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1" r:id="rId4"/>
    <p:sldMasterId id="2147483703" r:id="rId5"/>
  </p:sldMasterIdLst>
  <p:notesMasterIdLst>
    <p:notesMasterId r:id="rId41"/>
  </p:notesMasterIdLst>
  <p:sldIdLst>
    <p:sldId id="257" r:id="rId6"/>
    <p:sldId id="326" r:id="rId7"/>
    <p:sldId id="327" r:id="rId8"/>
    <p:sldId id="328" r:id="rId9"/>
    <p:sldId id="329" r:id="rId10"/>
    <p:sldId id="330" r:id="rId11"/>
    <p:sldId id="320" r:id="rId12"/>
    <p:sldId id="321" r:id="rId13"/>
    <p:sldId id="322" r:id="rId14"/>
    <p:sldId id="323" r:id="rId15"/>
    <p:sldId id="325" r:id="rId16"/>
    <p:sldId id="324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4" r:id="rId34"/>
    <p:sldId id="318" r:id="rId35"/>
    <p:sldId id="319" r:id="rId36"/>
    <p:sldId id="316" r:id="rId37"/>
    <p:sldId id="317" r:id="rId38"/>
    <p:sldId id="292" r:id="rId39"/>
    <p:sldId id="31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CEDD"/>
    <a:srgbClr val="AAC5D7"/>
    <a:srgbClr val="AFCEE0"/>
    <a:srgbClr val="9DC5D9"/>
    <a:srgbClr val="F4F4F4"/>
    <a:srgbClr val="FFFFFF"/>
    <a:srgbClr val="3E7FC1"/>
    <a:srgbClr val="EBF0F3"/>
    <a:srgbClr val="E9EEF1"/>
    <a:srgbClr val="F1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6" autoAdjust="0"/>
    <p:restoredTop sz="87427" autoAdjust="0"/>
  </p:normalViewPr>
  <p:slideViewPr>
    <p:cSldViewPr snapToGrid="0">
      <p:cViewPr varScale="1">
        <p:scale>
          <a:sx n="111" d="100"/>
          <a:sy n="111" d="100"/>
        </p:scale>
        <p:origin x="141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FBA09-F974-4099-A0C6-40BB83E132D3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238CF-FBA5-417A-9E88-F525F8F915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150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Etiologic </a:t>
            </a:r>
          </a:p>
          <a:p>
            <a:r>
              <a:rPr lang="en-US" altLang="ko-KR" dirty="0"/>
              <a:t> </a:t>
            </a:r>
            <a:r>
              <a:rPr lang="ko-KR" altLang="en-US" dirty="0"/>
              <a:t>생산이 안되거나 </a:t>
            </a:r>
            <a:r>
              <a:rPr lang="en-US" altLang="ko-KR" dirty="0"/>
              <a:t>destruction</a:t>
            </a:r>
            <a:r>
              <a:rPr lang="ko-KR" altLang="en-US" dirty="0"/>
              <a:t>이 많거나 </a:t>
            </a:r>
            <a:r>
              <a:rPr lang="en-US" altLang="ko-KR" dirty="0"/>
              <a:t>blood loss </a:t>
            </a:r>
            <a:r>
              <a:rPr lang="ko-KR" altLang="en-US" dirty="0"/>
              <a:t>가 많거나</a:t>
            </a:r>
            <a:r>
              <a:rPr lang="en-US" altLang="ko-KR" dirty="0"/>
              <a:t>...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F4E34-F558-441A-8BF8-B4987543C91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07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ko-KR" altLang="ko-KR" dirty="0"/>
              <a:t>현재 절대적 또는 기능성 </a:t>
            </a:r>
            <a:r>
              <a:rPr lang="ko-KR" altLang="ko-KR" dirty="0" err="1"/>
              <a:t>철결핍에</a:t>
            </a:r>
            <a:r>
              <a:rPr lang="ko-KR" altLang="ko-KR" dirty="0"/>
              <a:t> 기인하지 않은 빈혈 치료법으로 조혈자극제</a:t>
            </a:r>
            <a:r>
              <a:rPr lang="en-US" altLang="ko-KR" dirty="0"/>
              <a:t>(ESA, erythropoiesis stimulating agent)</a:t>
            </a:r>
            <a:r>
              <a:rPr lang="ko-KR" altLang="ko-KR"/>
              <a:t>와 적혈구 수혈</a:t>
            </a:r>
            <a:r>
              <a:rPr lang="en-US" altLang="ko-KR" dirty="0"/>
              <a:t>(RBC transfusion)</a:t>
            </a:r>
            <a:r>
              <a:rPr lang="ko-KR" altLang="ko-KR"/>
              <a:t>이</a:t>
            </a:r>
            <a:r>
              <a:rPr lang="en-US" altLang="ko-KR" dirty="0"/>
              <a:t> </a:t>
            </a:r>
            <a:r>
              <a:rPr lang="ko-KR" altLang="en-US"/>
              <a:t>있습니다</a:t>
            </a:r>
            <a:r>
              <a:rPr lang="en-US" altLang="ko-KR" dirty="0"/>
              <a:t>.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Transfusion</a:t>
            </a:r>
            <a:r>
              <a:rPr lang="ko-KR" altLang="en-US" dirty="0"/>
              <a:t>은</a:t>
            </a:r>
            <a:r>
              <a:rPr lang="en-US" altLang="ko-KR" dirty="0"/>
              <a:t>, </a:t>
            </a:r>
            <a:r>
              <a:rPr lang="ko-KR" altLang="en-US" dirty="0"/>
              <a:t>빈혈을 짧은 시간 동안에 개선시키는 </a:t>
            </a:r>
            <a:r>
              <a:rPr lang="ko-KR" altLang="en-US"/>
              <a:t>효과가 있는</a:t>
            </a:r>
            <a:r>
              <a:rPr lang="en-US" altLang="ko-KR" dirty="0"/>
              <a:t> </a:t>
            </a:r>
            <a:r>
              <a:rPr lang="ko-KR" altLang="en-US"/>
              <a:t>반면 </a:t>
            </a:r>
            <a:r>
              <a:rPr lang="en-US" altLang="ko-KR" dirty="0"/>
              <a:t>fever</a:t>
            </a:r>
            <a:r>
              <a:rPr lang="ko-KR" altLang="en-US" dirty="0"/>
              <a:t>와 </a:t>
            </a:r>
            <a:r>
              <a:rPr lang="ko-KR" altLang="en-US"/>
              <a:t>같은 경미한 부작용부터 </a:t>
            </a:r>
            <a:r>
              <a:rPr lang="ko-KR" altLang="en-US" dirty="0"/>
              <a:t>큰 부작용도 있을 </a:t>
            </a:r>
            <a:r>
              <a:rPr lang="ko-KR" altLang="en-US"/>
              <a:t>수 있습니다</a:t>
            </a:r>
            <a:r>
              <a:rPr lang="en-US" altLang="ko-KR" dirty="0"/>
              <a:t>.</a:t>
            </a:r>
          </a:p>
          <a:p>
            <a:pPr>
              <a:defRPr/>
            </a:pPr>
            <a:r>
              <a:rPr lang="ko-KR" altLang="en-US" dirty="0"/>
              <a:t>최근 발표된 논문에서는 암환자에서의 잦은 수혈이 암환자의 생존을 감소시킨다고 보고하여 </a:t>
            </a:r>
            <a:r>
              <a:rPr lang="en-US" altLang="ko-KR" dirty="0"/>
              <a:t>2016</a:t>
            </a:r>
            <a:r>
              <a:rPr lang="ko-KR" altLang="en-US"/>
              <a:t>년 업데이트된 </a:t>
            </a:r>
            <a:r>
              <a:rPr lang="en-US" altLang="ko-KR" dirty="0"/>
              <a:t>NCCN guideline</a:t>
            </a:r>
            <a:r>
              <a:rPr lang="ko-KR" altLang="en-US"/>
              <a:t>에서는 </a:t>
            </a:r>
            <a:r>
              <a:rPr lang="en-US" altLang="ko-KR" dirty="0"/>
              <a:t>transfusion</a:t>
            </a:r>
            <a:r>
              <a:rPr lang="ko-KR" altLang="en-US"/>
              <a:t>이 생존에</a:t>
            </a:r>
            <a:r>
              <a:rPr lang="en-US" altLang="ko-KR" dirty="0"/>
              <a:t> </a:t>
            </a:r>
            <a:r>
              <a:rPr lang="ko-KR" altLang="en-US" dirty="0"/>
              <a:t>위험성이 </a:t>
            </a:r>
            <a:r>
              <a:rPr lang="ko-KR" altLang="en-US"/>
              <a:t>있다고 기재되어 있습니다</a:t>
            </a:r>
            <a:r>
              <a:rPr lang="en-US" altLang="ko-KR" dirty="0"/>
              <a:t>. </a:t>
            </a:r>
          </a:p>
          <a:p>
            <a:pPr>
              <a:defRPr/>
            </a:pPr>
            <a:r>
              <a:rPr lang="ko-KR" altLang="en-US" dirty="0"/>
              <a:t>이에 반해 </a:t>
            </a:r>
            <a:r>
              <a:rPr lang="en-US" altLang="ko-KR" dirty="0"/>
              <a:t>ESA</a:t>
            </a:r>
            <a:r>
              <a:rPr lang="ko-KR" altLang="en-US" dirty="0"/>
              <a:t>는 수혈을 피할 수 있는 장점이 </a:t>
            </a:r>
            <a:r>
              <a:rPr lang="ko-KR" altLang="en-US"/>
              <a:t>있지만 효과가 점진적이고</a:t>
            </a:r>
            <a:r>
              <a:rPr lang="en-US" altLang="ko-KR" dirty="0"/>
              <a:t>, ESA </a:t>
            </a:r>
            <a:r>
              <a:rPr lang="ko-KR" altLang="en-US" dirty="0"/>
              <a:t>역시 암환자의 생존율을 감소시킬 위험이 있다고 알려져 있습니다</a:t>
            </a:r>
            <a:r>
              <a:rPr lang="en-US" altLang="ko-KR" dirty="0"/>
              <a:t>.</a:t>
            </a:r>
          </a:p>
          <a:p>
            <a:pPr marL="228600" indent="-228600">
              <a:defRPr/>
            </a:pPr>
            <a:endParaRPr lang="en-US" altLang="ko-KR" dirty="0"/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7326F-CB15-4D33-91BD-4D6B853D65F1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309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CSM, cancer-specific mortality; DFS, disease-free survival; ED, extensive stage; EFS, event-free survival; F, female; LC, lung cancer; LD, limited stage; M, male; NSCLC, non-small cell lung cancer; N/A, not available; OS, overall survival; PFS, progression-free survival; PS, performance status; RCT, randomized controlled trial; RFS, recurrence-free survival; SCLC, small cell lung cancer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238CF-FBA5-417A-9E88-F525F8F915AB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2633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Forest plot (random effects model) of pre-operative anemia and OS of LC patients. The squares indicate study-specific hazard ratios (size of the square reflects the study-specific statistical weight); the horizontal lines indicate 95% CIs; and the diamond indicates the summary hazard ratio estimate with its 95% CI.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238CF-FBA5-417A-9E88-F525F8F915AB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1997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>
              <a:defRPr/>
            </a:pPr>
            <a:r>
              <a:rPr lang="ko-KR" altLang="en-US" dirty="0" err="1"/>
              <a:t>말씀드린</a:t>
            </a:r>
            <a:r>
              <a:rPr lang="ko-KR" altLang="en-US" dirty="0"/>
              <a:t> 것처럼 당</a:t>
            </a:r>
            <a:r>
              <a:rPr lang="en-US" altLang="ko-KR" dirty="0"/>
              <a:t> </a:t>
            </a:r>
            <a:r>
              <a:rPr lang="ko-KR" altLang="en-US" dirty="0"/>
              <a:t>체인의 추가로 인해 </a:t>
            </a:r>
            <a:r>
              <a:rPr lang="ko-KR" altLang="en-US" dirty="0" err="1"/>
              <a:t>시알산이</a:t>
            </a:r>
            <a:r>
              <a:rPr lang="ko-KR" altLang="en-US" dirty="0"/>
              <a:t> 추가되었고 </a:t>
            </a:r>
            <a:endParaRPr lang="en-US" altLang="ko-KR" dirty="0"/>
          </a:p>
          <a:p>
            <a:pPr>
              <a:defRPr/>
            </a:pPr>
            <a:r>
              <a:rPr lang="ko-KR" altLang="en-US" dirty="0" err="1"/>
              <a:t>시알산을</a:t>
            </a:r>
            <a:r>
              <a:rPr lang="ko-KR" altLang="en-US" dirty="0"/>
              <a:t> 제거하는 체내 대사 시간이 연장되어 결국 반감기가 길어진 </a:t>
            </a:r>
            <a:r>
              <a:rPr lang="ko-KR" altLang="en-US" dirty="0" err="1"/>
              <a:t>지속형</a:t>
            </a:r>
            <a:r>
              <a:rPr lang="ko-KR" altLang="en-US" dirty="0"/>
              <a:t> 제제가 되었습니다</a:t>
            </a:r>
            <a:r>
              <a:rPr lang="en-US" altLang="ko-KR" dirty="0"/>
              <a:t>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ko-KR" altLang="en-US" dirty="0"/>
              <a:t>세포에 대한 작용은 기존  </a:t>
            </a:r>
            <a:r>
              <a:rPr lang="en-US" altLang="ko-KR" dirty="0"/>
              <a:t>EPO</a:t>
            </a:r>
            <a:r>
              <a:rPr lang="ko-KR" altLang="en-US" dirty="0"/>
              <a:t>와</a:t>
            </a:r>
            <a:r>
              <a:rPr lang="en-US" altLang="ko-KR" dirty="0"/>
              <a:t> </a:t>
            </a:r>
            <a:r>
              <a:rPr lang="ko-KR" altLang="en-US" dirty="0"/>
              <a:t>동일하여 동일한 수용체에 작용해서 적혈구 전구세포의 분화와 증식을 촉진하여 </a:t>
            </a:r>
            <a:r>
              <a:rPr lang="en-US" altLang="ko-KR" dirty="0"/>
              <a:t>RBC</a:t>
            </a:r>
            <a:r>
              <a:rPr lang="ko-KR" altLang="en-US" dirty="0"/>
              <a:t>의 증가와 </a:t>
            </a:r>
            <a:r>
              <a:rPr lang="en-US" altLang="ko-KR" dirty="0" err="1"/>
              <a:t>Hb</a:t>
            </a:r>
            <a:r>
              <a:rPr lang="ko-KR" altLang="en-US" dirty="0"/>
              <a:t>의 증가 효과가 있습니다</a:t>
            </a:r>
            <a:r>
              <a:rPr lang="en-US" altLang="ko-KR" dirty="0"/>
              <a:t>.  </a:t>
            </a:r>
          </a:p>
          <a:p>
            <a:pPr>
              <a:defRPr/>
            </a:pPr>
            <a:endParaRPr lang="en-US" altLang="ko-KR" dirty="0"/>
          </a:p>
          <a:p>
            <a:pPr>
              <a:spcBef>
                <a:spcPts val="606"/>
              </a:spcBef>
              <a:spcAft>
                <a:spcPts val="606"/>
              </a:spcAft>
              <a:buFont typeface="Arial" pitchFamily="34" charset="0"/>
              <a:buChar char="•"/>
              <a:defRPr/>
            </a:pPr>
            <a:r>
              <a:rPr lang="en-US" altLang="ko-KR" dirty="0">
                <a:latin typeface="Calibri" pitchFamily="34" charset="0"/>
              </a:rPr>
              <a:t>Recombinant human erythropoietin (</a:t>
            </a:r>
            <a:r>
              <a:rPr lang="en-US" altLang="ko-KR" dirty="0" err="1">
                <a:latin typeface="Calibri" pitchFamily="34" charset="0"/>
              </a:rPr>
              <a:t>rHu</a:t>
            </a:r>
            <a:r>
              <a:rPr lang="en-US" altLang="ko-KR" dirty="0">
                <a:latin typeface="Calibri" pitchFamily="34" charset="0"/>
              </a:rPr>
              <a:t>-EPO), 165-amino-acid glycosylated protein hormone. </a:t>
            </a:r>
            <a:r>
              <a:rPr lang="en-US" altLang="ko-KR" sz="1100" dirty="0">
                <a:latin typeface="Calibri" pitchFamily="34" charset="0"/>
              </a:rPr>
              <a:t>(the number of sialic acid residues is a significant determinant of the net negative charge of the molecule. Because of its structure, </a:t>
            </a:r>
            <a:r>
              <a:rPr lang="en-US" altLang="ko-KR" sz="1100" dirty="0" err="1">
                <a:latin typeface="Calibri" pitchFamily="34" charset="0"/>
              </a:rPr>
              <a:t>rHu</a:t>
            </a:r>
            <a:r>
              <a:rPr lang="en-US" altLang="ko-KR" sz="1100" dirty="0">
                <a:latin typeface="Calibri" pitchFamily="34" charset="0"/>
              </a:rPr>
              <a:t>-EPO can contain a maximum of 14 sialic acid residues )</a:t>
            </a:r>
          </a:p>
          <a:p>
            <a:pPr>
              <a:spcBef>
                <a:spcPts val="606"/>
              </a:spcBef>
              <a:spcAft>
                <a:spcPts val="606"/>
              </a:spcAft>
              <a:buFont typeface="Arial" pitchFamily="34" charset="0"/>
              <a:buChar char="•"/>
              <a:defRPr/>
            </a:pPr>
            <a:r>
              <a:rPr lang="en-US" altLang="ko-KR" dirty="0" err="1">
                <a:latin typeface="Calibri" pitchFamily="34" charset="0"/>
              </a:rPr>
              <a:t>Darbepoetin</a:t>
            </a:r>
            <a:r>
              <a:rPr lang="en-US" altLang="ko-KR" dirty="0">
                <a:latin typeface="Calibri" pitchFamily="34" charset="0"/>
              </a:rPr>
              <a:t> alfa(DA) differs from </a:t>
            </a:r>
            <a:r>
              <a:rPr lang="en-US" altLang="ko-KR" dirty="0" err="1">
                <a:latin typeface="Calibri" pitchFamily="34" charset="0"/>
              </a:rPr>
              <a:t>rHu</a:t>
            </a:r>
            <a:r>
              <a:rPr lang="en-US" altLang="ko-KR" dirty="0">
                <a:latin typeface="Calibri" pitchFamily="34" charset="0"/>
              </a:rPr>
              <a:t>-EPO in that it contains additional 5 </a:t>
            </a:r>
            <a:r>
              <a:rPr lang="en-US" altLang="ko-KR" i="1" dirty="0">
                <a:latin typeface="Calibri" pitchFamily="34" charset="0"/>
              </a:rPr>
              <a:t>N</a:t>
            </a:r>
            <a:r>
              <a:rPr lang="en-US" altLang="ko-KR" dirty="0">
                <a:latin typeface="Calibri" pitchFamily="34" charset="0"/>
              </a:rPr>
              <a:t>-linked oligosaccharide chains </a:t>
            </a:r>
            <a:r>
              <a:rPr lang="en-US" altLang="ko-KR" sz="1000" dirty="0">
                <a:latin typeface="Calibri" pitchFamily="34" charset="0"/>
              </a:rPr>
              <a:t>which are accommodated by substitutions at 5 positions along the 165-amino-acid backbone, which do not alter the tertiary structure or its biologic activity. </a:t>
            </a:r>
            <a:r>
              <a:rPr lang="en-US" altLang="ko-KR" dirty="0">
                <a:latin typeface="Calibri" pitchFamily="34" charset="0"/>
              </a:rPr>
              <a:t>The additional carbohydrates result in </a:t>
            </a:r>
            <a:r>
              <a:rPr lang="en-US" altLang="ko-KR" b="1" dirty="0">
                <a:latin typeface="Calibri" pitchFamily="34" charset="0"/>
              </a:rPr>
              <a:t>longer half-life, increased biologic activity, and decreased receptor affinity. </a:t>
            </a:r>
            <a:r>
              <a:rPr lang="en-US" altLang="ko-KR" b="1" baseline="30000" dirty="0">
                <a:latin typeface="Calibri" pitchFamily="34" charset="0"/>
              </a:rPr>
              <a:t>1</a:t>
            </a:r>
          </a:p>
          <a:p>
            <a:pPr>
              <a:spcBef>
                <a:spcPts val="606"/>
              </a:spcBef>
              <a:spcAft>
                <a:spcPts val="606"/>
              </a:spcAft>
              <a:buFont typeface="Arial" pitchFamily="34" charset="0"/>
              <a:buChar char="•"/>
              <a:defRPr/>
            </a:pPr>
            <a:r>
              <a:rPr lang="en-US" altLang="ko-KR" dirty="0">
                <a:latin typeface="Calibri" panose="020F0502020204030204" pitchFamily="34" charset="0"/>
              </a:rPr>
              <a:t>Both </a:t>
            </a:r>
            <a:r>
              <a:rPr lang="en-US" altLang="ko-KR" dirty="0" err="1">
                <a:latin typeface="Calibri" panose="020F0502020204030204" pitchFamily="34" charset="0"/>
              </a:rPr>
              <a:t>rHu</a:t>
            </a:r>
            <a:r>
              <a:rPr lang="en-US" altLang="ko-KR" dirty="0">
                <a:latin typeface="Calibri" panose="020F0502020204030204" pitchFamily="34" charset="0"/>
              </a:rPr>
              <a:t>-EPO and DA bind to </a:t>
            </a:r>
            <a:r>
              <a:rPr lang="en-US" altLang="ko-KR" b="1" dirty="0">
                <a:latin typeface="Calibri" panose="020F0502020204030204" pitchFamily="34" charset="0"/>
              </a:rPr>
              <a:t>the erythropoietin receptor on erythroid progenitor cells</a:t>
            </a:r>
            <a:r>
              <a:rPr lang="en-US" altLang="ko-KR" dirty="0">
                <a:latin typeface="Calibri" panose="020F0502020204030204" pitchFamily="34" charset="0"/>
              </a:rPr>
              <a:t>. Binding stimulates differentiation into mature red cells and inhibits apoptosis. </a:t>
            </a:r>
            <a:r>
              <a:rPr lang="en-US" altLang="ko-KR" sz="1000" dirty="0">
                <a:latin typeface="Calibri" panose="020F0502020204030204" pitchFamily="34" charset="0"/>
              </a:rPr>
              <a:t>In vitro, the affinity of the EPO receptor for DA is less than that for </a:t>
            </a:r>
            <a:r>
              <a:rPr lang="en-US" altLang="ko-KR" sz="1000" dirty="0" err="1">
                <a:latin typeface="Calibri" panose="020F0502020204030204" pitchFamily="34" charset="0"/>
              </a:rPr>
              <a:t>rHu</a:t>
            </a:r>
            <a:r>
              <a:rPr lang="en-US" altLang="ko-KR" sz="1000" dirty="0">
                <a:latin typeface="Calibri" panose="020F0502020204030204" pitchFamily="34" charset="0"/>
              </a:rPr>
              <a:t>-EPO, but this does not translate into a loss of potency in vivo</a:t>
            </a:r>
            <a:r>
              <a:rPr lang="en-US" altLang="ko-KR" baseline="30000" dirty="0">
                <a:latin typeface="Calibri" panose="020F0502020204030204" pitchFamily="34" charset="0"/>
              </a:rPr>
              <a:t> 2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sz="1800" dirty="0">
                <a:latin typeface="Calibri" panose="020F0502020204030204" pitchFamily="34" charset="0"/>
              </a:rPr>
              <a:t>DA exhibits a half-life approximately 3 times longer than that of </a:t>
            </a:r>
            <a:r>
              <a:rPr lang="en-US" altLang="ko-KR" sz="1800" dirty="0" err="1">
                <a:latin typeface="Calibri" panose="020F0502020204030204" pitchFamily="34" charset="0"/>
              </a:rPr>
              <a:t>rHu</a:t>
            </a:r>
            <a:r>
              <a:rPr lang="en-US" altLang="ko-KR" sz="1800" dirty="0">
                <a:latin typeface="Calibri" panose="020F0502020204030204" pitchFamily="34" charset="0"/>
              </a:rPr>
              <a:t>-EPO </a:t>
            </a:r>
            <a:r>
              <a:rPr lang="en-US" altLang="ko-KR" dirty="0">
                <a:latin typeface="Calibri" panose="020F0502020204030204" pitchFamily="34" charset="0"/>
              </a:rPr>
              <a:t>when given as a single dose by the intravenous route in humans. With similar volumes of distribution, the extended half-life results in a significantly increased area under the curve</a:t>
            </a:r>
            <a:r>
              <a:rPr lang="en-US" altLang="ko-KR" sz="1800" dirty="0">
                <a:latin typeface="Calibri" panose="020F0502020204030204" pitchFamily="34" charset="0"/>
              </a:rPr>
              <a:t> </a:t>
            </a:r>
            <a:r>
              <a:rPr lang="en-US" altLang="ko-KR" sz="1800" baseline="30000" dirty="0">
                <a:latin typeface="Calibri" panose="020F0502020204030204" pitchFamily="34" charset="0"/>
              </a:rPr>
              <a:t> 3</a:t>
            </a:r>
          </a:p>
          <a:p>
            <a:pPr>
              <a:defRPr/>
            </a:pPr>
            <a:endParaRPr lang="ko-KR" altLang="en-US" dirty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686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416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6175" indent="-2270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4963" indent="-2270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63750" indent="-2270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20950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8150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35350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92550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491B3-EC05-477C-B075-2D287A87EC4D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08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0A2F8-F19F-419F-BE4F-05F92F366E4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852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F4E34-F558-441A-8BF8-B4987543C91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17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F4E34-F558-441A-8BF8-B4987543C91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076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27882-7E66-4EEB-9A1B-E94B5B26735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7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Hemolysis typically is associated with a normal or high. Hemolysis is typically associated with some degree of macrocytosis because reticulocytes are </a:t>
            </a:r>
            <a:r>
              <a:rPr lang="en-US" altLang="ko-K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larg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F4E34-F558-441A-8BF8-B4987543C91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04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철은 </a:t>
            </a:r>
            <a:r>
              <a:rPr lang="en-US" altLang="ko-KR" dirty="0"/>
              <a:t>Hb</a:t>
            </a:r>
            <a:r>
              <a:rPr lang="ko-KR" altLang="en-US" dirty="0"/>
              <a:t>의 주요 구성성분 </a:t>
            </a:r>
            <a:r>
              <a:rPr lang="en-US" altLang="ko-KR" dirty="0"/>
              <a:t>-&gt; </a:t>
            </a:r>
            <a:r>
              <a:rPr lang="ko-KR" altLang="en-US" dirty="0"/>
              <a:t>없으면 정상적인 크기와 색을 못 갖춤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DNA</a:t>
            </a:r>
            <a:r>
              <a:rPr lang="ko-KR" altLang="en-US" dirty="0"/>
              <a:t>합성이 지연되어 핵분열이 원활하게 이루어지지 않음</a:t>
            </a:r>
            <a:r>
              <a:rPr lang="en-US" altLang="ko-KR" dirty="0"/>
              <a:t>. -&gt; </a:t>
            </a:r>
            <a:r>
              <a:rPr lang="ko-KR" altLang="en-US" dirty="0"/>
              <a:t>세포는 계속 성장하지만 분열이 되지 못해서 크기가 커짐 </a:t>
            </a:r>
            <a:endParaRPr lang="en-US" altLang="ko-KR" dirty="0"/>
          </a:p>
          <a:p>
            <a:r>
              <a:rPr lang="ko-KR" altLang="en-US" dirty="0"/>
              <a:t>핵의 성숙이 지연되면서 세포질은 상대적으로 정상적인 성장을 계속하게 되어 적혈구의 전구세포가 비정상적으로 커짐 </a:t>
            </a:r>
            <a:r>
              <a:rPr lang="en-US" altLang="ko-KR" dirty="0"/>
              <a:t>-&gt; megaloblast</a:t>
            </a:r>
            <a:r>
              <a:rPr lang="ko-KR" altLang="en-US" dirty="0"/>
              <a:t>가 됨</a:t>
            </a:r>
            <a:r>
              <a:rPr lang="en-US" altLang="ko-KR" dirty="0"/>
              <a:t>. (</a:t>
            </a:r>
            <a:r>
              <a:rPr lang="ko-KR" altLang="en-US" dirty="0"/>
              <a:t>핵의 성숙 지연과 세포질의 성장 불균형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F4E34-F558-441A-8BF8-B4987543C91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28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만성염증으로 인한 </a:t>
            </a:r>
            <a:r>
              <a:rPr lang="en-US" altLang="ko-KR" dirty="0"/>
              <a:t>IL-1, 6, TNF-a</a:t>
            </a:r>
            <a:r>
              <a:rPr lang="ko-KR" altLang="en-US" dirty="0"/>
              <a:t>등의 </a:t>
            </a:r>
            <a:r>
              <a:rPr lang="en-US" altLang="ko-KR" dirty="0"/>
              <a:t>cytokine </a:t>
            </a:r>
            <a:r>
              <a:rPr lang="ko-KR" altLang="en-US" dirty="0"/>
              <a:t>이 신장에서 </a:t>
            </a:r>
            <a:r>
              <a:rPr lang="en-US" altLang="ko-KR" dirty="0"/>
              <a:t>EPO</a:t>
            </a:r>
            <a:r>
              <a:rPr lang="ko-KR" altLang="en-US" dirty="0"/>
              <a:t> 생산을 억제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종양이나 항암자체로 인해 신장 기능이 저하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만성질환에 의한 </a:t>
            </a:r>
            <a:r>
              <a:rPr lang="en-US" altLang="ko-KR" dirty="0"/>
              <a:t>inf cytokine</a:t>
            </a:r>
            <a:r>
              <a:rPr lang="ko-KR" altLang="en-US" dirty="0"/>
              <a:t>이 간에서 </a:t>
            </a:r>
            <a:r>
              <a:rPr lang="en-US" altLang="ko-KR" dirty="0"/>
              <a:t>hepcidin</a:t>
            </a:r>
            <a:r>
              <a:rPr lang="ko-KR" altLang="en-US" dirty="0"/>
              <a:t> 분비를 증가시킴</a:t>
            </a:r>
            <a:r>
              <a:rPr lang="en-US" altLang="ko-KR" dirty="0"/>
              <a:t>, </a:t>
            </a:r>
            <a:r>
              <a:rPr lang="ko-KR" altLang="en-US" dirty="0"/>
              <a:t>이는 철의 흡수와 재활용을 억제 </a:t>
            </a:r>
            <a:r>
              <a:rPr lang="en-US" altLang="ko-KR" dirty="0"/>
              <a:t>-&gt; </a:t>
            </a:r>
            <a:r>
              <a:rPr lang="ko-KR" altLang="en-US" dirty="0"/>
              <a:t>그 결과 철 이용 가능성을 감소시키고</a:t>
            </a:r>
            <a:r>
              <a:rPr lang="en-US" altLang="ko-KR" dirty="0"/>
              <a:t>, </a:t>
            </a:r>
            <a:r>
              <a:rPr lang="ko-KR" altLang="en-US" dirty="0"/>
              <a:t>적혈구 생성에 필요한 철을 제한하게 되며</a:t>
            </a:r>
            <a:r>
              <a:rPr lang="en-US" altLang="ko-KR" dirty="0"/>
              <a:t>,</a:t>
            </a:r>
            <a:r>
              <a:rPr lang="ko-KR" altLang="en-US" dirty="0"/>
              <a:t> 신장은 이를 적혈구 생성 감소로 인식하여 </a:t>
            </a:r>
            <a:r>
              <a:rPr lang="en-US" altLang="ko-KR" dirty="0"/>
              <a:t>EPO </a:t>
            </a:r>
            <a:r>
              <a:rPr lang="ko-KR" altLang="en-US" dirty="0"/>
              <a:t>분비를 감소 시킴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F4E34-F558-441A-8BF8-B4987543C91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6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/>
              <a:t>암환자는 다양한 원인으로 인해 빈혈을 경험합니다</a:t>
            </a:r>
            <a:r>
              <a:rPr lang="en-US" altLang="ko-KR"/>
              <a:t>. </a:t>
            </a:r>
            <a:r>
              <a:rPr lang="ko-KR" altLang="en-US"/>
              <a:t>그 중 특히 </a:t>
            </a:r>
            <a:r>
              <a:rPr lang="en-US" altLang="ko-KR"/>
              <a:t>chemotherapy</a:t>
            </a:r>
            <a:r>
              <a:rPr lang="ko-KR" altLang="en-US"/>
              <a:t>에 의해 발생하는 빈혈을 </a:t>
            </a:r>
            <a:r>
              <a:rPr lang="en-US" altLang="ko-KR"/>
              <a:t>Chemotherapy-Induced Anemia, </a:t>
            </a:r>
            <a:r>
              <a:rPr lang="ko-KR" altLang="en-US"/>
              <a:t>줄여서</a:t>
            </a:r>
            <a:r>
              <a:rPr lang="en-US" altLang="ko-KR"/>
              <a:t> CIA </a:t>
            </a:r>
            <a:r>
              <a:rPr lang="ko-KR" altLang="en-US"/>
              <a:t>라고 합니다</a:t>
            </a:r>
            <a:r>
              <a:rPr lang="en-US" altLang="ko-KR"/>
              <a:t>. </a:t>
            </a:r>
          </a:p>
          <a:p>
            <a:endParaRPr lang="ko-KR" altLang="en-US"/>
          </a:p>
        </p:txBody>
      </p:sp>
      <p:sp>
        <p:nvSpPr>
          <p:cNvPr id="286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6F084475-52BF-4023-8D4F-32BDDDDF6F73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415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altLang="ko-KR" dirty="0"/>
          </a:p>
          <a:p>
            <a:pPr eaLnBrk="1" hangingPunct="1">
              <a:spcBef>
                <a:spcPct val="0"/>
              </a:spcBef>
              <a:defRPr/>
            </a:pPr>
            <a:r>
              <a:rPr lang="ko-KR" altLang="en-US" dirty="0" err="1"/>
              <a:t>암종과</a:t>
            </a:r>
            <a:r>
              <a:rPr lang="ko-KR" altLang="en-US" dirty="0"/>
              <a:t> 치료에 따른 </a:t>
            </a:r>
            <a:r>
              <a:rPr lang="en-US" altLang="ko-KR" dirty="0"/>
              <a:t>CIA</a:t>
            </a:r>
            <a:r>
              <a:rPr lang="ko-KR" altLang="en-US" dirty="0"/>
              <a:t>의 빈도를 비교해 본 자료입니다</a:t>
            </a:r>
            <a:r>
              <a:rPr lang="en-US" altLang="ko-KR" dirty="0"/>
              <a:t>(NCCN </a:t>
            </a:r>
            <a:r>
              <a:rPr lang="ko-KR" altLang="en-US" dirty="0"/>
              <a:t>가이드라인에서 인용</a:t>
            </a:r>
            <a:r>
              <a:rPr lang="en-US" altLang="ko-KR" dirty="0"/>
              <a:t>).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ko-KR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ko-KR" dirty="0"/>
              <a:t>H&amp;N, NSCLC, Ovarian, Breast,</a:t>
            </a:r>
            <a:r>
              <a:rPr lang="ko-KR" altLang="en-US" dirty="0"/>
              <a:t> </a:t>
            </a:r>
            <a:r>
              <a:rPr lang="en-US" altLang="ko-KR" dirty="0"/>
              <a:t>NHL</a:t>
            </a:r>
            <a:r>
              <a:rPr lang="ko-KR" altLang="en-US" dirty="0"/>
              <a:t>은 가장 흔히 발생하는 </a:t>
            </a:r>
            <a:r>
              <a:rPr lang="ko-KR" altLang="en-US" dirty="0" err="1"/>
              <a:t>암종으로</a:t>
            </a:r>
            <a:r>
              <a:rPr lang="ko-KR" altLang="en-US" dirty="0"/>
              <a:t> 나타났습니다</a:t>
            </a:r>
            <a:r>
              <a:rPr lang="en-US" altLang="ko-KR" dirty="0"/>
              <a:t>.</a:t>
            </a:r>
            <a:endParaRPr lang="ko-KR" altLang="en-US" dirty="0"/>
          </a:p>
          <a:p>
            <a:pPr>
              <a:defRPr/>
            </a:pPr>
            <a:r>
              <a:rPr lang="ko-KR" altLang="en-US" dirty="0"/>
              <a:t>일반적으로</a:t>
            </a:r>
            <a:r>
              <a:rPr lang="en-US" altLang="ko-KR" dirty="0"/>
              <a:t>, </a:t>
            </a:r>
            <a:r>
              <a:rPr lang="ko-KR" altLang="en-US" dirty="0" err="1"/>
              <a:t>부인암에서</a:t>
            </a:r>
            <a:r>
              <a:rPr lang="ko-KR" altLang="en-US" dirty="0"/>
              <a:t>  빈혈이 더 심각하다는 보고가 있습니다</a:t>
            </a:r>
            <a:r>
              <a:rPr lang="en-US" altLang="ko-KR" dirty="0"/>
              <a:t>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ko-KR" altLang="en-US" dirty="0"/>
              <a:t>유럽에서 진행된 </a:t>
            </a:r>
            <a:r>
              <a:rPr lang="en-US" altLang="ko-KR" dirty="0"/>
              <a:t>multinational prospective survey </a:t>
            </a:r>
            <a:r>
              <a:rPr lang="ko-KR" altLang="en-US" dirty="0"/>
              <a:t>결과입니다</a:t>
            </a:r>
            <a:r>
              <a:rPr lang="en-US" altLang="ko-KR" dirty="0"/>
              <a:t>.</a:t>
            </a:r>
          </a:p>
          <a:p>
            <a:pPr>
              <a:defRPr/>
            </a:pPr>
            <a:r>
              <a:rPr lang="ko-KR" altLang="en-US" dirty="0"/>
              <a:t>약 </a:t>
            </a:r>
            <a:r>
              <a:rPr lang="en-US" altLang="ko-KR" dirty="0"/>
              <a:t>15,000</a:t>
            </a:r>
            <a:r>
              <a:rPr lang="ko-KR" altLang="en-US" dirty="0"/>
              <a:t>의 암환자를 대상으로 어떤 </a:t>
            </a:r>
            <a:r>
              <a:rPr lang="ko-KR" altLang="en-US" dirty="0" err="1"/>
              <a:t>암종에서</a:t>
            </a:r>
            <a:r>
              <a:rPr lang="ko-KR" altLang="en-US" dirty="0"/>
              <a:t> 빈혈이 가장 심한지 조사했습니다</a:t>
            </a:r>
            <a:r>
              <a:rPr lang="en-US" altLang="ko-KR" dirty="0"/>
              <a:t>.</a:t>
            </a:r>
          </a:p>
          <a:p>
            <a:pPr>
              <a:defRPr/>
            </a:pPr>
            <a:r>
              <a:rPr lang="ko-KR" altLang="en-US" dirty="0" err="1"/>
              <a:t>부인암</a:t>
            </a:r>
            <a:r>
              <a:rPr lang="ko-KR" altLang="en-US" dirty="0"/>
              <a:t> 환자 중 </a:t>
            </a:r>
            <a:r>
              <a:rPr lang="en-US" altLang="ko-KR" dirty="0"/>
              <a:t>49%</a:t>
            </a:r>
            <a:r>
              <a:rPr lang="ko-KR" altLang="en-US" dirty="0"/>
              <a:t>에서 빈혈이 발생했습니다</a:t>
            </a:r>
            <a:r>
              <a:rPr lang="en-US" altLang="ko-KR" dirty="0"/>
              <a:t>.</a:t>
            </a:r>
          </a:p>
          <a:p>
            <a:pPr>
              <a:defRPr/>
            </a:pPr>
            <a:r>
              <a:rPr lang="ko-KR" altLang="en-US" dirty="0"/>
              <a:t>이는 조사 대상이던  다른 </a:t>
            </a:r>
            <a:r>
              <a:rPr lang="ko-KR" altLang="en-US" dirty="0" err="1"/>
              <a:t>고형암에</a:t>
            </a:r>
            <a:r>
              <a:rPr lang="ko-KR" altLang="en-US" dirty="0"/>
              <a:t> 비해 </a:t>
            </a:r>
            <a:r>
              <a:rPr lang="ko-KR" altLang="en-US" dirty="0" err="1"/>
              <a:t>부인암</a:t>
            </a:r>
            <a:r>
              <a:rPr lang="ko-KR" altLang="en-US" dirty="0"/>
              <a:t> 환자에서 빈혈 발생률이 가장 높았습니다</a:t>
            </a:r>
            <a:r>
              <a:rPr lang="en-US" altLang="ko-KR" dirty="0"/>
              <a:t>.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ko-KR" altLang="en-US" dirty="0"/>
              <a:t>왜 </a:t>
            </a:r>
            <a:r>
              <a:rPr lang="ko-KR" altLang="en-US" dirty="0" err="1"/>
              <a:t>부인암에서</a:t>
            </a:r>
            <a:r>
              <a:rPr lang="ko-KR" altLang="en-US" dirty="0"/>
              <a:t> 빈혈이 가장 심했을까요</a:t>
            </a:r>
            <a:r>
              <a:rPr lang="en-US" altLang="ko-KR" dirty="0"/>
              <a:t>? </a:t>
            </a:r>
            <a:r>
              <a:rPr lang="ko-KR" altLang="en-US" dirty="0"/>
              <a:t>그 이유는 </a:t>
            </a:r>
            <a:endParaRPr lang="en-US" altLang="ko-KR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ko-KR" dirty="0"/>
              <a:t>- </a:t>
            </a:r>
            <a:r>
              <a:rPr lang="ko-KR" altLang="en-US" dirty="0"/>
              <a:t>많은 종류의 항암제를 투여 받게 되기 때문입니다</a:t>
            </a:r>
            <a:r>
              <a:rPr lang="en-US" altLang="ko-KR" dirty="0"/>
              <a:t>.</a:t>
            </a:r>
            <a:endParaRPr lang="ko-KR" altLang="en-US" dirty="0"/>
          </a:p>
          <a:p>
            <a:pPr>
              <a:buFontTx/>
              <a:buChar char="-"/>
              <a:defRPr/>
            </a:pPr>
            <a:r>
              <a:rPr lang="ko-KR" altLang="en-US" dirty="0"/>
              <a:t> 또한 </a:t>
            </a:r>
            <a:r>
              <a:rPr lang="en-US" altLang="ko-KR" dirty="0"/>
              <a:t>platinum</a:t>
            </a:r>
            <a:r>
              <a:rPr lang="ko-KR" altLang="en-US" dirty="0"/>
              <a:t>제제가 투여되는데</a:t>
            </a:r>
            <a:r>
              <a:rPr lang="en-US" altLang="ko-KR" dirty="0"/>
              <a:t>, </a:t>
            </a:r>
            <a:r>
              <a:rPr lang="ko-KR" altLang="en-US" dirty="0"/>
              <a:t>이는 신장독성이 있기 때문에 신장에서 생산되는 </a:t>
            </a:r>
            <a:r>
              <a:rPr lang="ko-KR" altLang="en-US" dirty="0" err="1"/>
              <a:t>내인성</a:t>
            </a:r>
            <a:r>
              <a:rPr lang="ko-KR" altLang="en-US" dirty="0"/>
              <a:t> </a:t>
            </a:r>
            <a:r>
              <a:rPr lang="en-US" altLang="ko-KR" dirty="0"/>
              <a:t>erythropoietin</a:t>
            </a:r>
            <a:r>
              <a:rPr lang="ko-KR" altLang="en-US" dirty="0"/>
              <a:t>이 저하될 수 있습니다</a:t>
            </a:r>
            <a:r>
              <a:rPr lang="en-US" altLang="ko-KR" dirty="0"/>
              <a:t>.</a:t>
            </a:r>
          </a:p>
          <a:p>
            <a:pPr>
              <a:buFontTx/>
              <a:buChar char="-"/>
              <a:defRPr/>
            </a:pPr>
            <a:r>
              <a:rPr lang="en-US" altLang="ko-KR" dirty="0"/>
              <a:t> </a:t>
            </a:r>
            <a:r>
              <a:rPr lang="ko-KR" altLang="en-US" dirty="0" err="1"/>
              <a:t>자궁경부암</a:t>
            </a:r>
            <a:r>
              <a:rPr lang="ko-KR" altLang="en-US" dirty="0"/>
              <a:t> 환자의 경우 항암화학요법에 들어가기 전에 </a:t>
            </a:r>
            <a:r>
              <a:rPr lang="en-US" altLang="ko-KR" dirty="0"/>
              <a:t>pelvic irradiation</a:t>
            </a:r>
            <a:r>
              <a:rPr lang="ko-KR" altLang="en-US" dirty="0"/>
              <a:t>을 이미 받아서 골수 기능이 저하될 가능성이 있습니다</a:t>
            </a:r>
            <a:r>
              <a:rPr lang="en-US" altLang="ko-KR" dirty="0"/>
              <a:t>.</a:t>
            </a:r>
          </a:p>
          <a:p>
            <a:pPr>
              <a:buFontTx/>
              <a:buChar char="-"/>
              <a:defRPr/>
            </a:pPr>
            <a:endParaRPr lang="en-US" altLang="ko-KR" dirty="0"/>
          </a:p>
          <a:p>
            <a:pPr>
              <a:defRPr/>
            </a:pPr>
            <a:r>
              <a:rPr lang="ko-KR" altLang="en-US" dirty="0"/>
              <a:t>이러한 상황 때문에 </a:t>
            </a:r>
            <a:r>
              <a:rPr lang="ko-KR" altLang="en-US" dirty="0" err="1"/>
              <a:t>부인암에서는</a:t>
            </a:r>
            <a:r>
              <a:rPr lang="ko-KR" altLang="en-US" dirty="0"/>
              <a:t> </a:t>
            </a:r>
            <a:r>
              <a:rPr lang="en-US" altLang="ko-KR" dirty="0"/>
              <a:t>CIA</a:t>
            </a:r>
            <a:r>
              <a:rPr lang="ko-KR" altLang="en-US" dirty="0"/>
              <a:t>의 관리가 더욱 필요하다고 강조하고 싶습니다</a:t>
            </a:r>
            <a:r>
              <a:rPr lang="en-US" altLang="ko-KR" dirty="0"/>
              <a:t>. </a:t>
            </a:r>
            <a:endParaRPr lang="ko-KR" altLang="en-US" dirty="0"/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ECAS was conducted to prospectively evaluate the prevalence, incidence and treatment of </a:t>
            </a:r>
            <a:r>
              <a:rPr lang="en-US" altLang="ko-KR" dirty="0" err="1"/>
              <a:t>anaemia</a:t>
            </a:r>
            <a:r>
              <a:rPr lang="en-US" altLang="ko-KR" dirty="0"/>
              <a:t> (</a:t>
            </a:r>
            <a:r>
              <a:rPr lang="en-US" altLang="ko-KR" dirty="0" err="1"/>
              <a:t>haemoglobin</a:t>
            </a:r>
            <a:r>
              <a:rPr lang="en-US" altLang="ko-KR" dirty="0"/>
              <a:t> &lt;12.0 g/</a:t>
            </a:r>
            <a:r>
              <a:rPr lang="en-US" altLang="ko-KR" dirty="0" err="1"/>
              <a:t>dL</a:t>
            </a:r>
            <a:r>
              <a:rPr lang="en-US" altLang="ko-KR" dirty="0"/>
              <a:t>) in European cancer patients, including the relationship of mild, moderate and severe </a:t>
            </a:r>
            <a:r>
              <a:rPr lang="en-US" altLang="ko-KR" dirty="0" err="1"/>
              <a:t>anaemia</a:t>
            </a:r>
            <a:r>
              <a:rPr lang="en-US" altLang="ko-KR" dirty="0"/>
              <a:t> to performance status.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Patients were evaluated for up to 6 months.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Data (N=15367) included demographics, </a:t>
            </a:r>
            <a:r>
              <a:rPr lang="en-US" altLang="ko-KR" dirty="0" err="1"/>
              <a:t>tumour</a:t>
            </a:r>
            <a:r>
              <a:rPr lang="en-US" altLang="ko-KR" dirty="0"/>
              <a:t> type, performance status, </a:t>
            </a:r>
            <a:r>
              <a:rPr lang="en-US" altLang="ko-KR" dirty="0" err="1"/>
              <a:t>haemoglobin</a:t>
            </a:r>
            <a:r>
              <a:rPr lang="en-US" altLang="ko-KR" dirty="0"/>
              <a:t> levels, cancer treatments and </a:t>
            </a:r>
            <a:r>
              <a:rPr lang="en-US" altLang="ko-KR" dirty="0" err="1"/>
              <a:t>anaemia</a:t>
            </a:r>
            <a:r>
              <a:rPr lang="en-US" altLang="ko-KR" dirty="0"/>
              <a:t> treatments.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 Prevalence of </a:t>
            </a:r>
            <a:r>
              <a:rPr lang="en-US" altLang="ko-KR" dirty="0" err="1"/>
              <a:t>anaemia</a:t>
            </a:r>
            <a:r>
              <a:rPr lang="en-US" altLang="ko-KR" dirty="0"/>
              <a:t> at enrollment was 39.3% (</a:t>
            </a:r>
            <a:r>
              <a:rPr lang="en-US" altLang="ko-KR" dirty="0" err="1"/>
              <a:t>haemoglobin</a:t>
            </a:r>
            <a:r>
              <a:rPr lang="en-US" altLang="ko-KR" dirty="0"/>
              <a:t>&lt;10.0 g/</a:t>
            </a:r>
            <a:r>
              <a:rPr lang="en-US" altLang="ko-KR" dirty="0" err="1"/>
              <a:t>dL</a:t>
            </a:r>
            <a:r>
              <a:rPr lang="en-US" altLang="ko-KR" dirty="0"/>
              <a:t>, 10%), and 67.0% during the survey (</a:t>
            </a:r>
            <a:r>
              <a:rPr lang="en-US" altLang="ko-KR" dirty="0" err="1"/>
              <a:t>haemoglobin</a:t>
            </a:r>
            <a:r>
              <a:rPr lang="en-US" altLang="ko-KR" dirty="0"/>
              <a:t> &lt;10.0 g/</a:t>
            </a:r>
            <a:r>
              <a:rPr lang="en-US" altLang="ko-KR" dirty="0" err="1"/>
              <a:t>dL</a:t>
            </a:r>
            <a:r>
              <a:rPr lang="en-US" altLang="ko-KR" dirty="0"/>
              <a:t>, 39.3%). Low </a:t>
            </a:r>
            <a:r>
              <a:rPr lang="en-US" altLang="ko-KR" dirty="0" err="1"/>
              <a:t>haemoglobin</a:t>
            </a:r>
            <a:r>
              <a:rPr lang="en-US" altLang="ko-KR" dirty="0"/>
              <a:t> levels correlated significantly with poor performance status.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/>
              <a:t>Incidence of </a:t>
            </a:r>
            <a:r>
              <a:rPr lang="en-US" altLang="ko-KR" dirty="0" err="1"/>
              <a:t>anaemia</a:t>
            </a:r>
            <a:r>
              <a:rPr lang="en-US" altLang="ko-KR" dirty="0"/>
              <a:t> was 53.7% (</a:t>
            </a:r>
            <a:r>
              <a:rPr lang="en-US" altLang="ko-KR" dirty="0" err="1"/>
              <a:t>haemoglobin</a:t>
            </a:r>
            <a:r>
              <a:rPr lang="en-US" altLang="ko-KR" dirty="0"/>
              <a:t> &lt;10.0 g/</a:t>
            </a:r>
            <a:r>
              <a:rPr lang="en-US" altLang="ko-KR" dirty="0" err="1"/>
              <a:t>dL</a:t>
            </a:r>
            <a:r>
              <a:rPr lang="en-US" altLang="ko-KR" dirty="0"/>
              <a:t>, 15.2%).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 err="1"/>
              <a:t>Anaemia</a:t>
            </a:r>
            <a:r>
              <a:rPr lang="en-US" altLang="ko-KR" dirty="0"/>
              <a:t> was treated in 38.9% of patients (</a:t>
            </a:r>
            <a:r>
              <a:rPr lang="en-US" altLang="ko-KR" dirty="0" err="1"/>
              <a:t>epoetin</a:t>
            </a:r>
            <a:r>
              <a:rPr lang="en-US" altLang="ko-KR" dirty="0"/>
              <a:t>, 17.4%; transfusion, 14.9%; and iron, 6.5%). </a:t>
            </a:r>
          </a:p>
          <a:p>
            <a:pPr>
              <a:defRPr/>
            </a:pPr>
            <a:r>
              <a:rPr lang="en-US" altLang="ko-KR" dirty="0"/>
              <a:t>Mean </a:t>
            </a:r>
            <a:r>
              <a:rPr lang="en-US" altLang="ko-KR" dirty="0" err="1"/>
              <a:t>haemoglobin</a:t>
            </a:r>
            <a:r>
              <a:rPr lang="en-US" altLang="ko-KR" dirty="0"/>
              <a:t> to initiate </a:t>
            </a:r>
            <a:r>
              <a:rPr lang="en-US" altLang="ko-KR" dirty="0" err="1"/>
              <a:t>anaemia</a:t>
            </a:r>
            <a:r>
              <a:rPr lang="en-US" altLang="ko-KR" dirty="0"/>
              <a:t> treatment was 9.7 g/</a:t>
            </a:r>
            <a:r>
              <a:rPr lang="en-US" altLang="ko-KR" dirty="0" err="1"/>
              <a:t>dL</a:t>
            </a:r>
            <a:r>
              <a:rPr lang="en-US" altLang="ko-KR" dirty="0"/>
              <a:t>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 err="1"/>
              <a:t>Anaemia</a:t>
            </a:r>
            <a:r>
              <a:rPr lang="en-US" altLang="ko-KR" dirty="0"/>
              <a:t> prevalence and incidence in cancer patients are high. 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en-US" altLang="ko-KR" dirty="0" err="1"/>
              <a:t>Anaemia</a:t>
            </a:r>
            <a:r>
              <a:rPr lang="en-US" altLang="ko-KR" dirty="0"/>
              <a:t> significantly correlates with poor performance status and many </a:t>
            </a:r>
            <a:r>
              <a:rPr lang="en-US" altLang="ko-KR" dirty="0" err="1"/>
              <a:t>anaemic</a:t>
            </a:r>
            <a:r>
              <a:rPr lang="en-US" altLang="ko-KR" dirty="0"/>
              <a:t> patients are not treated. ( </a:t>
            </a:r>
            <a:r>
              <a:rPr lang="en-US" altLang="ko-KR" b="1" dirty="0"/>
              <a:t>Ludwig H, Belle SV, et al. The European Cancer </a:t>
            </a:r>
            <a:r>
              <a:rPr lang="en-US" altLang="ko-KR" b="1" dirty="0" err="1"/>
              <a:t>Anaemia</a:t>
            </a:r>
            <a:r>
              <a:rPr lang="en-US" altLang="ko-KR" b="1" dirty="0"/>
              <a:t> Survey (ECAS): A large, multinational, prospective survey defining the prevalence, incidence, and treatment of </a:t>
            </a:r>
            <a:r>
              <a:rPr lang="en-US" altLang="ko-KR" b="1" dirty="0" err="1"/>
              <a:t>anaemia</a:t>
            </a:r>
            <a:r>
              <a:rPr lang="en-US" altLang="ko-KR" b="1" dirty="0"/>
              <a:t> in cancer patients, European Journal of Cancer 2004;40:2293–2306 ) </a:t>
            </a:r>
            <a:endParaRPr lang="ko-KR" altLang="en-US" dirty="0"/>
          </a:p>
          <a:p>
            <a:pPr>
              <a:defRPr/>
            </a:pPr>
            <a:endParaRPr lang="en-US" altLang="ko-KR" dirty="0"/>
          </a:p>
          <a:p>
            <a:pPr eaLnBrk="1" hangingPunct="1">
              <a:spcBef>
                <a:spcPct val="0"/>
              </a:spcBef>
              <a:defRPr/>
            </a:pPr>
            <a:endParaRPr lang="ko-KR" altLang="en-US" dirty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6600" indent="-2825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54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7025" indent="-2254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4225" indent="-2254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1425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8625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5825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3025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8FF4D0DE-EFEE-403E-BDA6-49B57B4EB6D0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61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ko-KR" dirty="0"/>
              <a:t>CIA </a:t>
            </a:r>
            <a:r>
              <a:rPr lang="ko-KR" altLang="en-US" dirty="0"/>
              <a:t>는 왜 치료해야 할까요 </a:t>
            </a:r>
            <a:r>
              <a:rPr lang="en-US" altLang="ko-KR" dirty="0"/>
              <a:t>?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ko-KR" dirty="0"/>
          </a:p>
          <a:p>
            <a:pPr eaLnBrk="1" hangingPunct="1">
              <a:spcBef>
                <a:spcPct val="0"/>
              </a:spcBef>
              <a:defRPr/>
            </a:pPr>
            <a:r>
              <a:rPr lang="ko-KR" altLang="en-US" dirty="0"/>
              <a:t>보시는 것처럼</a:t>
            </a:r>
            <a:r>
              <a:rPr lang="en-US" altLang="ko-KR" dirty="0"/>
              <a:t>, </a:t>
            </a:r>
            <a:r>
              <a:rPr lang="ko-KR" altLang="en-US" dirty="0"/>
              <a:t>암 환자의 생존율을 분석한 결과 </a:t>
            </a:r>
            <a:r>
              <a:rPr lang="en-US" altLang="ko-KR" dirty="0"/>
              <a:t>CIA</a:t>
            </a:r>
            <a:r>
              <a:rPr lang="ko-KR" altLang="en-US" dirty="0"/>
              <a:t>가 있는 환자의 사망률이 </a:t>
            </a:r>
            <a:r>
              <a:rPr lang="en-US" altLang="ko-KR" dirty="0"/>
              <a:t>65% </a:t>
            </a:r>
            <a:r>
              <a:rPr lang="ko-KR" altLang="en-US" dirty="0"/>
              <a:t>더 높았습니다</a:t>
            </a:r>
            <a:r>
              <a:rPr lang="en-US" altLang="ko-KR" dirty="0"/>
              <a:t>(NCCN </a:t>
            </a:r>
            <a:r>
              <a:rPr lang="ko-KR" altLang="en-US" dirty="0"/>
              <a:t>가이드라인 참조</a:t>
            </a:r>
            <a:r>
              <a:rPr lang="en-US" altLang="ko-KR" dirty="0"/>
              <a:t>).</a:t>
            </a:r>
            <a:endParaRPr lang="ko-KR" altLang="en-US" dirty="0"/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ko-KR" altLang="en-US" dirty="0"/>
              <a:t>아울러 유방암 수술 및 항암화학요법 후 빈혈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en-US" altLang="ko-KR" dirty="0" err="1"/>
              <a:t>Hb</a:t>
            </a:r>
            <a:r>
              <a:rPr lang="en-US" altLang="ko-KR" dirty="0"/>
              <a:t>&lt;10g/dl</a:t>
            </a:r>
            <a:r>
              <a:rPr lang="ko-KR" altLang="en-US" dirty="0"/>
              <a:t>의 경우 낮은 생존율과 관련이 있었습니다</a:t>
            </a:r>
            <a:r>
              <a:rPr lang="en-US" altLang="ko-KR" dirty="0"/>
              <a:t>.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ko-KR" altLang="en-US" dirty="0"/>
              <a:t>항암화학요법으로 인한 빈혈이 환자의</a:t>
            </a:r>
            <a:r>
              <a:rPr lang="en-US" altLang="ko-KR" dirty="0"/>
              <a:t> QOL</a:t>
            </a:r>
            <a:r>
              <a:rPr lang="ko-KR" altLang="en-US" dirty="0"/>
              <a:t>뿐 아니라 생존율에도 영향을 미친다는 것을 알 수 있습니다</a:t>
            </a:r>
            <a:r>
              <a:rPr lang="en-US" altLang="ko-KR" dirty="0"/>
              <a:t>.</a:t>
            </a:r>
          </a:p>
          <a:p>
            <a:pPr>
              <a:defRPr/>
            </a:pPr>
            <a:endParaRPr lang="en-US" altLang="ko-KR" dirty="0"/>
          </a:p>
          <a:p>
            <a:pPr>
              <a:defRPr/>
            </a:pPr>
            <a:r>
              <a:rPr lang="ko-KR" altLang="en-US" dirty="0"/>
              <a:t>따라서 항암치료 환자의 </a:t>
            </a:r>
            <a:r>
              <a:rPr lang="en-US" altLang="ko-KR" dirty="0" err="1"/>
              <a:t>Hb</a:t>
            </a:r>
            <a:r>
              <a:rPr lang="en-US" altLang="ko-KR" dirty="0"/>
              <a:t> level</a:t>
            </a:r>
            <a:r>
              <a:rPr lang="ko-KR" altLang="en-US" dirty="0"/>
              <a:t>을 높이는 것이 매우 중요합니다</a:t>
            </a:r>
            <a:r>
              <a:rPr lang="en-US" altLang="ko-KR" dirty="0"/>
              <a:t>.</a:t>
            </a:r>
          </a:p>
          <a:p>
            <a:pPr>
              <a:defRPr/>
            </a:pPr>
            <a:endParaRPr lang="en-US" altLang="ko-KR" dirty="0"/>
          </a:p>
          <a:p>
            <a:pPr marL="172166" indent="-172166"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dirty="0">
                <a:latin typeface="Calibri" panose="020F0502020204030204" pitchFamily="34" charset="0"/>
              </a:rPr>
              <a:t>The estimated median five-year overall survival rate: 76.6%. </a:t>
            </a:r>
            <a:br>
              <a:rPr lang="en-US" altLang="ko-KR" dirty="0">
                <a:latin typeface="Calibri" panose="020F0502020204030204" pitchFamily="34" charset="0"/>
              </a:rPr>
            </a:br>
            <a:endParaRPr lang="en-US" altLang="ko-KR" dirty="0">
              <a:latin typeface="Calibri" panose="020F0502020204030204" pitchFamily="34" charset="0"/>
            </a:endParaRPr>
          </a:p>
          <a:p>
            <a:pPr marL="172166" indent="-172166"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dirty="0">
                <a:solidFill>
                  <a:srgbClr val="002060"/>
                </a:solidFill>
                <a:latin typeface="Calibri" panose="020F0502020204030204" pitchFamily="34" charset="0"/>
              </a:rPr>
              <a:t>Low nadir </a:t>
            </a:r>
            <a:r>
              <a:rPr lang="en-US" altLang="ko-KR" dirty="0" err="1">
                <a:solidFill>
                  <a:srgbClr val="002060"/>
                </a:solidFill>
                <a:latin typeface="Calibri" panose="020F0502020204030204" pitchFamily="34" charset="0"/>
              </a:rPr>
              <a:t>Hb</a:t>
            </a:r>
            <a:r>
              <a:rPr lang="en-US" altLang="ko-KR" dirty="0">
                <a:solidFill>
                  <a:srgbClr val="002060"/>
                </a:solidFill>
                <a:latin typeface="Calibri" panose="020F0502020204030204" pitchFamily="34" charset="0"/>
              </a:rPr>
              <a:t>, larger </a:t>
            </a:r>
            <a:r>
              <a:rPr lang="en-US" altLang="ko-KR" dirty="0" err="1">
                <a:solidFill>
                  <a:srgbClr val="002060"/>
                </a:solidFill>
                <a:latin typeface="Calibri" panose="020F0502020204030204" pitchFamily="34" charset="0"/>
              </a:rPr>
              <a:t>tumours</a:t>
            </a:r>
            <a:r>
              <a:rPr lang="en-US" altLang="ko-KR" dirty="0">
                <a:solidFill>
                  <a:srgbClr val="002060"/>
                </a:solidFill>
                <a:latin typeface="Calibri" panose="020F0502020204030204" pitchFamily="34" charset="0"/>
              </a:rPr>
              <a:t>, and hormone-receptor-negative </a:t>
            </a:r>
            <a:r>
              <a:rPr lang="en-US" altLang="ko-KR" dirty="0" err="1">
                <a:solidFill>
                  <a:srgbClr val="002060"/>
                </a:solidFill>
                <a:latin typeface="Calibri" panose="020F0502020204030204" pitchFamily="34" charset="0"/>
              </a:rPr>
              <a:t>tumours</a:t>
            </a:r>
            <a:r>
              <a:rPr lang="en-US" altLang="ko-KR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ko-KR" dirty="0">
                <a:latin typeface="Calibri" panose="020F0502020204030204" pitchFamily="34" charset="0"/>
              </a:rPr>
              <a:t>(p=0.008, p=0.042, p=0.022, resp.) to be significantly associated with </a:t>
            </a:r>
            <a:r>
              <a:rPr lang="en-US" altLang="ko-KR" dirty="0">
                <a:solidFill>
                  <a:srgbClr val="C00000"/>
                </a:solidFill>
                <a:latin typeface="Calibri" panose="020F0502020204030204" pitchFamily="34" charset="0"/>
              </a:rPr>
              <a:t>poor patient survival. </a:t>
            </a:r>
            <a:r>
              <a:rPr lang="en-US" altLang="ko-KR" dirty="0">
                <a:latin typeface="Calibri" panose="020F0502020204030204" pitchFamily="34" charset="0"/>
              </a:rPr>
              <a:t/>
            </a:r>
            <a:br>
              <a:rPr lang="en-US" altLang="ko-KR" dirty="0">
                <a:latin typeface="Calibri" panose="020F0502020204030204" pitchFamily="34" charset="0"/>
              </a:rPr>
            </a:br>
            <a:endParaRPr lang="en-US" altLang="ko-KR" dirty="0">
              <a:latin typeface="Calibri" panose="020F0502020204030204" pitchFamily="34" charset="0"/>
            </a:endParaRPr>
          </a:p>
          <a:p>
            <a:pPr marL="172166" indent="-172166" eaLnBrk="1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dirty="0">
                <a:latin typeface="Calibri" panose="020F0502020204030204" pitchFamily="34" charset="0"/>
              </a:rPr>
              <a:t>Increased risk for death: Nadir </a:t>
            </a:r>
            <a:r>
              <a:rPr lang="en-US" altLang="ko-KR" dirty="0" err="1">
                <a:latin typeface="Calibri" panose="020F0502020204030204" pitchFamily="34" charset="0"/>
              </a:rPr>
              <a:t>Hb</a:t>
            </a:r>
            <a:r>
              <a:rPr lang="en-US" altLang="ko-KR" dirty="0">
                <a:latin typeface="Calibri" panose="020F0502020204030204" pitchFamily="34" charset="0"/>
              </a:rPr>
              <a:t>, 1.54-fold (95% CI 1.03-2.32),  </a:t>
            </a:r>
            <a:r>
              <a:rPr lang="en-US" altLang="ko-KR" dirty="0" err="1">
                <a:latin typeface="Calibri" panose="020F0502020204030204" pitchFamily="34" charset="0"/>
              </a:rPr>
              <a:t>tumour</a:t>
            </a:r>
            <a:r>
              <a:rPr lang="en-US" altLang="ko-KR" dirty="0">
                <a:latin typeface="Calibri" panose="020F0502020204030204" pitchFamily="34" charset="0"/>
              </a:rPr>
              <a:t> size, 3.2-fold  (95% CI 1.17-8.77) </a:t>
            </a:r>
            <a:endParaRPr lang="en-US" altLang="ko-KR" dirty="0"/>
          </a:p>
          <a:p>
            <a:pPr>
              <a:defRPr/>
            </a:pPr>
            <a:r>
              <a:rPr lang="ko-KR" altLang="en-US" dirty="0"/>
              <a:t>참고</a:t>
            </a:r>
            <a:r>
              <a:rPr lang="en-US" altLang="ko-KR" dirty="0"/>
              <a:t>)</a:t>
            </a:r>
          </a:p>
          <a:p>
            <a:pPr>
              <a:defRPr/>
            </a:pPr>
            <a:r>
              <a:rPr lang="en-US" altLang="ko-KR" dirty="0"/>
              <a:t>Survival analyses did not show a correlation between preoperative </a:t>
            </a:r>
            <a:r>
              <a:rPr lang="en-US" altLang="ko-KR" dirty="0" err="1"/>
              <a:t>Hb</a:t>
            </a:r>
            <a:r>
              <a:rPr lang="en-US" altLang="ko-KR" dirty="0"/>
              <a:t> levels with DFS hazard ratio </a:t>
            </a:r>
            <a:r>
              <a:rPr lang="it-IT" altLang="ko-KR" dirty="0"/>
              <a:t>0.98 (95% CI 0.71/1.33), DDFS 0.97 (95% CI</a:t>
            </a:r>
            <a:r>
              <a:rPr lang="en-US" altLang="ko-KR" dirty="0"/>
              <a:t>0.70/1.37), and OS 1.03 (95% CI 0.73/1.45). </a:t>
            </a:r>
            <a:r>
              <a:rPr lang="en-US" altLang="ko-KR" dirty="0">
                <a:sym typeface="Wingdings" pitchFamily="2" charset="2"/>
              </a:rPr>
              <a:t> </a:t>
            </a:r>
            <a:r>
              <a:rPr lang="ko-KR" altLang="en-US" dirty="0">
                <a:sym typeface="Wingdings" pitchFamily="2" charset="2"/>
              </a:rPr>
              <a:t>수술 전 </a:t>
            </a:r>
            <a:r>
              <a:rPr lang="en-US" altLang="ko-KR" dirty="0" err="1">
                <a:sym typeface="Wingdings" pitchFamily="2" charset="2"/>
              </a:rPr>
              <a:t>Hb</a:t>
            </a:r>
            <a:r>
              <a:rPr lang="en-US" altLang="ko-KR" dirty="0">
                <a:sym typeface="Wingdings" pitchFamily="2" charset="2"/>
              </a:rPr>
              <a:t> level</a:t>
            </a:r>
            <a:r>
              <a:rPr lang="ko-KR" altLang="en-US" dirty="0">
                <a:sym typeface="Wingdings" pitchFamily="2" charset="2"/>
              </a:rPr>
              <a:t>은 생존율과 관련이 없음</a:t>
            </a:r>
            <a:endParaRPr lang="en-US" altLang="ko-KR" dirty="0"/>
          </a:p>
          <a:p>
            <a:pPr>
              <a:defRPr/>
            </a:pPr>
            <a:r>
              <a:rPr lang="en-US" altLang="ko-KR" dirty="0" err="1"/>
              <a:t>Prechemotherapy</a:t>
            </a:r>
            <a:r>
              <a:rPr lang="en-US" altLang="ko-KR" dirty="0"/>
              <a:t> </a:t>
            </a:r>
            <a:r>
              <a:rPr lang="en-US" altLang="ko-KR" dirty="0" err="1"/>
              <a:t>Hb</a:t>
            </a:r>
            <a:r>
              <a:rPr lang="en-US" altLang="ko-KR" dirty="0"/>
              <a:t> levels also failed to correlate with DFS hazard ratio 1.09 (95% CI 0.83/1.43), DDFS </a:t>
            </a:r>
            <a:r>
              <a:rPr lang="it-IT" altLang="ko-KR" dirty="0"/>
              <a:t>1.06 (95% CI 0.79/1.45), and OS 1.18 (95% CI </a:t>
            </a:r>
            <a:r>
              <a:rPr lang="en-US" altLang="ko-KR" dirty="0"/>
              <a:t>0.85/1.61) respectively. </a:t>
            </a:r>
            <a:r>
              <a:rPr lang="en-US" altLang="ko-KR" dirty="0">
                <a:sym typeface="Wingdings" pitchFamily="2" charset="2"/>
              </a:rPr>
              <a:t>Chemo </a:t>
            </a:r>
            <a:r>
              <a:rPr lang="ko-KR" altLang="en-US" dirty="0">
                <a:sym typeface="Wingdings" pitchFamily="2" charset="2"/>
              </a:rPr>
              <a:t>전 </a:t>
            </a:r>
            <a:r>
              <a:rPr lang="en-US" altLang="ko-KR" dirty="0" err="1">
                <a:sym typeface="Wingdings" pitchFamily="2" charset="2"/>
              </a:rPr>
              <a:t>Hb</a:t>
            </a:r>
            <a:r>
              <a:rPr lang="en-US" altLang="ko-KR" dirty="0">
                <a:sym typeface="Wingdings" pitchFamily="2" charset="2"/>
              </a:rPr>
              <a:t> level</a:t>
            </a:r>
            <a:r>
              <a:rPr lang="ko-KR" altLang="en-US" dirty="0">
                <a:sym typeface="Wingdings" pitchFamily="2" charset="2"/>
              </a:rPr>
              <a:t>도 생존율과 관련이 없음</a:t>
            </a:r>
            <a:endParaRPr lang="en-US" altLang="ko-KR" dirty="0">
              <a:sym typeface="Wingdings" pitchFamily="2" charset="2"/>
            </a:endParaRPr>
          </a:p>
          <a:p>
            <a:pPr>
              <a:defRPr/>
            </a:pPr>
            <a:endParaRPr lang="en-US" altLang="ko-KR" dirty="0">
              <a:sym typeface="Wingdings" pitchFamily="2" charset="2"/>
            </a:endParaRPr>
          </a:p>
          <a:p>
            <a:pPr>
              <a:defRPr/>
            </a:pPr>
            <a:endParaRPr lang="ko-KR" altLang="en-US" dirty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6600" indent="-2825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54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7025" indent="-2254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4225" indent="-2254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1425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8625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5825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3025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A5AD1-D15C-4738-99ED-FC13283C26CE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758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ESA </a:t>
            </a:r>
            <a:r>
              <a:rPr lang="ko-KR" altLang="en-US"/>
              <a:t>제제의 효과로</a:t>
            </a:r>
            <a:r>
              <a:rPr lang="en-US" altLang="ko-KR"/>
              <a:t>, </a:t>
            </a:r>
            <a:r>
              <a:rPr lang="ko-KR" altLang="en-US"/>
              <a:t>우선 빈혈교정과 이에 따른 수혈의 감소 효과를 들 수 있습니다</a:t>
            </a:r>
            <a:r>
              <a:rPr lang="en-US" altLang="ko-KR"/>
              <a:t>. </a:t>
            </a:r>
          </a:p>
          <a:p>
            <a:endParaRPr lang="en-US" altLang="ko-KR"/>
          </a:p>
          <a:p>
            <a:r>
              <a:rPr lang="ko-KR" altLang="en-US"/>
              <a:t>이 자료는 </a:t>
            </a:r>
            <a:r>
              <a:rPr lang="en-US" altLang="ko-KR"/>
              <a:t>darbepoetin</a:t>
            </a:r>
            <a:r>
              <a:rPr lang="ko-KR" altLang="en-US"/>
              <a:t>을 투여할 때의 효과입니다</a:t>
            </a:r>
            <a:r>
              <a:rPr lang="en-US" altLang="ko-KR"/>
              <a:t>.   </a:t>
            </a:r>
          </a:p>
          <a:p>
            <a:r>
              <a:rPr lang="en-US" altLang="ko-KR"/>
              <a:t>- </a:t>
            </a:r>
            <a:r>
              <a:rPr lang="ko-KR" altLang="en-US"/>
              <a:t>수혈을 받는 환자 수 감소</a:t>
            </a:r>
            <a:endParaRPr lang="en-US" altLang="ko-KR"/>
          </a:p>
          <a:p>
            <a:pPr>
              <a:buFontTx/>
              <a:buChar char="-"/>
            </a:pPr>
            <a:r>
              <a:rPr lang="en-US" altLang="ko-KR"/>
              <a:t> Hb</a:t>
            </a:r>
            <a:r>
              <a:rPr lang="ko-KR" altLang="en-US"/>
              <a:t>가 </a:t>
            </a:r>
            <a:r>
              <a:rPr lang="en-US" altLang="ko-KR"/>
              <a:t>8 </a:t>
            </a:r>
            <a:r>
              <a:rPr lang="ko-KR" altLang="en-US"/>
              <a:t>이하로 떨어지는 환자 수 감소</a:t>
            </a:r>
            <a:endParaRPr lang="en-US" altLang="ko-KR"/>
          </a:p>
          <a:p>
            <a:pPr>
              <a:buFontTx/>
              <a:buChar char="-"/>
            </a:pPr>
            <a:r>
              <a:rPr lang="en-US" altLang="ko-KR"/>
              <a:t> </a:t>
            </a:r>
            <a:r>
              <a:rPr lang="ko-KR" altLang="en-US"/>
              <a:t>수혈을  받더라도 </a:t>
            </a:r>
            <a:r>
              <a:rPr lang="en-US" altLang="ko-KR"/>
              <a:t>unit</a:t>
            </a:r>
            <a:r>
              <a:rPr lang="ko-KR" altLang="en-US"/>
              <a:t>은 감소 </a:t>
            </a:r>
            <a:endParaRPr lang="en-US" altLang="ko-KR"/>
          </a:p>
          <a:p>
            <a:endParaRPr lang="ko-KR" altLang="en-US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1413" indent="-2270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8613" indent="-2270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5813" indent="-2270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739F2-37BA-4E31-BD86-B0EBC25A1822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10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/>
              <a:t>하지만</a:t>
            </a:r>
            <a:r>
              <a:rPr lang="en-US" altLang="ko-KR"/>
              <a:t> ESA </a:t>
            </a:r>
            <a:r>
              <a:rPr lang="ko-KR" altLang="en-US"/>
              <a:t>투여에</a:t>
            </a:r>
            <a:r>
              <a:rPr lang="en-US" altLang="ko-KR"/>
              <a:t> </a:t>
            </a:r>
            <a:r>
              <a:rPr lang="ko-KR" altLang="en-US"/>
              <a:t>따른 부작용도 있습니다</a:t>
            </a:r>
            <a:r>
              <a:rPr lang="en-US" altLang="ko-KR"/>
              <a:t>. </a:t>
            </a:r>
          </a:p>
          <a:p>
            <a:r>
              <a:rPr lang="en-US" altLang="ko-KR"/>
              <a:t>Thromboembolism</a:t>
            </a:r>
            <a:r>
              <a:rPr lang="ko-KR" altLang="en-US"/>
              <a:t>가 보고된 바 있는데요</a:t>
            </a:r>
            <a:r>
              <a:rPr lang="en-US" altLang="ko-KR"/>
              <a:t>. </a:t>
            </a:r>
          </a:p>
          <a:p>
            <a:endParaRPr lang="en-US" altLang="ko-KR"/>
          </a:p>
          <a:p>
            <a:r>
              <a:rPr lang="ko-KR" altLang="en-US"/>
              <a:t>메타분석 결과</a:t>
            </a:r>
            <a:r>
              <a:rPr lang="en-US" altLang="ko-KR"/>
              <a:t>, </a:t>
            </a:r>
          </a:p>
          <a:p>
            <a:r>
              <a:rPr lang="ko-KR" altLang="en-US"/>
              <a:t>암환자에서 </a:t>
            </a:r>
            <a:r>
              <a:rPr lang="en-US" altLang="ko-KR"/>
              <a:t>ESA</a:t>
            </a:r>
            <a:r>
              <a:rPr lang="ko-KR" altLang="en-US"/>
              <a:t>는 </a:t>
            </a:r>
            <a:r>
              <a:rPr lang="en-US" altLang="ko-KR"/>
              <a:t>thromboembolism</a:t>
            </a:r>
            <a:r>
              <a:rPr lang="ko-KR" altLang="en-US"/>
              <a:t>의 교차비</a:t>
            </a:r>
            <a:r>
              <a:rPr lang="en-US" altLang="ko-KR"/>
              <a:t>(odds ratio)</a:t>
            </a:r>
            <a:r>
              <a:rPr lang="ko-KR" altLang="en-US"/>
              <a:t>가</a:t>
            </a:r>
            <a:r>
              <a:rPr lang="en-US" altLang="ko-KR"/>
              <a:t> 1.48~1.69</a:t>
            </a:r>
            <a:r>
              <a:rPr lang="ko-KR" altLang="en-US"/>
              <a:t>로</a:t>
            </a:r>
            <a:endParaRPr lang="en-US" altLang="ko-KR"/>
          </a:p>
          <a:p>
            <a:r>
              <a:rPr lang="ko-KR" altLang="en-US"/>
              <a:t>통계적으로 유의하게 증가하였습니다</a:t>
            </a:r>
            <a:r>
              <a:rPr lang="en-US" altLang="ko-KR"/>
              <a:t>.</a:t>
            </a:r>
          </a:p>
          <a:p>
            <a:r>
              <a:rPr lang="en-US" altLang="ko-KR"/>
              <a:t>TE </a:t>
            </a:r>
            <a:r>
              <a:rPr lang="ko-KR" altLang="en-US"/>
              <a:t>위험도가 높은 암환자에서</a:t>
            </a:r>
            <a:r>
              <a:rPr lang="en-US" altLang="ko-KR"/>
              <a:t> ESA </a:t>
            </a:r>
            <a:r>
              <a:rPr lang="ko-KR" altLang="en-US"/>
              <a:t>사용시 적절한 조치가 이뤄질 수 있게 준비할 필요가 있습니다</a:t>
            </a:r>
            <a:r>
              <a:rPr lang="en-US" altLang="ko-KR"/>
              <a:t>. </a:t>
            </a:r>
          </a:p>
          <a:p>
            <a:endParaRPr lang="en-US" altLang="ko-KR"/>
          </a:p>
        </p:txBody>
      </p:sp>
      <p:sp>
        <p:nvSpPr>
          <p:cNvPr id="573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5013" indent="-2825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5063" indent="-2254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0675" indent="-2254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46288" indent="-2254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3488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0688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17888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5088" indent="-2254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1483-70D0-4F58-920B-EEE028A07819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3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55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41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3973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Z_RGB_H_COL.jpg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13" y="142425"/>
            <a:ext cx="2664000" cy="8799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41013" y="1692146"/>
            <a:ext cx="11808000" cy="49710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2" y="18486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8002" y="3190257"/>
            <a:ext cx="9097011" cy="1594294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subtitle if necessary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83441-21AE-4117-994A-6649DC930E5E}"/>
              </a:ext>
            </a:extLst>
          </p:cNvPr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CA5801-9220-4E7B-9EDF-28B499B9C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4732" y="5865464"/>
            <a:ext cx="1451151" cy="182880"/>
          </a:xfrm>
        </p:spPr>
        <p:txBody>
          <a:bodyPr anchor="t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XX-XXXX-ALL-XXXX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E57FD-B4CA-4FEC-8695-AC40C5080EF3}"/>
              </a:ext>
            </a:extLst>
          </p:cNvPr>
          <p:cNvSpPr txBox="1"/>
          <p:nvPr userDrawn="1"/>
        </p:nvSpPr>
        <p:spPr>
          <a:xfrm>
            <a:off x="288002" y="5803221"/>
            <a:ext cx="28552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000" dirty="0">
                <a:solidFill>
                  <a:schemeClr val="bg1"/>
                </a:solidFill>
              </a:rPr>
              <a:t>GMIP Number: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Approval Date: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Expiration Date: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5AE65CC-53A8-4B6D-A45D-F840C8C137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04732" y="6321258"/>
            <a:ext cx="1451151" cy="182880"/>
          </a:xfrm>
        </p:spPr>
        <p:txBody>
          <a:bodyPr anchor="t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MM/YY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46DDC66-D58B-400F-82BF-795384A74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04732" y="6097532"/>
            <a:ext cx="1451151" cy="183970"/>
          </a:xfrm>
        </p:spPr>
        <p:txBody>
          <a:bodyPr anchor="t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MM/YY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28B2A-2C07-4712-80F7-5E89249356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30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872"/>
            <a:ext cx="11277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C5991EC-A674-4967-9E72-AE87DFFFEE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19840C-D73C-4B89-9026-EEE90F7EE8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4500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0" y="156117"/>
            <a:ext cx="11808000" cy="645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70365"/>
            <a:ext cx="11277600" cy="535531"/>
          </a:xfrm>
        </p:spPr>
        <p:txBody>
          <a:bodyPr anchor="t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290D6F0-A744-4762-BA4F-BBADC0F28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87635"/>
            <a:ext cx="5422605" cy="1008707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F0994-F17C-46C2-935A-B93E8CA3C61A}"/>
              </a:ext>
            </a:extLst>
          </p:cNvPr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6BCC0-A715-4682-B8D3-336A815EA1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591942"/>
            <a:ext cx="4215600" cy="10044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6812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2605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BB79CC-3497-4C0B-8AB4-7D99AF889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88662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2605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1872"/>
            <a:ext cx="5638800" cy="45570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61872"/>
            <a:ext cx="5638800" cy="45570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002731-5616-497E-9F61-5723ED3CD1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sz="1000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5969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800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4716"/>
            <a:ext cx="5638800" cy="42828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264716"/>
            <a:ext cx="5638800" cy="42828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2605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92998"/>
            <a:ext cx="5638800" cy="41363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692998"/>
            <a:ext cx="5638800" cy="41363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42D2C6-43F6-499B-A04A-DF5936D7E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sz="1000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8034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70432" y="5440680"/>
            <a:ext cx="9875520" cy="365760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1"/>
            <a:ext cx="54216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76"/>
            <a:ext cx="11277600" cy="418522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0D0AE3-AB58-400E-B5D2-124E928607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1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156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7432E5-F8E0-41AE-9A6B-AD730338B005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70432" y="5440680"/>
            <a:ext cx="9875520" cy="361950"/>
          </a:xfrm>
          <a:prstGeom prst="round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FC1341-617F-4924-976A-68364884DB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8192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6186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9637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11277600" cy="48051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F1369-6264-4413-832F-B034672F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2922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11277600" cy="48051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750DB-18BB-44D9-9615-919C74F724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0763" y="5851602"/>
            <a:ext cx="4215600" cy="1004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45156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54216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8851EC-5D36-48D2-8A28-541D8638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851602"/>
            <a:ext cx="4215600" cy="1004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1347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-1871133" y="6534150"/>
            <a:ext cx="1295400" cy="3238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6099175" y="5845175"/>
            <a:ext cx="4215600" cy="1004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09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-1871133" y="6534150"/>
            <a:ext cx="1295400" cy="3238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6099175" y="5845175"/>
            <a:ext cx="4215600" cy="1004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98B3A8-4D90-4D24-BD68-8880FFF84A2F}"/>
              </a:ext>
            </a:extLst>
          </p:cNvPr>
          <p:cNvSpPr/>
          <p:nvPr userDrawn="1"/>
        </p:nvSpPr>
        <p:spPr>
          <a:xfrm>
            <a:off x="10795000" y="6534150"/>
            <a:ext cx="1397000" cy="323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5011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61A77-F888-4158-9173-70423BA99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84396-CF20-4303-B224-C9585F011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53FAD-2958-4C4B-9735-7414AC36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F03D8-9F62-476E-9CD6-2F36CC2D5E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2128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FEC4C-98CC-4743-A283-E1DA61707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9EA5EC-FAA6-466C-9643-7D653C123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399" y="1777727"/>
            <a:ext cx="11261596" cy="462076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59991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FEC4C-98CC-4743-A283-E1DA61707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9EA5EC-FAA6-466C-9643-7D653C123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399" y="1777727"/>
            <a:ext cx="11261596" cy="462076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36586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F60B0A-844B-4B32-9E41-6C4FFFDB6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4FE5559-C23E-49C4-8BCE-0A2ED388E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3EF233C-7922-4595-B3B4-9BFB3328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2BAE9EC-31C6-4D34-A55A-BD9A258C0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CA89F50-9315-4459-AA88-146F8850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1439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EC07C0-F639-4ABD-ADB5-3F838B3A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C84AC1-2CC0-40C0-BF7E-DB712C3FA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A69320-8F6F-4ABB-9195-32DD785E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8A3ADD-122B-40C6-B498-306DF5AF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9B93A3-8CDA-4C3D-B128-7FDD07FB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971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6033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CD291B-781D-43ED-9763-97E33626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AD9960B-089A-4798-B58C-1B4FC1920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8C0A8D2-091E-49AB-BFEA-2A9BAA0C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A14649-DEA5-4409-8B82-5EE18A47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C14ABE4-2535-42D4-8FE8-F1EE9300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433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0B9908-EB29-4CA0-9242-043B07E9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EB02B3-AD0E-4F0B-AC4D-C5EB67D6CC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41BA443-6F12-4C3F-A95A-F52099213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A1CD1E0-C4A1-49A4-97B8-E0108F97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71AD1AE-D4C0-4362-87D6-222EDE8B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49462D-5EB7-4A35-B52D-A8D70BED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4424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88A94F-1346-43DE-9008-D2714A61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4C77156-EBA7-464A-B66F-4E3C8A977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E334CC9-CAC6-4F3F-97A2-0EB9AD708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9895934-C94D-4E08-8BC5-C94E06434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5449D53-FBA8-4720-9FEB-EE90A4C28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669D5BD-9DC4-461E-8502-733F7C975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720CFEB-01FC-4237-A62E-0F9A43EF8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9F5E086-9805-4A96-8FFE-43DAD811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282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A6E9DD-D293-4536-8BC4-F9D4B483B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18A82F5-CC04-4C25-8C67-37CE25842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E5B8214-D14A-4CC4-9C1B-C085EB97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7C1F34E-6C3C-45F9-9C70-EB2F50A9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9890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9061548-0D36-42E5-B02D-4DB774D3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BE4BB6D-633D-431B-8E60-A9759BB32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79CA4F-4FB9-4C97-B264-0DD5F8E7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458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A362E9-3D5A-4703-8ECB-BC7AA548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C27BE0-C630-42AF-9981-C3EC71F4C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1CC61A-2102-461A-9FC8-933C20EC3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1FDE885-3E15-4037-8962-E54799C6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C43BDE9-F153-41C6-B4A8-B39D04FD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0A07011-EAE1-426A-8B8A-44F67762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164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41B8FC-5CDF-4933-B687-6B26406A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93ADCFA-82CC-44FD-9D6C-F147201A1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20CF781-5776-483A-A318-16BDA2FBC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BD0D1A-42AC-4AE5-8FF1-ED2A073C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0375284-F243-43E8-A4A3-573AA14C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0CAA380-ACE0-4EF1-91DE-D8E3E67C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902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D33242-06AB-4C9A-9012-8151272A5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EF27EF1-CEBB-4C82-A1C9-090A22427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CC8E24-1060-4AAF-BC74-6D35A20E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AD7F86A-551D-4239-8F94-B23C1086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FEB864-154D-4870-8D5B-ABEDE726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480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5DDE331-0596-4A78-90B0-5AA9A1733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467FE0C-BFA6-4912-AAAE-F2F4B1D17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B2CDE9-8007-4DF2-B1C7-7E5ECB5CD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290053-3505-4739-9847-94C06D81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09A6A8A-6008-4981-8E39-0EFEA442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4633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제목 슬라이드">
    <p:bg bwMode="gray"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9" name="Object 57"/>
          <p:cNvGraphicFramePr>
            <a:graphicFrameLocks noChangeAspect="1"/>
          </p:cNvGraphicFramePr>
          <p:nvPr/>
        </p:nvGraphicFramePr>
        <p:xfrm>
          <a:off x="0" y="0"/>
          <a:ext cx="121920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Image" r:id="rId3" imgW="2438198" imgH="1657835" progId="">
                  <p:embed/>
                </p:oleObj>
              </mc:Choice>
              <mc:Fallback>
                <p:oleObj name="Image" r:id="rId3" imgW="2438198" imgH="1657835" progId="">
                  <p:embed/>
                  <p:pic>
                    <p:nvPicPr>
                      <p:cNvPr id="3129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09" y="2786058"/>
            <a:ext cx="6477045" cy="1219200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altLang="ko-KR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09" y="4429132"/>
            <a:ext cx="6908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200">
                <a:solidFill>
                  <a:schemeClr val="tx2"/>
                </a:solidFill>
                <a:latin typeface="HY울릉도M" pitchFamily="18" charset="-127"/>
                <a:ea typeface="HY울릉도M" pitchFamily="18" charset="-127"/>
              </a:defRPr>
            </a:lvl1pPr>
          </a:lstStyle>
          <a:p>
            <a:r>
              <a:rPr lang="ko-KR" altLang="en-US" dirty="0"/>
              <a:t>마스터 부제목 스타일 편집</a:t>
            </a:r>
            <a:endParaRPr lang="en-US" altLang="ko-KR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03200" y="6553200"/>
            <a:ext cx="3251200" cy="228600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000000"/>
                </a:solidFill>
                <a:latin typeface="Arial" charset="0"/>
              </a:defRPr>
            </a:lvl1pPr>
          </a:lstStyle>
          <a:p>
            <a:endParaRPr lang="en-US" altLang="ko-KR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553200"/>
            <a:ext cx="4064000" cy="228600"/>
          </a:xfrm>
          <a:prstGeom prst="rect">
            <a:avLst/>
          </a:prstGeom>
        </p:spPr>
        <p:txBody>
          <a:bodyPr/>
          <a:lstStyle>
            <a:lvl1pPr algn="ctr">
              <a:defRPr sz="750" b="0" i="0">
                <a:solidFill>
                  <a:srgbClr val="000000"/>
                </a:solidFill>
              </a:defRPr>
            </a:lvl1pPr>
          </a:lstStyle>
          <a:p>
            <a:endParaRPr lang="en-US" altLang="ko-KR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36000" y="6553200"/>
            <a:ext cx="3251200" cy="228600"/>
          </a:xfrm>
        </p:spPr>
        <p:txBody>
          <a:bodyPr/>
          <a:lstStyle>
            <a:lvl1pPr algn="r">
              <a:defRPr sz="750">
                <a:latin typeface="Arial" charset="0"/>
              </a:defRPr>
            </a:lvl1pPr>
          </a:lstStyle>
          <a:p>
            <a:fld id="{3AFAA783-A708-4763-80D4-F40F28284250}" type="slidenum">
              <a:rPr lang="en-US" altLang="ko-KR"/>
              <a:pPr/>
              <a:t>‹#›</a:t>
            </a:fld>
            <a:endParaRPr lang="en-US" altLang="ko-KR" dirty="0"/>
          </a:p>
        </p:txBody>
      </p:sp>
      <p:sp>
        <p:nvSpPr>
          <p:cNvPr id="11" name="그림 개체 틀 10"/>
          <p:cNvSpPr>
            <a:spLocks noGrp="1"/>
          </p:cNvSpPr>
          <p:nvPr>
            <p:ph type="pic" sz="quarter" idx="10"/>
          </p:nvPr>
        </p:nvSpPr>
        <p:spPr>
          <a:xfrm>
            <a:off x="7905751" y="3786188"/>
            <a:ext cx="1219200" cy="914400"/>
          </a:xfr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230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53253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58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222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13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664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70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915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69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57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아이콘을 클릭하여 그림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614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17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2514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031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6812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1219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656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0430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6017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41979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443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1153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512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35494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0480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73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234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428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79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DD9C4-CD03-4974-94E5-00FB17B0023B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F5EFB-E045-42F6-A4C9-4D6CE18C6E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60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91300"/>
            <a:ext cx="487680" cy="266700"/>
          </a:xfrm>
          <a:prstGeom prst="rect">
            <a:avLst/>
          </a:prstGeom>
        </p:spPr>
        <p:txBody>
          <a:bodyPr vert="horz" lIns="91440" tIns="45720" rIns="45720" bIns="45720" rtlCol="0" anchor="b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2"/>
            <a:ext cx="11277600" cy="8000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11277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171017" y="6591300"/>
            <a:ext cx="20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7200" y="1129284"/>
            <a:ext cx="11734800" cy="18288"/>
          </a:xfrm>
          <a:prstGeom prst="rect">
            <a:avLst/>
          </a:prstGeom>
          <a:gradFill flip="none" rotWithShape="1">
            <a:gsLst>
              <a:gs pos="26000">
                <a:schemeClr val="accent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6251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648">
          <p15:clr>
            <a:srgbClr val="F26B43"/>
          </p15:clr>
        </p15:guide>
        <p15:guide id="7" orient="horz" pos="792">
          <p15:clr>
            <a:srgbClr val="F26B43"/>
          </p15:clr>
        </p15:guide>
        <p15:guide id="8" orient="horz" pos="36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252B318-22BC-4DF7-BB2A-028DB9DD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1E47372-94C2-4CC1-9EAC-B0DC772B7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7552916-0BE3-4B5B-9F12-A52DE4DB27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D2DF8-2CE8-4854-8664-D629EC6F0CCF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8EABC5-FC93-495A-9721-1AE605951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A14EB68-7329-4473-B14E-38A23C4CD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3847E-3440-4C17-BE08-234EBBCBA6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15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2CAB-DBD6-8D45-86CC-D4144BB1974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2024-06-22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E5F60-4281-9D4C-97EB-608E54F376DB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5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EAF6E-5C95-493D-BD2D-B9182875482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61DC5-7ABC-4DC4-BCF5-F2A7986780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742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83406" y="664235"/>
            <a:ext cx="10248181" cy="284670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6600" b="1" dirty="0"/>
              <a:t>Advanced Treatment Strategies for </a:t>
            </a:r>
            <a:r>
              <a:rPr lang="en-US" altLang="ko-KR" sz="6600" b="1" dirty="0" smtClean="0"/>
              <a:t>Anemia</a:t>
            </a:r>
            <a:br>
              <a:rPr lang="en-US" altLang="ko-KR" sz="6600" b="1" dirty="0" smtClean="0"/>
            </a:br>
            <a:r>
              <a:rPr lang="en-US" altLang="ko-KR" sz="2800" b="1" dirty="0" smtClean="0"/>
              <a:t>-Chemotherapy induced Anemia-</a:t>
            </a:r>
            <a:endParaRPr lang="ko-KR" altLang="en-US" sz="2800" b="1" dirty="0"/>
          </a:p>
        </p:txBody>
      </p:sp>
      <p:sp>
        <p:nvSpPr>
          <p:cNvPr id="4" name="부제목 2"/>
          <p:cNvSpPr>
            <a:spLocks noGrp="1"/>
          </p:cNvSpPr>
          <p:nvPr>
            <p:ph type="subTitle" idx="1"/>
          </p:nvPr>
        </p:nvSpPr>
        <p:spPr>
          <a:xfrm>
            <a:off x="1535497" y="4486838"/>
            <a:ext cx="9144000" cy="1340318"/>
          </a:xfrm>
        </p:spPr>
        <p:txBody>
          <a:bodyPr/>
          <a:lstStyle/>
          <a:p>
            <a:r>
              <a:rPr lang="ko-KR" altLang="en-US" sz="3200" b="1" dirty="0" smtClean="0"/>
              <a:t>계명대학교 동산병원 호흡기내과</a:t>
            </a:r>
            <a:endParaRPr lang="en-US" altLang="ko-KR" sz="3200" b="1" dirty="0"/>
          </a:p>
          <a:p>
            <a:r>
              <a:rPr lang="ko-KR" altLang="en-US" sz="4400" b="1" dirty="0" smtClean="0"/>
              <a:t>박 순 효</a:t>
            </a:r>
            <a:endParaRPr lang="ko-KR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467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직사각형 9"/>
          <p:cNvSpPr>
            <a:spLocks noChangeArrowheads="1"/>
          </p:cNvSpPr>
          <p:nvPr/>
        </p:nvSpPr>
        <p:spPr bwMode="auto">
          <a:xfrm>
            <a:off x="2136775" y="201613"/>
            <a:ext cx="5589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1">
                <a:solidFill>
                  <a:srgbClr val="5F6B72"/>
                </a:solidFill>
                <a:latin typeface="Calibri" panose="020F0502020204030204" pitchFamily="34" charset="0"/>
              </a:rPr>
              <a:t>Risks of RBC transfusion </a:t>
            </a:r>
            <a:r>
              <a:rPr kumimoji="0" lang="en-US" altLang="ko-KR" sz="2000" b="1">
                <a:solidFill>
                  <a:srgbClr val="5F6B72"/>
                </a:solidFill>
                <a:latin typeface="Calibri" panose="020F0502020204030204" pitchFamily="34" charset="0"/>
              </a:rPr>
              <a:t>(continued)</a:t>
            </a:r>
            <a:endParaRPr lang="en-US" altLang="ko-KR" b="1">
              <a:solidFill>
                <a:srgbClr val="5F6B72"/>
              </a:solidFill>
              <a:latin typeface="Calibri" panose="020F0502020204030204" pitchFamily="34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689101" y="6340475"/>
            <a:ext cx="879951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eaLnBrk="0" fontAlgn="base" hangingPunct="0">
              <a:spcAft>
                <a:spcPct val="0"/>
              </a:spcAft>
              <a:buClr>
                <a:srgbClr val="D16349"/>
              </a:buClr>
              <a:buNone/>
            </a:pPr>
            <a:r>
              <a:rPr kumimoji="1" lang="en-US" altLang="ko-KR" sz="1000">
                <a:solidFill>
                  <a:prstClr val="black"/>
                </a:solidFill>
                <a:latin typeface="Calibri" panose="020F0502020204030204" pitchFamily="34" charset="0"/>
              </a:rPr>
              <a:t>1. Khorana AA et al., </a:t>
            </a:r>
            <a:r>
              <a:rPr kumimoji="1" lang="en-US" altLang="ko-KR" sz="1000" i="1">
                <a:solidFill>
                  <a:prstClr val="black"/>
                </a:solidFill>
                <a:latin typeface="Calibri" panose="020F0502020204030204" pitchFamily="34" charset="0"/>
              </a:rPr>
              <a:t>Arch Intern Med.</a:t>
            </a:r>
            <a:r>
              <a:rPr kumimoji="1" lang="en-US" altLang="ko-KR" sz="1000">
                <a:solidFill>
                  <a:prstClr val="black"/>
                </a:solidFill>
                <a:latin typeface="Calibri" panose="020F0502020204030204" pitchFamily="34" charset="0"/>
              </a:rPr>
              <a:t> 2008 Nov 24; 168(21): 2377–2381. 2. Jin Hyoung  Kang, et al., </a:t>
            </a:r>
            <a:r>
              <a:rPr kumimoji="1" lang="en-US" altLang="ko-KR" sz="1000" i="1">
                <a:solidFill>
                  <a:prstClr val="black"/>
                </a:solidFill>
                <a:latin typeface="Calibri" panose="020F0502020204030204" pitchFamily="34" charset="0"/>
              </a:rPr>
              <a:t>Cancer Res Treat</a:t>
            </a:r>
            <a:r>
              <a:rPr kumimoji="1" lang="en-US" altLang="ko-KR" sz="1000">
                <a:solidFill>
                  <a:prstClr val="black"/>
                </a:solidFill>
                <a:latin typeface="Calibri" panose="020F0502020204030204" pitchFamily="34" charset="0"/>
              </a:rPr>
              <a:t>. 2014;46(3):250-260   3. Paul C et al., </a:t>
            </a:r>
            <a:r>
              <a:rPr kumimoji="1" lang="en-US" altLang="ko-KR" sz="1000" i="1">
                <a:solidFill>
                  <a:prstClr val="black"/>
                </a:solidFill>
                <a:latin typeface="Calibri" panose="020F0502020204030204" pitchFamily="34" charset="0"/>
              </a:rPr>
              <a:t>N Engl J Med </a:t>
            </a:r>
            <a:r>
              <a:rPr kumimoji="1" lang="en-US" altLang="ko-KR" sz="1000">
                <a:solidFill>
                  <a:prstClr val="black"/>
                </a:solidFill>
                <a:latin typeface="Calibri" panose="020F0502020204030204" pitchFamily="34" charset="0"/>
              </a:rPr>
              <a:t>1999;340:409-17  4. Vamvakas EC, Taswell HF.  </a:t>
            </a:r>
            <a:r>
              <a:rPr kumimoji="1" lang="en-US" altLang="ko-KR" sz="1000" i="1">
                <a:solidFill>
                  <a:prstClr val="black"/>
                </a:solidFill>
                <a:latin typeface="Calibri" panose="020F0502020204030204" pitchFamily="34" charset="0"/>
              </a:rPr>
              <a:t>Transfusion</a:t>
            </a:r>
            <a:r>
              <a:rPr kumimoji="1" lang="en-US" altLang="ko-KR" sz="1000">
                <a:solidFill>
                  <a:prstClr val="black"/>
                </a:solidFill>
                <a:latin typeface="Calibri" panose="020F0502020204030204" pitchFamily="34" charset="0"/>
              </a:rPr>
              <a:t> 1994;34:471–477.</a:t>
            </a:r>
            <a:endParaRPr kumimoji="1" lang="ko-KR" altLang="en-US" sz="1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812925" y="796925"/>
            <a:ext cx="8604250" cy="3898900"/>
          </a:xfrm>
          <a:prstGeom prst="rect">
            <a:avLst/>
          </a:prstGeom>
          <a:solidFill>
            <a:srgbClr val="1A3A77"/>
          </a:solidFill>
          <a:ln>
            <a:noFill/>
          </a:ln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0" fontAlgn="base" latin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ko-KR" sz="2400" b="1" i="1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</a:rPr>
              <a:t>Increased risk of venous and arterial thrombotic events and mortality in hospitalized cancer patients: </a:t>
            </a:r>
            <a:r>
              <a:rPr lang="en-US" altLang="ko-KR" dirty="0">
                <a:solidFill>
                  <a:srgbClr val="FFFFFF"/>
                </a:solidFill>
                <a:latin typeface="Calibri" panose="020F0502020204030204" pitchFamily="34" charset="0"/>
              </a:rPr>
              <a:t>[OR 1.60, (95%CI 1.53–1.67); OR 1.53 (95%CI 1.46–1.61), P&lt;0.0001 ];</a:t>
            </a:r>
            <a:r>
              <a:rPr lang="fr-FR" altLang="ko-KR" dirty="0">
                <a:solidFill>
                  <a:srgbClr val="FFFFFF"/>
                </a:solidFill>
                <a:latin typeface="Calibri" panose="020F0502020204030204" pitchFamily="34" charset="0"/>
              </a:rPr>
              <a:t> OR 1.34 (95% CI 1.29–1.38 </a:t>
            </a:r>
            <a:r>
              <a:rPr lang="en-US" altLang="ko-KR" dirty="0">
                <a:solidFill>
                  <a:srgbClr val="FFFFFF"/>
                </a:solidFill>
                <a:latin typeface="Calibri" panose="020F0502020204030204" pitchFamily="34" charset="0"/>
              </a:rPr>
              <a:t>p&lt;0.0001 ]</a:t>
            </a:r>
            <a:r>
              <a:rPr lang="en-US" altLang="ko-KR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 1</a:t>
            </a:r>
            <a:r>
              <a:rPr lang="en-US" altLang="ko-KR" sz="2000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US" altLang="ko-KR" sz="2000" baseline="300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altLang="ko-KR" sz="2000" baseline="300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0" fontAlgn="base" latin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ko-KR" sz="2400" b="1" i="1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</a:rPr>
              <a:t>Avoidance of unnecessary transfusion </a:t>
            </a:r>
            <a:r>
              <a:rPr lang="en-US" altLang="ko-KR" sz="2000" dirty="0">
                <a:solidFill>
                  <a:srgbClr val="FFFFFF"/>
                </a:solidFill>
                <a:latin typeface="Calibri" panose="020F0502020204030204" pitchFamily="34" charset="0"/>
              </a:rPr>
              <a:t>is essential for reduction of the mortality of CVP-BSI.</a:t>
            </a:r>
            <a:r>
              <a:rPr lang="en-US" altLang="ko-KR" sz="2000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br>
              <a:rPr lang="en-US" altLang="ko-KR" sz="2000" baseline="30000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endParaRPr lang="en-US" altLang="ko-KR" sz="20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0" fontAlgn="base" latin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ko-KR" sz="2400" b="1" i="1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</a:rPr>
              <a:t>A restrictive strategy of RBC  transfusion </a:t>
            </a:r>
            <a:r>
              <a:rPr lang="en-US" altLang="ko-KR" sz="2000" b="1" i="1" u="sng" dirty="0">
                <a:solidFill>
                  <a:srgbClr val="FFFFFF"/>
                </a:solidFill>
                <a:latin typeface="Calibri" panose="020F0502020204030204" pitchFamily="34" charset="0"/>
              </a:rPr>
              <a:t/>
            </a:r>
            <a:br>
              <a:rPr lang="en-US" altLang="ko-KR" sz="2000" b="1" i="1" u="sng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altLang="ko-KR" sz="2000" dirty="0">
                <a:solidFill>
                  <a:srgbClr val="FFFFFF"/>
                </a:solidFill>
                <a:latin typeface="Calibri" panose="020F0502020204030204" pitchFamily="34" charset="0"/>
              </a:rPr>
              <a:t>(</a:t>
            </a:r>
            <a:r>
              <a:rPr lang="en-US" altLang="ko-KR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Hb</a:t>
            </a:r>
            <a:r>
              <a:rPr lang="en-US" altLang="ko-KR" sz="2000" dirty="0">
                <a:solidFill>
                  <a:srgbClr val="FFFFFF"/>
                </a:solidFill>
                <a:latin typeface="Calibri" panose="020F0502020204030204" pitchFamily="34" charset="0"/>
              </a:rPr>
              <a:t> threshold, 7.0 g of </a:t>
            </a:r>
            <a:r>
              <a:rPr lang="en-US" altLang="ko-KR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Hb</a:t>
            </a:r>
            <a:r>
              <a:rPr lang="en-US" altLang="ko-KR" sz="2000" dirty="0">
                <a:solidFill>
                  <a:srgbClr val="FFFFFF"/>
                </a:solidFill>
                <a:latin typeface="Calibri" panose="020F0502020204030204" pitchFamily="34" charset="0"/>
              </a:rPr>
              <a:t>/dl, maintenance range 7.0 to 9.0) is at least as effective as and possibly superior to a liberal transfusion strategy (threshold, 10.0 g/dl; maintenance range, 10.0 to 12.0) in critically ill patients. </a:t>
            </a:r>
            <a:r>
              <a:rPr lang="en-US" altLang="ko-KR" sz="2000" baseline="30000" dirty="0">
                <a:solidFill>
                  <a:srgbClr val="FFFFFF"/>
                </a:solidFill>
                <a:latin typeface="Calibri" panose="020F0502020204030204" pitchFamily="34" charset="0"/>
              </a:rPr>
              <a:t>3</a:t>
            </a:r>
            <a:endParaRPr lang="en-US" altLang="ko-KR" sz="2000" b="1" baseline="30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4" y="4868864"/>
            <a:ext cx="4014787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직사각형 1"/>
          <p:cNvSpPr>
            <a:spLocks noChangeArrowheads="1"/>
          </p:cNvSpPr>
          <p:nvPr/>
        </p:nvSpPr>
        <p:spPr bwMode="auto">
          <a:xfrm>
            <a:off x="1812926" y="5084764"/>
            <a:ext cx="41560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Table. </a:t>
            </a:r>
          </a:p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b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Higher relative risk for death within 10 years of transfusion, after adjustment for the effects on mortality of age, gender, and number of days of hospitalization (</a:t>
            </a:r>
            <a:r>
              <a:rPr lang="en-US" altLang="ko-KR" sz="1400" b="1" i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 </a:t>
            </a:r>
            <a:r>
              <a:rPr lang="en-US" altLang="ko-KR" sz="1400" b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= 802) </a:t>
            </a:r>
            <a:r>
              <a:rPr lang="en-US" altLang="ko-KR" sz="1400" b="1" baseline="3000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1400" b="1" baseline="3000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05513" y="4835526"/>
            <a:ext cx="4267200" cy="1401763"/>
          </a:xfrm>
          <a:prstGeom prst="rect">
            <a:avLst/>
          </a:prstGeom>
          <a:noFill/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065201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1871664" y="765176"/>
            <a:ext cx="8472487" cy="1908215"/>
          </a:xfrm>
          <a:prstGeom prst="rect">
            <a:avLst/>
          </a:prstGeom>
          <a:solidFill>
            <a:srgbClr val="1A3A77"/>
          </a:solidFill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ko-KR" b="1" u="sng" dirty="0">
                <a:solidFill>
                  <a:srgbClr val="ED7D31">
                    <a:lumMod val="60000"/>
                    <a:lumOff val="40000"/>
                  </a:srgbClr>
                </a:solidFill>
                <a:latin typeface="Calibri" pitchFamily="34" charset="0"/>
              </a:rPr>
              <a:t>Thromboembolism risk of transfusion:</a:t>
            </a:r>
            <a:r>
              <a:rPr lang="en-US" altLang="ko-KR" b="1" dirty="0">
                <a:solidFill>
                  <a:srgbClr val="ED7D31">
                    <a:lumMod val="60000"/>
                    <a:lumOff val="40000"/>
                  </a:srgbClr>
                </a:solidFill>
                <a:latin typeface="Calibri" pitchFamily="34" charset="0"/>
              </a:rPr>
              <a:t> </a:t>
            </a:r>
            <a:r>
              <a:rPr lang="en-US" altLang="ko-KR" dirty="0">
                <a:solidFill>
                  <a:prstClr val="white"/>
                </a:solidFill>
                <a:latin typeface="Calibri" pitchFamily="34" charset="0"/>
              </a:rPr>
              <a:t>Of patients receiving RBC transfusions, 7.2% developed </a:t>
            </a:r>
            <a:r>
              <a:rPr lang="en-US" altLang="ko-KR" dirty="0" err="1">
                <a:solidFill>
                  <a:prstClr val="white"/>
                </a:solidFill>
                <a:latin typeface="Calibri" pitchFamily="34" charset="0"/>
              </a:rPr>
              <a:t>ve</a:t>
            </a:r>
            <a:r>
              <a:rPr lang="en-US" altLang="ko-KR" dirty="0">
                <a:solidFill>
                  <a:prstClr val="white"/>
                </a:solidFill>
                <a:latin typeface="Calibri" pitchFamily="34" charset="0"/>
              </a:rPr>
              <a:t>-nous thromboembolism and 5.2% developed arterial thromboembolism, and this was significantly greater than the rates of 3.8% and 3.1%, respectively, for the remain-</a:t>
            </a:r>
            <a:r>
              <a:rPr lang="en-US" altLang="ko-KR" dirty="0" err="1">
                <a:solidFill>
                  <a:prstClr val="white"/>
                </a:solidFill>
                <a:latin typeface="Calibri" pitchFamily="34" charset="0"/>
              </a:rPr>
              <a:t>ing</a:t>
            </a:r>
            <a:r>
              <a:rPr lang="en-US" altLang="ko-KR" dirty="0">
                <a:solidFill>
                  <a:prstClr val="white"/>
                </a:solidFill>
                <a:latin typeface="Calibri" pitchFamily="34" charset="0"/>
              </a:rPr>
              <a:t> study population (P&lt;.001).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ko-KR" b="1" u="sng" dirty="0">
                <a:solidFill>
                  <a:srgbClr val="ED7D31">
                    <a:lumMod val="60000"/>
                    <a:lumOff val="40000"/>
                  </a:srgbClr>
                </a:solidFill>
                <a:latin typeface="Calibri" pitchFamily="34" charset="0"/>
              </a:rPr>
              <a:t>RBC transfusions are associated with increased risks of venous and arterial thrombotic events and mortality in hospitalized patients </a:t>
            </a:r>
            <a:r>
              <a:rPr lang="en-US" altLang="ko-KR" b="1" u="sng" dirty="0" err="1">
                <a:solidFill>
                  <a:srgbClr val="ED7D31">
                    <a:lumMod val="60000"/>
                    <a:lumOff val="40000"/>
                  </a:srgbClr>
                </a:solidFill>
                <a:latin typeface="Calibri" pitchFamily="34" charset="0"/>
              </a:rPr>
              <a:t>withcancer</a:t>
            </a:r>
            <a:r>
              <a:rPr lang="en-US" altLang="ko-KR" b="1" u="sng" dirty="0">
                <a:solidFill>
                  <a:srgbClr val="ED7D31">
                    <a:lumMod val="60000"/>
                    <a:lumOff val="40000"/>
                  </a:srgbClr>
                </a:solidFill>
                <a:latin typeface="Calibri" pitchFamily="34" charset="0"/>
              </a:rPr>
              <a:t>.</a:t>
            </a:r>
            <a:endParaRPr lang="en-US" altLang="ko-KR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6325" name="TextBox 1"/>
          <p:cNvSpPr txBox="1">
            <a:spLocks noChangeArrowheads="1"/>
          </p:cNvSpPr>
          <p:nvPr/>
        </p:nvSpPr>
        <p:spPr bwMode="auto">
          <a:xfrm>
            <a:off x="1722439" y="6381750"/>
            <a:ext cx="84613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>
              <a:buClr>
                <a:srgbClr val="5B9BD5"/>
              </a:buClr>
              <a:buNone/>
            </a:pPr>
            <a:r>
              <a:rPr lang="en-US" altLang="ko-KR" sz="800">
                <a:solidFill>
                  <a:prstClr val="black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DA: darbepoetin alfa, TE: </a:t>
            </a:r>
            <a:r>
              <a:rPr lang="en-US" altLang="ko-KR" sz="800">
                <a:solidFill>
                  <a:prstClr val="black"/>
                </a:solidFill>
                <a:latin typeface="Calibri" panose="020F0502020204030204" pitchFamily="34" charset="0"/>
              </a:rPr>
              <a:t>Thromboembolism, VTE: Venous Thromboembolism </a:t>
            </a:r>
          </a:p>
          <a:p>
            <a:pPr>
              <a:buClr>
                <a:srgbClr val="5B9BD5"/>
              </a:buClr>
              <a:buNone/>
            </a:pPr>
            <a:r>
              <a:rPr lang="en-US" altLang="ko-KR" sz="800">
                <a:solidFill>
                  <a:prstClr val="black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Ref. 1. NCCN Guidelines ver. 2.2016 , 2. Ludwig H, </a:t>
            </a:r>
            <a:r>
              <a:rPr lang="en-US" altLang="ko-KR" sz="800" i="1">
                <a:solidFill>
                  <a:prstClr val="black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J Clin Oncol </a:t>
            </a:r>
            <a:r>
              <a:rPr lang="en-US" altLang="ko-KR" sz="800">
                <a:solidFill>
                  <a:prstClr val="black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2009;27:2838-47</a:t>
            </a:r>
            <a:r>
              <a:rPr lang="en-US" altLang="ko-KR" sz="800">
                <a:solidFill>
                  <a:prstClr val="black"/>
                </a:solidFill>
                <a:latin typeface="Calibri" panose="020F0502020204030204" pitchFamily="34" charset="0"/>
              </a:rPr>
              <a:t> 3. Bennett  CL et</a:t>
            </a:r>
            <a:r>
              <a:rPr lang="ko-KR" altLang="en-US" sz="80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800">
                <a:solidFill>
                  <a:prstClr val="black"/>
                </a:solidFill>
                <a:latin typeface="Calibri" panose="020F0502020204030204" pitchFamily="34" charset="0"/>
              </a:rPr>
              <a:t>al., </a:t>
            </a:r>
            <a:r>
              <a:rPr lang="en-US" altLang="ko-KR" sz="800" i="1">
                <a:solidFill>
                  <a:prstClr val="black"/>
                </a:solidFill>
                <a:latin typeface="Calibri" panose="020F0502020204030204" pitchFamily="34" charset="0"/>
              </a:rPr>
              <a:t>JAMA </a:t>
            </a:r>
            <a:r>
              <a:rPr lang="en-US" altLang="ko-KR" sz="800">
                <a:solidFill>
                  <a:prstClr val="black"/>
                </a:solidFill>
                <a:latin typeface="Calibri" panose="020F0502020204030204" pitchFamily="34" charset="0"/>
              </a:rPr>
              <a:t>2008;299:914-924. </a:t>
            </a:r>
            <a:endParaRPr lang="en-US" altLang="ko-KR" sz="800" b="1" baseline="30000">
              <a:solidFill>
                <a:prstClr val="black"/>
              </a:solidFill>
              <a:latin typeface="Calibri" panose="020F0502020204030204" pitchFamily="34" charset="0"/>
              <a:ea typeface="굴림" panose="020B0600000101010101" pitchFamily="50" charset="-127"/>
            </a:endParaRPr>
          </a:p>
        </p:txBody>
      </p:sp>
      <p:sp>
        <p:nvSpPr>
          <p:cNvPr id="56327" name="TextBox 1"/>
          <p:cNvSpPr txBox="1">
            <a:spLocks noChangeArrowheads="1"/>
          </p:cNvSpPr>
          <p:nvPr/>
        </p:nvSpPr>
        <p:spPr bwMode="auto">
          <a:xfrm>
            <a:off x="3265388" y="2921020"/>
            <a:ext cx="55864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Incidence of VTE in cancer pts. with or with out transfusion </a:t>
            </a:r>
          </a:p>
        </p:txBody>
      </p:sp>
      <p:sp>
        <p:nvSpPr>
          <p:cNvPr id="55304" name="TextBox 2"/>
          <p:cNvSpPr txBox="1">
            <a:spLocks noChangeArrowheads="1"/>
          </p:cNvSpPr>
          <p:nvPr/>
        </p:nvSpPr>
        <p:spPr bwMode="auto">
          <a:xfrm>
            <a:off x="7943750" y="6179232"/>
            <a:ext cx="262582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defRPr/>
            </a:pPr>
            <a:r>
              <a:rPr lang="en-US" altLang="ko-KR" sz="1050" i="1" dirty="0">
                <a:solidFill>
                  <a:prstClr val="black"/>
                </a:solidFill>
                <a:latin typeface="Calibri" panose="020F0502020204030204" pitchFamily="34" charset="0"/>
              </a:rPr>
              <a:t>JAMA Internal_2008;168(21);2377-2381</a:t>
            </a:r>
            <a:endParaRPr lang="ko-KR" alt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BCFAE32-CC52-442B-B158-864CBAF97CA2}"/>
              </a:ext>
            </a:extLst>
          </p:cNvPr>
          <p:cNvSpPr/>
          <p:nvPr/>
        </p:nvSpPr>
        <p:spPr bwMode="auto">
          <a:xfrm>
            <a:off x="1789114" y="159750"/>
            <a:ext cx="704373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800" b="1" dirty="0">
                <a:solidFill>
                  <a:prstClr val="black"/>
                </a:solidFill>
                <a:latin typeface="Calibri" pitchFamily="34" charset="0"/>
                <a:ea typeface="맑은 고딕" panose="020B0503020000020004" pitchFamily="50" charset="-127"/>
              </a:rPr>
              <a:t>Association of Transfusion and Thrombosis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FD6DDAAE-A250-4143-A12F-8A9DE6F4E31C}"/>
              </a:ext>
            </a:extLst>
          </p:cNvPr>
          <p:cNvGrpSpPr/>
          <p:nvPr/>
        </p:nvGrpSpPr>
        <p:grpSpPr>
          <a:xfrm>
            <a:off x="2674938" y="3228996"/>
            <a:ext cx="6697662" cy="2905125"/>
            <a:chOff x="1150938" y="3228995"/>
            <a:chExt cx="6697662" cy="2905125"/>
          </a:xfrm>
        </p:grpSpPr>
        <p:sp>
          <p:nvSpPr>
            <p:cNvPr id="9" name="직사각형 8"/>
            <p:cNvSpPr/>
            <p:nvPr/>
          </p:nvSpPr>
          <p:spPr>
            <a:xfrm>
              <a:off x="1150938" y="3228995"/>
              <a:ext cx="6697662" cy="2905125"/>
            </a:xfrm>
            <a:prstGeom prst="rect">
              <a:avLst/>
            </a:prstGeom>
            <a:noFill/>
            <a:ln w="1905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9291FD30-ECA5-4FAB-9E14-4F89CFA7D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51" t="21271" r="8644" b="18539"/>
            <a:stretch/>
          </p:blipFill>
          <p:spPr>
            <a:xfrm>
              <a:off x="1534895" y="3429000"/>
              <a:ext cx="5927943" cy="2502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080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703389" y="2563840"/>
          <a:ext cx="8555037" cy="4020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6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4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ESA</a:t>
                      </a:r>
                      <a:r>
                        <a:rPr lang="en-US" altLang="ko-KR" sz="2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sz="2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in the cancer setting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22" marB="457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RBC</a:t>
                      </a:r>
                      <a:r>
                        <a:rPr lang="en-US" altLang="ko-KR" sz="2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sz="2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ransfusion 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725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Transfusion</a:t>
                      </a:r>
                      <a:r>
                        <a:rPr lang="en-US" altLang="ko-KR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avoidance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Gradual improvement in anemia-related symptoms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22" marB="457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Benefits</a:t>
                      </a:r>
                      <a:r>
                        <a:rPr lang="en-US" altLang="ko-KR" sz="18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>
                          <a:latin typeface="Calibri" panose="020F0502020204030204" pitchFamily="34" charset="0"/>
                        </a:rPr>
                        <a:t>Rapid increase of </a:t>
                      </a:r>
                      <a:r>
                        <a:rPr lang="en-US" altLang="ko-KR" sz="1600" dirty="0" err="1">
                          <a:latin typeface="Calibri" panose="020F0502020204030204" pitchFamily="34" charset="0"/>
                        </a:rPr>
                        <a:t>Hb</a:t>
                      </a:r>
                      <a:r>
                        <a:rPr lang="en-US" altLang="ko-KR" sz="1600" dirty="0">
                          <a:latin typeface="Calibri" panose="020F0502020204030204" pitchFamily="34" charset="0"/>
                        </a:rPr>
                        <a:t> and hematocrit levels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>
                          <a:latin typeface="Calibri" panose="020F0502020204030204" pitchFamily="34" charset="0"/>
                        </a:rPr>
                        <a:t>Rapid</a:t>
                      </a:r>
                      <a:r>
                        <a:rPr lang="en-US" altLang="ko-KR" sz="1600" baseline="0" dirty="0">
                          <a:latin typeface="Calibri" panose="020F0502020204030204" pitchFamily="34" charset="0"/>
                        </a:rPr>
                        <a:t> improvement in anemia-related symptoms </a:t>
                      </a:r>
                      <a:endParaRPr lang="ko-KR" altLang="en-US" sz="1600" dirty="0">
                        <a:latin typeface="Calibri" panose="020F0502020204030204" pitchFamily="34" charset="0"/>
                      </a:endParaRPr>
                    </a:p>
                  </a:txBody>
                  <a:tcPr marL="91420" marR="9142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087"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>
                          <a:latin typeface="Calibri" panose="020F0502020204030204" pitchFamily="34" charset="0"/>
                        </a:rPr>
                        <a:t>Increased thrombotic events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>
                          <a:latin typeface="Calibri" panose="020F0502020204030204" pitchFamily="34" charset="0"/>
                        </a:rPr>
                        <a:t>Possible decreased survival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US" altLang="ko-KR" sz="1600" baseline="0" dirty="0">
                          <a:latin typeface="Calibri" panose="020F0502020204030204" pitchFamily="34" charset="0"/>
                        </a:rPr>
                        <a:t> to tumor progression shortened </a:t>
                      </a:r>
                      <a:endParaRPr lang="ko-KR" altLang="en-US" sz="1600" dirty="0">
                        <a:latin typeface="Calibri" panose="020F0502020204030204" pitchFamily="34" charset="0"/>
                      </a:endParaRPr>
                    </a:p>
                  </a:txBody>
                  <a:tcPr marL="91420" marR="91420" marT="45722" marB="457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Risks</a:t>
                      </a:r>
                      <a:r>
                        <a:rPr lang="en-US" altLang="ko-KR" sz="18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285750" indent="-285750" algn="ctr" latinLnBrk="1">
                        <a:buFont typeface="Arial" panose="020B0604020202020204" pitchFamily="34" charset="0"/>
                        <a:buChar char="•"/>
                      </a:pPr>
                      <a:endParaRPr lang="ko-KR" altLang="en-US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0" marR="9142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dirty="0">
                          <a:latin typeface="Calibri" panose="020F0502020204030204" pitchFamily="34" charset="0"/>
                        </a:rPr>
                        <a:t>Trans</a:t>
                      </a:r>
                      <a:r>
                        <a:rPr lang="en-US" altLang="ko-KR" sz="1600" baseline="0" dirty="0">
                          <a:latin typeface="Calibri" panose="020F0502020204030204" pitchFamily="34" charset="0"/>
                        </a:rPr>
                        <a:t>fusion reactions(hemolytic, febrile, non-hemolytic, lung injury) 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baseline="0" dirty="0">
                          <a:latin typeface="Calibri" panose="020F0502020204030204" pitchFamily="34" charset="0"/>
                        </a:rPr>
                        <a:t>TACO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baseline="0" dirty="0">
                          <a:latin typeface="Calibri" panose="020F0502020204030204" pitchFamily="34" charset="0"/>
                        </a:rPr>
                        <a:t>Virus transmission(hepatitis, HIV)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baseline="0" dirty="0">
                          <a:latin typeface="Calibri" panose="020F0502020204030204" pitchFamily="34" charset="0"/>
                        </a:rPr>
                        <a:t>Bacterial contamination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baseline="0" dirty="0">
                          <a:latin typeface="Calibri" panose="020F0502020204030204" pitchFamily="34" charset="0"/>
                        </a:rPr>
                        <a:t>Iron overload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baseline="0" dirty="0">
                          <a:latin typeface="Calibri" panose="020F0502020204030204" pitchFamily="34" charset="0"/>
                        </a:rPr>
                        <a:t>Increased thrombotic events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600" baseline="0" dirty="0">
                          <a:latin typeface="Calibri" panose="020F0502020204030204" pitchFamily="34" charset="0"/>
                        </a:rPr>
                        <a:t>Possible decreased survival</a:t>
                      </a:r>
                      <a:endParaRPr lang="ko-KR" altLang="en-US" sz="1600" dirty="0">
                        <a:latin typeface="Calibri" panose="020F0502020204030204" pitchFamily="34" charset="0"/>
                      </a:endParaRPr>
                    </a:p>
                  </a:txBody>
                  <a:tcPr marL="91420" marR="91420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3333" name="그룹 1"/>
          <p:cNvGrpSpPr>
            <a:grpSpLocks/>
          </p:cNvGrpSpPr>
          <p:nvPr/>
        </p:nvGrpSpPr>
        <p:grpSpPr bwMode="auto">
          <a:xfrm>
            <a:off x="1703389" y="63500"/>
            <a:ext cx="8785225" cy="6389688"/>
            <a:chOff x="179568" y="63107"/>
            <a:chExt cx="8784866" cy="6390065"/>
          </a:xfrm>
        </p:grpSpPr>
        <p:sp>
          <p:nvSpPr>
            <p:cNvPr id="15" name="직사각형 14"/>
            <p:cNvSpPr/>
            <p:nvPr/>
          </p:nvSpPr>
          <p:spPr bwMode="auto">
            <a:xfrm>
              <a:off x="265289" y="63107"/>
              <a:ext cx="7043449" cy="52325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2800" b="1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Proven Methods for Anemia Correction</a:t>
              </a:r>
            </a:p>
          </p:txBody>
        </p:sp>
        <p:cxnSp>
          <p:nvCxnSpPr>
            <p:cNvPr id="21" name="직선 연결선 20"/>
            <p:cNvCxnSpPr/>
            <p:nvPr/>
          </p:nvCxnSpPr>
          <p:spPr>
            <a:xfrm>
              <a:off x="179568" y="6453172"/>
              <a:ext cx="87848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직사각형 5"/>
          <p:cNvSpPr>
            <a:spLocks noChangeArrowheads="1"/>
          </p:cNvSpPr>
          <p:nvPr/>
        </p:nvSpPr>
        <p:spPr bwMode="auto">
          <a:xfrm>
            <a:off x="3818377" y="2199829"/>
            <a:ext cx="703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b="1" dirty="0">
                <a:solidFill>
                  <a:srgbClr val="000000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Risk &amp; goals of ESA vs. RBC transfusion</a:t>
            </a:r>
            <a:endParaRPr lang="en-US" altLang="ko-KR" dirty="0">
              <a:solidFill>
                <a:srgbClr val="000000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631950" y="6584300"/>
            <a:ext cx="2478088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 1) NCCN guidelines version 1.2018</a:t>
            </a:r>
            <a:endParaRPr lang="ko-KR" altLang="en-US" sz="1050">
              <a:solidFill>
                <a:prstClr val="black"/>
              </a:solidFill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865313" y="569466"/>
            <a:ext cx="8393113" cy="1630363"/>
          </a:xfrm>
          <a:prstGeom prst="rect">
            <a:avLst/>
          </a:prstGeom>
          <a:solidFill>
            <a:srgbClr val="1A3A77"/>
          </a:solidFill>
          <a:ln>
            <a:noFill/>
          </a:ln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en-US" altLang="ko-KR" sz="2000" dirty="0">
                <a:solidFill>
                  <a:srgbClr val="FFFFFF"/>
                </a:solidFill>
                <a:latin typeface="Calibri" pitchFamily="34" charset="0"/>
              </a:rPr>
              <a:t> For patients receiving chemotherapy, </a:t>
            </a:r>
            <a:r>
              <a:rPr lang="en-US" altLang="ko-KR" sz="2000" i="1" dirty="0">
                <a:solidFill>
                  <a:srgbClr val="FFFFFF"/>
                </a:solidFill>
                <a:latin typeface="Calibri" panose="020F0502020204030204" pitchFamily="34" charset="0"/>
              </a:rPr>
              <a:t>the increasing hemoglobin level </a:t>
            </a:r>
            <a:r>
              <a:rPr lang="en-US" altLang="ko-KR" sz="2000" dirty="0">
                <a:solidFill>
                  <a:srgbClr val="FFFFFF"/>
                </a:solidFill>
                <a:latin typeface="Calibri" panose="020F0502020204030204" pitchFamily="34" charset="0"/>
              </a:rPr>
              <a:t>is of great impor­tance for improving survival and anti-tumor efficacy of chemotherapy.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altLang="ko-KR" sz="2000" dirty="0">
                <a:solidFill>
                  <a:srgbClr val="FFFFFF"/>
                </a:solidFill>
                <a:latin typeface="Calibri" panose="020F0502020204030204" pitchFamily="34" charset="0"/>
              </a:rPr>
              <a:t>If anemia is not due to absolute or functional iron deficiency, there are currently </a:t>
            </a:r>
            <a:r>
              <a:rPr lang="en-US" altLang="ko-KR" sz="2000" b="1" dirty="0">
                <a:solidFill>
                  <a:srgbClr val="ED7D31">
                    <a:lumMod val="60000"/>
                    <a:lumOff val="40000"/>
                  </a:srgbClr>
                </a:solidFill>
                <a:latin typeface="Calibri" pitchFamily="34" charset="0"/>
              </a:rPr>
              <a:t>only two proven methods, </a:t>
            </a:r>
            <a:r>
              <a:rPr lang="en-US" altLang="ko-KR" sz="2000" b="1" i="1" dirty="0">
                <a:solidFill>
                  <a:srgbClr val="ED7D31">
                    <a:lumMod val="60000"/>
                    <a:lumOff val="40000"/>
                  </a:srgbClr>
                </a:solidFill>
                <a:latin typeface="Calibri" pitchFamily="34" charset="0"/>
              </a:rPr>
              <a:t>ESA and RBC transfusion. </a:t>
            </a:r>
            <a:r>
              <a:rPr lang="en-US" altLang="ko-KR" sz="2000" b="1" baseline="30000" dirty="0">
                <a:solidFill>
                  <a:srgbClr val="ED7D31">
                    <a:lumMod val="60000"/>
                    <a:lumOff val="40000"/>
                  </a:srgbClr>
                </a:solidFill>
                <a:latin typeface="Century Gothic" pitchFamily="34" charset="0"/>
                <a:ea typeface="msgothic"/>
                <a:cs typeface="msgothic"/>
              </a:rPr>
              <a:t>1</a:t>
            </a:r>
            <a:endParaRPr lang="ko-KR" altLang="en-US" sz="2000" b="1" i="1" dirty="0">
              <a:solidFill>
                <a:srgbClr val="ED7D31">
                  <a:lumMod val="60000"/>
                  <a:lumOff val="40000"/>
                </a:srgb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22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8" y="107829"/>
            <a:ext cx="7241457" cy="47833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 b="5963"/>
          <a:stretch/>
        </p:blipFill>
        <p:spPr>
          <a:xfrm>
            <a:off x="4209692" y="2596550"/>
            <a:ext cx="7868719" cy="403716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3506407" y="1466491"/>
            <a:ext cx="2687360" cy="35368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303132" y="1820174"/>
            <a:ext cx="2015407" cy="35368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7461849" y="2679942"/>
            <a:ext cx="4616562" cy="244414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4209692" y="2924355"/>
            <a:ext cx="6055742" cy="214225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6622211" y="4412413"/>
            <a:ext cx="5456200" cy="244414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4209692" y="4651795"/>
            <a:ext cx="577968" cy="244414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5337028" y="4839421"/>
            <a:ext cx="735967" cy="244414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11335110" y="4839421"/>
            <a:ext cx="664234" cy="244414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6176515" y="5060113"/>
            <a:ext cx="5824262" cy="214225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2626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5" y="933090"/>
            <a:ext cx="5520870" cy="537849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9" y="1021835"/>
            <a:ext cx="5265131" cy="5201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85" y="543464"/>
            <a:ext cx="6038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Kaplan–Meier analysis of </a:t>
            </a:r>
            <a:r>
              <a:rPr lang="en-US" altLang="ko-KR" sz="1400" b="1" dirty="0" err="1"/>
              <a:t>Hb</a:t>
            </a:r>
            <a:r>
              <a:rPr lang="en-US" altLang="ko-KR" sz="1400" b="1" dirty="0"/>
              <a:t> level </a:t>
            </a:r>
            <a:r>
              <a:rPr lang="en-US" altLang="ko-KR" sz="1400" b="1" dirty="0">
                <a:solidFill>
                  <a:srgbClr val="0070C0"/>
                </a:solidFill>
              </a:rPr>
              <a:t>before propensity score matching</a:t>
            </a:r>
            <a:endParaRPr lang="ko-KR" altLang="en-US" sz="1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8875" y="543463"/>
            <a:ext cx="6038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Kaplan–Meier analysis of </a:t>
            </a:r>
            <a:r>
              <a:rPr lang="en-US" altLang="ko-KR" sz="1400" b="1" dirty="0" err="1"/>
              <a:t>Hb</a:t>
            </a:r>
            <a:r>
              <a:rPr lang="en-US" altLang="ko-KR" sz="1400" b="1" dirty="0"/>
              <a:t> level </a:t>
            </a:r>
            <a:r>
              <a:rPr lang="en-US" altLang="ko-KR" sz="1400" b="1" dirty="0">
                <a:solidFill>
                  <a:srgbClr val="7030A0"/>
                </a:solidFill>
              </a:rPr>
              <a:t>after propensity score matching</a:t>
            </a:r>
            <a:endParaRPr lang="ko-KR" altLang="en-US" sz="14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8617" y="1311214"/>
            <a:ext cx="3907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 9.3 </a:t>
            </a:r>
            <a:r>
              <a:rPr lang="en-US" altLang="ko-KR" sz="1600" b="1" dirty="0"/>
              <a:t>months (95% CI: 7.9–11.4 months) </a:t>
            </a:r>
            <a:r>
              <a:rPr lang="en-US" altLang="ko-KR" sz="1600" b="1" dirty="0" smtClean="0"/>
              <a:t>14.1 </a:t>
            </a:r>
            <a:r>
              <a:rPr lang="en-US" altLang="ko-KR" sz="1600" b="1" dirty="0"/>
              <a:t>months (95% CI: 12–16.3 months) (p=0.0073)</a:t>
            </a:r>
            <a:endParaRPr lang="ko-KR" alt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887384" y="1311213"/>
            <a:ext cx="407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 </a:t>
            </a:r>
            <a:r>
              <a:rPr lang="en-US" altLang="ko-KR" sz="1600" b="1" dirty="0"/>
              <a:t>10.9 months (95% CI: 8.8–12.9. </a:t>
            </a:r>
            <a:r>
              <a:rPr lang="en-US" altLang="ko-KR" sz="1600" b="1" dirty="0" smtClean="0"/>
              <a:t>months)</a:t>
            </a:r>
          </a:p>
          <a:p>
            <a:pPr algn="ctr"/>
            <a:r>
              <a:rPr lang="en-US" altLang="ko-KR" sz="1600" b="1" dirty="0" smtClean="0"/>
              <a:t>17.8 </a:t>
            </a:r>
            <a:r>
              <a:rPr lang="en-US" altLang="ko-KR" sz="1600" b="1" dirty="0"/>
              <a:t>months (95% CI: 16.0–23.3 months) (p &lt;0.001)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20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6" y="189521"/>
            <a:ext cx="8010525" cy="229552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6" y="2566807"/>
            <a:ext cx="2362200" cy="31146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94" y="2485046"/>
            <a:ext cx="4999637" cy="41380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47" y="2485046"/>
            <a:ext cx="4199528" cy="416661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5538158" y="1095553"/>
            <a:ext cx="2570672" cy="35368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167047" y="1095553"/>
            <a:ext cx="1368456" cy="35368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5158596" y="3047282"/>
            <a:ext cx="750497" cy="244414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5158595" y="5261395"/>
            <a:ext cx="854016" cy="244414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6823494" y="5505809"/>
            <a:ext cx="3812876" cy="214225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6027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5" y="782595"/>
            <a:ext cx="11888483" cy="482457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50165" y="5236234"/>
            <a:ext cx="11706045" cy="25879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7763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618785"/>
            <a:ext cx="11449395" cy="5488717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864633" y="1130061"/>
            <a:ext cx="1958197" cy="3019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9641456" y="1095557"/>
            <a:ext cx="1958197" cy="3019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338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2" y="230751"/>
            <a:ext cx="11107810" cy="613072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592531" y="2330244"/>
            <a:ext cx="4097455" cy="49161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5602066" y="2330244"/>
            <a:ext cx="3512437" cy="49161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0666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98" y="0"/>
            <a:ext cx="7716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6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69FAAF-F17F-49B3-BA32-817E85A1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Arial" panose="020B0604020202020204" pitchFamily="34" charset="0"/>
              </a:rPr>
              <a:t>Classification of Anemia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Arial" panose="020B0604020202020204" pitchFamily="34" charset="0"/>
            </a:endParaRP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B04D15-D775-46B0-9C89-61BC14472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Iron Deficiency Anemia</a:t>
            </a:r>
            <a:r>
              <a:rPr lang="en-US" altLang="ko-KR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Due to insufficient iron, often from chronic blood loss or inadequate dietary intake.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Megaloblastic Anemia</a:t>
            </a:r>
            <a:r>
              <a:rPr lang="en-US" altLang="ko-KR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Due to impaired DNA synthesis, often from vitamin B12 or folate deficiency.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Hemolytic Anemia</a:t>
            </a:r>
            <a:r>
              <a:rPr lang="en-US" altLang="ko-KR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Due to increased destruction of red blood cells, from causes like autoimmune disorders, hereditary conditions (e.g., sickle cell anemia), or infections.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Aplastic Anemia</a:t>
            </a:r>
            <a:r>
              <a:rPr lang="en-US" altLang="ko-KR" b="0" i="0" dirty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Due to bone marrow failure, which can be idiopathic or caused by factors like radiation, toxins, or infections.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43F3E2-B49A-4182-807C-1B814110520D}"/>
              </a:ext>
            </a:extLst>
          </p:cNvPr>
          <p:cNvSpPr txBox="1"/>
          <p:nvPr/>
        </p:nvSpPr>
        <p:spPr>
          <a:xfrm>
            <a:off x="3438481" y="5946130"/>
            <a:ext cx="8670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Concept -&gt; RBC size, RBC production (reticulocyte count)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21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04" y="0"/>
            <a:ext cx="8320192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935905" y="5600027"/>
            <a:ext cx="8320192" cy="25879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9624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098138" y="193113"/>
            <a:ext cx="10002480" cy="6433830"/>
            <a:chOff x="1314450" y="242273"/>
            <a:chExt cx="9563100" cy="6086475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450" y="242273"/>
              <a:ext cx="9563100" cy="4505325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450" y="4747598"/>
              <a:ext cx="9563100" cy="1581150"/>
            </a:xfrm>
            <a:prstGeom prst="rect">
              <a:avLst/>
            </a:prstGeom>
          </p:spPr>
        </p:pic>
      </p:grpSp>
      <p:sp>
        <p:nvSpPr>
          <p:cNvPr id="5" name="직사각형 4"/>
          <p:cNvSpPr/>
          <p:nvPr/>
        </p:nvSpPr>
        <p:spPr>
          <a:xfrm>
            <a:off x="4246486" y="1440981"/>
            <a:ext cx="4396069" cy="35145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1168151" y="5230762"/>
            <a:ext cx="9490017" cy="491612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1168151" y="5712542"/>
            <a:ext cx="6520675" cy="1474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937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4" y="170528"/>
            <a:ext cx="10192365" cy="563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6574" y="5938684"/>
            <a:ext cx="1019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Degree </a:t>
            </a:r>
            <a:r>
              <a:rPr lang="en-US" altLang="ko-KR" b="1" dirty="0"/>
              <a:t>of severity of comorbidities in combination with the degree of severity of anemia should be taken into consideration when initiating RBC transfusion.</a:t>
            </a:r>
            <a:endParaRPr lang="ko-KR" altLang="en-US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2819260" y="2556386"/>
            <a:ext cx="3355397" cy="432619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6904564" y="2987641"/>
            <a:ext cx="3822430" cy="483146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3778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img.donga.com/wps/NEWS/IMAGE/2024/01/24/123217618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35" y="173517"/>
            <a:ext cx="3450366" cy="344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img.donga.com/wps/NEWS/IMAGE/2024/01/24/123217617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693" y="3254477"/>
            <a:ext cx="4105737" cy="36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5E66903-1F8F-4865-AE20-C910B1ADB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296" y="745254"/>
            <a:ext cx="5562598" cy="574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3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324279" y="237357"/>
            <a:ext cx="9563100" cy="6372225"/>
            <a:chOff x="1324281" y="188195"/>
            <a:chExt cx="9563100" cy="6372225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281" y="188195"/>
              <a:ext cx="9563100" cy="4810125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281" y="4998320"/>
              <a:ext cx="9563100" cy="1562100"/>
            </a:xfrm>
            <a:prstGeom prst="rect">
              <a:avLst/>
            </a:prstGeom>
          </p:spPr>
        </p:pic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1324279" y="4385186"/>
            <a:ext cx="5007695" cy="662296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6963557" y="4233188"/>
            <a:ext cx="3183333" cy="555122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1423789" y="5732976"/>
            <a:ext cx="9185217" cy="589166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1423789" y="5039416"/>
            <a:ext cx="5163824" cy="27707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423789" y="6312310"/>
            <a:ext cx="7258095" cy="1474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971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19062"/>
            <a:ext cx="9563100" cy="661987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1314450" y="2400207"/>
            <a:ext cx="1704054" cy="775612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3586886" y="1319472"/>
            <a:ext cx="1801191" cy="745301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7660513" y="1234349"/>
            <a:ext cx="3217037" cy="387974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0BB70-0CB4-4F2C-AAEE-CD95D69FBA6A}"/>
              </a:ext>
            </a:extLst>
          </p:cNvPr>
          <p:cNvSpPr txBox="1"/>
          <p:nvPr/>
        </p:nvSpPr>
        <p:spPr>
          <a:xfrm>
            <a:off x="7978230" y="119062"/>
            <a:ext cx="2348720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Ferritin: </a:t>
            </a:r>
          </a:p>
          <a:p>
            <a:r>
              <a:rPr lang="en-US" altLang="ko-KR" sz="1400" b="1" dirty="0"/>
              <a:t>30 ~ 400 ng/mL (male)</a:t>
            </a:r>
          </a:p>
          <a:p>
            <a:r>
              <a:rPr lang="en-US" altLang="ko-KR" sz="1400" b="1" dirty="0"/>
              <a:t>13 ~ 150 ng/mL (female)</a:t>
            </a:r>
            <a:endParaRPr lang="ko-KR" altLang="en-US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AE927-64F3-45D2-AE2F-631AFD66ABF1}"/>
              </a:ext>
            </a:extLst>
          </p:cNvPr>
          <p:cNvSpPr txBox="1"/>
          <p:nvPr/>
        </p:nvSpPr>
        <p:spPr>
          <a:xfrm>
            <a:off x="10326950" y="119062"/>
            <a:ext cx="1782860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TSAT:</a:t>
            </a:r>
          </a:p>
          <a:p>
            <a:r>
              <a:rPr lang="en-US" altLang="ko-KR" sz="1400" b="1" dirty="0"/>
              <a:t>20 ~ 50% (male)</a:t>
            </a:r>
          </a:p>
          <a:p>
            <a:r>
              <a:rPr lang="en-US" altLang="ko-KR" sz="1400" b="1" dirty="0"/>
              <a:t>15 ~ 50% (female)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7978230" y="119062"/>
            <a:ext cx="4131580" cy="73866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1409985" y="5319252"/>
            <a:ext cx="4558196" cy="570271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8021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80962"/>
            <a:ext cx="9563100" cy="669607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314450" y="1460473"/>
            <a:ext cx="7082298" cy="215779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8603227" y="1548981"/>
            <a:ext cx="2192592" cy="623948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9078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2" y="479937"/>
            <a:ext cx="11453777" cy="442636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557367" y="2305311"/>
            <a:ext cx="9314220" cy="231412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557367" y="3616796"/>
            <a:ext cx="11162685" cy="365269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453090" y="3982065"/>
            <a:ext cx="9339839" cy="17698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4869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1" y="305875"/>
            <a:ext cx="11645565" cy="509203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1AD4212-3064-4C01-8029-12A2F4773F62}"/>
              </a:ext>
            </a:extLst>
          </p:cNvPr>
          <p:cNvSpPr/>
          <p:nvPr/>
        </p:nvSpPr>
        <p:spPr>
          <a:xfrm>
            <a:off x="439380" y="2669258"/>
            <a:ext cx="11388826" cy="732704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439380" y="1912774"/>
            <a:ext cx="11388826" cy="75648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7334866" y="4174194"/>
            <a:ext cx="4168876" cy="210993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439380" y="3775988"/>
            <a:ext cx="11388826" cy="398206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0704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" y="356725"/>
            <a:ext cx="11483783" cy="55131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511278" y="2384723"/>
            <a:ext cx="4906295" cy="240490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3E48230-9D35-4121-A6B5-2CD570CE355D}"/>
              </a:ext>
            </a:extLst>
          </p:cNvPr>
          <p:cNvSpPr/>
          <p:nvPr/>
        </p:nvSpPr>
        <p:spPr>
          <a:xfrm>
            <a:off x="511278" y="3333536"/>
            <a:ext cx="11333225" cy="392890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720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67C090C-2013-4735-9FE4-C00C28D88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4381E6D-8317-457B-AD5A-86B5CCB7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498216"/>
            <a:ext cx="11258550" cy="6353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8C726D-8235-47B1-B400-33850D9CF07F}"/>
              </a:ext>
            </a:extLst>
          </p:cNvPr>
          <p:cNvSpPr txBox="1"/>
          <p:nvPr/>
        </p:nvSpPr>
        <p:spPr>
          <a:xfrm>
            <a:off x="10648336" y="6353945"/>
            <a:ext cx="106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Uptodate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F0EAE-95C7-490E-9CE0-BC14AA4AA043}"/>
              </a:ext>
            </a:extLst>
          </p:cNvPr>
          <p:cNvSpPr txBox="1"/>
          <p:nvPr/>
        </p:nvSpPr>
        <p:spPr>
          <a:xfrm>
            <a:off x="140108" y="39330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Classification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A9260B1-C801-4404-843E-BCE13D00F4DA}"/>
              </a:ext>
            </a:extLst>
          </p:cNvPr>
          <p:cNvSpPr/>
          <p:nvPr/>
        </p:nvSpPr>
        <p:spPr>
          <a:xfrm>
            <a:off x="2779935" y="1296238"/>
            <a:ext cx="1751871" cy="332309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4AD2576-E8E1-43EB-A9F1-747311C1C684}"/>
              </a:ext>
            </a:extLst>
          </p:cNvPr>
          <p:cNvSpPr/>
          <p:nvPr/>
        </p:nvSpPr>
        <p:spPr>
          <a:xfrm>
            <a:off x="2779935" y="2422961"/>
            <a:ext cx="1751871" cy="332309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37A6707-93E1-4D68-AB3B-0D52ECD42DB4}"/>
              </a:ext>
            </a:extLst>
          </p:cNvPr>
          <p:cNvSpPr/>
          <p:nvPr/>
        </p:nvSpPr>
        <p:spPr>
          <a:xfrm>
            <a:off x="2779935" y="2620039"/>
            <a:ext cx="3080091" cy="332309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3AF1CEA-474A-4321-89B6-8DD879C0B58E}"/>
              </a:ext>
            </a:extLst>
          </p:cNvPr>
          <p:cNvSpPr/>
          <p:nvPr/>
        </p:nvSpPr>
        <p:spPr>
          <a:xfrm>
            <a:off x="2779934" y="4748723"/>
            <a:ext cx="2529485" cy="332309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766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Box 1"/>
          <p:cNvSpPr txBox="1">
            <a:spLocks noChangeArrowheads="1"/>
          </p:cNvSpPr>
          <p:nvPr/>
        </p:nvSpPr>
        <p:spPr bwMode="auto">
          <a:xfrm>
            <a:off x="698739" y="1151422"/>
            <a:ext cx="11248846" cy="26007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ko-KR" sz="1900" dirty="0">
                <a:latin typeface="+mn-ea"/>
                <a:ea typeface="+mn-ea"/>
              </a:rPr>
              <a:t>Recombinant human erythropoietin (</a:t>
            </a:r>
            <a:r>
              <a:rPr lang="en-US" altLang="ko-KR" sz="1900" dirty="0" err="1">
                <a:latin typeface="+mn-ea"/>
                <a:ea typeface="+mn-ea"/>
              </a:rPr>
              <a:t>rHu</a:t>
            </a:r>
            <a:r>
              <a:rPr lang="en-US" altLang="ko-KR" sz="1900" dirty="0">
                <a:latin typeface="+mn-ea"/>
                <a:ea typeface="+mn-ea"/>
              </a:rPr>
              <a:t>-EPO), 165-amino-acid glycosylated protein hormone.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ko-KR" sz="1900" dirty="0" err="1">
                <a:latin typeface="+mn-ea"/>
                <a:ea typeface="+mn-ea"/>
              </a:rPr>
              <a:t>Darbepoetin</a:t>
            </a:r>
            <a:r>
              <a:rPr lang="en-US" altLang="ko-KR" sz="1900" dirty="0">
                <a:latin typeface="+mn-ea"/>
                <a:ea typeface="+mn-ea"/>
              </a:rPr>
              <a:t> alfa(DA) differs from </a:t>
            </a:r>
            <a:r>
              <a:rPr lang="en-US" altLang="ko-KR" sz="1900" dirty="0" err="1">
                <a:latin typeface="+mn-ea"/>
                <a:ea typeface="+mn-ea"/>
              </a:rPr>
              <a:t>rHu</a:t>
            </a:r>
            <a:r>
              <a:rPr lang="en-US" altLang="ko-KR" sz="1900" dirty="0">
                <a:latin typeface="+mn-ea"/>
                <a:ea typeface="+mn-ea"/>
              </a:rPr>
              <a:t>-EPO in that it contains additional 5 </a:t>
            </a:r>
            <a:r>
              <a:rPr lang="en-US" altLang="ko-KR" sz="1900" i="1" dirty="0">
                <a:latin typeface="+mn-ea"/>
                <a:ea typeface="+mn-ea"/>
              </a:rPr>
              <a:t>N</a:t>
            </a:r>
            <a:r>
              <a:rPr lang="en-US" altLang="ko-KR" sz="1900" dirty="0">
                <a:latin typeface="+mn-ea"/>
                <a:ea typeface="+mn-ea"/>
              </a:rPr>
              <a:t>-linked oligosaccharide chains. The additional carbohydrates result in </a:t>
            </a:r>
            <a:r>
              <a:rPr lang="en-US" altLang="ko-KR" sz="1900" b="1" dirty="0">
                <a:latin typeface="+mn-ea"/>
                <a:ea typeface="+mn-ea"/>
              </a:rPr>
              <a:t>longer half-life, increased biologic activity, and decreased receptor affinity. </a:t>
            </a:r>
            <a:r>
              <a:rPr lang="en-US" altLang="ko-KR" sz="1900" b="1" baseline="30000" dirty="0">
                <a:latin typeface="+mn-ea"/>
                <a:ea typeface="+mn-ea"/>
              </a:rPr>
              <a:t>1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ko-KR" sz="1900" dirty="0">
                <a:latin typeface="+mn-ea"/>
                <a:ea typeface="+mn-ea"/>
              </a:rPr>
              <a:t>Both </a:t>
            </a:r>
            <a:r>
              <a:rPr lang="en-US" altLang="ko-KR" sz="1900" dirty="0" err="1">
                <a:latin typeface="+mn-ea"/>
                <a:ea typeface="+mn-ea"/>
              </a:rPr>
              <a:t>rHu</a:t>
            </a:r>
            <a:r>
              <a:rPr lang="en-US" altLang="ko-KR" sz="1900" dirty="0">
                <a:latin typeface="+mn-ea"/>
                <a:ea typeface="+mn-ea"/>
              </a:rPr>
              <a:t>-EPO and DA bind to </a:t>
            </a:r>
            <a:r>
              <a:rPr lang="en-US" altLang="ko-KR" sz="1900" b="1" dirty="0">
                <a:latin typeface="+mn-ea"/>
                <a:ea typeface="+mn-ea"/>
              </a:rPr>
              <a:t>the erythropoietin receptor on erythroid progenitor cells</a:t>
            </a:r>
            <a:r>
              <a:rPr lang="en-US" altLang="ko-KR" sz="1900" dirty="0">
                <a:latin typeface="+mn-ea"/>
                <a:ea typeface="+mn-ea"/>
              </a:rPr>
              <a:t>. Binding stimulates differentiation into mature red cells and inhibits apoptosis. </a:t>
            </a:r>
            <a:r>
              <a:rPr lang="en-US" altLang="ko-KR" sz="1900" baseline="30000" dirty="0">
                <a:latin typeface="+mn-ea"/>
                <a:ea typeface="+mn-ea"/>
              </a:rPr>
              <a:t>2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ko-KR" sz="1900" dirty="0">
                <a:latin typeface="+mn-ea"/>
                <a:ea typeface="+mn-ea"/>
              </a:rPr>
              <a:t>DA exhibits a half-life approximately 3 times longer than that of </a:t>
            </a:r>
            <a:r>
              <a:rPr lang="en-US" altLang="ko-KR" sz="1900" dirty="0" err="1">
                <a:latin typeface="+mn-ea"/>
                <a:ea typeface="+mn-ea"/>
              </a:rPr>
              <a:t>rHu</a:t>
            </a:r>
            <a:r>
              <a:rPr lang="en-US" altLang="ko-KR" sz="1900" dirty="0">
                <a:latin typeface="+mn-ea"/>
                <a:ea typeface="+mn-ea"/>
              </a:rPr>
              <a:t>-EPO. </a:t>
            </a:r>
            <a:r>
              <a:rPr lang="en-US" altLang="ko-KR" sz="1900" baseline="30000" dirty="0">
                <a:latin typeface="+mn-ea"/>
                <a:ea typeface="+mn-ea"/>
              </a:rPr>
              <a:t>3</a:t>
            </a:r>
          </a:p>
        </p:txBody>
      </p:sp>
      <p:sp>
        <p:nvSpPr>
          <p:cNvPr id="67591" name="TextBox 1"/>
          <p:cNvSpPr txBox="1">
            <a:spLocks noChangeArrowheads="1"/>
          </p:cNvSpPr>
          <p:nvPr/>
        </p:nvSpPr>
        <p:spPr bwMode="auto">
          <a:xfrm>
            <a:off x="1711326" y="6515101"/>
            <a:ext cx="84613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900">
                <a:solidFill>
                  <a:prstClr val="black"/>
                </a:solidFill>
              </a:rPr>
              <a:t>Ref. 1. Egrie JC, Br J Cancer. 2001;84(Suppl 1):3–10. 2. Macdougall IC. Semin Nephrol. 2000;20:375–381. 3. Macdougall, J Am Soc Nephrol. 1999;10:2392–2395. </a:t>
            </a:r>
            <a:endParaRPr lang="ko-KR" altLang="en-US" sz="900">
              <a:solidFill>
                <a:prstClr val="black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981432" y="3940031"/>
            <a:ext cx="4974115" cy="2369119"/>
            <a:chOff x="6024564" y="4376738"/>
            <a:chExt cx="4103687" cy="2005012"/>
          </a:xfrm>
        </p:grpSpPr>
        <p:pic>
          <p:nvPicPr>
            <p:cNvPr id="675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4581526"/>
              <a:ext cx="3465512" cy="175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0" name="TextBox 2"/>
            <p:cNvSpPr txBox="1">
              <a:spLocks noChangeArrowheads="1"/>
            </p:cNvSpPr>
            <p:nvPr/>
          </p:nvSpPr>
          <p:spPr bwMode="auto">
            <a:xfrm>
              <a:off x="9618664" y="5229226"/>
              <a:ext cx="509587" cy="43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None/>
              </a:pPr>
              <a:r>
                <a:rPr lang="en-US" altLang="ko-KR" sz="1100" b="1">
                  <a:solidFill>
                    <a:srgbClr val="002060"/>
                  </a:solidFill>
                  <a:latin typeface="Calibri" panose="020F0502020204030204" pitchFamily="34" charset="0"/>
                  <a:ea typeface="굴림" panose="020B0600000101010101" pitchFamily="50" charset="-127"/>
                </a:rPr>
                <a:t>Sialic </a:t>
              </a:r>
            </a:p>
            <a:p>
              <a:pPr latinLnBrk="0">
                <a:spcBef>
                  <a:spcPct val="0"/>
                </a:spcBef>
                <a:buNone/>
              </a:pPr>
              <a:r>
                <a:rPr lang="en-US" altLang="ko-KR" sz="1100" b="1">
                  <a:solidFill>
                    <a:srgbClr val="002060"/>
                  </a:solidFill>
                  <a:latin typeface="Calibri" panose="020F0502020204030204" pitchFamily="34" charset="0"/>
                  <a:ea typeface="굴림" panose="020B0600000101010101" pitchFamily="50" charset="-127"/>
                </a:rPr>
                <a:t>acid</a:t>
              </a:r>
              <a:endParaRPr lang="ko-KR" altLang="en-US" sz="1100" b="1">
                <a:solidFill>
                  <a:srgbClr val="002060"/>
                </a:solidFill>
                <a:latin typeface="Calibri" panose="020F050202020403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064250" y="4376738"/>
              <a:ext cx="4064000" cy="2005012"/>
            </a:xfrm>
            <a:prstGeom prst="rect">
              <a:avLst/>
            </a:prstGeom>
            <a:noFill/>
            <a:ln w="1905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024564" y="4398963"/>
              <a:ext cx="1868487" cy="2540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050" b="1" dirty="0">
                  <a:solidFill>
                    <a:prstClr val="black"/>
                  </a:soli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Schematic model of NESP</a:t>
              </a:r>
              <a:endParaRPr lang="ko-KR" altLang="en-US" sz="1050" b="1" dirty="0">
                <a:solidFill>
                  <a:prstClr val="black"/>
                </a:solidFill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1673A68-9D84-4A5B-AA8E-E2917517598F}"/>
              </a:ext>
            </a:extLst>
          </p:cNvPr>
          <p:cNvSpPr/>
          <p:nvPr/>
        </p:nvSpPr>
        <p:spPr bwMode="auto">
          <a:xfrm>
            <a:off x="698739" y="355480"/>
            <a:ext cx="9473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+mj-ea"/>
                <a:ea typeface="+mj-ea"/>
              </a:rPr>
              <a:t>Pharmacology of Darbepoetin-alfa (NESP®) </a:t>
            </a:r>
          </a:p>
        </p:txBody>
      </p:sp>
      <p:pic>
        <p:nvPicPr>
          <p:cNvPr id="11" name="Picture 21" descr="chemotherapy induced anemia epo에 대한 이미지 검색결과">
            <a:extLst>
              <a:ext uri="{FF2B5EF4-FFF2-40B4-BE49-F238E27FC236}">
                <a16:creationId xmlns:a16="http://schemas.microsoft.com/office/drawing/2014/main" id="{7AC5C623-0C86-4C01-96A7-CE6E281DF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66" y="3975073"/>
            <a:ext cx="4607423" cy="235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83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id="{83AC1AED-F88E-459E-84B2-4313AD266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764" y="6507163"/>
            <a:ext cx="6289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r" latinLnBrk="0">
              <a:spcBef>
                <a:spcPct val="0"/>
              </a:spcBef>
              <a:buNone/>
            </a:pPr>
            <a:r>
              <a:rPr lang="en-US" altLang="ko-KR" sz="1200" i="1" dirty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Bunn HF. Harrison's principles of internal medicine. 13th ed. New York: McGraw-Hill; 1994</a:t>
            </a:r>
          </a:p>
        </p:txBody>
      </p:sp>
      <p:grpSp>
        <p:nvGrpSpPr>
          <p:cNvPr id="25604" name="Group 4">
            <a:extLst>
              <a:ext uri="{FF2B5EF4-FFF2-40B4-BE49-F238E27FC236}">
                <a16:creationId xmlns:a16="http://schemas.microsoft.com/office/drawing/2014/main" id="{84994A16-2ED3-4517-ACB7-4F53A43B35F0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2032570"/>
            <a:ext cx="7596188" cy="3675063"/>
            <a:chOff x="587" y="1438"/>
            <a:chExt cx="5383" cy="2315"/>
          </a:xfrm>
        </p:grpSpPr>
        <p:sp>
          <p:nvSpPr>
            <p:cNvPr id="25657" name="Freeform 5">
              <a:extLst>
                <a:ext uri="{FF2B5EF4-FFF2-40B4-BE49-F238E27FC236}">
                  <a16:creationId xmlns:a16="http://schemas.microsoft.com/office/drawing/2014/main" id="{0A561039-734B-4FF6-94AA-73ACE64F7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3535"/>
              <a:ext cx="220" cy="106"/>
            </a:xfrm>
            <a:custGeom>
              <a:avLst/>
              <a:gdLst>
                <a:gd name="T0" fmla="*/ 218 w 220"/>
                <a:gd name="T1" fmla="*/ 98 h 106"/>
                <a:gd name="T2" fmla="*/ 220 w 220"/>
                <a:gd name="T3" fmla="*/ 90 h 106"/>
                <a:gd name="T4" fmla="*/ 6 w 220"/>
                <a:gd name="T5" fmla="*/ 0 h 106"/>
                <a:gd name="T6" fmla="*/ 0 w 220"/>
                <a:gd name="T7" fmla="*/ 16 h 106"/>
                <a:gd name="T8" fmla="*/ 213 w 220"/>
                <a:gd name="T9" fmla="*/ 106 h 106"/>
                <a:gd name="T10" fmla="*/ 218 w 220"/>
                <a:gd name="T11" fmla="*/ 98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106"/>
                <a:gd name="T20" fmla="*/ 220 w 220"/>
                <a:gd name="T21" fmla="*/ 106 h 1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106">
                  <a:moveTo>
                    <a:pt x="218" y="98"/>
                  </a:moveTo>
                  <a:lnTo>
                    <a:pt x="220" y="90"/>
                  </a:lnTo>
                  <a:lnTo>
                    <a:pt x="6" y="0"/>
                  </a:lnTo>
                  <a:lnTo>
                    <a:pt x="0" y="16"/>
                  </a:lnTo>
                  <a:lnTo>
                    <a:pt x="213" y="106"/>
                  </a:lnTo>
                  <a:lnTo>
                    <a:pt x="218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58" name="Freeform 6">
              <a:extLst>
                <a:ext uri="{FF2B5EF4-FFF2-40B4-BE49-F238E27FC236}">
                  <a16:creationId xmlns:a16="http://schemas.microsoft.com/office/drawing/2014/main" id="{D0E24FAB-D5BB-4BBF-B6EF-280B876CB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1" y="2990"/>
              <a:ext cx="20" cy="130"/>
            </a:xfrm>
            <a:custGeom>
              <a:avLst/>
              <a:gdLst>
                <a:gd name="T0" fmla="*/ 11 w 20"/>
                <a:gd name="T1" fmla="*/ 130 h 130"/>
                <a:gd name="T2" fmla="*/ 20 w 20"/>
                <a:gd name="T3" fmla="*/ 130 h 130"/>
                <a:gd name="T4" fmla="*/ 20 w 20"/>
                <a:gd name="T5" fmla="*/ 0 h 130"/>
                <a:gd name="T6" fmla="*/ 0 w 20"/>
                <a:gd name="T7" fmla="*/ 0 h 130"/>
                <a:gd name="T8" fmla="*/ 0 w 20"/>
                <a:gd name="T9" fmla="*/ 130 h 130"/>
                <a:gd name="T10" fmla="*/ 11 w 20"/>
                <a:gd name="T11" fmla="*/ 13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30"/>
                <a:gd name="T20" fmla="*/ 20 w 20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30">
                  <a:moveTo>
                    <a:pt x="11" y="130"/>
                  </a:moveTo>
                  <a:lnTo>
                    <a:pt x="20" y="13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130"/>
                  </a:lnTo>
                  <a:lnTo>
                    <a:pt x="11" y="1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59" name="Freeform 7">
              <a:extLst>
                <a:ext uri="{FF2B5EF4-FFF2-40B4-BE49-F238E27FC236}">
                  <a16:creationId xmlns:a16="http://schemas.microsoft.com/office/drawing/2014/main" id="{1751BA87-D295-4DFE-B821-E44BCDC24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" y="2098"/>
              <a:ext cx="20" cy="122"/>
            </a:xfrm>
            <a:custGeom>
              <a:avLst/>
              <a:gdLst>
                <a:gd name="T0" fmla="*/ 11 w 20"/>
                <a:gd name="T1" fmla="*/ 122 h 122"/>
                <a:gd name="T2" fmla="*/ 20 w 20"/>
                <a:gd name="T3" fmla="*/ 122 h 122"/>
                <a:gd name="T4" fmla="*/ 20 w 20"/>
                <a:gd name="T5" fmla="*/ 0 h 122"/>
                <a:gd name="T6" fmla="*/ 0 w 20"/>
                <a:gd name="T7" fmla="*/ 0 h 122"/>
                <a:gd name="T8" fmla="*/ 0 w 20"/>
                <a:gd name="T9" fmla="*/ 122 h 122"/>
                <a:gd name="T10" fmla="*/ 11 w 20"/>
                <a:gd name="T11" fmla="*/ 122 h 1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22"/>
                <a:gd name="T20" fmla="*/ 20 w 20"/>
                <a:gd name="T21" fmla="*/ 122 h 1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22">
                  <a:moveTo>
                    <a:pt x="11" y="122"/>
                  </a:moveTo>
                  <a:lnTo>
                    <a:pt x="20" y="122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122"/>
                  </a:lnTo>
                  <a:lnTo>
                    <a:pt x="11" y="1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0" name="Freeform 8">
              <a:extLst>
                <a:ext uri="{FF2B5EF4-FFF2-40B4-BE49-F238E27FC236}">
                  <a16:creationId xmlns:a16="http://schemas.microsoft.com/office/drawing/2014/main" id="{85709BE7-3FF9-43C0-ABB0-258E72863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" y="1474"/>
              <a:ext cx="304" cy="50"/>
            </a:xfrm>
            <a:custGeom>
              <a:avLst/>
              <a:gdLst>
                <a:gd name="T0" fmla="*/ 304 w 304"/>
                <a:gd name="T1" fmla="*/ 11 h 50"/>
                <a:gd name="T2" fmla="*/ 270 w 304"/>
                <a:gd name="T3" fmla="*/ 6 h 50"/>
                <a:gd name="T4" fmla="*/ 240 w 304"/>
                <a:gd name="T5" fmla="*/ 2 h 50"/>
                <a:gd name="T6" fmla="*/ 210 w 304"/>
                <a:gd name="T7" fmla="*/ 0 h 50"/>
                <a:gd name="T8" fmla="*/ 182 w 304"/>
                <a:gd name="T9" fmla="*/ 0 h 50"/>
                <a:gd name="T10" fmla="*/ 153 w 304"/>
                <a:gd name="T11" fmla="*/ 2 h 50"/>
                <a:gd name="T12" fmla="*/ 130 w 304"/>
                <a:gd name="T13" fmla="*/ 4 h 50"/>
                <a:gd name="T14" fmla="*/ 106 w 304"/>
                <a:gd name="T15" fmla="*/ 8 h 50"/>
                <a:gd name="T16" fmla="*/ 84 w 304"/>
                <a:gd name="T17" fmla="*/ 11 h 50"/>
                <a:gd name="T18" fmla="*/ 50 w 304"/>
                <a:gd name="T19" fmla="*/ 19 h 50"/>
                <a:gd name="T20" fmla="*/ 22 w 304"/>
                <a:gd name="T21" fmla="*/ 27 h 50"/>
                <a:gd name="T22" fmla="*/ 7 w 304"/>
                <a:gd name="T23" fmla="*/ 32 h 50"/>
                <a:gd name="T24" fmla="*/ 0 w 304"/>
                <a:gd name="T25" fmla="*/ 34 h 50"/>
                <a:gd name="T26" fmla="*/ 7 w 304"/>
                <a:gd name="T27" fmla="*/ 50 h 50"/>
                <a:gd name="T28" fmla="*/ 13 w 304"/>
                <a:gd name="T29" fmla="*/ 48 h 50"/>
                <a:gd name="T30" fmla="*/ 28 w 304"/>
                <a:gd name="T31" fmla="*/ 42 h 50"/>
                <a:gd name="T32" fmla="*/ 54 w 304"/>
                <a:gd name="T33" fmla="*/ 34 h 50"/>
                <a:gd name="T34" fmla="*/ 89 w 304"/>
                <a:gd name="T35" fmla="*/ 27 h 50"/>
                <a:gd name="T36" fmla="*/ 108 w 304"/>
                <a:gd name="T37" fmla="*/ 23 h 50"/>
                <a:gd name="T38" fmla="*/ 132 w 304"/>
                <a:gd name="T39" fmla="*/ 19 h 50"/>
                <a:gd name="T40" fmla="*/ 156 w 304"/>
                <a:gd name="T41" fmla="*/ 17 h 50"/>
                <a:gd name="T42" fmla="*/ 182 w 304"/>
                <a:gd name="T43" fmla="*/ 17 h 50"/>
                <a:gd name="T44" fmla="*/ 210 w 304"/>
                <a:gd name="T45" fmla="*/ 17 h 50"/>
                <a:gd name="T46" fmla="*/ 238 w 304"/>
                <a:gd name="T47" fmla="*/ 19 h 50"/>
                <a:gd name="T48" fmla="*/ 268 w 304"/>
                <a:gd name="T49" fmla="*/ 21 h 50"/>
                <a:gd name="T50" fmla="*/ 300 w 304"/>
                <a:gd name="T51" fmla="*/ 27 h 50"/>
                <a:gd name="T52" fmla="*/ 304 w 304"/>
                <a:gd name="T53" fmla="*/ 11 h 5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04"/>
                <a:gd name="T82" fmla="*/ 0 h 50"/>
                <a:gd name="T83" fmla="*/ 304 w 304"/>
                <a:gd name="T84" fmla="*/ 50 h 5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04" h="50">
                  <a:moveTo>
                    <a:pt x="304" y="11"/>
                  </a:moveTo>
                  <a:lnTo>
                    <a:pt x="270" y="6"/>
                  </a:lnTo>
                  <a:lnTo>
                    <a:pt x="240" y="2"/>
                  </a:lnTo>
                  <a:lnTo>
                    <a:pt x="210" y="0"/>
                  </a:lnTo>
                  <a:lnTo>
                    <a:pt x="182" y="0"/>
                  </a:lnTo>
                  <a:lnTo>
                    <a:pt x="153" y="2"/>
                  </a:lnTo>
                  <a:lnTo>
                    <a:pt x="130" y="4"/>
                  </a:lnTo>
                  <a:lnTo>
                    <a:pt x="106" y="8"/>
                  </a:lnTo>
                  <a:lnTo>
                    <a:pt x="84" y="11"/>
                  </a:lnTo>
                  <a:lnTo>
                    <a:pt x="50" y="19"/>
                  </a:lnTo>
                  <a:lnTo>
                    <a:pt x="22" y="27"/>
                  </a:lnTo>
                  <a:lnTo>
                    <a:pt x="7" y="32"/>
                  </a:lnTo>
                  <a:lnTo>
                    <a:pt x="0" y="34"/>
                  </a:lnTo>
                  <a:lnTo>
                    <a:pt x="7" y="50"/>
                  </a:lnTo>
                  <a:lnTo>
                    <a:pt x="13" y="48"/>
                  </a:lnTo>
                  <a:lnTo>
                    <a:pt x="28" y="42"/>
                  </a:lnTo>
                  <a:lnTo>
                    <a:pt x="54" y="34"/>
                  </a:lnTo>
                  <a:lnTo>
                    <a:pt x="89" y="27"/>
                  </a:lnTo>
                  <a:lnTo>
                    <a:pt x="108" y="23"/>
                  </a:lnTo>
                  <a:lnTo>
                    <a:pt x="132" y="19"/>
                  </a:lnTo>
                  <a:lnTo>
                    <a:pt x="156" y="17"/>
                  </a:lnTo>
                  <a:lnTo>
                    <a:pt x="182" y="17"/>
                  </a:lnTo>
                  <a:lnTo>
                    <a:pt x="210" y="17"/>
                  </a:lnTo>
                  <a:lnTo>
                    <a:pt x="238" y="19"/>
                  </a:lnTo>
                  <a:lnTo>
                    <a:pt x="268" y="21"/>
                  </a:lnTo>
                  <a:lnTo>
                    <a:pt x="300" y="27"/>
                  </a:lnTo>
                  <a:lnTo>
                    <a:pt x="304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1" name="Freeform 9">
              <a:extLst>
                <a:ext uri="{FF2B5EF4-FFF2-40B4-BE49-F238E27FC236}">
                  <a16:creationId xmlns:a16="http://schemas.microsoft.com/office/drawing/2014/main" id="{0D3216D7-F86F-48CC-8B32-6877F0709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" y="1451"/>
              <a:ext cx="93" cy="80"/>
            </a:xfrm>
            <a:custGeom>
              <a:avLst/>
              <a:gdLst>
                <a:gd name="T0" fmla="*/ 93 w 93"/>
                <a:gd name="T1" fmla="*/ 55 h 80"/>
                <a:gd name="T2" fmla="*/ 19 w 93"/>
                <a:gd name="T3" fmla="*/ 0 h 80"/>
                <a:gd name="T4" fmla="*/ 93 w 93"/>
                <a:gd name="T5" fmla="*/ 55 h 80"/>
                <a:gd name="T6" fmla="*/ 0 w 93"/>
                <a:gd name="T7" fmla="*/ 80 h 80"/>
                <a:gd name="T8" fmla="*/ 19 w 93"/>
                <a:gd name="T9" fmla="*/ 0 h 80"/>
                <a:gd name="T10" fmla="*/ 93 w 93"/>
                <a:gd name="T11" fmla="*/ 55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"/>
                <a:gd name="T19" fmla="*/ 0 h 80"/>
                <a:gd name="T20" fmla="*/ 93 w 93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" h="80">
                  <a:moveTo>
                    <a:pt x="93" y="55"/>
                  </a:moveTo>
                  <a:lnTo>
                    <a:pt x="19" y="0"/>
                  </a:lnTo>
                  <a:lnTo>
                    <a:pt x="93" y="55"/>
                  </a:lnTo>
                  <a:lnTo>
                    <a:pt x="0" y="80"/>
                  </a:lnTo>
                  <a:lnTo>
                    <a:pt x="19" y="0"/>
                  </a:lnTo>
                  <a:lnTo>
                    <a:pt x="93" y="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2" name="Freeform 10">
              <a:extLst>
                <a:ext uri="{FF2B5EF4-FFF2-40B4-BE49-F238E27FC236}">
                  <a16:creationId xmlns:a16="http://schemas.microsoft.com/office/drawing/2014/main" id="{B9D0D2CA-29F6-4307-86D9-748B7E502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" y="1573"/>
              <a:ext cx="211" cy="85"/>
            </a:xfrm>
            <a:custGeom>
              <a:avLst/>
              <a:gdLst>
                <a:gd name="T0" fmla="*/ 209 w 211"/>
                <a:gd name="T1" fmla="*/ 0 h 85"/>
                <a:gd name="T2" fmla="*/ 181 w 211"/>
                <a:gd name="T3" fmla="*/ 6 h 85"/>
                <a:gd name="T4" fmla="*/ 149 w 211"/>
                <a:gd name="T5" fmla="*/ 16 h 85"/>
                <a:gd name="T6" fmla="*/ 114 w 211"/>
                <a:gd name="T7" fmla="*/ 27 h 85"/>
                <a:gd name="T8" fmla="*/ 80 w 211"/>
                <a:gd name="T9" fmla="*/ 41 h 85"/>
                <a:gd name="T10" fmla="*/ 49 w 211"/>
                <a:gd name="T11" fmla="*/ 50 h 85"/>
                <a:gd name="T12" fmla="*/ 24 w 211"/>
                <a:gd name="T13" fmla="*/ 60 h 85"/>
                <a:gd name="T14" fmla="*/ 6 w 211"/>
                <a:gd name="T15" fmla="*/ 67 h 85"/>
                <a:gd name="T16" fmla="*/ 0 w 211"/>
                <a:gd name="T17" fmla="*/ 69 h 85"/>
                <a:gd name="T18" fmla="*/ 6 w 211"/>
                <a:gd name="T19" fmla="*/ 85 h 85"/>
                <a:gd name="T20" fmla="*/ 13 w 211"/>
                <a:gd name="T21" fmla="*/ 83 h 85"/>
                <a:gd name="T22" fmla="*/ 30 w 211"/>
                <a:gd name="T23" fmla="*/ 75 h 85"/>
                <a:gd name="T24" fmla="*/ 56 w 211"/>
                <a:gd name="T25" fmla="*/ 66 h 85"/>
                <a:gd name="T26" fmla="*/ 86 w 211"/>
                <a:gd name="T27" fmla="*/ 54 h 85"/>
                <a:gd name="T28" fmla="*/ 121 w 211"/>
                <a:gd name="T29" fmla="*/ 43 h 85"/>
                <a:gd name="T30" fmla="*/ 153 w 211"/>
                <a:gd name="T31" fmla="*/ 31 h 85"/>
                <a:gd name="T32" fmla="*/ 185 w 211"/>
                <a:gd name="T33" fmla="*/ 22 h 85"/>
                <a:gd name="T34" fmla="*/ 211 w 211"/>
                <a:gd name="T35" fmla="*/ 16 h 85"/>
                <a:gd name="T36" fmla="*/ 209 w 211"/>
                <a:gd name="T37" fmla="*/ 0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1"/>
                <a:gd name="T58" fmla="*/ 0 h 85"/>
                <a:gd name="T59" fmla="*/ 211 w 211"/>
                <a:gd name="T60" fmla="*/ 85 h 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1" h="85">
                  <a:moveTo>
                    <a:pt x="209" y="0"/>
                  </a:moveTo>
                  <a:lnTo>
                    <a:pt x="181" y="6"/>
                  </a:lnTo>
                  <a:lnTo>
                    <a:pt x="149" y="16"/>
                  </a:lnTo>
                  <a:lnTo>
                    <a:pt x="114" y="27"/>
                  </a:lnTo>
                  <a:lnTo>
                    <a:pt x="80" y="41"/>
                  </a:lnTo>
                  <a:lnTo>
                    <a:pt x="49" y="50"/>
                  </a:lnTo>
                  <a:lnTo>
                    <a:pt x="24" y="60"/>
                  </a:lnTo>
                  <a:lnTo>
                    <a:pt x="6" y="67"/>
                  </a:lnTo>
                  <a:lnTo>
                    <a:pt x="0" y="69"/>
                  </a:lnTo>
                  <a:lnTo>
                    <a:pt x="6" y="85"/>
                  </a:lnTo>
                  <a:lnTo>
                    <a:pt x="13" y="83"/>
                  </a:lnTo>
                  <a:lnTo>
                    <a:pt x="30" y="75"/>
                  </a:lnTo>
                  <a:lnTo>
                    <a:pt x="56" y="66"/>
                  </a:lnTo>
                  <a:lnTo>
                    <a:pt x="86" y="54"/>
                  </a:lnTo>
                  <a:lnTo>
                    <a:pt x="121" y="43"/>
                  </a:lnTo>
                  <a:lnTo>
                    <a:pt x="153" y="31"/>
                  </a:lnTo>
                  <a:lnTo>
                    <a:pt x="185" y="22"/>
                  </a:lnTo>
                  <a:lnTo>
                    <a:pt x="211" y="1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3" name="Freeform 11">
              <a:extLst>
                <a:ext uri="{FF2B5EF4-FFF2-40B4-BE49-F238E27FC236}">
                  <a16:creationId xmlns:a16="http://schemas.microsoft.com/office/drawing/2014/main" id="{A17AB90F-3A2A-4CBD-BDEC-397C8413E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" y="2029"/>
              <a:ext cx="345" cy="161"/>
            </a:xfrm>
            <a:custGeom>
              <a:avLst/>
              <a:gdLst>
                <a:gd name="T0" fmla="*/ 345 w 345"/>
                <a:gd name="T1" fmla="*/ 0 h 161"/>
                <a:gd name="T2" fmla="*/ 300 w 345"/>
                <a:gd name="T3" fmla="*/ 4 h 161"/>
                <a:gd name="T4" fmla="*/ 259 w 345"/>
                <a:gd name="T5" fmla="*/ 11 h 161"/>
                <a:gd name="T6" fmla="*/ 222 w 345"/>
                <a:gd name="T7" fmla="*/ 21 h 161"/>
                <a:gd name="T8" fmla="*/ 187 w 345"/>
                <a:gd name="T9" fmla="*/ 31 h 161"/>
                <a:gd name="T10" fmla="*/ 157 w 345"/>
                <a:gd name="T11" fmla="*/ 42 h 161"/>
                <a:gd name="T12" fmla="*/ 129 w 345"/>
                <a:gd name="T13" fmla="*/ 55 h 161"/>
                <a:gd name="T14" fmla="*/ 103 w 345"/>
                <a:gd name="T15" fmla="*/ 69 h 161"/>
                <a:gd name="T16" fmla="*/ 80 w 345"/>
                <a:gd name="T17" fmla="*/ 82 h 161"/>
                <a:gd name="T18" fmla="*/ 45 w 345"/>
                <a:gd name="T19" fmla="*/ 109 h 161"/>
                <a:gd name="T20" fmla="*/ 19 w 345"/>
                <a:gd name="T21" fmla="*/ 130 h 161"/>
                <a:gd name="T22" fmla="*/ 4 w 345"/>
                <a:gd name="T23" fmla="*/ 147 h 161"/>
                <a:gd name="T24" fmla="*/ 0 w 345"/>
                <a:gd name="T25" fmla="*/ 153 h 161"/>
                <a:gd name="T26" fmla="*/ 15 w 345"/>
                <a:gd name="T27" fmla="*/ 161 h 161"/>
                <a:gd name="T28" fmla="*/ 19 w 345"/>
                <a:gd name="T29" fmla="*/ 157 h 161"/>
                <a:gd name="T30" fmla="*/ 32 w 345"/>
                <a:gd name="T31" fmla="*/ 142 h 161"/>
                <a:gd name="T32" fmla="*/ 56 w 345"/>
                <a:gd name="T33" fmla="*/ 121 h 161"/>
                <a:gd name="T34" fmla="*/ 90 w 345"/>
                <a:gd name="T35" fmla="*/ 96 h 161"/>
                <a:gd name="T36" fmla="*/ 112 w 345"/>
                <a:gd name="T37" fmla="*/ 82 h 161"/>
                <a:gd name="T38" fmla="*/ 138 w 345"/>
                <a:gd name="T39" fmla="*/ 69 h 161"/>
                <a:gd name="T40" fmla="*/ 164 w 345"/>
                <a:gd name="T41" fmla="*/ 57 h 161"/>
                <a:gd name="T42" fmla="*/ 194 w 345"/>
                <a:gd name="T43" fmla="*/ 46 h 161"/>
                <a:gd name="T44" fmla="*/ 226 w 345"/>
                <a:gd name="T45" fmla="*/ 36 h 161"/>
                <a:gd name="T46" fmla="*/ 263 w 345"/>
                <a:gd name="T47" fmla="*/ 27 h 161"/>
                <a:gd name="T48" fmla="*/ 302 w 345"/>
                <a:gd name="T49" fmla="*/ 19 h 161"/>
                <a:gd name="T50" fmla="*/ 345 w 345"/>
                <a:gd name="T51" fmla="*/ 15 h 161"/>
                <a:gd name="T52" fmla="*/ 345 w 345"/>
                <a:gd name="T53" fmla="*/ 0 h 1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5"/>
                <a:gd name="T82" fmla="*/ 0 h 161"/>
                <a:gd name="T83" fmla="*/ 345 w 345"/>
                <a:gd name="T84" fmla="*/ 161 h 1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5" h="161">
                  <a:moveTo>
                    <a:pt x="345" y="0"/>
                  </a:moveTo>
                  <a:lnTo>
                    <a:pt x="300" y="4"/>
                  </a:lnTo>
                  <a:lnTo>
                    <a:pt x="259" y="11"/>
                  </a:lnTo>
                  <a:lnTo>
                    <a:pt x="222" y="21"/>
                  </a:lnTo>
                  <a:lnTo>
                    <a:pt x="187" y="31"/>
                  </a:lnTo>
                  <a:lnTo>
                    <a:pt x="157" y="42"/>
                  </a:lnTo>
                  <a:lnTo>
                    <a:pt x="129" y="55"/>
                  </a:lnTo>
                  <a:lnTo>
                    <a:pt x="103" y="69"/>
                  </a:lnTo>
                  <a:lnTo>
                    <a:pt x="80" y="82"/>
                  </a:lnTo>
                  <a:lnTo>
                    <a:pt x="45" y="109"/>
                  </a:lnTo>
                  <a:lnTo>
                    <a:pt x="19" y="130"/>
                  </a:lnTo>
                  <a:lnTo>
                    <a:pt x="4" y="147"/>
                  </a:lnTo>
                  <a:lnTo>
                    <a:pt x="0" y="153"/>
                  </a:lnTo>
                  <a:lnTo>
                    <a:pt x="15" y="161"/>
                  </a:lnTo>
                  <a:lnTo>
                    <a:pt x="19" y="157"/>
                  </a:lnTo>
                  <a:lnTo>
                    <a:pt x="32" y="142"/>
                  </a:lnTo>
                  <a:lnTo>
                    <a:pt x="56" y="121"/>
                  </a:lnTo>
                  <a:lnTo>
                    <a:pt x="90" y="96"/>
                  </a:lnTo>
                  <a:lnTo>
                    <a:pt x="112" y="82"/>
                  </a:lnTo>
                  <a:lnTo>
                    <a:pt x="138" y="69"/>
                  </a:lnTo>
                  <a:lnTo>
                    <a:pt x="164" y="57"/>
                  </a:lnTo>
                  <a:lnTo>
                    <a:pt x="194" y="46"/>
                  </a:lnTo>
                  <a:lnTo>
                    <a:pt x="226" y="36"/>
                  </a:lnTo>
                  <a:lnTo>
                    <a:pt x="263" y="27"/>
                  </a:lnTo>
                  <a:lnTo>
                    <a:pt x="302" y="19"/>
                  </a:lnTo>
                  <a:lnTo>
                    <a:pt x="345" y="15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4" name="Freeform 12">
              <a:extLst>
                <a:ext uri="{FF2B5EF4-FFF2-40B4-BE49-F238E27FC236}">
                  <a16:creationId xmlns:a16="http://schemas.microsoft.com/office/drawing/2014/main" id="{57C50B8F-105E-436B-A5C0-0A45BD5D9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995"/>
              <a:ext cx="88" cy="84"/>
            </a:xfrm>
            <a:custGeom>
              <a:avLst/>
              <a:gdLst>
                <a:gd name="T0" fmla="*/ 88 w 88"/>
                <a:gd name="T1" fmla="*/ 36 h 84"/>
                <a:gd name="T2" fmla="*/ 0 w 88"/>
                <a:gd name="T3" fmla="*/ 0 h 84"/>
                <a:gd name="T4" fmla="*/ 88 w 88"/>
                <a:gd name="T5" fmla="*/ 36 h 84"/>
                <a:gd name="T6" fmla="*/ 7 w 88"/>
                <a:gd name="T7" fmla="*/ 84 h 84"/>
                <a:gd name="T8" fmla="*/ 0 w 88"/>
                <a:gd name="T9" fmla="*/ 0 h 84"/>
                <a:gd name="T10" fmla="*/ 88 w 88"/>
                <a:gd name="T11" fmla="*/ 36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4"/>
                <a:gd name="T20" fmla="*/ 88 w 88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4">
                  <a:moveTo>
                    <a:pt x="88" y="36"/>
                  </a:moveTo>
                  <a:lnTo>
                    <a:pt x="0" y="0"/>
                  </a:lnTo>
                  <a:lnTo>
                    <a:pt x="88" y="36"/>
                  </a:lnTo>
                  <a:lnTo>
                    <a:pt x="7" y="84"/>
                  </a:lnTo>
                  <a:lnTo>
                    <a:pt x="0" y="0"/>
                  </a:lnTo>
                  <a:lnTo>
                    <a:pt x="88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5" name="Freeform 13">
              <a:extLst>
                <a:ext uri="{FF2B5EF4-FFF2-40B4-BE49-F238E27FC236}">
                  <a16:creationId xmlns:a16="http://schemas.microsoft.com/office/drawing/2014/main" id="{10BF606C-B2A9-4C3C-80B0-481E8631B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1815"/>
              <a:ext cx="285" cy="344"/>
            </a:xfrm>
            <a:custGeom>
              <a:avLst/>
              <a:gdLst>
                <a:gd name="T0" fmla="*/ 272 w 285"/>
                <a:gd name="T1" fmla="*/ 0 h 344"/>
                <a:gd name="T2" fmla="*/ 235 w 285"/>
                <a:gd name="T3" fmla="*/ 34 h 344"/>
                <a:gd name="T4" fmla="*/ 201 w 285"/>
                <a:gd name="T5" fmla="*/ 67 h 344"/>
                <a:gd name="T6" fmla="*/ 170 w 285"/>
                <a:gd name="T7" fmla="*/ 97 h 344"/>
                <a:gd name="T8" fmla="*/ 142 w 285"/>
                <a:gd name="T9" fmla="*/ 128 h 344"/>
                <a:gd name="T10" fmla="*/ 119 w 285"/>
                <a:gd name="T11" fmla="*/ 157 h 344"/>
                <a:gd name="T12" fmla="*/ 97 w 285"/>
                <a:gd name="T13" fmla="*/ 185 h 344"/>
                <a:gd name="T14" fmla="*/ 76 w 285"/>
                <a:gd name="T15" fmla="*/ 212 h 344"/>
                <a:gd name="T16" fmla="*/ 60 w 285"/>
                <a:gd name="T17" fmla="*/ 235 h 344"/>
                <a:gd name="T18" fmla="*/ 32 w 285"/>
                <a:gd name="T19" fmla="*/ 279 h 344"/>
                <a:gd name="T20" fmla="*/ 15 w 285"/>
                <a:gd name="T21" fmla="*/ 312 h 344"/>
                <a:gd name="T22" fmla="*/ 4 w 285"/>
                <a:gd name="T23" fmla="*/ 333 h 344"/>
                <a:gd name="T24" fmla="*/ 0 w 285"/>
                <a:gd name="T25" fmla="*/ 340 h 344"/>
                <a:gd name="T26" fmla="*/ 17 w 285"/>
                <a:gd name="T27" fmla="*/ 344 h 344"/>
                <a:gd name="T28" fmla="*/ 19 w 285"/>
                <a:gd name="T29" fmla="*/ 338 h 344"/>
                <a:gd name="T30" fmla="*/ 30 w 285"/>
                <a:gd name="T31" fmla="*/ 317 h 344"/>
                <a:gd name="T32" fmla="*/ 47 w 285"/>
                <a:gd name="T33" fmla="*/ 287 h 344"/>
                <a:gd name="T34" fmla="*/ 76 w 285"/>
                <a:gd name="T35" fmla="*/ 245 h 344"/>
                <a:gd name="T36" fmla="*/ 93 w 285"/>
                <a:gd name="T37" fmla="*/ 220 h 344"/>
                <a:gd name="T38" fmla="*/ 110 w 285"/>
                <a:gd name="T39" fmla="*/ 195 h 344"/>
                <a:gd name="T40" fmla="*/ 134 w 285"/>
                <a:gd name="T41" fmla="*/ 166 h 344"/>
                <a:gd name="T42" fmla="*/ 157 w 285"/>
                <a:gd name="T43" fmla="*/ 137 h 344"/>
                <a:gd name="T44" fmla="*/ 185 w 285"/>
                <a:gd name="T45" fmla="*/ 107 h 344"/>
                <a:gd name="T46" fmla="*/ 213 w 285"/>
                <a:gd name="T47" fmla="*/ 76 h 344"/>
                <a:gd name="T48" fmla="*/ 248 w 285"/>
                <a:gd name="T49" fmla="*/ 44 h 344"/>
                <a:gd name="T50" fmla="*/ 285 w 285"/>
                <a:gd name="T51" fmla="*/ 11 h 344"/>
                <a:gd name="T52" fmla="*/ 272 w 285"/>
                <a:gd name="T53" fmla="*/ 0 h 3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5"/>
                <a:gd name="T82" fmla="*/ 0 h 344"/>
                <a:gd name="T83" fmla="*/ 285 w 285"/>
                <a:gd name="T84" fmla="*/ 344 h 34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5" h="344">
                  <a:moveTo>
                    <a:pt x="272" y="0"/>
                  </a:moveTo>
                  <a:lnTo>
                    <a:pt x="235" y="34"/>
                  </a:lnTo>
                  <a:lnTo>
                    <a:pt x="201" y="67"/>
                  </a:lnTo>
                  <a:lnTo>
                    <a:pt x="170" y="97"/>
                  </a:lnTo>
                  <a:lnTo>
                    <a:pt x="142" y="128"/>
                  </a:lnTo>
                  <a:lnTo>
                    <a:pt x="119" y="157"/>
                  </a:lnTo>
                  <a:lnTo>
                    <a:pt x="97" y="185"/>
                  </a:lnTo>
                  <a:lnTo>
                    <a:pt x="76" y="212"/>
                  </a:lnTo>
                  <a:lnTo>
                    <a:pt x="60" y="235"/>
                  </a:lnTo>
                  <a:lnTo>
                    <a:pt x="32" y="279"/>
                  </a:lnTo>
                  <a:lnTo>
                    <a:pt x="15" y="312"/>
                  </a:lnTo>
                  <a:lnTo>
                    <a:pt x="4" y="333"/>
                  </a:lnTo>
                  <a:lnTo>
                    <a:pt x="0" y="340"/>
                  </a:lnTo>
                  <a:lnTo>
                    <a:pt x="17" y="344"/>
                  </a:lnTo>
                  <a:lnTo>
                    <a:pt x="19" y="338"/>
                  </a:lnTo>
                  <a:lnTo>
                    <a:pt x="30" y="317"/>
                  </a:lnTo>
                  <a:lnTo>
                    <a:pt x="47" y="287"/>
                  </a:lnTo>
                  <a:lnTo>
                    <a:pt x="76" y="245"/>
                  </a:lnTo>
                  <a:lnTo>
                    <a:pt x="93" y="220"/>
                  </a:lnTo>
                  <a:lnTo>
                    <a:pt x="110" y="195"/>
                  </a:lnTo>
                  <a:lnTo>
                    <a:pt x="134" y="166"/>
                  </a:lnTo>
                  <a:lnTo>
                    <a:pt x="157" y="137"/>
                  </a:lnTo>
                  <a:lnTo>
                    <a:pt x="185" y="107"/>
                  </a:lnTo>
                  <a:lnTo>
                    <a:pt x="213" y="76"/>
                  </a:lnTo>
                  <a:lnTo>
                    <a:pt x="248" y="44"/>
                  </a:lnTo>
                  <a:lnTo>
                    <a:pt x="285" y="11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6" name="Freeform 14">
              <a:extLst>
                <a:ext uri="{FF2B5EF4-FFF2-40B4-BE49-F238E27FC236}">
                  <a16:creationId xmlns:a16="http://schemas.microsoft.com/office/drawing/2014/main" id="{9B1861F4-8FB1-4C85-B4C9-B0EF8BC0B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" y="1773"/>
              <a:ext cx="93" cy="82"/>
            </a:xfrm>
            <a:custGeom>
              <a:avLst/>
              <a:gdLst>
                <a:gd name="T0" fmla="*/ 93 w 93"/>
                <a:gd name="T1" fmla="*/ 0 h 82"/>
                <a:gd name="T2" fmla="*/ 0 w 93"/>
                <a:gd name="T3" fmla="*/ 22 h 82"/>
                <a:gd name="T4" fmla="*/ 93 w 93"/>
                <a:gd name="T5" fmla="*/ 0 h 82"/>
                <a:gd name="T6" fmla="*/ 65 w 93"/>
                <a:gd name="T7" fmla="*/ 82 h 82"/>
                <a:gd name="T8" fmla="*/ 0 w 93"/>
                <a:gd name="T9" fmla="*/ 22 h 82"/>
                <a:gd name="T10" fmla="*/ 93 w 93"/>
                <a:gd name="T11" fmla="*/ 0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"/>
                <a:gd name="T19" fmla="*/ 0 h 82"/>
                <a:gd name="T20" fmla="*/ 93 w 93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" h="82">
                  <a:moveTo>
                    <a:pt x="93" y="0"/>
                  </a:moveTo>
                  <a:lnTo>
                    <a:pt x="0" y="22"/>
                  </a:lnTo>
                  <a:lnTo>
                    <a:pt x="93" y="0"/>
                  </a:lnTo>
                  <a:lnTo>
                    <a:pt x="65" y="82"/>
                  </a:lnTo>
                  <a:lnTo>
                    <a:pt x="0" y="2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7" name="Freeform 15">
              <a:extLst>
                <a:ext uri="{FF2B5EF4-FFF2-40B4-BE49-F238E27FC236}">
                  <a16:creationId xmlns:a16="http://schemas.microsoft.com/office/drawing/2014/main" id="{A353F35D-3BAF-48EB-BCC9-128F6C0E8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" y="2431"/>
              <a:ext cx="222" cy="235"/>
            </a:xfrm>
            <a:custGeom>
              <a:avLst/>
              <a:gdLst>
                <a:gd name="T0" fmla="*/ 205 w 222"/>
                <a:gd name="T1" fmla="*/ 0 h 235"/>
                <a:gd name="T2" fmla="*/ 194 w 222"/>
                <a:gd name="T3" fmla="*/ 36 h 235"/>
                <a:gd name="T4" fmla="*/ 181 w 222"/>
                <a:gd name="T5" fmla="*/ 69 h 235"/>
                <a:gd name="T6" fmla="*/ 168 w 222"/>
                <a:gd name="T7" fmla="*/ 98 h 235"/>
                <a:gd name="T8" fmla="*/ 153 w 222"/>
                <a:gd name="T9" fmla="*/ 122 h 235"/>
                <a:gd name="T10" fmla="*/ 136 w 222"/>
                <a:gd name="T11" fmla="*/ 142 h 235"/>
                <a:gd name="T12" fmla="*/ 119 w 222"/>
                <a:gd name="T13" fmla="*/ 161 h 235"/>
                <a:gd name="T14" fmla="*/ 101 w 222"/>
                <a:gd name="T15" fmla="*/ 174 h 235"/>
                <a:gd name="T16" fmla="*/ 84 w 222"/>
                <a:gd name="T17" fmla="*/ 187 h 235"/>
                <a:gd name="T18" fmla="*/ 67 w 222"/>
                <a:gd name="T19" fmla="*/ 197 h 235"/>
                <a:gd name="T20" fmla="*/ 52 w 222"/>
                <a:gd name="T21" fmla="*/ 205 h 235"/>
                <a:gd name="T22" fmla="*/ 37 w 222"/>
                <a:gd name="T23" fmla="*/ 210 h 235"/>
                <a:gd name="T24" fmla="*/ 26 w 222"/>
                <a:gd name="T25" fmla="*/ 214 h 235"/>
                <a:gd name="T26" fmla="*/ 6 w 222"/>
                <a:gd name="T27" fmla="*/ 218 h 235"/>
                <a:gd name="T28" fmla="*/ 0 w 222"/>
                <a:gd name="T29" fmla="*/ 218 h 235"/>
                <a:gd name="T30" fmla="*/ 2 w 222"/>
                <a:gd name="T31" fmla="*/ 235 h 235"/>
                <a:gd name="T32" fmla="*/ 11 w 222"/>
                <a:gd name="T33" fmla="*/ 233 h 235"/>
                <a:gd name="T34" fmla="*/ 30 w 222"/>
                <a:gd name="T35" fmla="*/ 230 h 235"/>
                <a:gd name="T36" fmla="*/ 45 w 222"/>
                <a:gd name="T37" fmla="*/ 224 h 235"/>
                <a:gd name="T38" fmla="*/ 60 w 222"/>
                <a:gd name="T39" fmla="*/ 218 h 235"/>
                <a:gd name="T40" fmla="*/ 78 w 222"/>
                <a:gd name="T41" fmla="*/ 210 h 235"/>
                <a:gd name="T42" fmla="*/ 95 w 222"/>
                <a:gd name="T43" fmla="*/ 199 h 235"/>
                <a:gd name="T44" fmla="*/ 114 w 222"/>
                <a:gd name="T45" fmla="*/ 187 h 235"/>
                <a:gd name="T46" fmla="*/ 132 w 222"/>
                <a:gd name="T47" fmla="*/ 170 h 235"/>
                <a:gd name="T48" fmla="*/ 151 w 222"/>
                <a:gd name="T49" fmla="*/ 153 h 235"/>
                <a:gd name="T50" fmla="*/ 168 w 222"/>
                <a:gd name="T51" fmla="*/ 130 h 235"/>
                <a:gd name="T52" fmla="*/ 183 w 222"/>
                <a:gd name="T53" fmla="*/ 103 h 235"/>
                <a:gd name="T54" fmla="*/ 198 w 222"/>
                <a:gd name="T55" fmla="*/ 75 h 235"/>
                <a:gd name="T56" fmla="*/ 211 w 222"/>
                <a:gd name="T57" fmla="*/ 40 h 235"/>
                <a:gd name="T58" fmla="*/ 222 w 222"/>
                <a:gd name="T59" fmla="*/ 2 h 235"/>
                <a:gd name="T60" fmla="*/ 205 w 222"/>
                <a:gd name="T61" fmla="*/ 0 h 2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22"/>
                <a:gd name="T94" fmla="*/ 0 h 235"/>
                <a:gd name="T95" fmla="*/ 222 w 222"/>
                <a:gd name="T96" fmla="*/ 235 h 2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22" h="235">
                  <a:moveTo>
                    <a:pt x="205" y="0"/>
                  </a:moveTo>
                  <a:lnTo>
                    <a:pt x="194" y="36"/>
                  </a:lnTo>
                  <a:lnTo>
                    <a:pt x="181" y="69"/>
                  </a:lnTo>
                  <a:lnTo>
                    <a:pt x="168" y="98"/>
                  </a:lnTo>
                  <a:lnTo>
                    <a:pt x="153" y="122"/>
                  </a:lnTo>
                  <a:lnTo>
                    <a:pt x="136" y="142"/>
                  </a:lnTo>
                  <a:lnTo>
                    <a:pt x="119" y="161"/>
                  </a:lnTo>
                  <a:lnTo>
                    <a:pt x="101" y="174"/>
                  </a:lnTo>
                  <a:lnTo>
                    <a:pt x="84" y="187"/>
                  </a:lnTo>
                  <a:lnTo>
                    <a:pt x="67" y="197"/>
                  </a:lnTo>
                  <a:lnTo>
                    <a:pt x="52" y="205"/>
                  </a:lnTo>
                  <a:lnTo>
                    <a:pt x="37" y="210"/>
                  </a:lnTo>
                  <a:lnTo>
                    <a:pt x="26" y="214"/>
                  </a:lnTo>
                  <a:lnTo>
                    <a:pt x="6" y="218"/>
                  </a:lnTo>
                  <a:lnTo>
                    <a:pt x="0" y="218"/>
                  </a:lnTo>
                  <a:lnTo>
                    <a:pt x="2" y="235"/>
                  </a:lnTo>
                  <a:lnTo>
                    <a:pt x="11" y="233"/>
                  </a:lnTo>
                  <a:lnTo>
                    <a:pt x="30" y="230"/>
                  </a:lnTo>
                  <a:lnTo>
                    <a:pt x="45" y="224"/>
                  </a:lnTo>
                  <a:lnTo>
                    <a:pt x="60" y="218"/>
                  </a:lnTo>
                  <a:lnTo>
                    <a:pt x="78" y="210"/>
                  </a:lnTo>
                  <a:lnTo>
                    <a:pt x="95" y="199"/>
                  </a:lnTo>
                  <a:lnTo>
                    <a:pt x="114" y="187"/>
                  </a:lnTo>
                  <a:lnTo>
                    <a:pt x="132" y="170"/>
                  </a:lnTo>
                  <a:lnTo>
                    <a:pt x="151" y="153"/>
                  </a:lnTo>
                  <a:lnTo>
                    <a:pt x="168" y="130"/>
                  </a:lnTo>
                  <a:lnTo>
                    <a:pt x="183" y="103"/>
                  </a:lnTo>
                  <a:lnTo>
                    <a:pt x="198" y="75"/>
                  </a:lnTo>
                  <a:lnTo>
                    <a:pt x="211" y="40"/>
                  </a:lnTo>
                  <a:lnTo>
                    <a:pt x="222" y="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8" name="Freeform 16">
              <a:extLst>
                <a:ext uri="{FF2B5EF4-FFF2-40B4-BE49-F238E27FC236}">
                  <a16:creationId xmlns:a16="http://schemas.microsoft.com/office/drawing/2014/main" id="{D42F3C00-6798-4609-8C10-89A7CD2A9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" y="2364"/>
              <a:ext cx="91" cy="82"/>
            </a:xfrm>
            <a:custGeom>
              <a:avLst/>
              <a:gdLst>
                <a:gd name="T0" fmla="*/ 63 w 91"/>
                <a:gd name="T1" fmla="*/ 0 h 82"/>
                <a:gd name="T2" fmla="*/ 0 w 91"/>
                <a:gd name="T3" fmla="*/ 67 h 82"/>
                <a:gd name="T4" fmla="*/ 63 w 91"/>
                <a:gd name="T5" fmla="*/ 0 h 82"/>
                <a:gd name="T6" fmla="*/ 91 w 91"/>
                <a:gd name="T7" fmla="*/ 82 h 82"/>
                <a:gd name="T8" fmla="*/ 0 w 91"/>
                <a:gd name="T9" fmla="*/ 67 h 82"/>
                <a:gd name="T10" fmla="*/ 63 w 91"/>
                <a:gd name="T11" fmla="*/ 0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82"/>
                <a:gd name="T20" fmla="*/ 91 w 91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82">
                  <a:moveTo>
                    <a:pt x="63" y="0"/>
                  </a:moveTo>
                  <a:lnTo>
                    <a:pt x="0" y="67"/>
                  </a:lnTo>
                  <a:lnTo>
                    <a:pt x="63" y="0"/>
                  </a:lnTo>
                  <a:lnTo>
                    <a:pt x="91" y="82"/>
                  </a:lnTo>
                  <a:lnTo>
                    <a:pt x="0" y="6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69" name="Freeform 17">
              <a:extLst>
                <a:ext uri="{FF2B5EF4-FFF2-40B4-BE49-F238E27FC236}">
                  <a16:creationId xmlns:a16="http://schemas.microsoft.com/office/drawing/2014/main" id="{81CAAFDF-B84B-499C-A277-F5DFE28C1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2764"/>
              <a:ext cx="301" cy="96"/>
            </a:xfrm>
            <a:custGeom>
              <a:avLst/>
              <a:gdLst>
                <a:gd name="T0" fmla="*/ 301 w 301"/>
                <a:gd name="T1" fmla="*/ 80 h 96"/>
                <a:gd name="T2" fmla="*/ 269 w 301"/>
                <a:gd name="T3" fmla="*/ 78 h 96"/>
                <a:gd name="T4" fmla="*/ 241 w 301"/>
                <a:gd name="T5" fmla="*/ 76 h 96"/>
                <a:gd name="T6" fmla="*/ 211 w 301"/>
                <a:gd name="T7" fmla="*/ 73 h 96"/>
                <a:gd name="T8" fmla="*/ 185 w 301"/>
                <a:gd name="T9" fmla="*/ 67 h 96"/>
                <a:gd name="T10" fmla="*/ 135 w 301"/>
                <a:gd name="T11" fmla="*/ 54 h 96"/>
                <a:gd name="T12" fmla="*/ 92 w 301"/>
                <a:gd name="T13" fmla="*/ 38 h 96"/>
                <a:gd name="T14" fmla="*/ 58 w 301"/>
                <a:gd name="T15" fmla="*/ 25 h 96"/>
                <a:gd name="T16" fmla="*/ 32 w 301"/>
                <a:gd name="T17" fmla="*/ 11 h 96"/>
                <a:gd name="T18" fmla="*/ 17 w 301"/>
                <a:gd name="T19" fmla="*/ 4 h 96"/>
                <a:gd name="T20" fmla="*/ 10 w 301"/>
                <a:gd name="T21" fmla="*/ 0 h 96"/>
                <a:gd name="T22" fmla="*/ 0 w 301"/>
                <a:gd name="T23" fmla="*/ 13 h 96"/>
                <a:gd name="T24" fmla="*/ 6 w 301"/>
                <a:gd name="T25" fmla="*/ 17 h 96"/>
                <a:gd name="T26" fmla="*/ 23 w 301"/>
                <a:gd name="T27" fmla="*/ 27 h 96"/>
                <a:gd name="T28" fmla="*/ 49 w 301"/>
                <a:gd name="T29" fmla="*/ 38 h 96"/>
                <a:gd name="T30" fmla="*/ 86 w 301"/>
                <a:gd name="T31" fmla="*/ 54 h 96"/>
                <a:gd name="T32" fmla="*/ 129 w 301"/>
                <a:gd name="T33" fmla="*/ 69 h 96"/>
                <a:gd name="T34" fmla="*/ 181 w 301"/>
                <a:gd name="T35" fmla="*/ 82 h 96"/>
                <a:gd name="T36" fmla="*/ 209 w 301"/>
                <a:gd name="T37" fmla="*/ 88 h 96"/>
                <a:gd name="T38" fmla="*/ 237 w 301"/>
                <a:gd name="T39" fmla="*/ 92 h 96"/>
                <a:gd name="T40" fmla="*/ 269 w 301"/>
                <a:gd name="T41" fmla="*/ 96 h 96"/>
                <a:gd name="T42" fmla="*/ 299 w 301"/>
                <a:gd name="T43" fmla="*/ 96 h 96"/>
                <a:gd name="T44" fmla="*/ 301 w 301"/>
                <a:gd name="T45" fmla="*/ 80 h 9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1"/>
                <a:gd name="T70" fmla="*/ 0 h 96"/>
                <a:gd name="T71" fmla="*/ 301 w 301"/>
                <a:gd name="T72" fmla="*/ 96 h 9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1" h="96">
                  <a:moveTo>
                    <a:pt x="301" y="80"/>
                  </a:moveTo>
                  <a:lnTo>
                    <a:pt x="269" y="78"/>
                  </a:lnTo>
                  <a:lnTo>
                    <a:pt x="241" y="76"/>
                  </a:lnTo>
                  <a:lnTo>
                    <a:pt x="211" y="73"/>
                  </a:lnTo>
                  <a:lnTo>
                    <a:pt x="185" y="67"/>
                  </a:lnTo>
                  <a:lnTo>
                    <a:pt x="135" y="54"/>
                  </a:lnTo>
                  <a:lnTo>
                    <a:pt x="92" y="38"/>
                  </a:lnTo>
                  <a:lnTo>
                    <a:pt x="58" y="25"/>
                  </a:lnTo>
                  <a:lnTo>
                    <a:pt x="32" y="11"/>
                  </a:lnTo>
                  <a:lnTo>
                    <a:pt x="17" y="4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6" y="17"/>
                  </a:lnTo>
                  <a:lnTo>
                    <a:pt x="23" y="27"/>
                  </a:lnTo>
                  <a:lnTo>
                    <a:pt x="49" y="38"/>
                  </a:lnTo>
                  <a:lnTo>
                    <a:pt x="86" y="54"/>
                  </a:lnTo>
                  <a:lnTo>
                    <a:pt x="129" y="69"/>
                  </a:lnTo>
                  <a:lnTo>
                    <a:pt x="181" y="82"/>
                  </a:lnTo>
                  <a:lnTo>
                    <a:pt x="209" y="88"/>
                  </a:lnTo>
                  <a:lnTo>
                    <a:pt x="237" y="92"/>
                  </a:lnTo>
                  <a:lnTo>
                    <a:pt x="269" y="96"/>
                  </a:lnTo>
                  <a:lnTo>
                    <a:pt x="299" y="96"/>
                  </a:lnTo>
                  <a:lnTo>
                    <a:pt x="301" y="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0" name="Freeform 18">
              <a:extLst>
                <a:ext uri="{FF2B5EF4-FFF2-40B4-BE49-F238E27FC236}">
                  <a16:creationId xmlns:a16="http://schemas.microsoft.com/office/drawing/2014/main" id="{DC1D1498-E737-470C-BAAC-09CE616A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2810"/>
              <a:ext cx="86" cy="84"/>
            </a:xfrm>
            <a:custGeom>
              <a:avLst/>
              <a:gdLst>
                <a:gd name="T0" fmla="*/ 86 w 86"/>
                <a:gd name="T1" fmla="*/ 44 h 84"/>
                <a:gd name="T2" fmla="*/ 2 w 86"/>
                <a:gd name="T3" fmla="*/ 0 h 84"/>
                <a:gd name="T4" fmla="*/ 86 w 86"/>
                <a:gd name="T5" fmla="*/ 44 h 84"/>
                <a:gd name="T6" fmla="*/ 0 w 86"/>
                <a:gd name="T7" fmla="*/ 84 h 84"/>
                <a:gd name="T8" fmla="*/ 2 w 86"/>
                <a:gd name="T9" fmla="*/ 0 h 84"/>
                <a:gd name="T10" fmla="*/ 86 w 86"/>
                <a:gd name="T11" fmla="*/ 44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84"/>
                <a:gd name="T20" fmla="*/ 86 w 86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84">
                  <a:moveTo>
                    <a:pt x="86" y="44"/>
                  </a:moveTo>
                  <a:lnTo>
                    <a:pt x="2" y="0"/>
                  </a:lnTo>
                  <a:lnTo>
                    <a:pt x="86" y="44"/>
                  </a:lnTo>
                  <a:lnTo>
                    <a:pt x="0" y="84"/>
                  </a:lnTo>
                  <a:lnTo>
                    <a:pt x="2" y="0"/>
                  </a:lnTo>
                  <a:lnTo>
                    <a:pt x="86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1" name="Freeform 19">
              <a:extLst>
                <a:ext uri="{FF2B5EF4-FFF2-40B4-BE49-F238E27FC236}">
                  <a16:creationId xmlns:a16="http://schemas.microsoft.com/office/drawing/2014/main" id="{D615F078-702A-4E1A-BAEB-8298BC499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488"/>
              <a:ext cx="209" cy="176"/>
            </a:xfrm>
            <a:custGeom>
              <a:avLst/>
              <a:gdLst>
                <a:gd name="T0" fmla="*/ 209 w 209"/>
                <a:gd name="T1" fmla="*/ 161 h 176"/>
                <a:gd name="T2" fmla="*/ 190 w 209"/>
                <a:gd name="T3" fmla="*/ 153 h 176"/>
                <a:gd name="T4" fmla="*/ 170 w 209"/>
                <a:gd name="T5" fmla="*/ 144 h 176"/>
                <a:gd name="T6" fmla="*/ 151 w 209"/>
                <a:gd name="T7" fmla="*/ 132 h 176"/>
                <a:gd name="T8" fmla="*/ 133 w 209"/>
                <a:gd name="T9" fmla="*/ 121 h 176"/>
                <a:gd name="T10" fmla="*/ 99 w 209"/>
                <a:gd name="T11" fmla="*/ 94 h 176"/>
                <a:gd name="T12" fmla="*/ 71 w 209"/>
                <a:gd name="T13" fmla="*/ 67 h 176"/>
                <a:gd name="T14" fmla="*/ 47 w 209"/>
                <a:gd name="T15" fmla="*/ 41 h 176"/>
                <a:gd name="T16" fmla="*/ 30 w 209"/>
                <a:gd name="T17" fmla="*/ 19 h 176"/>
                <a:gd name="T18" fmla="*/ 19 w 209"/>
                <a:gd name="T19" fmla="*/ 6 h 176"/>
                <a:gd name="T20" fmla="*/ 15 w 209"/>
                <a:gd name="T21" fmla="*/ 0 h 176"/>
                <a:gd name="T22" fmla="*/ 0 w 209"/>
                <a:gd name="T23" fmla="*/ 10 h 176"/>
                <a:gd name="T24" fmla="*/ 4 w 209"/>
                <a:gd name="T25" fmla="*/ 16 h 176"/>
                <a:gd name="T26" fmla="*/ 15 w 209"/>
                <a:gd name="T27" fmla="*/ 29 h 176"/>
                <a:gd name="T28" fmla="*/ 34 w 209"/>
                <a:gd name="T29" fmla="*/ 52 h 176"/>
                <a:gd name="T30" fmla="*/ 58 w 209"/>
                <a:gd name="T31" fmla="*/ 77 h 176"/>
                <a:gd name="T32" fmla="*/ 86 w 209"/>
                <a:gd name="T33" fmla="*/ 106 h 176"/>
                <a:gd name="T34" fmla="*/ 121 w 209"/>
                <a:gd name="T35" fmla="*/ 132 h 176"/>
                <a:gd name="T36" fmla="*/ 140 w 209"/>
                <a:gd name="T37" fmla="*/ 146 h 176"/>
                <a:gd name="T38" fmla="*/ 159 w 209"/>
                <a:gd name="T39" fmla="*/ 157 h 176"/>
                <a:gd name="T40" fmla="*/ 181 w 209"/>
                <a:gd name="T41" fmla="*/ 169 h 176"/>
                <a:gd name="T42" fmla="*/ 202 w 209"/>
                <a:gd name="T43" fmla="*/ 176 h 176"/>
                <a:gd name="T44" fmla="*/ 209 w 209"/>
                <a:gd name="T45" fmla="*/ 161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9"/>
                <a:gd name="T70" fmla="*/ 0 h 176"/>
                <a:gd name="T71" fmla="*/ 209 w 209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9" h="176">
                  <a:moveTo>
                    <a:pt x="209" y="161"/>
                  </a:moveTo>
                  <a:lnTo>
                    <a:pt x="190" y="153"/>
                  </a:lnTo>
                  <a:lnTo>
                    <a:pt x="170" y="144"/>
                  </a:lnTo>
                  <a:lnTo>
                    <a:pt x="151" y="132"/>
                  </a:lnTo>
                  <a:lnTo>
                    <a:pt x="133" y="121"/>
                  </a:lnTo>
                  <a:lnTo>
                    <a:pt x="99" y="94"/>
                  </a:lnTo>
                  <a:lnTo>
                    <a:pt x="71" y="67"/>
                  </a:lnTo>
                  <a:lnTo>
                    <a:pt x="47" y="41"/>
                  </a:lnTo>
                  <a:lnTo>
                    <a:pt x="30" y="19"/>
                  </a:lnTo>
                  <a:lnTo>
                    <a:pt x="19" y="6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5" y="29"/>
                  </a:lnTo>
                  <a:lnTo>
                    <a:pt x="34" y="52"/>
                  </a:lnTo>
                  <a:lnTo>
                    <a:pt x="58" y="77"/>
                  </a:lnTo>
                  <a:lnTo>
                    <a:pt x="86" y="106"/>
                  </a:lnTo>
                  <a:lnTo>
                    <a:pt x="121" y="132"/>
                  </a:lnTo>
                  <a:lnTo>
                    <a:pt x="140" y="146"/>
                  </a:lnTo>
                  <a:lnTo>
                    <a:pt x="159" y="157"/>
                  </a:lnTo>
                  <a:lnTo>
                    <a:pt x="181" y="169"/>
                  </a:lnTo>
                  <a:lnTo>
                    <a:pt x="202" y="176"/>
                  </a:lnTo>
                  <a:lnTo>
                    <a:pt x="209" y="1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2" name="Freeform 20">
              <a:extLst>
                <a:ext uri="{FF2B5EF4-FFF2-40B4-BE49-F238E27FC236}">
                  <a16:creationId xmlns:a16="http://schemas.microsoft.com/office/drawing/2014/main" id="{15C3AC98-CF64-4DDA-AA5A-96D3E48F2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494"/>
              <a:ext cx="102" cy="304"/>
            </a:xfrm>
            <a:custGeom>
              <a:avLst/>
              <a:gdLst>
                <a:gd name="T0" fmla="*/ 102 w 102"/>
                <a:gd name="T1" fmla="*/ 295 h 304"/>
                <a:gd name="T2" fmla="*/ 95 w 102"/>
                <a:gd name="T3" fmla="*/ 283 h 304"/>
                <a:gd name="T4" fmla="*/ 87 w 102"/>
                <a:gd name="T5" fmla="*/ 268 h 304"/>
                <a:gd name="T6" fmla="*/ 78 w 102"/>
                <a:gd name="T7" fmla="*/ 249 h 304"/>
                <a:gd name="T8" fmla="*/ 71 w 102"/>
                <a:gd name="T9" fmla="*/ 228 h 304"/>
                <a:gd name="T10" fmla="*/ 56 w 102"/>
                <a:gd name="T11" fmla="*/ 180 h 304"/>
                <a:gd name="T12" fmla="*/ 43 w 102"/>
                <a:gd name="T13" fmla="*/ 128 h 304"/>
                <a:gd name="T14" fmla="*/ 33 w 102"/>
                <a:gd name="T15" fmla="*/ 80 h 304"/>
                <a:gd name="T16" fmla="*/ 26 w 102"/>
                <a:gd name="T17" fmla="*/ 38 h 304"/>
                <a:gd name="T18" fmla="*/ 20 w 102"/>
                <a:gd name="T19" fmla="*/ 12 h 304"/>
                <a:gd name="T20" fmla="*/ 18 w 102"/>
                <a:gd name="T21" fmla="*/ 0 h 304"/>
                <a:gd name="T22" fmla="*/ 0 w 102"/>
                <a:gd name="T23" fmla="*/ 2 h 304"/>
                <a:gd name="T24" fmla="*/ 3 w 102"/>
                <a:gd name="T25" fmla="*/ 13 h 304"/>
                <a:gd name="T26" fmla="*/ 7 w 102"/>
                <a:gd name="T27" fmla="*/ 42 h 304"/>
                <a:gd name="T28" fmla="*/ 15 w 102"/>
                <a:gd name="T29" fmla="*/ 82 h 304"/>
                <a:gd name="T30" fmla="*/ 26 w 102"/>
                <a:gd name="T31" fmla="*/ 132 h 304"/>
                <a:gd name="T32" fmla="*/ 39 w 102"/>
                <a:gd name="T33" fmla="*/ 184 h 304"/>
                <a:gd name="T34" fmla="*/ 54 w 102"/>
                <a:gd name="T35" fmla="*/ 232 h 304"/>
                <a:gd name="T36" fmla="*/ 61 w 102"/>
                <a:gd name="T37" fmla="*/ 255 h 304"/>
                <a:gd name="T38" fmla="*/ 69 w 102"/>
                <a:gd name="T39" fmla="*/ 274 h 304"/>
                <a:gd name="T40" fmla="*/ 78 w 102"/>
                <a:gd name="T41" fmla="*/ 291 h 304"/>
                <a:gd name="T42" fmla="*/ 89 w 102"/>
                <a:gd name="T43" fmla="*/ 304 h 304"/>
                <a:gd name="T44" fmla="*/ 102 w 102"/>
                <a:gd name="T45" fmla="*/ 295 h 30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2"/>
                <a:gd name="T70" fmla="*/ 0 h 304"/>
                <a:gd name="T71" fmla="*/ 102 w 102"/>
                <a:gd name="T72" fmla="*/ 304 h 30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2" h="304">
                  <a:moveTo>
                    <a:pt x="102" y="295"/>
                  </a:moveTo>
                  <a:lnTo>
                    <a:pt x="95" y="283"/>
                  </a:lnTo>
                  <a:lnTo>
                    <a:pt x="87" y="268"/>
                  </a:lnTo>
                  <a:lnTo>
                    <a:pt x="78" y="249"/>
                  </a:lnTo>
                  <a:lnTo>
                    <a:pt x="71" y="228"/>
                  </a:lnTo>
                  <a:lnTo>
                    <a:pt x="56" y="180"/>
                  </a:lnTo>
                  <a:lnTo>
                    <a:pt x="43" y="128"/>
                  </a:lnTo>
                  <a:lnTo>
                    <a:pt x="33" y="80"/>
                  </a:lnTo>
                  <a:lnTo>
                    <a:pt x="26" y="38"/>
                  </a:lnTo>
                  <a:lnTo>
                    <a:pt x="20" y="12"/>
                  </a:lnTo>
                  <a:lnTo>
                    <a:pt x="18" y="0"/>
                  </a:lnTo>
                  <a:lnTo>
                    <a:pt x="0" y="2"/>
                  </a:lnTo>
                  <a:lnTo>
                    <a:pt x="3" y="13"/>
                  </a:lnTo>
                  <a:lnTo>
                    <a:pt x="7" y="42"/>
                  </a:lnTo>
                  <a:lnTo>
                    <a:pt x="15" y="82"/>
                  </a:lnTo>
                  <a:lnTo>
                    <a:pt x="26" y="132"/>
                  </a:lnTo>
                  <a:lnTo>
                    <a:pt x="39" y="184"/>
                  </a:lnTo>
                  <a:lnTo>
                    <a:pt x="54" y="232"/>
                  </a:lnTo>
                  <a:lnTo>
                    <a:pt x="61" y="255"/>
                  </a:lnTo>
                  <a:lnTo>
                    <a:pt x="69" y="274"/>
                  </a:lnTo>
                  <a:lnTo>
                    <a:pt x="78" y="291"/>
                  </a:lnTo>
                  <a:lnTo>
                    <a:pt x="89" y="304"/>
                  </a:lnTo>
                  <a:lnTo>
                    <a:pt x="102" y="2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3" name="Freeform 21">
              <a:extLst>
                <a:ext uri="{FF2B5EF4-FFF2-40B4-BE49-F238E27FC236}">
                  <a16:creationId xmlns:a16="http://schemas.microsoft.com/office/drawing/2014/main" id="{CD8F5B07-9F1C-4894-80C2-1B72CFE2E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2762"/>
              <a:ext cx="89" cy="86"/>
            </a:xfrm>
            <a:custGeom>
              <a:avLst/>
              <a:gdLst>
                <a:gd name="T0" fmla="*/ 89 w 89"/>
                <a:gd name="T1" fmla="*/ 86 h 86"/>
                <a:gd name="T2" fmla="*/ 74 w 89"/>
                <a:gd name="T3" fmla="*/ 0 h 86"/>
                <a:gd name="T4" fmla="*/ 89 w 89"/>
                <a:gd name="T5" fmla="*/ 86 h 86"/>
                <a:gd name="T6" fmla="*/ 0 w 89"/>
                <a:gd name="T7" fmla="*/ 52 h 86"/>
                <a:gd name="T8" fmla="*/ 74 w 89"/>
                <a:gd name="T9" fmla="*/ 0 h 86"/>
                <a:gd name="T10" fmla="*/ 89 w 89"/>
                <a:gd name="T11" fmla="*/ 86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86"/>
                <a:gd name="T20" fmla="*/ 89 w 89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86">
                  <a:moveTo>
                    <a:pt x="89" y="86"/>
                  </a:moveTo>
                  <a:lnTo>
                    <a:pt x="74" y="0"/>
                  </a:lnTo>
                  <a:lnTo>
                    <a:pt x="89" y="86"/>
                  </a:lnTo>
                  <a:lnTo>
                    <a:pt x="0" y="52"/>
                  </a:lnTo>
                  <a:lnTo>
                    <a:pt x="74" y="0"/>
                  </a:lnTo>
                  <a:lnTo>
                    <a:pt x="89" y="8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4" name="Freeform 22">
              <a:extLst>
                <a:ext uri="{FF2B5EF4-FFF2-40B4-BE49-F238E27FC236}">
                  <a16:creationId xmlns:a16="http://schemas.microsoft.com/office/drawing/2014/main" id="{CB41EDB2-E7F2-4345-8A1A-1350C637C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2440"/>
              <a:ext cx="212" cy="161"/>
            </a:xfrm>
            <a:custGeom>
              <a:avLst/>
              <a:gdLst>
                <a:gd name="T0" fmla="*/ 13 w 212"/>
                <a:gd name="T1" fmla="*/ 161 h 161"/>
                <a:gd name="T2" fmla="*/ 35 w 212"/>
                <a:gd name="T3" fmla="*/ 142 h 161"/>
                <a:gd name="T4" fmla="*/ 65 w 212"/>
                <a:gd name="T5" fmla="*/ 117 h 161"/>
                <a:gd name="T6" fmla="*/ 97 w 212"/>
                <a:gd name="T7" fmla="*/ 92 h 161"/>
                <a:gd name="T8" fmla="*/ 130 w 212"/>
                <a:gd name="T9" fmla="*/ 69 h 161"/>
                <a:gd name="T10" fmla="*/ 162 w 212"/>
                <a:gd name="T11" fmla="*/ 46 h 161"/>
                <a:gd name="T12" fmla="*/ 188 w 212"/>
                <a:gd name="T13" fmla="*/ 29 h 161"/>
                <a:gd name="T14" fmla="*/ 205 w 212"/>
                <a:gd name="T15" fmla="*/ 18 h 161"/>
                <a:gd name="T16" fmla="*/ 212 w 212"/>
                <a:gd name="T17" fmla="*/ 12 h 161"/>
                <a:gd name="T18" fmla="*/ 203 w 212"/>
                <a:gd name="T19" fmla="*/ 0 h 161"/>
                <a:gd name="T20" fmla="*/ 194 w 212"/>
                <a:gd name="T21" fmla="*/ 4 h 161"/>
                <a:gd name="T22" fmla="*/ 177 w 212"/>
                <a:gd name="T23" fmla="*/ 16 h 161"/>
                <a:gd name="T24" fmla="*/ 151 w 212"/>
                <a:gd name="T25" fmla="*/ 35 h 161"/>
                <a:gd name="T26" fmla="*/ 119 w 212"/>
                <a:gd name="T27" fmla="*/ 56 h 161"/>
                <a:gd name="T28" fmla="*/ 85 w 212"/>
                <a:gd name="T29" fmla="*/ 81 h 161"/>
                <a:gd name="T30" fmla="*/ 52 w 212"/>
                <a:gd name="T31" fmla="*/ 106 h 161"/>
                <a:gd name="T32" fmla="*/ 22 w 212"/>
                <a:gd name="T33" fmla="*/ 131 h 161"/>
                <a:gd name="T34" fmla="*/ 0 w 212"/>
                <a:gd name="T35" fmla="*/ 152 h 161"/>
                <a:gd name="T36" fmla="*/ 13 w 212"/>
                <a:gd name="T37" fmla="*/ 161 h 1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161"/>
                <a:gd name="T59" fmla="*/ 212 w 212"/>
                <a:gd name="T60" fmla="*/ 161 h 1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161">
                  <a:moveTo>
                    <a:pt x="13" y="161"/>
                  </a:moveTo>
                  <a:lnTo>
                    <a:pt x="35" y="142"/>
                  </a:lnTo>
                  <a:lnTo>
                    <a:pt x="65" y="117"/>
                  </a:lnTo>
                  <a:lnTo>
                    <a:pt x="97" y="92"/>
                  </a:lnTo>
                  <a:lnTo>
                    <a:pt x="130" y="69"/>
                  </a:lnTo>
                  <a:lnTo>
                    <a:pt x="162" y="46"/>
                  </a:lnTo>
                  <a:lnTo>
                    <a:pt x="188" y="29"/>
                  </a:lnTo>
                  <a:lnTo>
                    <a:pt x="205" y="18"/>
                  </a:lnTo>
                  <a:lnTo>
                    <a:pt x="212" y="12"/>
                  </a:lnTo>
                  <a:lnTo>
                    <a:pt x="203" y="0"/>
                  </a:lnTo>
                  <a:lnTo>
                    <a:pt x="194" y="4"/>
                  </a:lnTo>
                  <a:lnTo>
                    <a:pt x="177" y="16"/>
                  </a:lnTo>
                  <a:lnTo>
                    <a:pt x="151" y="35"/>
                  </a:lnTo>
                  <a:lnTo>
                    <a:pt x="119" y="56"/>
                  </a:lnTo>
                  <a:lnTo>
                    <a:pt x="85" y="81"/>
                  </a:lnTo>
                  <a:lnTo>
                    <a:pt x="52" y="106"/>
                  </a:lnTo>
                  <a:lnTo>
                    <a:pt x="22" y="131"/>
                  </a:lnTo>
                  <a:lnTo>
                    <a:pt x="0" y="152"/>
                  </a:lnTo>
                  <a:lnTo>
                    <a:pt x="13" y="1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5" name="Freeform 23">
              <a:extLst>
                <a:ext uri="{FF2B5EF4-FFF2-40B4-BE49-F238E27FC236}">
                  <a16:creationId xmlns:a16="http://schemas.microsoft.com/office/drawing/2014/main" id="{BD7A4E17-0365-45C5-8749-C923DE75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" y="1830"/>
              <a:ext cx="412" cy="281"/>
            </a:xfrm>
            <a:custGeom>
              <a:avLst/>
              <a:gdLst>
                <a:gd name="T0" fmla="*/ 412 w 412"/>
                <a:gd name="T1" fmla="*/ 277 h 281"/>
                <a:gd name="T2" fmla="*/ 405 w 412"/>
                <a:gd name="T3" fmla="*/ 249 h 281"/>
                <a:gd name="T4" fmla="*/ 397 w 412"/>
                <a:gd name="T5" fmla="*/ 222 h 281"/>
                <a:gd name="T6" fmla="*/ 386 w 412"/>
                <a:gd name="T7" fmla="*/ 197 h 281"/>
                <a:gd name="T8" fmla="*/ 375 w 412"/>
                <a:gd name="T9" fmla="*/ 174 h 281"/>
                <a:gd name="T10" fmla="*/ 362 w 412"/>
                <a:gd name="T11" fmla="*/ 153 h 281"/>
                <a:gd name="T12" fmla="*/ 349 w 412"/>
                <a:gd name="T13" fmla="*/ 132 h 281"/>
                <a:gd name="T14" fmla="*/ 334 w 412"/>
                <a:gd name="T15" fmla="*/ 115 h 281"/>
                <a:gd name="T16" fmla="*/ 319 w 412"/>
                <a:gd name="T17" fmla="*/ 98 h 281"/>
                <a:gd name="T18" fmla="*/ 304 w 412"/>
                <a:gd name="T19" fmla="*/ 84 h 281"/>
                <a:gd name="T20" fmla="*/ 287 w 412"/>
                <a:gd name="T21" fmla="*/ 71 h 281"/>
                <a:gd name="T22" fmla="*/ 269 w 412"/>
                <a:gd name="T23" fmla="*/ 59 h 281"/>
                <a:gd name="T24" fmla="*/ 252 w 412"/>
                <a:gd name="T25" fmla="*/ 48 h 281"/>
                <a:gd name="T26" fmla="*/ 235 w 412"/>
                <a:gd name="T27" fmla="*/ 38 h 281"/>
                <a:gd name="T28" fmla="*/ 218 w 412"/>
                <a:gd name="T29" fmla="*/ 31 h 281"/>
                <a:gd name="T30" fmla="*/ 198 w 412"/>
                <a:gd name="T31" fmla="*/ 25 h 281"/>
                <a:gd name="T32" fmla="*/ 181 w 412"/>
                <a:gd name="T33" fmla="*/ 19 h 281"/>
                <a:gd name="T34" fmla="*/ 147 w 412"/>
                <a:gd name="T35" fmla="*/ 9 h 281"/>
                <a:gd name="T36" fmla="*/ 114 w 412"/>
                <a:gd name="T37" fmla="*/ 4 h 281"/>
                <a:gd name="T38" fmla="*/ 82 w 412"/>
                <a:gd name="T39" fmla="*/ 0 h 281"/>
                <a:gd name="T40" fmla="*/ 56 w 412"/>
                <a:gd name="T41" fmla="*/ 0 h 281"/>
                <a:gd name="T42" fmla="*/ 17 w 412"/>
                <a:gd name="T43" fmla="*/ 0 h 281"/>
                <a:gd name="T44" fmla="*/ 0 w 412"/>
                <a:gd name="T45" fmla="*/ 2 h 281"/>
                <a:gd name="T46" fmla="*/ 4 w 412"/>
                <a:gd name="T47" fmla="*/ 17 h 281"/>
                <a:gd name="T48" fmla="*/ 17 w 412"/>
                <a:gd name="T49" fmla="*/ 17 h 281"/>
                <a:gd name="T50" fmla="*/ 56 w 412"/>
                <a:gd name="T51" fmla="*/ 15 h 281"/>
                <a:gd name="T52" fmla="*/ 82 w 412"/>
                <a:gd name="T53" fmla="*/ 17 h 281"/>
                <a:gd name="T54" fmla="*/ 110 w 412"/>
                <a:gd name="T55" fmla="*/ 19 h 281"/>
                <a:gd name="T56" fmla="*/ 142 w 412"/>
                <a:gd name="T57" fmla="*/ 25 h 281"/>
                <a:gd name="T58" fmla="*/ 175 w 412"/>
                <a:gd name="T59" fmla="*/ 34 h 281"/>
                <a:gd name="T60" fmla="*/ 192 w 412"/>
                <a:gd name="T61" fmla="*/ 38 h 281"/>
                <a:gd name="T62" fmla="*/ 209 w 412"/>
                <a:gd name="T63" fmla="*/ 46 h 281"/>
                <a:gd name="T64" fmla="*/ 226 w 412"/>
                <a:gd name="T65" fmla="*/ 54 h 281"/>
                <a:gd name="T66" fmla="*/ 244 w 412"/>
                <a:gd name="T67" fmla="*/ 61 h 281"/>
                <a:gd name="T68" fmla="*/ 259 w 412"/>
                <a:gd name="T69" fmla="*/ 71 h 281"/>
                <a:gd name="T70" fmla="*/ 276 w 412"/>
                <a:gd name="T71" fmla="*/ 82 h 281"/>
                <a:gd name="T72" fmla="*/ 291 w 412"/>
                <a:gd name="T73" fmla="*/ 96 h 281"/>
                <a:gd name="T74" fmla="*/ 306 w 412"/>
                <a:gd name="T75" fmla="*/ 109 h 281"/>
                <a:gd name="T76" fmla="*/ 321 w 412"/>
                <a:gd name="T77" fmla="*/ 124 h 281"/>
                <a:gd name="T78" fmla="*/ 334 w 412"/>
                <a:gd name="T79" fmla="*/ 142 h 281"/>
                <a:gd name="T80" fmla="*/ 347 w 412"/>
                <a:gd name="T81" fmla="*/ 161 h 281"/>
                <a:gd name="T82" fmla="*/ 360 w 412"/>
                <a:gd name="T83" fmla="*/ 180 h 281"/>
                <a:gd name="T84" fmla="*/ 369 w 412"/>
                <a:gd name="T85" fmla="*/ 203 h 281"/>
                <a:gd name="T86" fmla="*/ 379 w 412"/>
                <a:gd name="T87" fmla="*/ 226 h 281"/>
                <a:gd name="T88" fmla="*/ 388 w 412"/>
                <a:gd name="T89" fmla="*/ 253 h 281"/>
                <a:gd name="T90" fmla="*/ 395 w 412"/>
                <a:gd name="T91" fmla="*/ 281 h 281"/>
                <a:gd name="T92" fmla="*/ 412 w 412"/>
                <a:gd name="T93" fmla="*/ 277 h 2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12"/>
                <a:gd name="T142" fmla="*/ 0 h 281"/>
                <a:gd name="T143" fmla="*/ 412 w 412"/>
                <a:gd name="T144" fmla="*/ 281 h 2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12" h="281">
                  <a:moveTo>
                    <a:pt x="412" y="277"/>
                  </a:moveTo>
                  <a:lnTo>
                    <a:pt x="405" y="249"/>
                  </a:lnTo>
                  <a:lnTo>
                    <a:pt x="397" y="222"/>
                  </a:lnTo>
                  <a:lnTo>
                    <a:pt x="386" y="197"/>
                  </a:lnTo>
                  <a:lnTo>
                    <a:pt x="375" y="174"/>
                  </a:lnTo>
                  <a:lnTo>
                    <a:pt x="362" y="153"/>
                  </a:lnTo>
                  <a:lnTo>
                    <a:pt x="349" y="132"/>
                  </a:lnTo>
                  <a:lnTo>
                    <a:pt x="334" y="115"/>
                  </a:lnTo>
                  <a:lnTo>
                    <a:pt x="319" y="98"/>
                  </a:lnTo>
                  <a:lnTo>
                    <a:pt x="304" y="84"/>
                  </a:lnTo>
                  <a:lnTo>
                    <a:pt x="287" y="71"/>
                  </a:lnTo>
                  <a:lnTo>
                    <a:pt x="269" y="59"/>
                  </a:lnTo>
                  <a:lnTo>
                    <a:pt x="252" y="48"/>
                  </a:lnTo>
                  <a:lnTo>
                    <a:pt x="235" y="38"/>
                  </a:lnTo>
                  <a:lnTo>
                    <a:pt x="218" y="31"/>
                  </a:lnTo>
                  <a:lnTo>
                    <a:pt x="198" y="25"/>
                  </a:lnTo>
                  <a:lnTo>
                    <a:pt x="181" y="19"/>
                  </a:lnTo>
                  <a:lnTo>
                    <a:pt x="147" y="9"/>
                  </a:lnTo>
                  <a:lnTo>
                    <a:pt x="114" y="4"/>
                  </a:lnTo>
                  <a:lnTo>
                    <a:pt x="82" y="0"/>
                  </a:lnTo>
                  <a:lnTo>
                    <a:pt x="56" y="0"/>
                  </a:lnTo>
                  <a:lnTo>
                    <a:pt x="17" y="0"/>
                  </a:lnTo>
                  <a:lnTo>
                    <a:pt x="0" y="2"/>
                  </a:lnTo>
                  <a:lnTo>
                    <a:pt x="4" y="17"/>
                  </a:lnTo>
                  <a:lnTo>
                    <a:pt x="17" y="17"/>
                  </a:lnTo>
                  <a:lnTo>
                    <a:pt x="56" y="15"/>
                  </a:lnTo>
                  <a:lnTo>
                    <a:pt x="82" y="17"/>
                  </a:lnTo>
                  <a:lnTo>
                    <a:pt x="110" y="19"/>
                  </a:lnTo>
                  <a:lnTo>
                    <a:pt x="142" y="25"/>
                  </a:lnTo>
                  <a:lnTo>
                    <a:pt x="175" y="34"/>
                  </a:lnTo>
                  <a:lnTo>
                    <a:pt x="192" y="38"/>
                  </a:lnTo>
                  <a:lnTo>
                    <a:pt x="209" y="46"/>
                  </a:lnTo>
                  <a:lnTo>
                    <a:pt x="226" y="54"/>
                  </a:lnTo>
                  <a:lnTo>
                    <a:pt x="244" y="61"/>
                  </a:lnTo>
                  <a:lnTo>
                    <a:pt x="259" y="71"/>
                  </a:lnTo>
                  <a:lnTo>
                    <a:pt x="276" y="82"/>
                  </a:lnTo>
                  <a:lnTo>
                    <a:pt x="291" y="96"/>
                  </a:lnTo>
                  <a:lnTo>
                    <a:pt x="306" y="109"/>
                  </a:lnTo>
                  <a:lnTo>
                    <a:pt x="321" y="124"/>
                  </a:lnTo>
                  <a:lnTo>
                    <a:pt x="334" y="142"/>
                  </a:lnTo>
                  <a:lnTo>
                    <a:pt x="347" y="161"/>
                  </a:lnTo>
                  <a:lnTo>
                    <a:pt x="360" y="180"/>
                  </a:lnTo>
                  <a:lnTo>
                    <a:pt x="369" y="203"/>
                  </a:lnTo>
                  <a:lnTo>
                    <a:pt x="379" y="226"/>
                  </a:lnTo>
                  <a:lnTo>
                    <a:pt x="388" y="253"/>
                  </a:lnTo>
                  <a:lnTo>
                    <a:pt x="395" y="281"/>
                  </a:lnTo>
                  <a:lnTo>
                    <a:pt x="412" y="27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6" name="Freeform 24">
              <a:extLst>
                <a:ext uri="{FF2B5EF4-FFF2-40B4-BE49-F238E27FC236}">
                  <a16:creationId xmlns:a16="http://schemas.microsoft.com/office/drawing/2014/main" id="{A5F6CAAE-2E05-4B1D-90E7-454C99667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2096"/>
              <a:ext cx="92" cy="80"/>
            </a:xfrm>
            <a:custGeom>
              <a:avLst/>
              <a:gdLst>
                <a:gd name="T0" fmla="*/ 60 w 92"/>
                <a:gd name="T1" fmla="*/ 80 h 80"/>
                <a:gd name="T2" fmla="*/ 92 w 92"/>
                <a:gd name="T3" fmla="*/ 0 h 80"/>
                <a:gd name="T4" fmla="*/ 60 w 92"/>
                <a:gd name="T5" fmla="*/ 80 h 80"/>
                <a:gd name="T6" fmla="*/ 0 w 92"/>
                <a:gd name="T7" fmla="*/ 13 h 80"/>
                <a:gd name="T8" fmla="*/ 92 w 92"/>
                <a:gd name="T9" fmla="*/ 0 h 80"/>
                <a:gd name="T10" fmla="*/ 60 w 92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80"/>
                <a:gd name="T20" fmla="*/ 92 w 92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80">
                  <a:moveTo>
                    <a:pt x="60" y="80"/>
                  </a:moveTo>
                  <a:lnTo>
                    <a:pt x="92" y="0"/>
                  </a:lnTo>
                  <a:lnTo>
                    <a:pt x="60" y="80"/>
                  </a:lnTo>
                  <a:lnTo>
                    <a:pt x="0" y="13"/>
                  </a:lnTo>
                  <a:lnTo>
                    <a:pt x="92" y="0"/>
                  </a:lnTo>
                  <a:lnTo>
                    <a:pt x="60" y="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7" name="Freeform 25">
              <a:extLst>
                <a:ext uri="{FF2B5EF4-FFF2-40B4-BE49-F238E27FC236}">
                  <a16:creationId xmlns:a16="http://schemas.microsoft.com/office/drawing/2014/main" id="{32644C65-7BDE-4C13-9BA5-40CA94009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1539"/>
              <a:ext cx="283" cy="214"/>
            </a:xfrm>
            <a:custGeom>
              <a:avLst/>
              <a:gdLst>
                <a:gd name="T0" fmla="*/ 278 w 283"/>
                <a:gd name="T1" fmla="*/ 0 h 214"/>
                <a:gd name="T2" fmla="*/ 257 w 283"/>
                <a:gd name="T3" fmla="*/ 8 h 214"/>
                <a:gd name="T4" fmla="*/ 235 w 283"/>
                <a:gd name="T5" fmla="*/ 19 h 214"/>
                <a:gd name="T6" fmla="*/ 214 w 283"/>
                <a:gd name="T7" fmla="*/ 31 h 214"/>
                <a:gd name="T8" fmla="*/ 190 w 283"/>
                <a:gd name="T9" fmla="*/ 46 h 214"/>
                <a:gd name="T10" fmla="*/ 145 w 283"/>
                <a:gd name="T11" fmla="*/ 78 h 214"/>
                <a:gd name="T12" fmla="*/ 99 w 283"/>
                <a:gd name="T13" fmla="*/ 115 h 214"/>
                <a:gd name="T14" fmla="*/ 61 w 283"/>
                <a:gd name="T15" fmla="*/ 147 h 214"/>
                <a:gd name="T16" fmla="*/ 28 w 283"/>
                <a:gd name="T17" fmla="*/ 176 h 214"/>
                <a:gd name="T18" fmla="*/ 9 w 283"/>
                <a:gd name="T19" fmla="*/ 197 h 214"/>
                <a:gd name="T20" fmla="*/ 0 w 283"/>
                <a:gd name="T21" fmla="*/ 205 h 214"/>
                <a:gd name="T22" fmla="*/ 13 w 283"/>
                <a:gd name="T23" fmla="*/ 214 h 214"/>
                <a:gd name="T24" fmla="*/ 22 w 283"/>
                <a:gd name="T25" fmla="*/ 207 h 214"/>
                <a:gd name="T26" fmla="*/ 41 w 283"/>
                <a:gd name="T27" fmla="*/ 188 h 214"/>
                <a:gd name="T28" fmla="*/ 74 w 283"/>
                <a:gd name="T29" fmla="*/ 159 h 214"/>
                <a:gd name="T30" fmla="*/ 112 w 283"/>
                <a:gd name="T31" fmla="*/ 126 h 214"/>
                <a:gd name="T32" fmla="*/ 156 w 283"/>
                <a:gd name="T33" fmla="*/ 92 h 214"/>
                <a:gd name="T34" fmla="*/ 201 w 283"/>
                <a:gd name="T35" fmla="*/ 59 h 214"/>
                <a:gd name="T36" fmla="*/ 222 w 283"/>
                <a:gd name="T37" fmla="*/ 44 h 214"/>
                <a:gd name="T38" fmla="*/ 244 w 283"/>
                <a:gd name="T39" fmla="*/ 33 h 214"/>
                <a:gd name="T40" fmla="*/ 265 w 283"/>
                <a:gd name="T41" fmla="*/ 23 h 214"/>
                <a:gd name="T42" fmla="*/ 283 w 283"/>
                <a:gd name="T43" fmla="*/ 15 h 214"/>
                <a:gd name="T44" fmla="*/ 278 w 283"/>
                <a:gd name="T45" fmla="*/ 0 h 2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3"/>
                <a:gd name="T70" fmla="*/ 0 h 214"/>
                <a:gd name="T71" fmla="*/ 283 w 283"/>
                <a:gd name="T72" fmla="*/ 214 h 2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3" h="214">
                  <a:moveTo>
                    <a:pt x="278" y="0"/>
                  </a:moveTo>
                  <a:lnTo>
                    <a:pt x="257" y="8"/>
                  </a:lnTo>
                  <a:lnTo>
                    <a:pt x="235" y="19"/>
                  </a:lnTo>
                  <a:lnTo>
                    <a:pt x="214" y="31"/>
                  </a:lnTo>
                  <a:lnTo>
                    <a:pt x="190" y="46"/>
                  </a:lnTo>
                  <a:lnTo>
                    <a:pt x="145" y="78"/>
                  </a:lnTo>
                  <a:lnTo>
                    <a:pt x="99" y="115"/>
                  </a:lnTo>
                  <a:lnTo>
                    <a:pt x="61" y="147"/>
                  </a:lnTo>
                  <a:lnTo>
                    <a:pt x="28" y="176"/>
                  </a:lnTo>
                  <a:lnTo>
                    <a:pt x="9" y="197"/>
                  </a:lnTo>
                  <a:lnTo>
                    <a:pt x="0" y="205"/>
                  </a:lnTo>
                  <a:lnTo>
                    <a:pt x="13" y="214"/>
                  </a:lnTo>
                  <a:lnTo>
                    <a:pt x="22" y="207"/>
                  </a:lnTo>
                  <a:lnTo>
                    <a:pt x="41" y="188"/>
                  </a:lnTo>
                  <a:lnTo>
                    <a:pt x="74" y="159"/>
                  </a:lnTo>
                  <a:lnTo>
                    <a:pt x="112" y="126"/>
                  </a:lnTo>
                  <a:lnTo>
                    <a:pt x="156" y="92"/>
                  </a:lnTo>
                  <a:lnTo>
                    <a:pt x="201" y="59"/>
                  </a:lnTo>
                  <a:lnTo>
                    <a:pt x="222" y="44"/>
                  </a:lnTo>
                  <a:lnTo>
                    <a:pt x="244" y="33"/>
                  </a:lnTo>
                  <a:lnTo>
                    <a:pt x="265" y="23"/>
                  </a:lnTo>
                  <a:lnTo>
                    <a:pt x="283" y="15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8" name="Freeform 26">
              <a:extLst>
                <a:ext uri="{FF2B5EF4-FFF2-40B4-BE49-F238E27FC236}">
                  <a16:creationId xmlns:a16="http://schemas.microsoft.com/office/drawing/2014/main" id="{F43B6D11-2C6F-49A4-B284-01FF3D644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1" y="1510"/>
              <a:ext cx="95" cy="79"/>
            </a:xfrm>
            <a:custGeom>
              <a:avLst/>
              <a:gdLst>
                <a:gd name="T0" fmla="*/ 95 w 95"/>
                <a:gd name="T1" fmla="*/ 14 h 79"/>
                <a:gd name="T2" fmla="*/ 0 w 95"/>
                <a:gd name="T3" fmla="*/ 0 h 79"/>
                <a:gd name="T4" fmla="*/ 95 w 95"/>
                <a:gd name="T5" fmla="*/ 14 h 79"/>
                <a:gd name="T6" fmla="*/ 30 w 95"/>
                <a:gd name="T7" fmla="*/ 79 h 79"/>
                <a:gd name="T8" fmla="*/ 0 w 95"/>
                <a:gd name="T9" fmla="*/ 0 h 79"/>
                <a:gd name="T10" fmla="*/ 95 w 95"/>
                <a:gd name="T11" fmla="*/ 14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79"/>
                <a:gd name="T20" fmla="*/ 95 w 95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79">
                  <a:moveTo>
                    <a:pt x="95" y="14"/>
                  </a:moveTo>
                  <a:lnTo>
                    <a:pt x="0" y="0"/>
                  </a:lnTo>
                  <a:lnTo>
                    <a:pt x="95" y="14"/>
                  </a:lnTo>
                  <a:lnTo>
                    <a:pt x="30" y="79"/>
                  </a:lnTo>
                  <a:lnTo>
                    <a:pt x="0" y="0"/>
                  </a:lnTo>
                  <a:lnTo>
                    <a:pt x="95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79" name="Freeform 27">
              <a:extLst>
                <a:ext uri="{FF2B5EF4-FFF2-40B4-BE49-F238E27FC236}">
                  <a16:creationId xmlns:a16="http://schemas.microsoft.com/office/drawing/2014/main" id="{87A9F7A8-FB03-4EAB-A538-E03F01567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2094"/>
              <a:ext cx="220" cy="190"/>
            </a:xfrm>
            <a:custGeom>
              <a:avLst/>
              <a:gdLst>
                <a:gd name="T0" fmla="*/ 209 w 220"/>
                <a:gd name="T1" fmla="*/ 0 h 190"/>
                <a:gd name="T2" fmla="*/ 155 w 220"/>
                <a:gd name="T3" fmla="*/ 35 h 190"/>
                <a:gd name="T4" fmla="*/ 110 w 220"/>
                <a:gd name="T5" fmla="*/ 67 h 190"/>
                <a:gd name="T6" fmla="*/ 73 w 220"/>
                <a:gd name="T7" fmla="*/ 96 h 190"/>
                <a:gd name="T8" fmla="*/ 45 w 220"/>
                <a:gd name="T9" fmla="*/ 123 h 190"/>
                <a:gd name="T10" fmla="*/ 24 w 220"/>
                <a:gd name="T11" fmla="*/ 146 h 190"/>
                <a:gd name="T12" fmla="*/ 8 w 220"/>
                <a:gd name="T13" fmla="*/ 161 h 190"/>
                <a:gd name="T14" fmla="*/ 0 w 220"/>
                <a:gd name="T15" fmla="*/ 172 h 190"/>
                <a:gd name="T16" fmla="*/ 0 w 220"/>
                <a:gd name="T17" fmla="*/ 174 h 190"/>
                <a:gd name="T18" fmla="*/ 8 w 220"/>
                <a:gd name="T19" fmla="*/ 190 h 190"/>
                <a:gd name="T20" fmla="*/ 15 w 220"/>
                <a:gd name="T21" fmla="*/ 182 h 190"/>
                <a:gd name="T22" fmla="*/ 24 w 220"/>
                <a:gd name="T23" fmla="*/ 170 h 190"/>
                <a:gd name="T24" fmla="*/ 36 w 220"/>
                <a:gd name="T25" fmla="*/ 155 h 190"/>
                <a:gd name="T26" fmla="*/ 58 w 220"/>
                <a:gd name="T27" fmla="*/ 134 h 190"/>
                <a:gd name="T28" fmla="*/ 86 w 220"/>
                <a:gd name="T29" fmla="*/ 107 h 190"/>
                <a:gd name="T30" fmla="*/ 121 w 220"/>
                <a:gd name="T31" fmla="*/ 79 h 190"/>
                <a:gd name="T32" fmla="*/ 166 w 220"/>
                <a:gd name="T33" fmla="*/ 46 h 190"/>
                <a:gd name="T34" fmla="*/ 220 w 220"/>
                <a:gd name="T35" fmla="*/ 12 h 190"/>
                <a:gd name="T36" fmla="*/ 209 w 220"/>
                <a:gd name="T37" fmla="*/ 0 h 1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0"/>
                <a:gd name="T58" fmla="*/ 0 h 190"/>
                <a:gd name="T59" fmla="*/ 220 w 220"/>
                <a:gd name="T60" fmla="*/ 190 h 1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0" h="190">
                  <a:moveTo>
                    <a:pt x="209" y="0"/>
                  </a:moveTo>
                  <a:lnTo>
                    <a:pt x="155" y="35"/>
                  </a:lnTo>
                  <a:lnTo>
                    <a:pt x="110" y="67"/>
                  </a:lnTo>
                  <a:lnTo>
                    <a:pt x="73" y="96"/>
                  </a:lnTo>
                  <a:lnTo>
                    <a:pt x="45" y="123"/>
                  </a:lnTo>
                  <a:lnTo>
                    <a:pt x="24" y="146"/>
                  </a:lnTo>
                  <a:lnTo>
                    <a:pt x="8" y="161"/>
                  </a:lnTo>
                  <a:lnTo>
                    <a:pt x="0" y="172"/>
                  </a:lnTo>
                  <a:lnTo>
                    <a:pt x="0" y="174"/>
                  </a:lnTo>
                  <a:lnTo>
                    <a:pt x="8" y="190"/>
                  </a:lnTo>
                  <a:lnTo>
                    <a:pt x="15" y="182"/>
                  </a:lnTo>
                  <a:lnTo>
                    <a:pt x="24" y="170"/>
                  </a:lnTo>
                  <a:lnTo>
                    <a:pt x="36" y="155"/>
                  </a:lnTo>
                  <a:lnTo>
                    <a:pt x="58" y="134"/>
                  </a:lnTo>
                  <a:lnTo>
                    <a:pt x="86" y="107"/>
                  </a:lnTo>
                  <a:lnTo>
                    <a:pt x="121" y="79"/>
                  </a:lnTo>
                  <a:lnTo>
                    <a:pt x="166" y="46"/>
                  </a:lnTo>
                  <a:lnTo>
                    <a:pt x="220" y="12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0" name="Freeform 28">
              <a:extLst>
                <a:ext uri="{FF2B5EF4-FFF2-40B4-BE49-F238E27FC236}">
                  <a16:creationId xmlns:a16="http://schemas.microsoft.com/office/drawing/2014/main" id="{C0505CC6-1975-4754-AF2F-93F314F39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2062"/>
              <a:ext cx="97" cy="76"/>
            </a:xfrm>
            <a:custGeom>
              <a:avLst/>
              <a:gdLst>
                <a:gd name="T0" fmla="*/ 97 w 97"/>
                <a:gd name="T1" fmla="*/ 0 h 76"/>
                <a:gd name="T2" fmla="*/ 0 w 97"/>
                <a:gd name="T3" fmla="*/ 7 h 76"/>
                <a:gd name="T4" fmla="*/ 97 w 97"/>
                <a:gd name="T5" fmla="*/ 0 h 76"/>
                <a:gd name="T6" fmla="*/ 52 w 97"/>
                <a:gd name="T7" fmla="*/ 76 h 76"/>
                <a:gd name="T8" fmla="*/ 0 w 97"/>
                <a:gd name="T9" fmla="*/ 7 h 76"/>
                <a:gd name="T10" fmla="*/ 97 w 97"/>
                <a:gd name="T11" fmla="*/ 0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76"/>
                <a:gd name="T20" fmla="*/ 97 w 97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76">
                  <a:moveTo>
                    <a:pt x="97" y="0"/>
                  </a:moveTo>
                  <a:lnTo>
                    <a:pt x="0" y="7"/>
                  </a:lnTo>
                  <a:lnTo>
                    <a:pt x="97" y="0"/>
                  </a:lnTo>
                  <a:lnTo>
                    <a:pt x="52" y="76"/>
                  </a:lnTo>
                  <a:lnTo>
                    <a:pt x="0" y="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1" name="Freeform 29">
              <a:extLst>
                <a:ext uri="{FF2B5EF4-FFF2-40B4-BE49-F238E27FC236}">
                  <a16:creationId xmlns:a16="http://schemas.microsoft.com/office/drawing/2014/main" id="{C9F6D345-806E-49AB-92AC-C3AC14D78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" y="2534"/>
              <a:ext cx="52" cy="270"/>
            </a:xfrm>
            <a:custGeom>
              <a:avLst/>
              <a:gdLst>
                <a:gd name="T0" fmla="*/ 26 w 52"/>
                <a:gd name="T1" fmla="*/ 264 h 270"/>
                <a:gd name="T2" fmla="*/ 22 w 52"/>
                <a:gd name="T3" fmla="*/ 251 h 270"/>
                <a:gd name="T4" fmla="*/ 19 w 52"/>
                <a:gd name="T5" fmla="*/ 236 h 270"/>
                <a:gd name="T6" fmla="*/ 19 w 52"/>
                <a:gd name="T7" fmla="*/ 218 h 270"/>
                <a:gd name="T8" fmla="*/ 19 w 52"/>
                <a:gd name="T9" fmla="*/ 199 h 270"/>
                <a:gd name="T10" fmla="*/ 22 w 52"/>
                <a:gd name="T11" fmla="*/ 155 h 270"/>
                <a:gd name="T12" fmla="*/ 28 w 52"/>
                <a:gd name="T13" fmla="*/ 111 h 270"/>
                <a:gd name="T14" fmla="*/ 37 w 52"/>
                <a:gd name="T15" fmla="*/ 71 h 270"/>
                <a:gd name="T16" fmla="*/ 43 w 52"/>
                <a:gd name="T17" fmla="*/ 37 h 270"/>
                <a:gd name="T18" fmla="*/ 50 w 52"/>
                <a:gd name="T19" fmla="*/ 12 h 270"/>
                <a:gd name="T20" fmla="*/ 52 w 52"/>
                <a:gd name="T21" fmla="*/ 4 h 270"/>
                <a:gd name="T22" fmla="*/ 35 w 52"/>
                <a:gd name="T23" fmla="*/ 0 h 270"/>
                <a:gd name="T24" fmla="*/ 32 w 52"/>
                <a:gd name="T25" fmla="*/ 10 h 270"/>
                <a:gd name="T26" fmla="*/ 26 w 52"/>
                <a:gd name="T27" fmla="*/ 33 h 270"/>
                <a:gd name="T28" fmla="*/ 19 w 52"/>
                <a:gd name="T29" fmla="*/ 67 h 270"/>
                <a:gd name="T30" fmla="*/ 11 w 52"/>
                <a:gd name="T31" fmla="*/ 109 h 270"/>
                <a:gd name="T32" fmla="*/ 4 w 52"/>
                <a:gd name="T33" fmla="*/ 155 h 270"/>
                <a:gd name="T34" fmla="*/ 0 w 52"/>
                <a:gd name="T35" fmla="*/ 199 h 270"/>
                <a:gd name="T36" fmla="*/ 0 w 52"/>
                <a:gd name="T37" fmla="*/ 218 h 270"/>
                <a:gd name="T38" fmla="*/ 2 w 52"/>
                <a:gd name="T39" fmla="*/ 238 h 270"/>
                <a:gd name="T40" fmla="*/ 4 w 52"/>
                <a:gd name="T41" fmla="*/ 255 h 270"/>
                <a:gd name="T42" fmla="*/ 9 w 52"/>
                <a:gd name="T43" fmla="*/ 270 h 270"/>
                <a:gd name="T44" fmla="*/ 26 w 52"/>
                <a:gd name="T45" fmla="*/ 264 h 2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2"/>
                <a:gd name="T70" fmla="*/ 0 h 270"/>
                <a:gd name="T71" fmla="*/ 52 w 52"/>
                <a:gd name="T72" fmla="*/ 270 h 2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2" h="270">
                  <a:moveTo>
                    <a:pt x="26" y="264"/>
                  </a:moveTo>
                  <a:lnTo>
                    <a:pt x="22" y="251"/>
                  </a:lnTo>
                  <a:lnTo>
                    <a:pt x="19" y="236"/>
                  </a:lnTo>
                  <a:lnTo>
                    <a:pt x="19" y="218"/>
                  </a:lnTo>
                  <a:lnTo>
                    <a:pt x="19" y="199"/>
                  </a:lnTo>
                  <a:lnTo>
                    <a:pt x="22" y="155"/>
                  </a:lnTo>
                  <a:lnTo>
                    <a:pt x="28" y="111"/>
                  </a:lnTo>
                  <a:lnTo>
                    <a:pt x="37" y="71"/>
                  </a:lnTo>
                  <a:lnTo>
                    <a:pt x="43" y="37"/>
                  </a:lnTo>
                  <a:lnTo>
                    <a:pt x="50" y="12"/>
                  </a:lnTo>
                  <a:lnTo>
                    <a:pt x="52" y="4"/>
                  </a:lnTo>
                  <a:lnTo>
                    <a:pt x="35" y="0"/>
                  </a:lnTo>
                  <a:lnTo>
                    <a:pt x="32" y="10"/>
                  </a:lnTo>
                  <a:lnTo>
                    <a:pt x="26" y="33"/>
                  </a:lnTo>
                  <a:lnTo>
                    <a:pt x="19" y="67"/>
                  </a:lnTo>
                  <a:lnTo>
                    <a:pt x="11" y="109"/>
                  </a:lnTo>
                  <a:lnTo>
                    <a:pt x="4" y="155"/>
                  </a:lnTo>
                  <a:lnTo>
                    <a:pt x="0" y="199"/>
                  </a:lnTo>
                  <a:lnTo>
                    <a:pt x="0" y="218"/>
                  </a:lnTo>
                  <a:lnTo>
                    <a:pt x="2" y="238"/>
                  </a:lnTo>
                  <a:lnTo>
                    <a:pt x="4" y="255"/>
                  </a:lnTo>
                  <a:lnTo>
                    <a:pt x="9" y="270"/>
                  </a:lnTo>
                  <a:lnTo>
                    <a:pt x="26" y="2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2" name="Freeform 30">
              <a:extLst>
                <a:ext uri="{FF2B5EF4-FFF2-40B4-BE49-F238E27FC236}">
                  <a16:creationId xmlns:a16="http://schemas.microsoft.com/office/drawing/2014/main" id="{6151DC70-9F5B-4152-BD15-3505C3F2F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" y="2777"/>
              <a:ext cx="104" cy="109"/>
            </a:xfrm>
            <a:custGeom>
              <a:avLst/>
              <a:gdLst>
                <a:gd name="T0" fmla="*/ 93 w 104"/>
                <a:gd name="T1" fmla="*/ 109 h 109"/>
                <a:gd name="T2" fmla="*/ 104 w 104"/>
                <a:gd name="T3" fmla="*/ 0 h 109"/>
                <a:gd name="T4" fmla="*/ 0 w 104"/>
                <a:gd name="T5" fmla="*/ 37 h 109"/>
                <a:gd name="T6" fmla="*/ 93 w 104"/>
                <a:gd name="T7" fmla="*/ 109 h 1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109"/>
                <a:gd name="T14" fmla="*/ 104 w 104"/>
                <a:gd name="T15" fmla="*/ 109 h 1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109">
                  <a:moveTo>
                    <a:pt x="93" y="109"/>
                  </a:moveTo>
                  <a:lnTo>
                    <a:pt x="104" y="0"/>
                  </a:lnTo>
                  <a:lnTo>
                    <a:pt x="0" y="37"/>
                  </a:lnTo>
                  <a:lnTo>
                    <a:pt x="93" y="1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3" name="Freeform 31">
              <a:extLst>
                <a:ext uri="{FF2B5EF4-FFF2-40B4-BE49-F238E27FC236}">
                  <a16:creationId xmlns:a16="http://schemas.microsoft.com/office/drawing/2014/main" id="{3CCE51AA-7D88-47DA-B285-46C0B2F8A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527"/>
              <a:ext cx="338" cy="197"/>
            </a:xfrm>
            <a:custGeom>
              <a:avLst/>
              <a:gdLst>
                <a:gd name="T0" fmla="*/ 325 w 338"/>
                <a:gd name="T1" fmla="*/ 174 h 197"/>
                <a:gd name="T2" fmla="*/ 321 w 338"/>
                <a:gd name="T3" fmla="*/ 176 h 197"/>
                <a:gd name="T4" fmla="*/ 314 w 338"/>
                <a:gd name="T5" fmla="*/ 180 h 197"/>
                <a:gd name="T6" fmla="*/ 306 w 338"/>
                <a:gd name="T7" fmla="*/ 180 h 197"/>
                <a:gd name="T8" fmla="*/ 299 w 338"/>
                <a:gd name="T9" fmla="*/ 181 h 197"/>
                <a:gd name="T10" fmla="*/ 289 w 338"/>
                <a:gd name="T11" fmla="*/ 180 h 197"/>
                <a:gd name="T12" fmla="*/ 278 w 338"/>
                <a:gd name="T13" fmla="*/ 178 h 197"/>
                <a:gd name="T14" fmla="*/ 267 w 338"/>
                <a:gd name="T15" fmla="*/ 174 h 197"/>
                <a:gd name="T16" fmla="*/ 256 w 338"/>
                <a:gd name="T17" fmla="*/ 170 h 197"/>
                <a:gd name="T18" fmla="*/ 230 w 338"/>
                <a:gd name="T19" fmla="*/ 158 h 197"/>
                <a:gd name="T20" fmla="*/ 202 w 338"/>
                <a:gd name="T21" fmla="*/ 143 h 197"/>
                <a:gd name="T22" fmla="*/ 176 w 338"/>
                <a:gd name="T23" fmla="*/ 128 h 197"/>
                <a:gd name="T24" fmla="*/ 148 w 338"/>
                <a:gd name="T25" fmla="*/ 109 h 197"/>
                <a:gd name="T26" fmla="*/ 97 w 338"/>
                <a:gd name="T27" fmla="*/ 70 h 197"/>
                <a:gd name="T28" fmla="*/ 54 w 338"/>
                <a:gd name="T29" fmla="*/ 34 h 197"/>
                <a:gd name="T30" fmla="*/ 23 w 338"/>
                <a:gd name="T31" fmla="*/ 9 h 197"/>
                <a:gd name="T32" fmla="*/ 10 w 338"/>
                <a:gd name="T33" fmla="*/ 0 h 197"/>
                <a:gd name="T34" fmla="*/ 0 w 338"/>
                <a:gd name="T35" fmla="*/ 11 h 197"/>
                <a:gd name="T36" fmla="*/ 10 w 338"/>
                <a:gd name="T37" fmla="*/ 21 h 197"/>
                <a:gd name="T38" fmla="*/ 41 w 338"/>
                <a:gd name="T39" fmla="*/ 47 h 197"/>
                <a:gd name="T40" fmla="*/ 84 w 338"/>
                <a:gd name="T41" fmla="*/ 82 h 197"/>
                <a:gd name="T42" fmla="*/ 138 w 338"/>
                <a:gd name="T43" fmla="*/ 120 h 197"/>
                <a:gd name="T44" fmla="*/ 166 w 338"/>
                <a:gd name="T45" fmla="*/ 139 h 197"/>
                <a:gd name="T46" fmla="*/ 194 w 338"/>
                <a:gd name="T47" fmla="*/ 157 h 197"/>
                <a:gd name="T48" fmla="*/ 222 w 338"/>
                <a:gd name="T49" fmla="*/ 172 h 197"/>
                <a:gd name="T50" fmla="*/ 248 w 338"/>
                <a:gd name="T51" fmla="*/ 185 h 197"/>
                <a:gd name="T52" fmla="*/ 261 w 338"/>
                <a:gd name="T53" fmla="*/ 189 h 197"/>
                <a:gd name="T54" fmla="*/ 273 w 338"/>
                <a:gd name="T55" fmla="*/ 193 h 197"/>
                <a:gd name="T56" fmla="*/ 286 w 338"/>
                <a:gd name="T57" fmla="*/ 195 h 197"/>
                <a:gd name="T58" fmla="*/ 297 w 338"/>
                <a:gd name="T59" fmla="*/ 197 h 197"/>
                <a:gd name="T60" fmla="*/ 308 w 338"/>
                <a:gd name="T61" fmla="*/ 197 h 197"/>
                <a:gd name="T62" fmla="*/ 319 w 338"/>
                <a:gd name="T63" fmla="*/ 195 h 197"/>
                <a:gd name="T64" fmla="*/ 330 w 338"/>
                <a:gd name="T65" fmla="*/ 191 h 197"/>
                <a:gd name="T66" fmla="*/ 338 w 338"/>
                <a:gd name="T67" fmla="*/ 183 h 197"/>
                <a:gd name="T68" fmla="*/ 325 w 338"/>
                <a:gd name="T69" fmla="*/ 174 h 1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8"/>
                <a:gd name="T106" fmla="*/ 0 h 197"/>
                <a:gd name="T107" fmla="*/ 338 w 338"/>
                <a:gd name="T108" fmla="*/ 197 h 19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8" h="197">
                  <a:moveTo>
                    <a:pt x="325" y="174"/>
                  </a:moveTo>
                  <a:lnTo>
                    <a:pt x="321" y="176"/>
                  </a:lnTo>
                  <a:lnTo>
                    <a:pt x="314" y="180"/>
                  </a:lnTo>
                  <a:lnTo>
                    <a:pt x="306" y="180"/>
                  </a:lnTo>
                  <a:lnTo>
                    <a:pt x="299" y="181"/>
                  </a:lnTo>
                  <a:lnTo>
                    <a:pt x="289" y="180"/>
                  </a:lnTo>
                  <a:lnTo>
                    <a:pt x="278" y="178"/>
                  </a:lnTo>
                  <a:lnTo>
                    <a:pt x="267" y="174"/>
                  </a:lnTo>
                  <a:lnTo>
                    <a:pt x="256" y="170"/>
                  </a:lnTo>
                  <a:lnTo>
                    <a:pt x="230" y="158"/>
                  </a:lnTo>
                  <a:lnTo>
                    <a:pt x="202" y="143"/>
                  </a:lnTo>
                  <a:lnTo>
                    <a:pt x="176" y="128"/>
                  </a:lnTo>
                  <a:lnTo>
                    <a:pt x="148" y="109"/>
                  </a:lnTo>
                  <a:lnTo>
                    <a:pt x="97" y="70"/>
                  </a:lnTo>
                  <a:lnTo>
                    <a:pt x="54" y="34"/>
                  </a:lnTo>
                  <a:lnTo>
                    <a:pt x="23" y="9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10" y="21"/>
                  </a:lnTo>
                  <a:lnTo>
                    <a:pt x="41" y="47"/>
                  </a:lnTo>
                  <a:lnTo>
                    <a:pt x="84" y="82"/>
                  </a:lnTo>
                  <a:lnTo>
                    <a:pt x="138" y="120"/>
                  </a:lnTo>
                  <a:lnTo>
                    <a:pt x="166" y="139"/>
                  </a:lnTo>
                  <a:lnTo>
                    <a:pt x="194" y="157"/>
                  </a:lnTo>
                  <a:lnTo>
                    <a:pt x="222" y="172"/>
                  </a:lnTo>
                  <a:lnTo>
                    <a:pt x="248" y="185"/>
                  </a:lnTo>
                  <a:lnTo>
                    <a:pt x="261" y="189"/>
                  </a:lnTo>
                  <a:lnTo>
                    <a:pt x="273" y="193"/>
                  </a:lnTo>
                  <a:lnTo>
                    <a:pt x="286" y="195"/>
                  </a:lnTo>
                  <a:lnTo>
                    <a:pt x="297" y="197"/>
                  </a:lnTo>
                  <a:lnTo>
                    <a:pt x="308" y="197"/>
                  </a:lnTo>
                  <a:lnTo>
                    <a:pt x="319" y="195"/>
                  </a:lnTo>
                  <a:lnTo>
                    <a:pt x="330" y="191"/>
                  </a:lnTo>
                  <a:lnTo>
                    <a:pt x="338" y="183"/>
                  </a:lnTo>
                  <a:lnTo>
                    <a:pt x="325" y="1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4" name="Freeform 32">
              <a:extLst>
                <a:ext uri="{FF2B5EF4-FFF2-40B4-BE49-F238E27FC236}">
                  <a16:creationId xmlns:a16="http://schemas.microsoft.com/office/drawing/2014/main" id="{178EEE0E-3E2A-436E-BA75-DFC90EA1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" y="2534"/>
              <a:ext cx="86" cy="176"/>
            </a:xfrm>
            <a:custGeom>
              <a:avLst/>
              <a:gdLst>
                <a:gd name="T0" fmla="*/ 0 w 86"/>
                <a:gd name="T1" fmla="*/ 12 h 176"/>
                <a:gd name="T2" fmla="*/ 6 w 86"/>
                <a:gd name="T3" fmla="*/ 16 h 176"/>
                <a:gd name="T4" fmla="*/ 17 w 86"/>
                <a:gd name="T5" fmla="*/ 29 h 176"/>
                <a:gd name="T6" fmla="*/ 32 w 86"/>
                <a:gd name="T7" fmla="*/ 46 h 176"/>
                <a:gd name="T8" fmla="*/ 49 w 86"/>
                <a:gd name="T9" fmla="*/ 69 h 176"/>
                <a:gd name="T10" fmla="*/ 56 w 86"/>
                <a:gd name="T11" fmla="*/ 83 h 176"/>
                <a:gd name="T12" fmla="*/ 62 w 86"/>
                <a:gd name="T13" fmla="*/ 94 h 176"/>
                <a:gd name="T14" fmla="*/ 66 w 86"/>
                <a:gd name="T15" fmla="*/ 107 h 176"/>
                <a:gd name="T16" fmla="*/ 69 w 86"/>
                <a:gd name="T17" fmla="*/ 121 h 176"/>
                <a:gd name="T18" fmla="*/ 66 w 86"/>
                <a:gd name="T19" fmla="*/ 132 h 176"/>
                <a:gd name="T20" fmla="*/ 64 w 86"/>
                <a:gd name="T21" fmla="*/ 144 h 176"/>
                <a:gd name="T22" fmla="*/ 58 w 86"/>
                <a:gd name="T23" fmla="*/ 155 h 176"/>
                <a:gd name="T24" fmla="*/ 49 w 86"/>
                <a:gd name="T25" fmla="*/ 167 h 176"/>
                <a:gd name="T26" fmla="*/ 62 w 86"/>
                <a:gd name="T27" fmla="*/ 176 h 176"/>
                <a:gd name="T28" fmla="*/ 73 w 86"/>
                <a:gd name="T29" fmla="*/ 163 h 176"/>
                <a:gd name="T30" fmla="*/ 82 w 86"/>
                <a:gd name="T31" fmla="*/ 150 h 176"/>
                <a:gd name="T32" fmla="*/ 86 w 86"/>
                <a:gd name="T33" fmla="*/ 134 h 176"/>
                <a:gd name="T34" fmla="*/ 86 w 86"/>
                <a:gd name="T35" fmla="*/ 119 h 176"/>
                <a:gd name="T36" fmla="*/ 84 w 86"/>
                <a:gd name="T37" fmla="*/ 104 h 176"/>
                <a:gd name="T38" fmla="*/ 79 w 86"/>
                <a:gd name="T39" fmla="*/ 90 h 176"/>
                <a:gd name="T40" fmla="*/ 73 w 86"/>
                <a:gd name="T41" fmla="*/ 75 h 176"/>
                <a:gd name="T42" fmla="*/ 64 w 86"/>
                <a:gd name="T43" fmla="*/ 62 h 176"/>
                <a:gd name="T44" fmla="*/ 47 w 86"/>
                <a:gd name="T45" fmla="*/ 39 h 176"/>
                <a:gd name="T46" fmla="*/ 32 w 86"/>
                <a:gd name="T47" fmla="*/ 17 h 176"/>
                <a:gd name="T48" fmla="*/ 19 w 86"/>
                <a:gd name="T49" fmla="*/ 6 h 176"/>
                <a:gd name="T50" fmla="*/ 13 w 86"/>
                <a:gd name="T51" fmla="*/ 0 h 176"/>
                <a:gd name="T52" fmla="*/ 0 w 86"/>
                <a:gd name="T53" fmla="*/ 12 h 1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6"/>
                <a:gd name="T82" fmla="*/ 0 h 176"/>
                <a:gd name="T83" fmla="*/ 86 w 86"/>
                <a:gd name="T84" fmla="*/ 176 h 17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6" h="176">
                  <a:moveTo>
                    <a:pt x="0" y="12"/>
                  </a:moveTo>
                  <a:lnTo>
                    <a:pt x="6" y="16"/>
                  </a:lnTo>
                  <a:lnTo>
                    <a:pt x="17" y="29"/>
                  </a:lnTo>
                  <a:lnTo>
                    <a:pt x="32" y="46"/>
                  </a:lnTo>
                  <a:lnTo>
                    <a:pt x="49" y="69"/>
                  </a:lnTo>
                  <a:lnTo>
                    <a:pt x="56" y="83"/>
                  </a:lnTo>
                  <a:lnTo>
                    <a:pt x="62" y="94"/>
                  </a:lnTo>
                  <a:lnTo>
                    <a:pt x="66" y="107"/>
                  </a:lnTo>
                  <a:lnTo>
                    <a:pt x="69" y="121"/>
                  </a:lnTo>
                  <a:lnTo>
                    <a:pt x="66" y="132"/>
                  </a:lnTo>
                  <a:lnTo>
                    <a:pt x="64" y="144"/>
                  </a:lnTo>
                  <a:lnTo>
                    <a:pt x="58" y="155"/>
                  </a:lnTo>
                  <a:lnTo>
                    <a:pt x="49" y="167"/>
                  </a:lnTo>
                  <a:lnTo>
                    <a:pt x="62" y="176"/>
                  </a:lnTo>
                  <a:lnTo>
                    <a:pt x="73" y="163"/>
                  </a:lnTo>
                  <a:lnTo>
                    <a:pt x="82" y="150"/>
                  </a:lnTo>
                  <a:lnTo>
                    <a:pt x="86" y="134"/>
                  </a:lnTo>
                  <a:lnTo>
                    <a:pt x="86" y="119"/>
                  </a:lnTo>
                  <a:lnTo>
                    <a:pt x="84" y="104"/>
                  </a:lnTo>
                  <a:lnTo>
                    <a:pt x="79" y="90"/>
                  </a:lnTo>
                  <a:lnTo>
                    <a:pt x="73" y="75"/>
                  </a:lnTo>
                  <a:lnTo>
                    <a:pt x="64" y="62"/>
                  </a:lnTo>
                  <a:lnTo>
                    <a:pt x="47" y="39"/>
                  </a:lnTo>
                  <a:lnTo>
                    <a:pt x="32" y="17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5" name="Freeform 33">
              <a:extLst>
                <a:ext uri="{FF2B5EF4-FFF2-40B4-BE49-F238E27FC236}">
                  <a16:creationId xmlns:a16="http://schemas.microsoft.com/office/drawing/2014/main" id="{5461B2D5-B2E5-484A-9B42-98CF26F9B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2490"/>
              <a:ext cx="93" cy="84"/>
            </a:xfrm>
            <a:custGeom>
              <a:avLst/>
              <a:gdLst>
                <a:gd name="T0" fmla="*/ 0 w 93"/>
                <a:gd name="T1" fmla="*/ 0 h 84"/>
                <a:gd name="T2" fmla="*/ 26 w 93"/>
                <a:gd name="T3" fmla="*/ 84 h 84"/>
                <a:gd name="T4" fmla="*/ 0 w 93"/>
                <a:gd name="T5" fmla="*/ 0 h 84"/>
                <a:gd name="T6" fmla="*/ 93 w 93"/>
                <a:gd name="T7" fmla="*/ 25 h 84"/>
                <a:gd name="T8" fmla="*/ 26 w 93"/>
                <a:gd name="T9" fmla="*/ 84 h 84"/>
                <a:gd name="T10" fmla="*/ 0 w 93"/>
                <a:gd name="T11" fmla="*/ 0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"/>
                <a:gd name="T19" fmla="*/ 0 h 84"/>
                <a:gd name="T20" fmla="*/ 93 w 93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" h="84">
                  <a:moveTo>
                    <a:pt x="0" y="0"/>
                  </a:moveTo>
                  <a:lnTo>
                    <a:pt x="26" y="84"/>
                  </a:lnTo>
                  <a:lnTo>
                    <a:pt x="0" y="0"/>
                  </a:lnTo>
                  <a:lnTo>
                    <a:pt x="93" y="25"/>
                  </a:lnTo>
                  <a:lnTo>
                    <a:pt x="26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6" name="Freeform 34">
              <a:extLst>
                <a:ext uri="{FF2B5EF4-FFF2-40B4-BE49-F238E27FC236}">
                  <a16:creationId xmlns:a16="http://schemas.microsoft.com/office/drawing/2014/main" id="{AA77239D-B3C6-4DAC-8007-27616C408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4" y="2088"/>
              <a:ext cx="162" cy="150"/>
            </a:xfrm>
            <a:custGeom>
              <a:avLst/>
              <a:gdLst>
                <a:gd name="T0" fmla="*/ 162 w 162"/>
                <a:gd name="T1" fmla="*/ 146 h 150"/>
                <a:gd name="T2" fmla="*/ 153 w 162"/>
                <a:gd name="T3" fmla="*/ 129 h 150"/>
                <a:gd name="T4" fmla="*/ 147 w 162"/>
                <a:gd name="T5" fmla="*/ 113 h 150"/>
                <a:gd name="T6" fmla="*/ 136 w 162"/>
                <a:gd name="T7" fmla="*/ 100 h 150"/>
                <a:gd name="T8" fmla="*/ 125 w 162"/>
                <a:gd name="T9" fmla="*/ 85 h 150"/>
                <a:gd name="T10" fmla="*/ 99 w 162"/>
                <a:gd name="T11" fmla="*/ 62 h 150"/>
                <a:gd name="T12" fmla="*/ 74 w 162"/>
                <a:gd name="T13" fmla="*/ 41 h 150"/>
                <a:gd name="T14" fmla="*/ 50 w 162"/>
                <a:gd name="T15" fmla="*/ 23 h 150"/>
                <a:gd name="T16" fmla="*/ 28 w 162"/>
                <a:gd name="T17" fmla="*/ 10 h 150"/>
                <a:gd name="T18" fmla="*/ 13 w 162"/>
                <a:gd name="T19" fmla="*/ 2 h 150"/>
                <a:gd name="T20" fmla="*/ 0 w 162"/>
                <a:gd name="T21" fmla="*/ 0 h 150"/>
                <a:gd name="T22" fmla="*/ 0 w 162"/>
                <a:gd name="T23" fmla="*/ 16 h 150"/>
                <a:gd name="T24" fmla="*/ 5 w 162"/>
                <a:gd name="T25" fmla="*/ 18 h 150"/>
                <a:gd name="T26" fmla="*/ 18 w 162"/>
                <a:gd name="T27" fmla="*/ 25 h 150"/>
                <a:gd name="T28" fmla="*/ 39 w 162"/>
                <a:gd name="T29" fmla="*/ 37 h 150"/>
                <a:gd name="T30" fmla="*/ 63 w 162"/>
                <a:gd name="T31" fmla="*/ 52 h 150"/>
                <a:gd name="T32" fmla="*/ 86 w 162"/>
                <a:gd name="T33" fmla="*/ 71 h 150"/>
                <a:gd name="T34" fmla="*/ 110 w 162"/>
                <a:gd name="T35" fmla="*/ 96 h 150"/>
                <a:gd name="T36" fmla="*/ 121 w 162"/>
                <a:gd name="T37" fmla="*/ 107 h 150"/>
                <a:gd name="T38" fmla="*/ 130 w 162"/>
                <a:gd name="T39" fmla="*/ 121 h 150"/>
                <a:gd name="T40" fmla="*/ 138 w 162"/>
                <a:gd name="T41" fmla="*/ 136 h 150"/>
                <a:gd name="T42" fmla="*/ 145 w 162"/>
                <a:gd name="T43" fmla="*/ 150 h 150"/>
                <a:gd name="T44" fmla="*/ 162 w 162"/>
                <a:gd name="T45" fmla="*/ 146 h 1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2"/>
                <a:gd name="T70" fmla="*/ 0 h 150"/>
                <a:gd name="T71" fmla="*/ 162 w 162"/>
                <a:gd name="T72" fmla="*/ 150 h 1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2" h="150">
                  <a:moveTo>
                    <a:pt x="162" y="146"/>
                  </a:moveTo>
                  <a:lnTo>
                    <a:pt x="153" y="129"/>
                  </a:lnTo>
                  <a:lnTo>
                    <a:pt x="147" y="113"/>
                  </a:lnTo>
                  <a:lnTo>
                    <a:pt x="136" y="100"/>
                  </a:lnTo>
                  <a:lnTo>
                    <a:pt x="125" y="85"/>
                  </a:lnTo>
                  <a:lnTo>
                    <a:pt x="99" y="62"/>
                  </a:lnTo>
                  <a:lnTo>
                    <a:pt x="74" y="41"/>
                  </a:lnTo>
                  <a:lnTo>
                    <a:pt x="50" y="23"/>
                  </a:lnTo>
                  <a:lnTo>
                    <a:pt x="28" y="10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" y="18"/>
                  </a:lnTo>
                  <a:lnTo>
                    <a:pt x="18" y="25"/>
                  </a:lnTo>
                  <a:lnTo>
                    <a:pt x="39" y="37"/>
                  </a:lnTo>
                  <a:lnTo>
                    <a:pt x="63" y="52"/>
                  </a:lnTo>
                  <a:lnTo>
                    <a:pt x="86" y="71"/>
                  </a:lnTo>
                  <a:lnTo>
                    <a:pt x="110" y="96"/>
                  </a:lnTo>
                  <a:lnTo>
                    <a:pt x="121" y="107"/>
                  </a:lnTo>
                  <a:lnTo>
                    <a:pt x="130" y="121"/>
                  </a:lnTo>
                  <a:lnTo>
                    <a:pt x="138" y="136"/>
                  </a:lnTo>
                  <a:lnTo>
                    <a:pt x="145" y="150"/>
                  </a:lnTo>
                  <a:lnTo>
                    <a:pt x="162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7" name="Freeform 35">
              <a:extLst>
                <a:ext uri="{FF2B5EF4-FFF2-40B4-BE49-F238E27FC236}">
                  <a16:creationId xmlns:a16="http://schemas.microsoft.com/office/drawing/2014/main" id="{C570F535-7E21-4B5F-AE19-20B4AA3A0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2218"/>
              <a:ext cx="88" cy="85"/>
            </a:xfrm>
            <a:custGeom>
              <a:avLst/>
              <a:gdLst>
                <a:gd name="T0" fmla="*/ 69 w 88"/>
                <a:gd name="T1" fmla="*/ 85 h 85"/>
                <a:gd name="T2" fmla="*/ 88 w 88"/>
                <a:gd name="T3" fmla="*/ 0 h 85"/>
                <a:gd name="T4" fmla="*/ 69 w 88"/>
                <a:gd name="T5" fmla="*/ 85 h 85"/>
                <a:gd name="T6" fmla="*/ 0 w 88"/>
                <a:gd name="T7" fmla="*/ 23 h 85"/>
                <a:gd name="T8" fmla="*/ 88 w 88"/>
                <a:gd name="T9" fmla="*/ 0 h 85"/>
                <a:gd name="T10" fmla="*/ 69 w 88"/>
                <a:gd name="T11" fmla="*/ 85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5"/>
                <a:gd name="T20" fmla="*/ 88 w 88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5">
                  <a:moveTo>
                    <a:pt x="69" y="85"/>
                  </a:moveTo>
                  <a:lnTo>
                    <a:pt x="88" y="0"/>
                  </a:lnTo>
                  <a:lnTo>
                    <a:pt x="69" y="85"/>
                  </a:lnTo>
                  <a:lnTo>
                    <a:pt x="0" y="23"/>
                  </a:lnTo>
                  <a:lnTo>
                    <a:pt x="88" y="0"/>
                  </a:lnTo>
                  <a:lnTo>
                    <a:pt x="69" y="8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8" name="Freeform 36">
              <a:extLst>
                <a:ext uri="{FF2B5EF4-FFF2-40B4-BE49-F238E27FC236}">
                  <a16:creationId xmlns:a16="http://schemas.microsoft.com/office/drawing/2014/main" id="{DC58270A-49F9-482B-830E-F6CB8472C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" y="1851"/>
              <a:ext cx="220" cy="134"/>
            </a:xfrm>
            <a:custGeom>
              <a:avLst/>
              <a:gdLst>
                <a:gd name="T0" fmla="*/ 205 w 220"/>
                <a:gd name="T1" fmla="*/ 0 h 134"/>
                <a:gd name="T2" fmla="*/ 197 w 220"/>
                <a:gd name="T3" fmla="*/ 15 h 134"/>
                <a:gd name="T4" fmla="*/ 184 w 220"/>
                <a:gd name="T5" fmla="*/ 29 h 134"/>
                <a:gd name="T6" fmla="*/ 171 w 220"/>
                <a:gd name="T7" fmla="*/ 42 h 134"/>
                <a:gd name="T8" fmla="*/ 156 w 220"/>
                <a:gd name="T9" fmla="*/ 54 h 134"/>
                <a:gd name="T10" fmla="*/ 141 w 220"/>
                <a:gd name="T11" fmla="*/ 65 h 134"/>
                <a:gd name="T12" fmla="*/ 123 w 220"/>
                <a:gd name="T13" fmla="*/ 75 h 134"/>
                <a:gd name="T14" fmla="*/ 106 w 220"/>
                <a:gd name="T15" fmla="*/ 82 h 134"/>
                <a:gd name="T16" fmla="*/ 89 w 220"/>
                <a:gd name="T17" fmla="*/ 90 h 134"/>
                <a:gd name="T18" fmla="*/ 54 w 220"/>
                <a:gd name="T19" fmla="*/ 103 h 134"/>
                <a:gd name="T20" fmla="*/ 26 w 220"/>
                <a:gd name="T21" fmla="*/ 111 h 134"/>
                <a:gd name="T22" fmla="*/ 7 w 220"/>
                <a:gd name="T23" fmla="*/ 117 h 134"/>
                <a:gd name="T24" fmla="*/ 0 w 220"/>
                <a:gd name="T25" fmla="*/ 119 h 134"/>
                <a:gd name="T26" fmla="*/ 3 w 220"/>
                <a:gd name="T27" fmla="*/ 134 h 134"/>
                <a:gd name="T28" fmla="*/ 11 w 220"/>
                <a:gd name="T29" fmla="*/ 132 h 134"/>
                <a:gd name="T30" fmla="*/ 31 w 220"/>
                <a:gd name="T31" fmla="*/ 126 h 134"/>
                <a:gd name="T32" fmla="*/ 61 w 220"/>
                <a:gd name="T33" fmla="*/ 119 h 134"/>
                <a:gd name="T34" fmla="*/ 95 w 220"/>
                <a:gd name="T35" fmla="*/ 105 h 134"/>
                <a:gd name="T36" fmla="*/ 115 w 220"/>
                <a:gd name="T37" fmla="*/ 98 h 134"/>
                <a:gd name="T38" fmla="*/ 132 w 220"/>
                <a:gd name="T39" fmla="*/ 88 h 134"/>
                <a:gd name="T40" fmla="*/ 151 w 220"/>
                <a:gd name="T41" fmla="*/ 78 h 134"/>
                <a:gd name="T42" fmla="*/ 169 w 220"/>
                <a:gd name="T43" fmla="*/ 67 h 134"/>
                <a:gd name="T44" fmla="*/ 184 w 220"/>
                <a:gd name="T45" fmla="*/ 54 h 134"/>
                <a:gd name="T46" fmla="*/ 199 w 220"/>
                <a:gd name="T47" fmla="*/ 38 h 134"/>
                <a:gd name="T48" fmla="*/ 212 w 220"/>
                <a:gd name="T49" fmla="*/ 23 h 134"/>
                <a:gd name="T50" fmla="*/ 220 w 220"/>
                <a:gd name="T51" fmla="*/ 6 h 134"/>
                <a:gd name="T52" fmla="*/ 205 w 220"/>
                <a:gd name="T53" fmla="*/ 0 h 1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20"/>
                <a:gd name="T82" fmla="*/ 0 h 134"/>
                <a:gd name="T83" fmla="*/ 220 w 220"/>
                <a:gd name="T84" fmla="*/ 134 h 1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20" h="134">
                  <a:moveTo>
                    <a:pt x="205" y="0"/>
                  </a:moveTo>
                  <a:lnTo>
                    <a:pt x="197" y="15"/>
                  </a:lnTo>
                  <a:lnTo>
                    <a:pt x="184" y="29"/>
                  </a:lnTo>
                  <a:lnTo>
                    <a:pt x="171" y="42"/>
                  </a:lnTo>
                  <a:lnTo>
                    <a:pt x="156" y="54"/>
                  </a:lnTo>
                  <a:lnTo>
                    <a:pt x="141" y="65"/>
                  </a:lnTo>
                  <a:lnTo>
                    <a:pt x="123" y="75"/>
                  </a:lnTo>
                  <a:lnTo>
                    <a:pt x="106" y="82"/>
                  </a:lnTo>
                  <a:lnTo>
                    <a:pt x="89" y="90"/>
                  </a:lnTo>
                  <a:lnTo>
                    <a:pt x="54" y="103"/>
                  </a:lnTo>
                  <a:lnTo>
                    <a:pt x="26" y="111"/>
                  </a:lnTo>
                  <a:lnTo>
                    <a:pt x="7" y="117"/>
                  </a:lnTo>
                  <a:lnTo>
                    <a:pt x="0" y="119"/>
                  </a:lnTo>
                  <a:lnTo>
                    <a:pt x="3" y="134"/>
                  </a:lnTo>
                  <a:lnTo>
                    <a:pt x="11" y="132"/>
                  </a:lnTo>
                  <a:lnTo>
                    <a:pt x="31" y="126"/>
                  </a:lnTo>
                  <a:lnTo>
                    <a:pt x="61" y="119"/>
                  </a:lnTo>
                  <a:lnTo>
                    <a:pt x="95" y="105"/>
                  </a:lnTo>
                  <a:lnTo>
                    <a:pt x="115" y="98"/>
                  </a:lnTo>
                  <a:lnTo>
                    <a:pt x="132" y="88"/>
                  </a:lnTo>
                  <a:lnTo>
                    <a:pt x="151" y="78"/>
                  </a:lnTo>
                  <a:lnTo>
                    <a:pt x="169" y="67"/>
                  </a:lnTo>
                  <a:lnTo>
                    <a:pt x="184" y="54"/>
                  </a:lnTo>
                  <a:lnTo>
                    <a:pt x="199" y="38"/>
                  </a:lnTo>
                  <a:lnTo>
                    <a:pt x="212" y="23"/>
                  </a:lnTo>
                  <a:lnTo>
                    <a:pt x="220" y="6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89" name="Freeform 37">
              <a:extLst>
                <a:ext uri="{FF2B5EF4-FFF2-40B4-BE49-F238E27FC236}">
                  <a16:creationId xmlns:a16="http://schemas.microsoft.com/office/drawing/2014/main" id="{9A345DCB-83D7-4C02-8746-728EE9DD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" y="1790"/>
              <a:ext cx="87" cy="86"/>
            </a:xfrm>
            <a:custGeom>
              <a:avLst/>
              <a:gdLst>
                <a:gd name="T0" fmla="*/ 76 w 87"/>
                <a:gd name="T1" fmla="*/ 0 h 86"/>
                <a:gd name="T2" fmla="*/ 0 w 87"/>
                <a:gd name="T3" fmla="*/ 55 h 86"/>
                <a:gd name="T4" fmla="*/ 76 w 87"/>
                <a:gd name="T5" fmla="*/ 0 h 86"/>
                <a:gd name="T6" fmla="*/ 87 w 87"/>
                <a:gd name="T7" fmla="*/ 86 h 86"/>
                <a:gd name="T8" fmla="*/ 0 w 87"/>
                <a:gd name="T9" fmla="*/ 55 h 86"/>
                <a:gd name="T10" fmla="*/ 76 w 87"/>
                <a:gd name="T11" fmla="*/ 0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86"/>
                <a:gd name="T20" fmla="*/ 87 w 87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86">
                  <a:moveTo>
                    <a:pt x="76" y="0"/>
                  </a:moveTo>
                  <a:lnTo>
                    <a:pt x="0" y="55"/>
                  </a:lnTo>
                  <a:lnTo>
                    <a:pt x="76" y="0"/>
                  </a:lnTo>
                  <a:lnTo>
                    <a:pt x="87" y="86"/>
                  </a:lnTo>
                  <a:lnTo>
                    <a:pt x="0" y="5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0" name="Freeform 38">
              <a:extLst>
                <a:ext uri="{FF2B5EF4-FFF2-40B4-BE49-F238E27FC236}">
                  <a16:creationId xmlns:a16="http://schemas.microsoft.com/office/drawing/2014/main" id="{FF5DE08E-8A30-46C6-8E84-2F248C834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" y="2578"/>
              <a:ext cx="265" cy="255"/>
            </a:xfrm>
            <a:custGeom>
              <a:avLst/>
              <a:gdLst>
                <a:gd name="T0" fmla="*/ 265 w 265"/>
                <a:gd name="T1" fmla="*/ 241 h 255"/>
                <a:gd name="T2" fmla="*/ 246 w 265"/>
                <a:gd name="T3" fmla="*/ 230 h 255"/>
                <a:gd name="T4" fmla="*/ 226 w 265"/>
                <a:gd name="T5" fmla="*/ 215 h 255"/>
                <a:gd name="T6" fmla="*/ 207 w 265"/>
                <a:gd name="T7" fmla="*/ 199 h 255"/>
                <a:gd name="T8" fmla="*/ 185 w 265"/>
                <a:gd name="T9" fmla="*/ 180 h 255"/>
                <a:gd name="T10" fmla="*/ 144 w 265"/>
                <a:gd name="T11" fmla="*/ 142 h 255"/>
                <a:gd name="T12" fmla="*/ 103 w 265"/>
                <a:gd name="T13" fmla="*/ 100 h 255"/>
                <a:gd name="T14" fmla="*/ 69 w 265"/>
                <a:gd name="T15" fmla="*/ 62 h 255"/>
                <a:gd name="T16" fmla="*/ 41 w 265"/>
                <a:gd name="T17" fmla="*/ 29 h 255"/>
                <a:gd name="T18" fmla="*/ 21 w 265"/>
                <a:gd name="T19" fmla="*/ 8 h 255"/>
                <a:gd name="T20" fmla="*/ 15 w 265"/>
                <a:gd name="T21" fmla="*/ 0 h 255"/>
                <a:gd name="T22" fmla="*/ 0 w 265"/>
                <a:gd name="T23" fmla="*/ 10 h 255"/>
                <a:gd name="T24" fmla="*/ 6 w 265"/>
                <a:gd name="T25" fmla="*/ 18 h 255"/>
                <a:gd name="T26" fmla="*/ 26 w 265"/>
                <a:gd name="T27" fmla="*/ 40 h 255"/>
                <a:gd name="T28" fmla="*/ 54 w 265"/>
                <a:gd name="T29" fmla="*/ 71 h 255"/>
                <a:gd name="T30" fmla="*/ 90 w 265"/>
                <a:gd name="T31" fmla="*/ 111 h 255"/>
                <a:gd name="T32" fmla="*/ 131 w 265"/>
                <a:gd name="T33" fmla="*/ 151 h 255"/>
                <a:gd name="T34" fmla="*/ 172 w 265"/>
                <a:gd name="T35" fmla="*/ 192 h 255"/>
                <a:gd name="T36" fmla="*/ 194 w 265"/>
                <a:gd name="T37" fmla="*/ 211 h 255"/>
                <a:gd name="T38" fmla="*/ 215 w 265"/>
                <a:gd name="T39" fmla="*/ 228 h 255"/>
                <a:gd name="T40" fmla="*/ 235 w 265"/>
                <a:gd name="T41" fmla="*/ 241 h 255"/>
                <a:gd name="T42" fmla="*/ 254 w 265"/>
                <a:gd name="T43" fmla="*/ 255 h 255"/>
                <a:gd name="T44" fmla="*/ 265 w 265"/>
                <a:gd name="T45" fmla="*/ 241 h 2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5"/>
                <a:gd name="T70" fmla="*/ 0 h 255"/>
                <a:gd name="T71" fmla="*/ 265 w 265"/>
                <a:gd name="T72" fmla="*/ 255 h 2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5" h="255">
                  <a:moveTo>
                    <a:pt x="265" y="241"/>
                  </a:moveTo>
                  <a:lnTo>
                    <a:pt x="246" y="230"/>
                  </a:lnTo>
                  <a:lnTo>
                    <a:pt x="226" y="215"/>
                  </a:lnTo>
                  <a:lnTo>
                    <a:pt x="207" y="199"/>
                  </a:lnTo>
                  <a:lnTo>
                    <a:pt x="185" y="180"/>
                  </a:lnTo>
                  <a:lnTo>
                    <a:pt x="144" y="142"/>
                  </a:lnTo>
                  <a:lnTo>
                    <a:pt x="103" y="100"/>
                  </a:lnTo>
                  <a:lnTo>
                    <a:pt x="69" y="62"/>
                  </a:lnTo>
                  <a:lnTo>
                    <a:pt x="41" y="29"/>
                  </a:lnTo>
                  <a:lnTo>
                    <a:pt x="21" y="8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6" y="18"/>
                  </a:lnTo>
                  <a:lnTo>
                    <a:pt x="26" y="40"/>
                  </a:lnTo>
                  <a:lnTo>
                    <a:pt x="54" y="71"/>
                  </a:lnTo>
                  <a:lnTo>
                    <a:pt x="90" y="111"/>
                  </a:lnTo>
                  <a:lnTo>
                    <a:pt x="131" y="151"/>
                  </a:lnTo>
                  <a:lnTo>
                    <a:pt x="172" y="192"/>
                  </a:lnTo>
                  <a:lnTo>
                    <a:pt x="194" y="211"/>
                  </a:lnTo>
                  <a:lnTo>
                    <a:pt x="215" y="228"/>
                  </a:lnTo>
                  <a:lnTo>
                    <a:pt x="235" y="241"/>
                  </a:lnTo>
                  <a:lnTo>
                    <a:pt x="254" y="255"/>
                  </a:lnTo>
                  <a:lnTo>
                    <a:pt x="265" y="2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1" name="Freeform 39">
              <a:extLst>
                <a:ext uri="{FF2B5EF4-FFF2-40B4-BE49-F238E27FC236}">
                  <a16:creationId xmlns:a16="http://schemas.microsoft.com/office/drawing/2014/main" id="{FBC73521-2A7F-4B79-90E2-8EF464018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" y="2787"/>
              <a:ext cx="97" cy="76"/>
            </a:xfrm>
            <a:custGeom>
              <a:avLst/>
              <a:gdLst>
                <a:gd name="T0" fmla="*/ 97 w 97"/>
                <a:gd name="T1" fmla="*/ 76 h 76"/>
                <a:gd name="T2" fmla="*/ 50 w 97"/>
                <a:gd name="T3" fmla="*/ 0 h 76"/>
                <a:gd name="T4" fmla="*/ 97 w 97"/>
                <a:gd name="T5" fmla="*/ 76 h 76"/>
                <a:gd name="T6" fmla="*/ 0 w 97"/>
                <a:gd name="T7" fmla="*/ 71 h 76"/>
                <a:gd name="T8" fmla="*/ 50 w 97"/>
                <a:gd name="T9" fmla="*/ 0 h 76"/>
                <a:gd name="T10" fmla="*/ 97 w 97"/>
                <a:gd name="T11" fmla="*/ 76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76"/>
                <a:gd name="T20" fmla="*/ 97 w 97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76">
                  <a:moveTo>
                    <a:pt x="97" y="76"/>
                  </a:moveTo>
                  <a:lnTo>
                    <a:pt x="50" y="0"/>
                  </a:lnTo>
                  <a:lnTo>
                    <a:pt x="97" y="76"/>
                  </a:lnTo>
                  <a:lnTo>
                    <a:pt x="0" y="71"/>
                  </a:lnTo>
                  <a:lnTo>
                    <a:pt x="50" y="0"/>
                  </a:lnTo>
                  <a:lnTo>
                    <a:pt x="97" y="7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2" name="Freeform 40">
              <a:extLst>
                <a:ext uri="{FF2B5EF4-FFF2-40B4-BE49-F238E27FC236}">
                  <a16:creationId xmlns:a16="http://schemas.microsoft.com/office/drawing/2014/main" id="{516B1875-F578-4FCF-9651-128B0F1D4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" y="2534"/>
              <a:ext cx="537" cy="123"/>
            </a:xfrm>
            <a:custGeom>
              <a:avLst/>
              <a:gdLst>
                <a:gd name="T0" fmla="*/ 524 w 537"/>
                <a:gd name="T1" fmla="*/ 0 h 123"/>
                <a:gd name="T2" fmla="*/ 503 w 537"/>
                <a:gd name="T3" fmla="*/ 21 h 123"/>
                <a:gd name="T4" fmla="*/ 483 w 537"/>
                <a:gd name="T5" fmla="*/ 39 h 123"/>
                <a:gd name="T6" fmla="*/ 462 w 537"/>
                <a:gd name="T7" fmla="*/ 54 h 123"/>
                <a:gd name="T8" fmla="*/ 442 w 537"/>
                <a:gd name="T9" fmla="*/ 65 h 123"/>
                <a:gd name="T10" fmla="*/ 421 w 537"/>
                <a:gd name="T11" fmla="*/ 77 h 123"/>
                <a:gd name="T12" fmla="*/ 399 w 537"/>
                <a:gd name="T13" fmla="*/ 86 h 123"/>
                <a:gd name="T14" fmla="*/ 378 w 537"/>
                <a:gd name="T15" fmla="*/ 92 h 123"/>
                <a:gd name="T16" fmla="*/ 356 w 537"/>
                <a:gd name="T17" fmla="*/ 98 h 123"/>
                <a:gd name="T18" fmla="*/ 335 w 537"/>
                <a:gd name="T19" fmla="*/ 102 h 123"/>
                <a:gd name="T20" fmla="*/ 313 w 537"/>
                <a:gd name="T21" fmla="*/ 106 h 123"/>
                <a:gd name="T22" fmla="*/ 291 w 537"/>
                <a:gd name="T23" fmla="*/ 106 h 123"/>
                <a:gd name="T24" fmla="*/ 272 w 537"/>
                <a:gd name="T25" fmla="*/ 106 h 123"/>
                <a:gd name="T26" fmla="*/ 229 w 537"/>
                <a:gd name="T27" fmla="*/ 104 h 123"/>
                <a:gd name="T28" fmla="*/ 190 w 537"/>
                <a:gd name="T29" fmla="*/ 96 h 123"/>
                <a:gd name="T30" fmla="*/ 153 w 537"/>
                <a:gd name="T31" fmla="*/ 86 h 123"/>
                <a:gd name="T32" fmla="*/ 119 w 537"/>
                <a:gd name="T33" fmla="*/ 75 h 123"/>
                <a:gd name="T34" fmla="*/ 89 w 537"/>
                <a:gd name="T35" fmla="*/ 63 h 123"/>
                <a:gd name="T36" fmla="*/ 63 w 537"/>
                <a:gd name="T37" fmla="*/ 52 h 123"/>
                <a:gd name="T38" fmla="*/ 24 w 537"/>
                <a:gd name="T39" fmla="*/ 33 h 123"/>
                <a:gd name="T40" fmla="*/ 11 w 537"/>
                <a:gd name="T41" fmla="*/ 25 h 123"/>
                <a:gd name="T42" fmla="*/ 0 w 537"/>
                <a:gd name="T43" fmla="*/ 37 h 123"/>
                <a:gd name="T44" fmla="*/ 15 w 537"/>
                <a:gd name="T45" fmla="*/ 46 h 123"/>
                <a:gd name="T46" fmla="*/ 52 w 537"/>
                <a:gd name="T47" fmla="*/ 65 h 123"/>
                <a:gd name="T48" fmla="*/ 80 w 537"/>
                <a:gd name="T49" fmla="*/ 79 h 123"/>
                <a:gd name="T50" fmla="*/ 113 w 537"/>
                <a:gd name="T51" fmla="*/ 90 h 123"/>
                <a:gd name="T52" fmla="*/ 147 w 537"/>
                <a:gd name="T53" fmla="*/ 102 h 123"/>
                <a:gd name="T54" fmla="*/ 186 w 537"/>
                <a:gd name="T55" fmla="*/ 111 h 123"/>
                <a:gd name="T56" fmla="*/ 227 w 537"/>
                <a:gd name="T57" fmla="*/ 119 h 123"/>
                <a:gd name="T58" fmla="*/ 270 w 537"/>
                <a:gd name="T59" fmla="*/ 123 h 123"/>
                <a:gd name="T60" fmla="*/ 294 w 537"/>
                <a:gd name="T61" fmla="*/ 123 h 123"/>
                <a:gd name="T62" fmla="*/ 315 w 537"/>
                <a:gd name="T63" fmla="*/ 121 h 123"/>
                <a:gd name="T64" fmla="*/ 337 w 537"/>
                <a:gd name="T65" fmla="*/ 119 h 123"/>
                <a:gd name="T66" fmla="*/ 360 w 537"/>
                <a:gd name="T67" fmla="*/ 113 h 123"/>
                <a:gd name="T68" fmla="*/ 384 w 537"/>
                <a:gd name="T69" fmla="*/ 107 h 123"/>
                <a:gd name="T70" fmla="*/ 406 w 537"/>
                <a:gd name="T71" fmla="*/ 100 h 123"/>
                <a:gd name="T72" fmla="*/ 429 w 537"/>
                <a:gd name="T73" fmla="*/ 90 h 123"/>
                <a:gd name="T74" fmla="*/ 451 w 537"/>
                <a:gd name="T75" fmla="*/ 79 h 123"/>
                <a:gd name="T76" fmla="*/ 473 w 537"/>
                <a:gd name="T77" fmla="*/ 65 h 123"/>
                <a:gd name="T78" fmla="*/ 494 w 537"/>
                <a:gd name="T79" fmla="*/ 50 h 123"/>
                <a:gd name="T80" fmla="*/ 516 w 537"/>
                <a:gd name="T81" fmla="*/ 31 h 123"/>
                <a:gd name="T82" fmla="*/ 537 w 537"/>
                <a:gd name="T83" fmla="*/ 12 h 123"/>
                <a:gd name="T84" fmla="*/ 524 w 537"/>
                <a:gd name="T85" fmla="*/ 0 h 1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37"/>
                <a:gd name="T130" fmla="*/ 0 h 123"/>
                <a:gd name="T131" fmla="*/ 537 w 537"/>
                <a:gd name="T132" fmla="*/ 123 h 12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37" h="123">
                  <a:moveTo>
                    <a:pt x="524" y="0"/>
                  </a:moveTo>
                  <a:lnTo>
                    <a:pt x="503" y="21"/>
                  </a:lnTo>
                  <a:lnTo>
                    <a:pt x="483" y="39"/>
                  </a:lnTo>
                  <a:lnTo>
                    <a:pt x="462" y="54"/>
                  </a:lnTo>
                  <a:lnTo>
                    <a:pt x="442" y="65"/>
                  </a:lnTo>
                  <a:lnTo>
                    <a:pt x="421" y="77"/>
                  </a:lnTo>
                  <a:lnTo>
                    <a:pt x="399" y="86"/>
                  </a:lnTo>
                  <a:lnTo>
                    <a:pt x="378" y="92"/>
                  </a:lnTo>
                  <a:lnTo>
                    <a:pt x="356" y="98"/>
                  </a:lnTo>
                  <a:lnTo>
                    <a:pt x="335" y="102"/>
                  </a:lnTo>
                  <a:lnTo>
                    <a:pt x="313" y="106"/>
                  </a:lnTo>
                  <a:lnTo>
                    <a:pt x="291" y="106"/>
                  </a:lnTo>
                  <a:lnTo>
                    <a:pt x="272" y="106"/>
                  </a:lnTo>
                  <a:lnTo>
                    <a:pt x="229" y="104"/>
                  </a:lnTo>
                  <a:lnTo>
                    <a:pt x="190" y="96"/>
                  </a:lnTo>
                  <a:lnTo>
                    <a:pt x="153" y="86"/>
                  </a:lnTo>
                  <a:lnTo>
                    <a:pt x="119" y="75"/>
                  </a:lnTo>
                  <a:lnTo>
                    <a:pt x="89" y="63"/>
                  </a:lnTo>
                  <a:lnTo>
                    <a:pt x="63" y="52"/>
                  </a:lnTo>
                  <a:lnTo>
                    <a:pt x="24" y="33"/>
                  </a:lnTo>
                  <a:lnTo>
                    <a:pt x="11" y="25"/>
                  </a:lnTo>
                  <a:lnTo>
                    <a:pt x="0" y="37"/>
                  </a:lnTo>
                  <a:lnTo>
                    <a:pt x="15" y="46"/>
                  </a:lnTo>
                  <a:lnTo>
                    <a:pt x="52" y="65"/>
                  </a:lnTo>
                  <a:lnTo>
                    <a:pt x="80" y="79"/>
                  </a:lnTo>
                  <a:lnTo>
                    <a:pt x="113" y="90"/>
                  </a:lnTo>
                  <a:lnTo>
                    <a:pt x="147" y="102"/>
                  </a:lnTo>
                  <a:lnTo>
                    <a:pt x="186" y="111"/>
                  </a:lnTo>
                  <a:lnTo>
                    <a:pt x="227" y="119"/>
                  </a:lnTo>
                  <a:lnTo>
                    <a:pt x="270" y="123"/>
                  </a:lnTo>
                  <a:lnTo>
                    <a:pt x="294" y="123"/>
                  </a:lnTo>
                  <a:lnTo>
                    <a:pt x="315" y="121"/>
                  </a:lnTo>
                  <a:lnTo>
                    <a:pt x="337" y="119"/>
                  </a:lnTo>
                  <a:lnTo>
                    <a:pt x="360" y="113"/>
                  </a:lnTo>
                  <a:lnTo>
                    <a:pt x="384" y="107"/>
                  </a:lnTo>
                  <a:lnTo>
                    <a:pt x="406" y="100"/>
                  </a:lnTo>
                  <a:lnTo>
                    <a:pt x="429" y="90"/>
                  </a:lnTo>
                  <a:lnTo>
                    <a:pt x="451" y="79"/>
                  </a:lnTo>
                  <a:lnTo>
                    <a:pt x="473" y="65"/>
                  </a:lnTo>
                  <a:lnTo>
                    <a:pt x="494" y="50"/>
                  </a:lnTo>
                  <a:lnTo>
                    <a:pt x="516" y="31"/>
                  </a:lnTo>
                  <a:lnTo>
                    <a:pt x="537" y="1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3" name="Freeform 41">
              <a:extLst>
                <a:ext uri="{FF2B5EF4-FFF2-40B4-BE49-F238E27FC236}">
                  <a16:creationId xmlns:a16="http://schemas.microsoft.com/office/drawing/2014/main" id="{6ED7BCB0-A3E2-49BB-B248-0D47F5217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" y="2486"/>
              <a:ext cx="90" cy="85"/>
            </a:xfrm>
            <a:custGeom>
              <a:avLst/>
              <a:gdLst>
                <a:gd name="T0" fmla="*/ 90 w 90"/>
                <a:gd name="T1" fmla="*/ 0 h 85"/>
                <a:gd name="T2" fmla="*/ 0 w 90"/>
                <a:gd name="T3" fmla="*/ 33 h 85"/>
                <a:gd name="T4" fmla="*/ 90 w 90"/>
                <a:gd name="T5" fmla="*/ 0 h 85"/>
                <a:gd name="T6" fmla="*/ 71 w 90"/>
                <a:gd name="T7" fmla="*/ 85 h 85"/>
                <a:gd name="T8" fmla="*/ 0 w 90"/>
                <a:gd name="T9" fmla="*/ 33 h 85"/>
                <a:gd name="T10" fmla="*/ 90 w 90"/>
                <a:gd name="T11" fmla="*/ 0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85"/>
                <a:gd name="T20" fmla="*/ 90 w 90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85">
                  <a:moveTo>
                    <a:pt x="90" y="0"/>
                  </a:moveTo>
                  <a:lnTo>
                    <a:pt x="0" y="33"/>
                  </a:lnTo>
                  <a:lnTo>
                    <a:pt x="90" y="0"/>
                  </a:lnTo>
                  <a:lnTo>
                    <a:pt x="71" y="85"/>
                  </a:lnTo>
                  <a:lnTo>
                    <a:pt x="0" y="33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4" name="Freeform 42">
              <a:extLst>
                <a:ext uri="{FF2B5EF4-FFF2-40B4-BE49-F238E27FC236}">
                  <a16:creationId xmlns:a16="http://schemas.microsoft.com/office/drawing/2014/main" id="{DB460A74-22C7-4B28-BA3F-E3E46BEDC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" y="1973"/>
              <a:ext cx="161" cy="219"/>
            </a:xfrm>
            <a:custGeom>
              <a:avLst/>
              <a:gdLst>
                <a:gd name="T0" fmla="*/ 161 w 161"/>
                <a:gd name="T1" fmla="*/ 12 h 219"/>
                <a:gd name="T2" fmla="*/ 144 w 161"/>
                <a:gd name="T3" fmla="*/ 6 h 219"/>
                <a:gd name="T4" fmla="*/ 129 w 161"/>
                <a:gd name="T5" fmla="*/ 20 h 219"/>
                <a:gd name="T6" fmla="*/ 110 w 161"/>
                <a:gd name="T7" fmla="*/ 41 h 219"/>
                <a:gd name="T8" fmla="*/ 86 w 161"/>
                <a:gd name="T9" fmla="*/ 69 h 219"/>
                <a:gd name="T10" fmla="*/ 60 w 161"/>
                <a:gd name="T11" fmla="*/ 102 h 219"/>
                <a:gd name="T12" fmla="*/ 36 w 161"/>
                <a:gd name="T13" fmla="*/ 138 h 219"/>
                <a:gd name="T14" fmla="*/ 26 w 161"/>
                <a:gd name="T15" fmla="*/ 157 h 219"/>
                <a:gd name="T16" fmla="*/ 15 w 161"/>
                <a:gd name="T17" fmla="*/ 177 h 219"/>
                <a:gd name="T18" fmla="*/ 6 w 161"/>
                <a:gd name="T19" fmla="*/ 196 h 219"/>
                <a:gd name="T20" fmla="*/ 0 w 161"/>
                <a:gd name="T21" fmla="*/ 213 h 219"/>
                <a:gd name="T22" fmla="*/ 17 w 161"/>
                <a:gd name="T23" fmla="*/ 219 h 219"/>
                <a:gd name="T24" fmla="*/ 23 w 161"/>
                <a:gd name="T25" fmla="*/ 201 h 219"/>
                <a:gd name="T26" fmla="*/ 32 w 161"/>
                <a:gd name="T27" fmla="*/ 182 h 219"/>
                <a:gd name="T28" fmla="*/ 41 w 161"/>
                <a:gd name="T29" fmla="*/ 165 h 219"/>
                <a:gd name="T30" fmla="*/ 51 w 161"/>
                <a:gd name="T31" fmla="*/ 146 h 219"/>
                <a:gd name="T32" fmla="*/ 75 w 161"/>
                <a:gd name="T33" fmla="*/ 111 h 219"/>
                <a:gd name="T34" fmla="*/ 101 w 161"/>
                <a:gd name="T35" fmla="*/ 79 h 219"/>
                <a:gd name="T36" fmla="*/ 125 w 161"/>
                <a:gd name="T37" fmla="*/ 50 h 219"/>
                <a:gd name="T38" fmla="*/ 144 w 161"/>
                <a:gd name="T39" fmla="*/ 29 h 219"/>
                <a:gd name="T40" fmla="*/ 157 w 161"/>
                <a:gd name="T41" fmla="*/ 16 h 219"/>
                <a:gd name="T42" fmla="*/ 146 w 161"/>
                <a:gd name="T43" fmla="*/ 0 h 219"/>
                <a:gd name="T44" fmla="*/ 161 w 161"/>
                <a:gd name="T45" fmla="*/ 12 h 2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1"/>
                <a:gd name="T70" fmla="*/ 0 h 219"/>
                <a:gd name="T71" fmla="*/ 161 w 161"/>
                <a:gd name="T72" fmla="*/ 219 h 21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1" h="219">
                  <a:moveTo>
                    <a:pt x="161" y="12"/>
                  </a:moveTo>
                  <a:lnTo>
                    <a:pt x="144" y="6"/>
                  </a:lnTo>
                  <a:lnTo>
                    <a:pt x="129" y="20"/>
                  </a:lnTo>
                  <a:lnTo>
                    <a:pt x="110" y="41"/>
                  </a:lnTo>
                  <a:lnTo>
                    <a:pt x="86" y="69"/>
                  </a:lnTo>
                  <a:lnTo>
                    <a:pt x="60" y="102"/>
                  </a:lnTo>
                  <a:lnTo>
                    <a:pt x="36" y="138"/>
                  </a:lnTo>
                  <a:lnTo>
                    <a:pt x="26" y="157"/>
                  </a:lnTo>
                  <a:lnTo>
                    <a:pt x="15" y="177"/>
                  </a:lnTo>
                  <a:lnTo>
                    <a:pt x="6" y="196"/>
                  </a:lnTo>
                  <a:lnTo>
                    <a:pt x="0" y="213"/>
                  </a:lnTo>
                  <a:lnTo>
                    <a:pt x="17" y="219"/>
                  </a:lnTo>
                  <a:lnTo>
                    <a:pt x="23" y="201"/>
                  </a:lnTo>
                  <a:lnTo>
                    <a:pt x="32" y="182"/>
                  </a:lnTo>
                  <a:lnTo>
                    <a:pt x="41" y="165"/>
                  </a:lnTo>
                  <a:lnTo>
                    <a:pt x="51" y="146"/>
                  </a:lnTo>
                  <a:lnTo>
                    <a:pt x="75" y="111"/>
                  </a:lnTo>
                  <a:lnTo>
                    <a:pt x="101" y="79"/>
                  </a:lnTo>
                  <a:lnTo>
                    <a:pt x="125" y="50"/>
                  </a:lnTo>
                  <a:lnTo>
                    <a:pt x="144" y="29"/>
                  </a:lnTo>
                  <a:lnTo>
                    <a:pt x="157" y="16"/>
                  </a:lnTo>
                  <a:lnTo>
                    <a:pt x="146" y="0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5" name="Freeform 43">
              <a:extLst>
                <a:ext uri="{FF2B5EF4-FFF2-40B4-BE49-F238E27FC236}">
                  <a16:creationId xmlns:a16="http://schemas.microsoft.com/office/drawing/2014/main" id="{614CFAB5-1209-42E9-8B7E-02C4ACD25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" y="2222"/>
              <a:ext cx="369" cy="308"/>
            </a:xfrm>
            <a:custGeom>
              <a:avLst/>
              <a:gdLst>
                <a:gd name="T0" fmla="*/ 203 w 369"/>
                <a:gd name="T1" fmla="*/ 2 h 308"/>
                <a:gd name="T2" fmla="*/ 240 w 369"/>
                <a:gd name="T3" fmla="*/ 8 h 308"/>
                <a:gd name="T4" fmla="*/ 272 w 369"/>
                <a:gd name="T5" fmla="*/ 19 h 308"/>
                <a:gd name="T6" fmla="*/ 302 w 369"/>
                <a:gd name="T7" fmla="*/ 37 h 308"/>
                <a:gd name="T8" fmla="*/ 326 w 369"/>
                <a:gd name="T9" fmla="*/ 58 h 308"/>
                <a:gd name="T10" fmla="*/ 345 w 369"/>
                <a:gd name="T11" fmla="*/ 81 h 308"/>
                <a:gd name="T12" fmla="*/ 360 w 369"/>
                <a:gd name="T13" fmla="*/ 109 h 308"/>
                <a:gd name="T14" fmla="*/ 367 w 369"/>
                <a:gd name="T15" fmla="*/ 138 h 308"/>
                <a:gd name="T16" fmla="*/ 367 w 369"/>
                <a:gd name="T17" fmla="*/ 171 h 308"/>
                <a:gd name="T18" fmla="*/ 360 w 369"/>
                <a:gd name="T19" fmla="*/ 201 h 308"/>
                <a:gd name="T20" fmla="*/ 345 w 369"/>
                <a:gd name="T21" fmla="*/ 228 h 308"/>
                <a:gd name="T22" fmla="*/ 326 w 369"/>
                <a:gd name="T23" fmla="*/ 253 h 308"/>
                <a:gd name="T24" fmla="*/ 302 w 369"/>
                <a:gd name="T25" fmla="*/ 274 h 308"/>
                <a:gd name="T26" fmla="*/ 272 w 369"/>
                <a:gd name="T27" fmla="*/ 291 h 308"/>
                <a:gd name="T28" fmla="*/ 240 w 369"/>
                <a:gd name="T29" fmla="*/ 303 h 308"/>
                <a:gd name="T30" fmla="*/ 203 w 369"/>
                <a:gd name="T31" fmla="*/ 308 h 308"/>
                <a:gd name="T32" fmla="*/ 164 w 369"/>
                <a:gd name="T33" fmla="*/ 308 h 308"/>
                <a:gd name="T34" fmla="*/ 130 w 369"/>
                <a:gd name="T35" fmla="*/ 303 h 308"/>
                <a:gd name="T36" fmla="*/ 95 w 369"/>
                <a:gd name="T37" fmla="*/ 291 h 308"/>
                <a:gd name="T38" fmla="*/ 67 w 369"/>
                <a:gd name="T39" fmla="*/ 274 h 308"/>
                <a:gd name="T40" fmla="*/ 41 w 369"/>
                <a:gd name="T41" fmla="*/ 253 h 308"/>
                <a:gd name="T42" fmla="*/ 22 w 369"/>
                <a:gd name="T43" fmla="*/ 228 h 308"/>
                <a:gd name="T44" fmla="*/ 9 w 369"/>
                <a:gd name="T45" fmla="*/ 201 h 308"/>
                <a:gd name="T46" fmla="*/ 0 w 369"/>
                <a:gd name="T47" fmla="*/ 171 h 308"/>
                <a:gd name="T48" fmla="*/ 0 w 369"/>
                <a:gd name="T49" fmla="*/ 138 h 308"/>
                <a:gd name="T50" fmla="*/ 9 w 369"/>
                <a:gd name="T51" fmla="*/ 109 h 308"/>
                <a:gd name="T52" fmla="*/ 22 w 369"/>
                <a:gd name="T53" fmla="*/ 81 h 308"/>
                <a:gd name="T54" fmla="*/ 41 w 369"/>
                <a:gd name="T55" fmla="*/ 58 h 308"/>
                <a:gd name="T56" fmla="*/ 67 w 369"/>
                <a:gd name="T57" fmla="*/ 37 h 308"/>
                <a:gd name="T58" fmla="*/ 95 w 369"/>
                <a:gd name="T59" fmla="*/ 19 h 308"/>
                <a:gd name="T60" fmla="*/ 130 w 369"/>
                <a:gd name="T61" fmla="*/ 8 h 308"/>
                <a:gd name="T62" fmla="*/ 164 w 369"/>
                <a:gd name="T63" fmla="*/ 2 h 3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9"/>
                <a:gd name="T97" fmla="*/ 0 h 308"/>
                <a:gd name="T98" fmla="*/ 369 w 369"/>
                <a:gd name="T99" fmla="*/ 308 h 3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9" h="308">
                  <a:moveTo>
                    <a:pt x="184" y="0"/>
                  </a:moveTo>
                  <a:lnTo>
                    <a:pt x="203" y="2"/>
                  </a:lnTo>
                  <a:lnTo>
                    <a:pt x="220" y="4"/>
                  </a:lnTo>
                  <a:lnTo>
                    <a:pt x="240" y="8"/>
                  </a:lnTo>
                  <a:lnTo>
                    <a:pt x="255" y="12"/>
                  </a:lnTo>
                  <a:lnTo>
                    <a:pt x="272" y="19"/>
                  </a:lnTo>
                  <a:lnTo>
                    <a:pt x="287" y="27"/>
                  </a:lnTo>
                  <a:lnTo>
                    <a:pt x="302" y="37"/>
                  </a:lnTo>
                  <a:lnTo>
                    <a:pt x="315" y="46"/>
                  </a:lnTo>
                  <a:lnTo>
                    <a:pt x="326" y="58"/>
                  </a:lnTo>
                  <a:lnTo>
                    <a:pt x="337" y="69"/>
                  </a:lnTo>
                  <a:lnTo>
                    <a:pt x="345" y="81"/>
                  </a:lnTo>
                  <a:lnTo>
                    <a:pt x="354" y="94"/>
                  </a:lnTo>
                  <a:lnTo>
                    <a:pt x="360" y="109"/>
                  </a:lnTo>
                  <a:lnTo>
                    <a:pt x="365" y="125"/>
                  </a:lnTo>
                  <a:lnTo>
                    <a:pt x="367" y="138"/>
                  </a:lnTo>
                  <a:lnTo>
                    <a:pt x="369" y="155"/>
                  </a:lnTo>
                  <a:lnTo>
                    <a:pt x="367" y="171"/>
                  </a:lnTo>
                  <a:lnTo>
                    <a:pt x="365" y="186"/>
                  </a:lnTo>
                  <a:lnTo>
                    <a:pt x="360" y="201"/>
                  </a:lnTo>
                  <a:lnTo>
                    <a:pt x="354" y="215"/>
                  </a:lnTo>
                  <a:lnTo>
                    <a:pt x="345" y="228"/>
                  </a:lnTo>
                  <a:lnTo>
                    <a:pt x="337" y="241"/>
                  </a:lnTo>
                  <a:lnTo>
                    <a:pt x="326" y="253"/>
                  </a:lnTo>
                  <a:lnTo>
                    <a:pt x="315" y="264"/>
                  </a:lnTo>
                  <a:lnTo>
                    <a:pt x="302" y="274"/>
                  </a:lnTo>
                  <a:lnTo>
                    <a:pt x="287" y="284"/>
                  </a:lnTo>
                  <a:lnTo>
                    <a:pt x="272" y="291"/>
                  </a:lnTo>
                  <a:lnTo>
                    <a:pt x="255" y="297"/>
                  </a:lnTo>
                  <a:lnTo>
                    <a:pt x="240" y="303"/>
                  </a:lnTo>
                  <a:lnTo>
                    <a:pt x="220" y="307"/>
                  </a:lnTo>
                  <a:lnTo>
                    <a:pt x="203" y="308"/>
                  </a:lnTo>
                  <a:lnTo>
                    <a:pt x="184" y="308"/>
                  </a:lnTo>
                  <a:lnTo>
                    <a:pt x="164" y="308"/>
                  </a:lnTo>
                  <a:lnTo>
                    <a:pt x="147" y="307"/>
                  </a:lnTo>
                  <a:lnTo>
                    <a:pt x="130" y="303"/>
                  </a:lnTo>
                  <a:lnTo>
                    <a:pt x="113" y="297"/>
                  </a:lnTo>
                  <a:lnTo>
                    <a:pt x="95" y="291"/>
                  </a:lnTo>
                  <a:lnTo>
                    <a:pt x="80" y="284"/>
                  </a:lnTo>
                  <a:lnTo>
                    <a:pt x="67" y="274"/>
                  </a:lnTo>
                  <a:lnTo>
                    <a:pt x="54" y="264"/>
                  </a:lnTo>
                  <a:lnTo>
                    <a:pt x="41" y="253"/>
                  </a:lnTo>
                  <a:lnTo>
                    <a:pt x="31" y="241"/>
                  </a:lnTo>
                  <a:lnTo>
                    <a:pt x="22" y="228"/>
                  </a:lnTo>
                  <a:lnTo>
                    <a:pt x="13" y="215"/>
                  </a:lnTo>
                  <a:lnTo>
                    <a:pt x="9" y="201"/>
                  </a:lnTo>
                  <a:lnTo>
                    <a:pt x="3" y="186"/>
                  </a:lnTo>
                  <a:lnTo>
                    <a:pt x="0" y="171"/>
                  </a:lnTo>
                  <a:lnTo>
                    <a:pt x="0" y="155"/>
                  </a:lnTo>
                  <a:lnTo>
                    <a:pt x="0" y="138"/>
                  </a:lnTo>
                  <a:lnTo>
                    <a:pt x="3" y="125"/>
                  </a:lnTo>
                  <a:lnTo>
                    <a:pt x="9" y="109"/>
                  </a:lnTo>
                  <a:lnTo>
                    <a:pt x="13" y="94"/>
                  </a:lnTo>
                  <a:lnTo>
                    <a:pt x="22" y="81"/>
                  </a:lnTo>
                  <a:lnTo>
                    <a:pt x="31" y="69"/>
                  </a:lnTo>
                  <a:lnTo>
                    <a:pt x="41" y="58"/>
                  </a:lnTo>
                  <a:lnTo>
                    <a:pt x="54" y="46"/>
                  </a:lnTo>
                  <a:lnTo>
                    <a:pt x="67" y="37"/>
                  </a:lnTo>
                  <a:lnTo>
                    <a:pt x="80" y="27"/>
                  </a:lnTo>
                  <a:lnTo>
                    <a:pt x="95" y="19"/>
                  </a:lnTo>
                  <a:lnTo>
                    <a:pt x="113" y="12"/>
                  </a:lnTo>
                  <a:lnTo>
                    <a:pt x="130" y="8"/>
                  </a:lnTo>
                  <a:lnTo>
                    <a:pt x="147" y="4"/>
                  </a:lnTo>
                  <a:lnTo>
                    <a:pt x="164" y="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6" name="Freeform 44">
              <a:extLst>
                <a:ext uri="{FF2B5EF4-FFF2-40B4-BE49-F238E27FC236}">
                  <a16:creationId xmlns:a16="http://schemas.microsoft.com/office/drawing/2014/main" id="{220F30BF-38C7-4400-BDFD-221B2364E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5"/>
              <a:ext cx="194" cy="162"/>
            </a:xfrm>
            <a:custGeom>
              <a:avLst/>
              <a:gdLst>
                <a:gd name="T0" fmla="*/ 194 w 194"/>
                <a:gd name="T1" fmla="*/ 162 h 162"/>
                <a:gd name="T2" fmla="*/ 192 w 194"/>
                <a:gd name="T3" fmla="*/ 145 h 162"/>
                <a:gd name="T4" fmla="*/ 189 w 194"/>
                <a:gd name="T5" fmla="*/ 130 h 162"/>
                <a:gd name="T6" fmla="*/ 185 w 194"/>
                <a:gd name="T7" fmla="*/ 113 h 162"/>
                <a:gd name="T8" fmla="*/ 179 w 194"/>
                <a:gd name="T9" fmla="*/ 99 h 162"/>
                <a:gd name="T10" fmla="*/ 170 w 194"/>
                <a:gd name="T11" fmla="*/ 84 h 162"/>
                <a:gd name="T12" fmla="*/ 161 w 194"/>
                <a:gd name="T13" fmla="*/ 70 h 162"/>
                <a:gd name="T14" fmla="*/ 148 w 194"/>
                <a:gd name="T15" fmla="*/ 59 h 162"/>
                <a:gd name="T16" fmla="*/ 138 w 194"/>
                <a:gd name="T17" fmla="*/ 47 h 162"/>
                <a:gd name="T18" fmla="*/ 123 w 194"/>
                <a:gd name="T19" fmla="*/ 36 h 162"/>
                <a:gd name="T20" fmla="*/ 107 w 194"/>
                <a:gd name="T21" fmla="*/ 26 h 162"/>
                <a:gd name="T22" fmla="*/ 92 w 194"/>
                <a:gd name="T23" fmla="*/ 19 h 162"/>
                <a:gd name="T24" fmla="*/ 75 w 194"/>
                <a:gd name="T25" fmla="*/ 13 h 162"/>
                <a:gd name="T26" fmla="*/ 58 w 194"/>
                <a:gd name="T27" fmla="*/ 7 h 162"/>
                <a:gd name="T28" fmla="*/ 38 w 194"/>
                <a:gd name="T29" fmla="*/ 3 h 162"/>
                <a:gd name="T30" fmla="*/ 19 w 194"/>
                <a:gd name="T31" fmla="*/ 0 h 162"/>
                <a:gd name="T32" fmla="*/ 0 w 194"/>
                <a:gd name="T33" fmla="*/ 0 h 162"/>
                <a:gd name="T34" fmla="*/ 0 w 194"/>
                <a:gd name="T35" fmla="*/ 15 h 162"/>
                <a:gd name="T36" fmla="*/ 19 w 194"/>
                <a:gd name="T37" fmla="*/ 17 h 162"/>
                <a:gd name="T38" fmla="*/ 36 w 194"/>
                <a:gd name="T39" fmla="*/ 19 h 162"/>
                <a:gd name="T40" fmla="*/ 51 w 194"/>
                <a:gd name="T41" fmla="*/ 23 h 162"/>
                <a:gd name="T42" fmla="*/ 69 w 194"/>
                <a:gd name="T43" fmla="*/ 26 h 162"/>
                <a:gd name="T44" fmla="*/ 84 w 194"/>
                <a:gd name="T45" fmla="*/ 34 h 162"/>
                <a:gd name="T46" fmla="*/ 99 w 194"/>
                <a:gd name="T47" fmla="*/ 40 h 162"/>
                <a:gd name="T48" fmla="*/ 112 w 194"/>
                <a:gd name="T49" fmla="*/ 49 h 162"/>
                <a:gd name="T50" fmla="*/ 125 w 194"/>
                <a:gd name="T51" fmla="*/ 59 h 162"/>
                <a:gd name="T52" fmla="*/ 135 w 194"/>
                <a:gd name="T53" fmla="*/ 69 h 162"/>
                <a:gd name="T54" fmla="*/ 146 w 194"/>
                <a:gd name="T55" fmla="*/ 80 h 162"/>
                <a:gd name="T56" fmla="*/ 155 w 194"/>
                <a:gd name="T57" fmla="*/ 91 h 162"/>
                <a:gd name="T58" fmla="*/ 161 w 194"/>
                <a:gd name="T59" fmla="*/ 105 h 162"/>
                <a:gd name="T60" fmla="*/ 168 w 194"/>
                <a:gd name="T61" fmla="*/ 118 h 162"/>
                <a:gd name="T62" fmla="*/ 172 w 194"/>
                <a:gd name="T63" fmla="*/ 132 h 162"/>
                <a:gd name="T64" fmla="*/ 174 w 194"/>
                <a:gd name="T65" fmla="*/ 147 h 162"/>
                <a:gd name="T66" fmla="*/ 176 w 194"/>
                <a:gd name="T67" fmla="*/ 162 h 162"/>
                <a:gd name="T68" fmla="*/ 194 w 194"/>
                <a:gd name="T69" fmla="*/ 162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2"/>
                <a:gd name="T107" fmla="*/ 194 w 194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2">
                  <a:moveTo>
                    <a:pt x="194" y="162"/>
                  </a:moveTo>
                  <a:lnTo>
                    <a:pt x="192" y="145"/>
                  </a:lnTo>
                  <a:lnTo>
                    <a:pt x="189" y="130"/>
                  </a:lnTo>
                  <a:lnTo>
                    <a:pt x="185" y="113"/>
                  </a:lnTo>
                  <a:lnTo>
                    <a:pt x="179" y="99"/>
                  </a:lnTo>
                  <a:lnTo>
                    <a:pt x="170" y="84"/>
                  </a:lnTo>
                  <a:lnTo>
                    <a:pt x="161" y="70"/>
                  </a:lnTo>
                  <a:lnTo>
                    <a:pt x="148" y="59"/>
                  </a:lnTo>
                  <a:lnTo>
                    <a:pt x="138" y="47"/>
                  </a:lnTo>
                  <a:lnTo>
                    <a:pt x="123" y="36"/>
                  </a:lnTo>
                  <a:lnTo>
                    <a:pt x="107" y="26"/>
                  </a:lnTo>
                  <a:lnTo>
                    <a:pt x="92" y="19"/>
                  </a:lnTo>
                  <a:lnTo>
                    <a:pt x="75" y="13"/>
                  </a:lnTo>
                  <a:lnTo>
                    <a:pt x="58" y="7"/>
                  </a:lnTo>
                  <a:lnTo>
                    <a:pt x="38" y="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9" y="17"/>
                  </a:lnTo>
                  <a:lnTo>
                    <a:pt x="36" y="19"/>
                  </a:lnTo>
                  <a:lnTo>
                    <a:pt x="51" y="23"/>
                  </a:lnTo>
                  <a:lnTo>
                    <a:pt x="69" y="26"/>
                  </a:lnTo>
                  <a:lnTo>
                    <a:pt x="84" y="34"/>
                  </a:lnTo>
                  <a:lnTo>
                    <a:pt x="99" y="40"/>
                  </a:lnTo>
                  <a:lnTo>
                    <a:pt x="112" y="49"/>
                  </a:lnTo>
                  <a:lnTo>
                    <a:pt x="125" y="59"/>
                  </a:lnTo>
                  <a:lnTo>
                    <a:pt x="135" y="69"/>
                  </a:lnTo>
                  <a:lnTo>
                    <a:pt x="146" y="80"/>
                  </a:lnTo>
                  <a:lnTo>
                    <a:pt x="155" y="91"/>
                  </a:lnTo>
                  <a:lnTo>
                    <a:pt x="161" y="105"/>
                  </a:lnTo>
                  <a:lnTo>
                    <a:pt x="168" y="118"/>
                  </a:lnTo>
                  <a:lnTo>
                    <a:pt x="172" y="132"/>
                  </a:lnTo>
                  <a:lnTo>
                    <a:pt x="174" y="147"/>
                  </a:lnTo>
                  <a:lnTo>
                    <a:pt x="176" y="162"/>
                  </a:lnTo>
                  <a:lnTo>
                    <a:pt x="194" y="162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7" name="Freeform 45">
              <a:extLst>
                <a:ext uri="{FF2B5EF4-FFF2-40B4-BE49-F238E27FC236}">
                  <a16:creationId xmlns:a16="http://schemas.microsoft.com/office/drawing/2014/main" id="{89368C7D-9E16-431D-A638-11D68EAB0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377"/>
              <a:ext cx="194" cy="161"/>
            </a:xfrm>
            <a:custGeom>
              <a:avLst/>
              <a:gdLst>
                <a:gd name="T0" fmla="*/ 0 w 194"/>
                <a:gd name="T1" fmla="*/ 161 h 161"/>
                <a:gd name="T2" fmla="*/ 19 w 194"/>
                <a:gd name="T3" fmla="*/ 161 h 161"/>
                <a:gd name="T4" fmla="*/ 38 w 194"/>
                <a:gd name="T5" fmla="*/ 159 h 161"/>
                <a:gd name="T6" fmla="*/ 58 w 194"/>
                <a:gd name="T7" fmla="*/ 155 h 161"/>
                <a:gd name="T8" fmla="*/ 75 w 194"/>
                <a:gd name="T9" fmla="*/ 150 h 161"/>
                <a:gd name="T10" fmla="*/ 92 w 194"/>
                <a:gd name="T11" fmla="*/ 142 h 161"/>
                <a:gd name="T12" fmla="*/ 107 w 194"/>
                <a:gd name="T13" fmla="*/ 134 h 161"/>
                <a:gd name="T14" fmla="*/ 123 w 194"/>
                <a:gd name="T15" fmla="*/ 125 h 161"/>
                <a:gd name="T16" fmla="*/ 138 w 194"/>
                <a:gd name="T17" fmla="*/ 115 h 161"/>
                <a:gd name="T18" fmla="*/ 148 w 194"/>
                <a:gd name="T19" fmla="*/ 104 h 161"/>
                <a:gd name="T20" fmla="*/ 161 w 194"/>
                <a:gd name="T21" fmla="*/ 90 h 161"/>
                <a:gd name="T22" fmla="*/ 170 w 194"/>
                <a:gd name="T23" fmla="*/ 77 h 161"/>
                <a:gd name="T24" fmla="*/ 179 w 194"/>
                <a:gd name="T25" fmla="*/ 63 h 161"/>
                <a:gd name="T26" fmla="*/ 185 w 194"/>
                <a:gd name="T27" fmla="*/ 48 h 161"/>
                <a:gd name="T28" fmla="*/ 189 w 194"/>
                <a:gd name="T29" fmla="*/ 33 h 161"/>
                <a:gd name="T30" fmla="*/ 192 w 194"/>
                <a:gd name="T31" fmla="*/ 16 h 161"/>
                <a:gd name="T32" fmla="*/ 194 w 194"/>
                <a:gd name="T33" fmla="*/ 0 h 161"/>
                <a:gd name="T34" fmla="*/ 176 w 194"/>
                <a:gd name="T35" fmla="*/ 0 h 161"/>
                <a:gd name="T36" fmla="*/ 174 w 194"/>
                <a:gd name="T37" fmla="*/ 14 h 161"/>
                <a:gd name="T38" fmla="*/ 172 w 194"/>
                <a:gd name="T39" fmla="*/ 29 h 161"/>
                <a:gd name="T40" fmla="*/ 168 w 194"/>
                <a:gd name="T41" fmla="*/ 42 h 161"/>
                <a:gd name="T42" fmla="*/ 161 w 194"/>
                <a:gd name="T43" fmla="*/ 56 h 161"/>
                <a:gd name="T44" fmla="*/ 155 w 194"/>
                <a:gd name="T45" fmla="*/ 69 h 161"/>
                <a:gd name="T46" fmla="*/ 146 w 194"/>
                <a:gd name="T47" fmla="*/ 81 h 161"/>
                <a:gd name="T48" fmla="*/ 135 w 194"/>
                <a:gd name="T49" fmla="*/ 92 h 161"/>
                <a:gd name="T50" fmla="*/ 125 w 194"/>
                <a:gd name="T51" fmla="*/ 104 h 161"/>
                <a:gd name="T52" fmla="*/ 112 w 194"/>
                <a:gd name="T53" fmla="*/ 113 h 161"/>
                <a:gd name="T54" fmla="*/ 99 w 194"/>
                <a:gd name="T55" fmla="*/ 121 h 161"/>
                <a:gd name="T56" fmla="*/ 84 w 194"/>
                <a:gd name="T57" fmla="*/ 129 h 161"/>
                <a:gd name="T58" fmla="*/ 69 w 194"/>
                <a:gd name="T59" fmla="*/ 134 h 161"/>
                <a:gd name="T60" fmla="*/ 51 w 194"/>
                <a:gd name="T61" fmla="*/ 140 h 161"/>
                <a:gd name="T62" fmla="*/ 36 w 194"/>
                <a:gd name="T63" fmla="*/ 144 h 161"/>
                <a:gd name="T64" fmla="*/ 19 w 194"/>
                <a:gd name="T65" fmla="*/ 146 h 161"/>
                <a:gd name="T66" fmla="*/ 0 w 194"/>
                <a:gd name="T67" fmla="*/ 146 h 161"/>
                <a:gd name="T68" fmla="*/ 0 w 194"/>
                <a:gd name="T69" fmla="*/ 161 h 1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1"/>
                <a:gd name="T107" fmla="*/ 194 w 194"/>
                <a:gd name="T108" fmla="*/ 161 h 16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1">
                  <a:moveTo>
                    <a:pt x="0" y="161"/>
                  </a:moveTo>
                  <a:lnTo>
                    <a:pt x="19" y="161"/>
                  </a:lnTo>
                  <a:lnTo>
                    <a:pt x="38" y="159"/>
                  </a:lnTo>
                  <a:lnTo>
                    <a:pt x="58" y="155"/>
                  </a:lnTo>
                  <a:lnTo>
                    <a:pt x="75" y="150"/>
                  </a:lnTo>
                  <a:lnTo>
                    <a:pt x="92" y="142"/>
                  </a:lnTo>
                  <a:lnTo>
                    <a:pt x="107" y="134"/>
                  </a:lnTo>
                  <a:lnTo>
                    <a:pt x="123" y="125"/>
                  </a:lnTo>
                  <a:lnTo>
                    <a:pt x="138" y="115"/>
                  </a:lnTo>
                  <a:lnTo>
                    <a:pt x="148" y="104"/>
                  </a:lnTo>
                  <a:lnTo>
                    <a:pt x="161" y="90"/>
                  </a:lnTo>
                  <a:lnTo>
                    <a:pt x="170" y="77"/>
                  </a:lnTo>
                  <a:lnTo>
                    <a:pt x="179" y="63"/>
                  </a:lnTo>
                  <a:lnTo>
                    <a:pt x="185" y="48"/>
                  </a:lnTo>
                  <a:lnTo>
                    <a:pt x="189" y="33"/>
                  </a:lnTo>
                  <a:lnTo>
                    <a:pt x="192" y="16"/>
                  </a:lnTo>
                  <a:lnTo>
                    <a:pt x="194" y="0"/>
                  </a:lnTo>
                  <a:lnTo>
                    <a:pt x="176" y="0"/>
                  </a:lnTo>
                  <a:lnTo>
                    <a:pt x="174" y="14"/>
                  </a:lnTo>
                  <a:lnTo>
                    <a:pt x="172" y="29"/>
                  </a:lnTo>
                  <a:lnTo>
                    <a:pt x="168" y="42"/>
                  </a:lnTo>
                  <a:lnTo>
                    <a:pt x="161" y="56"/>
                  </a:lnTo>
                  <a:lnTo>
                    <a:pt x="155" y="69"/>
                  </a:lnTo>
                  <a:lnTo>
                    <a:pt x="146" y="81"/>
                  </a:lnTo>
                  <a:lnTo>
                    <a:pt x="135" y="92"/>
                  </a:lnTo>
                  <a:lnTo>
                    <a:pt x="125" y="104"/>
                  </a:lnTo>
                  <a:lnTo>
                    <a:pt x="112" y="113"/>
                  </a:lnTo>
                  <a:lnTo>
                    <a:pt x="99" y="121"/>
                  </a:lnTo>
                  <a:lnTo>
                    <a:pt x="84" y="129"/>
                  </a:lnTo>
                  <a:lnTo>
                    <a:pt x="69" y="134"/>
                  </a:lnTo>
                  <a:lnTo>
                    <a:pt x="51" y="140"/>
                  </a:lnTo>
                  <a:lnTo>
                    <a:pt x="36" y="144"/>
                  </a:lnTo>
                  <a:lnTo>
                    <a:pt x="19" y="146"/>
                  </a:lnTo>
                  <a:lnTo>
                    <a:pt x="0" y="146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8" name="Freeform 46">
              <a:extLst>
                <a:ext uri="{FF2B5EF4-FFF2-40B4-BE49-F238E27FC236}">
                  <a16:creationId xmlns:a16="http://schemas.microsoft.com/office/drawing/2014/main" id="{E958D568-43D2-4B4B-9AA6-9524DF9C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377"/>
              <a:ext cx="192" cy="161"/>
            </a:xfrm>
            <a:custGeom>
              <a:avLst/>
              <a:gdLst>
                <a:gd name="T0" fmla="*/ 0 w 192"/>
                <a:gd name="T1" fmla="*/ 0 h 161"/>
                <a:gd name="T2" fmla="*/ 0 w 192"/>
                <a:gd name="T3" fmla="*/ 16 h 161"/>
                <a:gd name="T4" fmla="*/ 2 w 192"/>
                <a:gd name="T5" fmla="*/ 33 h 161"/>
                <a:gd name="T6" fmla="*/ 8 w 192"/>
                <a:gd name="T7" fmla="*/ 48 h 161"/>
                <a:gd name="T8" fmla="*/ 15 w 192"/>
                <a:gd name="T9" fmla="*/ 63 h 161"/>
                <a:gd name="T10" fmla="*/ 21 w 192"/>
                <a:gd name="T11" fmla="*/ 77 h 161"/>
                <a:gd name="T12" fmla="*/ 32 w 192"/>
                <a:gd name="T13" fmla="*/ 90 h 161"/>
                <a:gd name="T14" fmla="*/ 43 w 192"/>
                <a:gd name="T15" fmla="*/ 104 h 161"/>
                <a:gd name="T16" fmla="*/ 56 w 192"/>
                <a:gd name="T17" fmla="*/ 115 h 161"/>
                <a:gd name="T18" fmla="*/ 69 w 192"/>
                <a:gd name="T19" fmla="*/ 125 h 161"/>
                <a:gd name="T20" fmla="*/ 84 w 192"/>
                <a:gd name="T21" fmla="*/ 134 h 161"/>
                <a:gd name="T22" fmla="*/ 101 w 192"/>
                <a:gd name="T23" fmla="*/ 142 h 161"/>
                <a:gd name="T24" fmla="*/ 116 w 192"/>
                <a:gd name="T25" fmla="*/ 150 h 161"/>
                <a:gd name="T26" fmla="*/ 136 w 192"/>
                <a:gd name="T27" fmla="*/ 155 h 161"/>
                <a:gd name="T28" fmla="*/ 153 w 192"/>
                <a:gd name="T29" fmla="*/ 159 h 161"/>
                <a:gd name="T30" fmla="*/ 172 w 192"/>
                <a:gd name="T31" fmla="*/ 161 h 161"/>
                <a:gd name="T32" fmla="*/ 192 w 192"/>
                <a:gd name="T33" fmla="*/ 161 h 161"/>
                <a:gd name="T34" fmla="*/ 192 w 192"/>
                <a:gd name="T35" fmla="*/ 146 h 161"/>
                <a:gd name="T36" fmla="*/ 174 w 192"/>
                <a:gd name="T37" fmla="*/ 146 h 161"/>
                <a:gd name="T38" fmla="*/ 157 w 192"/>
                <a:gd name="T39" fmla="*/ 144 h 161"/>
                <a:gd name="T40" fmla="*/ 140 w 192"/>
                <a:gd name="T41" fmla="*/ 140 h 161"/>
                <a:gd name="T42" fmla="*/ 125 w 192"/>
                <a:gd name="T43" fmla="*/ 134 h 161"/>
                <a:gd name="T44" fmla="*/ 108 w 192"/>
                <a:gd name="T45" fmla="*/ 129 h 161"/>
                <a:gd name="T46" fmla="*/ 95 w 192"/>
                <a:gd name="T47" fmla="*/ 121 h 161"/>
                <a:gd name="T48" fmla="*/ 80 w 192"/>
                <a:gd name="T49" fmla="*/ 113 h 161"/>
                <a:gd name="T50" fmla="*/ 69 w 192"/>
                <a:gd name="T51" fmla="*/ 104 h 161"/>
                <a:gd name="T52" fmla="*/ 56 w 192"/>
                <a:gd name="T53" fmla="*/ 92 h 161"/>
                <a:gd name="T54" fmla="*/ 47 w 192"/>
                <a:gd name="T55" fmla="*/ 81 h 161"/>
                <a:gd name="T56" fmla="*/ 39 w 192"/>
                <a:gd name="T57" fmla="*/ 69 h 161"/>
                <a:gd name="T58" fmla="*/ 30 w 192"/>
                <a:gd name="T59" fmla="*/ 56 h 161"/>
                <a:gd name="T60" fmla="*/ 23 w 192"/>
                <a:gd name="T61" fmla="*/ 42 h 161"/>
                <a:gd name="T62" fmla="*/ 19 w 192"/>
                <a:gd name="T63" fmla="*/ 29 h 161"/>
                <a:gd name="T64" fmla="*/ 17 w 192"/>
                <a:gd name="T65" fmla="*/ 14 h 161"/>
                <a:gd name="T66" fmla="*/ 17 w 192"/>
                <a:gd name="T67" fmla="*/ 0 h 161"/>
                <a:gd name="T68" fmla="*/ 0 w 192"/>
                <a:gd name="T69" fmla="*/ 0 h 1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2"/>
                <a:gd name="T106" fmla="*/ 0 h 161"/>
                <a:gd name="T107" fmla="*/ 192 w 192"/>
                <a:gd name="T108" fmla="*/ 161 h 16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2" h="161">
                  <a:moveTo>
                    <a:pt x="0" y="0"/>
                  </a:moveTo>
                  <a:lnTo>
                    <a:pt x="0" y="16"/>
                  </a:lnTo>
                  <a:lnTo>
                    <a:pt x="2" y="33"/>
                  </a:lnTo>
                  <a:lnTo>
                    <a:pt x="8" y="48"/>
                  </a:lnTo>
                  <a:lnTo>
                    <a:pt x="15" y="63"/>
                  </a:lnTo>
                  <a:lnTo>
                    <a:pt x="21" y="77"/>
                  </a:lnTo>
                  <a:lnTo>
                    <a:pt x="32" y="90"/>
                  </a:lnTo>
                  <a:lnTo>
                    <a:pt x="43" y="104"/>
                  </a:lnTo>
                  <a:lnTo>
                    <a:pt x="56" y="115"/>
                  </a:lnTo>
                  <a:lnTo>
                    <a:pt x="69" y="125"/>
                  </a:lnTo>
                  <a:lnTo>
                    <a:pt x="84" y="134"/>
                  </a:lnTo>
                  <a:lnTo>
                    <a:pt x="101" y="142"/>
                  </a:lnTo>
                  <a:lnTo>
                    <a:pt x="116" y="150"/>
                  </a:lnTo>
                  <a:lnTo>
                    <a:pt x="136" y="155"/>
                  </a:lnTo>
                  <a:lnTo>
                    <a:pt x="153" y="159"/>
                  </a:lnTo>
                  <a:lnTo>
                    <a:pt x="172" y="161"/>
                  </a:lnTo>
                  <a:lnTo>
                    <a:pt x="192" y="161"/>
                  </a:lnTo>
                  <a:lnTo>
                    <a:pt x="192" y="146"/>
                  </a:lnTo>
                  <a:lnTo>
                    <a:pt x="174" y="146"/>
                  </a:lnTo>
                  <a:lnTo>
                    <a:pt x="157" y="144"/>
                  </a:lnTo>
                  <a:lnTo>
                    <a:pt x="140" y="140"/>
                  </a:lnTo>
                  <a:lnTo>
                    <a:pt x="125" y="134"/>
                  </a:lnTo>
                  <a:lnTo>
                    <a:pt x="108" y="129"/>
                  </a:lnTo>
                  <a:lnTo>
                    <a:pt x="95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6" y="92"/>
                  </a:lnTo>
                  <a:lnTo>
                    <a:pt x="47" y="81"/>
                  </a:lnTo>
                  <a:lnTo>
                    <a:pt x="39" y="69"/>
                  </a:lnTo>
                  <a:lnTo>
                    <a:pt x="30" y="56"/>
                  </a:lnTo>
                  <a:lnTo>
                    <a:pt x="23" y="42"/>
                  </a:lnTo>
                  <a:lnTo>
                    <a:pt x="19" y="29"/>
                  </a:lnTo>
                  <a:lnTo>
                    <a:pt x="17" y="14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699" name="Freeform 47">
              <a:extLst>
                <a:ext uri="{FF2B5EF4-FFF2-40B4-BE49-F238E27FC236}">
                  <a16:creationId xmlns:a16="http://schemas.microsoft.com/office/drawing/2014/main" id="{92618CF2-689B-4A31-AF8F-99FF4C6DF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215"/>
              <a:ext cx="192" cy="162"/>
            </a:xfrm>
            <a:custGeom>
              <a:avLst/>
              <a:gdLst>
                <a:gd name="T0" fmla="*/ 192 w 192"/>
                <a:gd name="T1" fmla="*/ 0 h 162"/>
                <a:gd name="T2" fmla="*/ 172 w 192"/>
                <a:gd name="T3" fmla="*/ 0 h 162"/>
                <a:gd name="T4" fmla="*/ 153 w 192"/>
                <a:gd name="T5" fmla="*/ 3 h 162"/>
                <a:gd name="T6" fmla="*/ 136 w 192"/>
                <a:gd name="T7" fmla="*/ 7 h 162"/>
                <a:gd name="T8" fmla="*/ 116 w 192"/>
                <a:gd name="T9" fmla="*/ 13 h 162"/>
                <a:gd name="T10" fmla="*/ 101 w 192"/>
                <a:gd name="T11" fmla="*/ 19 h 162"/>
                <a:gd name="T12" fmla="*/ 84 w 192"/>
                <a:gd name="T13" fmla="*/ 26 h 162"/>
                <a:gd name="T14" fmla="*/ 69 w 192"/>
                <a:gd name="T15" fmla="*/ 36 h 162"/>
                <a:gd name="T16" fmla="*/ 56 w 192"/>
                <a:gd name="T17" fmla="*/ 47 h 162"/>
                <a:gd name="T18" fmla="*/ 43 w 192"/>
                <a:gd name="T19" fmla="*/ 59 h 162"/>
                <a:gd name="T20" fmla="*/ 32 w 192"/>
                <a:gd name="T21" fmla="*/ 70 h 162"/>
                <a:gd name="T22" fmla="*/ 21 w 192"/>
                <a:gd name="T23" fmla="*/ 84 h 162"/>
                <a:gd name="T24" fmla="*/ 15 w 192"/>
                <a:gd name="T25" fmla="*/ 99 h 162"/>
                <a:gd name="T26" fmla="*/ 8 w 192"/>
                <a:gd name="T27" fmla="*/ 113 h 162"/>
                <a:gd name="T28" fmla="*/ 2 w 192"/>
                <a:gd name="T29" fmla="*/ 130 h 162"/>
                <a:gd name="T30" fmla="*/ 0 w 192"/>
                <a:gd name="T31" fmla="*/ 145 h 162"/>
                <a:gd name="T32" fmla="*/ 0 w 192"/>
                <a:gd name="T33" fmla="*/ 162 h 162"/>
                <a:gd name="T34" fmla="*/ 17 w 192"/>
                <a:gd name="T35" fmla="*/ 162 h 162"/>
                <a:gd name="T36" fmla="*/ 17 w 192"/>
                <a:gd name="T37" fmla="*/ 147 h 162"/>
                <a:gd name="T38" fmla="*/ 19 w 192"/>
                <a:gd name="T39" fmla="*/ 132 h 162"/>
                <a:gd name="T40" fmla="*/ 23 w 192"/>
                <a:gd name="T41" fmla="*/ 118 h 162"/>
                <a:gd name="T42" fmla="*/ 30 w 192"/>
                <a:gd name="T43" fmla="*/ 105 h 162"/>
                <a:gd name="T44" fmla="*/ 39 w 192"/>
                <a:gd name="T45" fmla="*/ 91 h 162"/>
                <a:gd name="T46" fmla="*/ 47 w 192"/>
                <a:gd name="T47" fmla="*/ 80 h 162"/>
                <a:gd name="T48" fmla="*/ 56 w 192"/>
                <a:gd name="T49" fmla="*/ 69 h 162"/>
                <a:gd name="T50" fmla="*/ 69 w 192"/>
                <a:gd name="T51" fmla="*/ 59 h 162"/>
                <a:gd name="T52" fmla="*/ 80 w 192"/>
                <a:gd name="T53" fmla="*/ 49 h 162"/>
                <a:gd name="T54" fmla="*/ 95 w 192"/>
                <a:gd name="T55" fmla="*/ 40 h 162"/>
                <a:gd name="T56" fmla="*/ 108 w 192"/>
                <a:gd name="T57" fmla="*/ 34 h 162"/>
                <a:gd name="T58" fmla="*/ 125 w 192"/>
                <a:gd name="T59" fmla="*/ 26 h 162"/>
                <a:gd name="T60" fmla="*/ 140 w 192"/>
                <a:gd name="T61" fmla="*/ 23 h 162"/>
                <a:gd name="T62" fmla="*/ 157 w 192"/>
                <a:gd name="T63" fmla="*/ 19 h 162"/>
                <a:gd name="T64" fmla="*/ 174 w 192"/>
                <a:gd name="T65" fmla="*/ 17 h 162"/>
                <a:gd name="T66" fmla="*/ 192 w 192"/>
                <a:gd name="T67" fmla="*/ 15 h 162"/>
                <a:gd name="T68" fmla="*/ 192 w 192"/>
                <a:gd name="T69" fmla="*/ 0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2"/>
                <a:gd name="T106" fmla="*/ 0 h 162"/>
                <a:gd name="T107" fmla="*/ 192 w 192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2" h="162">
                  <a:moveTo>
                    <a:pt x="192" y="0"/>
                  </a:moveTo>
                  <a:lnTo>
                    <a:pt x="172" y="0"/>
                  </a:lnTo>
                  <a:lnTo>
                    <a:pt x="153" y="3"/>
                  </a:lnTo>
                  <a:lnTo>
                    <a:pt x="136" y="7"/>
                  </a:lnTo>
                  <a:lnTo>
                    <a:pt x="116" y="13"/>
                  </a:lnTo>
                  <a:lnTo>
                    <a:pt x="101" y="19"/>
                  </a:lnTo>
                  <a:lnTo>
                    <a:pt x="84" y="26"/>
                  </a:lnTo>
                  <a:lnTo>
                    <a:pt x="69" y="36"/>
                  </a:lnTo>
                  <a:lnTo>
                    <a:pt x="56" y="47"/>
                  </a:lnTo>
                  <a:lnTo>
                    <a:pt x="43" y="59"/>
                  </a:lnTo>
                  <a:lnTo>
                    <a:pt x="32" y="70"/>
                  </a:lnTo>
                  <a:lnTo>
                    <a:pt x="21" y="84"/>
                  </a:lnTo>
                  <a:lnTo>
                    <a:pt x="15" y="99"/>
                  </a:lnTo>
                  <a:lnTo>
                    <a:pt x="8" y="113"/>
                  </a:lnTo>
                  <a:lnTo>
                    <a:pt x="2" y="130"/>
                  </a:lnTo>
                  <a:lnTo>
                    <a:pt x="0" y="145"/>
                  </a:lnTo>
                  <a:lnTo>
                    <a:pt x="0" y="162"/>
                  </a:lnTo>
                  <a:lnTo>
                    <a:pt x="17" y="162"/>
                  </a:lnTo>
                  <a:lnTo>
                    <a:pt x="17" y="147"/>
                  </a:lnTo>
                  <a:lnTo>
                    <a:pt x="19" y="132"/>
                  </a:lnTo>
                  <a:lnTo>
                    <a:pt x="23" y="118"/>
                  </a:lnTo>
                  <a:lnTo>
                    <a:pt x="30" y="105"/>
                  </a:lnTo>
                  <a:lnTo>
                    <a:pt x="39" y="91"/>
                  </a:lnTo>
                  <a:lnTo>
                    <a:pt x="47" y="80"/>
                  </a:lnTo>
                  <a:lnTo>
                    <a:pt x="56" y="69"/>
                  </a:lnTo>
                  <a:lnTo>
                    <a:pt x="69" y="59"/>
                  </a:lnTo>
                  <a:lnTo>
                    <a:pt x="80" y="49"/>
                  </a:lnTo>
                  <a:lnTo>
                    <a:pt x="95" y="40"/>
                  </a:lnTo>
                  <a:lnTo>
                    <a:pt x="108" y="34"/>
                  </a:lnTo>
                  <a:lnTo>
                    <a:pt x="125" y="26"/>
                  </a:lnTo>
                  <a:lnTo>
                    <a:pt x="140" y="23"/>
                  </a:lnTo>
                  <a:lnTo>
                    <a:pt x="157" y="19"/>
                  </a:lnTo>
                  <a:lnTo>
                    <a:pt x="174" y="17"/>
                  </a:lnTo>
                  <a:lnTo>
                    <a:pt x="192" y="1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0" name="Freeform 48">
              <a:extLst>
                <a:ext uri="{FF2B5EF4-FFF2-40B4-BE49-F238E27FC236}">
                  <a16:creationId xmlns:a16="http://schemas.microsoft.com/office/drawing/2014/main" id="{1FAF41B0-2A8B-41AE-AB2F-4B81BDA52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" y="2266"/>
              <a:ext cx="250" cy="222"/>
            </a:xfrm>
            <a:custGeom>
              <a:avLst/>
              <a:gdLst>
                <a:gd name="T0" fmla="*/ 138 w 250"/>
                <a:gd name="T1" fmla="*/ 0 h 222"/>
                <a:gd name="T2" fmla="*/ 161 w 250"/>
                <a:gd name="T3" fmla="*/ 4 h 222"/>
                <a:gd name="T4" fmla="*/ 185 w 250"/>
                <a:gd name="T5" fmla="*/ 14 h 222"/>
                <a:gd name="T6" fmla="*/ 204 w 250"/>
                <a:gd name="T7" fmla="*/ 25 h 222"/>
                <a:gd name="T8" fmla="*/ 222 w 250"/>
                <a:gd name="T9" fmla="*/ 40 h 222"/>
                <a:gd name="T10" fmla="*/ 235 w 250"/>
                <a:gd name="T11" fmla="*/ 58 h 222"/>
                <a:gd name="T12" fmla="*/ 245 w 250"/>
                <a:gd name="T13" fmla="*/ 77 h 222"/>
                <a:gd name="T14" fmla="*/ 250 w 250"/>
                <a:gd name="T15" fmla="*/ 100 h 222"/>
                <a:gd name="T16" fmla="*/ 250 w 250"/>
                <a:gd name="T17" fmla="*/ 123 h 222"/>
                <a:gd name="T18" fmla="*/ 245 w 250"/>
                <a:gd name="T19" fmla="*/ 144 h 222"/>
                <a:gd name="T20" fmla="*/ 235 w 250"/>
                <a:gd name="T21" fmla="*/ 163 h 222"/>
                <a:gd name="T22" fmla="*/ 222 w 250"/>
                <a:gd name="T23" fmla="*/ 182 h 222"/>
                <a:gd name="T24" fmla="*/ 204 w 250"/>
                <a:gd name="T25" fmla="*/ 196 h 222"/>
                <a:gd name="T26" fmla="*/ 185 w 250"/>
                <a:gd name="T27" fmla="*/ 209 h 222"/>
                <a:gd name="T28" fmla="*/ 161 w 250"/>
                <a:gd name="T29" fmla="*/ 217 h 222"/>
                <a:gd name="T30" fmla="*/ 138 w 250"/>
                <a:gd name="T31" fmla="*/ 220 h 222"/>
                <a:gd name="T32" fmla="*/ 112 w 250"/>
                <a:gd name="T33" fmla="*/ 220 h 222"/>
                <a:gd name="T34" fmla="*/ 88 w 250"/>
                <a:gd name="T35" fmla="*/ 217 h 222"/>
                <a:gd name="T36" fmla="*/ 66 w 250"/>
                <a:gd name="T37" fmla="*/ 209 h 222"/>
                <a:gd name="T38" fmla="*/ 45 w 250"/>
                <a:gd name="T39" fmla="*/ 196 h 222"/>
                <a:gd name="T40" fmla="*/ 28 w 250"/>
                <a:gd name="T41" fmla="*/ 182 h 222"/>
                <a:gd name="T42" fmla="*/ 15 w 250"/>
                <a:gd name="T43" fmla="*/ 163 h 222"/>
                <a:gd name="T44" fmla="*/ 6 w 250"/>
                <a:gd name="T45" fmla="*/ 144 h 222"/>
                <a:gd name="T46" fmla="*/ 0 w 250"/>
                <a:gd name="T47" fmla="*/ 123 h 222"/>
                <a:gd name="T48" fmla="*/ 0 w 250"/>
                <a:gd name="T49" fmla="*/ 100 h 222"/>
                <a:gd name="T50" fmla="*/ 6 w 250"/>
                <a:gd name="T51" fmla="*/ 77 h 222"/>
                <a:gd name="T52" fmla="*/ 15 w 250"/>
                <a:gd name="T53" fmla="*/ 58 h 222"/>
                <a:gd name="T54" fmla="*/ 28 w 250"/>
                <a:gd name="T55" fmla="*/ 40 h 222"/>
                <a:gd name="T56" fmla="*/ 45 w 250"/>
                <a:gd name="T57" fmla="*/ 25 h 222"/>
                <a:gd name="T58" fmla="*/ 66 w 250"/>
                <a:gd name="T59" fmla="*/ 14 h 222"/>
                <a:gd name="T60" fmla="*/ 88 w 250"/>
                <a:gd name="T61" fmla="*/ 4 h 222"/>
                <a:gd name="T62" fmla="*/ 112 w 250"/>
                <a:gd name="T63" fmla="*/ 0 h 2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0"/>
                <a:gd name="T97" fmla="*/ 0 h 222"/>
                <a:gd name="T98" fmla="*/ 250 w 250"/>
                <a:gd name="T99" fmla="*/ 222 h 2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0" h="222">
                  <a:moveTo>
                    <a:pt x="125" y="0"/>
                  </a:moveTo>
                  <a:lnTo>
                    <a:pt x="138" y="0"/>
                  </a:lnTo>
                  <a:lnTo>
                    <a:pt x="151" y="2"/>
                  </a:lnTo>
                  <a:lnTo>
                    <a:pt x="161" y="4"/>
                  </a:lnTo>
                  <a:lnTo>
                    <a:pt x="174" y="8"/>
                  </a:lnTo>
                  <a:lnTo>
                    <a:pt x="185" y="14"/>
                  </a:lnTo>
                  <a:lnTo>
                    <a:pt x="196" y="19"/>
                  </a:lnTo>
                  <a:lnTo>
                    <a:pt x="204" y="25"/>
                  </a:lnTo>
                  <a:lnTo>
                    <a:pt x="213" y="33"/>
                  </a:lnTo>
                  <a:lnTo>
                    <a:pt x="222" y="40"/>
                  </a:lnTo>
                  <a:lnTo>
                    <a:pt x="228" y="48"/>
                  </a:lnTo>
                  <a:lnTo>
                    <a:pt x="235" y="58"/>
                  </a:lnTo>
                  <a:lnTo>
                    <a:pt x="241" y="67"/>
                  </a:lnTo>
                  <a:lnTo>
                    <a:pt x="245" y="77"/>
                  </a:lnTo>
                  <a:lnTo>
                    <a:pt x="248" y="88"/>
                  </a:lnTo>
                  <a:lnTo>
                    <a:pt x="250" y="100"/>
                  </a:lnTo>
                  <a:lnTo>
                    <a:pt x="250" y="111"/>
                  </a:lnTo>
                  <a:lnTo>
                    <a:pt x="250" y="123"/>
                  </a:lnTo>
                  <a:lnTo>
                    <a:pt x="248" y="132"/>
                  </a:lnTo>
                  <a:lnTo>
                    <a:pt x="245" y="144"/>
                  </a:lnTo>
                  <a:lnTo>
                    <a:pt x="241" y="153"/>
                  </a:lnTo>
                  <a:lnTo>
                    <a:pt x="235" y="163"/>
                  </a:lnTo>
                  <a:lnTo>
                    <a:pt x="228" y="173"/>
                  </a:lnTo>
                  <a:lnTo>
                    <a:pt x="222" y="182"/>
                  </a:lnTo>
                  <a:lnTo>
                    <a:pt x="213" y="190"/>
                  </a:lnTo>
                  <a:lnTo>
                    <a:pt x="204" y="196"/>
                  </a:lnTo>
                  <a:lnTo>
                    <a:pt x="196" y="203"/>
                  </a:lnTo>
                  <a:lnTo>
                    <a:pt x="185" y="209"/>
                  </a:lnTo>
                  <a:lnTo>
                    <a:pt x="174" y="213"/>
                  </a:lnTo>
                  <a:lnTo>
                    <a:pt x="161" y="217"/>
                  </a:lnTo>
                  <a:lnTo>
                    <a:pt x="151" y="220"/>
                  </a:lnTo>
                  <a:lnTo>
                    <a:pt x="138" y="220"/>
                  </a:lnTo>
                  <a:lnTo>
                    <a:pt x="125" y="222"/>
                  </a:lnTo>
                  <a:lnTo>
                    <a:pt x="112" y="220"/>
                  </a:lnTo>
                  <a:lnTo>
                    <a:pt x="101" y="220"/>
                  </a:lnTo>
                  <a:lnTo>
                    <a:pt x="88" y="217"/>
                  </a:lnTo>
                  <a:lnTo>
                    <a:pt x="77" y="213"/>
                  </a:lnTo>
                  <a:lnTo>
                    <a:pt x="66" y="209"/>
                  </a:lnTo>
                  <a:lnTo>
                    <a:pt x="56" y="203"/>
                  </a:lnTo>
                  <a:lnTo>
                    <a:pt x="45" y="196"/>
                  </a:lnTo>
                  <a:lnTo>
                    <a:pt x="36" y="190"/>
                  </a:lnTo>
                  <a:lnTo>
                    <a:pt x="28" y="182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0" y="153"/>
                  </a:lnTo>
                  <a:lnTo>
                    <a:pt x="6" y="144"/>
                  </a:lnTo>
                  <a:lnTo>
                    <a:pt x="2" y="132"/>
                  </a:lnTo>
                  <a:lnTo>
                    <a:pt x="0" y="123"/>
                  </a:lnTo>
                  <a:lnTo>
                    <a:pt x="0" y="111"/>
                  </a:lnTo>
                  <a:lnTo>
                    <a:pt x="0" y="100"/>
                  </a:lnTo>
                  <a:lnTo>
                    <a:pt x="2" y="88"/>
                  </a:lnTo>
                  <a:lnTo>
                    <a:pt x="6" y="77"/>
                  </a:lnTo>
                  <a:lnTo>
                    <a:pt x="10" y="67"/>
                  </a:lnTo>
                  <a:lnTo>
                    <a:pt x="15" y="58"/>
                  </a:lnTo>
                  <a:lnTo>
                    <a:pt x="21" y="48"/>
                  </a:lnTo>
                  <a:lnTo>
                    <a:pt x="28" y="40"/>
                  </a:lnTo>
                  <a:lnTo>
                    <a:pt x="36" y="33"/>
                  </a:lnTo>
                  <a:lnTo>
                    <a:pt x="45" y="25"/>
                  </a:lnTo>
                  <a:lnTo>
                    <a:pt x="56" y="19"/>
                  </a:lnTo>
                  <a:lnTo>
                    <a:pt x="66" y="14"/>
                  </a:lnTo>
                  <a:lnTo>
                    <a:pt x="77" y="8"/>
                  </a:lnTo>
                  <a:lnTo>
                    <a:pt x="88" y="4"/>
                  </a:lnTo>
                  <a:lnTo>
                    <a:pt x="101" y="2"/>
                  </a:lnTo>
                  <a:lnTo>
                    <a:pt x="11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1" name="Freeform 49">
              <a:extLst>
                <a:ext uri="{FF2B5EF4-FFF2-40B4-BE49-F238E27FC236}">
                  <a16:creationId xmlns:a16="http://schemas.microsoft.com/office/drawing/2014/main" id="{7428D43D-ACFE-4C70-9E07-57187A2C6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57"/>
              <a:ext cx="133" cy="120"/>
            </a:xfrm>
            <a:custGeom>
              <a:avLst/>
              <a:gdLst>
                <a:gd name="T0" fmla="*/ 133 w 133"/>
                <a:gd name="T1" fmla="*/ 120 h 120"/>
                <a:gd name="T2" fmla="*/ 133 w 133"/>
                <a:gd name="T3" fmla="*/ 107 h 120"/>
                <a:gd name="T4" fmla="*/ 131 w 133"/>
                <a:gd name="T5" fmla="*/ 95 h 120"/>
                <a:gd name="T6" fmla="*/ 129 w 133"/>
                <a:gd name="T7" fmla="*/ 84 h 120"/>
                <a:gd name="T8" fmla="*/ 125 w 133"/>
                <a:gd name="T9" fmla="*/ 74 h 120"/>
                <a:gd name="T10" fmla="*/ 118 w 133"/>
                <a:gd name="T11" fmla="*/ 63 h 120"/>
                <a:gd name="T12" fmla="*/ 112 w 133"/>
                <a:gd name="T13" fmla="*/ 53 h 120"/>
                <a:gd name="T14" fmla="*/ 103 w 133"/>
                <a:gd name="T15" fmla="*/ 44 h 120"/>
                <a:gd name="T16" fmla="*/ 95 w 133"/>
                <a:gd name="T17" fmla="*/ 36 h 120"/>
                <a:gd name="T18" fmla="*/ 86 w 133"/>
                <a:gd name="T19" fmla="*/ 28 h 120"/>
                <a:gd name="T20" fmla="*/ 75 w 133"/>
                <a:gd name="T21" fmla="*/ 21 h 120"/>
                <a:gd name="T22" fmla="*/ 64 w 133"/>
                <a:gd name="T23" fmla="*/ 15 h 120"/>
                <a:gd name="T24" fmla="*/ 51 w 133"/>
                <a:gd name="T25" fmla="*/ 9 h 120"/>
                <a:gd name="T26" fmla="*/ 41 w 133"/>
                <a:gd name="T27" fmla="*/ 5 h 120"/>
                <a:gd name="T28" fmla="*/ 28 w 133"/>
                <a:gd name="T29" fmla="*/ 4 h 120"/>
                <a:gd name="T30" fmla="*/ 15 w 133"/>
                <a:gd name="T31" fmla="*/ 2 h 120"/>
                <a:gd name="T32" fmla="*/ 0 w 133"/>
                <a:gd name="T33" fmla="*/ 0 h 120"/>
                <a:gd name="T34" fmla="*/ 0 w 133"/>
                <a:gd name="T35" fmla="*/ 17 h 120"/>
                <a:gd name="T36" fmla="*/ 13 w 133"/>
                <a:gd name="T37" fmla="*/ 17 h 120"/>
                <a:gd name="T38" fmla="*/ 23 w 133"/>
                <a:gd name="T39" fmla="*/ 19 h 120"/>
                <a:gd name="T40" fmla="*/ 34 w 133"/>
                <a:gd name="T41" fmla="*/ 21 h 120"/>
                <a:gd name="T42" fmla="*/ 45 w 133"/>
                <a:gd name="T43" fmla="*/ 25 h 120"/>
                <a:gd name="T44" fmla="*/ 56 w 133"/>
                <a:gd name="T45" fmla="*/ 28 h 120"/>
                <a:gd name="T46" fmla="*/ 64 w 133"/>
                <a:gd name="T47" fmla="*/ 34 h 120"/>
                <a:gd name="T48" fmla="*/ 73 w 133"/>
                <a:gd name="T49" fmla="*/ 40 h 120"/>
                <a:gd name="T50" fmla="*/ 82 w 133"/>
                <a:gd name="T51" fmla="*/ 48 h 120"/>
                <a:gd name="T52" fmla="*/ 90 w 133"/>
                <a:gd name="T53" fmla="*/ 53 h 120"/>
                <a:gd name="T54" fmla="*/ 97 w 133"/>
                <a:gd name="T55" fmla="*/ 63 h 120"/>
                <a:gd name="T56" fmla="*/ 103 w 133"/>
                <a:gd name="T57" fmla="*/ 71 h 120"/>
                <a:gd name="T58" fmla="*/ 107 w 133"/>
                <a:gd name="T59" fmla="*/ 80 h 120"/>
                <a:gd name="T60" fmla="*/ 112 w 133"/>
                <a:gd name="T61" fmla="*/ 90 h 120"/>
                <a:gd name="T62" fmla="*/ 114 w 133"/>
                <a:gd name="T63" fmla="*/ 99 h 120"/>
                <a:gd name="T64" fmla="*/ 116 w 133"/>
                <a:gd name="T65" fmla="*/ 109 h 120"/>
                <a:gd name="T66" fmla="*/ 116 w 133"/>
                <a:gd name="T67" fmla="*/ 120 h 120"/>
                <a:gd name="T68" fmla="*/ 133 w 133"/>
                <a:gd name="T69" fmla="*/ 120 h 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20"/>
                <a:gd name="T107" fmla="*/ 133 w 133"/>
                <a:gd name="T108" fmla="*/ 120 h 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20">
                  <a:moveTo>
                    <a:pt x="133" y="120"/>
                  </a:moveTo>
                  <a:lnTo>
                    <a:pt x="133" y="107"/>
                  </a:lnTo>
                  <a:lnTo>
                    <a:pt x="131" y="95"/>
                  </a:lnTo>
                  <a:lnTo>
                    <a:pt x="129" y="84"/>
                  </a:lnTo>
                  <a:lnTo>
                    <a:pt x="125" y="74"/>
                  </a:lnTo>
                  <a:lnTo>
                    <a:pt x="118" y="63"/>
                  </a:lnTo>
                  <a:lnTo>
                    <a:pt x="112" y="53"/>
                  </a:lnTo>
                  <a:lnTo>
                    <a:pt x="103" y="44"/>
                  </a:lnTo>
                  <a:lnTo>
                    <a:pt x="95" y="36"/>
                  </a:lnTo>
                  <a:lnTo>
                    <a:pt x="86" y="28"/>
                  </a:lnTo>
                  <a:lnTo>
                    <a:pt x="75" y="21"/>
                  </a:lnTo>
                  <a:lnTo>
                    <a:pt x="64" y="15"/>
                  </a:lnTo>
                  <a:lnTo>
                    <a:pt x="51" y="9"/>
                  </a:lnTo>
                  <a:lnTo>
                    <a:pt x="41" y="5"/>
                  </a:lnTo>
                  <a:lnTo>
                    <a:pt x="28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lnTo>
                    <a:pt x="23" y="19"/>
                  </a:lnTo>
                  <a:lnTo>
                    <a:pt x="34" y="21"/>
                  </a:lnTo>
                  <a:lnTo>
                    <a:pt x="45" y="25"/>
                  </a:lnTo>
                  <a:lnTo>
                    <a:pt x="56" y="28"/>
                  </a:lnTo>
                  <a:lnTo>
                    <a:pt x="64" y="34"/>
                  </a:lnTo>
                  <a:lnTo>
                    <a:pt x="73" y="40"/>
                  </a:lnTo>
                  <a:lnTo>
                    <a:pt x="82" y="48"/>
                  </a:lnTo>
                  <a:lnTo>
                    <a:pt x="90" y="53"/>
                  </a:lnTo>
                  <a:lnTo>
                    <a:pt x="97" y="63"/>
                  </a:lnTo>
                  <a:lnTo>
                    <a:pt x="103" y="71"/>
                  </a:lnTo>
                  <a:lnTo>
                    <a:pt x="107" y="80"/>
                  </a:lnTo>
                  <a:lnTo>
                    <a:pt x="112" y="90"/>
                  </a:lnTo>
                  <a:lnTo>
                    <a:pt x="114" y="99"/>
                  </a:lnTo>
                  <a:lnTo>
                    <a:pt x="116" y="109"/>
                  </a:lnTo>
                  <a:lnTo>
                    <a:pt x="116" y="120"/>
                  </a:lnTo>
                  <a:lnTo>
                    <a:pt x="133" y="12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2" name="Freeform 50">
              <a:extLst>
                <a:ext uri="{FF2B5EF4-FFF2-40B4-BE49-F238E27FC236}">
                  <a16:creationId xmlns:a16="http://schemas.microsoft.com/office/drawing/2014/main" id="{E40E99C5-AAC0-4B2A-8BBE-0BFCFFFD9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377"/>
              <a:ext cx="133" cy="119"/>
            </a:xfrm>
            <a:custGeom>
              <a:avLst/>
              <a:gdLst>
                <a:gd name="T0" fmla="*/ 0 w 133"/>
                <a:gd name="T1" fmla="*/ 119 h 119"/>
                <a:gd name="T2" fmla="*/ 15 w 133"/>
                <a:gd name="T3" fmla="*/ 119 h 119"/>
                <a:gd name="T4" fmla="*/ 28 w 133"/>
                <a:gd name="T5" fmla="*/ 117 h 119"/>
                <a:gd name="T6" fmla="*/ 41 w 133"/>
                <a:gd name="T7" fmla="*/ 113 h 119"/>
                <a:gd name="T8" fmla="*/ 51 w 133"/>
                <a:gd name="T9" fmla="*/ 109 h 119"/>
                <a:gd name="T10" fmla="*/ 64 w 133"/>
                <a:gd name="T11" fmla="*/ 104 h 119"/>
                <a:gd name="T12" fmla="*/ 75 w 133"/>
                <a:gd name="T13" fmla="*/ 98 h 119"/>
                <a:gd name="T14" fmla="*/ 86 w 133"/>
                <a:gd name="T15" fmla="*/ 92 h 119"/>
                <a:gd name="T16" fmla="*/ 95 w 133"/>
                <a:gd name="T17" fmla="*/ 85 h 119"/>
                <a:gd name="T18" fmla="*/ 103 w 133"/>
                <a:gd name="T19" fmla="*/ 75 h 119"/>
                <a:gd name="T20" fmla="*/ 112 w 133"/>
                <a:gd name="T21" fmla="*/ 65 h 119"/>
                <a:gd name="T22" fmla="*/ 118 w 133"/>
                <a:gd name="T23" fmla="*/ 56 h 119"/>
                <a:gd name="T24" fmla="*/ 125 w 133"/>
                <a:gd name="T25" fmla="*/ 46 h 119"/>
                <a:gd name="T26" fmla="*/ 129 w 133"/>
                <a:gd name="T27" fmla="*/ 35 h 119"/>
                <a:gd name="T28" fmla="*/ 131 w 133"/>
                <a:gd name="T29" fmla="*/ 23 h 119"/>
                <a:gd name="T30" fmla="*/ 133 w 133"/>
                <a:gd name="T31" fmla="*/ 12 h 119"/>
                <a:gd name="T32" fmla="*/ 133 w 133"/>
                <a:gd name="T33" fmla="*/ 0 h 119"/>
                <a:gd name="T34" fmla="*/ 116 w 133"/>
                <a:gd name="T35" fmla="*/ 0 h 119"/>
                <a:gd name="T36" fmla="*/ 116 w 133"/>
                <a:gd name="T37" fmla="*/ 10 h 119"/>
                <a:gd name="T38" fmla="*/ 114 w 133"/>
                <a:gd name="T39" fmla="*/ 21 h 119"/>
                <a:gd name="T40" fmla="*/ 112 w 133"/>
                <a:gd name="T41" fmla="*/ 31 h 119"/>
                <a:gd name="T42" fmla="*/ 107 w 133"/>
                <a:gd name="T43" fmla="*/ 41 h 119"/>
                <a:gd name="T44" fmla="*/ 103 w 133"/>
                <a:gd name="T45" fmla="*/ 48 h 119"/>
                <a:gd name="T46" fmla="*/ 97 w 133"/>
                <a:gd name="T47" fmla="*/ 58 h 119"/>
                <a:gd name="T48" fmla="*/ 90 w 133"/>
                <a:gd name="T49" fmla="*/ 65 h 119"/>
                <a:gd name="T50" fmla="*/ 82 w 133"/>
                <a:gd name="T51" fmla="*/ 73 h 119"/>
                <a:gd name="T52" fmla="*/ 73 w 133"/>
                <a:gd name="T53" fmla="*/ 79 h 119"/>
                <a:gd name="T54" fmla="*/ 64 w 133"/>
                <a:gd name="T55" fmla="*/ 85 h 119"/>
                <a:gd name="T56" fmla="*/ 56 w 133"/>
                <a:gd name="T57" fmla="*/ 90 h 119"/>
                <a:gd name="T58" fmla="*/ 45 w 133"/>
                <a:gd name="T59" fmla="*/ 94 h 119"/>
                <a:gd name="T60" fmla="*/ 34 w 133"/>
                <a:gd name="T61" fmla="*/ 98 h 119"/>
                <a:gd name="T62" fmla="*/ 23 w 133"/>
                <a:gd name="T63" fmla="*/ 102 h 119"/>
                <a:gd name="T64" fmla="*/ 13 w 133"/>
                <a:gd name="T65" fmla="*/ 102 h 119"/>
                <a:gd name="T66" fmla="*/ 0 w 133"/>
                <a:gd name="T67" fmla="*/ 104 h 119"/>
                <a:gd name="T68" fmla="*/ 0 w 133"/>
                <a:gd name="T69" fmla="*/ 119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19"/>
                <a:gd name="T107" fmla="*/ 133 w 133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19">
                  <a:moveTo>
                    <a:pt x="0" y="119"/>
                  </a:moveTo>
                  <a:lnTo>
                    <a:pt x="15" y="119"/>
                  </a:lnTo>
                  <a:lnTo>
                    <a:pt x="28" y="117"/>
                  </a:lnTo>
                  <a:lnTo>
                    <a:pt x="41" y="113"/>
                  </a:lnTo>
                  <a:lnTo>
                    <a:pt x="51" y="109"/>
                  </a:lnTo>
                  <a:lnTo>
                    <a:pt x="64" y="104"/>
                  </a:lnTo>
                  <a:lnTo>
                    <a:pt x="75" y="98"/>
                  </a:lnTo>
                  <a:lnTo>
                    <a:pt x="86" y="92"/>
                  </a:lnTo>
                  <a:lnTo>
                    <a:pt x="95" y="85"/>
                  </a:lnTo>
                  <a:lnTo>
                    <a:pt x="103" y="75"/>
                  </a:lnTo>
                  <a:lnTo>
                    <a:pt x="112" y="65"/>
                  </a:lnTo>
                  <a:lnTo>
                    <a:pt x="118" y="56"/>
                  </a:lnTo>
                  <a:lnTo>
                    <a:pt x="125" y="46"/>
                  </a:lnTo>
                  <a:lnTo>
                    <a:pt x="129" y="35"/>
                  </a:lnTo>
                  <a:lnTo>
                    <a:pt x="131" y="23"/>
                  </a:lnTo>
                  <a:lnTo>
                    <a:pt x="133" y="12"/>
                  </a:lnTo>
                  <a:lnTo>
                    <a:pt x="133" y="0"/>
                  </a:lnTo>
                  <a:lnTo>
                    <a:pt x="116" y="0"/>
                  </a:lnTo>
                  <a:lnTo>
                    <a:pt x="116" y="10"/>
                  </a:lnTo>
                  <a:lnTo>
                    <a:pt x="114" y="21"/>
                  </a:lnTo>
                  <a:lnTo>
                    <a:pt x="112" y="31"/>
                  </a:lnTo>
                  <a:lnTo>
                    <a:pt x="107" y="41"/>
                  </a:lnTo>
                  <a:lnTo>
                    <a:pt x="103" y="48"/>
                  </a:lnTo>
                  <a:lnTo>
                    <a:pt x="97" y="58"/>
                  </a:lnTo>
                  <a:lnTo>
                    <a:pt x="90" y="65"/>
                  </a:lnTo>
                  <a:lnTo>
                    <a:pt x="82" y="73"/>
                  </a:lnTo>
                  <a:lnTo>
                    <a:pt x="73" y="79"/>
                  </a:lnTo>
                  <a:lnTo>
                    <a:pt x="64" y="85"/>
                  </a:lnTo>
                  <a:lnTo>
                    <a:pt x="56" y="90"/>
                  </a:lnTo>
                  <a:lnTo>
                    <a:pt x="45" y="94"/>
                  </a:lnTo>
                  <a:lnTo>
                    <a:pt x="34" y="98"/>
                  </a:lnTo>
                  <a:lnTo>
                    <a:pt x="23" y="102"/>
                  </a:lnTo>
                  <a:lnTo>
                    <a:pt x="13" y="102"/>
                  </a:lnTo>
                  <a:lnTo>
                    <a:pt x="0" y="104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3" name="Freeform 51">
              <a:extLst>
                <a:ext uri="{FF2B5EF4-FFF2-40B4-BE49-F238E27FC236}">
                  <a16:creationId xmlns:a16="http://schemas.microsoft.com/office/drawing/2014/main" id="{36C208DC-B1D1-42F0-B962-26995920F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" y="2377"/>
              <a:ext cx="134" cy="119"/>
            </a:xfrm>
            <a:custGeom>
              <a:avLst/>
              <a:gdLst>
                <a:gd name="T0" fmla="*/ 0 w 134"/>
                <a:gd name="T1" fmla="*/ 0 h 119"/>
                <a:gd name="T2" fmla="*/ 0 w 134"/>
                <a:gd name="T3" fmla="*/ 12 h 119"/>
                <a:gd name="T4" fmla="*/ 2 w 134"/>
                <a:gd name="T5" fmla="*/ 23 h 119"/>
                <a:gd name="T6" fmla="*/ 6 w 134"/>
                <a:gd name="T7" fmla="*/ 35 h 119"/>
                <a:gd name="T8" fmla="*/ 11 w 134"/>
                <a:gd name="T9" fmla="*/ 46 h 119"/>
                <a:gd name="T10" fmla="*/ 17 w 134"/>
                <a:gd name="T11" fmla="*/ 56 h 119"/>
                <a:gd name="T12" fmla="*/ 24 w 134"/>
                <a:gd name="T13" fmla="*/ 65 h 119"/>
                <a:gd name="T14" fmla="*/ 30 w 134"/>
                <a:gd name="T15" fmla="*/ 75 h 119"/>
                <a:gd name="T16" fmla="*/ 39 w 134"/>
                <a:gd name="T17" fmla="*/ 85 h 119"/>
                <a:gd name="T18" fmla="*/ 50 w 134"/>
                <a:gd name="T19" fmla="*/ 92 h 119"/>
                <a:gd name="T20" fmla="*/ 58 w 134"/>
                <a:gd name="T21" fmla="*/ 98 h 119"/>
                <a:gd name="T22" fmla="*/ 71 w 134"/>
                <a:gd name="T23" fmla="*/ 104 h 119"/>
                <a:gd name="T24" fmla="*/ 82 w 134"/>
                <a:gd name="T25" fmla="*/ 109 h 119"/>
                <a:gd name="T26" fmla="*/ 95 w 134"/>
                <a:gd name="T27" fmla="*/ 113 h 119"/>
                <a:gd name="T28" fmla="*/ 108 w 134"/>
                <a:gd name="T29" fmla="*/ 117 h 119"/>
                <a:gd name="T30" fmla="*/ 121 w 134"/>
                <a:gd name="T31" fmla="*/ 119 h 119"/>
                <a:gd name="T32" fmla="*/ 134 w 134"/>
                <a:gd name="T33" fmla="*/ 119 h 119"/>
                <a:gd name="T34" fmla="*/ 134 w 134"/>
                <a:gd name="T35" fmla="*/ 104 h 119"/>
                <a:gd name="T36" fmla="*/ 123 w 134"/>
                <a:gd name="T37" fmla="*/ 102 h 119"/>
                <a:gd name="T38" fmla="*/ 110 w 134"/>
                <a:gd name="T39" fmla="*/ 102 h 119"/>
                <a:gd name="T40" fmla="*/ 99 w 134"/>
                <a:gd name="T41" fmla="*/ 98 h 119"/>
                <a:gd name="T42" fmla="*/ 88 w 134"/>
                <a:gd name="T43" fmla="*/ 94 h 119"/>
                <a:gd name="T44" fmla="*/ 80 w 134"/>
                <a:gd name="T45" fmla="*/ 90 h 119"/>
                <a:gd name="T46" fmla="*/ 69 w 134"/>
                <a:gd name="T47" fmla="*/ 85 h 119"/>
                <a:gd name="T48" fmla="*/ 60 w 134"/>
                <a:gd name="T49" fmla="*/ 79 h 119"/>
                <a:gd name="T50" fmla="*/ 52 w 134"/>
                <a:gd name="T51" fmla="*/ 73 h 119"/>
                <a:gd name="T52" fmla="*/ 45 w 134"/>
                <a:gd name="T53" fmla="*/ 65 h 119"/>
                <a:gd name="T54" fmla="*/ 39 w 134"/>
                <a:gd name="T55" fmla="*/ 58 h 119"/>
                <a:gd name="T56" fmla="*/ 32 w 134"/>
                <a:gd name="T57" fmla="*/ 48 h 119"/>
                <a:gd name="T58" fmla="*/ 28 w 134"/>
                <a:gd name="T59" fmla="*/ 41 h 119"/>
                <a:gd name="T60" fmla="*/ 24 w 134"/>
                <a:gd name="T61" fmla="*/ 31 h 119"/>
                <a:gd name="T62" fmla="*/ 19 w 134"/>
                <a:gd name="T63" fmla="*/ 21 h 119"/>
                <a:gd name="T64" fmla="*/ 19 w 134"/>
                <a:gd name="T65" fmla="*/ 10 h 119"/>
                <a:gd name="T66" fmla="*/ 17 w 134"/>
                <a:gd name="T67" fmla="*/ 0 h 119"/>
                <a:gd name="T68" fmla="*/ 0 w 134"/>
                <a:gd name="T69" fmla="*/ 0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19"/>
                <a:gd name="T107" fmla="*/ 134 w 134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19">
                  <a:moveTo>
                    <a:pt x="0" y="0"/>
                  </a:moveTo>
                  <a:lnTo>
                    <a:pt x="0" y="12"/>
                  </a:lnTo>
                  <a:lnTo>
                    <a:pt x="2" y="23"/>
                  </a:lnTo>
                  <a:lnTo>
                    <a:pt x="6" y="35"/>
                  </a:lnTo>
                  <a:lnTo>
                    <a:pt x="11" y="46"/>
                  </a:lnTo>
                  <a:lnTo>
                    <a:pt x="17" y="56"/>
                  </a:lnTo>
                  <a:lnTo>
                    <a:pt x="24" y="65"/>
                  </a:lnTo>
                  <a:lnTo>
                    <a:pt x="30" y="75"/>
                  </a:lnTo>
                  <a:lnTo>
                    <a:pt x="39" y="85"/>
                  </a:lnTo>
                  <a:lnTo>
                    <a:pt x="50" y="92"/>
                  </a:lnTo>
                  <a:lnTo>
                    <a:pt x="58" y="98"/>
                  </a:lnTo>
                  <a:lnTo>
                    <a:pt x="71" y="104"/>
                  </a:lnTo>
                  <a:lnTo>
                    <a:pt x="82" y="109"/>
                  </a:lnTo>
                  <a:lnTo>
                    <a:pt x="95" y="113"/>
                  </a:lnTo>
                  <a:lnTo>
                    <a:pt x="108" y="117"/>
                  </a:lnTo>
                  <a:lnTo>
                    <a:pt x="121" y="119"/>
                  </a:lnTo>
                  <a:lnTo>
                    <a:pt x="134" y="119"/>
                  </a:lnTo>
                  <a:lnTo>
                    <a:pt x="134" y="104"/>
                  </a:lnTo>
                  <a:lnTo>
                    <a:pt x="123" y="102"/>
                  </a:lnTo>
                  <a:lnTo>
                    <a:pt x="110" y="102"/>
                  </a:lnTo>
                  <a:lnTo>
                    <a:pt x="99" y="98"/>
                  </a:lnTo>
                  <a:lnTo>
                    <a:pt x="88" y="94"/>
                  </a:lnTo>
                  <a:lnTo>
                    <a:pt x="80" y="90"/>
                  </a:lnTo>
                  <a:lnTo>
                    <a:pt x="69" y="85"/>
                  </a:lnTo>
                  <a:lnTo>
                    <a:pt x="60" y="79"/>
                  </a:lnTo>
                  <a:lnTo>
                    <a:pt x="52" y="73"/>
                  </a:lnTo>
                  <a:lnTo>
                    <a:pt x="45" y="65"/>
                  </a:lnTo>
                  <a:lnTo>
                    <a:pt x="39" y="58"/>
                  </a:lnTo>
                  <a:lnTo>
                    <a:pt x="32" y="48"/>
                  </a:lnTo>
                  <a:lnTo>
                    <a:pt x="28" y="41"/>
                  </a:lnTo>
                  <a:lnTo>
                    <a:pt x="24" y="31"/>
                  </a:lnTo>
                  <a:lnTo>
                    <a:pt x="19" y="21"/>
                  </a:lnTo>
                  <a:lnTo>
                    <a:pt x="19" y="10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4" name="Freeform 52">
              <a:extLst>
                <a:ext uri="{FF2B5EF4-FFF2-40B4-BE49-F238E27FC236}">
                  <a16:creationId xmlns:a16="http://schemas.microsoft.com/office/drawing/2014/main" id="{60358EA7-84AB-462E-AC29-BC35F6F60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" y="2257"/>
              <a:ext cx="134" cy="120"/>
            </a:xfrm>
            <a:custGeom>
              <a:avLst/>
              <a:gdLst>
                <a:gd name="T0" fmla="*/ 134 w 134"/>
                <a:gd name="T1" fmla="*/ 0 h 120"/>
                <a:gd name="T2" fmla="*/ 121 w 134"/>
                <a:gd name="T3" fmla="*/ 2 h 120"/>
                <a:gd name="T4" fmla="*/ 108 w 134"/>
                <a:gd name="T5" fmla="*/ 4 h 120"/>
                <a:gd name="T6" fmla="*/ 95 w 134"/>
                <a:gd name="T7" fmla="*/ 5 h 120"/>
                <a:gd name="T8" fmla="*/ 82 w 134"/>
                <a:gd name="T9" fmla="*/ 9 h 120"/>
                <a:gd name="T10" fmla="*/ 71 w 134"/>
                <a:gd name="T11" fmla="*/ 15 h 120"/>
                <a:gd name="T12" fmla="*/ 58 w 134"/>
                <a:gd name="T13" fmla="*/ 21 h 120"/>
                <a:gd name="T14" fmla="*/ 50 w 134"/>
                <a:gd name="T15" fmla="*/ 28 h 120"/>
                <a:gd name="T16" fmla="*/ 39 w 134"/>
                <a:gd name="T17" fmla="*/ 36 h 120"/>
                <a:gd name="T18" fmla="*/ 30 w 134"/>
                <a:gd name="T19" fmla="*/ 44 h 120"/>
                <a:gd name="T20" fmla="*/ 24 w 134"/>
                <a:gd name="T21" fmla="*/ 53 h 120"/>
                <a:gd name="T22" fmla="*/ 17 w 134"/>
                <a:gd name="T23" fmla="*/ 63 h 120"/>
                <a:gd name="T24" fmla="*/ 11 w 134"/>
                <a:gd name="T25" fmla="*/ 74 h 120"/>
                <a:gd name="T26" fmla="*/ 6 w 134"/>
                <a:gd name="T27" fmla="*/ 84 h 120"/>
                <a:gd name="T28" fmla="*/ 2 w 134"/>
                <a:gd name="T29" fmla="*/ 95 h 120"/>
                <a:gd name="T30" fmla="*/ 0 w 134"/>
                <a:gd name="T31" fmla="*/ 107 h 120"/>
                <a:gd name="T32" fmla="*/ 0 w 134"/>
                <a:gd name="T33" fmla="*/ 120 h 120"/>
                <a:gd name="T34" fmla="*/ 17 w 134"/>
                <a:gd name="T35" fmla="*/ 120 h 120"/>
                <a:gd name="T36" fmla="*/ 19 w 134"/>
                <a:gd name="T37" fmla="*/ 109 h 120"/>
                <a:gd name="T38" fmla="*/ 19 w 134"/>
                <a:gd name="T39" fmla="*/ 99 h 120"/>
                <a:gd name="T40" fmla="*/ 24 w 134"/>
                <a:gd name="T41" fmla="*/ 90 h 120"/>
                <a:gd name="T42" fmla="*/ 28 w 134"/>
                <a:gd name="T43" fmla="*/ 80 h 120"/>
                <a:gd name="T44" fmla="*/ 32 w 134"/>
                <a:gd name="T45" fmla="*/ 71 h 120"/>
                <a:gd name="T46" fmla="*/ 39 w 134"/>
                <a:gd name="T47" fmla="*/ 63 h 120"/>
                <a:gd name="T48" fmla="*/ 45 w 134"/>
                <a:gd name="T49" fmla="*/ 53 h 120"/>
                <a:gd name="T50" fmla="*/ 52 w 134"/>
                <a:gd name="T51" fmla="*/ 48 h 120"/>
                <a:gd name="T52" fmla="*/ 60 w 134"/>
                <a:gd name="T53" fmla="*/ 40 h 120"/>
                <a:gd name="T54" fmla="*/ 69 w 134"/>
                <a:gd name="T55" fmla="*/ 34 h 120"/>
                <a:gd name="T56" fmla="*/ 80 w 134"/>
                <a:gd name="T57" fmla="*/ 28 h 120"/>
                <a:gd name="T58" fmla="*/ 88 w 134"/>
                <a:gd name="T59" fmla="*/ 25 h 120"/>
                <a:gd name="T60" fmla="*/ 99 w 134"/>
                <a:gd name="T61" fmla="*/ 21 h 120"/>
                <a:gd name="T62" fmla="*/ 110 w 134"/>
                <a:gd name="T63" fmla="*/ 19 h 120"/>
                <a:gd name="T64" fmla="*/ 123 w 134"/>
                <a:gd name="T65" fmla="*/ 17 h 120"/>
                <a:gd name="T66" fmla="*/ 134 w 134"/>
                <a:gd name="T67" fmla="*/ 17 h 120"/>
                <a:gd name="T68" fmla="*/ 134 w 134"/>
                <a:gd name="T69" fmla="*/ 0 h 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20"/>
                <a:gd name="T107" fmla="*/ 134 w 134"/>
                <a:gd name="T108" fmla="*/ 120 h 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20">
                  <a:moveTo>
                    <a:pt x="134" y="0"/>
                  </a:moveTo>
                  <a:lnTo>
                    <a:pt x="121" y="2"/>
                  </a:lnTo>
                  <a:lnTo>
                    <a:pt x="108" y="4"/>
                  </a:lnTo>
                  <a:lnTo>
                    <a:pt x="95" y="5"/>
                  </a:lnTo>
                  <a:lnTo>
                    <a:pt x="82" y="9"/>
                  </a:lnTo>
                  <a:lnTo>
                    <a:pt x="71" y="15"/>
                  </a:lnTo>
                  <a:lnTo>
                    <a:pt x="58" y="21"/>
                  </a:lnTo>
                  <a:lnTo>
                    <a:pt x="50" y="28"/>
                  </a:lnTo>
                  <a:lnTo>
                    <a:pt x="39" y="36"/>
                  </a:lnTo>
                  <a:lnTo>
                    <a:pt x="30" y="44"/>
                  </a:lnTo>
                  <a:lnTo>
                    <a:pt x="24" y="53"/>
                  </a:lnTo>
                  <a:lnTo>
                    <a:pt x="17" y="63"/>
                  </a:lnTo>
                  <a:lnTo>
                    <a:pt x="11" y="74"/>
                  </a:lnTo>
                  <a:lnTo>
                    <a:pt x="6" y="84"/>
                  </a:lnTo>
                  <a:lnTo>
                    <a:pt x="2" y="95"/>
                  </a:lnTo>
                  <a:lnTo>
                    <a:pt x="0" y="107"/>
                  </a:lnTo>
                  <a:lnTo>
                    <a:pt x="0" y="120"/>
                  </a:lnTo>
                  <a:lnTo>
                    <a:pt x="17" y="120"/>
                  </a:lnTo>
                  <a:lnTo>
                    <a:pt x="19" y="109"/>
                  </a:lnTo>
                  <a:lnTo>
                    <a:pt x="19" y="99"/>
                  </a:lnTo>
                  <a:lnTo>
                    <a:pt x="24" y="90"/>
                  </a:lnTo>
                  <a:lnTo>
                    <a:pt x="28" y="80"/>
                  </a:lnTo>
                  <a:lnTo>
                    <a:pt x="32" y="71"/>
                  </a:lnTo>
                  <a:lnTo>
                    <a:pt x="39" y="63"/>
                  </a:lnTo>
                  <a:lnTo>
                    <a:pt x="45" y="53"/>
                  </a:lnTo>
                  <a:lnTo>
                    <a:pt x="52" y="48"/>
                  </a:lnTo>
                  <a:lnTo>
                    <a:pt x="60" y="40"/>
                  </a:lnTo>
                  <a:lnTo>
                    <a:pt x="69" y="34"/>
                  </a:lnTo>
                  <a:lnTo>
                    <a:pt x="80" y="28"/>
                  </a:lnTo>
                  <a:lnTo>
                    <a:pt x="88" y="25"/>
                  </a:lnTo>
                  <a:lnTo>
                    <a:pt x="99" y="21"/>
                  </a:lnTo>
                  <a:lnTo>
                    <a:pt x="110" y="19"/>
                  </a:lnTo>
                  <a:lnTo>
                    <a:pt x="123" y="17"/>
                  </a:lnTo>
                  <a:lnTo>
                    <a:pt x="134" y="1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5" name="Freeform 53">
              <a:extLst>
                <a:ext uri="{FF2B5EF4-FFF2-40B4-BE49-F238E27FC236}">
                  <a16:creationId xmlns:a16="http://schemas.microsoft.com/office/drawing/2014/main" id="{5912BF74-230C-4E44-AFA6-389ACFF05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1797"/>
              <a:ext cx="369" cy="309"/>
            </a:xfrm>
            <a:custGeom>
              <a:avLst/>
              <a:gdLst>
                <a:gd name="T0" fmla="*/ 203 w 369"/>
                <a:gd name="T1" fmla="*/ 0 h 309"/>
                <a:gd name="T2" fmla="*/ 237 w 369"/>
                <a:gd name="T3" fmla="*/ 8 h 309"/>
                <a:gd name="T4" fmla="*/ 272 w 369"/>
                <a:gd name="T5" fmla="*/ 20 h 309"/>
                <a:gd name="T6" fmla="*/ 300 w 369"/>
                <a:gd name="T7" fmla="*/ 35 h 309"/>
                <a:gd name="T8" fmla="*/ 326 w 369"/>
                <a:gd name="T9" fmla="*/ 56 h 309"/>
                <a:gd name="T10" fmla="*/ 345 w 369"/>
                <a:gd name="T11" fmla="*/ 81 h 309"/>
                <a:gd name="T12" fmla="*/ 360 w 369"/>
                <a:gd name="T13" fmla="*/ 109 h 309"/>
                <a:gd name="T14" fmla="*/ 367 w 369"/>
                <a:gd name="T15" fmla="*/ 138 h 309"/>
                <a:gd name="T16" fmla="*/ 367 w 369"/>
                <a:gd name="T17" fmla="*/ 171 h 309"/>
                <a:gd name="T18" fmla="*/ 360 w 369"/>
                <a:gd name="T19" fmla="*/ 201 h 309"/>
                <a:gd name="T20" fmla="*/ 345 w 369"/>
                <a:gd name="T21" fmla="*/ 228 h 309"/>
                <a:gd name="T22" fmla="*/ 326 w 369"/>
                <a:gd name="T23" fmla="*/ 253 h 309"/>
                <a:gd name="T24" fmla="*/ 300 w 369"/>
                <a:gd name="T25" fmla="*/ 274 h 309"/>
                <a:gd name="T26" fmla="*/ 272 w 369"/>
                <a:gd name="T27" fmla="*/ 289 h 309"/>
                <a:gd name="T28" fmla="*/ 237 w 369"/>
                <a:gd name="T29" fmla="*/ 303 h 309"/>
                <a:gd name="T30" fmla="*/ 203 w 369"/>
                <a:gd name="T31" fmla="*/ 309 h 309"/>
                <a:gd name="T32" fmla="*/ 164 w 369"/>
                <a:gd name="T33" fmla="*/ 309 h 309"/>
                <a:gd name="T34" fmla="*/ 129 w 369"/>
                <a:gd name="T35" fmla="*/ 303 h 309"/>
                <a:gd name="T36" fmla="*/ 95 w 369"/>
                <a:gd name="T37" fmla="*/ 289 h 309"/>
                <a:gd name="T38" fmla="*/ 67 w 369"/>
                <a:gd name="T39" fmla="*/ 274 h 309"/>
                <a:gd name="T40" fmla="*/ 41 w 369"/>
                <a:gd name="T41" fmla="*/ 253 h 309"/>
                <a:gd name="T42" fmla="*/ 22 w 369"/>
                <a:gd name="T43" fmla="*/ 228 h 309"/>
                <a:gd name="T44" fmla="*/ 6 w 369"/>
                <a:gd name="T45" fmla="*/ 201 h 309"/>
                <a:gd name="T46" fmla="*/ 0 w 369"/>
                <a:gd name="T47" fmla="*/ 171 h 309"/>
                <a:gd name="T48" fmla="*/ 0 w 369"/>
                <a:gd name="T49" fmla="*/ 138 h 309"/>
                <a:gd name="T50" fmla="*/ 6 w 369"/>
                <a:gd name="T51" fmla="*/ 109 h 309"/>
                <a:gd name="T52" fmla="*/ 22 w 369"/>
                <a:gd name="T53" fmla="*/ 81 h 309"/>
                <a:gd name="T54" fmla="*/ 41 w 369"/>
                <a:gd name="T55" fmla="*/ 56 h 309"/>
                <a:gd name="T56" fmla="*/ 67 w 369"/>
                <a:gd name="T57" fmla="*/ 35 h 309"/>
                <a:gd name="T58" fmla="*/ 95 w 369"/>
                <a:gd name="T59" fmla="*/ 20 h 309"/>
                <a:gd name="T60" fmla="*/ 129 w 369"/>
                <a:gd name="T61" fmla="*/ 8 h 309"/>
                <a:gd name="T62" fmla="*/ 164 w 369"/>
                <a:gd name="T63" fmla="*/ 0 h 3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9"/>
                <a:gd name="T97" fmla="*/ 0 h 309"/>
                <a:gd name="T98" fmla="*/ 369 w 369"/>
                <a:gd name="T99" fmla="*/ 309 h 30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9" h="309">
                  <a:moveTo>
                    <a:pt x="183" y="0"/>
                  </a:moveTo>
                  <a:lnTo>
                    <a:pt x="203" y="0"/>
                  </a:lnTo>
                  <a:lnTo>
                    <a:pt x="220" y="4"/>
                  </a:lnTo>
                  <a:lnTo>
                    <a:pt x="237" y="8"/>
                  </a:lnTo>
                  <a:lnTo>
                    <a:pt x="254" y="12"/>
                  </a:lnTo>
                  <a:lnTo>
                    <a:pt x="272" y="20"/>
                  </a:lnTo>
                  <a:lnTo>
                    <a:pt x="287" y="27"/>
                  </a:lnTo>
                  <a:lnTo>
                    <a:pt x="300" y="35"/>
                  </a:lnTo>
                  <a:lnTo>
                    <a:pt x="315" y="46"/>
                  </a:lnTo>
                  <a:lnTo>
                    <a:pt x="326" y="56"/>
                  </a:lnTo>
                  <a:lnTo>
                    <a:pt x="336" y="69"/>
                  </a:lnTo>
                  <a:lnTo>
                    <a:pt x="345" y="81"/>
                  </a:lnTo>
                  <a:lnTo>
                    <a:pt x="354" y="94"/>
                  </a:lnTo>
                  <a:lnTo>
                    <a:pt x="360" y="109"/>
                  </a:lnTo>
                  <a:lnTo>
                    <a:pt x="364" y="123"/>
                  </a:lnTo>
                  <a:lnTo>
                    <a:pt x="367" y="138"/>
                  </a:lnTo>
                  <a:lnTo>
                    <a:pt x="369" y="155"/>
                  </a:lnTo>
                  <a:lnTo>
                    <a:pt x="367" y="171"/>
                  </a:lnTo>
                  <a:lnTo>
                    <a:pt x="364" y="186"/>
                  </a:lnTo>
                  <a:lnTo>
                    <a:pt x="360" y="201"/>
                  </a:lnTo>
                  <a:lnTo>
                    <a:pt x="354" y="215"/>
                  </a:lnTo>
                  <a:lnTo>
                    <a:pt x="345" y="228"/>
                  </a:lnTo>
                  <a:lnTo>
                    <a:pt x="336" y="242"/>
                  </a:lnTo>
                  <a:lnTo>
                    <a:pt x="326" y="253"/>
                  </a:lnTo>
                  <a:lnTo>
                    <a:pt x="315" y="265"/>
                  </a:lnTo>
                  <a:lnTo>
                    <a:pt x="300" y="274"/>
                  </a:lnTo>
                  <a:lnTo>
                    <a:pt x="287" y="282"/>
                  </a:lnTo>
                  <a:lnTo>
                    <a:pt x="272" y="289"/>
                  </a:lnTo>
                  <a:lnTo>
                    <a:pt x="254" y="297"/>
                  </a:lnTo>
                  <a:lnTo>
                    <a:pt x="237" y="303"/>
                  </a:lnTo>
                  <a:lnTo>
                    <a:pt x="220" y="307"/>
                  </a:lnTo>
                  <a:lnTo>
                    <a:pt x="203" y="309"/>
                  </a:lnTo>
                  <a:lnTo>
                    <a:pt x="183" y="309"/>
                  </a:lnTo>
                  <a:lnTo>
                    <a:pt x="164" y="309"/>
                  </a:lnTo>
                  <a:lnTo>
                    <a:pt x="147" y="307"/>
                  </a:lnTo>
                  <a:lnTo>
                    <a:pt x="129" y="303"/>
                  </a:lnTo>
                  <a:lnTo>
                    <a:pt x="112" y="297"/>
                  </a:lnTo>
                  <a:lnTo>
                    <a:pt x="95" y="289"/>
                  </a:lnTo>
                  <a:lnTo>
                    <a:pt x="80" y="282"/>
                  </a:lnTo>
                  <a:lnTo>
                    <a:pt x="67" y="274"/>
                  </a:lnTo>
                  <a:lnTo>
                    <a:pt x="54" y="265"/>
                  </a:lnTo>
                  <a:lnTo>
                    <a:pt x="41" y="253"/>
                  </a:lnTo>
                  <a:lnTo>
                    <a:pt x="30" y="242"/>
                  </a:lnTo>
                  <a:lnTo>
                    <a:pt x="22" y="228"/>
                  </a:lnTo>
                  <a:lnTo>
                    <a:pt x="13" y="215"/>
                  </a:lnTo>
                  <a:lnTo>
                    <a:pt x="6" y="201"/>
                  </a:lnTo>
                  <a:lnTo>
                    <a:pt x="2" y="186"/>
                  </a:lnTo>
                  <a:lnTo>
                    <a:pt x="0" y="171"/>
                  </a:lnTo>
                  <a:lnTo>
                    <a:pt x="0" y="155"/>
                  </a:lnTo>
                  <a:lnTo>
                    <a:pt x="0" y="138"/>
                  </a:lnTo>
                  <a:lnTo>
                    <a:pt x="2" y="123"/>
                  </a:lnTo>
                  <a:lnTo>
                    <a:pt x="6" y="109"/>
                  </a:lnTo>
                  <a:lnTo>
                    <a:pt x="13" y="94"/>
                  </a:lnTo>
                  <a:lnTo>
                    <a:pt x="22" y="81"/>
                  </a:lnTo>
                  <a:lnTo>
                    <a:pt x="30" y="69"/>
                  </a:lnTo>
                  <a:lnTo>
                    <a:pt x="41" y="56"/>
                  </a:lnTo>
                  <a:lnTo>
                    <a:pt x="54" y="46"/>
                  </a:lnTo>
                  <a:lnTo>
                    <a:pt x="67" y="35"/>
                  </a:lnTo>
                  <a:lnTo>
                    <a:pt x="80" y="27"/>
                  </a:lnTo>
                  <a:lnTo>
                    <a:pt x="95" y="20"/>
                  </a:lnTo>
                  <a:lnTo>
                    <a:pt x="112" y="12"/>
                  </a:lnTo>
                  <a:lnTo>
                    <a:pt x="129" y="8"/>
                  </a:lnTo>
                  <a:lnTo>
                    <a:pt x="147" y="4"/>
                  </a:lnTo>
                  <a:lnTo>
                    <a:pt x="164" y="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6" name="Freeform 54">
              <a:extLst>
                <a:ext uri="{FF2B5EF4-FFF2-40B4-BE49-F238E27FC236}">
                  <a16:creationId xmlns:a16="http://schemas.microsoft.com/office/drawing/2014/main" id="{4FB1A8F6-9F70-44DC-96F0-950D07F9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1790"/>
              <a:ext cx="194" cy="162"/>
            </a:xfrm>
            <a:custGeom>
              <a:avLst/>
              <a:gdLst>
                <a:gd name="T0" fmla="*/ 194 w 194"/>
                <a:gd name="T1" fmla="*/ 162 h 162"/>
                <a:gd name="T2" fmla="*/ 192 w 194"/>
                <a:gd name="T3" fmla="*/ 145 h 162"/>
                <a:gd name="T4" fmla="*/ 190 w 194"/>
                <a:gd name="T5" fmla="*/ 130 h 162"/>
                <a:gd name="T6" fmla="*/ 186 w 194"/>
                <a:gd name="T7" fmla="*/ 113 h 162"/>
                <a:gd name="T8" fmla="*/ 179 w 194"/>
                <a:gd name="T9" fmla="*/ 99 h 162"/>
                <a:gd name="T10" fmla="*/ 171 w 194"/>
                <a:gd name="T11" fmla="*/ 84 h 162"/>
                <a:gd name="T12" fmla="*/ 160 w 194"/>
                <a:gd name="T13" fmla="*/ 71 h 162"/>
                <a:gd name="T14" fmla="*/ 149 w 194"/>
                <a:gd name="T15" fmla="*/ 59 h 162"/>
                <a:gd name="T16" fmla="*/ 136 w 194"/>
                <a:gd name="T17" fmla="*/ 48 h 162"/>
                <a:gd name="T18" fmla="*/ 123 w 194"/>
                <a:gd name="T19" fmla="*/ 36 h 162"/>
                <a:gd name="T20" fmla="*/ 108 w 194"/>
                <a:gd name="T21" fmla="*/ 27 h 162"/>
                <a:gd name="T22" fmla="*/ 93 w 194"/>
                <a:gd name="T23" fmla="*/ 19 h 162"/>
                <a:gd name="T24" fmla="*/ 76 w 194"/>
                <a:gd name="T25" fmla="*/ 11 h 162"/>
                <a:gd name="T26" fmla="*/ 58 w 194"/>
                <a:gd name="T27" fmla="*/ 7 h 162"/>
                <a:gd name="T28" fmla="*/ 39 w 194"/>
                <a:gd name="T29" fmla="*/ 4 h 162"/>
                <a:gd name="T30" fmla="*/ 20 w 194"/>
                <a:gd name="T31" fmla="*/ 0 h 162"/>
                <a:gd name="T32" fmla="*/ 0 w 194"/>
                <a:gd name="T33" fmla="*/ 0 h 162"/>
                <a:gd name="T34" fmla="*/ 0 w 194"/>
                <a:gd name="T35" fmla="*/ 15 h 162"/>
                <a:gd name="T36" fmla="*/ 18 w 194"/>
                <a:gd name="T37" fmla="*/ 17 h 162"/>
                <a:gd name="T38" fmla="*/ 35 w 194"/>
                <a:gd name="T39" fmla="*/ 19 h 162"/>
                <a:gd name="T40" fmla="*/ 52 w 194"/>
                <a:gd name="T41" fmla="*/ 23 h 162"/>
                <a:gd name="T42" fmla="*/ 69 w 194"/>
                <a:gd name="T43" fmla="*/ 27 h 162"/>
                <a:gd name="T44" fmla="*/ 84 w 194"/>
                <a:gd name="T45" fmla="*/ 32 h 162"/>
                <a:gd name="T46" fmla="*/ 99 w 194"/>
                <a:gd name="T47" fmla="*/ 40 h 162"/>
                <a:gd name="T48" fmla="*/ 112 w 194"/>
                <a:gd name="T49" fmla="*/ 49 h 162"/>
                <a:gd name="T50" fmla="*/ 125 w 194"/>
                <a:gd name="T51" fmla="*/ 59 h 162"/>
                <a:gd name="T52" fmla="*/ 136 w 194"/>
                <a:gd name="T53" fmla="*/ 69 h 162"/>
                <a:gd name="T54" fmla="*/ 147 w 194"/>
                <a:gd name="T55" fmla="*/ 80 h 162"/>
                <a:gd name="T56" fmla="*/ 155 w 194"/>
                <a:gd name="T57" fmla="*/ 92 h 162"/>
                <a:gd name="T58" fmla="*/ 162 w 194"/>
                <a:gd name="T59" fmla="*/ 105 h 162"/>
                <a:gd name="T60" fmla="*/ 168 w 194"/>
                <a:gd name="T61" fmla="*/ 118 h 162"/>
                <a:gd name="T62" fmla="*/ 173 w 194"/>
                <a:gd name="T63" fmla="*/ 132 h 162"/>
                <a:gd name="T64" fmla="*/ 175 w 194"/>
                <a:gd name="T65" fmla="*/ 147 h 162"/>
                <a:gd name="T66" fmla="*/ 175 w 194"/>
                <a:gd name="T67" fmla="*/ 162 h 162"/>
                <a:gd name="T68" fmla="*/ 194 w 194"/>
                <a:gd name="T69" fmla="*/ 162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2"/>
                <a:gd name="T107" fmla="*/ 194 w 194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2">
                  <a:moveTo>
                    <a:pt x="194" y="162"/>
                  </a:moveTo>
                  <a:lnTo>
                    <a:pt x="192" y="145"/>
                  </a:lnTo>
                  <a:lnTo>
                    <a:pt x="190" y="130"/>
                  </a:lnTo>
                  <a:lnTo>
                    <a:pt x="186" y="113"/>
                  </a:lnTo>
                  <a:lnTo>
                    <a:pt x="179" y="99"/>
                  </a:lnTo>
                  <a:lnTo>
                    <a:pt x="171" y="84"/>
                  </a:lnTo>
                  <a:lnTo>
                    <a:pt x="160" y="71"/>
                  </a:lnTo>
                  <a:lnTo>
                    <a:pt x="149" y="59"/>
                  </a:lnTo>
                  <a:lnTo>
                    <a:pt x="136" y="48"/>
                  </a:lnTo>
                  <a:lnTo>
                    <a:pt x="123" y="36"/>
                  </a:lnTo>
                  <a:lnTo>
                    <a:pt x="108" y="27"/>
                  </a:lnTo>
                  <a:lnTo>
                    <a:pt x="93" y="19"/>
                  </a:lnTo>
                  <a:lnTo>
                    <a:pt x="76" y="11"/>
                  </a:lnTo>
                  <a:lnTo>
                    <a:pt x="58" y="7"/>
                  </a:lnTo>
                  <a:lnTo>
                    <a:pt x="39" y="4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8" y="17"/>
                  </a:lnTo>
                  <a:lnTo>
                    <a:pt x="35" y="19"/>
                  </a:lnTo>
                  <a:lnTo>
                    <a:pt x="52" y="23"/>
                  </a:lnTo>
                  <a:lnTo>
                    <a:pt x="69" y="27"/>
                  </a:lnTo>
                  <a:lnTo>
                    <a:pt x="84" y="32"/>
                  </a:lnTo>
                  <a:lnTo>
                    <a:pt x="99" y="40"/>
                  </a:lnTo>
                  <a:lnTo>
                    <a:pt x="112" y="49"/>
                  </a:lnTo>
                  <a:lnTo>
                    <a:pt x="125" y="59"/>
                  </a:lnTo>
                  <a:lnTo>
                    <a:pt x="136" y="69"/>
                  </a:lnTo>
                  <a:lnTo>
                    <a:pt x="147" y="80"/>
                  </a:lnTo>
                  <a:lnTo>
                    <a:pt x="155" y="92"/>
                  </a:lnTo>
                  <a:lnTo>
                    <a:pt x="162" y="105"/>
                  </a:lnTo>
                  <a:lnTo>
                    <a:pt x="168" y="118"/>
                  </a:lnTo>
                  <a:lnTo>
                    <a:pt x="173" y="132"/>
                  </a:lnTo>
                  <a:lnTo>
                    <a:pt x="175" y="147"/>
                  </a:lnTo>
                  <a:lnTo>
                    <a:pt x="175" y="162"/>
                  </a:lnTo>
                  <a:lnTo>
                    <a:pt x="194" y="162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7" name="Freeform 55">
              <a:extLst>
                <a:ext uri="{FF2B5EF4-FFF2-40B4-BE49-F238E27FC236}">
                  <a16:creationId xmlns:a16="http://schemas.microsoft.com/office/drawing/2014/main" id="{EEBB8801-E6F3-41A1-A576-667059683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1952"/>
              <a:ext cx="194" cy="161"/>
            </a:xfrm>
            <a:custGeom>
              <a:avLst/>
              <a:gdLst>
                <a:gd name="T0" fmla="*/ 0 w 194"/>
                <a:gd name="T1" fmla="*/ 161 h 161"/>
                <a:gd name="T2" fmla="*/ 20 w 194"/>
                <a:gd name="T3" fmla="*/ 161 h 161"/>
                <a:gd name="T4" fmla="*/ 39 w 194"/>
                <a:gd name="T5" fmla="*/ 159 h 161"/>
                <a:gd name="T6" fmla="*/ 58 w 194"/>
                <a:gd name="T7" fmla="*/ 155 h 161"/>
                <a:gd name="T8" fmla="*/ 76 w 194"/>
                <a:gd name="T9" fmla="*/ 150 h 161"/>
                <a:gd name="T10" fmla="*/ 93 w 194"/>
                <a:gd name="T11" fmla="*/ 142 h 161"/>
                <a:gd name="T12" fmla="*/ 108 w 194"/>
                <a:gd name="T13" fmla="*/ 134 h 161"/>
                <a:gd name="T14" fmla="*/ 123 w 194"/>
                <a:gd name="T15" fmla="*/ 125 h 161"/>
                <a:gd name="T16" fmla="*/ 136 w 194"/>
                <a:gd name="T17" fmla="*/ 115 h 161"/>
                <a:gd name="T18" fmla="*/ 149 w 194"/>
                <a:gd name="T19" fmla="*/ 104 h 161"/>
                <a:gd name="T20" fmla="*/ 160 w 194"/>
                <a:gd name="T21" fmla="*/ 90 h 161"/>
                <a:gd name="T22" fmla="*/ 171 w 194"/>
                <a:gd name="T23" fmla="*/ 77 h 161"/>
                <a:gd name="T24" fmla="*/ 179 w 194"/>
                <a:gd name="T25" fmla="*/ 64 h 161"/>
                <a:gd name="T26" fmla="*/ 186 w 194"/>
                <a:gd name="T27" fmla="*/ 48 h 161"/>
                <a:gd name="T28" fmla="*/ 190 w 194"/>
                <a:gd name="T29" fmla="*/ 33 h 161"/>
                <a:gd name="T30" fmla="*/ 192 w 194"/>
                <a:gd name="T31" fmla="*/ 16 h 161"/>
                <a:gd name="T32" fmla="*/ 194 w 194"/>
                <a:gd name="T33" fmla="*/ 0 h 161"/>
                <a:gd name="T34" fmla="*/ 175 w 194"/>
                <a:gd name="T35" fmla="*/ 0 h 161"/>
                <a:gd name="T36" fmla="*/ 175 w 194"/>
                <a:gd name="T37" fmla="*/ 14 h 161"/>
                <a:gd name="T38" fmla="*/ 173 w 194"/>
                <a:gd name="T39" fmla="*/ 29 h 161"/>
                <a:gd name="T40" fmla="*/ 168 w 194"/>
                <a:gd name="T41" fmla="*/ 43 h 161"/>
                <a:gd name="T42" fmla="*/ 162 w 194"/>
                <a:gd name="T43" fmla="*/ 56 h 161"/>
                <a:gd name="T44" fmla="*/ 155 w 194"/>
                <a:gd name="T45" fmla="*/ 69 h 161"/>
                <a:gd name="T46" fmla="*/ 147 w 194"/>
                <a:gd name="T47" fmla="*/ 81 h 161"/>
                <a:gd name="T48" fmla="*/ 136 w 194"/>
                <a:gd name="T49" fmla="*/ 92 h 161"/>
                <a:gd name="T50" fmla="*/ 125 w 194"/>
                <a:gd name="T51" fmla="*/ 104 h 161"/>
                <a:gd name="T52" fmla="*/ 112 w 194"/>
                <a:gd name="T53" fmla="*/ 111 h 161"/>
                <a:gd name="T54" fmla="*/ 99 w 194"/>
                <a:gd name="T55" fmla="*/ 121 h 161"/>
                <a:gd name="T56" fmla="*/ 84 w 194"/>
                <a:gd name="T57" fmla="*/ 129 h 161"/>
                <a:gd name="T58" fmla="*/ 69 w 194"/>
                <a:gd name="T59" fmla="*/ 134 h 161"/>
                <a:gd name="T60" fmla="*/ 52 w 194"/>
                <a:gd name="T61" fmla="*/ 140 h 161"/>
                <a:gd name="T62" fmla="*/ 35 w 194"/>
                <a:gd name="T63" fmla="*/ 142 h 161"/>
                <a:gd name="T64" fmla="*/ 18 w 194"/>
                <a:gd name="T65" fmla="*/ 146 h 161"/>
                <a:gd name="T66" fmla="*/ 0 w 194"/>
                <a:gd name="T67" fmla="*/ 146 h 161"/>
                <a:gd name="T68" fmla="*/ 0 w 194"/>
                <a:gd name="T69" fmla="*/ 161 h 1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1"/>
                <a:gd name="T107" fmla="*/ 194 w 194"/>
                <a:gd name="T108" fmla="*/ 161 h 16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1">
                  <a:moveTo>
                    <a:pt x="0" y="161"/>
                  </a:moveTo>
                  <a:lnTo>
                    <a:pt x="20" y="161"/>
                  </a:lnTo>
                  <a:lnTo>
                    <a:pt x="39" y="159"/>
                  </a:lnTo>
                  <a:lnTo>
                    <a:pt x="58" y="155"/>
                  </a:lnTo>
                  <a:lnTo>
                    <a:pt x="76" y="150"/>
                  </a:lnTo>
                  <a:lnTo>
                    <a:pt x="93" y="142"/>
                  </a:lnTo>
                  <a:lnTo>
                    <a:pt x="108" y="134"/>
                  </a:lnTo>
                  <a:lnTo>
                    <a:pt x="123" y="125"/>
                  </a:lnTo>
                  <a:lnTo>
                    <a:pt x="136" y="115"/>
                  </a:lnTo>
                  <a:lnTo>
                    <a:pt x="149" y="104"/>
                  </a:lnTo>
                  <a:lnTo>
                    <a:pt x="160" y="90"/>
                  </a:lnTo>
                  <a:lnTo>
                    <a:pt x="171" y="77"/>
                  </a:lnTo>
                  <a:lnTo>
                    <a:pt x="179" y="64"/>
                  </a:lnTo>
                  <a:lnTo>
                    <a:pt x="186" y="48"/>
                  </a:lnTo>
                  <a:lnTo>
                    <a:pt x="190" y="33"/>
                  </a:lnTo>
                  <a:lnTo>
                    <a:pt x="192" y="16"/>
                  </a:lnTo>
                  <a:lnTo>
                    <a:pt x="194" y="0"/>
                  </a:lnTo>
                  <a:lnTo>
                    <a:pt x="175" y="0"/>
                  </a:lnTo>
                  <a:lnTo>
                    <a:pt x="175" y="14"/>
                  </a:lnTo>
                  <a:lnTo>
                    <a:pt x="173" y="29"/>
                  </a:lnTo>
                  <a:lnTo>
                    <a:pt x="168" y="43"/>
                  </a:lnTo>
                  <a:lnTo>
                    <a:pt x="162" y="56"/>
                  </a:lnTo>
                  <a:lnTo>
                    <a:pt x="155" y="69"/>
                  </a:lnTo>
                  <a:lnTo>
                    <a:pt x="147" y="81"/>
                  </a:lnTo>
                  <a:lnTo>
                    <a:pt x="136" y="92"/>
                  </a:lnTo>
                  <a:lnTo>
                    <a:pt x="125" y="104"/>
                  </a:lnTo>
                  <a:lnTo>
                    <a:pt x="112" y="111"/>
                  </a:lnTo>
                  <a:lnTo>
                    <a:pt x="99" y="121"/>
                  </a:lnTo>
                  <a:lnTo>
                    <a:pt x="84" y="129"/>
                  </a:lnTo>
                  <a:lnTo>
                    <a:pt x="69" y="134"/>
                  </a:lnTo>
                  <a:lnTo>
                    <a:pt x="52" y="140"/>
                  </a:lnTo>
                  <a:lnTo>
                    <a:pt x="35" y="142"/>
                  </a:lnTo>
                  <a:lnTo>
                    <a:pt x="18" y="146"/>
                  </a:lnTo>
                  <a:lnTo>
                    <a:pt x="0" y="146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8" name="Freeform 56">
              <a:extLst>
                <a:ext uri="{FF2B5EF4-FFF2-40B4-BE49-F238E27FC236}">
                  <a16:creationId xmlns:a16="http://schemas.microsoft.com/office/drawing/2014/main" id="{80986400-CB7C-4047-9B40-07908E671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952"/>
              <a:ext cx="194" cy="161"/>
            </a:xfrm>
            <a:custGeom>
              <a:avLst/>
              <a:gdLst>
                <a:gd name="T0" fmla="*/ 0 w 194"/>
                <a:gd name="T1" fmla="*/ 0 h 161"/>
                <a:gd name="T2" fmla="*/ 2 w 194"/>
                <a:gd name="T3" fmla="*/ 16 h 161"/>
                <a:gd name="T4" fmla="*/ 5 w 194"/>
                <a:gd name="T5" fmla="*/ 33 h 161"/>
                <a:gd name="T6" fmla="*/ 9 w 194"/>
                <a:gd name="T7" fmla="*/ 48 h 161"/>
                <a:gd name="T8" fmla="*/ 15 w 194"/>
                <a:gd name="T9" fmla="*/ 64 h 161"/>
                <a:gd name="T10" fmla="*/ 24 w 194"/>
                <a:gd name="T11" fmla="*/ 77 h 161"/>
                <a:gd name="T12" fmla="*/ 35 w 194"/>
                <a:gd name="T13" fmla="*/ 90 h 161"/>
                <a:gd name="T14" fmla="*/ 46 w 194"/>
                <a:gd name="T15" fmla="*/ 104 h 161"/>
                <a:gd name="T16" fmla="*/ 58 w 194"/>
                <a:gd name="T17" fmla="*/ 115 h 161"/>
                <a:gd name="T18" fmla="*/ 71 w 194"/>
                <a:gd name="T19" fmla="*/ 125 h 161"/>
                <a:gd name="T20" fmla="*/ 86 w 194"/>
                <a:gd name="T21" fmla="*/ 134 h 161"/>
                <a:gd name="T22" fmla="*/ 102 w 194"/>
                <a:gd name="T23" fmla="*/ 142 h 161"/>
                <a:gd name="T24" fmla="*/ 119 w 194"/>
                <a:gd name="T25" fmla="*/ 150 h 161"/>
                <a:gd name="T26" fmla="*/ 138 w 194"/>
                <a:gd name="T27" fmla="*/ 155 h 161"/>
                <a:gd name="T28" fmla="*/ 155 w 194"/>
                <a:gd name="T29" fmla="*/ 159 h 161"/>
                <a:gd name="T30" fmla="*/ 175 w 194"/>
                <a:gd name="T31" fmla="*/ 161 h 161"/>
                <a:gd name="T32" fmla="*/ 194 w 194"/>
                <a:gd name="T33" fmla="*/ 161 h 161"/>
                <a:gd name="T34" fmla="*/ 194 w 194"/>
                <a:gd name="T35" fmla="*/ 146 h 161"/>
                <a:gd name="T36" fmla="*/ 177 w 194"/>
                <a:gd name="T37" fmla="*/ 146 h 161"/>
                <a:gd name="T38" fmla="*/ 160 w 194"/>
                <a:gd name="T39" fmla="*/ 142 h 161"/>
                <a:gd name="T40" fmla="*/ 143 w 194"/>
                <a:gd name="T41" fmla="*/ 140 h 161"/>
                <a:gd name="T42" fmla="*/ 125 w 194"/>
                <a:gd name="T43" fmla="*/ 134 h 161"/>
                <a:gd name="T44" fmla="*/ 110 w 194"/>
                <a:gd name="T45" fmla="*/ 129 h 161"/>
                <a:gd name="T46" fmla="*/ 97 w 194"/>
                <a:gd name="T47" fmla="*/ 121 h 161"/>
                <a:gd name="T48" fmla="*/ 82 w 194"/>
                <a:gd name="T49" fmla="*/ 111 h 161"/>
                <a:gd name="T50" fmla="*/ 69 w 194"/>
                <a:gd name="T51" fmla="*/ 104 h 161"/>
                <a:gd name="T52" fmla="*/ 58 w 194"/>
                <a:gd name="T53" fmla="*/ 92 h 161"/>
                <a:gd name="T54" fmla="*/ 50 w 194"/>
                <a:gd name="T55" fmla="*/ 81 h 161"/>
                <a:gd name="T56" fmla="*/ 39 w 194"/>
                <a:gd name="T57" fmla="*/ 69 h 161"/>
                <a:gd name="T58" fmla="*/ 33 w 194"/>
                <a:gd name="T59" fmla="*/ 56 h 161"/>
                <a:gd name="T60" fmla="*/ 26 w 194"/>
                <a:gd name="T61" fmla="*/ 43 h 161"/>
                <a:gd name="T62" fmla="*/ 22 w 194"/>
                <a:gd name="T63" fmla="*/ 29 h 161"/>
                <a:gd name="T64" fmla="*/ 20 w 194"/>
                <a:gd name="T65" fmla="*/ 14 h 161"/>
                <a:gd name="T66" fmla="*/ 20 w 194"/>
                <a:gd name="T67" fmla="*/ 0 h 161"/>
                <a:gd name="T68" fmla="*/ 0 w 194"/>
                <a:gd name="T69" fmla="*/ 0 h 1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1"/>
                <a:gd name="T107" fmla="*/ 194 w 194"/>
                <a:gd name="T108" fmla="*/ 161 h 16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1">
                  <a:moveTo>
                    <a:pt x="0" y="0"/>
                  </a:moveTo>
                  <a:lnTo>
                    <a:pt x="2" y="16"/>
                  </a:lnTo>
                  <a:lnTo>
                    <a:pt x="5" y="33"/>
                  </a:lnTo>
                  <a:lnTo>
                    <a:pt x="9" y="48"/>
                  </a:lnTo>
                  <a:lnTo>
                    <a:pt x="15" y="64"/>
                  </a:lnTo>
                  <a:lnTo>
                    <a:pt x="24" y="77"/>
                  </a:lnTo>
                  <a:lnTo>
                    <a:pt x="35" y="90"/>
                  </a:lnTo>
                  <a:lnTo>
                    <a:pt x="46" y="104"/>
                  </a:lnTo>
                  <a:lnTo>
                    <a:pt x="58" y="115"/>
                  </a:lnTo>
                  <a:lnTo>
                    <a:pt x="71" y="125"/>
                  </a:lnTo>
                  <a:lnTo>
                    <a:pt x="86" y="134"/>
                  </a:lnTo>
                  <a:lnTo>
                    <a:pt x="102" y="142"/>
                  </a:lnTo>
                  <a:lnTo>
                    <a:pt x="119" y="150"/>
                  </a:lnTo>
                  <a:lnTo>
                    <a:pt x="138" y="155"/>
                  </a:lnTo>
                  <a:lnTo>
                    <a:pt x="155" y="159"/>
                  </a:lnTo>
                  <a:lnTo>
                    <a:pt x="175" y="161"/>
                  </a:lnTo>
                  <a:lnTo>
                    <a:pt x="194" y="161"/>
                  </a:lnTo>
                  <a:lnTo>
                    <a:pt x="194" y="146"/>
                  </a:lnTo>
                  <a:lnTo>
                    <a:pt x="177" y="146"/>
                  </a:lnTo>
                  <a:lnTo>
                    <a:pt x="160" y="142"/>
                  </a:lnTo>
                  <a:lnTo>
                    <a:pt x="143" y="140"/>
                  </a:lnTo>
                  <a:lnTo>
                    <a:pt x="125" y="134"/>
                  </a:lnTo>
                  <a:lnTo>
                    <a:pt x="110" y="129"/>
                  </a:lnTo>
                  <a:lnTo>
                    <a:pt x="97" y="121"/>
                  </a:lnTo>
                  <a:lnTo>
                    <a:pt x="82" y="111"/>
                  </a:lnTo>
                  <a:lnTo>
                    <a:pt x="69" y="104"/>
                  </a:lnTo>
                  <a:lnTo>
                    <a:pt x="58" y="92"/>
                  </a:lnTo>
                  <a:lnTo>
                    <a:pt x="50" y="81"/>
                  </a:lnTo>
                  <a:lnTo>
                    <a:pt x="39" y="69"/>
                  </a:lnTo>
                  <a:lnTo>
                    <a:pt x="33" y="56"/>
                  </a:lnTo>
                  <a:lnTo>
                    <a:pt x="26" y="43"/>
                  </a:lnTo>
                  <a:lnTo>
                    <a:pt x="22" y="29"/>
                  </a:lnTo>
                  <a:lnTo>
                    <a:pt x="20" y="14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09" name="Freeform 57">
              <a:extLst>
                <a:ext uri="{FF2B5EF4-FFF2-40B4-BE49-F238E27FC236}">
                  <a16:creationId xmlns:a16="http://schemas.microsoft.com/office/drawing/2014/main" id="{1157513C-99E1-4465-800C-4593FD249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790"/>
              <a:ext cx="194" cy="162"/>
            </a:xfrm>
            <a:custGeom>
              <a:avLst/>
              <a:gdLst>
                <a:gd name="T0" fmla="*/ 194 w 194"/>
                <a:gd name="T1" fmla="*/ 0 h 162"/>
                <a:gd name="T2" fmla="*/ 175 w 194"/>
                <a:gd name="T3" fmla="*/ 0 h 162"/>
                <a:gd name="T4" fmla="*/ 155 w 194"/>
                <a:gd name="T5" fmla="*/ 4 h 162"/>
                <a:gd name="T6" fmla="*/ 138 w 194"/>
                <a:gd name="T7" fmla="*/ 7 h 162"/>
                <a:gd name="T8" fmla="*/ 119 w 194"/>
                <a:gd name="T9" fmla="*/ 11 h 162"/>
                <a:gd name="T10" fmla="*/ 102 w 194"/>
                <a:gd name="T11" fmla="*/ 19 h 162"/>
                <a:gd name="T12" fmla="*/ 86 w 194"/>
                <a:gd name="T13" fmla="*/ 27 h 162"/>
                <a:gd name="T14" fmla="*/ 71 w 194"/>
                <a:gd name="T15" fmla="*/ 36 h 162"/>
                <a:gd name="T16" fmla="*/ 58 w 194"/>
                <a:gd name="T17" fmla="*/ 48 h 162"/>
                <a:gd name="T18" fmla="*/ 46 w 194"/>
                <a:gd name="T19" fmla="*/ 59 h 162"/>
                <a:gd name="T20" fmla="*/ 35 w 194"/>
                <a:gd name="T21" fmla="*/ 71 h 162"/>
                <a:gd name="T22" fmla="*/ 24 w 194"/>
                <a:gd name="T23" fmla="*/ 84 h 162"/>
                <a:gd name="T24" fmla="*/ 15 w 194"/>
                <a:gd name="T25" fmla="*/ 99 h 162"/>
                <a:gd name="T26" fmla="*/ 9 w 194"/>
                <a:gd name="T27" fmla="*/ 113 h 162"/>
                <a:gd name="T28" fmla="*/ 5 w 194"/>
                <a:gd name="T29" fmla="*/ 130 h 162"/>
                <a:gd name="T30" fmla="*/ 2 w 194"/>
                <a:gd name="T31" fmla="*/ 145 h 162"/>
                <a:gd name="T32" fmla="*/ 0 w 194"/>
                <a:gd name="T33" fmla="*/ 162 h 162"/>
                <a:gd name="T34" fmla="*/ 20 w 194"/>
                <a:gd name="T35" fmla="*/ 162 h 162"/>
                <a:gd name="T36" fmla="*/ 20 w 194"/>
                <a:gd name="T37" fmla="*/ 147 h 162"/>
                <a:gd name="T38" fmla="*/ 22 w 194"/>
                <a:gd name="T39" fmla="*/ 132 h 162"/>
                <a:gd name="T40" fmla="*/ 26 w 194"/>
                <a:gd name="T41" fmla="*/ 118 h 162"/>
                <a:gd name="T42" fmla="*/ 33 w 194"/>
                <a:gd name="T43" fmla="*/ 105 h 162"/>
                <a:gd name="T44" fmla="*/ 39 w 194"/>
                <a:gd name="T45" fmla="*/ 92 h 162"/>
                <a:gd name="T46" fmla="*/ 50 w 194"/>
                <a:gd name="T47" fmla="*/ 80 h 162"/>
                <a:gd name="T48" fmla="*/ 58 w 194"/>
                <a:gd name="T49" fmla="*/ 69 h 162"/>
                <a:gd name="T50" fmla="*/ 69 w 194"/>
                <a:gd name="T51" fmla="*/ 59 h 162"/>
                <a:gd name="T52" fmla="*/ 82 w 194"/>
                <a:gd name="T53" fmla="*/ 49 h 162"/>
                <a:gd name="T54" fmla="*/ 97 w 194"/>
                <a:gd name="T55" fmla="*/ 40 h 162"/>
                <a:gd name="T56" fmla="*/ 110 w 194"/>
                <a:gd name="T57" fmla="*/ 32 h 162"/>
                <a:gd name="T58" fmla="*/ 125 w 194"/>
                <a:gd name="T59" fmla="*/ 27 h 162"/>
                <a:gd name="T60" fmla="*/ 143 w 194"/>
                <a:gd name="T61" fmla="*/ 23 h 162"/>
                <a:gd name="T62" fmla="*/ 160 w 194"/>
                <a:gd name="T63" fmla="*/ 19 h 162"/>
                <a:gd name="T64" fmla="*/ 177 w 194"/>
                <a:gd name="T65" fmla="*/ 17 h 162"/>
                <a:gd name="T66" fmla="*/ 194 w 194"/>
                <a:gd name="T67" fmla="*/ 15 h 162"/>
                <a:gd name="T68" fmla="*/ 194 w 194"/>
                <a:gd name="T69" fmla="*/ 0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2"/>
                <a:gd name="T107" fmla="*/ 194 w 194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2">
                  <a:moveTo>
                    <a:pt x="194" y="0"/>
                  </a:moveTo>
                  <a:lnTo>
                    <a:pt x="175" y="0"/>
                  </a:lnTo>
                  <a:lnTo>
                    <a:pt x="155" y="4"/>
                  </a:lnTo>
                  <a:lnTo>
                    <a:pt x="138" y="7"/>
                  </a:lnTo>
                  <a:lnTo>
                    <a:pt x="119" y="11"/>
                  </a:lnTo>
                  <a:lnTo>
                    <a:pt x="102" y="19"/>
                  </a:lnTo>
                  <a:lnTo>
                    <a:pt x="86" y="27"/>
                  </a:lnTo>
                  <a:lnTo>
                    <a:pt x="71" y="36"/>
                  </a:lnTo>
                  <a:lnTo>
                    <a:pt x="58" y="48"/>
                  </a:lnTo>
                  <a:lnTo>
                    <a:pt x="46" y="59"/>
                  </a:lnTo>
                  <a:lnTo>
                    <a:pt x="35" y="71"/>
                  </a:lnTo>
                  <a:lnTo>
                    <a:pt x="24" y="84"/>
                  </a:lnTo>
                  <a:lnTo>
                    <a:pt x="15" y="99"/>
                  </a:lnTo>
                  <a:lnTo>
                    <a:pt x="9" y="113"/>
                  </a:lnTo>
                  <a:lnTo>
                    <a:pt x="5" y="130"/>
                  </a:lnTo>
                  <a:lnTo>
                    <a:pt x="2" y="145"/>
                  </a:lnTo>
                  <a:lnTo>
                    <a:pt x="0" y="162"/>
                  </a:lnTo>
                  <a:lnTo>
                    <a:pt x="20" y="162"/>
                  </a:lnTo>
                  <a:lnTo>
                    <a:pt x="20" y="147"/>
                  </a:lnTo>
                  <a:lnTo>
                    <a:pt x="22" y="132"/>
                  </a:lnTo>
                  <a:lnTo>
                    <a:pt x="26" y="118"/>
                  </a:lnTo>
                  <a:lnTo>
                    <a:pt x="33" y="105"/>
                  </a:lnTo>
                  <a:lnTo>
                    <a:pt x="39" y="92"/>
                  </a:lnTo>
                  <a:lnTo>
                    <a:pt x="50" y="80"/>
                  </a:lnTo>
                  <a:lnTo>
                    <a:pt x="58" y="69"/>
                  </a:lnTo>
                  <a:lnTo>
                    <a:pt x="69" y="59"/>
                  </a:lnTo>
                  <a:lnTo>
                    <a:pt x="82" y="49"/>
                  </a:lnTo>
                  <a:lnTo>
                    <a:pt x="97" y="40"/>
                  </a:lnTo>
                  <a:lnTo>
                    <a:pt x="110" y="32"/>
                  </a:lnTo>
                  <a:lnTo>
                    <a:pt x="125" y="27"/>
                  </a:lnTo>
                  <a:lnTo>
                    <a:pt x="143" y="23"/>
                  </a:lnTo>
                  <a:lnTo>
                    <a:pt x="160" y="19"/>
                  </a:lnTo>
                  <a:lnTo>
                    <a:pt x="177" y="17"/>
                  </a:lnTo>
                  <a:lnTo>
                    <a:pt x="194" y="1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0" name="Freeform 58">
              <a:extLst>
                <a:ext uri="{FF2B5EF4-FFF2-40B4-BE49-F238E27FC236}">
                  <a16:creationId xmlns:a16="http://schemas.microsoft.com/office/drawing/2014/main" id="{74F73C3E-B213-4F3B-A765-8115B2281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" y="1841"/>
              <a:ext cx="250" cy="222"/>
            </a:xfrm>
            <a:custGeom>
              <a:avLst/>
              <a:gdLst>
                <a:gd name="T0" fmla="*/ 138 w 250"/>
                <a:gd name="T1" fmla="*/ 0 h 222"/>
                <a:gd name="T2" fmla="*/ 162 w 250"/>
                <a:gd name="T3" fmla="*/ 4 h 222"/>
                <a:gd name="T4" fmla="*/ 186 w 250"/>
                <a:gd name="T5" fmla="*/ 14 h 222"/>
                <a:gd name="T6" fmla="*/ 205 w 250"/>
                <a:gd name="T7" fmla="*/ 25 h 222"/>
                <a:gd name="T8" fmla="*/ 222 w 250"/>
                <a:gd name="T9" fmla="*/ 41 h 222"/>
                <a:gd name="T10" fmla="*/ 235 w 250"/>
                <a:gd name="T11" fmla="*/ 58 h 222"/>
                <a:gd name="T12" fmla="*/ 246 w 250"/>
                <a:gd name="T13" fmla="*/ 77 h 222"/>
                <a:gd name="T14" fmla="*/ 250 w 250"/>
                <a:gd name="T15" fmla="*/ 100 h 222"/>
                <a:gd name="T16" fmla="*/ 250 w 250"/>
                <a:gd name="T17" fmla="*/ 123 h 222"/>
                <a:gd name="T18" fmla="*/ 246 w 250"/>
                <a:gd name="T19" fmla="*/ 144 h 222"/>
                <a:gd name="T20" fmla="*/ 235 w 250"/>
                <a:gd name="T21" fmla="*/ 163 h 222"/>
                <a:gd name="T22" fmla="*/ 222 w 250"/>
                <a:gd name="T23" fmla="*/ 182 h 222"/>
                <a:gd name="T24" fmla="*/ 205 w 250"/>
                <a:gd name="T25" fmla="*/ 196 h 222"/>
                <a:gd name="T26" fmla="*/ 186 w 250"/>
                <a:gd name="T27" fmla="*/ 209 h 222"/>
                <a:gd name="T28" fmla="*/ 162 w 250"/>
                <a:gd name="T29" fmla="*/ 217 h 222"/>
                <a:gd name="T30" fmla="*/ 138 w 250"/>
                <a:gd name="T31" fmla="*/ 221 h 222"/>
                <a:gd name="T32" fmla="*/ 112 w 250"/>
                <a:gd name="T33" fmla="*/ 221 h 222"/>
                <a:gd name="T34" fmla="*/ 89 w 250"/>
                <a:gd name="T35" fmla="*/ 217 h 222"/>
                <a:gd name="T36" fmla="*/ 65 w 250"/>
                <a:gd name="T37" fmla="*/ 209 h 222"/>
                <a:gd name="T38" fmla="*/ 45 w 250"/>
                <a:gd name="T39" fmla="*/ 196 h 222"/>
                <a:gd name="T40" fmla="*/ 28 w 250"/>
                <a:gd name="T41" fmla="*/ 182 h 222"/>
                <a:gd name="T42" fmla="*/ 15 w 250"/>
                <a:gd name="T43" fmla="*/ 163 h 222"/>
                <a:gd name="T44" fmla="*/ 7 w 250"/>
                <a:gd name="T45" fmla="*/ 144 h 222"/>
                <a:gd name="T46" fmla="*/ 0 w 250"/>
                <a:gd name="T47" fmla="*/ 123 h 222"/>
                <a:gd name="T48" fmla="*/ 0 w 250"/>
                <a:gd name="T49" fmla="*/ 100 h 222"/>
                <a:gd name="T50" fmla="*/ 7 w 250"/>
                <a:gd name="T51" fmla="*/ 77 h 222"/>
                <a:gd name="T52" fmla="*/ 15 w 250"/>
                <a:gd name="T53" fmla="*/ 58 h 222"/>
                <a:gd name="T54" fmla="*/ 28 w 250"/>
                <a:gd name="T55" fmla="*/ 41 h 222"/>
                <a:gd name="T56" fmla="*/ 45 w 250"/>
                <a:gd name="T57" fmla="*/ 25 h 222"/>
                <a:gd name="T58" fmla="*/ 65 w 250"/>
                <a:gd name="T59" fmla="*/ 14 h 222"/>
                <a:gd name="T60" fmla="*/ 89 w 250"/>
                <a:gd name="T61" fmla="*/ 4 h 222"/>
                <a:gd name="T62" fmla="*/ 112 w 250"/>
                <a:gd name="T63" fmla="*/ 0 h 2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0"/>
                <a:gd name="T97" fmla="*/ 0 h 222"/>
                <a:gd name="T98" fmla="*/ 250 w 250"/>
                <a:gd name="T99" fmla="*/ 222 h 2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0" h="222">
                  <a:moveTo>
                    <a:pt x="125" y="0"/>
                  </a:moveTo>
                  <a:lnTo>
                    <a:pt x="138" y="0"/>
                  </a:lnTo>
                  <a:lnTo>
                    <a:pt x="151" y="2"/>
                  </a:lnTo>
                  <a:lnTo>
                    <a:pt x="162" y="4"/>
                  </a:lnTo>
                  <a:lnTo>
                    <a:pt x="175" y="8"/>
                  </a:lnTo>
                  <a:lnTo>
                    <a:pt x="186" y="14"/>
                  </a:lnTo>
                  <a:lnTo>
                    <a:pt x="194" y="18"/>
                  </a:lnTo>
                  <a:lnTo>
                    <a:pt x="205" y="25"/>
                  </a:lnTo>
                  <a:lnTo>
                    <a:pt x="214" y="33"/>
                  </a:lnTo>
                  <a:lnTo>
                    <a:pt x="222" y="41"/>
                  </a:lnTo>
                  <a:lnTo>
                    <a:pt x="229" y="48"/>
                  </a:lnTo>
                  <a:lnTo>
                    <a:pt x="235" y="58"/>
                  </a:lnTo>
                  <a:lnTo>
                    <a:pt x="242" y="67"/>
                  </a:lnTo>
                  <a:lnTo>
                    <a:pt x="246" y="77"/>
                  </a:lnTo>
                  <a:lnTo>
                    <a:pt x="248" y="88"/>
                  </a:lnTo>
                  <a:lnTo>
                    <a:pt x="250" y="100"/>
                  </a:lnTo>
                  <a:lnTo>
                    <a:pt x="250" y="111"/>
                  </a:lnTo>
                  <a:lnTo>
                    <a:pt x="250" y="123"/>
                  </a:lnTo>
                  <a:lnTo>
                    <a:pt x="248" y="132"/>
                  </a:lnTo>
                  <a:lnTo>
                    <a:pt x="246" y="144"/>
                  </a:lnTo>
                  <a:lnTo>
                    <a:pt x="242" y="154"/>
                  </a:lnTo>
                  <a:lnTo>
                    <a:pt x="235" y="163"/>
                  </a:lnTo>
                  <a:lnTo>
                    <a:pt x="229" y="173"/>
                  </a:lnTo>
                  <a:lnTo>
                    <a:pt x="222" y="182"/>
                  </a:lnTo>
                  <a:lnTo>
                    <a:pt x="214" y="190"/>
                  </a:lnTo>
                  <a:lnTo>
                    <a:pt x="205" y="196"/>
                  </a:lnTo>
                  <a:lnTo>
                    <a:pt x="194" y="203"/>
                  </a:lnTo>
                  <a:lnTo>
                    <a:pt x="186" y="209"/>
                  </a:lnTo>
                  <a:lnTo>
                    <a:pt x="175" y="213"/>
                  </a:lnTo>
                  <a:lnTo>
                    <a:pt x="162" y="217"/>
                  </a:lnTo>
                  <a:lnTo>
                    <a:pt x="151" y="219"/>
                  </a:lnTo>
                  <a:lnTo>
                    <a:pt x="138" y="221"/>
                  </a:lnTo>
                  <a:lnTo>
                    <a:pt x="125" y="222"/>
                  </a:lnTo>
                  <a:lnTo>
                    <a:pt x="112" y="221"/>
                  </a:lnTo>
                  <a:lnTo>
                    <a:pt x="99" y="219"/>
                  </a:lnTo>
                  <a:lnTo>
                    <a:pt x="89" y="217"/>
                  </a:lnTo>
                  <a:lnTo>
                    <a:pt x="76" y="213"/>
                  </a:lnTo>
                  <a:lnTo>
                    <a:pt x="65" y="209"/>
                  </a:lnTo>
                  <a:lnTo>
                    <a:pt x="56" y="203"/>
                  </a:lnTo>
                  <a:lnTo>
                    <a:pt x="45" y="196"/>
                  </a:lnTo>
                  <a:lnTo>
                    <a:pt x="37" y="190"/>
                  </a:lnTo>
                  <a:lnTo>
                    <a:pt x="28" y="182"/>
                  </a:lnTo>
                  <a:lnTo>
                    <a:pt x="22" y="173"/>
                  </a:lnTo>
                  <a:lnTo>
                    <a:pt x="15" y="163"/>
                  </a:lnTo>
                  <a:lnTo>
                    <a:pt x="11" y="154"/>
                  </a:lnTo>
                  <a:lnTo>
                    <a:pt x="7" y="144"/>
                  </a:lnTo>
                  <a:lnTo>
                    <a:pt x="2" y="132"/>
                  </a:lnTo>
                  <a:lnTo>
                    <a:pt x="0" y="123"/>
                  </a:lnTo>
                  <a:lnTo>
                    <a:pt x="0" y="111"/>
                  </a:lnTo>
                  <a:lnTo>
                    <a:pt x="0" y="100"/>
                  </a:lnTo>
                  <a:lnTo>
                    <a:pt x="2" y="88"/>
                  </a:lnTo>
                  <a:lnTo>
                    <a:pt x="7" y="77"/>
                  </a:lnTo>
                  <a:lnTo>
                    <a:pt x="11" y="67"/>
                  </a:lnTo>
                  <a:lnTo>
                    <a:pt x="15" y="58"/>
                  </a:lnTo>
                  <a:lnTo>
                    <a:pt x="22" y="48"/>
                  </a:lnTo>
                  <a:lnTo>
                    <a:pt x="28" y="41"/>
                  </a:lnTo>
                  <a:lnTo>
                    <a:pt x="37" y="33"/>
                  </a:lnTo>
                  <a:lnTo>
                    <a:pt x="45" y="25"/>
                  </a:lnTo>
                  <a:lnTo>
                    <a:pt x="56" y="18"/>
                  </a:lnTo>
                  <a:lnTo>
                    <a:pt x="65" y="14"/>
                  </a:lnTo>
                  <a:lnTo>
                    <a:pt x="76" y="8"/>
                  </a:lnTo>
                  <a:lnTo>
                    <a:pt x="89" y="4"/>
                  </a:lnTo>
                  <a:lnTo>
                    <a:pt x="99" y="2"/>
                  </a:lnTo>
                  <a:lnTo>
                    <a:pt x="11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1" name="Freeform 59">
              <a:extLst>
                <a:ext uri="{FF2B5EF4-FFF2-40B4-BE49-F238E27FC236}">
                  <a16:creationId xmlns:a16="http://schemas.microsoft.com/office/drawing/2014/main" id="{ACC735F4-64FD-496A-A2CF-F4CF70181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1832"/>
              <a:ext cx="134" cy="120"/>
            </a:xfrm>
            <a:custGeom>
              <a:avLst/>
              <a:gdLst>
                <a:gd name="T0" fmla="*/ 134 w 134"/>
                <a:gd name="T1" fmla="*/ 120 h 120"/>
                <a:gd name="T2" fmla="*/ 134 w 134"/>
                <a:gd name="T3" fmla="*/ 107 h 120"/>
                <a:gd name="T4" fmla="*/ 132 w 134"/>
                <a:gd name="T5" fmla="*/ 96 h 120"/>
                <a:gd name="T6" fmla="*/ 127 w 134"/>
                <a:gd name="T7" fmla="*/ 84 h 120"/>
                <a:gd name="T8" fmla="*/ 123 w 134"/>
                <a:gd name="T9" fmla="*/ 73 h 120"/>
                <a:gd name="T10" fmla="*/ 119 w 134"/>
                <a:gd name="T11" fmla="*/ 63 h 120"/>
                <a:gd name="T12" fmla="*/ 112 w 134"/>
                <a:gd name="T13" fmla="*/ 53 h 120"/>
                <a:gd name="T14" fmla="*/ 104 w 134"/>
                <a:gd name="T15" fmla="*/ 44 h 120"/>
                <a:gd name="T16" fmla="*/ 95 w 134"/>
                <a:gd name="T17" fmla="*/ 36 h 120"/>
                <a:gd name="T18" fmla="*/ 87 w 134"/>
                <a:gd name="T19" fmla="*/ 29 h 120"/>
                <a:gd name="T20" fmla="*/ 76 w 134"/>
                <a:gd name="T21" fmla="*/ 21 h 120"/>
                <a:gd name="T22" fmla="*/ 65 w 134"/>
                <a:gd name="T23" fmla="*/ 15 h 120"/>
                <a:gd name="T24" fmla="*/ 52 w 134"/>
                <a:gd name="T25" fmla="*/ 9 h 120"/>
                <a:gd name="T26" fmla="*/ 41 w 134"/>
                <a:gd name="T27" fmla="*/ 6 h 120"/>
                <a:gd name="T28" fmla="*/ 28 w 134"/>
                <a:gd name="T29" fmla="*/ 4 h 120"/>
                <a:gd name="T30" fmla="*/ 13 w 134"/>
                <a:gd name="T31" fmla="*/ 2 h 120"/>
                <a:gd name="T32" fmla="*/ 0 w 134"/>
                <a:gd name="T33" fmla="*/ 0 h 120"/>
                <a:gd name="T34" fmla="*/ 0 w 134"/>
                <a:gd name="T35" fmla="*/ 17 h 120"/>
                <a:gd name="T36" fmla="*/ 13 w 134"/>
                <a:gd name="T37" fmla="*/ 17 h 120"/>
                <a:gd name="T38" fmla="*/ 24 w 134"/>
                <a:gd name="T39" fmla="*/ 19 h 120"/>
                <a:gd name="T40" fmla="*/ 35 w 134"/>
                <a:gd name="T41" fmla="*/ 21 h 120"/>
                <a:gd name="T42" fmla="*/ 46 w 134"/>
                <a:gd name="T43" fmla="*/ 25 h 120"/>
                <a:gd name="T44" fmla="*/ 56 w 134"/>
                <a:gd name="T45" fmla="*/ 29 h 120"/>
                <a:gd name="T46" fmla="*/ 65 w 134"/>
                <a:gd name="T47" fmla="*/ 34 h 120"/>
                <a:gd name="T48" fmla="*/ 74 w 134"/>
                <a:gd name="T49" fmla="*/ 40 h 120"/>
                <a:gd name="T50" fmla="*/ 82 w 134"/>
                <a:gd name="T51" fmla="*/ 48 h 120"/>
                <a:gd name="T52" fmla="*/ 91 w 134"/>
                <a:gd name="T53" fmla="*/ 53 h 120"/>
                <a:gd name="T54" fmla="*/ 97 w 134"/>
                <a:gd name="T55" fmla="*/ 63 h 120"/>
                <a:gd name="T56" fmla="*/ 102 w 134"/>
                <a:gd name="T57" fmla="*/ 71 h 120"/>
                <a:gd name="T58" fmla="*/ 108 w 134"/>
                <a:gd name="T59" fmla="*/ 80 h 120"/>
                <a:gd name="T60" fmla="*/ 112 w 134"/>
                <a:gd name="T61" fmla="*/ 90 h 120"/>
                <a:gd name="T62" fmla="*/ 115 w 134"/>
                <a:gd name="T63" fmla="*/ 99 h 120"/>
                <a:gd name="T64" fmla="*/ 117 w 134"/>
                <a:gd name="T65" fmla="*/ 109 h 120"/>
                <a:gd name="T66" fmla="*/ 117 w 134"/>
                <a:gd name="T67" fmla="*/ 120 h 120"/>
                <a:gd name="T68" fmla="*/ 134 w 134"/>
                <a:gd name="T69" fmla="*/ 120 h 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20"/>
                <a:gd name="T107" fmla="*/ 134 w 134"/>
                <a:gd name="T108" fmla="*/ 120 h 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20">
                  <a:moveTo>
                    <a:pt x="134" y="120"/>
                  </a:moveTo>
                  <a:lnTo>
                    <a:pt x="134" y="107"/>
                  </a:lnTo>
                  <a:lnTo>
                    <a:pt x="132" y="96"/>
                  </a:lnTo>
                  <a:lnTo>
                    <a:pt x="127" y="84"/>
                  </a:lnTo>
                  <a:lnTo>
                    <a:pt x="123" y="73"/>
                  </a:lnTo>
                  <a:lnTo>
                    <a:pt x="119" y="63"/>
                  </a:lnTo>
                  <a:lnTo>
                    <a:pt x="112" y="53"/>
                  </a:lnTo>
                  <a:lnTo>
                    <a:pt x="104" y="44"/>
                  </a:lnTo>
                  <a:lnTo>
                    <a:pt x="95" y="36"/>
                  </a:lnTo>
                  <a:lnTo>
                    <a:pt x="87" y="29"/>
                  </a:lnTo>
                  <a:lnTo>
                    <a:pt x="76" y="21"/>
                  </a:lnTo>
                  <a:lnTo>
                    <a:pt x="65" y="15"/>
                  </a:lnTo>
                  <a:lnTo>
                    <a:pt x="52" y="9"/>
                  </a:lnTo>
                  <a:lnTo>
                    <a:pt x="41" y="6"/>
                  </a:lnTo>
                  <a:lnTo>
                    <a:pt x="28" y="4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lnTo>
                    <a:pt x="24" y="19"/>
                  </a:lnTo>
                  <a:lnTo>
                    <a:pt x="35" y="21"/>
                  </a:lnTo>
                  <a:lnTo>
                    <a:pt x="46" y="25"/>
                  </a:lnTo>
                  <a:lnTo>
                    <a:pt x="56" y="29"/>
                  </a:lnTo>
                  <a:lnTo>
                    <a:pt x="65" y="34"/>
                  </a:lnTo>
                  <a:lnTo>
                    <a:pt x="74" y="40"/>
                  </a:lnTo>
                  <a:lnTo>
                    <a:pt x="82" y="48"/>
                  </a:lnTo>
                  <a:lnTo>
                    <a:pt x="91" y="53"/>
                  </a:lnTo>
                  <a:lnTo>
                    <a:pt x="97" y="63"/>
                  </a:lnTo>
                  <a:lnTo>
                    <a:pt x="102" y="71"/>
                  </a:lnTo>
                  <a:lnTo>
                    <a:pt x="108" y="80"/>
                  </a:lnTo>
                  <a:lnTo>
                    <a:pt x="112" y="90"/>
                  </a:lnTo>
                  <a:lnTo>
                    <a:pt x="115" y="99"/>
                  </a:lnTo>
                  <a:lnTo>
                    <a:pt x="117" y="109"/>
                  </a:lnTo>
                  <a:lnTo>
                    <a:pt x="117" y="120"/>
                  </a:lnTo>
                  <a:lnTo>
                    <a:pt x="134" y="12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2" name="Freeform 60">
              <a:extLst>
                <a:ext uri="{FF2B5EF4-FFF2-40B4-BE49-F238E27FC236}">
                  <a16:creationId xmlns:a16="http://schemas.microsoft.com/office/drawing/2014/main" id="{964E3E27-0C02-4280-B374-51D1C259B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1952"/>
              <a:ext cx="134" cy="119"/>
            </a:xfrm>
            <a:custGeom>
              <a:avLst/>
              <a:gdLst>
                <a:gd name="T0" fmla="*/ 0 w 134"/>
                <a:gd name="T1" fmla="*/ 119 h 119"/>
                <a:gd name="T2" fmla="*/ 13 w 134"/>
                <a:gd name="T3" fmla="*/ 119 h 119"/>
                <a:gd name="T4" fmla="*/ 28 w 134"/>
                <a:gd name="T5" fmla="*/ 117 h 119"/>
                <a:gd name="T6" fmla="*/ 41 w 134"/>
                <a:gd name="T7" fmla="*/ 113 h 119"/>
                <a:gd name="T8" fmla="*/ 52 w 134"/>
                <a:gd name="T9" fmla="*/ 110 h 119"/>
                <a:gd name="T10" fmla="*/ 65 w 134"/>
                <a:gd name="T11" fmla="*/ 104 h 119"/>
                <a:gd name="T12" fmla="*/ 76 w 134"/>
                <a:gd name="T13" fmla="*/ 98 h 119"/>
                <a:gd name="T14" fmla="*/ 87 w 134"/>
                <a:gd name="T15" fmla="*/ 92 h 119"/>
                <a:gd name="T16" fmla="*/ 95 w 134"/>
                <a:gd name="T17" fmla="*/ 85 h 119"/>
                <a:gd name="T18" fmla="*/ 104 w 134"/>
                <a:gd name="T19" fmla="*/ 75 h 119"/>
                <a:gd name="T20" fmla="*/ 112 w 134"/>
                <a:gd name="T21" fmla="*/ 65 h 119"/>
                <a:gd name="T22" fmla="*/ 119 w 134"/>
                <a:gd name="T23" fmla="*/ 56 h 119"/>
                <a:gd name="T24" fmla="*/ 123 w 134"/>
                <a:gd name="T25" fmla="*/ 46 h 119"/>
                <a:gd name="T26" fmla="*/ 127 w 134"/>
                <a:gd name="T27" fmla="*/ 35 h 119"/>
                <a:gd name="T28" fmla="*/ 132 w 134"/>
                <a:gd name="T29" fmla="*/ 23 h 119"/>
                <a:gd name="T30" fmla="*/ 134 w 134"/>
                <a:gd name="T31" fmla="*/ 12 h 119"/>
                <a:gd name="T32" fmla="*/ 134 w 134"/>
                <a:gd name="T33" fmla="*/ 0 h 119"/>
                <a:gd name="T34" fmla="*/ 117 w 134"/>
                <a:gd name="T35" fmla="*/ 0 h 119"/>
                <a:gd name="T36" fmla="*/ 117 w 134"/>
                <a:gd name="T37" fmla="*/ 10 h 119"/>
                <a:gd name="T38" fmla="*/ 115 w 134"/>
                <a:gd name="T39" fmla="*/ 20 h 119"/>
                <a:gd name="T40" fmla="*/ 112 w 134"/>
                <a:gd name="T41" fmla="*/ 31 h 119"/>
                <a:gd name="T42" fmla="*/ 108 w 134"/>
                <a:gd name="T43" fmla="*/ 41 h 119"/>
                <a:gd name="T44" fmla="*/ 102 w 134"/>
                <a:gd name="T45" fmla="*/ 48 h 119"/>
                <a:gd name="T46" fmla="*/ 97 w 134"/>
                <a:gd name="T47" fmla="*/ 58 h 119"/>
                <a:gd name="T48" fmla="*/ 91 w 134"/>
                <a:gd name="T49" fmla="*/ 65 h 119"/>
                <a:gd name="T50" fmla="*/ 82 w 134"/>
                <a:gd name="T51" fmla="*/ 73 h 119"/>
                <a:gd name="T52" fmla="*/ 74 w 134"/>
                <a:gd name="T53" fmla="*/ 79 h 119"/>
                <a:gd name="T54" fmla="*/ 65 w 134"/>
                <a:gd name="T55" fmla="*/ 85 h 119"/>
                <a:gd name="T56" fmla="*/ 56 w 134"/>
                <a:gd name="T57" fmla="*/ 90 h 119"/>
                <a:gd name="T58" fmla="*/ 46 w 134"/>
                <a:gd name="T59" fmla="*/ 94 h 119"/>
                <a:gd name="T60" fmla="*/ 35 w 134"/>
                <a:gd name="T61" fmla="*/ 98 h 119"/>
                <a:gd name="T62" fmla="*/ 24 w 134"/>
                <a:gd name="T63" fmla="*/ 100 h 119"/>
                <a:gd name="T64" fmla="*/ 13 w 134"/>
                <a:gd name="T65" fmla="*/ 102 h 119"/>
                <a:gd name="T66" fmla="*/ 0 w 134"/>
                <a:gd name="T67" fmla="*/ 102 h 119"/>
                <a:gd name="T68" fmla="*/ 0 w 134"/>
                <a:gd name="T69" fmla="*/ 119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19"/>
                <a:gd name="T107" fmla="*/ 134 w 134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19">
                  <a:moveTo>
                    <a:pt x="0" y="119"/>
                  </a:moveTo>
                  <a:lnTo>
                    <a:pt x="13" y="119"/>
                  </a:lnTo>
                  <a:lnTo>
                    <a:pt x="28" y="117"/>
                  </a:lnTo>
                  <a:lnTo>
                    <a:pt x="41" y="113"/>
                  </a:lnTo>
                  <a:lnTo>
                    <a:pt x="52" y="110"/>
                  </a:lnTo>
                  <a:lnTo>
                    <a:pt x="65" y="104"/>
                  </a:lnTo>
                  <a:lnTo>
                    <a:pt x="76" y="98"/>
                  </a:lnTo>
                  <a:lnTo>
                    <a:pt x="87" y="92"/>
                  </a:lnTo>
                  <a:lnTo>
                    <a:pt x="95" y="85"/>
                  </a:lnTo>
                  <a:lnTo>
                    <a:pt x="104" y="75"/>
                  </a:lnTo>
                  <a:lnTo>
                    <a:pt x="112" y="65"/>
                  </a:lnTo>
                  <a:lnTo>
                    <a:pt x="119" y="56"/>
                  </a:lnTo>
                  <a:lnTo>
                    <a:pt x="123" y="46"/>
                  </a:lnTo>
                  <a:lnTo>
                    <a:pt x="127" y="35"/>
                  </a:lnTo>
                  <a:lnTo>
                    <a:pt x="132" y="23"/>
                  </a:lnTo>
                  <a:lnTo>
                    <a:pt x="134" y="12"/>
                  </a:lnTo>
                  <a:lnTo>
                    <a:pt x="134" y="0"/>
                  </a:lnTo>
                  <a:lnTo>
                    <a:pt x="117" y="0"/>
                  </a:lnTo>
                  <a:lnTo>
                    <a:pt x="117" y="10"/>
                  </a:lnTo>
                  <a:lnTo>
                    <a:pt x="115" y="20"/>
                  </a:lnTo>
                  <a:lnTo>
                    <a:pt x="112" y="31"/>
                  </a:lnTo>
                  <a:lnTo>
                    <a:pt x="108" y="41"/>
                  </a:lnTo>
                  <a:lnTo>
                    <a:pt x="102" y="48"/>
                  </a:lnTo>
                  <a:lnTo>
                    <a:pt x="97" y="58"/>
                  </a:lnTo>
                  <a:lnTo>
                    <a:pt x="91" y="65"/>
                  </a:lnTo>
                  <a:lnTo>
                    <a:pt x="82" y="73"/>
                  </a:lnTo>
                  <a:lnTo>
                    <a:pt x="74" y="79"/>
                  </a:lnTo>
                  <a:lnTo>
                    <a:pt x="65" y="85"/>
                  </a:lnTo>
                  <a:lnTo>
                    <a:pt x="56" y="90"/>
                  </a:lnTo>
                  <a:lnTo>
                    <a:pt x="46" y="94"/>
                  </a:lnTo>
                  <a:lnTo>
                    <a:pt x="35" y="98"/>
                  </a:lnTo>
                  <a:lnTo>
                    <a:pt x="24" y="100"/>
                  </a:lnTo>
                  <a:lnTo>
                    <a:pt x="13" y="102"/>
                  </a:lnTo>
                  <a:lnTo>
                    <a:pt x="0" y="102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3" name="Freeform 61">
              <a:extLst>
                <a:ext uri="{FF2B5EF4-FFF2-40B4-BE49-F238E27FC236}">
                  <a16:creationId xmlns:a16="http://schemas.microsoft.com/office/drawing/2014/main" id="{95A41087-7ACB-4998-BC1E-ABEE60722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" y="1952"/>
              <a:ext cx="133" cy="119"/>
            </a:xfrm>
            <a:custGeom>
              <a:avLst/>
              <a:gdLst>
                <a:gd name="T0" fmla="*/ 0 w 133"/>
                <a:gd name="T1" fmla="*/ 0 h 119"/>
                <a:gd name="T2" fmla="*/ 0 w 133"/>
                <a:gd name="T3" fmla="*/ 12 h 119"/>
                <a:gd name="T4" fmla="*/ 2 w 133"/>
                <a:gd name="T5" fmla="*/ 23 h 119"/>
                <a:gd name="T6" fmla="*/ 6 w 133"/>
                <a:gd name="T7" fmla="*/ 35 h 119"/>
                <a:gd name="T8" fmla="*/ 10 w 133"/>
                <a:gd name="T9" fmla="*/ 46 h 119"/>
                <a:gd name="T10" fmla="*/ 15 w 133"/>
                <a:gd name="T11" fmla="*/ 56 h 119"/>
                <a:gd name="T12" fmla="*/ 21 w 133"/>
                <a:gd name="T13" fmla="*/ 65 h 119"/>
                <a:gd name="T14" fmla="*/ 30 w 133"/>
                <a:gd name="T15" fmla="*/ 75 h 119"/>
                <a:gd name="T16" fmla="*/ 38 w 133"/>
                <a:gd name="T17" fmla="*/ 85 h 119"/>
                <a:gd name="T18" fmla="*/ 49 w 133"/>
                <a:gd name="T19" fmla="*/ 92 h 119"/>
                <a:gd name="T20" fmla="*/ 58 w 133"/>
                <a:gd name="T21" fmla="*/ 98 h 119"/>
                <a:gd name="T22" fmla="*/ 69 w 133"/>
                <a:gd name="T23" fmla="*/ 104 h 119"/>
                <a:gd name="T24" fmla="*/ 82 w 133"/>
                <a:gd name="T25" fmla="*/ 110 h 119"/>
                <a:gd name="T26" fmla="*/ 94 w 133"/>
                <a:gd name="T27" fmla="*/ 113 h 119"/>
                <a:gd name="T28" fmla="*/ 107 w 133"/>
                <a:gd name="T29" fmla="*/ 117 h 119"/>
                <a:gd name="T30" fmla="*/ 120 w 133"/>
                <a:gd name="T31" fmla="*/ 119 h 119"/>
                <a:gd name="T32" fmla="*/ 133 w 133"/>
                <a:gd name="T33" fmla="*/ 119 h 119"/>
                <a:gd name="T34" fmla="*/ 133 w 133"/>
                <a:gd name="T35" fmla="*/ 102 h 119"/>
                <a:gd name="T36" fmla="*/ 122 w 133"/>
                <a:gd name="T37" fmla="*/ 102 h 119"/>
                <a:gd name="T38" fmla="*/ 110 w 133"/>
                <a:gd name="T39" fmla="*/ 100 h 119"/>
                <a:gd name="T40" fmla="*/ 99 w 133"/>
                <a:gd name="T41" fmla="*/ 98 h 119"/>
                <a:gd name="T42" fmla="*/ 88 w 133"/>
                <a:gd name="T43" fmla="*/ 94 h 119"/>
                <a:gd name="T44" fmla="*/ 77 w 133"/>
                <a:gd name="T45" fmla="*/ 90 h 119"/>
                <a:gd name="T46" fmla="*/ 69 w 133"/>
                <a:gd name="T47" fmla="*/ 85 h 119"/>
                <a:gd name="T48" fmla="*/ 60 w 133"/>
                <a:gd name="T49" fmla="*/ 79 h 119"/>
                <a:gd name="T50" fmla="*/ 51 w 133"/>
                <a:gd name="T51" fmla="*/ 73 h 119"/>
                <a:gd name="T52" fmla="*/ 43 w 133"/>
                <a:gd name="T53" fmla="*/ 65 h 119"/>
                <a:gd name="T54" fmla="*/ 36 w 133"/>
                <a:gd name="T55" fmla="*/ 58 h 119"/>
                <a:gd name="T56" fmla="*/ 32 w 133"/>
                <a:gd name="T57" fmla="*/ 48 h 119"/>
                <a:gd name="T58" fmla="*/ 25 w 133"/>
                <a:gd name="T59" fmla="*/ 41 h 119"/>
                <a:gd name="T60" fmla="*/ 23 w 133"/>
                <a:gd name="T61" fmla="*/ 31 h 119"/>
                <a:gd name="T62" fmla="*/ 19 w 133"/>
                <a:gd name="T63" fmla="*/ 20 h 119"/>
                <a:gd name="T64" fmla="*/ 17 w 133"/>
                <a:gd name="T65" fmla="*/ 10 h 119"/>
                <a:gd name="T66" fmla="*/ 17 w 133"/>
                <a:gd name="T67" fmla="*/ 0 h 119"/>
                <a:gd name="T68" fmla="*/ 0 w 133"/>
                <a:gd name="T69" fmla="*/ 0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19"/>
                <a:gd name="T107" fmla="*/ 133 w 133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19">
                  <a:moveTo>
                    <a:pt x="0" y="0"/>
                  </a:moveTo>
                  <a:lnTo>
                    <a:pt x="0" y="12"/>
                  </a:lnTo>
                  <a:lnTo>
                    <a:pt x="2" y="23"/>
                  </a:lnTo>
                  <a:lnTo>
                    <a:pt x="6" y="35"/>
                  </a:lnTo>
                  <a:lnTo>
                    <a:pt x="10" y="46"/>
                  </a:lnTo>
                  <a:lnTo>
                    <a:pt x="15" y="56"/>
                  </a:lnTo>
                  <a:lnTo>
                    <a:pt x="21" y="65"/>
                  </a:lnTo>
                  <a:lnTo>
                    <a:pt x="30" y="75"/>
                  </a:lnTo>
                  <a:lnTo>
                    <a:pt x="38" y="85"/>
                  </a:lnTo>
                  <a:lnTo>
                    <a:pt x="49" y="92"/>
                  </a:lnTo>
                  <a:lnTo>
                    <a:pt x="58" y="98"/>
                  </a:lnTo>
                  <a:lnTo>
                    <a:pt x="69" y="104"/>
                  </a:lnTo>
                  <a:lnTo>
                    <a:pt x="82" y="110"/>
                  </a:lnTo>
                  <a:lnTo>
                    <a:pt x="94" y="113"/>
                  </a:lnTo>
                  <a:lnTo>
                    <a:pt x="107" y="117"/>
                  </a:lnTo>
                  <a:lnTo>
                    <a:pt x="120" y="119"/>
                  </a:lnTo>
                  <a:lnTo>
                    <a:pt x="133" y="119"/>
                  </a:lnTo>
                  <a:lnTo>
                    <a:pt x="133" y="102"/>
                  </a:lnTo>
                  <a:lnTo>
                    <a:pt x="122" y="102"/>
                  </a:lnTo>
                  <a:lnTo>
                    <a:pt x="110" y="100"/>
                  </a:lnTo>
                  <a:lnTo>
                    <a:pt x="99" y="98"/>
                  </a:lnTo>
                  <a:lnTo>
                    <a:pt x="88" y="94"/>
                  </a:lnTo>
                  <a:lnTo>
                    <a:pt x="77" y="90"/>
                  </a:lnTo>
                  <a:lnTo>
                    <a:pt x="69" y="85"/>
                  </a:lnTo>
                  <a:lnTo>
                    <a:pt x="60" y="79"/>
                  </a:lnTo>
                  <a:lnTo>
                    <a:pt x="51" y="73"/>
                  </a:lnTo>
                  <a:lnTo>
                    <a:pt x="43" y="65"/>
                  </a:lnTo>
                  <a:lnTo>
                    <a:pt x="36" y="58"/>
                  </a:lnTo>
                  <a:lnTo>
                    <a:pt x="32" y="48"/>
                  </a:lnTo>
                  <a:lnTo>
                    <a:pt x="25" y="41"/>
                  </a:lnTo>
                  <a:lnTo>
                    <a:pt x="23" y="31"/>
                  </a:lnTo>
                  <a:lnTo>
                    <a:pt x="19" y="20"/>
                  </a:lnTo>
                  <a:lnTo>
                    <a:pt x="17" y="10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4" name="Freeform 62">
              <a:extLst>
                <a:ext uri="{FF2B5EF4-FFF2-40B4-BE49-F238E27FC236}">
                  <a16:creationId xmlns:a16="http://schemas.microsoft.com/office/drawing/2014/main" id="{B3AF1BF2-139C-41FF-8539-98AD6FCAF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" y="1832"/>
              <a:ext cx="133" cy="120"/>
            </a:xfrm>
            <a:custGeom>
              <a:avLst/>
              <a:gdLst>
                <a:gd name="T0" fmla="*/ 133 w 133"/>
                <a:gd name="T1" fmla="*/ 0 h 120"/>
                <a:gd name="T2" fmla="*/ 120 w 133"/>
                <a:gd name="T3" fmla="*/ 2 h 120"/>
                <a:gd name="T4" fmla="*/ 107 w 133"/>
                <a:gd name="T5" fmla="*/ 4 h 120"/>
                <a:gd name="T6" fmla="*/ 94 w 133"/>
                <a:gd name="T7" fmla="*/ 6 h 120"/>
                <a:gd name="T8" fmla="*/ 82 w 133"/>
                <a:gd name="T9" fmla="*/ 9 h 120"/>
                <a:gd name="T10" fmla="*/ 69 w 133"/>
                <a:gd name="T11" fmla="*/ 15 h 120"/>
                <a:gd name="T12" fmla="*/ 58 w 133"/>
                <a:gd name="T13" fmla="*/ 21 h 120"/>
                <a:gd name="T14" fmla="*/ 49 w 133"/>
                <a:gd name="T15" fmla="*/ 29 h 120"/>
                <a:gd name="T16" fmla="*/ 38 w 133"/>
                <a:gd name="T17" fmla="*/ 36 h 120"/>
                <a:gd name="T18" fmla="*/ 30 w 133"/>
                <a:gd name="T19" fmla="*/ 44 h 120"/>
                <a:gd name="T20" fmla="*/ 21 w 133"/>
                <a:gd name="T21" fmla="*/ 53 h 120"/>
                <a:gd name="T22" fmla="*/ 15 w 133"/>
                <a:gd name="T23" fmla="*/ 63 h 120"/>
                <a:gd name="T24" fmla="*/ 10 w 133"/>
                <a:gd name="T25" fmla="*/ 73 h 120"/>
                <a:gd name="T26" fmla="*/ 6 w 133"/>
                <a:gd name="T27" fmla="*/ 84 h 120"/>
                <a:gd name="T28" fmla="*/ 2 w 133"/>
                <a:gd name="T29" fmla="*/ 96 h 120"/>
                <a:gd name="T30" fmla="*/ 0 w 133"/>
                <a:gd name="T31" fmla="*/ 107 h 120"/>
                <a:gd name="T32" fmla="*/ 0 w 133"/>
                <a:gd name="T33" fmla="*/ 120 h 120"/>
                <a:gd name="T34" fmla="*/ 17 w 133"/>
                <a:gd name="T35" fmla="*/ 120 h 120"/>
                <a:gd name="T36" fmla="*/ 17 w 133"/>
                <a:gd name="T37" fmla="*/ 109 h 120"/>
                <a:gd name="T38" fmla="*/ 19 w 133"/>
                <a:gd name="T39" fmla="*/ 99 h 120"/>
                <a:gd name="T40" fmla="*/ 23 w 133"/>
                <a:gd name="T41" fmla="*/ 90 h 120"/>
                <a:gd name="T42" fmla="*/ 25 w 133"/>
                <a:gd name="T43" fmla="*/ 80 h 120"/>
                <a:gd name="T44" fmla="*/ 32 w 133"/>
                <a:gd name="T45" fmla="*/ 71 h 120"/>
                <a:gd name="T46" fmla="*/ 36 w 133"/>
                <a:gd name="T47" fmla="*/ 63 h 120"/>
                <a:gd name="T48" fmla="*/ 43 w 133"/>
                <a:gd name="T49" fmla="*/ 53 h 120"/>
                <a:gd name="T50" fmla="*/ 51 w 133"/>
                <a:gd name="T51" fmla="*/ 48 h 120"/>
                <a:gd name="T52" fmla="*/ 60 w 133"/>
                <a:gd name="T53" fmla="*/ 40 h 120"/>
                <a:gd name="T54" fmla="*/ 69 w 133"/>
                <a:gd name="T55" fmla="*/ 34 h 120"/>
                <a:gd name="T56" fmla="*/ 77 w 133"/>
                <a:gd name="T57" fmla="*/ 29 h 120"/>
                <a:gd name="T58" fmla="*/ 88 w 133"/>
                <a:gd name="T59" fmla="*/ 25 h 120"/>
                <a:gd name="T60" fmla="*/ 99 w 133"/>
                <a:gd name="T61" fmla="*/ 21 h 120"/>
                <a:gd name="T62" fmla="*/ 110 w 133"/>
                <a:gd name="T63" fmla="*/ 19 h 120"/>
                <a:gd name="T64" fmla="*/ 122 w 133"/>
                <a:gd name="T65" fmla="*/ 17 h 120"/>
                <a:gd name="T66" fmla="*/ 133 w 133"/>
                <a:gd name="T67" fmla="*/ 17 h 120"/>
                <a:gd name="T68" fmla="*/ 133 w 133"/>
                <a:gd name="T69" fmla="*/ 0 h 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20"/>
                <a:gd name="T107" fmla="*/ 133 w 133"/>
                <a:gd name="T108" fmla="*/ 120 h 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20">
                  <a:moveTo>
                    <a:pt x="133" y="0"/>
                  </a:moveTo>
                  <a:lnTo>
                    <a:pt x="120" y="2"/>
                  </a:lnTo>
                  <a:lnTo>
                    <a:pt x="107" y="4"/>
                  </a:lnTo>
                  <a:lnTo>
                    <a:pt x="94" y="6"/>
                  </a:lnTo>
                  <a:lnTo>
                    <a:pt x="82" y="9"/>
                  </a:lnTo>
                  <a:lnTo>
                    <a:pt x="69" y="15"/>
                  </a:lnTo>
                  <a:lnTo>
                    <a:pt x="58" y="21"/>
                  </a:lnTo>
                  <a:lnTo>
                    <a:pt x="49" y="29"/>
                  </a:lnTo>
                  <a:lnTo>
                    <a:pt x="38" y="36"/>
                  </a:lnTo>
                  <a:lnTo>
                    <a:pt x="30" y="44"/>
                  </a:lnTo>
                  <a:lnTo>
                    <a:pt x="21" y="53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6" y="84"/>
                  </a:lnTo>
                  <a:lnTo>
                    <a:pt x="2" y="96"/>
                  </a:lnTo>
                  <a:lnTo>
                    <a:pt x="0" y="107"/>
                  </a:lnTo>
                  <a:lnTo>
                    <a:pt x="0" y="120"/>
                  </a:lnTo>
                  <a:lnTo>
                    <a:pt x="17" y="120"/>
                  </a:lnTo>
                  <a:lnTo>
                    <a:pt x="17" y="109"/>
                  </a:lnTo>
                  <a:lnTo>
                    <a:pt x="19" y="99"/>
                  </a:lnTo>
                  <a:lnTo>
                    <a:pt x="23" y="90"/>
                  </a:lnTo>
                  <a:lnTo>
                    <a:pt x="25" y="80"/>
                  </a:lnTo>
                  <a:lnTo>
                    <a:pt x="32" y="71"/>
                  </a:lnTo>
                  <a:lnTo>
                    <a:pt x="36" y="63"/>
                  </a:lnTo>
                  <a:lnTo>
                    <a:pt x="43" y="53"/>
                  </a:lnTo>
                  <a:lnTo>
                    <a:pt x="51" y="48"/>
                  </a:lnTo>
                  <a:lnTo>
                    <a:pt x="60" y="40"/>
                  </a:lnTo>
                  <a:lnTo>
                    <a:pt x="69" y="34"/>
                  </a:lnTo>
                  <a:lnTo>
                    <a:pt x="77" y="29"/>
                  </a:lnTo>
                  <a:lnTo>
                    <a:pt x="88" y="25"/>
                  </a:lnTo>
                  <a:lnTo>
                    <a:pt x="99" y="21"/>
                  </a:lnTo>
                  <a:lnTo>
                    <a:pt x="110" y="19"/>
                  </a:lnTo>
                  <a:lnTo>
                    <a:pt x="122" y="17"/>
                  </a:lnTo>
                  <a:lnTo>
                    <a:pt x="133" y="1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5" name="Freeform 63">
              <a:extLst>
                <a:ext uri="{FF2B5EF4-FFF2-40B4-BE49-F238E27FC236}">
                  <a16:creationId xmlns:a16="http://schemas.microsoft.com/office/drawing/2014/main" id="{7A08E58B-6E79-4666-873D-76C4EB7D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2312"/>
              <a:ext cx="368" cy="308"/>
            </a:xfrm>
            <a:custGeom>
              <a:avLst/>
              <a:gdLst>
                <a:gd name="T0" fmla="*/ 202 w 368"/>
                <a:gd name="T1" fmla="*/ 0 h 308"/>
                <a:gd name="T2" fmla="*/ 239 w 368"/>
                <a:gd name="T3" fmla="*/ 8 h 308"/>
                <a:gd name="T4" fmla="*/ 271 w 368"/>
                <a:gd name="T5" fmla="*/ 19 h 308"/>
                <a:gd name="T6" fmla="*/ 302 w 368"/>
                <a:gd name="T7" fmla="*/ 35 h 308"/>
                <a:gd name="T8" fmla="*/ 325 w 368"/>
                <a:gd name="T9" fmla="*/ 56 h 308"/>
                <a:gd name="T10" fmla="*/ 347 w 368"/>
                <a:gd name="T11" fmla="*/ 81 h 308"/>
                <a:gd name="T12" fmla="*/ 360 w 368"/>
                <a:gd name="T13" fmla="*/ 109 h 308"/>
                <a:gd name="T14" fmla="*/ 366 w 368"/>
                <a:gd name="T15" fmla="*/ 138 h 308"/>
                <a:gd name="T16" fmla="*/ 366 w 368"/>
                <a:gd name="T17" fmla="*/ 171 h 308"/>
                <a:gd name="T18" fmla="*/ 360 w 368"/>
                <a:gd name="T19" fmla="*/ 201 h 308"/>
                <a:gd name="T20" fmla="*/ 347 w 368"/>
                <a:gd name="T21" fmla="*/ 228 h 308"/>
                <a:gd name="T22" fmla="*/ 325 w 368"/>
                <a:gd name="T23" fmla="*/ 253 h 308"/>
                <a:gd name="T24" fmla="*/ 302 w 368"/>
                <a:gd name="T25" fmla="*/ 274 h 308"/>
                <a:gd name="T26" fmla="*/ 271 w 368"/>
                <a:gd name="T27" fmla="*/ 289 h 308"/>
                <a:gd name="T28" fmla="*/ 239 w 368"/>
                <a:gd name="T29" fmla="*/ 303 h 308"/>
                <a:gd name="T30" fmla="*/ 202 w 368"/>
                <a:gd name="T31" fmla="*/ 308 h 308"/>
                <a:gd name="T32" fmla="*/ 166 w 368"/>
                <a:gd name="T33" fmla="*/ 308 h 308"/>
                <a:gd name="T34" fmla="*/ 129 w 368"/>
                <a:gd name="T35" fmla="*/ 303 h 308"/>
                <a:gd name="T36" fmla="*/ 97 w 368"/>
                <a:gd name="T37" fmla="*/ 289 h 308"/>
                <a:gd name="T38" fmla="*/ 67 w 368"/>
                <a:gd name="T39" fmla="*/ 274 h 308"/>
                <a:gd name="T40" fmla="*/ 41 w 368"/>
                <a:gd name="T41" fmla="*/ 253 h 308"/>
                <a:gd name="T42" fmla="*/ 21 w 368"/>
                <a:gd name="T43" fmla="*/ 228 h 308"/>
                <a:gd name="T44" fmla="*/ 8 w 368"/>
                <a:gd name="T45" fmla="*/ 201 h 308"/>
                <a:gd name="T46" fmla="*/ 0 w 368"/>
                <a:gd name="T47" fmla="*/ 171 h 308"/>
                <a:gd name="T48" fmla="*/ 0 w 368"/>
                <a:gd name="T49" fmla="*/ 138 h 308"/>
                <a:gd name="T50" fmla="*/ 8 w 368"/>
                <a:gd name="T51" fmla="*/ 109 h 308"/>
                <a:gd name="T52" fmla="*/ 21 w 368"/>
                <a:gd name="T53" fmla="*/ 81 h 308"/>
                <a:gd name="T54" fmla="*/ 41 w 368"/>
                <a:gd name="T55" fmla="*/ 56 h 308"/>
                <a:gd name="T56" fmla="*/ 67 w 368"/>
                <a:gd name="T57" fmla="*/ 35 h 308"/>
                <a:gd name="T58" fmla="*/ 97 w 368"/>
                <a:gd name="T59" fmla="*/ 19 h 308"/>
                <a:gd name="T60" fmla="*/ 129 w 368"/>
                <a:gd name="T61" fmla="*/ 8 h 308"/>
                <a:gd name="T62" fmla="*/ 166 w 368"/>
                <a:gd name="T63" fmla="*/ 0 h 3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8"/>
                <a:gd name="T97" fmla="*/ 0 h 308"/>
                <a:gd name="T98" fmla="*/ 368 w 368"/>
                <a:gd name="T99" fmla="*/ 308 h 3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8" h="308">
                  <a:moveTo>
                    <a:pt x="183" y="0"/>
                  </a:moveTo>
                  <a:lnTo>
                    <a:pt x="202" y="0"/>
                  </a:lnTo>
                  <a:lnTo>
                    <a:pt x="222" y="4"/>
                  </a:lnTo>
                  <a:lnTo>
                    <a:pt x="239" y="8"/>
                  </a:lnTo>
                  <a:lnTo>
                    <a:pt x="256" y="12"/>
                  </a:lnTo>
                  <a:lnTo>
                    <a:pt x="271" y="19"/>
                  </a:lnTo>
                  <a:lnTo>
                    <a:pt x="286" y="27"/>
                  </a:lnTo>
                  <a:lnTo>
                    <a:pt x="302" y="35"/>
                  </a:lnTo>
                  <a:lnTo>
                    <a:pt x="314" y="46"/>
                  </a:lnTo>
                  <a:lnTo>
                    <a:pt x="325" y="56"/>
                  </a:lnTo>
                  <a:lnTo>
                    <a:pt x="336" y="69"/>
                  </a:lnTo>
                  <a:lnTo>
                    <a:pt x="347" y="81"/>
                  </a:lnTo>
                  <a:lnTo>
                    <a:pt x="353" y="94"/>
                  </a:lnTo>
                  <a:lnTo>
                    <a:pt x="360" y="109"/>
                  </a:lnTo>
                  <a:lnTo>
                    <a:pt x="364" y="123"/>
                  </a:lnTo>
                  <a:lnTo>
                    <a:pt x="366" y="138"/>
                  </a:lnTo>
                  <a:lnTo>
                    <a:pt x="368" y="155"/>
                  </a:lnTo>
                  <a:lnTo>
                    <a:pt x="366" y="171"/>
                  </a:lnTo>
                  <a:lnTo>
                    <a:pt x="364" y="186"/>
                  </a:lnTo>
                  <a:lnTo>
                    <a:pt x="360" y="201"/>
                  </a:lnTo>
                  <a:lnTo>
                    <a:pt x="353" y="215"/>
                  </a:lnTo>
                  <a:lnTo>
                    <a:pt x="347" y="228"/>
                  </a:lnTo>
                  <a:lnTo>
                    <a:pt x="336" y="241"/>
                  </a:lnTo>
                  <a:lnTo>
                    <a:pt x="325" y="253"/>
                  </a:lnTo>
                  <a:lnTo>
                    <a:pt x="314" y="264"/>
                  </a:lnTo>
                  <a:lnTo>
                    <a:pt x="302" y="274"/>
                  </a:lnTo>
                  <a:lnTo>
                    <a:pt x="286" y="282"/>
                  </a:lnTo>
                  <a:lnTo>
                    <a:pt x="271" y="289"/>
                  </a:lnTo>
                  <a:lnTo>
                    <a:pt x="256" y="297"/>
                  </a:lnTo>
                  <a:lnTo>
                    <a:pt x="239" y="303"/>
                  </a:lnTo>
                  <a:lnTo>
                    <a:pt x="222" y="306"/>
                  </a:lnTo>
                  <a:lnTo>
                    <a:pt x="202" y="308"/>
                  </a:lnTo>
                  <a:lnTo>
                    <a:pt x="183" y="308"/>
                  </a:lnTo>
                  <a:lnTo>
                    <a:pt x="166" y="308"/>
                  </a:lnTo>
                  <a:lnTo>
                    <a:pt x="146" y="306"/>
                  </a:lnTo>
                  <a:lnTo>
                    <a:pt x="129" y="303"/>
                  </a:lnTo>
                  <a:lnTo>
                    <a:pt x="112" y="297"/>
                  </a:lnTo>
                  <a:lnTo>
                    <a:pt x="97" y="289"/>
                  </a:lnTo>
                  <a:lnTo>
                    <a:pt x="82" y="282"/>
                  </a:lnTo>
                  <a:lnTo>
                    <a:pt x="67" y="274"/>
                  </a:lnTo>
                  <a:lnTo>
                    <a:pt x="54" y="264"/>
                  </a:lnTo>
                  <a:lnTo>
                    <a:pt x="41" y="253"/>
                  </a:lnTo>
                  <a:lnTo>
                    <a:pt x="30" y="241"/>
                  </a:lnTo>
                  <a:lnTo>
                    <a:pt x="21" y="228"/>
                  </a:lnTo>
                  <a:lnTo>
                    <a:pt x="13" y="215"/>
                  </a:lnTo>
                  <a:lnTo>
                    <a:pt x="8" y="201"/>
                  </a:lnTo>
                  <a:lnTo>
                    <a:pt x="2" y="186"/>
                  </a:lnTo>
                  <a:lnTo>
                    <a:pt x="0" y="171"/>
                  </a:lnTo>
                  <a:lnTo>
                    <a:pt x="0" y="155"/>
                  </a:lnTo>
                  <a:lnTo>
                    <a:pt x="0" y="138"/>
                  </a:lnTo>
                  <a:lnTo>
                    <a:pt x="2" y="123"/>
                  </a:lnTo>
                  <a:lnTo>
                    <a:pt x="8" y="109"/>
                  </a:lnTo>
                  <a:lnTo>
                    <a:pt x="13" y="94"/>
                  </a:lnTo>
                  <a:lnTo>
                    <a:pt x="21" y="81"/>
                  </a:lnTo>
                  <a:lnTo>
                    <a:pt x="30" y="69"/>
                  </a:lnTo>
                  <a:lnTo>
                    <a:pt x="41" y="56"/>
                  </a:lnTo>
                  <a:lnTo>
                    <a:pt x="54" y="46"/>
                  </a:lnTo>
                  <a:lnTo>
                    <a:pt x="67" y="35"/>
                  </a:lnTo>
                  <a:lnTo>
                    <a:pt x="82" y="27"/>
                  </a:lnTo>
                  <a:lnTo>
                    <a:pt x="97" y="19"/>
                  </a:lnTo>
                  <a:lnTo>
                    <a:pt x="112" y="12"/>
                  </a:lnTo>
                  <a:lnTo>
                    <a:pt x="129" y="8"/>
                  </a:lnTo>
                  <a:lnTo>
                    <a:pt x="146" y="4"/>
                  </a:lnTo>
                  <a:lnTo>
                    <a:pt x="166" y="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6" name="Freeform 64">
              <a:extLst>
                <a:ext uri="{FF2B5EF4-FFF2-40B4-BE49-F238E27FC236}">
                  <a16:creationId xmlns:a16="http://schemas.microsoft.com/office/drawing/2014/main" id="{2391169D-9269-4B18-8211-321F7C0EF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2305"/>
              <a:ext cx="194" cy="162"/>
            </a:xfrm>
            <a:custGeom>
              <a:avLst/>
              <a:gdLst>
                <a:gd name="T0" fmla="*/ 194 w 194"/>
                <a:gd name="T1" fmla="*/ 162 h 162"/>
                <a:gd name="T2" fmla="*/ 194 w 194"/>
                <a:gd name="T3" fmla="*/ 145 h 162"/>
                <a:gd name="T4" fmla="*/ 190 w 194"/>
                <a:gd name="T5" fmla="*/ 130 h 162"/>
                <a:gd name="T6" fmla="*/ 185 w 194"/>
                <a:gd name="T7" fmla="*/ 113 h 162"/>
                <a:gd name="T8" fmla="*/ 179 w 194"/>
                <a:gd name="T9" fmla="*/ 99 h 162"/>
                <a:gd name="T10" fmla="*/ 170 w 194"/>
                <a:gd name="T11" fmla="*/ 84 h 162"/>
                <a:gd name="T12" fmla="*/ 162 w 194"/>
                <a:gd name="T13" fmla="*/ 70 h 162"/>
                <a:gd name="T14" fmla="*/ 149 w 194"/>
                <a:gd name="T15" fmla="*/ 59 h 162"/>
                <a:gd name="T16" fmla="*/ 138 w 194"/>
                <a:gd name="T17" fmla="*/ 47 h 162"/>
                <a:gd name="T18" fmla="*/ 123 w 194"/>
                <a:gd name="T19" fmla="*/ 36 h 162"/>
                <a:gd name="T20" fmla="*/ 108 w 194"/>
                <a:gd name="T21" fmla="*/ 26 h 162"/>
                <a:gd name="T22" fmla="*/ 93 w 194"/>
                <a:gd name="T23" fmla="*/ 19 h 162"/>
                <a:gd name="T24" fmla="*/ 75 w 194"/>
                <a:gd name="T25" fmla="*/ 13 h 162"/>
                <a:gd name="T26" fmla="*/ 58 w 194"/>
                <a:gd name="T27" fmla="*/ 7 h 162"/>
                <a:gd name="T28" fmla="*/ 39 w 194"/>
                <a:gd name="T29" fmla="*/ 3 h 162"/>
                <a:gd name="T30" fmla="*/ 19 w 194"/>
                <a:gd name="T31" fmla="*/ 0 h 162"/>
                <a:gd name="T32" fmla="*/ 0 w 194"/>
                <a:gd name="T33" fmla="*/ 0 h 162"/>
                <a:gd name="T34" fmla="*/ 0 w 194"/>
                <a:gd name="T35" fmla="*/ 15 h 162"/>
                <a:gd name="T36" fmla="*/ 19 w 194"/>
                <a:gd name="T37" fmla="*/ 17 h 162"/>
                <a:gd name="T38" fmla="*/ 37 w 194"/>
                <a:gd name="T39" fmla="*/ 19 h 162"/>
                <a:gd name="T40" fmla="*/ 54 w 194"/>
                <a:gd name="T41" fmla="*/ 23 h 162"/>
                <a:gd name="T42" fmla="*/ 69 w 194"/>
                <a:gd name="T43" fmla="*/ 26 h 162"/>
                <a:gd name="T44" fmla="*/ 84 w 194"/>
                <a:gd name="T45" fmla="*/ 32 h 162"/>
                <a:gd name="T46" fmla="*/ 99 w 194"/>
                <a:gd name="T47" fmla="*/ 40 h 162"/>
                <a:gd name="T48" fmla="*/ 112 w 194"/>
                <a:gd name="T49" fmla="*/ 49 h 162"/>
                <a:gd name="T50" fmla="*/ 125 w 194"/>
                <a:gd name="T51" fmla="*/ 59 h 162"/>
                <a:gd name="T52" fmla="*/ 136 w 194"/>
                <a:gd name="T53" fmla="*/ 68 h 162"/>
                <a:gd name="T54" fmla="*/ 147 w 194"/>
                <a:gd name="T55" fmla="*/ 80 h 162"/>
                <a:gd name="T56" fmla="*/ 155 w 194"/>
                <a:gd name="T57" fmla="*/ 91 h 162"/>
                <a:gd name="T58" fmla="*/ 162 w 194"/>
                <a:gd name="T59" fmla="*/ 105 h 162"/>
                <a:gd name="T60" fmla="*/ 168 w 194"/>
                <a:gd name="T61" fmla="*/ 118 h 162"/>
                <a:gd name="T62" fmla="*/ 172 w 194"/>
                <a:gd name="T63" fmla="*/ 132 h 162"/>
                <a:gd name="T64" fmla="*/ 175 w 194"/>
                <a:gd name="T65" fmla="*/ 147 h 162"/>
                <a:gd name="T66" fmla="*/ 177 w 194"/>
                <a:gd name="T67" fmla="*/ 162 h 162"/>
                <a:gd name="T68" fmla="*/ 194 w 194"/>
                <a:gd name="T69" fmla="*/ 162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2"/>
                <a:gd name="T107" fmla="*/ 194 w 194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2">
                  <a:moveTo>
                    <a:pt x="194" y="162"/>
                  </a:moveTo>
                  <a:lnTo>
                    <a:pt x="194" y="145"/>
                  </a:lnTo>
                  <a:lnTo>
                    <a:pt x="190" y="130"/>
                  </a:lnTo>
                  <a:lnTo>
                    <a:pt x="185" y="113"/>
                  </a:lnTo>
                  <a:lnTo>
                    <a:pt x="179" y="99"/>
                  </a:lnTo>
                  <a:lnTo>
                    <a:pt x="170" y="84"/>
                  </a:lnTo>
                  <a:lnTo>
                    <a:pt x="162" y="70"/>
                  </a:lnTo>
                  <a:lnTo>
                    <a:pt x="149" y="59"/>
                  </a:lnTo>
                  <a:lnTo>
                    <a:pt x="138" y="47"/>
                  </a:lnTo>
                  <a:lnTo>
                    <a:pt x="123" y="36"/>
                  </a:lnTo>
                  <a:lnTo>
                    <a:pt x="108" y="26"/>
                  </a:lnTo>
                  <a:lnTo>
                    <a:pt x="93" y="19"/>
                  </a:lnTo>
                  <a:lnTo>
                    <a:pt x="75" y="13"/>
                  </a:lnTo>
                  <a:lnTo>
                    <a:pt x="58" y="7"/>
                  </a:lnTo>
                  <a:lnTo>
                    <a:pt x="39" y="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9" y="17"/>
                  </a:lnTo>
                  <a:lnTo>
                    <a:pt x="37" y="19"/>
                  </a:lnTo>
                  <a:lnTo>
                    <a:pt x="54" y="23"/>
                  </a:lnTo>
                  <a:lnTo>
                    <a:pt x="69" y="26"/>
                  </a:lnTo>
                  <a:lnTo>
                    <a:pt x="84" y="32"/>
                  </a:lnTo>
                  <a:lnTo>
                    <a:pt x="99" y="40"/>
                  </a:lnTo>
                  <a:lnTo>
                    <a:pt x="112" y="49"/>
                  </a:lnTo>
                  <a:lnTo>
                    <a:pt x="125" y="59"/>
                  </a:lnTo>
                  <a:lnTo>
                    <a:pt x="136" y="68"/>
                  </a:lnTo>
                  <a:lnTo>
                    <a:pt x="147" y="80"/>
                  </a:lnTo>
                  <a:lnTo>
                    <a:pt x="155" y="91"/>
                  </a:lnTo>
                  <a:lnTo>
                    <a:pt x="162" y="105"/>
                  </a:lnTo>
                  <a:lnTo>
                    <a:pt x="168" y="118"/>
                  </a:lnTo>
                  <a:lnTo>
                    <a:pt x="172" y="132"/>
                  </a:lnTo>
                  <a:lnTo>
                    <a:pt x="175" y="147"/>
                  </a:lnTo>
                  <a:lnTo>
                    <a:pt x="177" y="162"/>
                  </a:lnTo>
                  <a:lnTo>
                    <a:pt x="194" y="162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7" name="Freeform 65">
              <a:extLst>
                <a:ext uri="{FF2B5EF4-FFF2-40B4-BE49-F238E27FC236}">
                  <a16:creationId xmlns:a16="http://schemas.microsoft.com/office/drawing/2014/main" id="{1D448C68-593D-4954-86DA-AA728A6E9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2467"/>
              <a:ext cx="194" cy="161"/>
            </a:xfrm>
            <a:custGeom>
              <a:avLst/>
              <a:gdLst>
                <a:gd name="T0" fmla="*/ 0 w 194"/>
                <a:gd name="T1" fmla="*/ 161 h 161"/>
                <a:gd name="T2" fmla="*/ 19 w 194"/>
                <a:gd name="T3" fmla="*/ 161 h 161"/>
                <a:gd name="T4" fmla="*/ 39 w 194"/>
                <a:gd name="T5" fmla="*/ 159 h 161"/>
                <a:gd name="T6" fmla="*/ 58 w 194"/>
                <a:gd name="T7" fmla="*/ 155 h 161"/>
                <a:gd name="T8" fmla="*/ 75 w 194"/>
                <a:gd name="T9" fmla="*/ 150 h 161"/>
                <a:gd name="T10" fmla="*/ 93 w 194"/>
                <a:gd name="T11" fmla="*/ 142 h 161"/>
                <a:gd name="T12" fmla="*/ 108 w 194"/>
                <a:gd name="T13" fmla="*/ 134 h 161"/>
                <a:gd name="T14" fmla="*/ 123 w 194"/>
                <a:gd name="T15" fmla="*/ 125 h 161"/>
                <a:gd name="T16" fmla="*/ 138 w 194"/>
                <a:gd name="T17" fmla="*/ 115 h 161"/>
                <a:gd name="T18" fmla="*/ 149 w 194"/>
                <a:gd name="T19" fmla="*/ 104 h 161"/>
                <a:gd name="T20" fmla="*/ 162 w 194"/>
                <a:gd name="T21" fmla="*/ 90 h 161"/>
                <a:gd name="T22" fmla="*/ 170 w 194"/>
                <a:gd name="T23" fmla="*/ 77 h 161"/>
                <a:gd name="T24" fmla="*/ 179 w 194"/>
                <a:gd name="T25" fmla="*/ 63 h 161"/>
                <a:gd name="T26" fmla="*/ 185 w 194"/>
                <a:gd name="T27" fmla="*/ 48 h 161"/>
                <a:gd name="T28" fmla="*/ 190 w 194"/>
                <a:gd name="T29" fmla="*/ 33 h 161"/>
                <a:gd name="T30" fmla="*/ 194 w 194"/>
                <a:gd name="T31" fmla="*/ 16 h 161"/>
                <a:gd name="T32" fmla="*/ 194 w 194"/>
                <a:gd name="T33" fmla="*/ 0 h 161"/>
                <a:gd name="T34" fmla="*/ 177 w 194"/>
                <a:gd name="T35" fmla="*/ 0 h 161"/>
                <a:gd name="T36" fmla="*/ 175 w 194"/>
                <a:gd name="T37" fmla="*/ 14 h 161"/>
                <a:gd name="T38" fmla="*/ 172 w 194"/>
                <a:gd name="T39" fmla="*/ 29 h 161"/>
                <a:gd name="T40" fmla="*/ 168 w 194"/>
                <a:gd name="T41" fmla="*/ 42 h 161"/>
                <a:gd name="T42" fmla="*/ 162 w 194"/>
                <a:gd name="T43" fmla="*/ 56 h 161"/>
                <a:gd name="T44" fmla="*/ 155 w 194"/>
                <a:gd name="T45" fmla="*/ 69 h 161"/>
                <a:gd name="T46" fmla="*/ 147 w 194"/>
                <a:gd name="T47" fmla="*/ 81 h 161"/>
                <a:gd name="T48" fmla="*/ 136 w 194"/>
                <a:gd name="T49" fmla="*/ 92 h 161"/>
                <a:gd name="T50" fmla="*/ 125 w 194"/>
                <a:gd name="T51" fmla="*/ 104 h 161"/>
                <a:gd name="T52" fmla="*/ 112 w 194"/>
                <a:gd name="T53" fmla="*/ 111 h 161"/>
                <a:gd name="T54" fmla="*/ 99 w 194"/>
                <a:gd name="T55" fmla="*/ 121 h 161"/>
                <a:gd name="T56" fmla="*/ 84 w 194"/>
                <a:gd name="T57" fmla="*/ 129 h 161"/>
                <a:gd name="T58" fmla="*/ 69 w 194"/>
                <a:gd name="T59" fmla="*/ 134 h 161"/>
                <a:gd name="T60" fmla="*/ 54 w 194"/>
                <a:gd name="T61" fmla="*/ 140 h 161"/>
                <a:gd name="T62" fmla="*/ 37 w 194"/>
                <a:gd name="T63" fmla="*/ 142 h 161"/>
                <a:gd name="T64" fmla="*/ 19 w 194"/>
                <a:gd name="T65" fmla="*/ 146 h 161"/>
                <a:gd name="T66" fmla="*/ 0 w 194"/>
                <a:gd name="T67" fmla="*/ 146 h 161"/>
                <a:gd name="T68" fmla="*/ 0 w 194"/>
                <a:gd name="T69" fmla="*/ 161 h 1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1"/>
                <a:gd name="T107" fmla="*/ 194 w 194"/>
                <a:gd name="T108" fmla="*/ 161 h 16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1">
                  <a:moveTo>
                    <a:pt x="0" y="161"/>
                  </a:moveTo>
                  <a:lnTo>
                    <a:pt x="19" y="161"/>
                  </a:lnTo>
                  <a:lnTo>
                    <a:pt x="39" y="159"/>
                  </a:lnTo>
                  <a:lnTo>
                    <a:pt x="58" y="155"/>
                  </a:lnTo>
                  <a:lnTo>
                    <a:pt x="75" y="150"/>
                  </a:lnTo>
                  <a:lnTo>
                    <a:pt x="93" y="142"/>
                  </a:lnTo>
                  <a:lnTo>
                    <a:pt x="108" y="134"/>
                  </a:lnTo>
                  <a:lnTo>
                    <a:pt x="123" y="125"/>
                  </a:lnTo>
                  <a:lnTo>
                    <a:pt x="138" y="115"/>
                  </a:lnTo>
                  <a:lnTo>
                    <a:pt x="149" y="104"/>
                  </a:lnTo>
                  <a:lnTo>
                    <a:pt x="162" y="90"/>
                  </a:lnTo>
                  <a:lnTo>
                    <a:pt x="170" y="77"/>
                  </a:lnTo>
                  <a:lnTo>
                    <a:pt x="179" y="63"/>
                  </a:lnTo>
                  <a:lnTo>
                    <a:pt x="185" y="48"/>
                  </a:lnTo>
                  <a:lnTo>
                    <a:pt x="190" y="33"/>
                  </a:lnTo>
                  <a:lnTo>
                    <a:pt x="194" y="16"/>
                  </a:lnTo>
                  <a:lnTo>
                    <a:pt x="194" y="0"/>
                  </a:lnTo>
                  <a:lnTo>
                    <a:pt x="177" y="0"/>
                  </a:lnTo>
                  <a:lnTo>
                    <a:pt x="175" y="14"/>
                  </a:lnTo>
                  <a:lnTo>
                    <a:pt x="172" y="29"/>
                  </a:lnTo>
                  <a:lnTo>
                    <a:pt x="168" y="42"/>
                  </a:lnTo>
                  <a:lnTo>
                    <a:pt x="162" y="56"/>
                  </a:lnTo>
                  <a:lnTo>
                    <a:pt x="155" y="69"/>
                  </a:lnTo>
                  <a:lnTo>
                    <a:pt x="147" y="81"/>
                  </a:lnTo>
                  <a:lnTo>
                    <a:pt x="136" y="92"/>
                  </a:lnTo>
                  <a:lnTo>
                    <a:pt x="125" y="104"/>
                  </a:lnTo>
                  <a:lnTo>
                    <a:pt x="112" y="111"/>
                  </a:lnTo>
                  <a:lnTo>
                    <a:pt x="99" y="121"/>
                  </a:lnTo>
                  <a:lnTo>
                    <a:pt x="84" y="129"/>
                  </a:lnTo>
                  <a:lnTo>
                    <a:pt x="69" y="134"/>
                  </a:lnTo>
                  <a:lnTo>
                    <a:pt x="54" y="140"/>
                  </a:lnTo>
                  <a:lnTo>
                    <a:pt x="37" y="142"/>
                  </a:lnTo>
                  <a:lnTo>
                    <a:pt x="19" y="146"/>
                  </a:lnTo>
                  <a:lnTo>
                    <a:pt x="0" y="146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8" name="Freeform 66">
              <a:extLst>
                <a:ext uri="{FF2B5EF4-FFF2-40B4-BE49-F238E27FC236}">
                  <a16:creationId xmlns:a16="http://schemas.microsoft.com/office/drawing/2014/main" id="{F512EE07-BC70-46D1-BFE2-C99B15B98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2467"/>
              <a:ext cx="192" cy="161"/>
            </a:xfrm>
            <a:custGeom>
              <a:avLst/>
              <a:gdLst>
                <a:gd name="T0" fmla="*/ 0 w 192"/>
                <a:gd name="T1" fmla="*/ 0 h 161"/>
                <a:gd name="T2" fmla="*/ 0 w 192"/>
                <a:gd name="T3" fmla="*/ 16 h 161"/>
                <a:gd name="T4" fmla="*/ 2 w 192"/>
                <a:gd name="T5" fmla="*/ 33 h 161"/>
                <a:gd name="T6" fmla="*/ 9 w 192"/>
                <a:gd name="T7" fmla="*/ 48 h 161"/>
                <a:gd name="T8" fmla="*/ 15 w 192"/>
                <a:gd name="T9" fmla="*/ 63 h 161"/>
                <a:gd name="T10" fmla="*/ 22 w 192"/>
                <a:gd name="T11" fmla="*/ 77 h 161"/>
                <a:gd name="T12" fmla="*/ 32 w 192"/>
                <a:gd name="T13" fmla="*/ 90 h 161"/>
                <a:gd name="T14" fmla="*/ 43 w 192"/>
                <a:gd name="T15" fmla="*/ 104 h 161"/>
                <a:gd name="T16" fmla="*/ 56 w 192"/>
                <a:gd name="T17" fmla="*/ 115 h 161"/>
                <a:gd name="T18" fmla="*/ 69 w 192"/>
                <a:gd name="T19" fmla="*/ 125 h 161"/>
                <a:gd name="T20" fmla="*/ 84 w 192"/>
                <a:gd name="T21" fmla="*/ 134 h 161"/>
                <a:gd name="T22" fmla="*/ 101 w 192"/>
                <a:gd name="T23" fmla="*/ 142 h 161"/>
                <a:gd name="T24" fmla="*/ 119 w 192"/>
                <a:gd name="T25" fmla="*/ 150 h 161"/>
                <a:gd name="T26" fmla="*/ 136 w 192"/>
                <a:gd name="T27" fmla="*/ 155 h 161"/>
                <a:gd name="T28" fmla="*/ 153 w 192"/>
                <a:gd name="T29" fmla="*/ 159 h 161"/>
                <a:gd name="T30" fmla="*/ 173 w 192"/>
                <a:gd name="T31" fmla="*/ 161 h 161"/>
                <a:gd name="T32" fmla="*/ 192 w 192"/>
                <a:gd name="T33" fmla="*/ 161 h 161"/>
                <a:gd name="T34" fmla="*/ 192 w 192"/>
                <a:gd name="T35" fmla="*/ 146 h 161"/>
                <a:gd name="T36" fmla="*/ 175 w 192"/>
                <a:gd name="T37" fmla="*/ 146 h 161"/>
                <a:gd name="T38" fmla="*/ 157 w 192"/>
                <a:gd name="T39" fmla="*/ 142 h 161"/>
                <a:gd name="T40" fmla="*/ 140 w 192"/>
                <a:gd name="T41" fmla="*/ 140 h 161"/>
                <a:gd name="T42" fmla="*/ 125 w 192"/>
                <a:gd name="T43" fmla="*/ 134 h 161"/>
                <a:gd name="T44" fmla="*/ 108 w 192"/>
                <a:gd name="T45" fmla="*/ 129 h 161"/>
                <a:gd name="T46" fmla="*/ 95 w 192"/>
                <a:gd name="T47" fmla="*/ 121 h 161"/>
                <a:gd name="T48" fmla="*/ 80 w 192"/>
                <a:gd name="T49" fmla="*/ 111 h 161"/>
                <a:gd name="T50" fmla="*/ 69 w 192"/>
                <a:gd name="T51" fmla="*/ 104 h 161"/>
                <a:gd name="T52" fmla="*/ 56 w 192"/>
                <a:gd name="T53" fmla="*/ 92 h 161"/>
                <a:gd name="T54" fmla="*/ 47 w 192"/>
                <a:gd name="T55" fmla="*/ 81 h 161"/>
                <a:gd name="T56" fmla="*/ 39 w 192"/>
                <a:gd name="T57" fmla="*/ 69 h 161"/>
                <a:gd name="T58" fmla="*/ 30 w 192"/>
                <a:gd name="T59" fmla="*/ 56 h 161"/>
                <a:gd name="T60" fmla="*/ 26 w 192"/>
                <a:gd name="T61" fmla="*/ 42 h 161"/>
                <a:gd name="T62" fmla="*/ 22 w 192"/>
                <a:gd name="T63" fmla="*/ 29 h 161"/>
                <a:gd name="T64" fmla="*/ 17 w 192"/>
                <a:gd name="T65" fmla="*/ 14 h 161"/>
                <a:gd name="T66" fmla="*/ 17 w 192"/>
                <a:gd name="T67" fmla="*/ 0 h 161"/>
                <a:gd name="T68" fmla="*/ 0 w 192"/>
                <a:gd name="T69" fmla="*/ 0 h 1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2"/>
                <a:gd name="T106" fmla="*/ 0 h 161"/>
                <a:gd name="T107" fmla="*/ 192 w 192"/>
                <a:gd name="T108" fmla="*/ 161 h 16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2" h="161">
                  <a:moveTo>
                    <a:pt x="0" y="0"/>
                  </a:moveTo>
                  <a:lnTo>
                    <a:pt x="0" y="16"/>
                  </a:lnTo>
                  <a:lnTo>
                    <a:pt x="2" y="33"/>
                  </a:lnTo>
                  <a:lnTo>
                    <a:pt x="9" y="48"/>
                  </a:lnTo>
                  <a:lnTo>
                    <a:pt x="15" y="63"/>
                  </a:lnTo>
                  <a:lnTo>
                    <a:pt x="22" y="77"/>
                  </a:lnTo>
                  <a:lnTo>
                    <a:pt x="32" y="90"/>
                  </a:lnTo>
                  <a:lnTo>
                    <a:pt x="43" y="104"/>
                  </a:lnTo>
                  <a:lnTo>
                    <a:pt x="56" y="115"/>
                  </a:lnTo>
                  <a:lnTo>
                    <a:pt x="69" y="125"/>
                  </a:lnTo>
                  <a:lnTo>
                    <a:pt x="84" y="134"/>
                  </a:lnTo>
                  <a:lnTo>
                    <a:pt x="101" y="142"/>
                  </a:lnTo>
                  <a:lnTo>
                    <a:pt x="119" y="150"/>
                  </a:lnTo>
                  <a:lnTo>
                    <a:pt x="136" y="155"/>
                  </a:lnTo>
                  <a:lnTo>
                    <a:pt x="153" y="159"/>
                  </a:lnTo>
                  <a:lnTo>
                    <a:pt x="173" y="161"/>
                  </a:lnTo>
                  <a:lnTo>
                    <a:pt x="192" y="161"/>
                  </a:lnTo>
                  <a:lnTo>
                    <a:pt x="192" y="146"/>
                  </a:lnTo>
                  <a:lnTo>
                    <a:pt x="175" y="146"/>
                  </a:lnTo>
                  <a:lnTo>
                    <a:pt x="157" y="142"/>
                  </a:lnTo>
                  <a:lnTo>
                    <a:pt x="140" y="140"/>
                  </a:lnTo>
                  <a:lnTo>
                    <a:pt x="125" y="134"/>
                  </a:lnTo>
                  <a:lnTo>
                    <a:pt x="108" y="129"/>
                  </a:lnTo>
                  <a:lnTo>
                    <a:pt x="95" y="121"/>
                  </a:lnTo>
                  <a:lnTo>
                    <a:pt x="80" y="111"/>
                  </a:lnTo>
                  <a:lnTo>
                    <a:pt x="69" y="104"/>
                  </a:lnTo>
                  <a:lnTo>
                    <a:pt x="56" y="92"/>
                  </a:lnTo>
                  <a:lnTo>
                    <a:pt x="47" y="81"/>
                  </a:lnTo>
                  <a:lnTo>
                    <a:pt x="39" y="69"/>
                  </a:lnTo>
                  <a:lnTo>
                    <a:pt x="30" y="56"/>
                  </a:lnTo>
                  <a:lnTo>
                    <a:pt x="26" y="42"/>
                  </a:lnTo>
                  <a:lnTo>
                    <a:pt x="22" y="29"/>
                  </a:lnTo>
                  <a:lnTo>
                    <a:pt x="17" y="14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19" name="Freeform 67">
              <a:extLst>
                <a:ext uri="{FF2B5EF4-FFF2-40B4-BE49-F238E27FC236}">
                  <a16:creationId xmlns:a16="http://schemas.microsoft.com/office/drawing/2014/main" id="{E4E96FBE-A42A-4C70-804A-D8F37289A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2305"/>
              <a:ext cx="192" cy="162"/>
            </a:xfrm>
            <a:custGeom>
              <a:avLst/>
              <a:gdLst>
                <a:gd name="T0" fmla="*/ 192 w 192"/>
                <a:gd name="T1" fmla="*/ 0 h 162"/>
                <a:gd name="T2" fmla="*/ 173 w 192"/>
                <a:gd name="T3" fmla="*/ 0 h 162"/>
                <a:gd name="T4" fmla="*/ 153 w 192"/>
                <a:gd name="T5" fmla="*/ 3 h 162"/>
                <a:gd name="T6" fmla="*/ 136 w 192"/>
                <a:gd name="T7" fmla="*/ 7 h 162"/>
                <a:gd name="T8" fmla="*/ 119 w 192"/>
                <a:gd name="T9" fmla="*/ 13 h 162"/>
                <a:gd name="T10" fmla="*/ 101 w 192"/>
                <a:gd name="T11" fmla="*/ 19 h 162"/>
                <a:gd name="T12" fmla="*/ 84 w 192"/>
                <a:gd name="T13" fmla="*/ 26 h 162"/>
                <a:gd name="T14" fmla="*/ 69 w 192"/>
                <a:gd name="T15" fmla="*/ 36 h 162"/>
                <a:gd name="T16" fmla="*/ 56 w 192"/>
                <a:gd name="T17" fmla="*/ 47 h 162"/>
                <a:gd name="T18" fmla="*/ 43 w 192"/>
                <a:gd name="T19" fmla="*/ 59 h 162"/>
                <a:gd name="T20" fmla="*/ 32 w 192"/>
                <a:gd name="T21" fmla="*/ 70 h 162"/>
                <a:gd name="T22" fmla="*/ 22 w 192"/>
                <a:gd name="T23" fmla="*/ 84 h 162"/>
                <a:gd name="T24" fmla="*/ 15 w 192"/>
                <a:gd name="T25" fmla="*/ 99 h 162"/>
                <a:gd name="T26" fmla="*/ 9 w 192"/>
                <a:gd name="T27" fmla="*/ 113 h 162"/>
                <a:gd name="T28" fmla="*/ 2 w 192"/>
                <a:gd name="T29" fmla="*/ 130 h 162"/>
                <a:gd name="T30" fmla="*/ 0 w 192"/>
                <a:gd name="T31" fmla="*/ 145 h 162"/>
                <a:gd name="T32" fmla="*/ 0 w 192"/>
                <a:gd name="T33" fmla="*/ 162 h 162"/>
                <a:gd name="T34" fmla="*/ 17 w 192"/>
                <a:gd name="T35" fmla="*/ 162 h 162"/>
                <a:gd name="T36" fmla="*/ 17 w 192"/>
                <a:gd name="T37" fmla="*/ 147 h 162"/>
                <a:gd name="T38" fmla="*/ 22 w 192"/>
                <a:gd name="T39" fmla="*/ 132 h 162"/>
                <a:gd name="T40" fmla="*/ 26 w 192"/>
                <a:gd name="T41" fmla="*/ 118 h 162"/>
                <a:gd name="T42" fmla="*/ 30 w 192"/>
                <a:gd name="T43" fmla="*/ 105 h 162"/>
                <a:gd name="T44" fmla="*/ 39 w 192"/>
                <a:gd name="T45" fmla="*/ 91 h 162"/>
                <a:gd name="T46" fmla="*/ 47 w 192"/>
                <a:gd name="T47" fmla="*/ 80 h 162"/>
                <a:gd name="T48" fmla="*/ 56 w 192"/>
                <a:gd name="T49" fmla="*/ 68 h 162"/>
                <a:gd name="T50" fmla="*/ 69 w 192"/>
                <a:gd name="T51" fmla="*/ 59 h 162"/>
                <a:gd name="T52" fmla="*/ 80 w 192"/>
                <a:gd name="T53" fmla="*/ 49 h 162"/>
                <a:gd name="T54" fmla="*/ 95 w 192"/>
                <a:gd name="T55" fmla="*/ 40 h 162"/>
                <a:gd name="T56" fmla="*/ 108 w 192"/>
                <a:gd name="T57" fmla="*/ 32 h 162"/>
                <a:gd name="T58" fmla="*/ 125 w 192"/>
                <a:gd name="T59" fmla="*/ 26 h 162"/>
                <a:gd name="T60" fmla="*/ 140 w 192"/>
                <a:gd name="T61" fmla="*/ 23 h 162"/>
                <a:gd name="T62" fmla="*/ 157 w 192"/>
                <a:gd name="T63" fmla="*/ 19 h 162"/>
                <a:gd name="T64" fmla="*/ 175 w 192"/>
                <a:gd name="T65" fmla="*/ 17 h 162"/>
                <a:gd name="T66" fmla="*/ 192 w 192"/>
                <a:gd name="T67" fmla="*/ 15 h 162"/>
                <a:gd name="T68" fmla="*/ 192 w 192"/>
                <a:gd name="T69" fmla="*/ 0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2"/>
                <a:gd name="T106" fmla="*/ 0 h 162"/>
                <a:gd name="T107" fmla="*/ 192 w 192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2" h="162">
                  <a:moveTo>
                    <a:pt x="192" y="0"/>
                  </a:moveTo>
                  <a:lnTo>
                    <a:pt x="173" y="0"/>
                  </a:lnTo>
                  <a:lnTo>
                    <a:pt x="153" y="3"/>
                  </a:lnTo>
                  <a:lnTo>
                    <a:pt x="136" y="7"/>
                  </a:lnTo>
                  <a:lnTo>
                    <a:pt x="119" y="13"/>
                  </a:lnTo>
                  <a:lnTo>
                    <a:pt x="101" y="19"/>
                  </a:lnTo>
                  <a:lnTo>
                    <a:pt x="84" y="26"/>
                  </a:lnTo>
                  <a:lnTo>
                    <a:pt x="69" y="36"/>
                  </a:lnTo>
                  <a:lnTo>
                    <a:pt x="56" y="47"/>
                  </a:lnTo>
                  <a:lnTo>
                    <a:pt x="43" y="59"/>
                  </a:lnTo>
                  <a:lnTo>
                    <a:pt x="32" y="70"/>
                  </a:lnTo>
                  <a:lnTo>
                    <a:pt x="22" y="84"/>
                  </a:lnTo>
                  <a:lnTo>
                    <a:pt x="15" y="99"/>
                  </a:lnTo>
                  <a:lnTo>
                    <a:pt x="9" y="113"/>
                  </a:lnTo>
                  <a:lnTo>
                    <a:pt x="2" y="130"/>
                  </a:lnTo>
                  <a:lnTo>
                    <a:pt x="0" y="145"/>
                  </a:lnTo>
                  <a:lnTo>
                    <a:pt x="0" y="162"/>
                  </a:lnTo>
                  <a:lnTo>
                    <a:pt x="17" y="162"/>
                  </a:lnTo>
                  <a:lnTo>
                    <a:pt x="17" y="147"/>
                  </a:lnTo>
                  <a:lnTo>
                    <a:pt x="22" y="132"/>
                  </a:lnTo>
                  <a:lnTo>
                    <a:pt x="26" y="118"/>
                  </a:lnTo>
                  <a:lnTo>
                    <a:pt x="30" y="105"/>
                  </a:lnTo>
                  <a:lnTo>
                    <a:pt x="39" y="91"/>
                  </a:lnTo>
                  <a:lnTo>
                    <a:pt x="47" y="80"/>
                  </a:lnTo>
                  <a:lnTo>
                    <a:pt x="56" y="68"/>
                  </a:lnTo>
                  <a:lnTo>
                    <a:pt x="69" y="59"/>
                  </a:lnTo>
                  <a:lnTo>
                    <a:pt x="80" y="49"/>
                  </a:lnTo>
                  <a:lnTo>
                    <a:pt x="95" y="40"/>
                  </a:lnTo>
                  <a:lnTo>
                    <a:pt x="108" y="32"/>
                  </a:lnTo>
                  <a:lnTo>
                    <a:pt x="125" y="26"/>
                  </a:lnTo>
                  <a:lnTo>
                    <a:pt x="140" y="23"/>
                  </a:lnTo>
                  <a:lnTo>
                    <a:pt x="157" y="19"/>
                  </a:lnTo>
                  <a:lnTo>
                    <a:pt x="175" y="17"/>
                  </a:lnTo>
                  <a:lnTo>
                    <a:pt x="192" y="1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0" name="Freeform 68">
              <a:extLst>
                <a:ext uri="{FF2B5EF4-FFF2-40B4-BE49-F238E27FC236}">
                  <a16:creationId xmlns:a16="http://schemas.microsoft.com/office/drawing/2014/main" id="{8546FA7C-D91E-467E-960B-394BBA71B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2356"/>
              <a:ext cx="250" cy="222"/>
            </a:xfrm>
            <a:custGeom>
              <a:avLst/>
              <a:gdLst>
                <a:gd name="T0" fmla="*/ 138 w 250"/>
                <a:gd name="T1" fmla="*/ 0 h 222"/>
                <a:gd name="T2" fmla="*/ 164 w 250"/>
                <a:gd name="T3" fmla="*/ 4 h 222"/>
                <a:gd name="T4" fmla="*/ 185 w 250"/>
                <a:gd name="T5" fmla="*/ 14 h 222"/>
                <a:gd name="T6" fmla="*/ 205 w 250"/>
                <a:gd name="T7" fmla="*/ 25 h 222"/>
                <a:gd name="T8" fmla="*/ 222 w 250"/>
                <a:gd name="T9" fmla="*/ 40 h 222"/>
                <a:gd name="T10" fmla="*/ 235 w 250"/>
                <a:gd name="T11" fmla="*/ 58 h 222"/>
                <a:gd name="T12" fmla="*/ 246 w 250"/>
                <a:gd name="T13" fmla="*/ 77 h 222"/>
                <a:gd name="T14" fmla="*/ 250 w 250"/>
                <a:gd name="T15" fmla="*/ 100 h 222"/>
                <a:gd name="T16" fmla="*/ 250 w 250"/>
                <a:gd name="T17" fmla="*/ 123 h 222"/>
                <a:gd name="T18" fmla="*/ 246 w 250"/>
                <a:gd name="T19" fmla="*/ 144 h 222"/>
                <a:gd name="T20" fmla="*/ 235 w 250"/>
                <a:gd name="T21" fmla="*/ 163 h 222"/>
                <a:gd name="T22" fmla="*/ 222 w 250"/>
                <a:gd name="T23" fmla="*/ 182 h 222"/>
                <a:gd name="T24" fmla="*/ 205 w 250"/>
                <a:gd name="T25" fmla="*/ 195 h 222"/>
                <a:gd name="T26" fmla="*/ 185 w 250"/>
                <a:gd name="T27" fmla="*/ 209 h 222"/>
                <a:gd name="T28" fmla="*/ 164 w 250"/>
                <a:gd name="T29" fmla="*/ 217 h 222"/>
                <a:gd name="T30" fmla="*/ 138 w 250"/>
                <a:gd name="T31" fmla="*/ 220 h 222"/>
                <a:gd name="T32" fmla="*/ 112 w 250"/>
                <a:gd name="T33" fmla="*/ 220 h 222"/>
                <a:gd name="T34" fmla="*/ 88 w 250"/>
                <a:gd name="T35" fmla="*/ 217 h 222"/>
                <a:gd name="T36" fmla="*/ 67 w 250"/>
                <a:gd name="T37" fmla="*/ 209 h 222"/>
                <a:gd name="T38" fmla="*/ 45 w 250"/>
                <a:gd name="T39" fmla="*/ 195 h 222"/>
                <a:gd name="T40" fmla="*/ 30 w 250"/>
                <a:gd name="T41" fmla="*/ 182 h 222"/>
                <a:gd name="T42" fmla="*/ 15 w 250"/>
                <a:gd name="T43" fmla="*/ 163 h 222"/>
                <a:gd name="T44" fmla="*/ 6 w 250"/>
                <a:gd name="T45" fmla="*/ 144 h 222"/>
                <a:gd name="T46" fmla="*/ 2 w 250"/>
                <a:gd name="T47" fmla="*/ 123 h 222"/>
                <a:gd name="T48" fmla="*/ 2 w 250"/>
                <a:gd name="T49" fmla="*/ 100 h 222"/>
                <a:gd name="T50" fmla="*/ 6 w 250"/>
                <a:gd name="T51" fmla="*/ 77 h 222"/>
                <a:gd name="T52" fmla="*/ 15 w 250"/>
                <a:gd name="T53" fmla="*/ 58 h 222"/>
                <a:gd name="T54" fmla="*/ 30 w 250"/>
                <a:gd name="T55" fmla="*/ 40 h 222"/>
                <a:gd name="T56" fmla="*/ 45 w 250"/>
                <a:gd name="T57" fmla="*/ 25 h 222"/>
                <a:gd name="T58" fmla="*/ 67 w 250"/>
                <a:gd name="T59" fmla="*/ 14 h 222"/>
                <a:gd name="T60" fmla="*/ 88 w 250"/>
                <a:gd name="T61" fmla="*/ 4 h 222"/>
                <a:gd name="T62" fmla="*/ 112 w 250"/>
                <a:gd name="T63" fmla="*/ 0 h 2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0"/>
                <a:gd name="T97" fmla="*/ 0 h 222"/>
                <a:gd name="T98" fmla="*/ 250 w 250"/>
                <a:gd name="T99" fmla="*/ 222 h 2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0" h="222">
                  <a:moveTo>
                    <a:pt x="125" y="0"/>
                  </a:moveTo>
                  <a:lnTo>
                    <a:pt x="138" y="0"/>
                  </a:lnTo>
                  <a:lnTo>
                    <a:pt x="151" y="2"/>
                  </a:lnTo>
                  <a:lnTo>
                    <a:pt x="164" y="4"/>
                  </a:lnTo>
                  <a:lnTo>
                    <a:pt x="175" y="8"/>
                  </a:lnTo>
                  <a:lnTo>
                    <a:pt x="185" y="14"/>
                  </a:lnTo>
                  <a:lnTo>
                    <a:pt x="196" y="17"/>
                  </a:lnTo>
                  <a:lnTo>
                    <a:pt x="205" y="25"/>
                  </a:lnTo>
                  <a:lnTo>
                    <a:pt x="213" y="33"/>
                  </a:lnTo>
                  <a:lnTo>
                    <a:pt x="222" y="40"/>
                  </a:lnTo>
                  <a:lnTo>
                    <a:pt x="228" y="48"/>
                  </a:lnTo>
                  <a:lnTo>
                    <a:pt x="235" y="58"/>
                  </a:lnTo>
                  <a:lnTo>
                    <a:pt x="241" y="67"/>
                  </a:lnTo>
                  <a:lnTo>
                    <a:pt x="246" y="77"/>
                  </a:lnTo>
                  <a:lnTo>
                    <a:pt x="248" y="88"/>
                  </a:lnTo>
                  <a:lnTo>
                    <a:pt x="250" y="100"/>
                  </a:lnTo>
                  <a:lnTo>
                    <a:pt x="250" y="111"/>
                  </a:lnTo>
                  <a:lnTo>
                    <a:pt x="250" y="123"/>
                  </a:lnTo>
                  <a:lnTo>
                    <a:pt x="248" y="132"/>
                  </a:lnTo>
                  <a:lnTo>
                    <a:pt x="246" y="144"/>
                  </a:lnTo>
                  <a:lnTo>
                    <a:pt x="241" y="153"/>
                  </a:lnTo>
                  <a:lnTo>
                    <a:pt x="235" y="163"/>
                  </a:lnTo>
                  <a:lnTo>
                    <a:pt x="228" y="173"/>
                  </a:lnTo>
                  <a:lnTo>
                    <a:pt x="222" y="182"/>
                  </a:lnTo>
                  <a:lnTo>
                    <a:pt x="213" y="190"/>
                  </a:lnTo>
                  <a:lnTo>
                    <a:pt x="205" y="195"/>
                  </a:lnTo>
                  <a:lnTo>
                    <a:pt x="196" y="203"/>
                  </a:lnTo>
                  <a:lnTo>
                    <a:pt x="185" y="209"/>
                  </a:lnTo>
                  <a:lnTo>
                    <a:pt x="175" y="213"/>
                  </a:lnTo>
                  <a:lnTo>
                    <a:pt x="164" y="217"/>
                  </a:lnTo>
                  <a:lnTo>
                    <a:pt x="151" y="218"/>
                  </a:lnTo>
                  <a:lnTo>
                    <a:pt x="138" y="220"/>
                  </a:lnTo>
                  <a:lnTo>
                    <a:pt x="125" y="222"/>
                  </a:lnTo>
                  <a:lnTo>
                    <a:pt x="112" y="220"/>
                  </a:lnTo>
                  <a:lnTo>
                    <a:pt x="101" y="218"/>
                  </a:lnTo>
                  <a:lnTo>
                    <a:pt x="88" y="217"/>
                  </a:lnTo>
                  <a:lnTo>
                    <a:pt x="78" y="213"/>
                  </a:lnTo>
                  <a:lnTo>
                    <a:pt x="67" y="209"/>
                  </a:lnTo>
                  <a:lnTo>
                    <a:pt x="56" y="203"/>
                  </a:lnTo>
                  <a:lnTo>
                    <a:pt x="45" y="195"/>
                  </a:lnTo>
                  <a:lnTo>
                    <a:pt x="37" y="190"/>
                  </a:lnTo>
                  <a:lnTo>
                    <a:pt x="30" y="182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11" y="153"/>
                  </a:lnTo>
                  <a:lnTo>
                    <a:pt x="6" y="144"/>
                  </a:lnTo>
                  <a:lnTo>
                    <a:pt x="2" y="132"/>
                  </a:lnTo>
                  <a:lnTo>
                    <a:pt x="2" y="123"/>
                  </a:lnTo>
                  <a:lnTo>
                    <a:pt x="0" y="111"/>
                  </a:lnTo>
                  <a:lnTo>
                    <a:pt x="2" y="100"/>
                  </a:lnTo>
                  <a:lnTo>
                    <a:pt x="2" y="88"/>
                  </a:lnTo>
                  <a:lnTo>
                    <a:pt x="6" y="77"/>
                  </a:lnTo>
                  <a:lnTo>
                    <a:pt x="11" y="67"/>
                  </a:lnTo>
                  <a:lnTo>
                    <a:pt x="15" y="58"/>
                  </a:lnTo>
                  <a:lnTo>
                    <a:pt x="21" y="48"/>
                  </a:lnTo>
                  <a:lnTo>
                    <a:pt x="30" y="40"/>
                  </a:lnTo>
                  <a:lnTo>
                    <a:pt x="37" y="33"/>
                  </a:lnTo>
                  <a:lnTo>
                    <a:pt x="45" y="25"/>
                  </a:lnTo>
                  <a:lnTo>
                    <a:pt x="56" y="17"/>
                  </a:lnTo>
                  <a:lnTo>
                    <a:pt x="67" y="14"/>
                  </a:lnTo>
                  <a:lnTo>
                    <a:pt x="78" y="8"/>
                  </a:lnTo>
                  <a:lnTo>
                    <a:pt x="88" y="4"/>
                  </a:lnTo>
                  <a:lnTo>
                    <a:pt x="101" y="2"/>
                  </a:lnTo>
                  <a:lnTo>
                    <a:pt x="11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1" name="Freeform 69">
              <a:extLst>
                <a:ext uri="{FF2B5EF4-FFF2-40B4-BE49-F238E27FC236}">
                  <a16:creationId xmlns:a16="http://schemas.microsoft.com/office/drawing/2014/main" id="{5A3CA8C4-7ACC-4100-9652-39469BD15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2347"/>
              <a:ext cx="136" cy="120"/>
            </a:xfrm>
            <a:custGeom>
              <a:avLst/>
              <a:gdLst>
                <a:gd name="T0" fmla="*/ 136 w 136"/>
                <a:gd name="T1" fmla="*/ 120 h 120"/>
                <a:gd name="T2" fmla="*/ 134 w 136"/>
                <a:gd name="T3" fmla="*/ 107 h 120"/>
                <a:gd name="T4" fmla="*/ 131 w 136"/>
                <a:gd name="T5" fmla="*/ 95 h 120"/>
                <a:gd name="T6" fmla="*/ 129 w 136"/>
                <a:gd name="T7" fmla="*/ 84 h 120"/>
                <a:gd name="T8" fmla="*/ 125 w 136"/>
                <a:gd name="T9" fmla="*/ 72 h 120"/>
                <a:gd name="T10" fmla="*/ 119 w 136"/>
                <a:gd name="T11" fmla="*/ 63 h 120"/>
                <a:gd name="T12" fmla="*/ 112 w 136"/>
                <a:gd name="T13" fmla="*/ 53 h 120"/>
                <a:gd name="T14" fmla="*/ 103 w 136"/>
                <a:gd name="T15" fmla="*/ 44 h 120"/>
                <a:gd name="T16" fmla="*/ 95 w 136"/>
                <a:gd name="T17" fmla="*/ 36 h 120"/>
                <a:gd name="T18" fmla="*/ 86 w 136"/>
                <a:gd name="T19" fmla="*/ 28 h 120"/>
                <a:gd name="T20" fmla="*/ 75 w 136"/>
                <a:gd name="T21" fmla="*/ 21 h 120"/>
                <a:gd name="T22" fmla="*/ 65 w 136"/>
                <a:gd name="T23" fmla="*/ 15 h 120"/>
                <a:gd name="T24" fmla="*/ 52 w 136"/>
                <a:gd name="T25" fmla="*/ 9 h 120"/>
                <a:gd name="T26" fmla="*/ 41 w 136"/>
                <a:gd name="T27" fmla="*/ 5 h 120"/>
                <a:gd name="T28" fmla="*/ 28 w 136"/>
                <a:gd name="T29" fmla="*/ 4 h 120"/>
                <a:gd name="T30" fmla="*/ 15 w 136"/>
                <a:gd name="T31" fmla="*/ 2 h 120"/>
                <a:gd name="T32" fmla="*/ 0 w 136"/>
                <a:gd name="T33" fmla="*/ 0 h 120"/>
                <a:gd name="T34" fmla="*/ 0 w 136"/>
                <a:gd name="T35" fmla="*/ 17 h 120"/>
                <a:gd name="T36" fmla="*/ 13 w 136"/>
                <a:gd name="T37" fmla="*/ 17 h 120"/>
                <a:gd name="T38" fmla="*/ 24 w 136"/>
                <a:gd name="T39" fmla="*/ 19 h 120"/>
                <a:gd name="T40" fmla="*/ 34 w 136"/>
                <a:gd name="T41" fmla="*/ 21 h 120"/>
                <a:gd name="T42" fmla="*/ 45 w 136"/>
                <a:gd name="T43" fmla="*/ 25 h 120"/>
                <a:gd name="T44" fmla="*/ 56 w 136"/>
                <a:gd name="T45" fmla="*/ 28 h 120"/>
                <a:gd name="T46" fmla="*/ 65 w 136"/>
                <a:gd name="T47" fmla="*/ 34 h 120"/>
                <a:gd name="T48" fmla="*/ 75 w 136"/>
                <a:gd name="T49" fmla="*/ 40 h 120"/>
                <a:gd name="T50" fmla="*/ 82 w 136"/>
                <a:gd name="T51" fmla="*/ 48 h 120"/>
                <a:gd name="T52" fmla="*/ 90 w 136"/>
                <a:gd name="T53" fmla="*/ 53 h 120"/>
                <a:gd name="T54" fmla="*/ 97 w 136"/>
                <a:gd name="T55" fmla="*/ 63 h 120"/>
                <a:gd name="T56" fmla="*/ 103 w 136"/>
                <a:gd name="T57" fmla="*/ 71 h 120"/>
                <a:gd name="T58" fmla="*/ 108 w 136"/>
                <a:gd name="T59" fmla="*/ 80 h 120"/>
                <a:gd name="T60" fmla="*/ 112 w 136"/>
                <a:gd name="T61" fmla="*/ 90 h 120"/>
                <a:gd name="T62" fmla="*/ 114 w 136"/>
                <a:gd name="T63" fmla="*/ 99 h 120"/>
                <a:gd name="T64" fmla="*/ 116 w 136"/>
                <a:gd name="T65" fmla="*/ 109 h 120"/>
                <a:gd name="T66" fmla="*/ 116 w 136"/>
                <a:gd name="T67" fmla="*/ 120 h 120"/>
                <a:gd name="T68" fmla="*/ 136 w 136"/>
                <a:gd name="T69" fmla="*/ 120 h 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120"/>
                <a:gd name="T107" fmla="*/ 136 w 136"/>
                <a:gd name="T108" fmla="*/ 120 h 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120">
                  <a:moveTo>
                    <a:pt x="136" y="120"/>
                  </a:moveTo>
                  <a:lnTo>
                    <a:pt x="134" y="107"/>
                  </a:lnTo>
                  <a:lnTo>
                    <a:pt x="131" y="95"/>
                  </a:lnTo>
                  <a:lnTo>
                    <a:pt x="129" y="84"/>
                  </a:lnTo>
                  <a:lnTo>
                    <a:pt x="125" y="72"/>
                  </a:lnTo>
                  <a:lnTo>
                    <a:pt x="119" y="63"/>
                  </a:lnTo>
                  <a:lnTo>
                    <a:pt x="112" y="53"/>
                  </a:lnTo>
                  <a:lnTo>
                    <a:pt x="103" y="44"/>
                  </a:lnTo>
                  <a:lnTo>
                    <a:pt x="95" y="36"/>
                  </a:lnTo>
                  <a:lnTo>
                    <a:pt x="86" y="28"/>
                  </a:lnTo>
                  <a:lnTo>
                    <a:pt x="75" y="21"/>
                  </a:lnTo>
                  <a:lnTo>
                    <a:pt x="65" y="15"/>
                  </a:lnTo>
                  <a:lnTo>
                    <a:pt x="52" y="9"/>
                  </a:lnTo>
                  <a:lnTo>
                    <a:pt x="41" y="5"/>
                  </a:lnTo>
                  <a:lnTo>
                    <a:pt x="28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lnTo>
                    <a:pt x="24" y="19"/>
                  </a:lnTo>
                  <a:lnTo>
                    <a:pt x="34" y="21"/>
                  </a:lnTo>
                  <a:lnTo>
                    <a:pt x="45" y="25"/>
                  </a:lnTo>
                  <a:lnTo>
                    <a:pt x="56" y="28"/>
                  </a:lnTo>
                  <a:lnTo>
                    <a:pt x="65" y="34"/>
                  </a:lnTo>
                  <a:lnTo>
                    <a:pt x="75" y="40"/>
                  </a:lnTo>
                  <a:lnTo>
                    <a:pt x="82" y="48"/>
                  </a:lnTo>
                  <a:lnTo>
                    <a:pt x="90" y="53"/>
                  </a:lnTo>
                  <a:lnTo>
                    <a:pt x="97" y="63"/>
                  </a:lnTo>
                  <a:lnTo>
                    <a:pt x="103" y="71"/>
                  </a:lnTo>
                  <a:lnTo>
                    <a:pt x="108" y="80"/>
                  </a:lnTo>
                  <a:lnTo>
                    <a:pt x="112" y="90"/>
                  </a:lnTo>
                  <a:lnTo>
                    <a:pt x="114" y="99"/>
                  </a:lnTo>
                  <a:lnTo>
                    <a:pt x="116" y="109"/>
                  </a:lnTo>
                  <a:lnTo>
                    <a:pt x="116" y="120"/>
                  </a:lnTo>
                  <a:lnTo>
                    <a:pt x="136" y="12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2" name="Freeform 70">
              <a:extLst>
                <a:ext uri="{FF2B5EF4-FFF2-40B4-BE49-F238E27FC236}">
                  <a16:creationId xmlns:a16="http://schemas.microsoft.com/office/drawing/2014/main" id="{B3A8AF0F-DAAF-4026-837A-42B89DDC1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2467"/>
              <a:ext cx="136" cy="119"/>
            </a:xfrm>
            <a:custGeom>
              <a:avLst/>
              <a:gdLst>
                <a:gd name="T0" fmla="*/ 0 w 136"/>
                <a:gd name="T1" fmla="*/ 119 h 119"/>
                <a:gd name="T2" fmla="*/ 15 w 136"/>
                <a:gd name="T3" fmla="*/ 119 h 119"/>
                <a:gd name="T4" fmla="*/ 28 w 136"/>
                <a:gd name="T5" fmla="*/ 117 h 119"/>
                <a:gd name="T6" fmla="*/ 41 w 136"/>
                <a:gd name="T7" fmla="*/ 113 h 119"/>
                <a:gd name="T8" fmla="*/ 52 w 136"/>
                <a:gd name="T9" fmla="*/ 109 h 119"/>
                <a:gd name="T10" fmla="*/ 65 w 136"/>
                <a:gd name="T11" fmla="*/ 104 h 119"/>
                <a:gd name="T12" fmla="*/ 75 w 136"/>
                <a:gd name="T13" fmla="*/ 98 h 119"/>
                <a:gd name="T14" fmla="*/ 86 w 136"/>
                <a:gd name="T15" fmla="*/ 92 h 119"/>
                <a:gd name="T16" fmla="*/ 95 w 136"/>
                <a:gd name="T17" fmla="*/ 84 h 119"/>
                <a:gd name="T18" fmla="*/ 103 w 136"/>
                <a:gd name="T19" fmla="*/ 75 h 119"/>
                <a:gd name="T20" fmla="*/ 112 w 136"/>
                <a:gd name="T21" fmla="*/ 65 h 119"/>
                <a:gd name="T22" fmla="*/ 119 w 136"/>
                <a:gd name="T23" fmla="*/ 56 h 119"/>
                <a:gd name="T24" fmla="*/ 125 w 136"/>
                <a:gd name="T25" fmla="*/ 46 h 119"/>
                <a:gd name="T26" fmla="*/ 129 w 136"/>
                <a:gd name="T27" fmla="*/ 35 h 119"/>
                <a:gd name="T28" fmla="*/ 131 w 136"/>
                <a:gd name="T29" fmla="*/ 23 h 119"/>
                <a:gd name="T30" fmla="*/ 134 w 136"/>
                <a:gd name="T31" fmla="*/ 12 h 119"/>
                <a:gd name="T32" fmla="*/ 136 w 136"/>
                <a:gd name="T33" fmla="*/ 0 h 119"/>
                <a:gd name="T34" fmla="*/ 116 w 136"/>
                <a:gd name="T35" fmla="*/ 0 h 119"/>
                <a:gd name="T36" fmla="*/ 116 w 136"/>
                <a:gd name="T37" fmla="*/ 10 h 119"/>
                <a:gd name="T38" fmla="*/ 114 w 136"/>
                <a:gd name="T39" fmla="*/ 19 h 119"/>
                <a:gd name="T40" fmla="*/ 112 w 136"/>
                <a:gd name="T41" fmla="*/ 31 h 119"/>
                <a:gd name="T42" fmla="*/ 108 w 136"/>
                <a:gd name="T43" fmla="*/ 40 h 119"/>
                <a:gd name="T44" fmla="*/ 103 w 136"/>
                <a:gd name="T45" fmla="*/ 48 h 119"/>
                <a:gd name="T46" fmla="*/ 97 w 136"/>
                <a:gd name="T47" fmla="*/ 58 h 119"/>
                <a:gd name="T48" fmla="*/ 90 w 136"/>
                <a:gd name="T49" fmla="*/ 65 h 119"/>
                <a:gd name="T50" fmla="*/ 82 w 136"/>
                <a:gd name="T51" fmla="*/ 73 h 119"/>
                <a:gd name="T52" fmla="*/ 75 w 136"/>
                <a:gd name="T53" fmla="*/ 79 h 119"/>
                <a:gd name="T54" fmla="*/ 65 w 136"/>
                <a:gd name="T55" fmla="*/ 84 h 119"/>
                <a:gd name="T56" fmla="*/ 56 w 136"/>
                <a:gd name="T57" fmla="*/ 90 h 119"/>
                <a:gd name="T58" fmla="*/ 45 w 136"/>
                <a:gd name="T59" fmla="*/ 94 h 119"/>
                <a:gd name="T60" fmla="*/ 34 w 136"/>
                <a:gd name="T61" fmla="*/ 98 h 119"/>
                <a:gd name="T62" fmla="*/ 24 w 136"/>
                <a:gd name="T63" fmla="*/ 100 h 119"/>
                <a:gd name="T64" fmla="*/ 13 w 136"/>
                <a:gd name="T65" fmla="*/ 102 h 119"/>
                <a:gd name="T66" fmla="*/ 0 w 136"/>
                <a:gd name="T67" fmla="*/ 104 h 119"/>
                <a:gd name="T68" fmla="*/ 0 w 136"/>
                <a:gd name="T69" fmla="*/ 119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119"/>
                <a:gd name="T107" fmla="*/ 136 w 136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119">
                  <a:moveTo>
                    <a:pt x="0" y="119"/>
                  </a:moveTo>
                  <a:lnTo>
                    <a:pt x="15" y="119"/>
                  </a:lnTo>
                  <a:lnTo>
                    <a:pt x="28" y="117"/>
                  </a:lnTo>
                  <a:lnTo>
                    <a:pt x="41" y="113"/>
                  </a:lnTo>
                  <a:lnTo>
                    <a:pt x="52" y="109"/>
                  </a:lnTo>
                  <a:lnTo>
                    <a:pt x="65" y="104"/>
                  </a:lnTo>
                  <a:lnTo>
                    <a:pt x="75" y="98"/>
                  </a:lnTo>
                  <a:lnTo>
                    <a:pt x="86" y="92"/>
                  </a:lnTo>
                  <a:lnTo>
                    <a:pt x="95" y="84"/>
                  </a:lnTo>
                  <a:lnTo>
                    <a:pt x="103" y="75"/>
                  </a:lnTo>
                  <a:lnTo>
                    <a:pt x="112" y="65"/>
                  </a:lnTo>
                  <a:lnTo>
                    <a:pt x="119" y="56"/>
                  </a:lnTo>
                  <a:lnTo>
                    <a:pt x="125" y="46"/>
                  </a:lnTo>
                  <a:lnTo>
                    <a:pt x="129" y="35"/>
                  </a:lnTo>
                  <a:lnTo>
                    <a:pt x="131" y="23"/>
                  </a:lnTo>
                  <a:lnTo>
                    <a:pt x="134" y="12"/>
                  </a:lnTo>
                  <a:lnTo>
                    <a:pt x="136" y="0"/>
                  </a:lnTo>
                  <a:lnTo>
                    <a:pt x="116" y="0"/>
                  </a:lnTo>
                  <a:lnTo>
                    <a:pt x="116" y="10"/>
                  </a:lnTo>
                  <a:lnTo>
                    <a:pt x="114" y="19"/>
                  </a:lnTo>
                  <a:lnTo>
                    <a:pt x="112" y="31"/>
                  </a:lnTo>
                  <a:lnTo>
                    <a:pt x="108" y="40"/>
                  </a:lnTo>
                  <a:lnTo>
                    <a:pt x="103" y="48"/>
                  </a:lnTo>
                  <a:lnTo>
                    <a:pt x="97" y="58"/>
                  </a:lnTo>
                  <a:lnTo>
                    <a:pt x="90" y="65"/>
                  </a:lnTo>
                  <a:lnTo>
                    <a:pt x="82" y="73"/>
                  </a:lnTo>
                  <a:lnTo>
                    <a:pt x="75" y="79"/>
                  </a:lnTo>
                  <a:lnTo>
                    <a:pt x="65" y="84"/>
                  </a:lnTo>
                  <a:lnTo>
                    <a:pt x="56" y="90"/>
                  </a:lnTo>
                  <a:lnTo>
                    <a:pt x="45" y="94"/>
                  </a:lnTo>
                  <a:lnTo>
                    <a:pt x="34" y="98"/>
                  </a:lnTo>
                  <a:lnTo>
                    <a:pt x="24" y="100"/>
                  </a:lnTo>
                  <a:lnTo>
                    <a:pt x="13" y="102"/>
                  </a:lnTo>
                  <a:lnTo>
                    <a:pt x="0" y="104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3" name="Freeform 71">
              <a:extLst>
                <a:ext uri="{FF2B5EF4-FFF2-40B4-BE49-F238E27FC236}">
                  <a16:creationId xmlns:a16="http://schemas.microsoft.com/office/drawing/2014/main" id="{76135BF6-A63D-47C4-B138-6A7DCB87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2467"/>
              <a:ext cx="134" cy="119"/>
            </a:xfrm>
            <a:custGeom>
              <a:avLst/>
              <a:gdLst>
                <a:gd name="T0" fmla="*/ 0 w 134"/>
                <a:gd name="T1" fmla="*/ 0 h 119"/>
                <a:gd name="T2" fmla="*/ 0 w 134"/>
                <a:gd name="T3" fmla="*/ 12 h 119"/>
                <a:gd name="T4" fmla="*/ 2 w 134"/>
                <a:gd name="T5" fmla="*/ 23 h 119"/>
                <a:gd name="T6" fmla="*/ 7 w 134"/>
                <a:gd name="T7" fmla="*/ 35 h 119"/>
                <a:gd name="T8" fmla="*/ 11 w 134"/>
                <a:gd name="T9" fmla="*/ 46 h 119"/>
                <a:gd name="T10" fmla="*/ 18 w 134"/>
                <a:gd name="T11" fmla="*/ 56 h 119"/>
                <a:gd name="T12" fmla="*/ 24 w 134"/>
                <a:gd name="T13" fmla="*/ 65 h 119"/>
                <a:gd name="T14" fmla="*/ 30 w 134"/>
                <a:gd name="T15" fmla="*/ 75 h 119"/>
                <a:gd name="T16" fmla="*/ 39 w 134"/>
                <a:gd name="T17" fmla="*/ 84 h 119"/>
                <a:gd name="T18" fmla="*/ 50 w 134"/>
                <a:gd name="T19" fmla="*/ 92 h 119"/>
                <a:gd name="T20" fmla="*/ 61 w 134"/>
                <a:gd name="T21" fmla="*/ 98 h 119"/>
                <a:gd name="T22" fmla="*/ 71 w 134"/>
                <a:gd name="T23" fmla="*/ 104 h 119"/>
                <a:gd name="T24" fmla="*/ 82 w 134"/>
                <a:gd name="T25" fmla="*/ 109 h 119"/>
                <a:gd name="T26" fmla="*/ 95 w 134"/>
                <a:gd name="T27" fmla="*/ 113 h 119"/>
                <a:gd name="T28" fmla="*/ 108 w 134"/>
                <a:gd name="T29" fmla="*/ 117 h 119"/>
                <a:gd name="T30" fmla="*/ 121 w 134"/>
                <a:gd name="T31" fmla="*/ 119 h 119"/>
                <a:gd name="T32" fmla="*/ 134 w 134"/>
                <a:gd name="T33" fmla="*/ 119 h 119"/>
                <a:gd name="T34" fmla="*/ 134 w 134"/>
                <a:gd name="T35" fmla="*/ 104 h 119"/>
                <a:gd name="T36" fmla="*/ 123 w 134"/>
                <a:gd name="T37" fmla="*/ 102 h 119"/>
                <a:gd name="T38" fmla="*/ 110 w 134"/>
                <a:gd name="T39" fmla="*/ 100 h 119"/>
                <a:gd name="T40" fmla="*/ 99 w 134"/>
                <a:gd name="T41" fmla="*/ 98 h 119"/>
                <a:gd name="T42" fmla="*/ 89 w 134"/>
                <a:gd name="T43" fmla="*/ 94 h 119"/>
                <a:gd name="T44" fmla="*/ 80 w 134"/>
                <a:gd name="T45" fmla="*/ 90 h 119"/>
                <a:gd name="T46" fmla="*/ 69 w 134"/>
                <a:gd name="T47" fmla="*/ 84 h 119"/>
                <a:gd name="T48" fmla="*/ 61 w 134"/>
                <a:gd name="T49" fmla="*/ 79 h 119"/>
                <a:gd name="T50" fmla="*/ 52 w 134"/>
                <a:gd name="T51" fmla="*/ 73 h 119"/>
                <a:gd name="T52" fmla="*/ 46 w 134"/>
                <a:gd name="T53" fmla="*/ 65 h 119"/>
                <a:gd name="T54" fmla="*/ 39 w 134"/>
                <a:gd name="T55" fmla="*/ 58 h 119"/>
                <a:gd name="T56" fmla="*/ 33 w 134"/>
                <a:gd name="T57" fmla="*/ 48 h 119"/>
                <a:gd name="T58" fmla="*/ 28 w 134"/>
                <a:gd name="T59" fmla="*/ 40 h 119"/>
                <a:gd name="T60" fmla="*/ 24 w 134"/>
                <a:gd name="T61" fmla="*/ 31 h 119"/>
                <a:gd name="T62" fmla="*/ 20 w 134"/>
                <a:gd name="T63" fmla="*/ 19 h 119"/>
                <a:gd name="T64" fmla="*/ 20 w 134"/>
                <a:gd name="T65" fmla="*/ 10 h 119"/>
                <a:gd name="T66" fmla="*/ 18 w 134"/>
                <a:gd name="T67" fmla="*/ 0 h 119"/>
                <a:gd name="T68" fmla="*/ 0 w 134"/>
                <a:gd name="T69" fmla="*/ 0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19"/>
                <a:gd name="T107" fmla="*/ 134 w 134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19">
                  <a:moveTo>
                    <a:pt x="0" y="0"/>
                  </a:moveTo>
                  <a:lnTo>
                    <a:pt x="0" y="12"/>
                  </a:lnTo>
                  <a:lnTo>
                    <a:pt x="2" y="23"/>
                  </a:lnTo>
                  <a:lnTo>
                    <a:pt x="7" y="35"/>
                  </a:lnTo>
                  <a:lnTo>
                    <a:pt x="11" y="46"/>
                  </a:lnTo>
                  <a:lnTo>
                    <a:pt x="18" y="56"/>
                  </a:lnTo>
                  <a:lnTo>
                    <a:pt x="24" y="65"/>
                  </a:lnTo>
                  <a:lnTo>
                    <a:pt x="30" y="75"/>
                  </a:lnTo>
                  <a:lnTo>
                    <a:pt x="39" y="84"/>
                  </a:lnTo>
                  <a:lnTo>
                    <a:pt x="50" y="92"/>
                  </a:lnTo>
                  <a:lnTo>
                    <a:pt x="61" y="98"/>
                  </a:lnTo>
                  <a:lnTo>
                    <a:pt x="71" y="104"/>
                  </a:lnTo>
                  <a:lnTo>
                    <a:pt x="82" y="109"/>
                  </a:lnTo>
                  <a:lnTo>
                    <a:pt x="95" y="113"/>
                  </a:lnTo>
                  <a:lnTo>
                    <a:pt x="108" y="117"/>
                  </a:lnTo>
                  <a:lnTo>
                    <a:pt x="121" y="119"/>
                  </a:lnTo>
                  <a:lnTo>
                    <a:pt x="134" y="119"/>
                  </a:lnTo>
                  <a:lnTo>
                    <a:pt x="134" y="104"/>
                  </a:lnTo>
                  <a:lnTo>
                    <a:pt x="123" y="102"/>
                  </a:lnTo>
                  <a:lnTo>
                    <a:pt x="110" y="100"/>
                  </a:lnTo>
                  <a:lnTo>
                    <a:pt x="99" y="98"/>
                  </a:lnTo>
                  <a:lnTo>
                    <a:pt x="89" y="94"/>
                  </a:lnTo>
                  <a:lnTo>
                    <a:pt x="80" y="90"/>
                  </a:lnTo>
                  <a:lnTo>
                    <a:pt x="69" y="84"/>
                  </a:lnTo>
                  <a:lnTo>
                    <a:pt x="61" y="79"/>
                  </a:lnTo>
                  <a:lnTo>
                    <a:pt x="52" y="73"/>
                  </a:lnTo>
                  <a:lnTo>
                    <a:pt x="46" y="65"/>
                  </a:lnTo>
                  <a:lnTo>
                    <a:pt x="39" y="58"/>
                  </a:lnTo>
                  <a:lnTo>
                    <a:pt x="33" y="48"/>
                  </a:lnTo>
                  <a:lnTo>
                    <a:pt x="28" y="40"/>
                  </a:lnTo>
                  <a:lnTo>
                    <a:pt x="24" y="31"/>
                  </a:lnTo>
                  <a:lnTo>
                    <a:pt x="20" y="19"/>
                  </a:lnTo>
                  <a:lnTo>
                    <a:pt x="20" y="1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4" name="Freeform 72">
              <a:extLst>
                <a:ext uri="{FF2B5EF4-FFF2-40B4-BE49-F238E27FC236}">
                  <a16:creationId xmlns:a16="http://schemas.microsoft.com/office/drawing/2014/main" id="{F9FC49DB-3116-4B70-97E7-CDE9337E1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2347"/>
              <a:ext cx="134" cy="120"/>
            </a:xfrm>
            <a:custGeom>
              <a:avLst/>
              <a:gdLst>
                <a:gd name="T0" fmla="*/ 134 w 134"/>
                <a:gd name="T1" fmla="*/ 0 h 120"/>
                <a:gd name="T2" fmla="*/ 121 w 134"/>
                <a:gd name="T3" fmla="*/ 2 h 120"/>
                <a:gd name="T4" fmla="*/ 108 w 134"/>
                <a:gd name="T5" fmla="*/ 4 h 120"/>
                <a:gd name="T6" fmla="*/ 95 w 134"/>
                <a:gd name="T7" fmla="*/ 5 h 120"/>
                <a:gd name="T8" fmla="*/ 82 w 134"/>
                <a:gd name="T9" fmla="*/ 9 h 120"/>
                <a:gd name="T10" fmla="*/ 71 w 134"/>
                <a:gd name="T11" fmla="*/ 15 h 120"/>
                <a:gd name="T12" fmla="*/ 61 w 134"/>
                <a:gd name="T13" fmla="*/ 21 h 120"/>
                <a:gd name="T14" fmla="*/ 50 w 134"/>
                <a:gd name="T15" fmla="*/ 28 h 120"/>
                <a:gd name="T16" fmla="*/ 39 w 134"/>
                <a:gd name="T17" fmla="*/ 36 h 120"/>
                <a:gd name="T18" fmla="*/ 30 w 134"/>
                <a:gd name="T19" fmla="*/ 44 h 120"/>
                <a:gd name="T20" fmla="*/ 24 w 134"/>
                <a:gd name="T21" fmla="*/ 53 h 120"/>
                <a:gd name="T22" fmla="*/ 18 w 134"/>
                <a:gd name="T23" fmla="*/ 63 h 120"/>
                <a:gd name="T24" fmla="*/ 11 w 134"/>
                <a:gd name="T25" fmla="*/ 72 h 120"/>
                <a:gd name="T26" fmla="*/ 7 w 134"/>
                <a:gd name="T27" fmla="*/ 84 h 120"/>
                <a:gd name="T28" fmla="*/ 2 w 134"/>
                <a:gd name="T29" fmla="*/ 95 h 120"/>
                <a:gd name="T30" fmla="*/ 0 w 134"/>
                <a:gd name="T31" fmla="*/ 107 h 120"/>
                <a:gd name="T32" fmla="*/ 0 w 134"/>
                <a:gd name="T33" fmla="*/ 120 h 120"/>
                <a:gd name="T34" fmla="*/ 18 w 134"/>
                <a:gd name="T35" fmla="*/ 120 h 120"/>
                <a:gd name="T36" fmla="*/ 20 w 134"/>
                <a:gd name="T37" fmla="*/ 109 h 120"/>
                <a:gd name="T38" fmla="*/ 20 w 134"/>
                <a:gd name="T39" fmla="*/ 99 h 120"/>
                <a:gd name="T40" fmla="*/ 24 w 134"/>
                <a:gd name="T41" fmla="*/ 90 h 120"/>
                <a:gd name="T42" fmla="*/ 28 w 134"/>
                <a:gd name="T43" fmla="*/ 80 h 120"/>
                <a:gd name="T44" fmla="*/ 33 w 134"/>
                <a:gd name="T45" fmla="*/ 71 h 120"/>
                <a:gd name="T46" fmla="*/ 39 w 134"/>
                <a:gd name="T47" fmla="*/ 63 h 120"/>
                <a:gd name="T48" fmla="*/ 46 w 134"/>
                <a:gd name="T49" fmla="*/ 53 h 120"/>
                <a:gd name="T50" fmla="*/ 52 w 134"/>
                <a:gd name="T51" fmla="*/ 48 h 120"/>
                <a:gd name="T52" fmla="*/ 61 w 134"/>
                <a:gd name="T53" fmla="*/ 40 h 120"/>
                <a:gd name="T54" fmla="*/ 69 w 134"/>
                <a:gd name="T55" fmla="*/ 34 h 120"/>
                <a:gd name="T56" fmla="*/ 80 w 134"/>
                <a:gd name="T57" fmla="*/ 28 h 120"/>
                <a:gd name="T58" fmla="*/ 89 w 134"/>
                <a:gd name="T59" fmla="*/ 25 h 120"/>
                <a:gd name="T60" fmla="*/ 99 w 134"/>
                <a:gd name="T61" fmla="*/ 21 h 120"/>
                <a:gd name="T62" fmla="*/ 110 w 134"/>
                <a:gd name="T63" fmla="*/ 19 h 120"/>
                <a:gd name="T64" fmla="*/ 123 w 134"/>
                <a:gd name="T65" fmla="*/ 17 h 120"/>
                <a:gd name="T66" fmla="*/ 134 w 134"/>
                <a:gd name="T67" fmla="*/ 17 h 120"/>
                <a:gd name="T68" fmla="*/ 134 w 134"/>
                <a:gd name="T69" fmla="*/ 0 h 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20"/>
                <a:gd name="T107" fmla="*/ 134 w 134"/>
                <a:gd name="T108" fmla="*/ 120 h 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20">
                  <a:moveTo>
                    <a:pt x="134" y="0"/>
                  </a:moveTo>
                  <a:lnTo>
                    <a:pt x="121" y="2"/>
                  </a:lnTo>
                  <a:lnTo>
                    <a:pt x="108" y="4"/>
                  </a:lnTo>
                  <a:lnTo>
                    <a:pt x="95" y="5"/>
                  </a:lnTo>
                  <a:lnTo>
                    <a:pt x="82" y="9"/>
                  </a:lnTo>
                  <a:lnTo>
                    <a:pt x="71" y="15"/>
                  </a:lnTo>
                  <a:lnTo>
                    <a:pt x="61" y="21"/>
                  </a:lnTo>
                  <a:lnTo>
                    <a:pt x="50" y="28"/>
                  </a:lnTo>
                  <a:lnTo>
                    <a:pt x="39" y="36"/>
                  </a:lnTo>
                  <a:lnTo>
                    <a:pt x="30" y="44"/>
                  </a:lnTo>
                  <a:lnTo>
                    <a:pt x="24" y="53"/>
                  </a:lnTo>
                  <a:lnTo>
                    <a:pt x="18" y="63"/>
                  </a:lnTo>
                  <a:lnTo>
                    <a:pt x="11" y="72"/>
                  </a:lnTo>
                  <a:lnTo>
                    <a:pt x="7" y="84"/>
                  </a:lnTo>
                  <a:lnTo>
                    <a:pt x="2" y="95"/>
                  </a:lnTo>
                  <a:lnTo>
                    <a:pt x="0" y="107"/>
                  </a:lnTo>
                  <a:lnTo>
                    <a:pt x="0" y="120"/>
                  </a:lnTo>
                  <a:lnTo>
                    <a:pt x="18" y="120"/>
                  </a:lnTo>
                  <a:lnTo>
                    <a:pt x="20" y="109"/>
                  </a:lnTo>
                  <a:lnTo>
                    <a:pt x="20" y="99"/>
                  </a:lnTo>
                  <a:lnTo>
                    <a:pt x="24" y="90"/>
                  </a:lnTo>
                  <a:lnTo>
                    <a:pt x="28" y="80"/>
                  </a:lnTo>
                  <a:lnTo>
                    <a:pt x="33" y="71"/>
                  </a:lnTo>
                  <a:lnTo>
                    <a:pt x="39" y="63"/>
                  </a:lnTo>
                  <a:lnTo>
                    <a:pt x="46" y="53"/>
                  </a:lnTo>
                  <a:lnTo>
                    <a:pt x="52" y="48"/>
                  </a:lnTo>
                  <a:lnTo>
                    <a:pt x="61" y="40"/>
                  </a:lnTo>
                  <a:lnTo>
                    <a:pt x="69" y="34"/>
                  </a:lnTo>
                  <a:lnTo>
                    <a:pt x="80" y="28"/>
                  </a:lnTo>
                  <a:lnTo>
                    <a:pt x="89" y="25"/>
                  </a:lnTo>
                  <a:lnTo>
                    <a:pt x="99" y="21"/>
                  </a:lnTo>
                  <a:lnTo>
                    <a:pt x="110" y="19"/>
                  </a:lnTo>
                  <a:lnTo>
                    <a:pt x="123" y="17"/>
                  </a:lnTo>
                  <a:lnTo>
                    <a:pt x="134" y="1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5" name="Freeform 73">
              <a:extLst>
                <a:ext uri="{FF2B5EF4-FFF2-40B4-BE49-F238E27FC236}">
                  <a16:creationId xmlns:a16="http://schemas.microsoft.com/office/drawing/2014/main" id="{F3EE9C3B-BDE1-475B-8BC6-3307AD38A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" y="2751"/>
              <a:ext cx="369" cy="308"/>
            </a:xfrm>
            <a:custGeom>
              <a:avLst/>
              <a:gdLst>
                <a:gd name="T0" fmla="*/ 203 w 369"/>
                <a:gd name="T1" fmla="*/ 0 h 308"/>
                <a:gd name="T2" fmla="*/ 239 w 369"/>
                <a:gd name="T3" fmla="*/ 7 h 308"/>
                <a:gd name="T4" fmla="*/ 272 w 369"/>
                <a:gd name="T5" fmla="*/ 19 h 308"/>
                <a:gd name="T6" fmla="*/ 302 w 369"/>
                <a:gd name="T7" fmla="*/ 34 h 308"/>
                <a:gd name="T8" fmla="*/ 326 w 369"/>
                <a:gd name="T9" fmla="*/ 55 h 308"/>
                <a:gd name="T10" fmla="*/ 347 w 369"/>
                <a:gd name="T11" fmla="*/ 80 h 308"/>
                <a:gd name="T12" fmla="*/ 360 w 369"/>
                <a:gd name="T13" fmla="*/ 109 h 308"/>
                <a:gd name="T14" fmla="*/ 367 w 369"/>
                <a:gd name="T15" fmla="*/ 137 h 308"/>
                <a:gd name="T16" fmla="*/ 367 w 369"/>
                <a:gd name="T17" fmla="*/ 170 h 308"/>
                <a:gd name="T18" fmla="*/ 360 w 369"/>
                <a:gd name="T19" fmla="*/ 199 h 308"/>
                <a:gd name="T20" fmla="*/ 347 w 369"/>
                <a:gd name="T21" fmla="*/ 227 h 308"/>
                <a:gd name="T22" fmla="*/ 326 w 369"/>
                <a:gd name="T23" fmla="*/ 252 h 308"/>
                <a:gd name="T24" fmla="*/ 302 w 369"/>
                <a:gd name="T25" fmla="*/ 273 h 308"/>
                <a:gd name="T26" fmla="*/ 272 w 369"/>
                <a:gd name="T27" fmla="*/ 289 h 308"/>
                <a:gd name="T28" fmla="*/ 239 w 369"/>
                <a:gd name="T29" fmla="*/ 302 h 308"/>
                <a:gd name="T30" fmla="*/ 203 w 369"/>
                <a:gd name="T31" fmla="*/ 308 h 308"/>
                <a:gd name="T32" fmla="*/ 166 w 369"/>
                <a:gd name="T33" fmla="*/ 308 h 308"/>
                <a:gd name="T34" fmla="*/ 130 w 369"/>
                <a:gd name="T35" fmla="*/ 302 h 308"/>
                <a:gd name="T36" fmla="*/ 97 w 369"/>
                <a:gd name="T37" fmla="*/ 289 h 308"/>
                <a:gd name="T38" fmla="*/ 67 w 369"/>
                <a:gd name="T39" fmla="*/ 273 h 308"/>
                <a:gd name="T40" fmla="*/ 41 w 369"/>
                <a:gd name="T41" fmla="*/ 252 h 308"/>
                <a:gd name="T42" fmla="*/ 22 w 369"/>
                <a:gd name="T43" fmla="*/ 227 h 308"/>
                <a:gd name="T44" fmla="*/ 9 w 369"/>
                <a:gd name="T45" fmla="*/ 199 h 308"/>
                <a:gd name="T46" fmla="*/ 0 w 369"/>
                <a:gd name="T47" fmla="*/ 170 h 308"/>
                <a:gd name="T48" fmla="*/ 0 w 369"/>
                <a:gd name="T49" fmla="*/ 137 h 308"/>
                <a:gd name="T50" fmla="*/ 9 w 369"/>
                <a:gd name="T51" fmla="*/ 109 h 308"/>
                <a:gd name="T52" fmla="*/ 22 w 369"/>
                <a:gd name="T53" fmla="*/ 80 h 308"/>
                <a:gd name="T54" fmla="*/ 41 w 369"/>
                <a:gd name="T55" fmla="*/ 55 h 308"/>
                <a:gd name="T56" fmla="*/ 67 w 369"/>
                <a:gd name="T57" fmla="*/ 34 h 308"/>
                <a:gd name="T58" fmla="*/ 97 w 369"/>
                <a:gd name="T59" fmla="*/ 19 h 308"/>
                <a:gd name="T60" fmla="*/ 130 w 369"/>
                <a:gd name="T61" fmla="*/ 7 h 308"/>
                <a:gd name="T62" fmla="*/ 166 w 369"/>
                <a:gd name="T63" fmla="*/ 0 h 3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9"/>
                <a:gd name="T97" fmla="*/ 0 h 308"/>
                <a:gd name="T98" fmla="*/ 369 w 369"/>
                <a:gd name="T99" fmla="*/ 308 h 3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9" h="308">
                  <a:moveTo>
                    <a:pt x="183" y="0"/>
                  </a:moveTo>
                  <a:lnTo>
                    <a:pt x="203" y="0"/>
                  </a:lnTo>
                  <a:lnTo>
                    <a:pt x="222" y="3"/>
                  </a:lnTo>
                  <a:lnTo>
                    <a:pt x="239" y="7"/>
                  </a:lnTo>
                  <a:lnTo>
                    <a:pt x="257" y="11"/>
                  </a:lnTo>
                  <a:lnTo>
                    <a:pt x="272" y="19"/>
                  </a:lnTo>
                  <a:lnTo>
                    <a:pt x="287" y="26"/>
                  </a:lnTo>
                  <a:lnTo>
                    <a:pt x="302" y="34"/>
                  </a:lnTo>
                  <a:lnTo>
                    <a:pt x="315" y="45"/>
                  </a:lnTo>
                  <a:lnTo>
                    <a:pt x="326" y="55"/>
                  </a:lnTo>
                  <a:lnTo>
                    <a:pt x="336" y="68"/>
                  </a:lnTo>
                  <a:lnTo>
                    <a:pt x="347" y="80"/>
                  </a:lnTo>
                  <a:lnTo>
                    <a:pt x="354" y="93"/>
                  </a:lnTo>
                  <a:lnTo>
                    <a:pt x="360" y="109"/>
                  </a:lnTo>
                  <a:lnTo>
                    <a:pt x="365" y="122"/>
                  </a:lnTo>
                  <a:lnTo>
                    <a:pt x="367" y="137"/>
                  </a:lnTo>
                  <a:lnTo>
                    <a:pt x="369" y="155"/>
                  </a:lnTo>
                  <a:lnTo>
                    <a:pt x="367" y="170"/>
                  </a:lnTo>
                  <a:lnTo>
                    <a:pt x="365" y="185"/>
                  </a:lnTo>
                  <a:lnTo>
                    <a:pt x="360" y="199"/>
                  </a:lnTo>
                  <a:lnTo>
                    <a:pt x="354" y="214"/>
                  </a:lnTo>
                  <a:lnTo>
                    <a:pt x="347" y="227"/>
                  </a:lnTo>
                  <a:lnTo>
                    <a:pt x="336" y="241"/>
                  </a:lnTo>
                  <a:lnTo>
                    <a:pt x="326" y="252"/>
                  </a:lnTo>
                  <a:lnTo>
                    <a:pt x="315" y="262"/>
                  </a:lnTo>
                  <a:lnTo>
                    <a:pt x="302" y="273"/>
                  </a:lnTo>
                  <a:lnTo>
                    <a:pt x="287" y="281"/>
                  </a:lnTo>
                  <a:lnTo>
                    <a:pt x="272" y="289"/>
                  </a:lnTo>
                  <a:lnTo>
                    <a:pt x="257" y="296"/>
                  </a:lnTo>
                  <a:lnTo>
                    <a:pt x="239" y="302"/>
                  </a:lnTo>
                  <a:lnTo>
                    <a:pt x="222" y="306"/>
                  </a:lnTo>
                  <a:lnTo>
                    <a:pt x="203" y="308"/>
                  </a:lnTo>
                  <a:lnTo>
                    <a:pt x="183" y="308"/>
                  </a:lnTo>
                  <a:lnTo>
                    <a:pt x="166" y="308"/>
                  </a:lnTo>
                  <a:lnTo>
                    <a:pt x="147" y="306"/>
                  </a:lnTo>
                  <a:lnTo>
                    <a:pt x="130" y="302"/>
                  </a:lnTo>
                  <a:lnTo>
                    <a:pt x="112" y="296"/>
                  </a:lnTo>
                  <a:lnTo>
                    <a:pt x="97" y="289"/>
                  </a:lnTo>
                  <a:lnTo>
                    <a:pt x="82" y="281"/>
                  </a:lnTo>
                  <a:lnTo>
                    <a:pt x="67" y="273"/>
                  </a:lnTo>
                  <a:lnTo>
                    <a:pt x="54" y="262"/>
                  </a:lnTo>
                  <a:lnTo>
                    <a:pt x="41" y="252"/>
                  </a:lnTo>
                  <a:lnTo>
                    <a:pt x="30" y="241"/>
                  </a:lnTo>
                  <a:lnTo>
                    <a:pt x="22" y="227"/>
                  </a:lnTo>
                  <a:lnTo>
                    <a:pt x="15" y="214"/>
                  </a:lnTo>
                  <a:lnTo>
                    <a:pt x="9" y="199"/>
                  </a:lnTo>
                  <a:lnTo>
                    <a:pt x="4" y="185"/>
                  </a:lnTo>
                  <a:lnTo>
                    <a:pt x="0" y="170"/>
                  </a:lnTo>
                  <a:lnTo>
                    <a:pt x="0" y="155"/>
                  </a:lnTo>
                  <a:lnTo>
                    <a:pt x="0" y="137"/>
                  </a:lnTo>
                  <a:lnTo>
                    <a:pt x="4" y="122"/>
                  </a:lnTo>
                  <a:lnTo>
                    <a:pt x="9" y="109"/>
                  </a:lnTo>
                  <a:lnTo>
                    <a:pt x="15" y="93"/>
                  </a:lnTo>
                  <a:lnTo>
                    <a:pt x="22" y="80"/>
                  </a:lnTo>
                  <a:lnTo>
                    <a:pt x="30" y="68"/>
                  </a:lnTo>
                  <a:lnTo>
                    <a:pt x="41" y="55"/>
                  </a:lnTo>
                  <a:lnTo>
                    <a:pt x="54" y="45"/>
                  </a:lnTo>
                  <a:lnTo>
                    <a:pt x="67" y="34"/>
                  </a:lnTo>
                  <a:lnTo>
                    <a:pt x="82" y="26"/>
                  </a:lnTo>
                  <a:lnTo>
                    <a:pt x="97" y="19"/>
                  </a:lnTo>
                  <a:lnTo>
                    <a:pt x="112" y="11"/>
                  </a:lnTo>
                  <a:lnTo>
                    <a:pt x="130" y="7"/>
                  </a:lnTo>
                  <a:lnTo>
                    <a:pt x="147" y="3"/>
                  </a:lnTo>
                  <a:lnTo>
                    <a:pt x="166" y="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6" name="Freeform 74">
              <a:extLst>
                <a:ext uri="{FF2B5EF4-FFF2-40B4-BE49-F238E27FC236}">
                  <a16:creationId xmlns:a16="http://schemas.microsoft.com/office/drawing/2014/main" id="{57E27A40-1F9F-4BA3-851C-776156CAA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2743"/>
              <a:ext cx="194" cy="163"/>
            </a:xfrm>
            <a:custGeom>
              <a:avLst/>
              <a:gdLst>
                <a:gd name="T0" fmla="*/ 194 w 194"/>
                <a:gd name="T1" fmla="*/ 163 h 163"/>
                <a:gd name="T2" fmla="*/ 194 w 194"/>
                <a:gd name="T3" fmla="*/ 145 h 163"/>
                <a:gd name="T4" fmla="*/ 190 w 194"/>
                <a:gd name="T5" fmla="*/ 128 h 163"/>
                <a:gd name="T6" fmla="*/ 186 w 194"/>
                <a:gd name="T7" fmla="*/ 113 h 163"/>
                <a:gd name="T8" fmla="*/ 179 w 194"/>
                <a:gd name="T9" fmla="*/ 99 h 163"/>
                <a:gd name="T10" fmla="*/ 171 w 194"/>
                <a:gd name="T11" fmla="*/ 84 h 163"/>
                <a:gd name="T12" fmla="*/ 162 w 194"/>
                <a:gd name="T13" fmla="*/ 71 h 163"/>
                <a:gd name="T14" fmla="*/ 149 w 194"/>
                <a:gd name="T15" fmla="*/ 59 h 163"/>
                <a:gd name="T16" fmla="*/ 138 w 194"/>
                <a:gd name="T17" fmla="*/ 48 h 163"/>
                <a:gd name="T18" fmla="*/ 123 w 194"/>
                <a:gd name="T19" fmla="*/ 36 h 163"/>
                <a:gd name="T20" fmla="*/ 108 w 194"/>
                <a:gd name="T21" fmla="*/ 27 h 163"/>
                <a:gd name="T22" fmla="*/ 93 w 194"/>
                <a:gd name="T23" fmla="*/ 19 h 163"/>
                <a:gd name="T24" fmla="*/ 76 w 194"/>
                <a:gd name="T25" fmla="*/ 11 h 163"/>
                <a:gd name="T26" fmla="*/ 59 w 194"/>
                <a:gd name="T27" fmla="*/ 8 h 163"/>
                <a:gd name="T28" fmla="*/ 39 w 194"/>
                <a:gd name="T29" fmla="*/ 4 h 163"/>
                <a:gd name="T30" fmla="*/ 20 w 194"/>
                <a:gd name="T31" fmla="*/ 0 h 163"/>
                <a:gd name="T32" fmla="*/ 0 w 194"/>
                <a:gd name="T33" fmla="*/ 0 h 163"/>
                <a:gd name="T34" fmla="*/ 0 w 194"/>
                <a:gd name="T35" fmla="*/ 15 h 163"/>
                <a:gd name="T36" fmla="*/ 20 w 194"/>
                <a:gd name="T37" fmla="*/ 17 h 163"/>
                <a:gd name="T38" fmla="*/ 37 w 194"/>
                <a:gd name="T39" fmla="*/ 19 h 163"/>
                <a:gd name="T40" fmla="*/ 54 w 194"/>
                <a:gd name="T41" fmla="*/ 23 h 163"/>
                <a:gd name="T42" fmla="*/ 69 w 194"/>
                <a:gd name="T43" fmla="*/ 27 h 163"/>
                <a:gd name="T44" fmla="*/ 85 w 194"/>
                <a:gd name="T45" fmla="*/ 32 h 163"/>
                <a:gd name="T46" fmla="*/ 100 w 194"/>
                <a:gd name="T47" fmla="*/ 40 h 163"/>
                <a:gd name="T48" fmla="*/ 113 w 194"/>
                <a:gd name="T49" fmla="*/ 50 h 163"/>
                <a:gd name="T50" fmla="*/ 125 w 194"/>
                <a:gd name="T51" fmla="*/ 59 h 163"/>
                <a:gd name="T52" fmla="*/ 136 w 194"/>
                <a:gd name="T53" fmla="*/ 69 h 163"/>
                <a:gd name="T54" fmla="*/ 147 w 194"/>
                <a:gd name="T55" fmla="*/ 80 h 163"/>
                <a:gd name="T56" fmla="*/ 156 w 194"/>
                <a:gd name="T57" fmla="*/ 92 h 163"/>
                <a:gd name="T58" fmla="*/ 162 w 194"/>
                <a:gd name="T59" fmla="*/ 105 h 163"/>
                <a:gd name="T60" fmla="*/ 169 w 194"/>
                <a:gd name="T61" fmla="*/ 119 h 163"/>
                <a:gd name="T62" fmla="*/ 173 w 194"/>
                <a:gd name="T63" fmla="*/ 132 h 163"/>
                <a:gd name="T64" fmla="*/ 175 w 194"/>
                <a:gd name="T65" fmla="*/ 147 h 163"/>
                <a:gd name="T66" fmla="*/ 177 w 194"/>
                <a:gd name="T67" fmla="*/ 163 h 163"/>
                <a:gd name="T68" fmla="*/ 194 w 194"/>
                <a:gd name="T69" fmla="*/ 163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3"/>
                <a:gd name="T107" fmla="*/ 194 w 194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3">
                  <a:moveTo>
                    <a:pt x="194" y="163"/>
                  </a:moveTo>
                  <a:lnTo>
                    <a:pt x="194" y="145"/>
                  </a:lnTo>
                  <a:lnTo>
                    <a:pt x="190" y="128"/>
                  </a:lnTo>
                  <a:lnTo>
                    <a:pt x="186" y="113"/>
                  </a:lnTo>
                  <a:lnTo>
                    <a:pt x="179" y="99"/>
                  </a:lnTo>
                  <a:lnTo>
                    <a:pt x="171" y="84"/>
                  </a:lnTo>
                  <a:lnTo>
                    <a:pt x="162" y="71"/>
                  </a:lnTo>
                  <a:lnTo>
                    <a:pt x="149" y="59"/>
                  </a:lnTo>
                  <a:lnTo>
                    <a:pt x="138" y="48"/>
                  </a:lnTo>
                  <a:lnTo>
                    <a:pt x="123" y="36"/>
                  </a:lnTo>
                  <a:lnTo>
                    <a:pt x="108" y="27"/>
                  </a:lnTo>
                  <a:lnTo>
                    <a:pt x="93" y="19"/>
                  </a:lnTo>
                  <a:lnTo>
                    <a:pt x="76" y="11"/>
                  </a:lnTo>
                  <a:lnTo>
                    <a:pt x="59" y="8"/>
                  </a:lnTo>
                  <a:lnTo>
                    <a:pt x="39" y="4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0" y="17"/>
                  </a:lnTo>
                  <a:lnTo>
                    <a:pt x="37" y="19"/>
                  </a:lnTo>
                  <a:lnTo>
                    <a:pt x="54" y="23"/>
                  </a:lnTo>
                  <a:lnTo>
                    <a:pt x="69" y="27"/>
                  </a:lnTo>
                  <a:lnTo>
                    <a:pt x="85" y="32"/>
                  </a:lnTo>
                  <a:lnTo>
                    <a:pt x="100" y="40"/>
                  </a:lnTo>
                  <a:lnTo>
                    <a:pt x="113" y="50"/>
                  </a:lnTo>
                  <a:lnTo>
                    <a:pt x="125" y="59"/>
                  </a:lnTo>
                  <a:lnTo>
                    <a:pt x="136" y="69"/>
                  </a:lnTo>
                  <a:lnTo>
                    <a:pt x="147" y="80"/>
                  </a:lnTo>
                  <a:lnTo>
                    <a:pt x="156" y="92"/>
                  </a:lnTo>
                  <a:lnTo>
                    <a:pt x="162" y="105"/>
                  </a:lnTo>
                  <a:lnTo>
                    <a:pt x="169" y="119"/>
                  </a:lnTo>
                  <a:lnTo>
                    <a:pt x="173" y="132"/>
                  </a:lnTo>
                  <a:lnTo>
                    <a:pt x="175" y="147"/>
                  </a:lnTo>
                  <a:lnTo>
                    <a:pt x="177" y="163"/>
                  </a:lnTo>
                  <a:lnTo>
                    <a:pt x="194" y="163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7" name="Freeform 75">
              <a:extLst>
                <a:ext uri="{FF2B5EF4-FFF2-40B4-BE49-F238E27FC236}">
                  <a16:creationId xmlns:a16="http://schemas.microsoft.com/office/drawing/2014/main" id="{68EB344C-2A4F-4704-BCA2-4507CF29E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2906"/>
              <a:ext cx="194" cy="160"/>
            </a:xfrm>
            <a:custGeom>
              <a:avLst/>
              <a:gdLst>
                <a:gd name="T0" fmla="*/ 0 w 194"/>
                <a:gd name="T1" fmla="*/ 160 h 160"/>
                <a:gd name="T2" fmla="*/ 20 w 194"/>
                <a:gd name="T3" fmla="*/ 160 h 160"/>
                <a:gd name="T4" fmla="*/ 39 w 194"/>
                <a:gd name="T5" fmla="*/ 158 h 160"/>
                <a:gd name="T6" fmla="*/ 59 w 194"/>
                <a:gd name="T7" fmla="*/ 155 h 160"/>
                <a:gd name="T8" fmla="*/ 76 w 194"/>
                <a:gd name="T9" fmla="*/ 149 h 160"/>
                <a:gd name="T10" fmla="*/ 93 w 194"/>
                <a:gd name="T11" fmla="*/ 141 h 160"/>
                <a:gd name="T12" fmla="*/ 108 w 194"/>
                <a:gd name="T13" fmla="*/ 134 h 160"/>
                <a:gd name="T14" fmla="*/ 123 w 194"/>
                <a:gd name="T15" fmla="*/ 124 h 160"/>
                <a:gd name="T16" fmla="*/ 138 w 194"/>
                <a:gd name="T17" fmla="*/ 114 h 160"/>
                <a:gd name="T18" fmla="*/ 149 w 194"/>
                <a:gd name="T19" fmla="*/ 103 h 160"/>
                <a:gd name="T20" fmla="*/ 162 w 194"/>
                <a:gd name="T21" fmla="*/ 90 h 160"/>
                <a:gd name="T22" fmla="*/ 171 w 194"/>
                <a:gd name="T23" fmla="*/ 76 h 160"/>
                <a:gd name="T24" fmla="*/ 179 w 194"/>
                <a:gd name="T25" fmla="*/ 63 h 160"/>
                <a:gd name="T26" fmla="*/ 186 w 194"/>
                <a:gd name="T27" fmla="*/ 47 h 160"/>
                <a:gd name="T28" fmla="*/ 190 w 194"/>
                <a:gd name="T29" fmla="*/ 32 h 160"/>
                <a:gd name="T30" fmla="*/ 194 w 194"/>
                <a:gd name="T31" fmla="*/ 15 h 160"/>
                <a:gd name="T32" fmla="*/ 194 w 194"/>
                <a:gd name="T33" fmla="*/ 0 h 160"/>
                <a:gd name="T34" fmla="*/ 177 w 194"/>
                <a:gd name="T35" fmla="*/ 0 h 160"/>
                <a:gd name="T36" fmla="*/ 175 w 194"/>
                <a:gd name="T37" fmla="*/ 13 h 160"/>
                <a:gd name="T38" fmla="*/ 173 w 194"/>
                <a:gd name="T39" fmla="*/ 28 h 160"/>
                <a:gd name="T40" fmla="*/ 169 w 194"/>
                <a:gd name="T41" fmla="*/ 42 h 160"/>
                <a:gd name="T42" fmla="*/ 162 w 194"/>
                <a:gd name="T43" fmla="*/ 55 h 160"/>
                <a:gd name="T44" fmla="*/ 156 w 194"/>
                <a:gd name="T45" fmla="*/ 68 h 160"/>
                <a:gd name="T46" fmla="*/ 147 w 194"/>
                <a:gd name="T47" fmla="*/ 80 h 160"/>
                <a:gd name="T48" fmla="*/ 136 w 194"/>
                <a:gd name="T49" fmla="*/ 91 h 160"/>
                <a:gd name="T50" fmla="*/ 125 w 194"/>
                <a:gd name="T51" fmla="*/ 101 h 160"/>
                <a:gd name="T52" fmla="*/ 113 w 194"/>
                <a:gd name="T53" fmla="*/ 111 h 160"/>
                <a:gd name="T54" fmla="*/ 100 w 194"/>
                <a:gd name="T55" fmla="*/ 120 h 160"/>
                <a:gd name="T56" fmla="*/ 85 w 194"/>
                <a:gd name="T57" fmla="*/ 128 h 160"/>
                <a:gd name="T58" fmla="*/ 69 w 194"/>
                <a:gd name="T59" fmla="*/ 134 h 160"/>
                <a:gd name="T60" fmla="*/ 54 w 194"/>
                <a:gd name="T61" fmla="*/ 139 h 160"/>
                <a:gd name="T62" fmla="*/ 37 w 194"/>
                <a:gd name="T63" fmla="*/ 141 h 160"/>
                <a:gd name="T64" fmla="*/ 20 w 194"/>
                <a:gd name="T65" fmla="*/ 145 h 160"/>
                <a:gd name="T66" fmla="*/ 0 w 194"/>
                <a:gd name="T67" fmla="*/ 145 h 160"/>
                <a:gd name="T68" fmla="*/ 0 w 194"/>
                <a:gd name="T69" fmla="*/ 160 h 1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0"/>
                <a:gd name="T107" fmla="*/ 194 w 194"/>
                <a:gd name="T108" fmla="*/ 160 h 1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0">
                  <a:moveTo>
                    <a:pt x="0" y="160"/>
                  </a:moveTo>
                  <a:lnTo>
                    <a:pt x="20" y="160"/>
                  </a:lnTo>
                  <a:lnTo>
                    <a:pt x="39" y="158"/>
                  </a:lnTo>
                  <a:lnTo>
                    <a:pt x="59" y="155"/>
                  </a:lnTo>
                  <a:lnTo>
                    <a:pt x="76" y="149"/>
                  </a:lnTo>
                  <a:lnTo>
                    <a:pt x="93" y="141"/>
                  </a:lnTo>
                  <a:lnTo>
                    <a:pt x="108" y="134"/>
                  </a:lnTo>
                  <a:lnTo>
                    <a:pt x="123" y="124"/>
                  </a:lnTo>
                  <a:lnTo>
                    <a:pt x="138" y="114"/>
                  </a:lnTo>
                  <a:lnTo>
                    <a:pt x="149" y="103"/>
                  </a:lnTo>
                  <a:lnTo>
                    <a:pt x="162" y="90"/>
                  </a:lnTo>
                  <a:lnTo>
                    <a:pt x="171" y="76"/>
                  </a:lnTo>
                  <a:lnTo>
                    <a:pt x="179" y="63"/>
                  </a:lnTo>
                  <a:lnTo>
                    <a:pt x="186" y="47"/>
                  </a:lnTo>
                  <a:lnTo>
                    <a:pt x="190" y="32"/>
                  </a:lnTo>
                  <a:lnTo>
                    <a:pt x="194" y="15"/>
                  </a:lnTo>
                  <a:lnTo>
                    <a:pt x="194" y="0"/>
                  </a:lnTo>
                  <a:lnTo>
                    <a:pt x="177" y="0"/>
                  </a:lnTo>
                  <a:lnTo>
                    <a:pt x="175" y="13"/>
                  </a:lnTo>
                  <a:lnTo>
                    <a:pt x="173" y="28"/>
                  </a:lnTo>
                  <a:lnTo>
                    <a:pt x="169" y="42"/>
                  </a:lnTo>
                  <a:lnTo>
                    <a:pt x="162" y="55"/>
                  </a:lnTo>
                  <a:lnTo>
                    <a:pt x="156" y="68"/>
                  </a:lnTo>
                  <a:lnTo>
                    <a:pt x="147" y="80"/>
                  </a:lnTo>
                  <a:lnTo>
                    <a:pt x="136" y="91"/>
                  </a:lnTo>
                  <a:lnTo>
                    <a:pt x="125" y="101"/>
                  </a:lnTo>
                  <a:lnTo>
                    <a:pt x="113" y="111"/>
                  </a:lnTo>
                  <a:lnTo>
                    <a:pt x="100" y="120"/>
                  </a:lnTo>
                  <a:lnTo>
                    <a:pt x="85" y="128"/>
                  </a:lnTo>
                  <a:lnTo>
                    <a:pt x="69" y="134"/>
                  </a:lnTo>
                  <a:lnTo>
                    <a:pt x="54" y="139"/>
                  </a:lnTo>
                  <a:lnTo>
                    <a:pt x="37" y="141"/>
                  </a:lnTo>
                  <a:lnTo>
                    <a:pt x="20" y="145"/>
                  </a:lnTo>
                  <a:lnTo>
                    <a:pt x="0" y="145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8" name="Freeform 76">
              <a:extLst>
                <a:ext uri="{FF2B5EF4-FFF2-40B4-BE49-F238E27FC236}">
                  <a16:creationId xmlns:a16="http://schemas.microsoft.com/office/drawing/2014/main" id="{9F0D6BBD-F592-4283-950A-CAE1E92FE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2906"/>
              <a:ext cx="191" cy="160"/>
            </a:xfrm>
            <a:custGeom>
              <a:avLst/>
              <a:gdLst>
                <a:gd name="T0" fmla="*/ 0 w 191"/>
                <a:gd name="T1" fmla="*/ 0 h 160"/>
                <a:gd name="T2" fmla="*/ 0 w 191"/>
                <a:gd name="T3" fmla="*/ 15 h 160"/>
                <a:gd name="T4" fmla="*/ 2 w 191"/>
                <a:gd name="T5" fmla="*/ 32 h 160"/>
                <a:gd name="T6" fmla="*/ 8 w 191"/>
                <a:gd name="T7" fmla="*/ 47 h 160"/>
                <a:gd name="T8" fmla="*/ 15 w 191"/>
                <a:gd name="T9" fmla="*/ 63 h 160"/>
                <a:gd name="T10" fmla="*/ 23 w 191"/>
                <a:gd name="T11" fmla="*/ 76 h 160"/>
                <a:gd name="T12" fmla="*/ 32 w 191"/>
                <a:gd name="T13" fmla="*/ 90 h 160"/>
                <a:gd name="T14" fmla="*/ 43 w 191"/>
                <a:gd name="T15" fmla="*/ 103 h 160"/>
                <a:gd name="T16" fmla="*/ 56 w 191"/>
                <a:gd name="T17" fmla="*/ 114 h 160"/>
                <a:gd name="T18" fmla="*/ 69 w 191"/>
                <a:gd name="T19" fmla="*/ 124 h 160"/>
                <a:gd name="T20" fmla="*/ 84 w 191"/>
                <a:gd name="T21" fmla="*/ 134 h 160"/>
                <a:gd name="T22" fmla="*/ 101 w 191"/>
                <a:gd name="T23" fmla="*/ 141 h 160"/>
                <a:gd name="T24" fmla="*/ 118 w 191"/>
                <a:gd name="T25" fmla="*/ 149 h 160"/>
                <a:gd name="T26" fmla="*/ 135 w 191"/>
                <a:gd name="T27" fmla="*/ 155 h 160"/>
                <a:gd name="T28" fmla="*/ 153 w 191"/>
                <a:gd name="T29" fmla="*/ 158 h 160"/>
                <a:gd name="T30" fmla="*/ 172 w 191"/>
                <a:gd name="T31" fmla="*/ 160 h 160"/>
                <a:gd name="T32" fmla="*/ 191 w 191"/>
                <a:gd name="T33" fmla="*/ 160 h 160"/>
                <a:gd name="T34" fmla="*/ 191 w 191"/>
                <a:gd name="T35" fmla="*/ 145 h 160"/>
                <a:gd name="T36" fmla="*/ 174 w 191"/>
                <a:gd name="T37" fmla="*/ 145 h 160"/>
                <a:gd name="T38" fmla="*/ 157 w 191"/>
                <a:gd name="T39" fmla="*/ 141 h 160"/>
                <a:gd name="T40" fmla="*/ 140 w 191"/>
                <a:gd name="T41" fmla="*/ 139 h 160"/>
                <a:gd name="T42" fmla="*/ 125 w 191"/>
                <a:gd name="T43" fmla="*/ 134 h 160"/>
                <a:gd name="T44" fmla="*/ 109 w 191"/>
                <a:gd name="T45" fmla="*/ 128 h 160"/>
                <a:gd name="T46" fmla="*/ 94 w 191"/>
                <a:gd name="T47" fmla="*/ 120 h 160"/>
                <a:gd name="T48" fmla="*/ 81 w 191"/>
                <a:gd name="T49" fmla="*/ 111 h 160"/>
                <a:gd name="T50" fmla="*/ 69 w 191"/>
                <a:gd name="T51" fmla="*/ 101 h 160"/>
                <a:gd name="T52" fmla="*/ 58 w 191"/>
                <a:gd name="T53" fmla="*/ 91 h 160"/>
                <a:gd name="T54" fmla="*/ 47 w 191"/>
                <a:gd name="T55" fmla="*/ 80 h 160"/>
                <a:gd name="T56" fmla="*/ 38 w 191"/>
                <a:gd name="T57" fmla="*/ 68 h 160"/>
                <a:gd name="T58" fmla="*/ 30 w 191"/>
                <a:gd name="T59" fmla="*/ 55 h 160"/>
                <a:gd name="T60" fmla="*/ 25 w 191"/>
                <a:gd name="T61" fmla="*/ 42 h 160"/>
                <a:gd name="T62" fmla="*/ 21 w 191"/>
                <a:gd name="T63" fmla="*/ 28 h 160"/>
                <a:gd name="T64" fmla="*/ 17 w 191"/>
                <a:gd name="T65" fmla="*/ 13 h 160"/>
                <a:gd name="T66" fmla="*/ 17 w 191"/>
                <a:gd name="T67" fmla="*/ 0 h 160"/>
                <a:gd name="T68" fmla="*/ 0 w 191"/>
                <a:gd name="T69" fmla="*/ 0 h 1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1"/>
                <a:gd name="T106" fmla="*/ 0 h 160"/>
                <a:gd name="T107" fmla="*/ 191 w 191"/>
                <a:gd name="T108" fmla="*/ 160 h 1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1" h="160">
                  <a:moveTo>
                    <a:pt x="0" y="0"/>
                  </a:moveTo>
                  <a:lnTo>
                    <a:pt x="0" y="15"/>
                  </a:lnTo>
                  <a:lnTo>
                    <a:pt x="2" y="32"/>
                  </a:lnTo>
                  <a:lnTo>
                    <a:pt x="8" y="47"/>
                  </a:lnTo>
                  <a:lnTo>
                    <a:pt x="15" y="63"/>
                  </a:lnTo>
                  <a:lnTo>
                    <a:pt x="23" y="76"/>
                  </a:lnTo>
                  <a:lnTo>
                    <a:pt x="32" y="90"/>
                  </a:lnTo>
                  <a:lnTo>
                    <a:pt x="43" y="103"/>
                  </a:lnTo>
                  <a:lnTo>
                    <a:pt x="56" y="114"/>
                  </a:lnTo>
                  <a:lnTo>
                    <a:pt x="69" y="124"/>
                  </a:lnTo>
                  <a:lnTo>
                    <a:pt x="84" y="134"/>
                  </a:lnTo>
                  <a:lnTo>
                    <a:pt x="101" y="141"/>
                  </a:lnTo>
                  <a:lnTo>
                    <a:pt x="118" y="149"/>
                  </a:lnTo>
                  <a:lnTo>
                    <a:pt x="135" y="155"/>
                  </a:lnTo>
                  <a:lnTo>
                    <a:pt x="153" y="158"/>
                  </a:lnTo>
                  <a:lnTo>
                    <a:pt x="172" y="160"/>
                  </a:lnTo>
                  <a:lnTo>
                    <a:pt x="191" y="160"/>
                  </a:lnTo>
                  <a:lnTo>
                    <a:pt x="191" y="145"/>
                  </a:lnTo>
                  <a:lnTo>
                    <a:pt x="174" y="145"/>
                  </a:lnTo>
                  <a:lnTo>
                    <a:pt x="157" y="141"/>
                  </a:lnTo>
                  <a:lnTo>
                    <a:pt x="140" y="139"/>
                  </a:lnTo>
                  <a:lnTo>
                    <a:pt x="125" y="134"/>
                  </a:lnTo>
                  <a:lnTo>
                    <a:pt x="109" y="128"/>
                  </a:lnTo>
                  <a:lnTo>
                    <a:pt x="94" y="120"/>
                  </a:lnTo>
                  <a:lnTo>
                    <a:pt x="81" y="111"/>
                  </a:lnTo>
                  <a:lnTo>
                    <a:pt x="69" y="101"/>
                  </a:lnTo>
                  <a:lnTo>
                    <a:pt x="58" y="91"/>
                  </a:lnTo>
                  <a:lnTo>
                    <a:pt x="47" y="80"/>
                  </a:lnTo>
                  <a:lnTo>
                    <a:pt x="38" y="68"/>
                  </a:lnTo>
                  <a:lnTo>
                    <a:pt x="30" y="55"/>
                  </a:lnTo>
                  <a:lnTo>
                    <a:pt x="25" y="42"/>
                  </a:lnTo>
                  <a:lnTo>
                    <a:pt x="21" y="28"/>
                  </a:lnTo>
                  <a:lnTo>
                    <a:pt x="17" y="13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29" name="Freeform 77">
              <a:extLst>
                <a:ext uri="{FF2B5EF4-FFF2-40B4-BE49-F238E27FC236}">
                  <a16:creationId xmlns:a16="http://schemas.microsoft.com/office/drawing/2014/main" id="{A7610DDC-C7B2-4973-8528-B023A9518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2743"/>
              <a:ext cx="191" cy="163"/>
            </a:xfrm>
            <a:custGeom>
              <a:avLst/>
              <a:gdLst>
                <a:gd name="T0" fmla="*/ 191 w 191"/>
                <a:gd name="T1" fmla="*/ 0 h 163"/>
                <a:gd name="T2" fmla="*/ 172 w 191"/>
                <a:gd name="T3" fmla="*/ 0 h 163"/>
                <a:gd name="T4" fmla="*/ 153 w 191"/>
                <a:gd name="T5" fmla="*/ 4 h 163"/>
                <a:gd name="T6" fmla="*/ 135 w 191"/>
                <a:gd name="T7" fmla="*/ 8 h 163"/>
                <a:gd name="T8" fmla="*/ 118 w 191"/>
                <a:gd name="T9" fmla="*/ 11 h 163"/>
                <a:gd name="T10" fmla="*/ 101 w 191"/>
                <a:gd name="T11" fmla="*/ 19 h 163"/>
                <a:gd name="T12" fmla="*/ 84 w 191"/>
                <a:gd name="T13" fmla="*/ 27 h 163"/>
                <a:gd name="T14" fmla="*/ 69 w 191"/>
                <a:gd name="T15" fmla="*/ 36 h 163"/>
                <a:gd name="T16" fmla="*/ 56 w 191"/>
                <a:gd name="T17" fmla="*/ 48 h 163"/>
                <a:gd name="T18" fmla="*/ 43 w 191"/>
                <a:gd name="T19" fmla="*/ 59 h 163"/>
                <a:gd name="T20" fmla="*/ 32 w 191"/>
                <a:gd name="T21" fmla="*/ 71 h 163"/>
                <a:gd name="T22" fmla="*/ 23 w 191"/>
                <a:gd name="T23" fmla="*/ 84 h 163"/>
                <a:gd name="T24" fmla="*/ 15 w 191"/>
                <a:gd name="T25" fmla="*/ 99 h 163"/>
                <a:gd name="T26" fmla="*/ 8 w 191"/>
                <a:gd name="T27" fmla="*/ 113 h 163"/>
                <a:gd name="T28" fmla="*/ 2 w 191"/>
                <a:gd name="T29" fmla="*/ 128 h 163"/>
                <a:gd name="T30" fmla="*/ 0 w 191"/>
                <a:gd name="T31" fmla="*/ 145 h 163"/>
                <a:gd name="T32" fmla="*/ 0 w 191"/>
                <a:gd name="T33" fmla="*/ 163 h 163"/>
                <a:gd name="T34" fmla="*/ 17 w 191"/>
                <a:gd name="T35" fmla="*/ 163 h 163"/>
                <a:gd name="T36" fmla="*/ 17 w 191"/>
                <a:gd name="T37" fmla="*/ 147 h 163"/>
                <a:gd name="T38" fmla="*/ 21 w 191"/>
                <a:gd name="T39" fmla="*/ 132 h 163"/>
                <a:gd name="T40" fmla="*/ 25 w 191"/>
                <a:gd name="T41" fmla="*/ 119 h 163"/>
                <a:gd name="T42" fmla="*/ 30 w 191"/>
                <a:gd name="T43" fmla="*/ 105 h 163"/>
                <a:gd name="T44" fmla="*/ 38 w 191"/>
                <a:gd name="T45" fmla="*/ 92 h 163"/>
                <a:gd name="T46" fmla="*/ 47 w 191"/>
                <a:gd name="T47" fmla="*/ 80 h 163"/>
                <a:gd name="T48" fmla="*/ 58 w 191"/>
                <a:gd name="T49" fmla="*/ 69 h 163"/>
                <a:gd name="T50" fmla="*/ 69 w 191"/>
                <a:gd name="T51" fmla="*/ 59 h 163"/>
                <a:gd name="T52" fmla="*/ 81 w 191"/>
                <a:gd name="T53" fmla="*/ 50 h 163"/>
                <a:gd name="T54" fmla="*/ 94 w 191"/>
                <a:gd name="T55" fmla="*/ 40 h 163"/>
                <a:gd name="T56" fmla="*/ 109 w 191"/>
                <a:gd name="T57" fmla="*/ 32 h 163"/>
                <a:gd name="T58" fmla="*/ 125 w 191"/>
                <a:gd name="T59" fmla="*/ 27 h 163"/>
                <a:gd name="T60" fmla="*/ 140 w 191"/>
                <a:gd name="T61" fmla="*/ 23 h 163"/>
                <a:gd name="T62" fmla="*/ 157 w 191"/>
                <a:gd name="T63" fmla="*/ 19 h 163"/>
                <a:gd name="T64" fmla="*/ 174 w 191"/>
                <a:gd name="T65" fmla="*/ 17 h 163"/>
                <a:gd name="T66" fmla="*/ 191 w 191"/>
                <a:gd name="T67" fmla="*/ 15 h 163"/>
                <a:gd name="T68" fmla="*/ 191 w 191"/>
                <a:gd name="T69" fmla="*/ 0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1"/>
                <a:gd name="T106" fmla="*/ 0 h 163"/>
                <a:gd name="T107" fmla="*/ 191 w 191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1" h="163">
                  <a:moveTo>
                    <a:pt x="191" y="0"/>
                  </a:moveTo>
                  <a:lnTo>
                    <a:pt x="172" y="0"/>
                  </a:lnTo>
                  <a:lnTo>
                    <a:pt x="153" y="4"/>
                  </a:lnTo>
                  <a:lnTo>
                    <a:pt x="135" y="8"/>
                  </a:lnTo>
                  <a:lnTo>
                    <a:pt x="118" y="11"/>
                  </a:lnTo>
                  <a:lnTo>
                    <a:pt x="101" y="19"/>
                  </a:lnTo>
                  <a:lnTo>
                    <a:pt x="84" y="27"/>
                  </a:lnTo>
                  <a:lnTo>
                    <a:pt x="69" y="36"/>
                  </a:lnTo>
                  <a:lnTo>
                    <a:pt x="56" y="48"/>
                  </a:lnTo>
                  <a:lnTo>
                    <a:pt x="43" y="59"/>
                  </a:lnTo>
                  <a:lnTo>
                    <a:pt x="32" y="71"/>
                  </a:lnTo>
                  <a:lnTo>
                    <a:pt x="23" y="84"/>
                  </a:lnTo>
                  <a:lnTo>
                    <a:pt x="15" y="99"/>
                  </a:lnTo>
                  <a:lnTo>
                    <a:pt x="8" y="113"/>
                  </a:lnTo>
                  <a:lnTo>
                    <a:pt x="2" y="128"/>
                  </a:lnTo>
                  <a:lnTo>
                    <a:pt x="0" y="145"/>
                  </a:lnTo>
                  <a:lnTo>
                    <a:pt x="0" y="163"/>
                  </a:lnTo>
                  <a:lnTo>
                    <a:pt x="17" y="163"/>
                  </a:lnTo>
                  <a:lnTo>
                    <a:pt x="17" y="147"/>
                  </a:lnTo>
                  <a:lnTo>
                    <a:pt x="21" y="132"/>
                  </a:lnTo>
                  <a:lnTo>
                    <a:pt x="25" y="119"/>
                  </a:lnTo>
                  <a:lnTo>
                    <a:pt x="30" y="105"/>
                  </a:lnTo>
                  <a:lnTo>
                    <a:pt x="38" y="92"/>
                  </a:lnTo>
                  <a:lnTo>
                    <a:pt x="47" y="80"/>
                  </a:lnTo>
                  <a:lnTo>
                    <a:pt x="58" y="69"/>
                  </a:lnTo>
                  <a:lnTo>
                    <a:pt x="69" y="59"/>
                  </a:lnTo>
                  <a:lnTo>
                    <a:pt x="81" y="50"/>
                  </a:lnTo>
                  <a:lnTo>
                    <a:pt x="94" y="40"/>
                  </a:lnTo>
                  <a:lnTo>
                    <a:pt x="109" y="32"/>
                  </a:lnTo>
                  <a:lnTo>
                    <a:pt x="125" y="27"/>
                  </a:lnTo>
                  <a:lnTo>
                    <a:pt x="140" y="23"/>
                  </a:lnTo>
                  <a:lnTo>
                    <a:pt x="157" y="19"/>
                  </a:lnTo>
                  <a:lnTo>
                    <a:pt x="174" y="17"/>
                  </a:lnTo>
                  <a:lnTo>
                    <a:pt x="191" y="15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0" name="Freeform 78">
              <a:extLst>
                <a:ext uri="{FF2B5EF4-FFF2-40B4-BE49-F238E27FC236}">
                  <a16:creationId xmlns:a16="http://schemas.microsoft.com/office/drawing/2014/main" id="{2C2241B1-A3A2-4A82-9284-905BEA127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2793"/>
              <a:ext cx="250" cy="224"/>
            </a:xfrm>
            <a:custGeom>
              <a:avLst/>
              <a:gdLst>
                <a:gd name="T0" fmla="*/ 138 w 250"/>
                <a:gd name="T1" fmla="*/ 2 h 224"/>
                <a:gd name="T2" fmla="*/ 164 w 250"/>
                <a:gd name="T3" fmla="*/ 5 h 224"/>
                <a:gd name="T4" fmla="*/ 186 w 250"/>
                <a:gd name="T5" fmla="*/ 15 h 224"/>
                <a:gd name="T6" fmla="*/ 205 w 250"/>
                <a:gd name="T7" fmla="*/ 26 h 224"/>
                <a:gd name="T8" fmla="*/ 222 w 250"/>
                <a:gd name="T9" fmla="*/ 42 h 224"/>
                <a:gd name="T10" fmla="*/ 235 w 250"/>
                <a:gd name="T11" fmla="*/ 59 h 224"/>
                <a:gd name="T12" fmla="*/ 246 w 250"/>
                <a:gd name="T13" fmla="*/ 78 h 224"/>
                <a:gd name="T14" fmla="*/ 250 w 250"/>
                <a:gd name="T15" fmla="*/ 101 h 224"/>
                <a:gd name="T16" fmla="*/ 250 w 250"/>
                <a:gd name="T17" fmla="*/ 122 h 224"/>
                <a:gd name="T18" fmla="*/ 246 w 250"/>
                <a:gd name="T19" fmla="*/ 145 h 224"/>
                <a:gd name="T20" fmla="*/ 235 w 250"/>
                <a:gd name="T21" fmla="*/ 164 h 224"/>
                <a:gd name="T22" fmla="*/ 222 w 250"/>
                <a:gd name="T23" fmla="*/ 181 h 224"/>
                <a:gd name="T24" fmla="*/ 205 w 250"/>
                <a:gd name="T25" fmla="*/ 197 h 224"/>
                <a:gd name="T26" fmla="*/ 186 w 250"/>
                <a:gd name="T27" fmla="*/ 210 h 224"/>
                <a:gd name="T28" fmla="*/ 164 w 250"/>
                <a:gd name="T29" fmla="*/ 218 h 224"/>
                <a:gd name="T30" fmla="*/ 138 w 250"/>
                <a:gd name="T31" fmla="*/ 222 h 224"/>
                <a:gd name="T32" fmla="*/ 112 w 250"/>
                <a:gd name="T33" fmla="*/ 222 h 224"/>
                <a:gd name="T34" fmla="*/ 89 w 250"/>
                <a:gd name="T35" fmla="*/ 218 h 224"/>
                <a:gd name="T36" fmla="*/ 67 w 250"/>
                <a:gd name="T37" fmla="*/ 210 h 224"/>
                <a:gd name="T38" fmla="*/ 46 w 250"/>
                <a:gd name="T39" fmla="*/ 197 h 224"/>
                <a:gd name="T40" fmla="*/ 31 w 250"/>
                <a:gd name="T41" fmla="*/ 181 h 224"/>
                <a:gd name="T42" fmla="*/ 15 w 250"/>
                <a:gd name="T43" fmla="*/ 164 h 224"/>
                <a:gd name="T44" fmla="*/ 7 w 250"/>
                <a:gd name="T45" fmla="*/ 145 h 224"/>
                <a:gd name="T46" fmla="*/ 3 w 250"/>
                <a:gd name="T47" fmla="*/ 122 h 224"/>
                <a:gd name="T48" fmla="*/ 3 w 250"/>
                <a:gd name="T49" fmla="*/ 101 h 224"/>
                <a:gd name="T50" fmla="*/ 7 w 250"/>
                <a:gd name="T51" fmla="*/ 78 h 224"/>
                <a:gd name="T52" fmla="*/ 15 w 250"/>
                <a:gd name="T53" fmla="*/ 59 h 224"/>
                <a:gd name="T54" fmla="*/ 31 w 250"/>
                <a:gd name="T55" fmla="*/ 42 h 224"/>
                <a:gd name="T56" fmla="*/ 46 w 250"/>
                <a:gd name="T57" fmla="*/ 26 h 224"/>
                <a:gd name="T58" fmla="*/ 67 w 250"/>
                <a:gd name="T59" fmla="*/ 15 h 224"/>
                <a:gd name="T60" fmla="*/ 89 w 250"/>
                <a:gd name="T61" fmla="*/ 5 h 224"/>
                <a:gd name="T62" fmla="*/ 112 w 250"/>
                <a:gd name="T63" fmla="*/ 2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0"/>
                <a:gd name="T97" fmla="*/ 0 h 224"/>
                <a:gd name="T98" fmla="*/ 250 w 250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0" h="224">
                  <a:moveTo>
                    <a:pt x="125" y="0"/>
                  </a:moveTo>
                  <a:lnTo>
                    <a:pt x="138" y="2"/>
                  </a:lnTo>
                  <a:lnTo>
                    <a:pt x="151" y="3"/>
                  </a:lnTo>
                  <a:lnTo>
                    <a:pt x="164" y="5"/>
                  </a:lnTo>
                  <a:lnTo>
                    <a:pt x="175" y="9"/>
                  </a:lnTo>
                  <a:lnTo>
                    <a:pt x="186" y="15"/>
                  </a:lnTo>
                  <a:lnTo>
                    <a:pt x="197" y="19"/>
                  </a:lnTo>
                  <a:lnTo>
                    <a:pt x="205" y="26"/>
                  </a:lnTo>
                  <a:lnTo>
                    <a:pt x="214" y="34"/>
                  </a:lnTo>
                  <a:lnTo>
                    <a:pt x="222" y="42"/>
                  </a:lnTo>
                  <a:lnTo>
                    <a:pt x="229" y="49"/>
                  </a:lnTo>
                  <a:lnTo>
                    <a:pt x="235" y="59"/>
                  </a:lnTo>
                  <a:lnTo>
                    <a:pt x="242" y="69"/>
                  </a:lnTo>
                  <a:lnTo>
                    <a:pt x="246" y="78"/>
                  </a:lnTo>
                  <a:lnTo>
                    <a:pt x="248" y="90"/>
                  </a:lnTo>
                  <a:lnTo>
                    <a:pt x="250" y="101"/>
                  </a:lnTo>
                  <a:lnTo>
                    <a:pt x="250" y="113"/>
                  </a:lnTo>
                  <a:lnTo>
                    <a:pt x="250" y="122"/>
                  </a:lnTo>
                  <a:lnTo>
                    <a:pt x="248" y="134"/>
                  </a:lnTo>
                  <a:lnTo>
                    <a:pt x="246" y="145"/>
                  </a:lnTo>
                  <a:lnTo>
                    <a:pt x="242" y="155"/>
                  </a:lnTo>
                  <a:lnTo>
                    <a:pt x="235" y="164"/>
                  </a:lnTo>
                  <a:lnTo>
                    <a:pt x="229" y="174"/>
                  </a:lnTo>
                  <a:lnTo>
                    <a:pt x="222" y="181"/>
                  </a:lnTo>
                  <a:lnTo>
                    <a:pt x="214" y="191"/>
                  </a:lnTo>
                  <a:lnTo>
                    <a:pt x="205" y="197"/>
                  </a:lnTo>
                  <a:lnTo>
                    <a:pt x="197" y="204"/>
                  </a:lnTo>
                  <a:lnTo>
                    <a:pt x="186" y="210"/>
                  </a:lnTo>
                  <a:lnTo>
                    <a:pt x="175" y="214"/>
                  </a:lnTo>
                  <a:lnTo>
                    <a:pt x="164" y="218"/>
                  </a:lnTo>
                  <a:lnTo>
                    <a:pt x="151" y="220"/>
                  </a:lnTo>
                  <a:lnTo>
                    <a:pt x="138" y="222"/>
                  </a:lnTo>
                  <a:lnTo>
                    <a:pt x="125" y="224"/>
                  </a:lnTo>
                  <a:lnTo>
                    <a:pt x="112" y="222"/>
                  </a:lnTo>
                  <a:lnTo>
                    <a:pt x="102" y="220"/>
                  </a:lnTo>
                  <a:lnTo>
                    <a:pt x="89" y="218"/>
                  </a:lnTo>
                  <a:lnTo>
                    <a:pt x="78" y="214"/>
                  </a:lnTo>
                  <a:lnTo>
                    <a:pt x="67" y="210"/>
                  </a:lnTo>
                  <a:lnTo>
                    <a:pt x="56" y="204"/>
                  </a:lnTo>
                  <a:lnTo>
                    <a:pt x="46" y="197"/>
                  </a:lnTo>
                  <a:lnTo>
                    <a:pt x="37" y="191"/>
                  </a:lnTo>
                  <a:lnTo>
                    <a:pt x="31" y="181"/>
                  </a:lnTo>
                  <a:lnTo>
                    <a:pt x="22" y="174"/>
                  </a:lnTo>
                  <a:lnTo>
                    <a:pt x="15" y="164"/>
                  </a:lnTo>
                  <a:lnTo>
                    <a:pt x="11" y="155"/>
                  </a:lnTo>
                  <a:lnTo>
                    <a:pt x="7" y="145"/>
                  </a:lnTo>
                  <a:lnTo>
                    <a:pt x="3" y="134"/>
                  </a:lnTo>
                  <a:lnTo>
                    <a:pt x="3" y="122"/>
                  </a:lnTo>
                  <a:lnTo>
                    <a:pt x="0" y="113"/>
                  </a:lnTo>
                  <a:lnTo>
                    <a:pt x="3" y="101"/>
                  </a:lnTo>
                  <a:lnTo>
                    <a:pt x="3" y="90"/>
                  </a:lnTo>
                  <a:lnTo>
                    <a:pt x="7" y="78"/>
                  </a:lnTo>
                  <a:lnTo>
                    <a:pt x="11" y="69"/>
                  </a:lnTo>
                  <a:lnTo>
                    <a:pt x="15" y="59"/>
                  </a:lnTo>
                  <a:lnTo>
                    <a:pt x="22" y="49"/>
                  </a:lnTo>
                  <a:lnTo>
                    <a:pt x="31" y="42"/>
                  </a:lnTo>
                  <a:lnTo>
                    <a:pt x="37" y="34"/>
                  </a:lnTo>
                  <a:lnTo>
                    <a:pt x="46" y="26"/>
                  </a:lnTo>
                  <a:lnTo>
                    <a:pt x="56" y="19"/>
                  </a:lnTo>
                  <a:lnTo>
                    <a:pt x="67" y="15"/>
                  </a:lnTo>
                  <a:lnTo>
                    <a:pt x="78" y="9"/>
                  </a:lnTo>
                  <a:lnTo>
                    <a:pt x="89" y="5"/>
                  </a:lnTo>
                  <a:lnTo>
                    <a:pt x="102" y="3"/>
                  </a:lnTo>
                  <a:lnTo>
                    <a:pt x="112" y="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1" name="Freeform 79">
              <a:extLst>
                <a:ext uri="{FF2B5EF4-FFF2-40B4-BE49-F238E27FC236}">
                  <a16:creationId xmlns:a16="http://schemas.microsoft.com/office/drawing/2014/main" id="{825CC5A0-2239-47E6-B869-AA9D2D459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2785"/>
              <a:ext cx="136" cy="121"/>
            </a:xfrm>
            <a:custGeom>
              <a:avLst/>
              <a:gdLst>
                <a:gd name="T0" fmla="*/ 136 w 136"/>
                <a:gd name="T1" fmla="*/ 121 h 121"/>
                <a:gd name="T2" fmla="*/ 134 w 136"/>
                <a:gd name="T3" fmla="*/ 107 h 121"/>
                <a:gd name="T4" fmla="*/ 132 w 136"/>
                <a:gd name="T5" fmla="*/ 96 h 121"/>
                <a:gd name="T6" fmla="*/ 130 w 136"/>
                <a:gd name="T7" fmla="*/ 84 h 121"/>
                <a:gd name="T8" fmla="*/ 125 w 136"/>
                <a:gd name="T9" fmla="*/ 73 h 121"/>
                <a:gd name="T10" fmla="*/ 119 w 136"/>
                <a:gd name="T11" fmla="*/ 63 h 121"/>
                <a:gd name="T12" fmla="*/ 113 w 136"/>
                <a:gd name="T13" fmla="*/ 54 h 121"/>
                <a:gd name="T14" fmla="*/ 104 w 136"/>
                <a:gd name="T15" fmla="*/ 44 h 121"/>
                <a:gd name="T16" fmla="*/ 95 w 136"/>
                <a:gd name="T17" fmla="*/ 36 h 121"/>
                <a:gd name="T18" fmla="*/ 87 w 136"/>
                <a:gd name="T19" fmla="*/ 29 h 121"/>
                <a:gd name="T20" fmla="*/ 76 w 136"/>
                <a:gd name="T21" fmla="*/ 21 h 121"/>
                <a:gd name="T22" fmla="*/ 65 w 136"/>
                <a:gd name="T23" fmla="*/ 15 h 121"/>
                <a:gd name="T24" fmla="*/ 54 w 136"/>
                <a:gd name="T25" fmla="*/ 10 h 121"/>
                <a:gd name="T26" fmla="*/ 41 w 136"/>
                <a:gd name="T27" fmla="*/ 6 h 121"/>
                <a:gd name="T28" fmla="*/ 28 w 136"/>
                <a:gd name="T29" fmla="*/ 4 h 121"/>
                <a:gd name="T30" fmla="*/ 16 w 136"/>
                <a:gd name="T31" fmla="*/ 2 h 121"/>
                <a:gd name="T32" fmla="*/ 0 w 136"/>
                <a:gd name="T33" fmla="*/ 0 h 121"/>
                <a:gd name="T34" fmla="*/ 0 w 136"/>
                <a:gd name="T35" fmla="*/ 17 h 121"/>
                <a:gd name="T36" fmla="*/ 13 w 136"/>
                <a:gd name="T37" fmla="*/ 17 h 121"/>
                <a:gd name="T38" fmla="*/ 24 w 136"/>
                <a:gd name="T39" fmla="*/ 19 h 121"/>
                <a:gd name="T40" fmla="*/ 35 w 136"/>
                <a:gd name="T41" fmla="*/ 21 h 121"/>
                <a:gd name="T42" fmla="*/ 46 w 136"/>
                <a:gd name="T43" fmla="*/ 25 h 121"/>
                <a:gd name="T44" fmla="*/ 56 w 136"/>
                <a:gd name="T45" fmla="*/ 29 h 121"/>
                <a:gd name="T46" fmla="*/ 65 w 136"/>
                <a:gd name="T47" fmla="*/ 34 h 121"/>
                <a:gd name="T48" fmla="*/ 76 w 136"/>
                <a:gd name="T49" fmla="*/ 40 h 121"/>
                <a:gd name="T50" fmla="*/ 82 w 136"/>
                <a:gd name="T51" fmla="*/ 46 h 121"/>
                <a:gd name="T52" fmla="*/ 91 w 136"/>
                <a:gd name="T53" fmla="*/ 54 h 121"/>
                <a:gd name="T54" fmla="*/ 97 w 136"/>
                <a:gd name="T55" fmla="*/ 61 h 121"/>
                <a:gd name="T56" fmla="*/ 104 w 136"/>
                <a:gd name="T57" fmla="*/ 71 h 121"/>
                <a:gd name="T58" fmla="*/ 108 w 136"/>
                <a:gd name="T59" fmla="*/ 80 h 121"/>
                <a:gd name="T60" fmla="*/ 113 w 136"/>
                <a:gd name="T61" fmla="*/ 90 h 121"/>
                <a:gd name="T62" fmla="*/ 115 w 136"/>
                <a:gd name="T63" fmla="*/ 100 h 121"/>
                <a:gd name="T64" fmla="*/ 117 w 136"/>
                <a:gd name="T65" fmla="*/ 109 h 121"/>
                <a:gd name="T66" fmla="*/ 117 w 136"/>
                <a:gd name="T67" fmla="*/ 121 h 121"/>
                <a:gd name="T68" fmla="*/ 136 w 136"/>
                <a:gd name="T69" fmla="*/ 121 h 1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121"/>
                <a:gd name="T107" fmla="*/ 136 w 136"/>
                <a:gd name="T108" fmla="*/ 121 h 1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121">
                  <a:moveTo>
                    <a:pt x="136" y="121"/>
                  </a:moveTo>
                  <a:lnTo>
                    <a:pt x="134" y="107"/>
                  </a:lnTo>
                  <a:lnTo>
                    <a:pt x="132" y="96"/>
                  </a:lnTo>
                  <a:lnTo>
                    <a:pt x="130" y="84"/>
                  </a:lnTo>
                  <a:lnTo>
                    <a:pt x="125" y="73"/>
                  </a:lnTo>
                  <a:lnTo>
                    <a:pt x="119" y="63"/>
                  </a:lnTo>
                  <a:lnTo>
                    <a:pt x="113" y="54"/>
                  </a:lnTo>
                  <a:lnTo>
                    <a:pt x="104" y="44"/>
                  </a:lnTo>
                  <a:lnTo>
                    <a:pt x="95" y="36"/>
                  </a:lnTo>
                  <a:lnTo>
                    <a:pt x="87" y="29"/>
                  </a:lnTo>
                  <a:lnTo>
                    <a:pt x="76" y="21"/>
                  </a:lnTo>
                  <a:lnTo>
                    <a:pt x="65" y="15"/>
                  </a:lnTo>
                  <a:lnTo>
                    <a:pt x="54" y="10"/>
                  </a:lnTo>
                  <a:lnTo>
                    <a:pt x="41" y="6"/>
                  </a:lnTo>
                  <a:lnTo>
                    <a:pt x="28" y="4"/>
                  </a:lnTo>
                  <a:lnTo>
                    <a:pt x="16" y="2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lnTo>
                    <a:pt x="24" y="19"/>
                  </a:lnTo>
                  <a:lnTo>
                    <a:pt x="35" y="21"/>
                  </a:lnTo>
                  <a:lnTo>
                    <a:pt x="46" y="25"/>
                  </a:lnTo>
                  <a:lnTo>
                    <a:pt x="56" y="29"/>
                  </a:lnTo>
                  <a:lnTo>
                    <a:pt x="65" y="34"/>
                  </a:lnTo>
                  <a:lnTo>
                    <a:pt x="76" y="40"/>
                  </a:lnTo>
                  <a:lnTo>
                    <a:pt x="82" y="46"/>
                  </a:lnTo>
                  <a:lnTo>
                    <a:pt x="91" y="54"/>
                  </a:lnTo>
                  <a:lnTo>
                    <a:pt x="97" y="61"/>
                  </a:lnTo>
                  <a:lnTo>
                    <a:pt x="104" y="71"/>
                  </a:lnTo>
                  <a:lnTo>
                    <a:pt x="108" y="80"/>
                  </a:lnTo>
                  <a:lnTo>
                    <a:pt x="113" y="90"/>
                  </a:lnTo>
                  <a:lnTo>
                    <a:pt x="115" y="100"/>
                  </a:lnTo>
                  <a:lnTo>
                    <a:pt x="117" y="109"/>
                  </a:lnTo>
                  <a:lnTo>
                    <a:pt x="117" y="121"/>
                  </a:lnTo>
                  <a:lnTo>
                    <a:pt x="136" y="121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2" name="Freeform 80">
              <a:extLst>
                <a:ext uri="{FF2B5EF4-FFF2-40B4-BE49-F238E27FC236}">
                  <a16:creationId xmlns:a16="http://schemas.microsoft.com/office/drawing/2014/main" id="{E888589D-B5D4-4439-965E-AD809D3D7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2906"/>
              <a:ext cx="136" cy="118"/>
            </a:xfrm>
            <a:custGeom>
              <a:avLst/>
              <a:gdLst>
                <a:gd name="T0" fmla="*/ 0 w 136"/>
                <a:gd name="T1" fmla="*/ 118 h 118"/>
                <a:gd name="T2" fmla="*/ 16 w 136"/>
                <a:gd name="T3" fmla="*/ 116 h 118"/>
                <a:gd name="T4" fmla="*/ 28 w 136"/>
                <a:gd name="T5" fmla="*/ 116 h 118"/>
                <a:gd name="T6" fmla="*/ 41 w 136"/>
                <a:gd name="T7" fmla="*/ 112 h 118"/>
                <a:gd name="T8" fmla="*/ 54 w 136"/>
                <a:gd name="T9" fmla="*/ 109 h 118"/>
                <a:gd name="T10" fmla="*/ 65 w 136"/>
                <a:gd name="T11" fmla="*/ 103 h 118"/>
                <a:gd name="T12" fmla="*/ 76 w 136"/>
                <a:gd name="T13" fmla="*/ 97 h 118"/>
                <a:gd name="T14" fmla="*/ 87 w 136"/>
                <a:gd name="T15" fmla="*/ 91 h 118"/>
                <a:gd name="T16" fmla="*/ 95 w 136"/>
                <a:gd name="T17" fmla="*/ 84 h 118"/>
                <a:gd name="T18" fmla="*/ 104 w 136"/>
                <a:gd name="T19" fmla="*/ 74 h 118"/>
                <a:gd name="T20" fmla="*/ 113 w 136"/>
                <a:gd name="T21" fmla="*/ 65 h 118"/>
                <a:gd name="T22" fmla="*/ 119 w 136"/>
                <a:gd name="T23" fmla="*/ 55 h 118"/>
                <a:gd name="T24" fmla="*/ 125 w 136"/>
                <a:gd name="T25" fmla="*/ 45 h 118"/>
                <a:gd name="T26" fmla="*/ 130 w 136"/>
                <a:gd name="T27" fmla="*/ 34 h 118"/>
                <a:gd name="T28" fmla="*/ 132 w 136"/>
                <a:gd name="T29" fmla="*/ 23 h 118"/>
                <a:gd name="T30" fmla="*/ 134 w 136"/>
                <a:gd name="T31" fmla="*/ 11 h 118"/>
                <a:gd name="T32" fmla="*/ 136 w 136"/>
                <a:gd name="T33" fmla="*/ 0 h 118"/>
                <a:gd name="T34" fmla="*/ 117 w 136"/>
                <a:gd name="T35" fmla="*/ 0 h 118"/>
                <a:gd name="T36" fmla="*/ 117 w 136"/>
                <a:gd name="T37" fmla="*/ 9 h 118"/>
                <a:gd name="T38" fmla="*/ 115 w 136"/>
                <a:gd name="T39" fmla="*/ 19 h 118"/>
                <a:gd name="T40" fmla="*/ 113 w 136"/>
                <a:gd name="T41" fmla="*/ 30 h 118"/>
                <a:gd name="T42" fmla="*/ 108 w 136"/>
                <a:gd name="T43" fmla="*/ 40 h 118"/>
                <a:gd name="T44" fmla="*/ 104 w 136"/>
                <a:gd name="T45" fmla="*/ 47 h 118"/>
                <a:gd name="T46" fmla="*/ 97 w 136"/>
                <a:gd name="T47" fmla="*/ 57 h 118"/>
                <a:gd name="T48" fmla="*/ 91 w 136"/>
                <a:gd name="T49" fmla="*/ 65 h 118"/>
                <a:gd name="T50" fmla="*/ 82 w 136"/>
                <a:gd name="T51" fmla="*/ 72 h 118"/>
                <a:gd name="T52" fmla="*/ 76 w 136"/>
                <a:gd name="T53" fmla="*/ 78 h 118"/>
                <a:gd name="T54" fmla="*/ 65 w 136"/>
                <a:gd name="T55" fmla="*/ 84 h 118"/>
                <a:gd name="T56" fmla="*/ 56 w 136"/>
                <a:gd name="T57" fmla="*/ 90 h 118"/>
                <a:gd name="T58" fmla="*/ 46 w 136"/>
                <a:gd name="T59" fmla="*/ 93 h 118"/>
                <a:gd name="T60" fmla="*/ 35 w 136"/>
                <a:gd name="T61" fmla="*/ 97 h 118"/>
                <a:gd name="T62" fmla="*/ 24 w 136"/>
                <a:gd name="T63" fmla="*/ 99 h 118"/>
                <a:gd name="T64" fmla="*/ 13 w 136"/>
                <a:gd name="T65" fmla="*/ 101 h 118"/>
                <a:gd name="T66" fmla="*/ 0 w 136"/>
                <a:gd name="T67" fmla="*/ 101 h 118"/>
                <a:gd name="T68" fmla="*/ 0 w 136"/>
                <a:gd name="T69" fmla="*/ 118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118"/>
                <a:gd name="T107" fmla="*/ 136 w 136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118">
                  <a:moveTo>
                    <a:pt x="0" y="118"/>
                  </a:moveTo>
                  <a:lnTo>
                    <a:pt x="16" y="116"/>
                  </a:lnTo>
                  <a:lnTo>
                    <a:pt x="28" y="116"/>
                  </a:lnTo>
                  <a:lnTo>
                    <a:pt x="41" y="112"/>
                  </a:lnTo>
                  <a:lnTo>
                    <a:pt x="54" y="109"/>
                  </a:lnTo>
                  <a:lnTo>
                    <a:pt x="65" y="103"/>
                  </a:lnTo>
                  <a:lnTo>
                    <a:pt x="76" y="97"/>
                  </a:lnTo>
                  <a:lnTo>
                    <a:pt x="87" y="91"/>
                  </a:lnTo>
                  <a:lnTo>
                    <a:pt x="95" y="84"/>
                  </a:lnTo>
                  <a:lnTo>
                    <a:pt x="104" y="74"/>
                  </a:lnTo>
                  <a:lnTo>
                    <a:pt x="113" y="65"/>
                  </a:lnTo>
                  <a:lnTo>
                    <a:pt x="119" y="55"/>
                  </a:lnTo>
                  <a:lnTo>
                    <a:pt x="125" y="45"/>
                  </a:lnTo>
                  <a:lnTo>
                    <a:pt x="130" y="34"/>
                  </a:lnTo>
                  <a:lnTo>
                    <a:pt x="132" y="23"/>
                  </a:lnTo>
                  <a:lnTo>
                    <a:pt x="134" y="11"/>
                  </a:lnTo>
                  <a:lnTo>
                    <a:pt x="136" y="0"/>
                  </a:lnTo>
                  <a:lnTo>
                    <a:pt x="117" y="0"/>
                  </a:lnTo>
                  <a:lnTo>
                    <a:pt x="117" y="9"/>
                  </a:lnTo>
                  <a:lnTo>
                    <a:pt x="115" y="19"/>
                  </a:lnTo>
                  <a:lnTo>
                    <a:pt x="113" y="30"/>
                  </a:lnTo>
                  <a:lnTo>
                    <a:pt x="108" y="40"/>
                  </a:lnTo>
                  <a:lnTo>
                    <a:pt x="104" y="47"/>
                  </a:lnTo>
                  <a:lnTo>
                    <a:pt x="97" y="57"/>
                  </a:lnTo>
                  <a:lnTo>
                    <a:pt x="91" y="65"/>
                  </a:lnTo>
                  <a:lnTo>
                    <a:pt x="82" y="72"/>
                  </a:lnTo>
                  <a:lnTo>
                    <a:pt x="76" y="78"/>
                  </a:lnTo>
                  <a:lnTo>
                    <a:pt x="65" y="84"/>
                  </a:lnTo>
                  <a:lnTo>
                    <a:pt x="56" y="90"/>
                  </a:lnTo>
                  <a:lnTo>
                    <a:pt x="46" y="93"/>
                  </a:lnTo>
                  <a:lnTo>
                    <a:pt x="35" y="97"/>
                  </a:lnTo>
                  <a:lnTo>
                    <a:pt x="24" y="99"/>
                  </a:lnTo>
                  <a:lnTo>
                    <a:pt x="13" y="101"/>
                  </a:lnTo>
                  <a:lnTo>
                    <a:pt x="0" y="101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3" name="Freeform 81">
              <a:extLst>
                <a:ext uri="{FF2B5EF4-FFF2-40B4-BE49-F238E27FC236}">
                  <a16:creationId xmlns:a16="http://schemas.microsoft.com/office/drawing/2014/main" id="{08A53106-CC35-40F3-8A88-E13644378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4" y="2906"/>
              <a:ext cx="133" cy="118"/>
            </a:xfrm>
            <a:custGeom>
              <a:avLst/>
              <a:gdLst>
                <a:gd name="T0" fmla="*/ 0 w 133"/>
                <a:gd name="T1" fmla="*/ 0 h 118"/>
                <a:gd name="T2" fmla="*/ 0 w 133"/>
                <a:gd name="T3" fmla="*/ 11 h 118"/>
                <a:gd name="T4" fmla="*/ 2 w 133"/>
                <a:gd name="T5" fmla="*/ 23 h 118"/>
                <a:gd name="T6" fmla="*/ 6 w 133"/>
                <a:gd name="T7" fmla="*/ 34 h 118"/>
                <a:gd name="T8" fmla="*/ 11 w 133"/>
                <a:gd name="T9" fmla="*/ 45 h 118"/>
                <a:gd name="T10" fmla="*/ 17 w 133"/>
                <a:gd name="T11" fmla="*/ 55 h 118"/>
                <a:gd name="T12" fmla="*/ 23 w 133"/>
                <a:gd name="T13" fmla="*/ 65 h 118"/>
                <a:gd name="T14" fmla="*/ 30 w 133"/>
                <a:gd name="T15" fmla="*/ 74 h 118"/>
                <a:gd name="T16" fmla="*/ 39 w 133"/>
                <a:gd name="T17" fmla="*/ 84 h 118"/>
                <a:gd name="T18" fmla="*/ 49 w 133"/>
                <a:gd name="T19" fmla="*/ 91 h 118"/>
                <a:gd name="T20" fmla="*/ 60 w 133"/>
                <a:gd name="T21" fmla="*/ 97 h 118"/>
                <a:gd name="T22" fmla="*/ 71 w 133"/>
                <a:gd name="T23" fmla="*/ 103 h 118"/>
                <a:gd name="T24" fmla="*/ 82 w 133"/>
                <a:gd name="T25" fmla="*/ 109 h 118"/>
                <a:gd name="T26" fmla="*/ 95 w 133"/>
                <a:gd name="T27" fmla="*/ 112 h 118"/>
                <a:gd name="T28" fmla="*/ 108 w 133"/>
                <a:gd name="T29" fmla="*/ 116 h 118"/>
                <a:gd name="T30" fmla="*/ 120 w 133"/>
                <a:gd name="T31" fmla="*/ 116 h 118"/>
                <a:gd name="T32" fmla="*/ 133 w 133"/>
                <a:gd name="T33" fmla="*/ 118 h 118"/>
                <a:gd name="T34" fmla="*/ 133 w 133"/>
                <a:gd name="T35" fmla="*/ 101 h 118"/>
                <a:gd name="T36" fmla="*/ 123 w 133"/>
                <a:gd name="T37" fmla="*/ 101 h 118"/>
                <a:gd name="T38" fmla="*/ 112 w 133"/>
                <a:gd name="T39" fmla="*/ 99 h 118"/>
                <a:gd name="T40" fmla="*/ 99 w 133"/>
                <a:gd name="T41" fmla="*/ 97 h 118"/>
                <a:gd name="T42" fmla="*/ 88 w 133"/>
                <a:gd name="T43" fmla="*/ 93 h 118"/>
                <a:gd name="T44" fmla="*/ 80 w 133"/>
                <a:gd name="T45" fmla="*/ 90 h 118"/>
                <a:gd name="T46" fmla="*/ 69 w 133"/>
                <a:gd name="T47" fmla="*/ 84 h 118"/>
                <a:gd name="T48" fmla="*/ 60 w 133"/>
                <a:gd name="T49" fmla="*/ 78 h 118"/>
                <a:gd name="T50" fmla="*/ 51 w 133"/>
                <a:gd name="T51" fmla="*/ 72 h 118"/>
                <a:gd name="T52" fmla="*/ 45 w 133"/>
                <a:gd name="T53" fmla="*/ 65 h 118"/>
                <a:gd name="T54" fmla="*/ 39 w 133"/>
                <a:gd name="T55" fmla="*/ 57 h 118"/>
                <a:gd name="T56" fmla="*/ 32 w 133"/>
                <a:gd name="T57" fmla="*/ 47 h 118"/>
                <a:gd name="T58" fmla="*/ 28 w 133"/>
                <a:gd name="T59" fmla="*/ 40 h 118"/>
                <a:gd name="T60" fmla="*/ 23 w 133"/>
                <a:gd name="T61" fmla="*/ 30 h 118"/>
                <a:gd name="T62" fmla="*/ 21 w 133"/>
                <a:gd name="T63" fmla="*/ 19 h 118"/>
                <a:gd name="T64" fmla="*/ 19 w 133"/>
                <a:gd name="T65" fmla="*/ 9 h 118"/>
                <a:gd name="T66" fmla="*/ 17 w 133"/>
                <a:gd name="T67" fmla="*/ 0 h 118"/>
                <a:gd name="T68" fmla="*/ 0 w 133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18"/>
                <a:gd name="T107" fmla="*/ 133 w 133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18">
                  <a:moveTo>
                    <a:pt x="0" y="0"/>
                  </a:moveTo>
                  <a:lnTo>
                    <a:pt x="0" y="11"/>
                  </a:lnTo>
                  <a:lnTo>
                    <a:pt x="2" y="23"/>
                  </a:lnTo>
                  <a:lnTo>
                    <a:pt x="6" y="34"/>
                  </a:lnTo>
                  <a:lnTo>
                    <a:pt x="11" y="45"/>
                  </a:lnTo>
                  <a:lnTo>
                    <a:pt x="17" y="55"/>
                  </a:lnTo>
                  <a:lnTo>
                    <a:pt x="23" y="65"/>
                  </a:lnTo>
                  <a:lnTo>
                    <a:pt x="30" y="74"/>
                  </a:lnTo>
                  <a:lnTo>
                    <a:pt x="39" y="84"/>
                  </a:lnTo>
                  <a:lnTo>
                    <a:pt x="49" y="91"/>
                  </a:lnTo>
                  <a:lnTo>
                    <a:pt x="60" y="97"/>
                  </a:lnTo>
                  <a:lnTo>
                    <a:pt x="71" y="103"/>
                  </a:lnTo>
                  <a:lnTo>
                    <a:pt x="82" y="109"/>
                  </a:lnTo>
                  <a:lnTo>
                    <a:pt x="95" y="112"/>
                  </a:lnTo>
                  <a:lnTo>
                    <a:pt x="108" y="116"/>
                  </a:lnTo>
                  <a:lnTo>
                    <a:pt x="120" y="116"/>
                  </a:lnTo>
                  <a:lnTo>
                    <a:pt x="133" y="118"/>
                  </a:lnTo>
                  <a:lnTo>
                    <a:pt x="133" y="101"/>
                  </a:lnTo>
                  <a:lnTo>
                    <a:pt x="123" y="101"/>
                  </a:lnTo>
                  <a:lnTo>
                    <a:pt x="112" y="99"/>
                  </a:lnTo>
                  <a:lnTo>
                    <a:pt x="99" y="97"/>
                  </a:lnTo>
                  <a:lnTo>
                    <a:pt x="88" y="93"/>
                  </a:lnTo>
                  <a:lnTo>
                    <a:pt x="80" y="90"/>
                  </a:lnTo>
                  <a:lnTo>
                    <a:pt x="69" y="84"/>
                  </a:lnTo>
                  <a:lnTo>
                    <a:pt x="60" y="78"/>
                  </a:lnTo>
                  <a:lnTo>
                    <a:pt x="51" y="72"/>
                  </a:lnTo>
                  <a:lnTo>
                    <a:pt x="45" y="65"/>
                  </a:lnTo>
                  <a:lnTo>
                    <a:pt x="39" y="57"/>
                  </a:lnTo>
                  <a:lnTo>
                    <a:pt x="32" y="47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21" y="19"/>
                  </a:lnTo>
                  <a:lnTo>
                    <a:pt x="19" y="9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4" name="Freeform 82">
              <a:extLst>
                <a:ext uri="{FF2B5EF4-FFF2-40B4-BE49-F238E27FC236}">
                  <a16:creationId xmlns:a16="http://schemas.microsoft.com/office/drawing/2014/main" id="{62804FDC-5703-4BC9-8C0D-01216594E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4" y="2785"/>
              <a:ext cx="133" cy="121"/>
            </a:xfrm>
            <a:custGeom>
              <a:avLst/>
              <a:gdLst>
                <a:gd name="T0" fmla="*/ 133 w 133"/>
                <a:gd name="T1" fmla="*/ 0 h 121"/>
                <a:gd name="T2" fmla="*/ 120 w 133"/>
                <a:gd name="T3" fmla="*/ 2 h 121"/>
                <a:gd name="T4" fmla="*/ 108 w 133"/>
                <a:gd name="T5" fmla="*/ 4 h 121"/>
                <a:gd name="T6" fmla="*/ 95 w 133"/>
                <a:gd name="T7" fmla="*/ 6 h 121"/>
                <a:gd name="T8" fmla="*/ 82 w 133"/>
                <a:gd name="T9" fmla="*/ 10 h 121"/>
                <a:gd name="T10" fmla="*/ 71 w 133"/>
                <a:gd name="T11" fmla="*/ 15 h 121"/>
                <a:gd name="T12" fmla="*/ 60 w 133"/>
                <a:gd name="T13" fmla="*/ 21 h 121"/>
                <a:gd name="T14" fmla="*/ 49 w 133"/>
                <a:gd name="T15" fmla="*/ 29 h 121"/>
                <a:gd name="T16" fmla="*/ 39 w 133"/>
                <a:gd name="T17" fmla="*/ 36 h 121"/>
                <a:gd name="T18" fmla="*/ 30 w 133"/>
                <a:gd name="T19" fmla="*/ 44 h 121"/>
                <a:gd name="T20" fmla="*/ 23 w 133"/>
                <a:gd name="T21" fmla="*/ 54 h 121"/>
                <a:gd name="T22" fmla="*/ 17 w 133"/>
                <a:gd name="T23" fmla="*/ 63 h 121"/>
                <a:gd name="T24" fmla="*/ 11 w 133"/>
                <a:gd name="T25" fmla="*/ 73 h 121"/>
                <a:gd name="T26" fmla="*/ 6 w 133"/>
                <a:gd name="T27" fmla="*/ 84 h 121"/>
                <a:gd name="T28" fmla="*/ 2 w 133"/>
                <a:gd name="T29" fmla="*/ 96 h 121"/>
                <a:gd name="T30" fmla="*/ 0 w 133"/>
                <a:gd name="T31" fmla="*/ 107 h 121"/>
                <a:gd name="T32" fmla="*/ 0 w 133"/>
                <a:gd name="T33" fmla="*/ 121 h 121"/>
                <a:gd name="T34" fmla="*/ 17 w 133"/>
                <a:gd name="T35" fmla="*/ 121 h 121"/>
                <a:gd name="T36" fmla="*/ 19 w 133"/>
                <a:gd name="T37" fmla="*/ 109 h 121"/>
                <a:gd name="T38" fmla="*/ 21 w 133"/>
                <a:gd name="T39" fmla="*/ 100 h 121"/>
                <a:gd name="T40" fmla="*/ 23 w 133"/>
                <a:gd name="T41" fmla="*/ 90 h 121"/>
                <a:gd name="T42" fmla="*/ 28 w 133"/>
                <a:gd name="T43" fmla="*/ 80 h 121"/>
                <a:gd name="T44" fmla="*/ 32 w 133"/>
                <a:gd name="T45" fmla="*/ 71 h 121"/>
                <a:gd name="T46" fmla="*/ 39 w 133"/>
                <a:gd name="T47" fmla="*/ 61 h 121"/>
                <a:gd name="T48" fmla="*/ 45 w 133"/>
                <a:gd name="T49" fmla="*/ 54 h 121"/>
                <a:gd name="T50" fmla="*/ 51 w 133"/>
                <a:gd name="T51" fmla="*/ 46 h 121"/>
                <a:gd name="T52" fmla="*/ 60 w 133"/>
                <a:gd name="T53" fmla="*/ 40 h 121"/>
                <a:gd name="T54" fmla="*/ 69 w 133"/>
                <a:gd name="T55" fmla="*/ 34 h 121"/>
                <a:gd name="T56" fmla="*/ 80 w 133"/>
                <a:gd name="T57" fmla="*/ 29 h 121"/>
                <a:gd name="T58" fmla="*/ 88 w 133"/>
                <a:gd name="T59" fmla="*/ 25 h 121"/>
                <a:gd name="T60" fmla="*/ 99 w 133"/>
                <a:gd name="T61" fmla="*/ 21 h 121"/>
                <a:gd name="T62" fmla="*/ 112 w 133"/>
                <a:gd name="T63" fmla="*/ 19 h 121"/>
                <a:gd name="T64" fmla="*/ 123 w 133"/>
                <a:gd name="T65" fmla="*/ 17 h 121"/>
                <a:gd name="T66" fmla="*/ 133 w 133"/>
                <a:gd name="T67" fmla="*/ 17 h 121"/>
                <a:gd name="T68" fmla="*/ 133 w 133"/>
                <a:gd name="T69" fmla="*/ 0 h 1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21"/>
                <a:gd name="T107" fmla="*/ 133 w 133"/>
                <a:gd name="T108" fmla="*/ 121 h 1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21">
                  <a:moveTo>
                    <a:pt x="133" y="0"/>
                  </a:moveTo>
                  <a:lnTo>
                    <a:pt x="120" y="2"/>
                  </a:lnTo>
                  <a:lnTo>
                    <a:pt x="108" y="4"/>
                  </a:lnTo>
                  <a:lnTo>
                    <a:pt x="95" y="6"/>
                  </a:lnTo>
                  <a:lnTo>
                    <a:pt x="82" y="10"/>
                  </a:lnTo>
                  <a:lnTo>
                    <a:pt x="71" y="15"/>
                  </a:lnTo>
                  <a:lnTo>
                    <a:pt x="60" y="21"/>
                  </a:lnTo>
                  <a:lnTo>
                    <a:pt x="49" y="29"/>
                  </a:lnTo>
                  <a:lnTo>
                    <a:pt x="39" y="36"/>
                  </a:lnTo>
                  <a:lnTo>
                    <a:pt x="30" y="44"/>
                  </a:lnTo>
                  <a:lnTo>
                    <a:pt x="23" y="54"/>
                  </a:lnTo>
                  <a:lnTo>
                    <a:pt x="17" y="63"/>
                  </a:lnTo>
                  <a:lnTo>
                    <a:pt x="11" y="73"/>
                  </a:lnTo>
                  <a:lnTo>
                    <a:pt x="6" y="84"/>
                  </a:lnTo>
                  <a:lnTo>
                    <a:pt x="2" y="96"/>
                  </a:lnTo>
                  <a:lnTo>
                    <a:pt x="0" y="107"/>
                  </a:lnTo>
                  <a:lnTo>
                    <a:pt x="0" y="121"/>
                  </a:lnTo>
                  <a:lnTo>
                    <a:pt x="17" y="121"/>
                  </a:lnTo>
                  <a:lnTo>
                    <a:pt x="19" y="109"/>
                  </a:lnTo>
                  <a:lnTo>
                    <a:pt x="21" y="100"/>
                  </a:lnTo>
                  <a:lnTo>
                    <a:pt x="23" y="90"/>
                  </a:lnTo>
                  <a:lnTo>
                    <a:pt x="28" y="80"/>
                  </a:lnTo>
                  <a:lnTo>
                    <a:pt x="32" y="71"/>
                  </a:lnTo>
                  <a:lnTo>
                    <a:pt x="39" y="61"/>
                  </a:lnTo>
                  <a:lnTo>
                    <a:pt x="45" y="54"/>
                  </a:lnTo>
                  <a:lnTo>
                    <a:pt x="51" y="46"/>
                  </a:lnTo>
                  <a:lnTo>
                    <a:pt x="60" y="40"/>
                  </a:lnTo>
                  <a:lnTo>
                    <a:pt x="69" y="34"/>
                  </a:lnTo>
                  <a:lnTo>
                    <a:pt x="80" y="29"/>
                  </a:lnTo>
                  <a:lnTo>
                    <a:pt x="88" y="25"/>
                  </a:lnTo>
                  <a:lnTo>
                    <a:pt x="99" y="21"/>
                  </a:lnTo>
                  <a:lnTo>
                    <a:pt x="112" y="19"/>
                  </a:lnTo>
                  <a:lnTo>
                    <a:pt x="123" y="17"/>
                  </a:lnTo>
                  <a:lnTo>
                    <a:pt x="133" y="1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5" name="Freeform 83">
              <a:extLst>
                <a:ext uri="{FF2B5EF4-FFF2-40B4-BE49-F238E27FC236}">
                  <a16:creationId xmlns:a16="http://schemas.microsoft.com/office/drawing/2014/main" id="{6E8A08B5-A2F1-49B2-AD30-165F6C0C2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" y="2142"/>
              <a:ext cx="369" cy="308"/>
            </a:xfrm>
            <a:custGeom>
              <a:avLst/>
              <a:gdLst>
                <a:gd name="T0" fmla="*/ 203 w 369"/>
                <a:gd name="T1" fmla="*/ 0 h 308"/>
                <a:gd name="T2" fmla="*/ 240 w 369"/>
                <a:gd name="T3" fmla="*/ 6 h 308"/>
                <a:gd name="T4" fmla="*/ 272 w 369"/>
                <a:gd name="T5" fmla="*/ 17 h 308"/>
                <a:gd name="T6" fmla="*/ 302 w 369"/>
                <a:gd name="T7" fmla="*/ 34 h 308"/>
                <a:gd name="T8" fmla="*/ 326 w 369"/>
                <a:gd name="T9" fmla="*/ 55 h 308"/>
                <a:gd name="T10" fmla="*/ 345 w 369"/>
                <a:gd name="T11" fmla="*/ 80 h 308"/>
                <a:gd name="T12" fmla="*/ 360 w 369"/>
                <a:gd name="T13" fmla="*/ 107 h 308"/>
                <a:gd name="T14" fmla="*/ 367 w 369"/>
                <a:gd name="T15" fmla="*/ 138 h 308"/>
                <a:gd name="T16" fmla="*/ 367 w 369"/>
                <a:gd name="T17" fmla="*/ 170 h 308"/>
                <a:gd name="T18" fmla="*/ 360 w 369"/>
                <a:gd name="T19" fmla="*/ 199 h 308"/>
                <a:gd name="T20" fmla="*/ 345 w 369"/>
                <a:gd name="T21" fmla="*/ 228 h 308"/>
                <a:gd name="T22" fmla="*/ 326 w 369"/>
                <a:gd name="T23" fmla="*/ 253 h 308"/>
                <a:gd name="T24" fmla="*/ 302 w 369"/>
                <a:gd name="T25" fmla="*/ 272 h 308"/>
                <a:gd name="T26" fmla="*/ 272 w 369"/>
                <a:gd name="T27" fmla="*/ 289 h 308"/>
                <a:gd name="T28" fmla="*/ 240 w 369"/>
                <a:gd name="T29" fmla="*/ 300 h 308"/>
                <a:gd name="T30" fmla="*/ 203 w 369"/>
                <a:gd name="T31" fmla="*/ 306 h 308"/>
                <a:gd name="T32" fmla="*/ 164 w 369"/>
                <a:gd name="T33" fmla="*/ 306 h 308"/>
                <a:gd name="T34" fmla="*/ 130 w 369"/>
                <a:gd name="T35" fmla="*/ 300 h 308"/>
                <a:gd name="T36" fmla="*/ 95 w 369"/>
                <a:gd name="T37" fmla="*/ 289 h 308"/>
                <a:gd name="T38" fmla="*/ 67 w 369"/>
                <a:gd name="T39" fmla="*/ 272 h 308"/>
                <a:gd name="T40" fmla="*/ 41 w 369"/>
                <a:gd name="T41" fmla="*/ 253 h 308"/>
                <a:gd name="T42" fmla="*/ 22 w 369"/>
                <a:gd name="T43" fmla="*/ 228 h 308"/>
                <a:gd name="T44" fmla="*/ 7 w 369"/>
                <a:gd name="T45" fmla="*/ 199 h 308"/>
                <a:gd name="T46" fmla="*/ 0 w 369"/>
                <a:gd name="T47" fmla="*/ 170 h 308"/>
                <a:gd name="T48" fmla="*/ 0 w 369"/>
                <a:gd name="T49" fmla="*/ 138 h 308"/>
                <a:gd name="T50" fmla="*/ 7 w 369"/>
                <a:gd name="T51" fmla="*/ 107 h 308"/>
                <a:gd name="T52" fmla="*/ 22 w 369"/>
                <a:gd name="T53" fmla="*/ 80 h 308"/>
                <a:gd name="T54" fmla="*/ 41 w 369"/>
                <a:gd name="T55" fmla="*/ 55 h 308"/>
                <a:gd name="T56" fmla="*/ 67 w 369"/>
                <a:gd name="T57" fmla="*/ 34 h 308"/>
                <a:gd name="T58" fmla="*/ 95 w 369"/>
                <a:gd name="T59" fmla="*/ 17 h 308"/>
                <a:gd name="T60" fmla="*/ 130 w 369"/>
                <a:gd name="T61" fmla="*/ 6 h 308"/>
                <a:gd name="T62" fmla="*/ 164 w 369"/>
                <a:gd name="T63" fmla="*/ 0 h 3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9"/>
                <a:gd name="T97" fmla="*/ 0 h 308"/>
                <a:gd name="T98" fmla="*/ 369 w 369"/>
                <a:gd name="T99" fmla="*/ 308 h 3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9" h="308">
                  <a:moveTo>
                    <a:pt x="184" y="0"/>
                  </a:moveTo>
                  <a:lnTo>
                    <a:pt x="203" y="0"/>
                  </a:lnTo>
                  <a:lnTo>
                    <a:pt x="220" y="2"/>
                  </a:lnTo>
                  <a:lnTo>
                    <a:pt x="240" y="6"/>
                  </a:lnTo>
                  <a:lnTo>
                    <a:pt x="255" y="11"/>
                  </a:lnTo>
                  <a:lnTo>
                    <a:pt x="272" y="17"/>
                  </a:lnTo>
                  <a:lnTo>
                    <a:pt x="287" y="25"/>
                  </a:lnTo>
                  <a:lnTo>
                    <a:pt x="302" y="34"/>
                  </a:lnTo>
                  <a:lnTo>
                    <a:pt x="315" y="44"/>
                  </a:lnTo>
                  <a:lnTo>
                    <a:pt x="326" y="55"/>
                  </a:lnTo>
                  <a:lnTo>
                    <a:pt x="337" y="67"/>
                  </a:lnTo>
                  <a:lnTo>
                    <a:pt x="345" y="80"/>
                  </a:lnTo>
                  <a:lnTo>
                    <a:pt x="354" y="94"/>
                  </a:lnTo>
                  <a:lnTo>
                    <a:pt x="360" y="107"/>
                  </a:lnTo>
                  <a:lnTo>
                    <a:pt x="365" y="122"/>
                  </a:lnTo>
                  <a:lnTo>
                    <a:pt x="367" y="138"/>
                  </a:lnTo>
                  <a:lnTo>
                    <a:pt x="369" y="153"/>
                  </a:lnTo>
                  <a:lnTo>
                    <a:pt x="367" y="170"/>
                  </a:lnTo>
                  <a:lnTo>
                    <a:pt x="365" y="184"/>
                  </a:lnTo>
                  <a:lnTo>
                    <a:pt x="360" y="199"/>
                  </a:lnTo>
                  <a:lnTo>
                    <a:pt x="354" y="214"/>
                  </a:lnTo>
                  <a:lnTo>
                    <a:pt x="345" y="228"/>
                  </a:lnTo>
                  <a:lnTo>
                    <a:pt x="337" y="239"/>
                  </a:lnTo>
                  <a:lnTo>
                    <a:pt x="326" y="253"/>
                  </a:lnTo>
                  <a:lnTo>
                    <a:pt x="315" y="262"/>
                  </a:lnTo>
                  <a:lnTo>
                    <a:pt x="302" y="272"/>
                  </a:lnTo>
                  <a:lnTo>
                    <a:pt x="287" y="281"/>
                  </a:lnTo>
                  <a:lnTo>
                    <a:pt x="272" y="289"/>
                  </a:lnTo>
                  <a:lnTo>
                    <a:pt x="255" y="297"/>
                  </a:lnTo>
                  <a:lnTo>
                    <a:pt x="240" y="300"/>
                  </a:lnTo>
                  <a:lnTo>
                    <a:pt x="220" y="304"/>
                  </a:lnTo>
                  <a:lnTo>
                    <a:pt x="203" y="306"/>
                  </a:lnTo>
                  <a:lnTo>
                    <a:pt x="184" y="308"/>
                  </a:lnTo>
                  <a:lnTo>
                    <a:pt x="164" y="306"/>
                  </a:lnTo>
                  <a:lnTo>
                    <a:pt x="147" y="304"/>
                  </a:lnTo>
                  <a:lnTo>
                    <a:pt x="130" y="300"/>
                  </a:lnTo>
                  <a:lnTo>
                    <a:pt x="112" y="297"/>
                  </a:lnTo>
                  <a:lnTo>
                    <a:pt x="95" y="289"/>
                  </a:lnTo>
                  <a:lnTo>
                    <a:pt x="80" y="281"/>
                  </a:lnTo>
                  <a:lnTo>
                    <a:pt x="67" y="272"/>
                  </a:lnTo>
                  <a:lnTo>
                    <a:pt x="54" y="262"/>
                  </a:lnTo>
                  <a:lnTo>
                    <a:pt x="41" y="253"/>
                  </a:lnTo>
                  <a:lnTo>
                    <a:pt x="30" y="239"/>
                  </a:lnTo>
                  <a:lnTo>
                    <a:pt x="22" y="228"/>
                  </a:lnTo>
                  <a:lnTo>
                    <a:pt x="13" y="214"/>
                  </a:lnTo>
                  <a:lnTo>
                    <a:pt x="7" y="199"/>
                  </a:lnTo>
                  <a:lnTo>
                    <a:pt x="2" y="184"/>
                  </a:lnTo>
                  <a:lnTo>
                    <a:pt x="0" y="170"/>
                  </a:lnTo>
                  <a:lnTo>
                    <a:pt x="0" y="153"/>
                  </a:lnTo>
                  <a:lnTo>
                    <a:pt x="0" y="138"/>
                  </a:lnTo>
                  <a:lnTo>
                    <a:pt x="2" y="122"/>
                  </a:lnTo>
                  <a:lnTo>
                    <a:pt x="7" y="107"/>
                  </a:lnTo>
                  <a:lnTo>
                    <a:pt x="13" y="94"/>
                  </a:lnTo>
                  <a:lnTo>
                    <a:pt x="22" y="80"/>
                  </a:lnTo>
                  <a:lnTo>
                    <a:pt x="30" y="67"/>
                  </a:lnTo>
                  <a:lnTo>
                    <a:pt x="41" y="55"/>
                  </a:lnTo>
                  <a:lnTo>
                    <a:pt x="54" y="44"/>
                  </a:lnTo>
                  <a:lnTo>
                    <a:pt x="67" y="34"/>
                  </a:lnTo>
                  <a:lnTo>
                    <a:pt x="80" y="25"/>
                  </a:lnTo>
                  <a:lnTo>
                    <a:pt x="95" y="17"/>
                  </a:lnTo>
                  <a:lnTo>
                    <a:pt x="112" y="11"/>
                  </a:lnTo>
                  <a:lnTo>
                    <a:pt x="130" y="6"/>
                  </a:lnTo>
                  <a:lnTo>
                    <a:pt x="147" y="2"/>
                  </a:lnTo>
                  <a:lnTo>
                    <a:pt x="164" y="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6" name="Freeform 84">
              <a:extLst>
                <a:ext uri="{FF2B5EF4-FFF2-40B4-BE49-F238E27FC236}">
                  <a16:creationId xmlns:a16="http://schemas.microsoft.com/office/drawing/2014/main" id="{229B3565-F2C0-4175-9E77-DA24AE8A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2134"/>
              <a:ext cx="194" cy="161"/>
            </a:xfrm>
            <a:custGeom>
              <a:avLst/>
              <a:gdLst>
                <a:gd name="T0" fmla="*/ 194 w 194"/>
                <a:gd name="T1" fmla="*/ 161 h 161"/>
                <a:gd name="T2" fmla="*/ 191 w 194"/>
                <a:gd name="T3" fmla="*/ 146 h 161"/>
                <a:gd name="T4" fmla="*/ 189 w 194"/>
                <a:gd name="T5" fmla="*/ 128 h 161"/>
                <a:gd name="T6" fmla="*/ 185 w 194"/>
                <a:gd name="T7" fmla="*/ 113 h 161"/>
                <a:gd name="T8" fmla="*/ 178 w 194"/>
                <a:gd name="T9" fmla="*/ 98 h 161"/>
                <a:gd name="T10" fmla="*/ 170 w 194"/>
                <a:gd name="T11" fmla="*/ 84 h 161"/>
                <a:gd name="T12" fmla="*/ 159 w 194"/>
                <a:gd name="T13" fmla="*/ 71 h 161"/>
                <a:gd name="T14" fmla="*/ 148 w 194"/>
                <a:gd name="T15" fmla="*/ 58 h 161"/>
                <a:gd name="T16" fmla="*/ 135 w 194"/>
                <a:gd name="T17" fmla="*/ 46 h 161"/>
                <a:gd name="T18" fmla="*/ 122 w 194"/>
                <a:gd name="T19" fmla="*/ 37 h 161"/>
                <a:gd name="T20" fmla="*/ 107 w 194"/>
                <a:gd name="T21" fmla="*/ 27 h 161"/>
                <a:gd name="T22" fmla="*/ 92 w 194"/>
                <a:gd name="T23" fmla="*/ 19 h 161"/>
                <a:gd name="T24" fmla="*/ 75 w 194"/>
                <a:gd name="T25" fmla="*/ 12 h 161"/>
                <a:gd name="T26" fmla="*/ 58 w 194"/>
                <a:gd name="T27" fmla="*/ 6 h 161"/>
                <a:gd name="T28" fmla="*/ 38 w 194"/>
                <a:gd name="T29" fmla="*/ 2 h 161"/>
                <a:gd name="T30" fmla="*/ 19 w 194"/>
                <a:gd name="T31" fmla="*/ 0 h 161"/>
                <a:gd name="T32" fmla="*/ 0 w 194"/>
                <a:gd name="T33" fmla="*/ 0 h 161"/>
                <a:gd name="T34" fmla="*/ 0 w 194"/>
                <a:gd name="T35" fmla="*/ 16 h 161"/>
                <a:gd name="T36" fmla="*/ 19 w 194"/>
                <a:gd name="T37" fmla="*/ 16 h 161"/>
                <a:gd name="T38" fmla="*/ 36 w 194"/>
                <a:gd name="T39" fmla="*/ 17 h 161"/>
                <a:gd name="T40" fmla="*/ 51 w 194"/>
                <a:gd name="T41" fmla="*/ 21 h 161"/>
                <a:gd name="T42" fmla="*/ 69 w 194"/>
                <a:gd name="T43" fmla="*/ 27 h 161"/>
                <a:gd name="T44" fmla="*/ 84 w 194"/>
                <a:gd name="T45" fmla="*/ 33 h 161"/>
                <a:gd name="T46" fmla="*/ 99 w 194"/>
                <a:gd name="T47" fmla="*/ 40 h 161"/>
                <a:gd name="T48" fmla="*/ 112 w 194"/>
                <a:gd name="T49" fmla="*/ 48 h 161"/>
                <a:gd name="T50" fmla="*/ 125 w 194"/>
                <a:gd name="T51" fmla="*/ 58 h 161"/>
                <a:gd name="T52" fmla="*/ 135 w 194"/>
                <a:gd name="T53" fmla="*/ 69 h 161"/>
                <a:gd name="T54" fmla="*/ 146 w 194"/>
                <a:gd name="T55" fmla="*/ 81 h 161"/>
                <a:gd name="T56" fmla="*/ 155 w 194"/>
                <a:gd name="T57" fmla="*/ 92 h 161"/>
                <a:gd name="T58" fmla="*/ 161 w 194"/>
                <a:gd name="T59" fmla="*/ 106 h 161"/>
                <a:gd name="T60" fmla="*/ 168 w 194"/>
                <a:gd name="T61" fmla="*/ 119 h 161"/>
                <a:gd name="T62" fmla="*/ 172 w 194"/>
                <a:gd name="T63" fmla="*/ 132 h 161"/>
                <a:gd name="T64" fmla="*/ 174 w 194"/>
                <a:gd name="T65" fmla="*/ 148 h 161"/>
                <a:gd name="T66" fmla="*/ 176 w 194"/>
                <a:gd name="T67" fmla="*/ 161 h 161"/>
                <a:gd name="T68" fmla="*/ 194 w 194"/>
                <a:gd name="T69" fmla="*/ 161 h 1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1"/>
                <a:gd name="T107" fmla="*/ 194 w 194"/>
                <a:gd name="T108" fmla="*/ 161 h 16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1">
                  <a:moveTo>
                    <a:pt x="194" y="161"/>
                  </a:moveTo>
                  <a:lnTo>
                    <a:pt x="191" y="146"/>
                  </a:lnTo>
                  <a:lnTo>
                    <a:pt x="189" y="128"/>
                  </a:lnTo>
                  <a:lnTo>
                    <a:pt x="185" y="113"/>
                  </a:lnTo>
                  <a:lnTo>
                    <a:pt x="178" y="98"/>
                  </a:lnTo>
                  <a:lnTo>
                    <a:pt x="170" y="84"/>
                  </a:lnTo>
                  <a:lnTo>
                    <a:pt x="159" y="71"/>
                  </a:lnTo>
                  <a:lnTo>
                    <a:pt x="148" y="58"/>
                  </a:lnTo>
                  <a:lnTo>
                    <a:pt x="135" y="46"/>
                  </a:lnTo>
                  <a:lnTo>
                    <a:pt x="122" y="37"/>
                  </a:lnTo>
                  <a:lnTo>
                    <a:pt x="107" y="27"/>
                  </a:lnTo>
                  <a:lnTo>
                    <a:pt x="92" y="19"/>
                  </a:lnTo>
                  <a:lnTo>
                    <a:pt x="75" y="12"/>
                  </a:lnTo>
                  <a:lnTo>
                    <a:pt x="58" y="6"/>
                  </a:lnTo>
                  <a:lnTo>
                    <a:pt x="38" y="2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9" y="16"/>
                  </a:lnTo>
                  <a:lnTo>
                    <a:pt x="36" y="17"/>
                  </a:lnTo>
                  <a:lnTo>
                    <a:pt x="51" y="21"/>
                  </a:lnTo>
                  <a:lnTo>
                    <a:pt x="69" y="27"/>
                  </a:lnTo>
                  <a:lnTo>
                    <a:pt x="84" y="33"/>
                  </a:lnTo>
                  <a:lnTo>
                    <a:pt x="99" y="40"/>
                  </a:lnTo>
                  <a:lnTo>
                    <a:pt x="112" y="48"/>
                  </a:lnTo>
                  <a:lnTo>
                    <a:pt x="125" y="58"/>
                  </a:lnTo>
                  <a:lnTo>
                    <a:pt x="135" y="69"/>
                  </a:lnTo>
                  <a:lnTo>
                    <a:pt x="146" y="81"/>
                  </a:lnTo>
                  <a:lnTo>
                    <a:pt x="155" y="92"/>
                  </a:lnTo>
                  <a:lnTo>
                    <a:pt x="161" y="106"/>
                  </a:lnTo>
                  <a:lnTo>
                    <a:pt x="168" y="119"/>
                  </a:lnTo>
                  <a:lnTo>
                    <a:pt x="172" y="132"/>
                  </a:lnTo>
                  <a:lnTo>
                    <a:pt x="174" y="148"/>
                  </a:lnTo>
                  <a:lnTo>
                    <a:pt x="176" y="161"/>
                  </a:lnTo>
                  <a:lnTo>
                    <a:pt x="194" y="161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7" name="Freeform 85">
              <a:extLst>
                <a:ext uri="{FF2B5EF4-FFF2-40B4-BE49-F238E27FC236}">
                  <a16:creationId xmlns:a16="http://schemas.microsoft.com/office/drawing/2014/main" id="{93F1FFE5-66C9-4672-A6C8-1CC0E8DCA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2295"/>
              <a:ext cx="194" cy="163"/>
            </a:xfrm>
            <a:custGeom>
              <a:avLst/>
              <a:gdLst>
                <a:gd name="T0" fmla="*/ 0 w 194"/>
                <a:gd name="T1" fmla="*/ 163 h 163"/>
                <a:gd name="T2" fmla="*/ 19 w 194"/>
                <a:gd name="T3" fmla="*/ 163 h 163"/>
                <a:gd name="T4" fmla="*/ 38 w 194"/>
                <a:gd name="T5" fmla="*/ 159 h 163"/>
                <a:gd name="T6" fmla="*/ 58 w 194"/>
                <a:gd name="T7" fmla="*/ 155 h 163"/>
                <a:gd name="T8" fmla="*/ 75 w 194"/>
                <a:gd name="T9" fmla="*/ 149 h 163"/>
                <a:gd name="T10" fmla="*/ 92 w 194"/>
                <a:gd name="T11" fmla="*/ 144 h 163"/>
                <a:gd name="T12" fmla="*/ 107 w 194"/>
                <a:gd name="T13" fmla="*/ 136 h 163"/>
                <a:gd name="T14" fmla="*/ 122 w 194"/>
                <a:gd name="T15" fmla="*/ 126 h 163"/>
                <a:gd name="T16" fmla="*/ 135 w 194"/>
                <a:gd name="T17" fmla="*/ 115 h 163"/>
                <a:gd name="T18" fmla="*/ 148 w 194"/>
                <a:gd name="T19" fmla="*/ 103 h 163"/>
                <a:gd name="T20" fmla="*/ 159 w 194"/>
                <a:gd name="T21" fmla="*/ 92 h 163"/>
                <a:gd name="T22" fmla="*/ 170 w 194"/>
                <a:gd name="T23" fmla="*/ 78 h 163"/>
                <a:gd name="T24" fmla="*/ 178 w 194"/>
                <a:gd name="T25" fmla="*/ 63 h 163"/>
                <a:gd name="T26" fmla="*/ 185 w 194"/>
                <a:gd name="T27" fmla="*/ 50 h 163"/>
                <a:gd name="T28" fmla="*/ 189 w 194"/>
                <a:gd name="T29" fmla="*/ 33 h 163"/>
                <a:gd name="T30" fmla="*/ 191 w 194"/>
                <a:gd name="T31" fmla="*/ 17 h 163"/>
                <a:gd name="T32" fmla="*/ 194 w 194"/>
                <a:gd name="T33" fmla="*/ 0 h 163"/>
                <a:gd name="T34" fmla="*/ 176 w 194"/>
                <a:gd name="T35" fmla="*/ 0 h 163"/>
                <a:gd name="T36" fmla="*/ 174 w 194"/>
                <a:gd name="T37" fmla="*/ 15 h 163"/>
                <a:gd name="T38" fmla="*/ 172 w 194"/>
                <a:gd name="T39" fmla="*/ 31 h 163"/>
                <a:gd name="T40" fmla="*/ 168 w 194"/>
                <a:gd name="T41" fmla="*/ 44 h 163"/>
                <a:gd name="T42" fmla="*/ 161 w 194"/>
                <a:gd name="T43" fmla="*/ 57 h 163"/>
                <a:gd name="T44" fmla="*/ 155 w 194"/>
                <a:gd name="T45" fmla="*/ 71 h 163"/>
                <a:gd name="T46" fmla="*/ 146 w 194"/>
                <a:gd name="T47" fmla="*/ 82 h 163"/>
                <a:gd name="T48" fmla="*/ 135 w 194"/>
                <a:gd name="T49" fmla="*/ 94 h 163"/>
                <a:gd name="T50" fmla="*/ 125 w 194"/>
                <a:gd name="T51" fmla="*/ 103 h 163"/>
                <a:gd name="T52" fmla="*/ 112 w 194"/>
                <a:gd name="T53" fmla="*/ 113 h 163"/>
                <a:gd name="T54" fmla="*/ 99 w 194"/>
                <a:gd name="T55" fmla="*/ 123 h 163"/>
                <a:gd name="T56" fmla="*/ 84 w 194"/>
                <a:gd name="T57" fmla="*/ 128 h 163"/>
                <a:gd name="T58" fmla="*/ 69 w 194"/>
                <a:gd name="T59" fmla="*/ 136 h 163"/>
                <a:gd name="T60" fmla="*/ 51 w 194"/>
                <a:gd name="T61" fmla="*/ 140 h 163"/>
                <a:gd name="T62" fmla="*/ 36 w 194"/>
                <a:gd name="T63" fmla="*/ 144 h 163"/>
                <a:gd name="T64" fmla="*/ 19 w 194"/>
                <a:gd name="T65" fmla="*/ 145 h 163"/>
                <a:gd name="T66" fmla="*/ 0 w 194"/>
                <a:gd name="T67" fmla="*/ 147 h 163"/>
                <a:gd name="T68" fmla="*/ 0 w 194"/>
                <a:gd name="T69" fmla="*/ 163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3"/>
                <a:gd name="T107" fmla="*/ 194 w 194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3">
                  <a:moveTo>
                    <a:pt x="0" y="163"/>
                  </a:moveTo>
                  <a:lnTo>
                    <a:pt x="19" y="163"/>
                  </a:lnTo>
                  <a:lnTo>
                    <a:pt x="38" y="159"/>
                  </a:lnTo>
                  <a:lnTo>
                    <a:pt x="58" y="155"/>
                  </a:lnTo>
                  <a:lnTo>
                    <a:pt x="75" y="149"/>
                  </a:lnTo>
                  <a:lnTo>
                    <a:pt x="92" y="144"/>
                  </a:lnTo>
                  <a:lnTo>
                    <a:pt x="107" y="136"/>
                  </a:lnTo>
                  <a:lnTo>
                    <a:pt x="122" y="126"/>
                  </a:lnTo>
                  <a:lnTo>
                    <a:pt x="135" y="115"/>
                  </a:lnTo>
                  <a:lnTo>
                    <a:pt x="148" y="103"/>
                  </a:lnTo>
                  <a:lnTo>
                    <a:pt x="159" y="92"/>
                  </a:lnTo>
                  <a:lnTo>
                    <a:pt x="170" y="78"/>
                  </a:lnTo>
                  <a:lnTo>
                    <a:pt x="178" y="63"/>
                  </a:lnTo>
                  <a:lnTo>
                    <a:pt x="185" y="50"/>
                  </a:lnTo>
                  <a:lnTo>
                    <a:pt x="189" y="33"/>
                  </a:lnTo>
                  <a:lnTo>
                    <a:pt x="191" y="17"/>
                  </a:lnTo>
                  <a:lnTo>
                    <a:pt x="194" y="0"/>
                  </a:lnTo>
                  <a:lnTo>
                    <a:pt x="176" y="0"/>
                  </a:lnTo>
                  <a:lnTo>
                    <a:pt x="174" y="15"/>
                  </a:lnTo>
                  <a:lnTo>
                    <a:pt x="172" y="31"/>
                  </a:lnTo>
                  <a:lnTo>
                    <a:pt x="168" y="44"/>
                  </a:lnTo>
                  <a:lnTo>
                    <a:pt x="161" y="57"/>
                  </a:lnTo>
                  <a:lnTo>
                    <a:pt x="155" y="71"/>
                  </a:lnTo>
                  <a:lnTo>
                    <a:pt x="146" y="82"/>
                  </a:lnTo>
                  <a:lnTo>
                    <a:pt x="135" y="94"/>
                  </a:lnTo>
                  <a:lnTo>
                    <a:pt x="125" y="103"/>
                  </a:lnTo>
                  <a:lnTo>
                    <a:pt x="112" y="113"/>
                  </a:lnTo>
                  <a:lnTo>
                    <a:pt x="99" y="123"/>
                  </a:lnTo>
                  <a:lnTo>
                    <a:pt x="84" y="128"/>
                  </a:lnTo>
                  <a:lnTo>
                    <a:pt x="69" y="136"/>
                  </a:lnTo>
                  <a:lnTo>
                    <a:pt x="51" y="140"/>
                  </a:lnTo>
                  <a:lnTo>
                    <a:pt x="36" y="144"/>
                  </a:lnTo>
                  <a:lnTo>
                    <a:pt x="19" y="145"/>
                  </a:lnTo>
                  <a:lnTo>
                    <a:pt x="0" y="147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8" name="Freeform 86">
              <a:extLst>
                <a:ext uri="{FF2B5EF4-FFF2-40B4-BE49-F238E27FC236}">
                  <a16:creationId xmlns:a16="http://schemas.microsoft.com/office/drawing/2014/main" id="{E15D15A7-E4BC-4266-9456-32F286C3B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2295"/>
              <a:ext cx="194" cy="163"/>
            </a:xfrm>
            <a:custGeom>
              <a:avLst/>
              <a:gdLst>
                <a:gd name="T0" fmla="*/ 0 w 194"/>
                <a:gd name="T1" fmla="*/ 0 h 163"/>
                <a:gd name="T2" fmla="*/ 2 w 194"/>
                <a:gd name="T3" fmla="*/ 17 h 163"/>
                <a:gd name="T4" fmla="*/ 4 w 194"/>
                <a:gd name="T5" fmla="*/ 33 h 163"/>
                <a:gd name="T6" fmla="*/ 10 w 194"/>
                <a:gd name="T7" fmla="*/ 50 h 163"/>
                <a:gd name="T8" fmla="*/ 17 w 194"/>
                <a:gd name="T9" fmla="*/ 63 h 163"/>
                <a:gd name="T10" fmla="*/ 23 w 194"/>
                <a:gd name="T11" fmla="*/ 78 h 163"/>
                <a:gd name="T12" fmla="*/ 34 w 194"/>
                <a:gd name="T13" fmla="*/ 92 h 163"/>
                <a:gd name="T14" fmla="*/ 45 w 194"/>
                <a:gd name="T15" fmla="*/ 103 h 163"/>
                <a:gd name="T16" fmla="*/ 58 w 194"/>
                <a:gd name="T17" fmla="*/ 115 h 163"/>
                <a:gd name="T18" fmla="*/ 71 w 194"/>
                <a:gd name="T19" fmla="*/ 126 h 163"/>
                <a:gd name="T20" fmla="*/ 86 w 194"/>
                <a:gd name="T21" fmla="*/ 136 h 163"/>
                <a:gd name="T22" fmla="*/ 103 w 194"/>
                <a:gd name="T23" fmla="*/ 144 h 163"/>
                <a:gd name="T24" fmla="*/ 118 w 194"/>
                <a:gd name="T25" fmla="*/ 149 h 163"/>
                <a:gd name="T26" fmla="*/ 137 w 194"/>
                <a:gd name="T27" fmla="*/ 155 h 163"/>
                <a:gd name="T28" fmla="*/ 155 w 194"/>
                <a:gd name="T29" fmla="*/ 159 h 163"/>
                <a:gd name="T30" fmla="*/ 174 w 194"/>
                <a:gd name="T31" fmla="*/ 163 h 163"/>
                <a:gd name="T32" fmla="*/ 194 w 194"/>
                <a:gd name="T33" fmla="*/ 163 h 163"/>
                <a:gd name="T34" fmla="*/ 194 w 194"/>
                <a:gd name="T35" fmla="*/ 147 h 163"/>
                <a:gd name="T36" fmla="*/ 176 w 194"/>
                <a:gd name="T37" fmla="*/ 145 h 163"/>
                <a:gd name="T38" fmla="*/ 159 w 194"/>
                <a:gd name="T39" fmla="*/ 144 h 163"/>
                <a:gd name="T40" fmla="*/ 142 w 194"/>
                <a:gd name="T41" fmla="*/ 140 h 163"/>
                <a:gd name="T42" fmla="*/ 125 w 194"/>
                <a:gd name="T43" fmla="*/ 136 h 163"/>
                <a:gd name="T44" fmla="*/ 109 w 194"/>
                <a:gd name="T45" fmla="*/ 128 h 163"/>
                <a:gd name="T46" fmla="*/ 97 w 194"/>
                <a:gd name="T47" fmla="*/ 123 h 163"/>
                <a:gd name="T48" fmla="*/ 81 w 194"/>
                <a:gd name="T49" fmla="*/ 113 h 163"/>
                <a:gd name="T50" fmla="*/ 71 w 194"/>
                <a:gd name="T51" fmla="*/ 103 h 163"/>
                <a:gd name="T52" fmla="*/ 58 w 194"/>
                <a:gd name="T53" fmla="*/ 94 h 163"/>
                <a:gd name="T54" fmla="*/ 49 w 194"/>
                <a:gd name="T55" fmla="*/ 82 h 163"/>
                <a:gd name="T56" fmla="*/ 40 w 194"/>
                <a:gd name="T57" fmla="*/ 71 h 163"/>
                <a:gd name="T58" fmla="*/ 32 w 194"/>
                <a:gd name="T59" fmla="*/ 57 h 163"/>
                <a:gd name="T60" fmla="*/ 25 w 194"/>
                <a:gd name="T61" fmla="*/ 44 h 163"/>
                <a:gd name="T62" fmla="*/ 21 w 194"/>
                <a:gd name="T63" fmla="*/ 31 h 163"/>
                <a:gd name="T64" fmla="*/ 19 w 194"/>
                <a:gd name="T65" fmla="*/ 15 h 163"/>
                <a:gd name="T66" fmla="*/ 19 w 194"/>
                <a:gd name="T67" fmla="*/ 0 h 163"/>
                <a:gd name="T68" fmla="*/ 0 w 194"/>
                <a:gd name="T69" fmla="*/ 0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3"/>
                <a:gd name="T107" fmla="*/ 194 w 194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3">
                  <a:moveTo>
                    <a:pt x="0" y="0"/>
                  </a:moveTo>
                  <a:lnTo>
                    <a:pt x="2" y="17"/>
                  </a:lnTo>
                  <a:lnTo>
                    <a:pt x="4" y="33"/>
                  </a:lnTo>
                  <a:lnTo>
                    <a:pt x="10" y="50"/>
                  </a:lnTo>
                  <a:lnTo>
                    <a:pt x="17" y="63"/>
                  </a:lnTo>
                  <a:lnTo>
                    <a:pt x="23" y="78"/>
                  </a:lnTo>
                  <a:lnTo>
                    <a:pt x="34" y="92"/>
                  </a:lnTo>
                  <a:lnTo>
                    <a:pt x="45" y="103"/>
                  </a:lnTo>
                  <a:lnTo>
                    <a:pt x="58" y="115"/>
                  </a:lnTo>
                  <a:lnTo>
                    <a:pt x="71" y="126"/>
                  </a:lnTo>
                  <a:lnTo>
                    <a:pt x="86" y="136"/>
                  </a:lnTo>
                  <a:lnTo>
                    <a:pt x="103" y="144"/>
                  </a:lnTo>
                  <a:lnTo>
                    <a:pt x="118" y="149"/>
                  </a:lnTo>
                  <a:lnTo>
                    <a:pt x="137" y="155"/>
                  </a:lnTo>
                  <a:lnTo>
                    <a:pt x="155" y="159"/>
                  </a:lnTo>
                  <a:lnTo>
                    <a:pt x="174" y="163"/>
                  </a:lnTo>
                  <a:lnTo>
                    <a:pt x="194" y="163"/>
                  </a:lnTo>
                  <a:lnTo>
                    <a:pt x="194" y="147"/>
                  </a:lnTo>
                  <a:lnTo>
                    <a:pt x="176" y="145"/>
                  </a:lnTo>
                  <a:lnTo>
                    <a:pt x="159" y="144"/>
                  </a:lnTo>
                  <a:lnTo>
                    <a:pt x="142" y="140"/>
                  </a:lnTo>
                  <a:lnTo>
                    <a:pt x="125" y="136"/>
                  </a:lnTo>
                  <a:lnTo>
                    <a:pt x="109" y="128"/>
                  </a:lnTo>
                  <a:lnTo>
                    <a:pt x="97" y="123"/>
                  </a:lnTo>
                  <a:lnTo>
                    <a:pt x="81" y="113"/>
                  </a:lnTo>
                  <a:lnTo>
                    <a:pt x="71" y="103"/>
                  </a:lnTo>
                  <a:lnTo>
                    <a:pt x="58" y="94"/>
                  </a:lnTo>
                  <a:lnTo>
                    <a:pt x="49" y="82"/>
                  </a:lnTo>
                  <a:lnTo>
                    <a:pt x="40" y="71"/>
                  </a:lnTo>
                  <a:lnTo>
                    <a:pt x="32" y="57"/>
                  </a:lnTo>
                  <a:lnTo>
                    <a:pt x="25" y="44"/>
                  </a:lnTo>
                  <a:lnTo>
                    <a:pt x="21" y="31"/>
                  </a:lnTo>
                  <a:lnTo>
                    <a:pt x="19" y="15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39" name="Freeform 87">
              <a:extLst>
                <a:ext uri="{FF2B5EF4-FFF2-40B4-BE49-F238E27FC236}">
                  <a16:creationId xmlns:a16="http://schemas.microsoft.com/office/drawing/2014/main" id="{285F9C2E-C201-42CD-A5A5-5C031C149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" y="2134"/>
              <a:ext cx="194" cy="161"/>
            </a:xfrm>
            <a:custGeom>
              <a:avLst/>
              <a:gdLst>
                <a:gd name="T0" fmla="*/ 194 w 194"/>
                <a:gd name="T1" fmla="*/ 0 h 161"/>
                <a:gd name="T2" fmla="*/ 174 w 194"/>
                <a:gd name="T3" fmla="*/ 0 h 161"/>
                <a:gd name="T4" fmla="*/ 155 w 194"/>
                <a:gd name="T5" fmla="*/ 2 h 161"/>
                <a:gd name="T6" fmla="*/ 137 w 194"/>
                <a:gd name="T7" fmla="*/ 6 h 161"/>
                <a:gd name="T8" fmla="*/ 118 w 194"/>
                <a:gd name="T9" fmla="*/ 12 h 161"/>
                <a:gd name="T10" fmla="*/ 103 w 194"/>
                <a:gd name="T11" fmla="*/ 19 h 161"/>
                <a:gd name="T12" fmla="*/ 86 w 194"/>
                <a:gd name="T13" fmla="*/ 27 h 161"/>
                <a:gd name="T14" fmla="*/ 71 w 194"/>
                <a:gd name="T15" fmla="*/ 37 h 161"/>
                <a:gd name="T16" fmla="*/ 58 w 194"/>
                <a:gd name="T17" fmla="*/ 46 h 161"/>
                <a:gd name="T18" fmla="*/ 45 w 194"/>
                <a:gd name="T19" fmla="*/ 58 h 161"/>
                <a:gd name="T20" fmla="*/ 34 w 194"/>
                <a:gd name="T21" fmla="*/ 71 h 161"/>
                <a:gd name="T22" fmla="*/ 23 w 194"/>
                <a:gd name="T23" fmla="*/ 84 h 161"/>
                <a:gd name="T24" fmla="*/ 17 w 194"/>
                <a:gd name="T25" fmla="*/ 98 h 161"/>
                <a:gd name="T26" fmla="*/ 10 w 194"/>
                <a:gd name="T27" fmla="*/ 113 h 161"/>
                <a:gd name="T28" fmla="*/ 4 w 194"/>
                <a:gd name="T29" fmla="*/ 128 h 161"/>
                <a:gd name="T30" fmla="*/ 2 w 194"/>
                <a:gd name="T31" fmla="*/ 146 h 161"/>
                <a:gd name="T32" fmla="*/ 0 w 194"/>
                <a:gd name="T33" fmla="*/ 161 h 161"/>
                <a:gd name="T34" fmla="*/ 19 w 194"/>
                <a:gd name="T35" fmla="*/ 161 h 161"/>
                <a:gd name="T36" fmla="*/ 19 w 194"/>
                <a:gd name="T37" fmla="*/ 148 h 161"/>
                <a:gd name="T38" fmla="*/ 21 w 194"/>
                <a:gd name="T39" fmla="*/ 132 h 161"/>
                <a:gd name="T40" fmla="*/ 25 w 194"/>
                <a:gd name="T41" fmla="*/ 119 h 161"/>
                <a:gd name="T42" fmla="*/ 32 w 194"/>
                <a:gd name="T43" fmla="*/ 106 h 161"/>
                <a:gd name="T44" fmla="*/ 40 w 194"/>
                <a:gd name="T45" fmla="*/ 92 h 161"/>
                <a:gd name="T46" fmla="*/ 49 w 194"/>
                <a:gd name="T47" fmla="*/ 81 h 161"/>
                <a:gd name="T48" fmla="*/ 58 w 194"/>
                <a:gd name="T49" fmla="*/ 69 h 161"/>
                <a:gd name="T50" fmla="*/ 71 w 194"/>
                <a:gd name="T51" fmla="*/ 58 h 161"/>
                <a:gd name="T52" fmla="*/ 81 w 194"/>
                <a:gd name="T53" fmla="*/ 48 h 161"/>
                <a:gd name="T54" fmla="*/ 97 w 194"/>
                <a:gd name="T55" fmla="*/ 40 h 161"/>
                <a:gd name="T56" fmla="*/ 109 w 194"/>
                <a:gd name="T57" fmla="*/ 33 h 161"/>
                <a:gd name="T58" fmla="*/ 125 w 194"/>
                <a:gd name="T59" fmla="*/ 27 h 161"/>
                <a:gd name="T60" fmla="*/ 142 w 194"/>
                <a:gd name="T61" fmla="*/ 21 h 161"/>
                <a:gd name="T62" fmla="*/ 159 w 194"/>
                <a:gd name="T63" fmla="*/ 17 h 161"/>
                <a:gd name="T64" fmla="*/ 176 w 194"/>
                <a:gd name="T65" fmla="*/ 16 h 161"/>
                <a:gd name="T66" fmla="*/ 194 w 194"/>
                <a:gd name="T67" fmla="*/ 16 h 161"/>
                <a:gd name="T68" fmla="*/ 194 w 194"/>
                <a:gd name="T69" fmla="*/ 0 h 16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1"/>
                <a:gd name="T107" fmla="*/ 194 w 194"/>
                <a:gd name="T108" fmla="*/ 161 h 16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1">
                  <a:moveTo>
                    <a:pt x="194" y="0"/>
                  </a:moveTo>
                  <a:lnTo>
                    <a:pt x="174" y="0"/>
                  </a:lnTo>
                  <a:lnTo>
                    <a:pt x="155" y="2"/>
                  </a:lnTo>
                  <a:lnTo>
                    <a:pt x="137" y="6"/>
                  </a:lnTo>
                  <a:lnTo>
                    <a:pt x="118" y="12"/>
                  </a:lnTo>
                  <a:lnTo>
                    <a:pt x="103" y="19"/>
                  </a:lnTo>
                  <a:lnTo>
                    <a:pt x="86" y="27"/>
                  </a:lnTo>
                  <a:lnTo>
                    <a:pt x="71" y="37"/>
                  </a:lnTo>
                  <a:lnTo>
                    <a:pt x="58" y="46"/>
                  </a:lnTo>
                  <a:lnTo>
                    <a:pt x="45" y="58"/>
                  </a:lnTo>
                  <a:lnTo>
                    <a:pt x="34" y="71"/>
                  </a:lnTo>
                  <a:lnTo>
                    <a:pt x="23" y="84"/>
                  </a:lnTo>
                  <a:lnTo>
                    <a:pt x="17" y="98"/>
                  </a:lnTo>
                  <a:lnTo>
                    <a:pt x="10" y="113"/>
                  </a:lnTo>
                  <a:lnTo>
                    <a:pt x="4" y="128"/>
                  </a:lnTo>
                  <a:lnTo>
                    <a:pt x="2" y="146"/>
                  </a:lnTo>
                  <a:lnTo>
                    <a:pt x="0" y="161"/>
                  </a:lnTo>
                  <a:lnTo>
                    <a:pt x="19" y="161"/>
                  </a:lnTo>
                  <a:lnTo>
                    <a:pt x="19" y="148"/>
                  </a:lnTo>
                  <a:lnTo>
                    <a:pt x="21" y="132"/>
                  </a:lnTo>
                  <a:lnTo>
                    <a:pt x="25" y="119"/>
                  </a:lnTo>
                  <a:lnTo>
                    <a:pt x="32" y="106"/>
                  </a:lnTo>
                  <a:lnTo>
                    <a:pt x="40" y="92"/>
                  </a:lnTo>
                  <a:lnTo>
                    <a:pt x="49" y="81"/>
                  </a:lnTo>
                  <a:lnTo>
                    <a:pt x="58" y="69"/>
                  </a:lnTo>
                  <a:lnTo>
                    <a:pt x="71" y="58"/>
                  </a:lnTo>
                  <a:lnTo>
                    <a:pt x="81" y="48"/>
                  </a:lnTo>
                  <a:lnTo>
                    <a:pt x="97" y="40"/>
                  </a:lnTo>
                  <a:lnTo>
                    <a:pt x="109" y="33"/>
                  </a:lnTo>
                  <a:lnTo>
                    <a:pt x="125" y="27"/>
                  </a:lnTo>
                  <a:lnTo>
                    <a:pt x="142" y="21"/>
                  </a:lnTo>
                  <a:lnTo>
                    <a:pt x="159" y="17"/>
                  </a:lnTo>
                  <a:lnTo>
                    <a:pt x="176" y="16"/>
                  </a:lnTo>
                  <a:lnTo>
                    <a:pt x="194" y="1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0" name="Freeform 88">
              <a:extLst>
                <a:ext uri="{FF2B5EF4-FFF2-40B4-BE49-F238E27FC236}">
                  <a16:creationId xmlns:a16="http://schemas.microsoft.com/office/drawing/2014/main" id="{5EA2157E-6964-4D47-84F9-DBE9EE748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" y="2184"/>
              <a:ext cx="251" cy="222"/>
            </a:xfrm>
            <a:custGeom>
              <a:avLst/>
              <a:gdLst>
                <a:gd name="T0" fmla="*/ 138 w 251"/>
                <a:gd name="T1" fmla="*/ 2 h 222"/>
                <a:gd name="T2" fmla="*/ 162 w 251"/>
                <a:gd name="T3" fmla="*/ 6 h 222"/>
                <a:gd name="T4" fmla="*/ 186 w 251"/>
                <a:gd name="T5" fmla="*/ 13 h 222"/>
                <a:gd name="T6" fmla="*/ 205 w 251"/>
                <a:gd name="T7" fmla="*/ 27 h 222"/>
                <a:gd name="T8" fmla="*/ 223 w 251"/>
                <a:gd name="T9" fmla="*/ 40 h 222"/>
                <a:gd name="T10" fmla="*/ 235 w 251"/>
                <a:gd name="T11" fmla="*/ 59 h 222"/>
                <a:gd name="T12" fmla="*/ 246 w 251"/>
                <a:gd name="T13" fmla="*/ 78 h 222"/>
                <a:gd name="T14" fmla="*/ 251 w 251"/>
                <a:gd name="T15" fmla="*/ 100 h 222"/>
                <a:gd name="T16" fmla="*/ 251 w 251"/>
                <a:gd name="T17" fmla="*/ 122 h 222"/>
                <a:gd name="T18" fmla="*/ 246 w 251"/>
                <a:gd name="T19" fmla="*/ 145 h 222"/>
                <a:gd name="T20" fmla="*/ 235 w 251"/>
                <a:gd name="T21" fmla="*/ 165 h 222"/>
                <a:gd name="T22" fmla="*/ 223 w 251"/>
                <a:gd name="T23" fmla="*/ 182 h 222"/>
                <a:gd name="T24" fmla="*/ 205 w 251"/>
                <a:gd name="T25" fmla="*/ 197 h 222"/>
                <a:gd name="T26" fmla="*/ 186 w 251"/>
                <a:gd name="T27" fmla="*/ 209 h 222"/>
                <a:gd name="T28" fmla="*/ 162 w 251"/>
                <a:gd name="T29" fmla="*/ 218 h 222"/>
                <a:gd name="T30" fmla="*/ 138 w 251"/>
                <a:gd name="T31" fmla="*/ 222 h 222"/>
                <a:gd name="T32" fmla="*/ 113 w 251"/>
                <a:gd name="T33" fmla="*/ 222 h 222"/>
                <a:gd name="T34" fmla="*/ 89 w 251"/>
                <a:gd name="T35" fmla="*/ 218 h 222"/>
                <a:gd name="T36" fmla="*/ 67 w 251"/>
                <a:gd name="T37" fmla="*/ 209 h 222"/>
                <a:gd name="T38" fmla="*/ 46 w 251"/>
                <a:gd name="T39" fmla="*/ 197 h 222"/>
                <a:gd name="T40" fmla="*/ 29 w 251"/>
                <a:gd name="T41" fmla="*/ 182 h 222"/>
                <a:gd name="T42" fmla="*/ 16 w 251"/>
                <a:gd name="T43" fmla="*/ 165 h 222"/>
                <a:gd name="T44" fmla="*/ 7 w 251"/>
                <a:gd name="T45" fmla="*/ 145 h 222"/>
                <a:gd name="T46" fmla="*/ 0 w 251"/>
                <a:gd name="T47" fmla="*/ 122 h 222"/>
                <a:gd name="T48" fmla="*/ 0 w 251"/>
                <a:gd name="T49" fmla="*/ 100 h 222"/>
                <a:gd name="T50" fmla="*/ 7 w 251"/>
                <a:gd name="T51" fmla="*/ 78 h 222"/>
                <a:gd name="T52" fmla="*/ 16 w 251"/>
                <a:gd name="T53" fmla="*/ 59 h 222"/>
                <a:gd name="T54" fmla="*/ 29 w 251"/>
                <a:gd name="T55" fmla="*/ 40 h 222"/>
                <a:gd name="T56" fmla="*/ 46 w 251"/>
                <a:gd name="T57" fmla="*/ 27 h 222"/>
                <a:gd name="T58" fmla="*/ 67 w 251"/>
                <a:gd name="T59" fmla="*/ 13 h 222"/>
                <a:gd name="T60" fmla="*/ 89 w 251"/>
                <a:gd name="T61" fmla="*/ 6 h 222"/>
                <a:gd name="T62" fmla="*/ 113 w 251"/>
                <a:gd name="T63" fmla="*/ 2 h 2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1"/>
                <a:gd name="T97" fmla="*/ 0 h 222"/>
                <a:gd name="T98" fmla="*/ 251 w 251"/>
                <a:gd name="T99" fmla="*/ 222 h 2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1" h="222">
                  <a:moveTo>
                    <a:pt x="126" y="0"/>
                  </a:moveTo>
                  <a:lnTo>
                    <a:pt x="138" y="2"/>
                  </a:lnTo>
                  <a:lnTo>
                    <a:pt x="151" y="2"/>
                  </a:lnTo>
                  <a:lnTo>
                    <a:pt x="162" y="6"/>
                  </a:lnTo>
                  <a:lnTo>
                    <a:pt x="175" y="10"/>
                  </a:lnTo>
                  <a:lnTo>
                    <a:pt x="186" y="13"/>
                  </a:lnTo>
                  <a:lnTo>
                    <a:pt x="197" y="19"/>
                  </a:lnTo>
                  <a:lnTo>
                    <a:pt x="205" y="27"/>
                  </a:lnTo>
                  <a:lnTo>
                    <a:pt x="214" y="33"/>
                  </a:lnTo>
                  <a:lnTo>
                    <a:pt x="223" y="40"/>
                  </a:lnTo>
                  <a:lnTo>
                    <a:pt x="229" y="50"/>
                  </a:lnTo>
                  <a:lnTo>
                    <a:pt x="235" y="59"/>
                  </a:lnTo>
                  <a:lnTo>
                    <a:pt x="242" y="69"/>
                  </a:lnTo>
                  <a:lnTo>
                    <a:pt x="246" y="78"/>
                  </a:lnTo>
                  <a:lnTo>
                    <a:pt x="248" y="90"/>
                  </a:lnTo>
                  <a:lnTo>
                    <a:pt x="251" y="100"/>
                  </a:lnTo>
                  <a:lnTo>
                    <a:pt x="251" y="111"/>
                  </a:lnTo>
                  <a:lnTo>
                    <a:pt x="251" y="122"/>
                  </a:lnTo>
                  <a:lnTo>
                    <a:pt x="248" y="134"/>
                  </a:lnTo>
                  <a:lnTo>
                    <a:pt x="246" y="145"/>
                  </a:lnTo>
                  <a:lnTo>
                    <a:pt x="242" y="155"/>
                  </a:lnTo>
                  <a:lnTo>
                    <a:pt x="235" y="165"/>
                  </a:lnTo>
                  <a:lnTo>
                    <a:pt x="229" y="174"/>
                  </a:lnTo>
                  <a:lnTo>
                    <a:pt x="223" y="182"/>
                  </a:lnTo>
                  <a:lnTo>
                    <a:pt x="214" y="189"/>
                  </a:lnTo>
                  <a:lnTo>
                    <a:pt x="205" y="197"/>
                  </a:lnTo>
                  <a:lnTo>
                    <a:pt x="197" y="203"/>
                  </a:lnTo>
                  <a:lnTo>
                    <a:pt x="186" y="209"/>
                  </a:lnTo>
                  <a:lnTo>
                    <a:pt x="175" y="214"/>
                  </a:lnTo>
                  <a:lnTo>
                    <a:pt x="162" y="218"/>
                  </a:lnTo>
                  <a:lnTo>
                    <a:pt x="151" y="220"/>
                  </a:lnTo>
                  <a:lnTo>
                    <a:pt x="138" y="222"/>
                  </a:lnTo>
                  <a:lnTo>
                    <a:pt x="126" y="222"/>
                  </a:lnTo>
                  <a:lnTo>
                    <a:pt x="113" y="222"/>
                  </a:lnTo>
                  <a:lnTo>
                    <a:pt x="100" y="220"/>
                  </a:lnTo>
                  <a:lnTo>
                    <a:pt x="89" y="218"/>
                  </a:lnTo>
                  <a:lnTo>
                    <a:pt x="78" y="214"/>
                  </a:lnTo>
                  <a:lnTo>
                    <a:pt x="67" y="209"/>
                  </a:lnTo>
                  <a:lnTo>
                    <a:pt x="57" y="203"/>
                  </a:lnTo>
                  <a:lnTo>
                    <a:pt x="46" y="197"/>
                  </a:lnTo>
                  <a:lnTo>
                    <a:pt x="37" y="189"/>
                  </a:lnTo>
                  <a:lnTo>
                    <a:pt x="29" y="182"/>
                  </a:lnTo>
                  <a:lnTo>
                    <a:pt x="22" y="174"/>
                  </a:lnTo>
                  <a:lnTo>
                    <a:pt x="16" y="165"/>
                  </a:lnTo>
                  <a:lnTo>
                    <a:pt x="11" y="155"/>
                  </a:lnTo>
                  <a:lnTo>
                    <a:pt x="7" y="145"/>
                  </a:lnTo>
                  <a:lnTo>
                    <a:pt x="3" y="134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0" y="100"/>
                  </a:lnTo>
                  <a:lnTo>
                    <a:pt x="3" y="90"/>
                  </a:lnTo>
                  <a:lnTo>
                    <a:pt x="7" y="78"/>
                  </a:lnTo>
                  <a:lnTo>
                    <a:pt x="11" y="69"/>
                  </a:lnTo>
                  <a:lnTo>
                    <a:pt x="16" y="59"/>
                  </a:lnTo>
                  <a:lnTo>
                    <a:pt x="22" y="50"/>
                  </a:lnTo>
                  <a:lnTo>
                    <a:pt x="29" y="40"/>
                  </a:lnTo>
                  <a:lnTo>
                    <a:pt x="37" y="33"/>
                  </a:lnTo>
                  <a:lnTo>
                    <a:pt x="46" y="27"/>
                  </a:lnTo>
                  <a:lnTo>
                    <a:pt x="57" y="19"/>
                  </a:lnTo>
                  <a:lnTo>
                    <a:pt x="67" y="13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0" y="2"/>
                  </a:lnTo>
                  <a:lnTo>
                    <a:pt x="113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1" name="Freeform 89">
              <a:extLst>
                <a:ext uri="{FF2B5EF4-FFF2-40B4-BE49-F238E27FC236}">
                  <a16:creationId xmlns:a16="http://schemas.microsoft.com/office/drawing/2014/main" id="{918BFD0D-44BC-4724-B8B2-2F1F75010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2176"/>
              <a:ext cx="133" cy="119"/>
            </a:xfrm>
            <a:custGeom>
              <a:avLst/>
              <a:gdLst>
                <a:gd name="T0" fmla="*/ 133 w 133"/>
                <a:gd name="T1" fmla="*/ 119 h 119"/>
                <a:gd name="T2" fmla="*/ 133 w 133"/>
                <a:gd name="T3" fmla="*/ 108 h 119"/>
                <a:gd name="T4" fmla="*/ 131 w 133"/>
                <a:gd name="T5" fmla="*/ 96 h 119"/>
                <a:gd name="T6" fmla="*/ 129 w 133"/>
                <a:gd name="T7" fmla="*/ 85 h 119"/>
                <a:gd name="T8" fmla="*/ 125 w 133"/>
                <a:gd name="T9" fmla="*/ 73 h 119"/>
                <a:gd name="T10" fmla="*/ 118 w 133"/>
                <a:gd name="T11" fmla="*/ 64 h 119"/>
                <a:gd name="T12" fmla="*/ 112 w 133"/>
                <a:gd name="T13" fmla="*/ 54 h 119"/>
                <a:gd name="T14" fmla="*/ 103 w 133"/>
                <a:gd name="T15" fmla="*/ 44 h 119"/>
                <a:gd name="T16" fmla="*/ 94 w 133"/>
                <a:gd name="T17" fmla="*/ 35 h 119"/>
                <a:gd name="T18" fmla="*/ 86 w 133"/>
                <a:gd name="T19" fmla="*/ 27 h 119"/>
                <a:gd name="T20" fmla="*/ 75 w 133"/>
                <a:gd name="T21" fmla="*/ 21 h 119"/>
                <a:gd name="T22" fmla="*/ 64 w 133"/>
                <a:gd name="T23" fmla="*/ 16 h 119"/>
                <a:gd name="T24" fmla="*/ 51 w 133"/>
                <a:gd name="T25" fmla="*/ 10 h 119"/>
                <a:gd name="T26" fmla="*/ 41 w 133"/>
                <a:gd name="T27" fmla="*/ 6 h 119"/>
                <a:gd name="T28" fmla="*/ 28 w 133"/>
                <a:gd name="T29" fmla="*/ 2 h 119"/>
                <a:gd name="T30" fmla="*/ 15 w 133"/>
                <a:gd name="T31" fmla="*/ 0 h 119"/>
                <a:gd name="T32" fmla="*/ 0 w 133"/>
                <a:gd name="T33" fmla="*/ 0 h 119"/>
                <a:gd name="T34" fmla="*/ 0 w 133"/>
                <a:gd name="T35" fmla="*/ 16 h 119"/>
                <a:gd name="T36" fmla="*/ 12 w 133"/>
                <a:gd name="T37" fmla="*/ 18 h 119"/>
                <a:gd name="T38" fmla="*/ 23 w 133"/>
                <a:gd name="T39" fmla="*/ 18 h 119"/>
                <a:gd name="T40" fmla="*/ 34 w 133"/>
                <a:gd name="T41" fmla="*/ 21 h 119"/>
                <a:gd name="T42" fmla="*/ 45 w 133"/>
                <a:gd name="T43" fmla="*/ 25 h 119"/>
                <a:gd name="T44" fmla="*/ 56 w 133"/>
                <a:gd name="T45" fmla="*/ 29 h 119"/>
                <a:gd name="T46" fmla="*/ 64 w 133"/>
                <a:gd name="T47" fmla="*/ 35 h 119"/>
                <a:gd name="T48" fmla="*/ 73 w 133"/>
                <a:gd name="T49" fmla="*/ 41 h 119"/>
                <a:gd name="T50" fmla="*/ 81 w 133"/>
                <a:gd name="T51" fmla="*/ 46 h 119"/>
                <a:gd name="T52" fmla="*/ 90 w 133"/>
                <a:gd name="T53" fmla="*/ 54 h 119"/>
                <a:gd name="T54" fmla="*/ 97 w 133"/>
                <a:gd name="T55" fmla="*/ 62 h 119"/>
                <a:gd name="T56" fmla="*/ 103 w 133"/>
                <a:gd name="T57" fmla="*/ 71 h 119"/>
                <a:gd name="T58" fmla="*/ 107 w 133"/>
                <a:gd name="T59" fmla="*/ 79 h 119"/>
                <a:gd name="T60" fmla="*/ 112 w 133"/>
                <a:gd name="T61" fmla="*/ 88 h 119"/>
                <a:gd name="T62" fmla="*/ 114 w 133"/>
                <a:gd name="T63" fmla="*/ 98 h 119"/>
                <a:gd name="T64" fmla="*/ 116 w 133"/>
                <a:gd name="T65" fmla="*/ 109 h 119"/>
                <a:gd name="T66" fmla="*/ 116 w 133"/>
                <a:gd name="T67" fmla="*/ 119 h 119"/>
                <a:gd name="T68" fmla="*/ 133 w 133"/>
                <a:gd name="T69" fmla="*/ 119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19"/>
                <a:gd name="T107" fmla="*/ 133 w 133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19">
                  <a:moveTo>
                    <a:pt x="133" y="119"/>
                  </a:moveTo>
                  <a:lnTo>
                    <a:pt x="133" y="108"/>
                  </a:lnTo>
                  <a:lnTo>
                    <a:pt x="131" y="96"/>
                  </a:lnTo>
                  <a:lnTo>
                    <a:pt x="129" y="85"/>
                  </a:lnTo>
                  <a:lnTo>
                    <a:pt x="125" y="73"/>
                  </a:lnTo>
                  <a:lnTo>
                    <a:pt x="118" y="64"/>
                  </a:lnTo>
                  <a:lnTo>
                    <a:pt x="112" y="54"/>
                  </a:lnTo>
                  <a:lnTo>
                    <a:pt x="103" y="44"/>
                  </a:lnTo>
                  <a:lnTo>
                    <a:pt x="94" y="35"/>
                  </a:lnTo>
                  <a:lnTo>
                    <a:pt x="86" y="27"/>
                  </a:lnTo>
                  <a:lnTo>
                    <a:pt x="75" y="21"/>
                  </a:lnTo>
                  <a:lnTo>
                    <a:pt x="64" y="16"/>
                  </a:lnTo>
                  <a:lnTo>
                    <a:pt x="51" y="10"/>
                  </a:lnTo>
                  <a:lnTo>
                    <a:pt x="41" y="6"/>
                  </a:lnTo>
                  <a:lnTo>
                    <a:pt x="28" y="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2" y="18"/>
                  </a:lnTo>
                  <a:lnTo>
                    <a:pt x="23" y="18"/>
                  </a:lnTo>
                  <a:lnTo>
                    <a:pt x="34" y="21"/>
                  </a:lnTo>
                  <a:lnTo>
                    <a:pt x="45" y="25"/>
                  </a:lnTo>
                  <a:lnTo>
                    <a:pt x="56" y="29"/>
                  </a:lnTo>
                  <a:lnTo>
                    <a:pt x="64" y="35"/>
                  </a:lnTo>
                  <a:lnTo>
                    <a:pt x="73" y="41"/>
                  </a:lnTo>
                  <a:lnTo>
                    <a:pt x="81" y="46"/>
                  </a:lnTo>
                  <a:lnTo>
                    <a:pt x="90" y="54"/>
                  </a:lnTo>
                  <a:lnTo>
                    <a:pt x="97" y="62"/>
                  </a:lnTo>
                  <a:lnTo>
                    <a:pt x="103" y="71"/>
                  </a:lnTo>
                  <a:lnTo>
                    <a:pt x="107" y="79"/>
                  </a:lnTo>
                  <a:lnTo>
                    <a:pt x="112" y="88"/>
                  </a:lnTo>
                  <a:lnTo>
                    <a:pt x="114" y="98"/>
                  </a:lnTo>
                  <a:lnTo>
                    <a:pt x="116" y="109"/>
                  </a:lnTo>
                  <a:lnTo>
                    <a:pt x="116" y="119"/>
                  </a:lnTo>
                  <a:lnTo>
                    <a:pt x="133" y="119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2" name="Freeform 90">
              <a:extLst>
                <a:ext uri="{FF2B5EF4-FFF2-40B4-BE49-F238E27FC236}">
                  <a16:creationId xmlns:a16="http://schemas.microsoft.com/office/drawing/2014/main" id="{D8F56458-F94A-42EE-A0FC-183A0C7CA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2295"/>
              <a:ext cx="133" cy="121"/>
            </a:xfrm>
            <a:custGeom>
              <a:avLst/>
              <a:gdLst>
                <a:gd name="T0" fmla="*/ 0 w 133"/>
                <a:gd name="T1" fmla="*/ 121 h 121"/>
                <a:gd name="T2" fmla="*/ 15 w 133"/>
                <a:gd name="T3" fmla="*/ 119 h 121"/>
                <a:gd name="T4" fmla="*/ 28 w 133"/>
                <a:gd name="T5" fmla="*/ 117 h 121"/>
                <a:gd name="T6" fmla="*/ 41 w 133"/>
                <a:gd name="T7" fmla="*/ 115 h 121"/>
                <a:gd name="T8" fmla="*/ 51 w 133"/>
                <a:gd name="T9" fmla="*/ 111 h 121"/>
                <a:gd name="T10" fmla="*/ 64 w 133"/>
                <a:gd name="T11" fmla="*/ 105 h 121"/>
                <a:gd name="T12" fmla="*/ 75 w 133"/>
                <a:gd name="T13" fmla="*/ 100 h 121"/>
                <a:gd name="T14" fmla="*/ 86 w 133"/>
                <a:gd name="T15" fmla="*/ 92 h 121"/>
                <a:gd name="T16" fmla="*/ 94 w 133"/>
                <a:gd name="T17" fmla="*/ 84 h 121"/>
                <a:gd name="T18" fmla="*/ 103 w 133"/>
                <a:gd name="T19" fmla="*/ 77 h 121"/>
                <a:gd name="T20" fmla="*/ 112 w 133"/>
                <a:gd name="T21" fmla="*/ 67 h 121"/>
                <a:gd name="T22" fmla="*/ 118 w 133"/>
                <a:gd name="T23" fmla="*/ 57 h 121"/>
                <a:gd name="T24" fmla="*/ 125 w 133"/>
                <a:gd name="T25" fmla="*/ 46 h 121"/>
                <a:gd name="T26" fmla="*/ 129 w 133"/>
                <a:gd name="T27" fmla="*/ 36 h 121"/>
                <a:gd name="T28" fmla="*/ 131 w 133"/>
                <a:gd name="T29" fmla="*/ 25 h 121"/>
                <a:gd name="T30" fmla="*/ 133 w 133"/>
                <a:gd name="T31" fmla="*/ 13 h 121"/>
                <a:gd name="T32" fmla="*/ 133 w 133"/>
                <a:gd name="T33" fmla="*/ 0 h 121"/>
                <a:gd name="T34" fmla="*/ 116 w 133"/>
                <a:gd name="T35" fmla="*/ 0 h 121"/>
                <a:gd name="T36" fmla="*/ 116 w 133"/>
                <a:gd name="T37" fmla="*/ 11 h 121"/>
                <a:gd name="T38" fmla="*/ 114 w 133"/>
                <a:gd name="T39" fmla="*/ 21 h 121"/>
                <a:gd name="T40" fmla="*/ 112 w 133"/>
                <a:gd name="T41" fmla="*/ 31 h 121"/>
                <a:gd name="T42" fmla="*/ 107 w 133"/>
                <a:gd name="T43" fmla="*/ 40 h 121"/>
                <a:gd name="T44" fmla="*/ 103 w 133"/>
                <a:gd name="T45" fmla="*/ 50 h 121"/>
                <a:gd name="T46" fmla="*/ 97 w 133"/>
                <a:gd name="T47" fmla="*/ 57 h 121"/>
                <a:gd name="T48" fmla="*/ 90 w 133"/>
                <a:gd name="T49" fmla="*/ 67 h 121"/>
                <a:gd name="T50" fmla="*/ 81 w 133"/>
                <a:gd name="T51" fmla="*/ 73 h 121"/>
                <a:gd name="T52" fmla="*/ 73 w 133"/>
                <a:gd name="T53" fmla="*/ 80 h 121"/>
                <a:gd name="T54" fmla="*/ 64 w 133"/>
                <a:gd name="T55" fmla="*/ 86 h 121"/>
                <a:gd name="T56" fmla="*/ 56 w 133"/>
                <a:gd name="T57" fmla="*/ 92 h 121"/>
                <a:gd name="T58" fmla="*/ 45 w 133"/>
                <a:gd name="T59" fmla="*/ 96 h 121"/>
                <a:gd name="T60" fmla="*/ 34 w 133"/>
                <a:gd name="T61" fmla="*/ 100 h 121"/>
                <a:gd name="T62" fmla="*/ 23 w 133"/>
                <a:gd name="T63" fmla="*/ 101 h 121"/>
                <a:gd name="T64" fmla="*/ 12 w 133"/>
                <a:gd name="T65" fmla="*/ 103 h 121"/>
                <a:gd name="T66" fmla="*/ 0 w 133"/>
                <a:gd name="T67" fmla="*/ 103 h 121"/>
                <a:gd name="T68" fmla="*/ 0 w 133"/>
                <a:gd name="T69" fmla="*/ 121 h 1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21"/>
                <a:gd name="T107" fmla="*/ 133 w 133"/>
                <a:gd name="T108" fmla="*/ 121 h 1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21">
                  <a:moveTo>
                    <a:pt x="0" y="121"/>
                  </a:moveTo>
                  <a:lnTo>
                    <a:pt x="15" y="119"/>
                  </a:lnTo>
                  <a:lnTo>
                    <a:pt x="28" y="117"/>
                  </a:lnTo>
                  <a:lnTo>
                    <a:pt x="41" y="115"/>
                  </a:lnTo>
                  <a:lnTo>
                    <a:pt x="51" y="111"/>
                  </a:lnTo>
                  <a:lnTo>
                    <a:pt x="64" y="105"/>
                  </a:lnTo>
                  <a:lnTo>
                    <a:pt x="75" y="100"/>
                  </a:lnTo>
                  <a:lnTo>
                    <a:pt x="86" y="92"/>
                  </a:lnTo>
                  <a:lnTo>
                    <a:pt x="94" y="84"/>
                  </a:lnTo>
                  <a:lnTo>
                    <a:pt x="103" y="77"/>
                  </a:lnTo>
                  <a:lnTo>
                    <a:pt x="112" y="67"/>
                  </a:lnTo>
                  <a:lnTo>
                    <a:pt x="118" y="57"/>
                  </a:lnTo>
                  <a:lnTo>
                    <a:pt x="125" y="46"/>
                  </a:lnTo>
                  <a:lnTo>
                    <a:pt x="129" y="36"/>
                  </a:lnTo>
                  <a:lnTo>
                    <a:pt x="131" y="25"/>
                  </a:lnTo>
                  <a:lnTo>
                    <a:pt x="133" y="13"/>
                  </a:lnTo>
                  <a:lnTo>
                    <a:pt x="133" y="0"/>
                  </a:lnTo>
                  <a:lnTo>
                    <a:pt x="116" y="0"/>
                  </a:lnTo>
                  <a:lnTo>
                    <a:pt x="116" y="11"/>
                  </a:lnTo>
                  <a:lnTo>
                    <a:pt x="114" y="21"/>
                  </a:lnTo>
                  <a:lnTo>
                    <a:pt x="112" y="31"/>
                  </a:lnTo>
                  <a:lnTo>
                    <a:pt x="107" y="40"/>
                  </a:lnTo>
                  <a:lnTo>
                    <a:pt x="103" y="50"/>
                  </a:lnTo>
                  <a:lnTo>
                    <a:pt x="97" y="57"/>
                  </a:lnTo>
                  <a:lnTo>
                    <a:pt x="90" y="67"/>
                  </a:lnTo>
                  <a:lnTo>
                    <a:pt x="81" y="73"/>
                  </a:lnTo>
                  <a:lnTo>
                    <a:pt x="73" y="80"/>
                  </a:lnTo>
                  <a:lnTo>
                    <a:pt x="64" y="86"/>
                  </a:lnTo>
                  <a:lnTo>
                    <a:pt x="56" y="92"/>
                  </a:lnTo>
                  <a:lnTo>
                    <a:pt x="45" y="96"/>
                  </a:lnTo>
                  <a:lnTo>
                    <a:pt x="34" y="100"/>
                  </a:lnTo>
                  <a:lnTo>
                    <a:pt x="23" y="101"/>
                  </a:lnTo>
                  <a:lnTo>
                    <a:pt x="12" y="103"/>
                  </a:lnTo>
                  <a:lnTo>
                    <a:pt x="0" y="103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3" name="Freeform 91">
              <a:extLst>
                <a:ext uri="{FF2B5EF4-FFF2-40B4-BE49-F238E27FC236}">
                  <a16:creationId xmlns:a16="http://schemas.microsoft.com/office/drawing/2014/main" id="{DACE5731-D2A1-40C5-9AC8-87A7212A5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" y="2295"/>
              <a:ext cx="134" cy="121"/>
            </a:xfrm>
            <a:custGeom>
              <a:avLst/>
              <a:gdLst>
                <a:gd name="T0" fmla="*/ 0 w 134"/>
                <a:gd name="T1" fmla="*/ 0 h 121"/>
                <a:gd name="T2" fmla="*/ 0 w 134"/>
                <a:gd name="T3" fmla="*/ 13 h 121"/>
                <a:gd name="T4" fmla="*/ 2 w 134"/>
                <a:gd name="T5" fmla="*/ 25 h 121"/>
                <a:gd name="T6" fmla="*/ 6 w 134"/>
                <a:gd name="T7" fmla="*/ 36 h 121"/>
                <a:gd name="T8" fmla="*/ 11 w 134"/>
                <a:gd name="T9" fmla="*/ 46 h 121"/>
                <a:gd name="T10" fmla="*/ 15 w 134"/>
                <a:gd name="T11" fmla="*/ 57 h 121"/>
                <a:gd name="T12" fmla="*/ 24 w 134"/>
                <a:gd name="T13" fmla="*/ 67 h 121"/>
                <a:gd name="T14" fmla="*/ 30 w 134"/>
                <a:gd name="T15" fmla="*/ 77 h 121"/>
                <a:gd name="T16" fmla="*/ 39 w 134"/>
                <a:gd name="T17" fmla="*/ 84 h 121"/>
                <a:gd name="T18" fmla="*/ 49 w 134"/>
                <a:gd name="T19" fmla="*/ 92 h 121"/>
                <a:gd name="T20" fmla="*/ 58 w 134"/>
                <a:gd name="T21" fmla="*/ 100 h 121"/>
                <a:gd name="T22" fmla="*/ 71 w 134"/>
                <a:gd name="T23" fmla="*/ 105 h 121"/>
                <a:gd name="T24" fmla="*/ 82 w 134"/>
                <a:gd name="T25" fmla="*/ 111 h 121"/>
                <a:gd name="T26" fmla="*/ 95 w 134"/>
                <a:gd name="T27" fmla="*/ 115 h 121"/>
                <a:gd name="T28" fmla="*/ 108 w 134"/>
                <a:gd name="T29" fmla="*/ 117 h 121"/>
                <a:gd name="T30" fmla="*/ 121 w 134"/>
                <a:gd name="T31" fmla="*/ 119 h 121"/>
                <a:gd name="T32" fmla="*/ 134 w 134"/>
                <a:gd name="T33" fmla="*/ 121 h 121"/>
                <a:gd name="T34" fmla="*/ 134 w 134"/>
                <a:gd name="T35" fmla="*/ 103 h 121"/>
                <a:gd name="T36" fmla="*/ 123 w 134"/>
                <a:gd name="T37" fmla="*/ 103 h 121"/>
                <a:gd name="T38" fmla="*/ 110 w 134"/>
                <a:gd name="T39" fmla="*/ 101 h 121"/>
                <a:gd name="T40" fmla="*/ 99 w 134"/>
                <a:gd name="T41" fmla="*/ 100 h 121"/>
                <a:gd name="T42" fmla="*/ 88 w 134"/>
                <a:gd name="T43" fmla="*/ 96 h 121"/>
                <a:gd name="T44" fmla="*/ 80 w 134"/>
                <a:gd name="T45" fmla="*/ 92 h 121"/>
                <a:gd name="T46" fmla="*/ 69 w 134"/>
                <a:gd name="T47" fmla="*/ 86 h 121"/>
                <a:gd name="T48" fmla="*/ 60 w 134"/>
                <a:gd name="T49" fmla="*/ 80 h 121"/>
                <a:gd name="T50" fmla="*/ 52 w 134"/>
                <a:gd name="T51" fmla="*/ 73 h 121"/>
                <a:gd name="T52" fmla="*/ 45 w 134"/>
                <a:gd name="T53" fmla="*/ 67 h 121"/>
                <a:gd name="T54" fmla="*/ 37 w 134"/>
                <a:gd name="T55" fmla="*/ 57 h 121"/>
                <a:gd name="T56" fmla="*/ 32 w 134"/>
                <a:gd name="T57" fmla="*/ 50 h 121"/>
                <a:gd name="T58" fmla="*/ 28 w 134"/>
                <a:gd name="T59" fmla="*/ 40 h 121"/>
                <a:gd name="T60" fmla="*/ 24 w 134"/>
                <a:gd name="T61" fmla="*/ 31 h 121"/>
                <a:gd name="T62" fmla="*/ 19 w 134"/>
                <a:gd name="T63" fmla="*/ 21 h 121"/>
                <a:gd name="T64" fmla="*/ 19 w 134"/>
                <a:gd name="T65" fmla="*/ 11 h 121"/>
                <a:gd name="T66" fmla="*/ 17 w 134"/>
                <a:gd name="T67" fmla="*/ 0 h 121"/>
                <a:gd name="T68" fmla="*/ 0 w 134"/>
                <a:gd name="T69" fmla="*/ 0 h 1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21"/>
                <a:gd name="T107" fmla="*/ 134 w 134"/>
                <a:gd name="T108" fmla="*/ 121 h 1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21">
                  <a:moveTo>
                    <a:pt x="0" y="0"/>
                  </a:moveTo>
                  <a:lnTo>
                    <a:pt x="0" y="13"/>
                  </a:lnTo>
                  <a:lnTo>
                    <a:pt x="2" y="25"/>
                  </a:lnTo>
                  <a:lnTo>
                    <a:pt x="6" y="36"/>
                  </a:lnTo>
                  <a:lnTo>
                    <a:pt x="11" y="46"/>
                  </a:lnTo>
                  <a:lnTo>
                    <a:pt x="15" y="57"/>
                  </a:lnTo>
                  <a:lnTo>
                    <a:pt x="24" y="67"/>
                  </a:lnTo>
                  <a:lnTo>
                    <a:pt x="30" y="77"/>
                  </a:lnTo>
                  <a:lnTo>
                    <a:pt x="39" y="84"/>
                  </a:lnTo>
                  <a:lnTo>
                    <a:pt x="49" y="92"/>
                  </a:lnTo>
                  <a:lnTo>
                    <a:pt x="58" y="100"/>
                  </a:lnTo>
                  <a:lnTo>
                    <a:pt x="71" y="105"/>
                  </a:lnTo>
                  <a:lnTo>
                    <a:pt x="82" y="111"/>
                  </a:lnTo>
                  <a:lnTo>
                    <a:pt x="95" y="115"/>
                  </a:lnTo>
                  <a:lnTo>
                    <a:pt x="108" y="117"/>
                  </a:lnTo>
                  <a:lnTo>
                    <a:pt x="121" y="119"/>
                  </a:lnTo>
                  <a:lnTo>
                    <a:pt x="134" y="121"/>
                  </a:lnTo>
                  <a:lnTo>
                    <a:pt x="134" y="103"/>
                  </a:lnTo>
                  <a:lnTo>
                    <a:pt x="123" y="103"/>
                  </a:lnTo>
                  <a:lnTo>
                    <a:pt x="110" y="101"/>
                  </a:lnTo>
                  <a:lnTo>
                    <a:pt x="99" y="100"/>
                  </a:lnTo>
                  <a:lnTo>
                    <a:pt x="88" y="96"/>
                  </a:lnTo>
                  <a:lnTo>
                    <a:pt x="80" y="92"/>
                  </a:lnTo>
                  <a:lnTo>
                    <a:pt x="69" y="86"/>
                  </a:lnTo>
                  <a:lnTo>
                    <a:pt x="60" y="80"/>
                  </a:lnTo>
                  <a:lnTo>
                    <a:pt x="52" y="73"/>
                  </a:lnTo>
                  <a:lnTo>
                    <a:pt x="45" y="67"/>
                  </a:lnTo>
                  <a:lnTo>
                    <a:pt x="37" y="57"/>
                  </a:lnTo>
                  <a:lnTo>
                    <a:pt x="32" y="50"/>
                  </a:lnTo>
                  <a:lnTo>
                    <a:pt x="28" y="40"/>
                  </a:lnTo>
                  <a:lnTo>
                    <a:pt x="24" y="31"/>
                  </a:lnTo>
                  <a:lnTo>
                    <a:pt x="19" y="21"/>
                  </a:lnTo>
                  <a:lnTo>
                    <a:pt x="19" y="11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4" name="Freeform 92">
              <a:extLst>
                <a:ext uri="{FF2B5EF4-FFF2-40B4-BE49-F238E27FC236}">
                  <a16:creationId xmlns:a16="http://schemas.microsoft.com/office/drawing/2014/main" id="{5838742E-3958-4D4E-87E0-88C9075E5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" y="2176"/>
              <a:ext cx="134" cy="119"/>
            </a:xfrm>
            <a:custGeom>
              <a:avLst/>
              <a:gdLst>
                <a:gd name="T0" fmla="*/ 134 w 134"/>
                <a:gd name="T1" fmla="*/ 0 h 119"/>
                <a:gd name="T2" fmla="*/ 121 w 134"/>
                <a:gd name="T3" fmla="*/ 0 h 119"/>
                <a:gd name="T4" fmla="*/ 108 w 134"/>
                <a:gd name="T5" fmla="*/ 2 h 119"/>
                <a:gd name="T6" fmla="*/ 95 w 134"/>
                <a:gd name="T7" fmla="*/ 6 h 119"/>
                <a:gd name="T8" fmla="*/ 82 w 134"/>
                <a:gd name="T9" fmla="*/ 10 h 119"/>
                <a:gd name="T10" fmla="*/ 71 w 134"/>
                <a:gd name="T11" fmla="*/ 16 h 119"/>
                <a:gd name="T12" fmla="*/ 58 w 134"/>
                <a:gd name="T13" fmla="*/ 21 h 119"/>
                <a:gd name="T14" fmla="*/ 49 w 134"/>
                <a:gd name="T15" fmla="*/ 27 h 119"/>
                <a:gd name="T16" fmla="*/ 39 w 134"/>
                <a:gd name="T17" fmla="*/ 35 h 119"/>
                <a:gd name="T18" fmla="*/ 30 w 134"/>
                <a:gd name="T19" fmla="*/ 44 h 119"/>
                <a:gd name="T20" fmla="*/ 24 w 134"/>
                <a:gd name="T21" fmla="*/ 54 h 119"/>
                <a:gd name="T22" fmla="*/ 15 w 134"/>
                <a:gd name="T23" fmla="*/ 64 h 119"/>
                <a:gd name="T24" fmla="*/ 11 w 134"/>
                <a:gd name="T25" fmla="*/ 73 h 119"/>
                <a:gd name="T26" fmla="*/ 6 w 134"/>
                <a:gd name="T27" fmla="*/ 85 h 119"/>
                <a:gd name="T28" fmla="*/ 2 w 134"/>
                <a:gd name="T29" fmla="*/ 96 h 119"/>
                <a:gd name="T30" fmla="*/ 0 w 134"/>
                <a:gd name="T31" fmla="*/ 108 h 119"/>
                <a:gd name="T32" fmla="*/ 0 w 134"/>
                <a:gd name="T33" fmla="*/ 119 h 119"/>
                <a:gd name="T34" fmla="*/ 17 w 134"/>
                <a:gd name="T35" fmla="*/ 119 h 119"/>
                <a:gd name="T36" fmla="*/ 19 w 134"/>
                <a:gd name="T37" fmla="*/ 109 h 119"/>
                <a:gd name="T38" fmla="*/ 19 w 134"/>
                <a:gd name="T39" fmla="*/ 98 h 119"/>
                <a:gd name="T40" fmla="*/ 24 w 134"/>
                <a:gd name="T41" fmla="*/ 88 h 119"/>
                <a:gd name="T42" fmla="*/ 28 w 134"/>
                <a:gd name="T43" fmla="*/ 79 h 119"/>
                <a:gd name="T44" fmla="*/ 32 w 134"/>
                <a:gd name="T45" fmla="*/ 71 h 119"/>
                <a:gd name="T46" fmla="*/ 37 w 134"/>
                <a:gd name="T47" fmla="*/ 62 h 119"/>
                <a:gd name="T48" fmla="*/ 45 w 134"/>
                <a:gd name="T49" fmla="*/ 54 h 119"/>
                <a:gd name="T50" fmla="*/ 52 w 134"/>
                <a:gd name="T51" fmla="*/ 46 h 119"/>
                <a:gd name="T52" fmla="*/ 60 w 134"/>
                <a:gd name="T53" fmla="*/ 41 h 119"/>
                <a:gd name="T54" fmla="*/ 69 w 134"/>
                <a:gd name="T55" fmla="*/ 35 h 119"/>
                <a:gd name="T56" fmla="*/ 80 w 134"/>
                <a:gd name="T57" fmla="*/ 29 h 119"/>
                <a:gd name="T58" fmla="*/ 88 w 134"/>
                <a:gd name="T59" fmla="*/ 25 h 119"/>
                <a:gd name="T60" fmla="*/ 99 w 134"/>
                <a:gd name="T61" fmla="*/ 21 h 119"/>
                <a:gd name="T62" fmla="*/ 110 w 134"/>
                <a:gd name="T63" fmla="*/ 18 h 119"/>
                <a:gd name="T64" fmla="*/ 123 w 134"/>
                <a:gd name="T65" fmla="*/ 18 h 119"/>
                <a:gd name="T66" fmla="*/ 134 w 134"/>
                <a:gd name="T67" fmla="*/ 16 h 119"/>
                <a:gd name="T68" fmla="*/ 134 w 134"/>
                <a:gd name="T69" fmla="*/ 0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19"/>
                <a:gd name="T107" fmla="*/ 134 w 134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19">
                  <a:moveTo>
                    <a:pt x="134" y="0"/>
                  </a:moveTo>
                  <a:lnTo>
                    <a:pt x="121" y="0"/>
                  </a:lnTo>
                  <a:lnTo>
                    <a:pt x="108" y="2"/>
                  </a:lnTo>
                  <a:lnTo>
                    <a:pt x="95" y="6"/>
                  </a:lnTo>
                  <a:lnTo>
                    <a:pt x="82" y="10"/>
                  </a:lnTo>
                  <a:lnTo>
                    <a:pt x="71" y="16"/>
                  </a:lnTo>
                  <a:lnTo>
                    <a:pt x="58" y="21"/>
                  </a:lnTo>
                  <a:lnTo>
                    <a:pt x="49" y="27"/>
                  </a:lnTo>
                  <a:lnTo>
                    <a:pt x="39" y="35"/>
                  </a:lnTo>
                  <a:lnTo>
                    <a:pt x="30" y="44"/>
                  </a:lnTo>
                  <a:lnTo>
                    <a:pt x="24" y="54"/>
                  </a:lnTo>
                  <a:lnTo>
                    <a:pt x="15" y="64"/>
                  </a:lnTo>
                  <a:lnTo>
                    <a:pt x="11" y="73"/>
                  </a:lnTo>
                  <a:lnTo>
                    <a:pt x="6" y="85"/>
                  </a:lnTo>
                  <a:lnTo>
                    <a:pt x="2" y="96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17" y="119"/>
                  </a:lnTo>
                  <a:lnTo>
                    <a:pt x="19" y="109"/>
                  </a:lnTo>
                  <a:lnTo>
                    <a:pt x="19" y="98"/>
                  </a:lnTo>
                  <a:lnTo>
                    <a:pt x="24" y="88"/>
                  </a:lnTo>
                  <a:lnTo>
                    <a:pt x="28" y="79"/>
                  </a:lnTo>
                  <a:lnTo>
                    <a:pt x="32" y="71"/>
                  </a:lnTo>
                  <a:lnTo>
                    <a:pt x="37" y="62"/>
                  </a:lnTo>
                  <a:lnTo>
                    <a:pt x="45" y="54"/>
                  </a:lnTo>
                  <a:lnTo>
                    <a:pt x="52" y="46"/>
                  </a:lnTo>
                  <a:lnTo>
                    <a:pt x="60" y="41"/>
                  </a:lnTo>
                  <a:lnTo>
                    <a:pt x="69" y="35"/>
                  </a:lnTo>
                  <a:lnTo>
                    <a:pt x="80" y="29"/>
                  </a:lnTo>
                  <a:lnTo>
                    <a:pt x="88" y="25"/>
                  </a:lnTo>
                  <a:lnTo>
                    <a:pt x="99" y="21"/>
                  </a:lnTo>
                  <a:lnTo>
                    <a:pt x="110" y="18"/>
                  </a:lnTo>
                  <a:lnTo>
                    <a:pt x="123" y="18"/>
                  </a:lnTo>
                  <a:lnTo>
                    <a:pt x="134" y="1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5" name="Freeform 93">
              <a:extLst>
                <a:ext uri="{FF2B5EF4-FFF2-40B4-BE49-F238E27FC236}">
                  <a16:creationId xmlns:a16="http://schemas.microsoft.com/office/drawing/2014/main" id="{BBAA7E7D-29E7-42D3-A52B-756B564DA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1706"/>
              <a:ext cx="369" cy="308"/>
            </a:xfrm>
            <a:custGeom>
              <a:avLst/>
              <a:gdLst>
                <a:gd name="T0" fmla="*/ 203 w 369"/>
                <a:gd name="T1" fmla="*/ 1 h 308"/>
                <a:gd name="T2" fmla="*/ 240 w 369"/>
                <a:gd name="T3" fmla="*/ 7 h 308"/>
                <a:gd name="T4" fmla="*/ 272 w 369"/>
                <a:gd name="T5" fmla="*/ 19 h 308"/>
                <a:gd name="T6" fmla="*/ 302 w 369"/>
                <a:gd name="T7" fmla="*/ 36 h 308"/>
                <a:gd name="T8" fmla="*/ 328 w 369"/>
                <a:gd name="T9" fmla="*/ 57 h 308"/>
                <a:gd name="T10" fmla="*/ 347 w 369"/>
                <a:gd name="T11" fmla="*/ 80 h 308"/>
                <a:gd name="T12" fmla="*/ 360 w 369"/>
                <a:gd name="T13" fmla="*/ 109 h 308"/>
                <a:gd name="T14" fmla="*/ 369 w 369"/>
                <a:gd name="T15" fmla="*/ 139 h 308"/>
                <a:gd name="T16" fmla="*/ 369 w 369"/>
                <a:gd name="T17" fmla="*/ 170 h 308"/>
                <a:gd name="T18" fmla="*/ 360 w 369"/>
                <a:gd name="T19" fmla="*/ 200 h 308"/>
                <a:gd name="T20" fmla="*/ 347 w 369"/>
                <a:gd name="T21" fmla="*/ 227 h 308"/>
                <a:gd name="T22" fmla="*/ 328 w 369"/>
                <a:gd name="T23" fmla="*/ 252 h 308"/>
                <a:gd name="T24" fmla="*/ 302 w 369"/>
                <a:gd name="T25" fmla="*/ 273 h 308"/>
                <a:gd name="T26" fmla="*/ 272 w 369"/>
                <a:gd name="T27" fmla="*/ 290 h 308"/>
                <a:gd name="T28" fmla="*/ 240 w 369"/>
                <a:gd name="T29" fmla="*/ 302 h 308"/>
                <a:gd name="T30" fmla="*/ 203 w 369"/>
                <a:gd name="T31" fmla="*/ 308 h 308"/>
                <a:gd name="T32" fmla="*/ 166 w 369"/>
                <a:gd name="T33" fmla="*/ 308 h 308"/>
                <a:gd name="T34" fmla="*/ 130 w 369"/>
                <a:gd name="T35" fmla="*/ 302 h 308"/>
                <a:gd name="T36" fmla="*/ 97 w 369"/>
                <a:gd name="T37" fmla="*/ 290 h 308"/>
                <a:gd name="T38" fmla="*/ 67 w 369"/>
                <a:gd name="T39" fmla="*/ 273 h 308"/>
                <a:gd name="T40" fmla="*/ 43 w 369"/>
                <a:gd name="T41" fmla="*/ 252 h 308"/>
                <a:gd name="T42" fmla="*/ 22 w 369"/>
                <a:gd name="T43" fmla="*/ 227 h 308"/>
                <a:gd name="T44" fmla="*/ 9 w 369"/>
                <a:gd name="T45" fmla="*/ 200 h 308"/>
                <a:gd name="T46" fmla="*/ 0 w 369"/>
                <a:gd name="T47" fmla="*/ 170 h 308"/>
                <a:gd name="T48" fmla="*/ 0 w 369"/>
                <a:gd name="T49" fmla="*/ 139 h 308"/>
                <a:gd name="T50" fmla="*/ 9 w 369"/>
                <a:gd name="T51" fmla="*/ 109 h 308"/>
                <a:gd name="T52" fmla="*/ 22 w 369"/>
                <a:gd name="T53" fmla="*/ 80 h 308"/>
                <a:gd name="T54" fmla="*/ 43 w 369"/>
                <a:gd name="T55" fmla="*/ 57 h 308"/>
                <a:gd name="T56" fmla="*/ 67 w 369"/>
                <a:gd name="T57" fmla="*/ 36 h 308"/>
                <a:gd name="T58" fmla="*/ 97 w 369"/>
                <a:gd name="T59" fmla="*/ 19 h 308"/>
                <a:gd name="T60" fmla="*/ 130 w 369"/>
                <a:gd name="T61" fmla="*/ 7 h 308"/>
                <a:gd name="T62" fmla="*/ 166 w 369"/>
                <a:gd name="T63" fmla="*/ 1 h 3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9"/>
                <a:gd name="T97" fmla="*/ 0 h 308"/>
                <a:gd name="T98" fmla="*/ 369 w 369"/>
                <a:gd name="T99" fmla="*/ 308 h 3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9" h="308">
                  <a:moveTo>
                    <a:pt x="186" y="0"/>
                  </a:moveTo>
                  <a:lnTo>
                    <a:pt x="203" y="1"/>
                  </a:lnTo>
                  <a:lnTo>
                    <a:pt x="222" y="3"/>
                  </a:lnTo>
                  <a:lnTo>
                    <a:pt x="240" y="7"/>
                  </a:lnTo>
                  <a:lnTo>
                    <a:pt x="257" y="13"/>
                  </a:lnTo>
                  <a:lnTo>
                    <a:pt x="272" y="19"/>
                  </a:lnTo>
                  <a:lnTo>
                    <a:pt x="287" y="26"/>
                  </a:lnTo>
                  <a:lnTo>
                    <a:pt x="302" y="36"/>
                  </a:lnTo>
                  <a:lnTo>
                    <a:pt x="315" y="45"/>
                  </a:lnTo>
                  <a:lnTo>
                    <a:pt x="328" y="57"/>
                  </a:lnTo>
                  <a:lnTo>
                    <a:pt x="337" y="68"/>
                  </a:lnTo>
                  <a:lnTo>
                    <a:pt x="347" y="80"/>
                  </a:lnTo>
                  <a:lnTo>
                    <a:pt x="354" y="93"/>
                  </a:lnTo>
                  <a:lnTo>
                    <a:pt x="360" y="109"/>
                  </a:lnTo>
                  <a:lnTo>
                    <a:pt x="365" y="124"/>
                  </a:lnTo>
                  <a:lnTo>
                    <a:pt x="369" y="139"/>
                  </a:lnTo>
                  <a:lnTo>
                    <a:pt x="369" y="155"/>
                  </a:lnTo>
                  <a:lnTo>
                    <a:pt x="369" y="170"/>
                  </a:lnTo>
                  <a:lnTo>
                    <a:pt x="365" y="185"/>
                  </a:lnTo>
                  <a:lnTo>
                    <a:pt x="360" y="200"/>
                  </a:lnTo>
                  <a:lnTo>
                    <a:pt x="354" y="214"/>
                  </a:lnTo>
                  <a:lnTo>
                    <a:pt x="347" y="227"/>
                  </a:lnTo>
                  <a:lnTo>
                    <a:pt x="337" y="241"/>
                  </a:lnTo>
                  <a:lnTo>
                    <a:pt x="328" y="252"/>
                  </a:lnTo>
                  <a:lnTo>
                    <a:pt x="315" y="264"/>
                  </a:lnTo>
                  <a:lnTo>
                    <a:pt x="302" y="273"/>
                  </a:lnTo>
                  <a:lnTo>
                    <a:pt x="287" y="283"/>
                  </a:lnTo>
                  <a:lnTo>
                    <a:pt x="272" y="290"/>
                  </a:lnTo>
                  <a:lnTo>
                    <a:pt x="257" y="296"/>
                  </a:lnTo>
                  <a:lnTo>
                    <a:pt x="240" y="302"/>
                  </a:lnTo>
                  <a:lnTo>
                    <a:pt x="222" y="306"/>
                  </a:lnTo>
                  <a:lnTo>
                    <a:pt x="203" y="308"/>
                  </a:lnTo>
                  <a:lnTo>
                    <a:pt x="186" y="308"/>
                  </a:lnTo>
                  <a:lnTo>
                    <a:pt x="166" y="308"/>
                  </a:lnTo>
                  <a:lnTo>
                    <a:pt x="147" y="306"/>
                  </a:lnTo>
                  <a:lnTo>
                    <a:pt x="130" y="302"/>
                  </a:lnTo>
                  <a:lnTo>
                    <a:pt x="112" y="296"/>
                  </a:lnTo>
                  <a:lnTo>
                    <a:pt x="97" y="290"/>
                  </a:lnTo>
                  <a:lnTo>
                    <a:pt x="82" y="283"/>
                  </a:lnTo>
                  <a:lnTo>
                    <a:pt x="67" y="273"/>
                  </a:lnTo>
                  <a:lnTo>
                    <a:pt x="54" y="264"/>
                  </a:lnTo>
                  <a:lnTo>
                    <a:pt x="43" y="252"/>
                  </a:lnTo>
                  <a:lnTo>
                    <a:pt x="33" y="241"/>
                  </a:lnTo>
                  <a:lnTo>
                    <a:pt x="22" y="227"/>
                  </a:lnTo>
                  <a:lnTo>
                    <a:pt x="15" y="214"/>
                  </a:lnTo>
                  <a:lnTo>
                    <a:pt x="9" y="200"/>
                  </a:lnTo>
                  <a:lnTo>
                    <a:pt x="5" y="185"/>
                  </a:lnTo>
                  <a:lnTo>
                    <a:pt x="0" y="170"/>
                  </a:lnTo>
                  <a:lnTo>
                    <a:pt x="0" y="155"/>
                  </a:lnTo>
                  <a:lnTo>
                    <a:pt x="0" y="139"/>
                  </a:lnTo>
                  <a:lnTo>
                    <a:pt x="5" y="124"/>
                  </a:lnTo>
                  <a:lnTo>
                    <a:pt x="9" y="109"/>
                  </a:lnTo>
                  <a:lnTo>
                    <a:pt x="15" y="93"/>
                  </a:lnTo>
                  <a:lnTo>
                    <a:pt x="22" y="80"/>
                  </a:lnTo>
                  <a:lnTo>
                    <a:pt x="33" y="68"/>
                  </a:lnTo>
                  <a:lnTo>
                    <a:pt x="43" y="57"/>
                  </a:lnTo>
                  <a:lnTo>
                    <a:pt x="54" y="45"/>
                  </a:lnTo>
                  <a:lnTo>
                    <a:pt x="67" y="36"/>
                  </a:lnTo>
                  <a:lnTo>
                    <a:pt x="82" y="26"/>
                  </a:lnTo>
                  <a:lnTo>
                    <a:pt x="97" y="19"/>
                  </a:lnTo>
                  <a:lnTo>
                    <a:pt x="112" y="13"/>
                  </a:lnTo>
                  <a:lnTo>
                    <a:pt x="130" y="7"/>
                  </a:lnTo>
                  <a:lnTo>
                    <a:pt x="147" y="3"/>
                  </a:lnTo>
                  <a:lnTo>
                    <a:pt x="166" y="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6" name="Freeform 94">
              <a:extLst>
                <a:ext uri="{FF2B5EF4-FFF2-40B4-BE49-F238E27FC236}">
                  <a16:creationId xmlns:a16="http://schemas.microsoft.com/office/drawing/2014/main" id="{E42445D9-C266-4389-A8A1-E84324C01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698"/>
              <a:ext cx="192" cy="163"/>
            </a:xfrm>
            <a:custGeom>
              <a:avLst/>
              <a:gdLst>
                <a:gd name="T0" fmla="*/ 192 w 192"/>
                <a:gd name="T1" fmla="*/ 163 h 163"/>
                <a:gd name="T2" fmla="*/ 192 w 192"/>
                <a:gd name="T3" fmla="*/ 145 h 163"/>
                <a:gd name="T4" fmla="*/ 187 w 192"/>
                <a:gd name="T5" fmla="*/ 130 h 163"/>
                <a:gd name="T6" fmla="*/ 183 w 192"/>
                <a:gd name="T7" fmla="*/ 115 h 163"/>
                <a:gd name="T8" fmla="*/ 176 w 192"/>
                <a:gd name="T9" fmla="*/ 99 h 163"/>
                <a:gd name="T10" fmla="*/ 168 w 192"/>
                <a:gd name="T11" fmla="*/ 84 h 163"/>
                <a:gd name="T12" fmla="*/ 159 w 192"/>
                <a:gd name="T13" fmla="*/ 71 h 163"/>
                <a:gd name="T14" fmla="*/ 148 w 192"/>
                <a:gd name="T15" fmla="*/ 59 h 163"/>
                <a:gd name="T16" fmla="*/ 136 w 192"/>
                <a:gd name="T17" fmla="*/ 48 h 163"/>
                <a:gd name="T18" fmla="*/ 120 w 192"/>
                <a:gd name="T19" fmla="*/ 36 h 163"/>
                <a:gd name="T20" fmla="*/ 108 w 192"/>
                <a:gd name="T21" fmla="*/ 27 h 163"/>
                <a:gd name="T22" fmla="*/ 90 w 192"/>
                <a:gd name="T23" fmla="*/ 19 h 163"/>
                <a:gd name="T24" fmla="*/ 73 w 192"/>
                <a:gd name="T25" fmla="*/ 13 h 163"/>
                <a:gd name="T26" fmla="*/ 56 w 192"/>
                <a:gd name="T27" fmla="*/ 8 h 163"/>
                <a:gd name="T28" fmla="*/ 39 w 192"/>
                <a:gd name="T29" fmla="*/ 4 h 163"/>
                <a:gd name="T30" fmla="*/ 19 w 192"/>
                <a:gd name="T31" fmla="*/ 0 h 163"/>
                <a:gd name="T32" fmla="*/ 0 w 192"/>
                <a:gd name="T33" fmla="*/ 0 h 163"/>
                <a:gd name="T34" fmla="*/ 0 w 192"/>
                <a:gd name="T35" fmla="*/ 15 h 163"/>
                <a:gd name="T36" fmla="*/ 17 w 192"/>
                <a:gd name="T37" fmla="*/ 17 h 163"/>
                <a:gd name="T38" fmla="*/ 34 w 192"/>
                <a:gd name="T39" fmla="*/ 19 h 163"/>
                <a:gd name="T40" fmla="*/ 51 w 192"/>
                <a:gd name="T41" fmla="*/ 23 h 163"/>
                <a:gd name="T42" fmla="*/ 67 w 192"/>
                <a:gd name="T43" fmla="*/ 27 h 163"/>
                <a:gd name="T44" fmla="*/ 82 w 192"/>
                <a:gd name="T45" fmla="*/ 34 h 163"/>
                <a:gd name="T46" fmla="*/ 97 w 192"/>
                <a:gd name="T47" fmla="*/ 40 h 163"/>
                <a:gd name="T48" fmla="*/ 110 w 192"/>
                <a:gd name="T49" fmla="*/ 50 h 163"/>
                <a:gd name="T50" fmla="*/ 123 w 192"/>
                <a:gd name="T51" fmla="*/ 59 h 163"/>
                <a:gd name="T52" fmla="*/ 133 w 192"/>
                <a:gd name="T53" fmla="*/ 69 h 163"/>
                <a:gd name="T54" fmla="*/ 144 w 192"/>
                <a:gd name="T55" fmla="*/ 80 h 163"/>
                <a:gd name="T56" fmla="*/ 153 w 192"/>
                <a:gd name="T57" fmla="*/ 94 h 163"/>
                <a:gd name="T58" fmla="*/ 161 w 192"/>
                <a:gd name="T59" fmla="*/ 105 h 163"/>
                <a:gd name="T60" fmla="*/ 166 w 192"/>
                <a:gd name="T61" fmla="*/ 119 h 163"/>
                <a:gd name="T62" fmla="*/ 170 w 192"/>
                <a:gd name="T63" fmla="*/ 132 h 163"/>
                <a:gd name="T64" fmla="*/ 174 w 192"/>
                <a:gd name="T65" fmla="*/ 147 h 163"/>
                <a:gd name="T66" fmla="*/ 174 w 192"/>
                <a:gd name="T67" fmla="*/ 163 h 163"/>
                <a:gd name="T68" fmla="*/ 192 w 192"/>
                <a:gd name="T69" fmla="*/ 163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2"/>
                <a:gd name="T106" fmla="*/ 0 h 163"/>
                <a:gd name="T107" fmla="*/ 192 w 192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2" h="163">
                  <a:moveTo>
                    <a:pt x="192" y="163"/>
                  </a:moveTo>
                  <a:lnTo>
                    <a:pt x="192" y="145"/>
                  </a:lnTo>
                  <a:lnTo>
                    <a:pt x="187" y="130"/>
                  </a:lnTo>
                  <a:lnTo>
                    <a:pt x="183" y="115"/>
                  </a:lnTo>
                  <a:lnTo>
                    <a:pt x="176" y="99"/>
                  </a:lnTo>
                  <a:lnTo>
                    <a:pt x="168" y="84"/>
                  </a:lnTo>
                  <a:lnTo>
                    <a:pt x="159" y="71"/>
                  </a:lnTo>
                  <a:lnTo>
                    <a:pt x="148" y="59"/>
                  </a:lnTo>
                  <a:lnTo>
                    <a:pt x="136" y="48"/>
                  </a:lnTo>
                  <a:lnTo>
                    <a:pt x="120" y="36"/>
                  </a:lnTo>
                  <a:lnTo>
                    <a:pt x="108" y="27"/>
                  </a:lnTo>
                  <a:lnTo>
                    <a:pt x="90" y="19"/>
                  </a:lnTo>
                  <a:lnTo>
                    <a:pt x="73" y="13"/>
                  </a:lnTo>
                  <a:lnTo>
                    <a:pt x="56" y="8"/>
                  </a:lnTo>
                  <a:lnTo>
                    <a:pt x="39" y="4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7" y="17"/>
                  </a:lnTo>
                  <a:lnTo>
                    <a:pt x="34" y="19"/>
                  </a:lnTo>
                  <a:lnTo>
                    <a:pt x="51" y="23"/>
                  </a:lnTo>
                  <a:lnTo>
                    <a:pt x="67" y="27"/>
                  </a:lnTo>
                  <a:lnTo>
                    <a:pt x="82" y="34"/>
                  </a:lnTo>
                  <a:lnTo>
                    <a:pt x="97" y="40"/>
                  </a:lnTo>
                  <a:lnTo>
                    <a:pt x="110" y="50"/>
                  </a:lnTo>
                  <a:lnTo>
                    <a:pt x="123" y="59"/>
                  </a:lnTo>
                  <a:lnTo>
                    <a:pt x="133" y="69"/>
                  </a:lnTo>
                  <a:lnTo>
                    <a:pt x="144" y="80"/>
                  </a:lnTo>
                  <a:lnTo>
                    <a:pt x="153" y="94"/>
                  </a:lnTo>
                  <a:lnTo>
                    <a:pt x="161" y="105"/>
                  </a:lnTo>
                  <a:lnTo>
                    <a:pt x="166" y="119"/>
                  </a:lnTo>
                  <a:lnTo>
                    <a:pt x="170" y="132"/>
                  </a:lnTo>
                  <a:lnTo>
                    <a:pt x="174" y="147"/>
                  </a:lnTo>
                  <a:lnTo>
                    <a:pt x="174" y="163"/>
                  </a:lnTo>
                  <a:lnTo>
                    <a:pt x="192" y="163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7" name="Freeform 95">
              <a:extLst>
                <a:ext uri="{FF2B5EF4-FFF2-40B4-BE49-F238E27FC236}">
                  <a16:creationId xmlns:a16="http://schemas.microsoft.com/office/drawing/2014/main" id="{B336AEF6-08B6-408B-8318-3D6498FA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861"/>
              <a:ext cx="192" cy="162"/>
            </a:xfrm>
            <a:custGeom>
              <a:avLst/>
              <a:gdLst>
                <a:gd name="T0" fmla="*/ 0 w 192"/>
                <a:gd name="T1" fmla="*/ 162 h 162"/>
                <a:gd name="T2" fmla="*/ 19 w 192"/>
                <a:gd name="T3" fmla="*/ 160 h 162"/>
                <a:gd name="T4" fmla="*/ 39 w 192"/>
                <a:gd name="T5" fmla="*/ 158 h 162"/>
                <a:gd name="T6" fmla="*/ 56 w 192"/>
                <a:gd name="T7" fmla="*/ 155 h 162"/>
                <a:gd name="T8" fmla="*/ 73 w 192"/>
                <a:gd name="T9" fmla="*/ 149 h 162"/>
                <a:gd name="T10" fmla="*/ 90 w 192"/>
                <a:gd name="T11" fmla="*/ 141 h 162"/>
                <a:gd name="T12" fmla="*/ 108 w 192"/>
                <a:gd name="T13" fmla="*/ 134 h 162"/>
                <a:gd name="T14" fmla="*/ 120 w 192"/>
                <a:gd name="T15" fmla="*/ 124 h 162"/>
                <a:gd name="T16" fmla="*/ 136 w 192"/>
                <a:gd name="T17" fmla="*/ 114 h 162"/>
                <a:gd name="T18" fmla="*/ 148 w 192"/>
                <a:gd name="T19" fmla="*/ 103 h 162"/>
                <a:gd name="T20" fmla="*/ 159 w 192"/>
                <a:gd name="T21" fmla="*/ 90 h 162"/>
                <a:gd name="T22" fmla="*/ 168 w 192"/>
                <a:gd name="T23" fmla="*/ 76 h 162"/>
                <a:gd name="T24" fmla="*/ 176 w 192"/>
                <a:gd name="T25" fmla="*/ 63 h 162"/>
                <a:gd name="T26" fmla="*/ 183 w 192"/>
                <a:gd name="T27" fmla="*/ 47 h 162"/>
                <a:gd name="T28" fmla="*/ 187 w 192"/>
                <a:gd name="T29" fmla="*/ 32 h 162"/>
                <a:gd name="T30" fmla="*/ 192 w 192"/>
                <a:gd name="T31" fmla="*/ 15 h 162"/>
                <a:gd name="T32" fmla="*/ 192 w 192"/>
                <a:gd name="T33" fmla="*/ 0 h 162"/>
                <a:gd name="T34" fmla="*/ 174 w 192"/>
                <a:gd name="T35" fmla="*/ 0 h 162"/>
                <a:gd name="T36" fmla="*/ 174 w 192"/>
                <a:gd name="T37" fmla="*/ 15 h 162"/>
                <a:gd name="T38" fmla="*/ 170 w 192"/>
                <a:gd name="T39" fmla="*/ 28 h 162"/>
                <a:gd name="T40" fmla="*/ 166 w 192"/>
                <a:gd name="T41" fmla="*/ 42 h 162"/>
                <a:gd name="T42" fmla="*/ 161 w 192"/>
                <a:gd name="T43" fmla="*/ 55 h 162"/>
                <a:gd name="T44" fmla="*/ 153 w 192"/>
                <a:gd name="T45" fmla="*/ 68 h 162"/>
                <a:gd name="T46" fmla="*/ 144 w 192"/>
                <a:gd name="T47" fmla="*/ 80 h 162"/>
                <a:gd name="T48" fmla="*/ 133 w 192"/>
                <a:gd name="T49" fmla="*/ 91 h 162"/>
                <a:gd name="T50" fmla="*/ 123 w 192"/>
                <a:gd name="T51" fmla="*/ 103 h 162"/>
                <a:gd name="T52" fmla="*/ 110 w 192"/>
                <a:gd name="T53" fmla="*/ 112 h 162"/>
                <a:gd name="T54" fmla="*/ 97 w 192"/>
                <a:gd name="T55" fmla="*/ 120 h 162"/>
                <a:gd name="T56" fmla="*/ 82 w 192"/>
                <a:gd name="T57" fmla="*/ 128 h 162"/>
                <a:gd name="T58" fmla="*/ 67 w 192"/>
                <a:gd name="T59" fmla="*/ 134 h 162"/>
                <a:gd name="T60" fmla="*/ 51 w 192"/>
                <a:gd name="T61" fmla="*/ 139 h 162"/>
                <a:gd name="T62" fmla="*/ 34 w 192"/>
                <a:gd name="T63" fmla="*/ 143 h 162"/>
                <a:gd name="T64" fmla="*/ 17 w 192"/>
                <a:gd name="T65" fmla="*/ 145 h 162"/>
                <a:gd name="T66" fmla="*/ 0 w 192"/>
                <a:gd name="T67" fmla="*/ 145 h 162"/>
                <a:gd name="T68" fmla="*/ 0 w 192"/>
                <a:gd name="T69" fmla="*/ 162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2"/>
                <a:gd name="T106" fmla="*/ 0 h 162"/>
                <a:gd name="T107" fmla="*/ 192 w 192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2" h="162">
                  <a:moveTo>
                    <a:pt x="0" y="162"/>
                  </a:moveTo>
                  <a:lnTo>
                    <a:pt x="19" y="160"/>
                  </a:lnTo>
                  <a:lnTo>
                    <a:pt x="39" y="158"/>
                  </a:lnTo>
                  <a:lnTo>
                    <a:pt x="56" y="155"/>
                  </a:lnTo>
                  <a:lnTo>
                    <a:pt x="73" y="149"/>
                  </a:lnTo>
                  <a:lnTo>
                    <a:pt x="90" y="141"/>
                  </a:lnTo>
                  <a:lnTo>
                    <a:pt x="108" y="134"/>
                  </a:lnTo>
                  <a:lnTo>
                    <a:pt x="120" y="124"/>
                  </a:lnTo>
                  <a:lnTo>
                    <a:pt x="136" y="114"/>
                  </a:lnTo>
                  <a:lnTo>
                    <a:pt x="148" y="103"/>
                  </a:lnTo>
                  <a:lnTo>
                    <a:pt x="159" y="90"/>
                  </a:lnTo>
                  <a:lnTo>
                    <a:pt x="168" y="76"/>
                  </a:lnTo>
                  <a:lnTo>
                    <a:pt x="176" y="63"/>
                  </a:lnTo>
                  <a:lnTo>
                    <a:pt x="183" y="47"/>
                  </a:lnTo>
                  <a:lnTo>
                    <a:pt x="187" y="32"/>
                  </a:lnTo>
                  <a:lnTo>
                    <a:pt x="192" y="15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74" y="15"/>
                  </a:lnTo>
                  <a:lnTo>
                    <a:pt x="170" y="28"/>
                  </a:lnTo>
                  <a:lnTo>
                    <a:pt x="166" y="42"/>
                  </a:lnTo>
                  <a:lnTo>
                    <a:pt x="161" y="55"/>
                  </a:lnTo>
                  <a:lnTo>
                    <a:pt x="153" y="68"/>
                  </a:lnTo>
                  <a:lnTo>
                    <a:pt x="144" y="80"/>
                  </a:lnTo>
                  <a:lnTo>
                    <a:pt x="133" y="91"/>
                  </a:lnTo>
                  <a:lnTo>
                    <a:pt x="123" y="103"/>
                  </a:lnTo>
                  <a:lnTo>
                    <a:pt x="110" y="112"/>
                  </a:lnTo>
                  <a:lnTo>
                    <a:pt x="97" y="120"/>
                  </a:lnTo>
                  <a:lnTo>
                    <a:pt x="82" y="128"/>
                  </a:lnTo>
                  <a:lnTo>
                    <a:pt x="67" y="134"/>
                  </a:lnTo>
                  <a:lnTo>
                    <a:pt x="51" y="139"/>
                  </a:lnTo>
                  <a:lnTo>
                    <a:pt x="34" y="143"/>
                  </a:lnTo>
                  <a:lnTo>
                    <a:pt x="17" y="145"/>
                  </a:lnTo>
                  <a:lnTo>
                    <a:pt x="0" y="145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8" name="Freeform 96">
              <a:extLst>
                <a:ext uri="{FF2B5EF4-FFF2-40B4-BE49-F238E27FC236}">
                  <a16:creationId xmlns:a16="http://schemas.microsoft.com/office/drawing/2014/main" id="{FD11837D-6F32-4B0C-8F0A-DEE17F3C8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1861"/>
              <a:ext cx="194" cy="162"/>
            </a:xfrm>
            <a:custGeom>
              <a:avLst/>
              <a:gdLst>
                <a:gd name="T0" fmla="*/ 0 w 194"/>
                <a:gd name="T1" fmla="*/ 0 h 162"/>
                <a:gd name="T2" fmla="*/ 0 w 194"/>
                <a:gd name="T3" fmla="*/ 15 h 162"/>
                <a:gd name="T4" fmla="*/ 4 w 194"/>
                <a:gd name="T5" fmla="*/ 32 h 162"/>
                <a:gd name="T6" fmla="*/ 8 w 194"/>
                <a:gd name="T7" fmla="*/ 47 h 162"/>
                <a:gd name="T8" fmla="*/ 15 w 194"/>
                <a:gd name="T9" fmla="*/ 63 h 162"/>
                <a:gd name="T10" fmla="*/ 23 w 194"/>
                <a:gd name="T11" fmla="*/ 76 h 162"/>
                <a:gd name="T12" fmla="*/ 32 w 194"/>
                <a:gd name="T13" fmla="*/ 90 h 162"/>
                <a:gd name="T14" fmla="*/ 43 w 194"/>
                <a:gd name="T15" fmla="*/ 103 h 162"/>
                <a:gd name="T16" fmla="*/ 56 w 194"/>
                <a:gd name="T17" fmla="*/ 114 h 162"/>
                <a:gd name="T18" fmla="*/ 71 w 194"/>
                <a:gd name="T19" fmla="*/ 124 h 162"/>
                <a:gd name="T20" fmla="*/ 86 w 194"/>
                <a:gd name="T21" fmla="*/ 134 h 162"/>
                <a:gd name="T22" fmla="*/ 101 w 194"/>
                <a:gd name="T23" fmla="*/ 141 h 162"/>
                <a:gd name="T24" fmla="*/ 118 w 194"/>
                <a:gd name="T25" fmla="*/ 149 h 162"/>
                <a:gd name="T26" fmla="*/ 135 w 194"/>
                <a:gd name="T27" fmla="*/ 155 h 162"/>
                <a:gd name="T28" fmla="*/ 155 w 194"/>
                <a:gd name="T29" fmla="*/ 158 h 162"/>
                <a:gd name="T30" fmla="*/ 172 w 194"/>
                <a:gd name="T31" fmla="*/ 160 h 162"/>
                <a:gd name="T32" fmla="*/ 194 w 194"/>
                <a:gd name="T33" fmla="*/ 162 h 162"/>
                <a:gd name="T34" fmla="*/ 194 w 194"/>
                <a:gd name="T35" fmla="*/ 145 h 162"/>
                <a:gd name="T36" fmla="*/ 174 w 194"/>
                <a:gd name="T37" fmla="*/ 145 h 162"/>
                <a:gd name="T38" fmla="*/ 157 w 194"/>
                <a:gd name="T39" fmla="*/ 143 h 162"/>
                <a:gd name="T40" fmla="*/ 140 w 194"/>
                <a:gd name="T41" fmla="*/ 139 h 162"/>
                <a:gd name="T42" fmla="*/ 125 w 194"/>
                <a:gd name="T43" fmla="*/ 134 h 162"/>
                <a:gd name="T44" fmla="*/ 110 w 194"/>
                <a:gd name="T45" fmla="*/ 128 h 162"/>
                <a:gd name="T46" fmla="*/ 95 w 194"/>
                <a:gd name="T47" fmla="*/ 120 h 162"/>
                <a:gd name="T48" fmla="*/ 82 w 194"/>
                <a:gd name="T49" fmla="*/ 112 h 162"/>
                <a:gd name="T50" fmla="*/ 69 w 194"/>
                <a:gd name="T51" fmla="*/ 103 h 162"/>
                <a:gd name="T52" fmla="*/ 58 w 194"/>
                <a:gd name="T53" fmla="*/ 91 h 162"/>
                <a:gd name="T54" fmla="*/ 47 w 194"/>
                <a:gd name="T55" fmla="*/ 80 h 162"/>
                <a:gd name="T56" fmla="*/ 38 w 194"/>
                <a:gd name="T57" fmla="*/ 68 h 162"/>
                <a:gd name="T58" fmla="*/ 32 w 194"/>
                <a:gd name="T59" fmla="*/ 55 h 162"/>
                <a:gd name="T60" fmla="*/ 26 w 194"/>
                <a:gd name="T61" fmla="*/ 42 h 162"/>
                <a:gd name="T62" fmla="*/ 21 w 194"/>
                <a:gd name="T63" fmla="*/ 28 h 162"/>
                <a:gd name="T64" fmla="*/ 19 w 194"/>
                <a:gd name="T65" fmla="*/ 15 h 162"/>
                <a:gd name="T66" fmla="*/ 17 w 194"/>
                <a:gd name="T67" fmla="*/ 0 h 162"/>
                <a:gd name="T68" fmla="*/ 0 w 194"/>
                <a:gd name="T69" fmla="*/ 0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2"/>
                <a:gd name="T107" fmla="*/ 194 w 194"/>
                <a:gd name="T108" fmla="*/ 162 h 1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2">
                  <a:moveTo>
                    <a:pt x="0" y="0"/>
                  </a:moveTo>
                  <a:lnTo>
                    <a:pt x="0" y="15"/>
                  </a:lnTo>
                  <a:lnTo>
                    <a:pt x="4" y="32"/>
                  </a:lnTo>
                  <a:lnTo>
                    <a:pt x="8" y="47"/>
                  </a:lnTo>
                  <a:lnTo>
                    <a:pt x="15" y="63"/>
                  </a:lnTo>
                  <a:lnTo>
                    <a:pt x="23" y="76"/>
                  </a:lnTo>
                  <a:lnTo>
                    <a:pt x="32" y="90"/>
                  </a:lnTo>
                  <a:lnTo>
                    <a:pt x="43" y="103"/>
                  </a:lnTo>
                  <a:lnTo>
                    <a:pt x="56" y="114"/>
                  </a:lnTo>
                  <a:lnTo>
                    <a:pt x="71" y="124"/>
                  </a:lnTo>
                  <a:lnTo>
                    <a:pt x="86" y="134"/>
                  </a:lnTo>
                  <a:lnTo>
                    <a:pt x="101" y="141"/>
                  </a:lnTo>
                  <a:lnTo>
                    <a:pt x="118" y="149"/>
                  </a:lnTo>
                  <a:lnTo>
                    <a:pt x="135" y="155"/>
                  </a:lnTo>
                  <a:lnTo>
                    <a:pt x="155" y="158"/>
                  </a:lnTo>
                  <a:lnTo>
                    <a:pt x="172" y="160"/>
                  </a:lnTo>
                  <a:lnTo>
                    <a:pt x="194" y="162"/>
                  </a:lnTo>
                  <a:lnTo>
                    <a:pt x="194" y="145"/>
                  </a:lnTo>
                  <a:lnTo>
                    <a:pt x="174" y="145"/>
                  </a:lnTo>
                  <a:lnTo>
                    <a:pt x="157" y="143"/>
                  </a:lnTo>
                  <a:lnTo>
                    <a:pt x="140" y="139"/>
                  </a:lnTo>
                  <a:lnTo>
                    <a:pt x="125" y="134"/>
                  </a:lnTo>
                  <a:lnTo>
                    <a:pt x="110" y="128"/>
                  </a:lnTo>
                  <a:lnTo>
                    <a:pt x="95" y="120"/>
                  </a:lnTo>
                  <a:lnTo>
                    <a:pt x="82" y="112"/>
                  </a:lnTo>
                  <a:lnTo>
                    <a:pt x="69" y="103"/>
                  </a:lnTo>
                  <a:lnTo>
                    <a:pt x="58" y="91"/>
                  </a:lnTo>
                  <a:lnTo>
                    <a:pt x="47" y="80"/>
                  </a:lnTo>
                  <a:lnTo>
                    <a:pt x="38" y="68"/>
                  </a:lnTo>
                  <a:lnTo>
                    <a:pt x="32" y="55"/>
                  </a:lnTo>
                  <a:lnTo>
                    <a:pt x="26" y="42"/>
                  </a:lnTo>
                  <a:lnTo>
                    <a:pt x="21" y="28"/>
                  </a:lnTo>
                  <a:lnTo>
                    <a:pt x="19" y="15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49" name="Freeform 97">
              <a:extLst>
                <a:ext uri="{FF2B5EF4-FFF2-40B4-BE49-F238E27FC236}">
                  <a16:creationId xmlns:a16="http://schemas.microsoft.com/office/drawing/2014/main" id="{2DA9742B-8A88-490F-8C45-8197634F1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1698"/>
              <a:ext cx="194" cy="163"/>
            </a:xfrm>
            <a:custGeom>
              <a:avLst/>
              <a:gdLst>
                <a:gd name="T0" fmla="*/ 194 w 194"/>
                <a:gd name="T1" fmla="*/ 0 h 163"/>
                <a:gd name="T2" fmla="*/ 172 w 194"/>
                <a:gd name="T3" fmla="*/ 0 h 163"/>
                <a:gd name="T4" fmla="*/ 155 w 194"/>
                <a:gd name="T5" fmla="*/ 4 h 163"/>
                <a:gd name="T6" fmla="*/ 135 w 194"/>
                <a:gd name="T7" fmla="*/ 8 h 163"/>
                <a:gd name="T8" fmla="*/ 118 w 194"/>
                <a:gd name="T9" fmla="*/ 13 h 163"/>
                <a:gd name="T10" fmla="*/ 101 w 194"/>
                <a:gd name="T11" fmla="*/ 19 h 163"/>
                <a:gd name="T12" fmla="*/ 86 w 194"/>
                <a:gd name="T13" fmla="*/ 27 h 163"/>
                <a:gd name="T14" fmla="*/ 71 w 194"/>
                <a:gd name="T15" fmla="*/ 36 h 163"/>
                <a:gd name="T16" fmla="*/ 56 w 194"/>
                <a:gd name="T17" fmla="*/ 48 h 163"/>
                <a:gd name="T18" fmla="*/ 43 w 194"/>
                <a:gd name="T19" fmla="*/ 59 h 163"/>
                <a:gd name="T20" fmla="*/ 32 w 194"/>
                <a:gd name="T21" fmla="*/ 71 h 163"/>
                <a:gd name="T22" fmla="*/ 23 w 194"/>
                <a:gd name="T23" fmla="*/ 84 h 163"/>
                <a:gd name="T24" fmla="*/ 15 w 194"/>
                <a:gd name="T25" fmla="*/ 99 h 163"/>
                <a:gd name="T26" fmla="*/ 8 w 194"/>
                <a:gd name="T27" fmla="*/ 115 h 163"/>
                <a:gd name="T28" fmla="*/ 4 w 194"/>
                <a:gd name="T29" fmla="*/ 130 h 163"/>
                <a:gd name="T30" fmla="*/ 0 w 194"/>
                <a:gd name="T31" fmla="*/ 145 h 163"/>
                <a:gd name="T32" fmla="*/ 0 w 194"/>
                <a:gd name="T33" fmla="*/ 163 h 163"/>
                <a:gd name="T34" fmla="*/ 17 w 194"/>
                <a:gd name="T35" fmla="*/ 163 h 163"/>
                <a:gd name="T36" fmla="*/ 19 w 194"/>
                <a:gd name="T37" fmla="*/ 147 h 163"/>
                <a:gd name="T38" fmla="*/ 21 w 194"/>
                <a:gd name="T39" fmla="*/ 132 h 163"/>
                <a:gd name="T40" fmla="*/ 26 w 194"/>
                <a:gd name="T41" fmla="*/ 119 h 163"/>
                <a:gd name="T42" fmla="*/ 32 w 194"/>
                <a:gd name="T43" fmla="*/ 105 h 163"/>
                <a:gd name="T44" fmla="*/ 38 w 194"/>
                <a:gd name="T45" fmla="*/ 92 h 163"/>
                <a:gd name="T46" fmla="*/ 47 w 194"/>
                <a:gd name="T47" fmla="*/ 80 h 163"/>
                <a:gd name="T48" fmla="*/ 58 w 194"/>
                <a:gd name="T49" fmla="*/ 69 h 163"/>
                <a:gd name="T50" fmla="*/ 69 w 194"/>
                <a:gd name="T51" fmla="*/ 59 h 163"/>
                <a:gd name="T52" fmla="*/ 82 w 194"/>
                <a:gd name="T53" fmla="*/ 50 h 163"/>
                <a:gd name="T54" fmla="*/ 95 w 194"/>
                <a:gd name="T55" fmla="*/ 40 h 163"/>
                <a:gd name="T56" fmla="*/ 110 w 194"/>
                <a:gd name="T57" fmla="*/ 34 h 163"/>
                <a:gd name="T58" fmla="*/ 125 w 194"/>
                <a:gd name="T59" fmla="*/ 27 h 163"/>
                <a:gd name="T60" fmla="*/ 140 w 194"/>
                <a:gd name="T61" fmla="*/ 23 h 163"/>
                <a:gd name="T62" fmla="*/ 157 w 194"/>
                <a:gd name="T63" fmla="*/ 19 h 163"/>
                <a:gd name="T64" fmla="*/ 174 w 194"/>
                <a:gd name="T65" fmla="*/ 17 h 163"/>
                <a:gd name="T66" fmla="*/ 194 w 194"/>
                <a:gd name="T67" fmla="*/ 15 h 163"/>
                <a:gd name="T68" fmla="*/ 194 w 194"/>
                <a:gd name="T69" fmla="*/ 0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3"/>
                <a:gd name="T107" fmla="*/ 194 w 194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3">
                  <a:moveTo>
                    <a:pt x="194" y="0"/>
                  </a:moveTo>
                  <a:lnTo>
                    <a:pt x="172" y="0"/>
                  </a:lnTo>
                  <a:lnTo>
                    <a:pt x="155" y="4"/>
                  </a:lnTo>
                  <a:lnTo>
                    <a:pt x="135" y="8"/>
                  </a:lnTo>
                  <a:lnTo>
                    <a:pt x="118" y="13"/>
                  </a:lnTo>
                  <a:lnTo>
                    <a:pt x="101" y="19"/>
                  </a:lnTo>
                  <a:lnTo>
                    <a:pt x="86" y="27"/>
                  </a:lnTo>
                  <a:lnTo>
                    <a:pt x="71" y="36"/>
                  </a:lnTo>
                  <a:lnTo>
                    <a:pt x="56" y="48"/>
                  </a:lnTo>
                  <a:lnTo>
                    <a:pt x="43" y="59"/>
                  </a:lnTo>
                  <a:lnTo>
                    <a:pt x="32" y="71"/>
                  </a:lnTo>
                  <a:lnTo>
                    <a:pt x="23" y="84"/>
                  </a:lnTo>
                  <a:lnTo>
                    <a:pt x="15" y="99"/>
                  </a:lnTo>
                  <a:lnTo>
                    <a:pt x="8" y="115"/>
                  </a:lnTo>
                  <a:lnTo>
                    <a:pt x="4" y="130"/>
                  </a:lnTo>
                  <a:lnTo>
                    <a:pt x="0" y="145"/>
                  </a:lnTo>
                  <a:lnTo>
                    <a:pt x="0" y="163"/>
                  </a:lnTo>
                  <a:lnTo>
                    <a:pt x="17" y="163"/>
                  </a:lnTo>
                  <a:lnTo>
                    <a:pt x="19" y="147"/>
                  </a:lnTo>
                  <a:lnTo>
                    <a:pt x="21" y="132"/>
                  </a:lnTo>
                  <a:lnTo>
                    <a:pt x="26" y="119"/>
                  </a:lnTo>
                  <a:lnTo>
                    <a:pt x="32" y="105"/>
                  </a:lnTo>
                  <a:lnTo>
                    <a:pt x="38" y="92"/>
                  </a:lnTo>
                  <a:lnTo>
                    <a:pt x="47" y="80"/>
                  </a:lnTo>
                  <a:lnTo>
                    <a:pt x="58" y="69"/>
                  </a:lnTo>
                  <a:lnTo>
                    <a:pt x="69" y="59"/>
                  </a:lnTo>
                  <a:lnTo>
                    <a:pt x="82" y="50"/>
                  </a:lnTo>
                  <a:lnTo>
                    <a:pt x="95" y="40"/>
                  </a:lnTo>
                  <a:lnTo>
                    <a:pt x="110" y="34"/>
                  </a:lnTo>
                  <a:lnTo>
                    <a:pt x="125" y="27"/>
                  </a:lnTo>
                  <a:lnTo>
                    <a:pt x="140" y="23"/>
                  </a:lnTo>
                  <a:lnTo>
                    <a:pt x="157" y="19"/>
                  </a:lnTo>
                  <a:lnTo>
                    <a:pt x="174" y="17"/>
                  </a:lnTo>
                  <a:lnTo>
                    <a:pt x="194" y="1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0" name="Freeform 98">
              <a:extLst>
                <a:ext uri="{FF2B5EF4-FFF2-40B4-BE49-F238E27FC236}">
                  <a16:creationId xmlns:a16="http://schemas.microsoft.com/office/drawing/2014/main" id="{AF7E0AEC-325A-4BAA-8BEF-584FE04B7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1750"/>
              <a:ext cx="250" cy="222"/>
            </a:xfrm>
            <a:custGeom>
              <a:avLst/>
              <a:gdLst>
                <a:gd name="T0" fmla="*/ 135 w 250"/>
                <a:gd name="T1" fmla="*/ 0 h 222"/>
                <a:gd name="T2" fmla="*/ 161 w 250"/>
                <a:gd name="T3" fmla="*/ 3 h 222"/>
                <a:gd name="T4" fmla="*/ 183 w 250"/>
                <a:gd name="T5" fmla="*/ 13 h 222"/>
                <a:gd name="T6" fmla="*/ 202 w 250"/>
                <a:gd name="T7" fmla="*/ 24 h 222"/>
                <a:gd name="T8" fmla="*/ 220 w 250"/>
                <a:gd name="T9" fmla="*/ 40 h 222"/>
                <a:gd name="T10" fmla="*/ 235 w 250"/>
                <a:gd name="T11" fmla="*/ 57 h 222"/>
                <a:gd name="T12" fmla="*/ 243 w 250"/>
                <a:gd name="T13" fmla="*/ 78 h 222"/>
                <a:gd name="T14" fmla="*/ 248 w 250"/>
                <a:gd name="T15" fmla="*/ 99 h 222"/>
                <a:gd name="T16" fmla="*/ 248 w 250"/>
                <a:gd name="T17" fmla="*/ 122 h 222"/>
                <a:gd name="T18" fmla="*/ 243 w 250"/>
                <a:gd name="T19" fmla="*/ 143 h 222"/>
                <a:gd name="T20" fmla="*/ 235 w 250"/>
                <a:gd name="T21" fmla="*/ 162 h 222"/>
                <a:gd name="T22" fmla="*/ 220 w 250"/>
                <a:gd name="T23" fmla="*/ 181 h 222"/>
                <a:gd name="T24" fmla="*/ 202 w 250"/>
                <a:gd name="T25" fmla="*/ 197 h 222"/>
                <a:gd name="T26" fmla="*/ 183 w 250"/>
                <a:gd name="T27" fmla="*/ 208 h 222"/>
                <a:gd name="T28" fmla="*/ 161 w 250"/>
                <a:gd name="T29" fmla="*/ 216 h 222"/>
                <a:gd name="T30" fmla="*/ 135 w 250"/>
                <a:gd name="T31" fmla="*/ 222 h 222"/>
                <a:gd name="T32" fmla="*/ 112 w 250"/>
                <a:gd name="T33" fmla="*/ 222 h 222"/>
                <a:gd name="T34" fmla="*/ 86 w 250"/>
                <a:gd name="T35" fmla="*/ 216 h 222"/>
                <a:gd name="T36" fmla="*/ 64 w 250"/>
                <a:gd name="T37" fmla="*/ 208 h 222"/>
                <a:gd name="T38" fmla="*/ 45 w 250"/>
                <a:gd name="T39" fmla="*/ 197 h 222"/>
                <a:gd name="T40" fmla="*/ 28 w 250"/>
                <a:gd name="T41" fmla="*/ 181 h 222"/>
                <a:gd name="T42" fmla="*/ 15 w 250"/>
                <a:gd name="T43" fmla="*/ 162 h 222"/>
                <a:gd name="T44" fmla="*/ 4 w 250"/>
                <a:gd name="T45" fmla="*/ 143 h 222"/>
                <a:gd name="T46" fmla="*/ 0 w 250"/>
                <a:gd name="T47" fmla="*/ 122 h 222"/>
                <a:gd name="T48" fmla="*/ 0 w 250"/>
                <a:gd name="T49" fmla="*/ 99 h 222"/>
                <a:gd name="T50" fmla="*/ 4 w 250"/>
                <a:gd name="T51" fmla="*/ 78 h 222"/>
                <a:gd name="T52" fmla="*/ 15 w 250"/>
                <a:gd name="T53" fmla="*/ 57 h 222"/>
                <a:gd name="T54" fmla="*/ 28 w 250"/>
                <a:gd name="T55" fmla="*/ 40 h 222"/>
                <a:gd name="T56" fmla="*/ 45 w 250"/>
                <a:gd name="T57" fmla="*/ 24 h 222"/>
                <a:gd name="T58" fmla="*/ 64 w 250"/>
                <a:gd name="T59" fmla="*/ 13 h 222"/>
                <a:gd name="T60" fmla="*/ 86 w 250"/>
                <a:gd name="T61" fmla="*/ 3 h 222"/>
                <a:gd name="T62" fmla="*/ 112 w 250"/>
                <a:gd name="T63" fmla="*/ 0 h 2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0"/>
                <a:gd name="T97" fmla="*/ 0 h 222"/>
                <a:gd name="T98" fmla="*/ 250 w 250"/>
                <a:gd name="T99" fmla="*/ 222 h 2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0" h="222">
                  <a:moveTo>
                    <a:pt x="125" y="0"/>
                  </a:moveTo>
                  <a:lnTo>
                    <a:pt x="135" y="0"/>
                  </a:lnTo>
                  <a:lnTo>
                    <a:pt x="148" y="1"/>
                  </a:lnTo>
                  <a:lnTo>
                    <a:pt x="161" y="3"/>
                  </a:lnTo>
                  <a:lnTo>
                    <a:pt x="172" y="7"/>
                  </a:lnTo>
                  <a:lnTo>
                    <a:pt x="183" y="13"/>
                  </a:lnTo>
                  <a:lnTo>
                    <a:pt x="194" y="19"/>
                  </a:lnTo>
                  <a:lnTo>
                    <a:pt x="202" y="24"/>
                  </a:lnTo>
                  <a:lnTo>
                    <a:pt x="213" y="32"/>
                  </a:lnTo>
                  <a:lnTo>
                    <a:pt x="220" y="40"/>
                  </a:lnTo>
                  <a:lnTo>
                    <a:pt x="228" y="47"/>
                  </a:lnTo>
                  <a:lnTo>
                    <a:pt x="235" y="57"/>
                  </a:lnTo>
                  <a:lnTo>
                    <a:pt x="239" y="67"/>
                  </a:lnTo>
                  <a:lnTo>
                    <a:pt x="243" y="78"/>
                  </a:lnTo>
                  <a:lnTo>
                    <a:pt x="245" y="88"/>
                  </a:lnTo>
                  <a:lnTo>
                    <a:pt x="248" y="99"/>
                  </a:lnTo>
                  <a:lnTo>
                    <a:pt x="250" y="111"/>
                  </a:lnTo>
                  <a:lnTo>
                    <a:pt x="248" y="122"/>
                  </a:lnTo>
                  <a:lnTo>
                    <a:pt x="245" y="132"/>
                  </a:lnTo>
                  <a:lnTo>
                    <a:pt x="243" y="143"/>
                  </a:lnTo>
                  <a:lnTo>
                    <a:pt x="239" y="153"/>
                  </a:lnTo>
                  <a:lnTo>
                    <a:pt x="235" y="162"/>
                  </a:lnTo>
                  <a:lnTo>
                    <a:pt x="228" y="172"/>
                  </a:lnTo>
                  <a:lnTo>
                    <a:pt x="220" y="181"/>
                  </a:lnTo>
                  <a:lnTo>
                    <a:pt x="213" y="189"/>
                  </a:lnTo>
                  <a:lnTo>
                    <a:pt x="202" y="197"/>
                  </a:lnTo>
                  <a:lnTo>
                    <a:pt x="194" y="202"/>
                  </a:lnTo>
                  <a:lnTo>
                    <a:pt x="183" y="208"/>
                  </a:lnTo>
                  <a:lnTo>
                    <a:pt x="172" y="212"/>
                  </a:lnTo>
                  <a:lnTo>
                    <a:pt x="161" y="216"/>
                  </a:lnTo>
                  <a:lnTo>
                    <a:pt x="148" y="220"/>
                  </a:lnTo>
                  <a:lnTo>
                    <a:pt x="135" y="222"/>
                  </a:lnTo>
                  <a:lnTo>
                    <a:pt x="125" y="222"/>
                  </a:lnTo>
                  <a:lnTo>
                    <a:pt x="112" y="222"/>
                  </a:lnTo>
                  <a:lnTo>
                    <a:pt x="99" y="220"/>
                  </a:lnTo>
                  <a:lnTo>
                    <a:pt x="86" y="216"/>
                  </a:lnTo>
                  <a:lnTo>
                    <a:pt x="75" y="212"/>
                  </a:lnTo>
                  <a:lnTo>
                    <a:pt x="64" y="208"/>
                  </a:lnTo>
                  <a:lnTo>
                    <a:pt x="54" y="202"/>
                  </a:lnTo>
                  <a:lnTo>
                    <a:pt x="45" y="197"/>
                  </a:lnTo>
                  <a:lnTo>
                    <a:pt x="36" y="189"/>
                  </a:lnTo>
                  <a:lnTo>
                    <a:pt x="28" y="181"/>
                  </a:lnTo>
                  <a:lnTo>
                    <a:pt x="19" y="172"/>
                  </a:lnTo>
                  <a:lnTo>
                    <a:pt x="15" y="162"/>
                  </a:lnTo>
                  <a:lnTo>
                    <a:pt x="8" y="153"/>
                  </a:lnTo>
                  <a:lnTo>
                    <a:pt x="4" y="143"/>
                  </a:lnTo>
                  <a:lnTo>
                    <a:pt x="2" y="132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0" y="99"/>
                  </a:lnTo>
                  <a:lnTo>
                    <a:pt x="2" y="88"/>
                  </a:lnTo>
                  <a:lnTo>
                    <a:pt x="4" y="78"/>
                  </a:lnTo>
                  <a:lnTo>
                    <a:pt x="8" y="67"/>
                  </a:lnTo>
                  <a:lnTo>
                    <a:pt x="15" y="57"/>
                  </a:lnTo>
                  <a:lnTo>
                    <a:pt x="19" y="47"/>
                  </a:lnTo>
                  <a:lnTo>
                    <a:pt x="28" y="40"/>
                  </a:lnTo>
                  <a:lnTo>
                    <a:pt x="36" y="32"/>
                  </a:lnTo>
                  <a:lnTo>
                    <a:pt x="45" y="24"/>
                  </a:lnTo>
                  <a:lnTo>
                    <a:pt x="54" y="19"/>
                  </a:lnTo>
                  <a:lnTo>
                    <a:pt x="64" y="13"/>
                  </a:lnTo>
                  <a:lnTo>
                    <a:pt x="75" y="7"/>
                  </a:lnTo>
                  <a:lnTo>
                    <a:pt x="86" y="3"/>
                  </a:lnTo>
                  <a:lnTo>
                    <a:pt x="99" y="1"/>
                  </a:lnTo>
                  <a:lnTo>
                    <a:pt x="11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1" name="Freeform 99">
              <a:extLst>
                <a:ext uri="{FF2B5EF4-FFF2-40B4-BE49-F238E27FC236}">
                  <a16:creationId xmlns:a16="http://schemas.microsoft.com/office/drawing/2014/main" id="{E350FC55-8528-47CB-9518-54636682D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742"/>
              <a:ext cx="133" cy="119"/>
            </a:xfrm>
            <a:custGeom>
              <a:avLst/>
              <a:gdLst>
                <a:gd name="T0" fmla="*/ 133 w 133"/>
                <a:gd name="T1" fmla="*/ 119 h 119"/>
                <a:gd name="T2" fmla="*/ 131 w 133"/>
                <a:gd name="T3" fmla="*/ 105 h 119"/>
                <a:gd name="T4" fmla="*/ 131 w 133"/>
                <a:gd name="T5" fmla="*/ 94 h 119"/>
                <a:gd name="T6" fmla="*/ 127 w 133"/>
                <a:gd name="T7" fmla="*/ 82 h 119"/>
                <a:gd name="T8" fmla="*/ 123 w 133"/>
                <a:gd name="T9" fmla="*/ 73 h 119"/>
                <a:gd name="T10" fmla="*/ 116 w 133"/>
                <a:gd name="T11" fmla="*/ 61 h 119"/>
                <a:gd name="T12" fmla="*/ 110 w 133"/>
                <a:gd name="T13" fmla="*/ 52 h 119"/>
                <a:gd name="T14" fmla="*/ 103 w 133"/>
                <a:gd name="T15" fmla="*/ 42 h 119"/>
                <a:gd name="T16" fmla="*/ 95 w 133"/>
                <a:gd name="T17" fmla="*/ 34 h 119"/>
                <a:gd name="T18" fmla="*/ 84 w 133"/>
                <a:gd name="T19" fmla="*/ 27 h 119"/>
                <a:gd name="T20" fmla="*/ 73 w 133"/>
                <a:gd name="T21" fmla="*/ 19 h 119"/>
                <a:gd name="T22" fmla="*/ 62 w 133"/>
                <a:gd name="T23" fmla="*/ 13 h 119"/>
                <a:gd name="T24" fmla="*/ 51 w 133"/>
                <a:gd name="T25" fmla="*/ 8 h 119"/>
                <a:gd name="T26" fmla="*/ 39 w 133"/>
                <a:gd name="T27" fmla="*/ 4 h 119"/>
                <a:gd name="T28" fmla="*/ 26 w 133"/>
                <a:gd name="T29" fmla="*/ 2 h 119"/>
                <a:gd name="T30" fmla="*/ 13 w 133"/>
                <a:gd name="T31" fmla="*/ 0 h 119"/>
                <a:gd name="T32" fmla="*/ 0 w 133"/>
                <a:gd name="T33" fmla="*/ 0 h 119"/>
                <a:gd name="T34" fmla="*/ 0 w 133"/>
                <a:gd name="T35" fmla="*/ 15 h 119"/>
                <a:gd name="T36" fmla="*/ 10 w 133"/>
                <a:gd name="T37" fmla="*/ 15 h 119"/>
                <a:gd name="T38" fmla="*/ 21 w 133"/>
                <a:gd name="T39" fmla="*/ 17 h 119"/>
                <a:gd name="T40" fmla="*/ 34 w 133"/>
                <a:gd name="T41" fmla="*/ 19 h 119"/>
                <a:gd name="T42" fmla="*/ 45 w 133"/>
                <a:gd name="T43" fmla="*/ 23 h 119"/>
                <a:gd name="T44" fmla="*/ 54 w 133"/>
                <a:gd name="T45" fmla="*/ 27 h 119"/>
                <a:gd name="T46" fmla="*/ 64 w 133"/>
                <a:gd name="T47" fmla="*/ 32 h 119"/>
                <a:gd name="T48" fmla="*/ 73 w 133"/>
                <a:gd name="T49" fmla="*/ 38 h 119"/>
                <a:gd name="T50" fmla="*/ 82 w 133"/>
                <a:gd name="T51" fmla="*/ 46 h 119"/>
                <a:gd name="T52" fmla="*/ 88 w 133"/>
                <a:gd name="T53" fmla="*/ 53 h 119"/>
                <a:gd name="T54" fmla="*/ 95 w 133"/>
                <a:gd name="T55" fmla="*/ 61 h 119"/>
                <a:gd name="T56" fmla="*/ 101 w 133"/>
                <a:gd name="T57" fmla="*/ 69 h 119"/>
                <a:gd name="T58" fmla="*/ 105 w 133"/>
                <a:gd name="T59" fmla="*/ 78 h 119"/>
                <a:gd name="T60" fmla="*/ 110 w 133"/>
                <a:gd name="T61" fmla="*/ 88 h 119"/>
                <a:gd name="T62" fmla="*/ 112 w 133"/>
                <a:gd name="T63" fmla="*/ 97 h 119"/>
                <a:gd name="T64" fmla="*/ 114 w 133"/>
                <a:gd name="T65" fmla="*/ 107 h 119"/>
                <a:gd name="T66" fmla="*/ 114 w 133"/>
                <a:gd name="T67" fmla="*/ 119 h 119"/>
                <a:gd name="T68" fmla="*/ 133 w 133"/>
                <a:gd name="T69" fmla="*/ 119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19"/>
                <a:gd name="T107" fmla="*/ 133 w 133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19">
                  <a:moveTo>
                    <a:pt x="133" y="119"/>
                  </a:moveTo>
                  <a:lnTo>
                    <a:pt x="131" y="105"/>
                  </a:lnTo>
                  <a:lnTo>
                    <a:pt x="131" y="94"/>
                  </a:lnTo>
                  <a:lnTo>
                    <a:pt x="127" y="82"/>
                  </a:lnTo>
                  <a:lnTo>
                    <a:pt x="123" y="73"/>
                  </a:lnTo>
                  <a:lnTo>
                    <a:pt x="116" y="61"/>
                  </a:lnTo>
                  <a:lnTo>
                    <a:pt x="110" y="52"/>
                  </a:lnTo>
                  <a:lnTo>
                    <a:pt x="103" y="42"/>
                  </a:lnTo>
                  <a:lnTo>
                    <a:pt x="95" y="34"/>
                  </a:lnTo>
                  <a:lnTo>
                    <a:pt x="84" y="27"/>
                  </a:lnTo>
                  <a:lnTo>
                    <a:pt x="73" y="19"/>
                  </a:lnTo>
                  <a:lnTo>
                    <a:pt x="62" y="13"/>
                  </a:lnTo>
                  <a:lnTo>
                    <a:pt x="51" y="8"/>
                  </a:lnTo>
                  <a:lnTo>
                    <a:pt x="39" y="4"/>
                  </a:lnTo>
                  <a:lnTo>
                    <a:pt x="26" y="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0" y="15"/>
                  </a:lnTo>
                  <a:lnTo>
                    <a:pt x="21" y="17"/>
                  </a:lnTo>
                  <a:lnTo>
                    <a:pt x="34" y="19"/>
                  </a:lnTo>
                  <a:lnTo>
                    <a:pt x="45" y="23"/>
                  </a:lnTo>
                  <a:lnTo>
                    <a:pt x="54" y="27"/>
                  </a:lnTo>
                  <a:lnTo>
                    <a:pt x="64" y="32"/>
                  </a:lnTo>
                  <a:lnTo>
                    <a:pt x="73" y="38"/>
                  </a:lnTo>
                  <a:lnTo>
                    <a:pt x="82" y="46"/>
                  </a:lnTo>
                  <a:lnTo>
                    <a:pt x="88" y="53"/>
                  </a:lnTo>
                  <a:lnTo>
                    <a:pt x="95" y="61"/>
                  </a:lnTo>
                  <a:lnTo>
                    <a:pt x="101" y="69"/>
                  </a:lnTo>
                  <a:lnTo>
                    <a:pt x="105" y="78"/>
                  </a:lnTo>
                  <a:lnTo>
                    <a:pt x="110" y="88"/>
                  </a:lnTo>
                  <a:lnTo>
                    <a:pt x="112" y="97"/>
                  </a:lnTo>
                  <a:lnTo>
                    <a:pt x="114" y="107"/>
                  </a:lnTo>
                  <a:lnTo>
                    <a:pt x="114" y="119"/>
                  </a:lnTo>
                  <a:lnTo>
                    <a:pt x="133" y="119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2" name="Freeform 100">
              <a:extLst>
                <a:ext uri="{FF2B5EF4-FFF2-40B4-BE49-F238E27FC236}">
                  <a16:creationId xmlns:a16="http://schemas.microsoft.com/office/drawing/2014/main" id="{0FDF17A2-1C4F-46AE-AD87-D9BDA66E7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861"/>
              <a:ext cx="133" cy="118"/>
            </a:xfrm>
            <a:custGeom>
              <a:avLst/>
              <a:gdLst>
                <a:gd name="T0" fmla="*/ 0 w 133"/>
                <a:gd name="T1" fmla="*/ 118 h 118"/>
                <a:gd name="T2" fmla="*/ 13 w 133"/>
                <a:gd name="T3" fmla="*/ 118 h 118"/>
                <a:gd name="T4" fmla="*/ 26 w 133"/>
                <a:gd name="T5" fmla="*/ 116 h 118"/>
                <a:gd name="T6" fmla="*/ 39 w 133"/>
                <a:gd name="T7" fmla="*/ 112 h 118"/>
                <a:gd name="T8" fmla="*/ 51 w 133"/>
                <a:gd name="T9" fmla="*/ 109 h 118"/>
                <a:gd name="T10" fmla="*/ 62 w 133"/>
                <a:gd name="T11" fmla="*/ 103 h 118"/>
                <a:gd name="T12" fmla="*/ 73 w 133"/>
                <a:gd name="T13" fmla="*/ 97 h 118"/>
                <a:gd name="T14" fmla="*/ 84 w 133"/>
                <a:gd name="T15" fmla="*/ 91 h 118"/>
                <a:gd name="T16" fmla="*/ 95 w 133"/>
                <a:gd name="T17" fmla="*/ 84 h 118"/>
                <a:gd name="T18" fmla="*/ 103 w 133"/>
                <a:gd name="T19" fmla="*/ 74 h 118"/>
                <a:gd name="T20" fmla="*/ 110 w 133"/>
                <a:gd name="T21" fmla="*/ 67 h 118"/>
                <a:gd name="T22" fmla="*/ 116 w 133"/>
                <a:gd name="T23" fmla="*/ 55 h 118"/>
                <a:gd name="T24" fmla="*/ 123 w 133"/>
                <a:gd name="T25" fmla="*/ 45 h 118"/>
                <a:gd name="T26" fmla="*/ 127 w 133"/>
                <a:gd name="T27" fmla="*/ 34 h 118"/>
                <a:gd name="T28" fmla="*/ 131 w 133"/>
                <a:gd name="T29" fmla="*/ 23 h 118"/>
                <a:gd name="T30" fmla="*/ 131 w 133"/>
                <a:gd name="T31" fmla="*/ 11 h 118"/>
                <a:gd name="T32" fmla="*/ 133 w 133"/>
                <a:gd name="T33" fmla="*/ 0 h 118"/>
                <a:gd name="T34" fmla="*/ 114 w 133"/>
                <a:gd name="T35" fmla="*/ 0 h 118"/>
                <a:gd name="T36" fmla="*/ 114 w 133"/>
                <a:gd name="T37" fmla="*/ 9 h 118"/>
                <a:gd name="T38" fmla="*/ 112 w 133"/>
                <a:gd name="T39" fmla="*/ 21 h 118"/>
                <a:gd name="T40" fmla="*/ 110 w 133"/>
                <a:gd name="T41" fmla="*/ 30 h 118"/>
                <a:gd name="T42" fmla="*/ 105 w 133"/>
                <a:gd name="T43" fmla="*/ 40 h 118"/>
                <a:gd name="T44" fmla="*/ 101 w 133"/>
                <a:gd name="T45" fmla="*/ 47 h 118"/>
                <a:gd name="T46" fmla="*/ 95 w 133"/>
                <a:gd name="T47" fmla="*/ 57 h 118"/>
                <a:gd name="T48" fmla="*/ 88 w 133"/>
                <a:gd name="T49" fmla="*/ 65 h 118"/>
                <a:gd name="T50" fmla="*/ 82 w 133"/>
                <a:gd name="T51" fmla="*/ 72 h 118"/>
                <a:gd name="T52" fmla="*/ 73 w 133"/>
                <a:gd name="T53" fmla="*/ 78 h 118"/>
                <a:gd name="T54" fmla="*/ 64 w 133"/>
                <a:gd name="T55" fmla="*/ 84 h 118"/>
                <a:gd name="T56" fmla="*/ 54 w 133"/>
                <a:gd name="T57" fmla="*/ 90 h 118"/>
                <a:gd name="T58" fmla="*/ 45 w 133"/>
                <a:gd name="T59" fmla="*/ 93 h 118"/>
                <a:gd name="T60" fmla="*/ 34 w 133"/>
                <a:gd name="T61" fmla="*/ 97 h 118"/>
                <a:gd name="T62" fmla="*/ 21 w 133"/>
                <a:gd name="T63" fmla="*/ 101 h 118"/>
                <a:gd name="T64" fmla="*/ 10 w 133"/>
                <a:gd name="T65" fmla="*/ 101 h 118"/>
                <a:gd name="T66" fmla="*/ 0 w 133"/>
                <a:gd name="T67" fmla="*/ 103 h 118"/>
                <a:gd name="T68" fmla="*/ 0 w 133"/>
                <a:gd name="T69" fmla="*/ 118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18"/>
                <a:gd name="T107" fmla="*/ 133 w 133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18">
                  <a:moveTo>
                    <a:pt x="0" y="118"/>
                  </a:moveTo>
                  <a:lnTo>
                    <a:pt x="13" y="118"/>
                  </a:lnTo>
                  <a:lnTo>
                    <a:pt x="26" y="116"/>
                  </a:lnTo>
                  <a:lnTo>
                    <a:pt x="39" y="112"/>
                  </a:lnTo>
                  <a:lnTo>
                    <a:pt x="51" y="109"/>
                  </a:lnTo>
                  <a:lnTo>
                    <a:pt x="62" y="103"/>
                  </a:lnTo>
                  <a:lnTo>
                    <a:pt x="73" y="97"/>
                  </a:lnTo>
                  <a:lnTo>
                    <a:pt x="84" y="91"/>
                  </a:lnTo>
                  <a:lnTo>
                    <a:pt x="95" y="84"/>
                  </a:lnTo>
                  <a:lnTo>
                    <a:pt x="103" y="74"/>
                  </a:lnTo>
                  <a:lnTo>
                    <a:pt x="110" y="67"/>
                  </a:lnTo>
                  <a:lnTo>
                    <a:pt x="116" y="55"/>
                  </a:lnTo>
                  <a:lnTo>
                    <a:pt x="123" y="45"/>
                  </a:lnTo>
                  <a:lnTo>
                    <a:pt x="127" y="34"/>
                  </a:lnTo>
                  <a:lnTo>
                    <a:pt x="131" y="23"/>
                  </a:lnTo>
                  <a:lnTo>
                    <a:pt x="131" y="11"/>
                  </a:lnTo>
                  <a:lnTo>
                    <a:pt x="133" y="0"/>
                  </a:lnTo>
                  <a:lnTo>
                    <a:pt x="114" y="0"/>
                  </a:lnTo>
                  <a:lnTo>
                    <a:pt x="114" y="9"/>
                  </a:lnTo>
                  <a:lnTo>
                    <a:pt x="112" y="21"/>
                  </a:lnTo>
                  <a:lnTo>
                    <a:pt x="110" y="30"/>
                  </a:lnTo>
                  <a:lnTo>
                    <a:pt x="105" y="40"/>
                  </a:lnTo>
                  <a:lnTo>
                    <a:pt x="101" y="47"/>
                  </a:lnTo>
                  <a:lnTo>
                    <a:pt x="95" y="57"/>
                  </a:lnTo>
                  <a:lnTo>
                    <a:pt x="88" y="65"/>
                  </a:lnTo>
                  <a:lnTo>
                    <a:pt x="82" y="72"/>
                  </a:lnTo>
                  <a:lnTo>
                    <a:pt x="73" y="78"/>
                  </a:lnTo>
                  <a:lnTo>
                    <a:pt x="64" y="84"/>
                  </a:lnTo>
                  <a:lnTo>
                    <a:pt x="54" y="90"/>
                  </a:lnTo>
                  <a:lnTo>
                    <a:pt x="45" y="93"/>
                  </a:lnTo>
                  <a:lnTo>
                    <a:pt x="34" y="97"/>
                  </a:lnTo>
                  <a:lnTo>
                    <a:pt x="21" y="101"/>
                  </a:lnTo>
                  <a:lnTo>
                    <a:pt x="10" y="101"/>
                  </a:lnTo>
                  <a:lnTo>
                    <a:pt x="0" y="103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3" name="Freeform 101">
              <a:extLst>
                <a:ext uri="{FF2B5EF4-FFF2-40B4-BE49-F238E27FC236}">
                  <a16:creationId xmlns:a16="http://schemas.microsoft.com/office/drawing/2014/main" id="{235BC9E8-7F76-4999-B3C6-2CDEAAD40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8" y="1861"/>
              <a:ext cx="136" cy="118"/>
            </a:xfrm>
            <a:custGeom>
              <a:avLst/>
              <a:gdLst>
                <a:gd name="T0" fmla="*/ 0 w 136"/>
                <a:gd name="T1" fmla="*/ 0 h 118"/>
                <a:gd name="T2" fmla="*/ 2 w 136"/>
                <a:gd name="T3" fmla="*/ 11 h 118"/>
                <a:gd name="T4" fmla="*/ 4 w 136"/>
                <a:gd name="T5" fmla="*/ 23 h 118"/>
                <a:gd name="T6" fmla="*/ 6 w 136"/>
                <a:gd name="T7" fmla="*/ 34 h 118"/>
                <a:gd name="T8" fmla="*/ 11 w 136"/>
                <a:gd name="T9" fmla="*/ 45 h 118"/>
                <a:gd name="T10" fmla="*/ 17 w 136"/>
                <a:gd name="T11" fmla="*/ 55 h 118"/>
                <a:gd name="T12" fmla="*/ 24 w 136"/>
                <a:gd name="T13" fmla="*/ 67 h 118"/>
                <a:gd name="T14" fmla="*/ 32 w 136"/>
                <a:gd name="T15" fmla="*/ 74 h 118"/>
                <a:gd name="T16" fmla="*/ 41 w 136"/>
                <a:gd name="T17" fmla="*/ 84 h 118"/>
                <a:gd name="T18" fmla="*/ 49 w 136"/>
                <a:gd name="T19" fmla="*/ 91 h 118"/>
                <a:gd name="T20" fmla="*/ 60 w 136"/>
                <a:gd name="T21" fmla="*/ 97 h 118"/>
                <a:gd name="T22" fmla="*/ 71 w 136"/>
                <a:gd name="T23" fmla="*/ 103 h 118"/>
                <a:gd name="T24" fmla="*/ 82 w 136"/>
                <a:gd name="T25" fmla="*/ 109 h 118"/>
                <a:gd name="T26" fmla="*/ 95 w 136"/>
                <a:gd name="T27" fmla="*/ 112 h 118"/>
                <a:gd name="T28" fmla="*/ 108 w 136"/>
                <a:gd name="T29" fmla="*/ 116 h 118"/>
                <a:gd name="T30" fmla="*/ 121 w 136"/>
                <a:gd name="T31" fmla="*/ 118 h 118"/>
                <a:gd name="T32" fmla="*/ 136 w 136"/>
                <a:gd name="T33" fmla="*/ 118 h 118"/>
                <a:gd name="T34" fmla="*/ 136 w 136"/>
                <a:gd name="T35" fmla="*/ 103 h 118"/>
                <a:gd name="T36" fmla="*/ 123 w 136"/>
                <a:gd name="T37" fmla="*/ 101 h 118"/>
                <a:gd name="T38" fmla="*/ 112 w 136"/>
                <a:gd name="T39" fmla="*/ 101 h 118"/>
                <a:gd name="T40" fmla="*/ 101 w 136"/>
                <a:gd name="T41" fmla="*/ 97 h 118"/>
                <a:gd name="T42" fmla="*/ 90 w 136"/>
                <a:gd name="T43" fmla="*/ 93 h 118"/>
                <a:gd name="T44" fmla="*/ 80 w 136"/>
                <a:gd name="T45" fmla="*/ 90 h 118"/>
                <a:gd name="T46" fmla="*/ 69 w 136"/>
                <a:gd name="T47" fmla="*/ 84 h 118"/>
                <a:gd name="T48" fmla="*/ 60 w 136"/>
                <a:gd name="T49" fmla="*/ 78 h 118"/>
                <a:gd name="T50" fmla="*/ 52 w 136"/>
                <a:gd name="T51" fmla="*/ 72 h 118"/>
                <a:gd name="T52" fmla="*/ 45 w 136"/>
                <a:gd name="T53" fmla="*/ 65 h 118"/>
                <a:gd name="T54" fmla="*/ 39 w 136"/>
                <a:gd name="T55" fmla="*/ 57 h 118"/>
                <a:gd name="T56" fmla="*/ 32 w 136"/>
                <a:gd name="T57" fmla="*/ 47 h 118"/>
                <a:gd name="T58" fmla="*/ 28 w 136"/>
                <a:gd name="T59" fmla="*/ 40 h 118"/>
                <a:gd name="T60" fmla="*/ 24 w 136"/>
                <a:gd name="T61" fmla="*/ 30 h 118"/>
                <a:gd name="T62" fmla="*/ 21 w 136"/>
                <a:gd name="T63" fmla="*/ 21 h 118"/>
                <a:gd name="T64" fmla="*/ 19 w 136"/>
                <a:gd name="T65" fmla="*/ 9 h 118"/>
                <a:gd name="T66" fmla="*/ 19 w 136"/>
                <a:gd name="T67" fmla="*/ 0 h 118"/>
                <a:gd name="T68" fmla="*/ 0 w 136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118"/>
                <a:gd name="T107" fmla="*/ 136 w 136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118">
                  <a:moveTo>
                    <a:pt x="0" y="0"/>
                  </a:moveTo>
                  <a:lnTo>
                    <a:pt x="2" y="11"/>
                  </a:lnTo>
                  <a:lnTo>
                    <a:pt x="4" y="23"/>
                  </a:lnTo>
                  <a:lnTo>
                    <a:pt x="6" y="34"/>
                  </a:lnTo>
                  <a:lnTo>
                    <a:pt x="11" y="45"/>
                  </a:lnTo>
                  <a:lnTo>
                    <a:pt x="17" y="55"/>
                  </a:lnTo>
                  <a:lnTo>
                    <a:pt x="24" y="67"/>
                  </a:lnTo>
                  <a:lnTo>
                    <a:pt x="32" y="74"/>
                  </a:lnTo>
                  <a:lnTo>
                    <a:pt x="41" y="84"/>
                  </a:lnTo>
                  <a:lnTo>
                    <a:pt x="49" y="91"/>
                  </a:lnTo>
                  <a:lnTo>
                    <a:pt x="60" y="97"/>
                  </a:lnTo>
                  <a:lnTo>
                    <a:pt x="71" y="103"/>
                  </a:lnTo>
                  <a:lnTo>
                    <a:pt x="82" y="109"/>
                  </a:lnTo>
                  <a:lnTo>
                    <a:pt x="95" y="112"/>
                  </a:lnTo>
                  <a:lnTo>
                    <a:pt x="108" y="116"/>
                  </a:lnTo>
                  <a:lnTo>
                    <a:pt x="121" y="118"/>
                  </a:lnTo>
                  <a:lnTo>
                    <a:pt x="136" y="118"/>
                  </a:lnTo>
                  <a:lnTo>
                    <a:pt x="136" y="103"/>
                  </a:lnTo>
                  <a:lnTo>
                    <a:pt x="123" y="101"/>
                  </a:lnTo>
                  <a:lnTo>
                    <a:pt x="112" y="101"/>
                  </a:lnTo>
                  <a:lnTo>
                    <a:pt x="101" y="97"/>
                  </a:lnTo>
                  <a:lnTo>
                    <a:pt x="90" y="93"/>
                  </a:lnTo>
                  <a:lnTo>
                    <a:pt x="80" y="90"/>
                  </a:lnTo>
                  <a:lnTo>
                    <a:pt x="69" y="84"/>
                  </a:lnTo>
                  <a:lnTo>
                    <a:pt x="60" y="78"/>
                  </a:lnTo>
                  <a:lnTo>
                    <a:pt x="52" y="72"/>
                  </a:lnTo>
                  <a:lnTo>
                    <a:pt x="45" y="65"/>
                  </a:lnTo>
                  <a:lnTo>
                    <a:pt x="39" y="57"/>
                  </a:lnTo>
                  <a:lnTo>
                    <a:pt x="32" y="47"/>
                  </a:lnTo>
                  <a:lnTo>
                    <a:pt x="28" y="40"/>
                  </a:lnTo>
                  <a:lnTo>
                    <a:pt x="24" y="30"/>
                  </a:lnTo>
                  <a:lnTo>
                    <a:pt x="21" y="21"/>
                  </a:lnTo>
                  <a:lnTo>
                    <a:pt x="19" y="9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4" name="Freeform 102">
              <a:extLst>
                <a:ext uri="{FF2B5EF4-FFF2-40B4-BE49-F238E27FC236}">
                  <a16:creationId xmlns:a16="http://schemas.microsoft.com/office/drawing/2014/main" id="{B1F3F0B7-B136-4263-977A-C12C4386C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8" y="1742"/>
              <a:ext cx="136" cy="119"/>
            </a:xfrm>
            <a:custGeom>
              <a:avLst/>
              <a:gdLst>
                <a:gd name="T0" fmla="*/ 136 w 136"/>
                <a:gd name="T1" fmla="*/ 0 h 119"/>
                <a:gd name="T2" fmla="*/ 121 w 136"/>
                <a:gd name="T3" fmla="*/ 0 h 119"/>
                <a:gd name="T4" fmla="*/ 108 w 136"/>
                <a:gd name="T5" fmla="*/ 2 h 119"/>
                <a:gd name="T6" fmla="*/ 95 w 136"/>
                <a:gd name="T7" fmla="*/ 4 h 119"/>
                <a:gd name="T8" fmla="*/ 82 w 136"/>
                <a:gd name="T9" fmla="*/ 8 h 119"/>
                <a:gd name="T10" fmla="*/ 71 w 136"/>
                <a:gd name="T11" fmla="*/ 13 h 119"/>
                <a:gd name="T12" fmla="*/ 60 w 136"/>
                <a:gd name="T13" fmla="*/ 19 h 119"/>
                <a:gd name="T14" fmla="*/ 49 w 136"/>
                <a:gd name="T15" fmla="*/ 27 h 119"/>
                <a:gd name="T16" fmla="*/ 41 w 136"/>
                <a:gd name="T17" fmla="*/ 34 h 119"/>
                <a:gd name="T18" fmla="*/ 32 w 136"/>
                <a:gd name="T19" fmla="*/ 42 h 119"/>
                <a:gd name="T20" fmla="*/ 24 w 136"/>
                <a:gd name="T21" fmla="*/ 52 h 119"/>
                <a:gd name="T22" fmla="*/ 17 w 136"/>
                <a:gd name="T23" fmla="*/ 61 h 119"/>
                <a:gd name="T24" fmla="*/ 11 w 136"/>
                <a:gd name="T25" fmla="*/ 73 h 119"/>
                <a:gd name="T26" fmla="*/ 6 w 136"/>
                <a:gd name="T27" fmla="*/ 82 h 119"/>
                <a:gd name="T28" fmla="*/ 4 w 136"/>
                <a:gd name="T29" fmla="*/ 94 h 119"/>
                <a:gd name="T30" fmla="*/ 2 w 136"/>
                <a:gd name="T31" fmla="*/ 105 h 119"/>
                <a:gd name="T32" fmla="*/ 0 w 136"/>
                <a:gd name="T33" fmla="*/ 119 h 119"/>
                <a:gd name="T34" fmla="*/ 19 w 136"/>
                <a:gd name="T35" fmla="*/ 119 h 119"/>
                <a:gd name="T36" fmla="*/ 19 w 136"/>
                <a:gd name="T37" fmla="*/ 107 h 119"/>
                <a:gd name="T38" fmla="*/ 21 w 136"/>
                <a:gd name="T39" fmla="*/ 97 h 119"/>
                <a:gd name="T40" fmla="*/ 24 w 136"/>
                <a:gd name="T41" fmla="*/ 88 h 119"/>
                <a:gd name="T42" fmla="*/ 28 w 136"/>
                <a:gd name="T43" fmla="*/ 78 h 119"/>
                <a:gd name="T44" fmla="*/ 32 w 136"/>
                <a:gd name="T45" fmla="*/ 69 h 119"/>
                <a:gd name="T46" fmla="*/ 39 w 136"/>
                <a:gd name="T47" fmla="*/ 61 h 119"/>
                <a:gd name="T48" fmla="*/ 45 w 136"/>
                <a:gd name="T49" fmla="*/ 53 h 119"/>
                <a:gd name="T50" fmla="*/ 52 w 136"/>
                <a:gd name="T51" fmla="*/ 46 h 119"/>
                <a:gd name="T52" fmla="*/ 60 w 136"/>
                <a:gd name="T53" fmla="*/ 38 h 119"/>
                <a:gd name="T54" fmla="*/ 69 w 136"/>
                <a:gd name="T55" fmla="*/ 32 h 119"/>
                <a:gd name="T56" fmla="*/ 80 w 136"/>
                <a:gd name="T57" fmla="*/ 27 h 119"/>
                <a:gd name="T58" fmla="*/ 90 w 136"/>
                <a:gd name="T59" fmla="*/ 23 h 119"/>
                <a:gd name="T60" fmla="*/ 101 w 136"/>
                <a:gd name="T61" fmla="*/ 19 h 119"/>
                <a:gd name="T62" fmla="*/ 112 w 136"/>
                <a:gd name="T63" fmla="*/ 17 h 119"/>
                <a:gd name="T64" fmla="*/ 123 w 136"/>
                <a:gd name="T65" fmla="*/ 15 h 119"/>
                <a:gd name="T66" fmla="*/ 136 w 136"/>
                <a:gd name="T67" fmla="*/ 15 h 119"/>
                <a:gd name="T68" fmla="*/ 136 w 136"/>
                <a:gd name="T69" fmla="*/ 0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119"/>
                <a:gd name="T107" fmla="*/ 136 w 136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119">
                  <a:moveTo>
                    <a:pt x="136" y="0"/>
                  </a:moveTo>
                  <a:lnTo>
                    <a:pt x="121" y="0"/>
                  </a:lnTo>
                  <a:lnTo>
                    <a:pt x="108" y="2"/>
                  </a:lnTo>
                  <a:lnTo>
                    <a:pt x="95" y="4"/>
                  </a:lnTo>
                  <a:lnTo>
                    <a:pt x="82" y="8"/>
                  </a:lnTo>
                  <a:lnTo>
                    <a:pt x="71" y="13"/>
                  </a:lnTo>
                  <a:lnTo>
                    <a:pt x="60" y="19"/>
                  </a:lnTo>
                  <a:lnTo>
                    <a:pt x="49" y="27"/>
                  </a:lnTo>
                  <a:lnTo>
                    <a:pt x="41" y="34"/>
                  </a:lnTo>
                  <a:lnTo>
                    <a:pt x="32" y="42"/>
                  </a:lnTo>
                  <a:lnTo>
                    <a:pt x="24" y="52"/>
                  </a:lnTo>
                  <a:lnTo>
                    <a:pt x="17" y="61"/>
                  </a:lnTo>
                  <a:lnTo>
                    <a:pt x="11" y="73"/>
                  </a:lnTo>
                  <a:lnTo>
                    <a:pt x="6" y="82"/>
                  </a:lnTo>
                  <a:lnTo>
                    <a:pt x="4" y="94"/>
                  </a:lnTo>
                  <a:lnTo>
                    <a:pt x="2" y="105"/>
                  </a:lnTo>
                  <a:lnTo>
                    <a:pt x="0" y="119"/>
                  </a:lnTo>
                  <a:lnTo>
                    <a:pt x="19" y="119"/>
                  </a:lnTo>
                  <a:lnTo>
                    <a:pt x="19" y="107"/>
                  </a:lnTo>
                  <a:lnTo>
                    <a:pt x="21" y="97"/>
                  </a:lnTo>
                  <a:lnTo>
                    <a:pt x="24" y="88"/>
                  </a:lnTo>
                  <a:lnTo>
                    <a:pt x="28" y="78"/>
                  </a:lnTo>
                  <a:lnTo>
                    <a:pt x="32" y="69"/>
                  </a:lnTo>
                  <a:lnTo>
                    <a:pt x="39" y="61"/>
                  </a:lnTo>
                  <a:lnTo>
                    <a:pt x="45" y="53"/>
                  </a:lnTo>
                  <a:lnTo>
                    <a:pt x="52" y="46"/>
                  </a:lnTo>
                  <a:lnTo>
                    <a:pt x="60" y="38"/>
                  </a:lnTo>
                  <a:lnTo>
                    <a:pt x="69" y="32"/>
                  </a:lnTo>
                  <a:lnTo>
                    <a:pt x="80" y="27"/>
                  </a:lnTo>
                  <a:lnTo>
                    <a:pt x="90" y="23"/>
                  </a:lnTo>
                  <a:lnTo>
                    <a:pt x="101" y="19"/>
                  </a:lnTo>
                  <a:lnTo>
                    <a:pt x="112" y="17"/>
                  </a:lnTo>
                  <a:lnTo>
                    <a:pt x="123" y="15"/>
                  </a:lnTo>
                  <a:lnTo>
                    <a:pt x="136" y="1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99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5" name="Freeform 103">
              <a:extLst>
                <a:ext uri="{FF2B5EF4-FFF2-40B4-BE49-F238E27FC236}">
                  <a16:creationId xmlns:a16="http://schemas.microsoft.com/office/drawing/2014/main" id="{227CE960-F84A-4CA9-9998-7C1DAC64B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" y="2184"/>
              <a:ext cx="371" cy="310"/>
            </a:xfrm>
            <a:custGeom>
              <a:avLst/>
              <a:gdLst>
                <a:gd name="T0" fmla="*/ 205 w 371"/>
                <a:gd name="T1" fmla="*/ 2 h 310"/>
                <a:gd name="T2" fmla="*/ 239 w 371"/>
                <a:gd name="T3" fmla="*/ 8 h 310"/>
                <a:gd name="T4" fmla="*/ 274 w 371"/>
                <a:gd name="T5" fmla="*/ 19 h 310"/>
                <a:gd name="T6" fmla="*/ 302 w 371"/>
                <a:gd name="T7" fmla="*/ 36 h 310"/>
                <a:gd name="T8" fmla="*/ 328 w 371"/>
                <a:gd name="T9" fmla="*/ 57 h 310"/>
                <a:gd name="T10" fmla="*/ 347 w 371"/>
                <a:gd name="T11" fmla="*/ 82 h 310"/>
                <a:gd name="T12" fmla="*/ 362 w 371"/>
                <a:gd name="T13" fmla="*/ 109 h 310"/>
                <a:gd name="T14" fmla="*/ 369 w 371"/>
                <a:gd name="T15" fmla="*/ 140 h 310"/>
                <a:gd name="T16" fmla="*/ 369 w 371"/>
                <a:gd name="T17" fmla="*/ 170 h 310"/>
                <a:gd name="T18" fmla="*/ 362 w 371"/>
                <a:gd name="T19" fmla="*/ 201 h 310"/>
                <a:gd name="T20" fmla="*/ 347 w 371"/>
                <a:gd name="T21" fmla="*/ 228 h 310"/>
                <a:gd name="T22" fmla="*/ 328 w 371"/>
                <a:gd name="T23" fmla="*/ 253 h 310"/>
                <a:gd name="T24" fmla="*/ 302 w 371"/>
                <a:gd name="T25" fmla="*/ 274 h 310"/>
                <a:gd name="T26" fmla="*/ 274 w 371"/>
                <a:gd name="T27" fmla="*/ 291 h 310"/>
                <a:gd name="T28" fmla="*/ 239 w 371"/>
                <a:gd name="T29" fmla="*/ 302 h 310"/>
                <a:gd name="T30" fmla="*/ 205 w 371"/>
                <a:gd name="T31" fmla="*/ 308 h 310"/>
                <a:gd name="T32" fmla="*/ 166 w 371"/>
                <a:gd name="T33" fmla="*/ 308 h 310"/>
                <a:gd name="T34" fmla="*/ 131 w 371"/>
                <a:gd name="T35" fmla="*/ 302 h 310"/>
                <a:gd name="T36" fmla="*/ 97 w 371"/>
                <a:gd name="T37" fmla="*/ 291 h 310"/>
                <a:gd name="T38" fmla="*/ 69 w 371"/>
                <a:gd name="T39" fmla="*/ 274 h 310"/>
                <a:gd name="T40" fmla="*/ 43 w 371"/>
                <a:gd name="T41" fmla="*/ 253 h 310"/>
                <a:gd name="T42" fmla="*/ 24 w 371"/>
                <a:gd name="T43" fmla="*/ 228 h 310"/>
                <a:gd name="T44" fmla="*/ 9 w 371"/>
                <a:gd name="T45" fmla="*/ 201 h 310"/>
                <a:gd name="T46" fmla="*/ 2 w 371"/>
                <a:gd name="T47" fmla="*/ 170 h 310"/>
                <a:gd name="T48" fmla="*/ 2 w 371"/>
                <a:gd name="T49" fmla="*/ 140 h 310"/>
                <a:gd name="T50" fmla="*/ 9 w 371"/>
                <a:gd name="T51" fmla="*/ 109 h 310"/>
                <a:gd name="T52" fmla="*/ 24 w 371"/>
                <a:gd name="T53" fmla="*/ 82 h 310"/>
                <a:gd name="T54" fmla="*/ 43 w 371"/>
                <a:gd name="T55" fmla="*/ 57 h 310"/>
                <a:gd name="T56" fmla="*/ 69 w 371"/>
                <a:gd name="T57" fmla="*/ 36 h 310"/>
                <a:gd name="T58" fmla="*/ 97 w 371"/>
                <a:gd name="T59" fmla="*/ 19 h 310"/>
                <a:gd name="T60" fmla="*/ 131 w 371"/>
                <a:gd name="T61" fmla="*/ 8 h 310"/>
                <a:gd name="T62" fmla="*/ 166 w 371"/>
                <a:gd name="T63" fmla="*/ 2 h 3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1"/>
                <a:gd name="T97" fmla="*/ 0 h 310"/>
                <a:gd name="T98" fmla="*/ 371 w 371"/>
                <a:gd name="T99" fmla="*/ 310 h 3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1" h="310">
                  <a:moveTo>
                    <a:pt x="185" y="0"/>
                  </a:moveTo>
                  <a:lnTo>
                    <a:pt x="205" y="2"/>
                  </a:lnTo>
                  <a:lnTo>
                    <a:pt x="222" y="4"/>
                  </a:lnTo>
                  <a:lnTo>
                    <a:pt x="239" y="8"/>
                  </a:lnTo>
                  <a:lnTo>
                    <a:pt x="257" y="13"/>
                  </a:lnTo>
                  <a:lnTo>
                    <a:pt x="274" y="19"/>
                  </a:lnTo>
                  <a:lnTo>
                    <a:pt x="289" y="27"/>
                  </a:lnTo>
                  <a:lnTo>
                    <a:pt x="302" y="36"/>
                  </a:lnTo>
                  <a:lnTo>
                    <a:pt x="315" y="46"/>
                  </a:lnTo>
                  <a:lnTo>
                    <a:pt x="328" y="57"/>
                  </a:lnTo>
                  <a:lnTo>
                    <a:pt x="338" y="69"/>
                  </a:lnTo>
                  <a:lnTo>
                    <a:pt x="347" y="82"/>
                  </a:lnTo>
                  <a:lnTo>
                    <a:pt x="356" y="96"/>
                  </a:lnTo>
                  <a:lnTo>
                    <a:pt x="362" y="109"/>
                  </a:lnTo>
                  <a:lnTo>
                    <a:pt x="366" y="124"/>
                  </a:lnTo>
                  <a:lnTo>
                    <a:pt x="369" y="140"/>
                  </a:lnTo>
                  <a:lnTo>
                    <a:pt x="371" y="155"/>
                  </a:lnTo>
                  <a:lnTo>
                    <a:pt x="369" y="170"/>
                  </a:lnTo>
                  <a:lnTo>
                    <a:pt x="366" y="186"/>
                  </a:lnTo>
                  <a:lnTo>
                    <a:pt x="362" y="201"/>
                  </a:lnTo>
                  <a:lnTo>
                    <a:pt x="356" y="214"/>
                  </a:lnTo>
                  <a:lnTo>
                    <a:pt x="347" y="228"/>
                  </a:lnTo>
                  <a:lnTo>
                    <a:pt x="338" y="241"/>
                  </a:lnTo>
                  <a:lnTo>
                    <a:pt x="328" y="253"/>
                  </a:lnTo>
                  <a:lnTo>
                    <a:pt x="315" y="264"/>
                  </a:lnTo>
                  <a:lnTo>
                    <a:pt x="302" y="274"/>
                  </a:lnTo>
                  <a:lnTo>
                    <a:pt x="289" y="283"/>
                  </a:lnTo>
                  <a:lnTo>
                    <a:pt x="274" y="291"/>
                  </a:lnTo>
                  <a:lnTo>
                    <a:pt x="257" y="297"/>
                  </a:lnTo>
                  <a:lnTo>
                    <a:pt x="239" y="302"/>
                  </a:lnTo>
                  <a:lnTo>
                    <a:pt x="222" y="306"/>
                  </a:lnTo>
                  <a:lnTo>
                    <a:pt x="205" y="308"/>
                  </a:lnTo>
                  <a:lnTo>
                    <a:pt x="185" y="310"/>
                  </a:lnTo>
                  <a:lnTo>
                    <a:pt x="166" y="308"/>
                  </a:lnTo>
                  <a:lnTo>
                    <a:pt x="149" y="306"/>
                  </a:lnTo>
                  <a:lnTo>
                    <a:pt x="131" y="302"/>
                  </a:lnTo>
                  <a:lnTo>
                    <a:pt x="114" y="297"/>
                  </a:lnTo>
                  <a:lnTo>
                    <a:pt x="97" y="291"/>
                  </a:lnTo>
                  <a:lnTo>
                    <a:pt x="82" y="283"/>
                  </a:lnTo>
                  <a:lnTo>
                    <a:pt x="69" y="274"/>
                  </a:lnTo>
                  <a:lnTo>
                    <a:pt x="56" y="264"/>
                  </a:lnTo>
                  <a:lnTo>
                    <a:pt x="43" y="253"/>
                  </a:lnTo>
                  <a:lnTo>
                    <a:pt x="32" y="241"/>
                  </a:lnTo>
                  <a:lnTo>
                    <a:pt x="24" y="228"/>
                  </a:lnTo>
                  <a:lnTo>
                    <a:pt x="15" y="214"/>
                  </a:lnTo>
                  <a:lnTo>
                    <a:pt x="9" y="201"/>
                  </a:lnTo>
                  <a:lnTo>
                    <a:pt x="4" y="186"/>
                  </a:lnTo>
                  <a:lnTo>
                    <a:pt x="2" y="170"/>
                  </a:lnTo>
                  <a:lnTo>
                    <a:pt x="0" y="155"/>
                  </a:lnTo>
                  <a:lnTo>
                    <a:pt x="2" y="140"/>
                  </a:lnTo>
                  <a:lnTo>
                    <a:pt x="4" y="124"/>
                  </a:lnTo>
                  <a:lnTo>
                    <a:pt x="9" y="109"/>
                  </a:lnTo>
                  <a:lnTo>
                    <a:pt x="15" y="96"/>
                  </a:lnTo>
                  <a:lnTo>
                    <a:pt x="24" y="82"/>
                  </a:lnTo>
                  <a:lnTo>
                    <a:pt x="32" y="69"/>
                  </a:lnTo>
                  <a:lnTo>
                    <a:pt x="43" y="57"/>
                  </a:lnTo>
                  <a:lnTo>
                    <a:pt x="56" y="46"/>
                  </a:lnTo>
                  <a:lnTo>
                    <a:pt x="69" y="36"/>
                  </a:lnTo>
                  <a:lnTo>
                    <a:pt x="82" y="27"/>
                  </a:lnTo>
                  <a:lnTo>
                    <a:pt x="97" y="19"/>
                  </a:lnTo>
                  <a:lnTo>
                    <a:pt x="114" y="13"/>
                  </a:lnTo>
                  <a:lnTo>
                    <a:pt x="131" y="8"/>
                  </a:lnTo>
                  <a:lnTo>
                    <a:pt x="149" y="4"/>
                  </a:lnTo>
                  <a:lnTo>
                    <a:pt x="166" y="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6" name="Freeform 104">
              <a:extLst>
                <a:ext uri="{FF2B5EF4-FFF2-40B4-BE49-F238E27FC236}">
                  <a16:creationId xmlns:a16="http://schemas.microsoft.com/office/drawing/2014/main" id="{76BD4621-1718-41CA-B10C-7D0EDD7B5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2176"/>
              <a:ext cx="194" cy="163"/>
            </a:xfrm>
            <a:custGeom>
              <a:avLst/>
              <a:gdLst>
                <a:gd name="T0" fmla="*/ 194 w 194"/>
                <a:gd name="T1" fmla="*/ 163 h 163"/>
                <a:gd name="T2" fmla="*/ 192 w 194"/>
                <a:gd name="T3" fmla="*/ 146 h 163"/>
                <a:gd name="T4" fmla="*/ 190 w 194"/>
                <a:gd name="T5" fmla="*/ 130 h 163"/>
                <a:gd name="T6" fmla="*/ 186 w 194"/>
                <a:gd name="T7" fmla="*/ 115 h 163"/>
                <a:gd name="T8" fmla="*/ 179 w 194"/>
                <a:gd name="T9" fmla="*/ 100 h 163"/>
                <a:gd name="T10" fmla="*/ 171 w 194"/>
                <a:gd name="T11" fmla="*/ 86 h 163"/>
                <a:gd name="T12" fmla="*/ 160 w 194"/>
                <a:gd name="T13" fmla="*/ 73 h 163"/>
                <a:gd name="T14" fmla="*/ 149 w 194"/>
                <a:gd name="T15" fmla="*/ 60 h 163"/>
                <a:gd name="T16" fmla="*/ 136 w 194"/>
                <a:gd name="T17" fmla="*/ 48 h 163"/>
                <a:gd name="T18" fmla="*/ 123 w 194"/>
                <a:gd name="T19" fmla="*/ 39 h 163"/>
                <a:gd name="T20" fmla="*/ 108 w 194"/>
                <a:gd name="T21" fmla="*/ 29 h 163"/>
                <a:gd name="T22" fmla="*/ 93 w 194"/>
                <a:gd name="T23" fmla="*/ 19 h 163"/>
                <a:gd name="T24" fmla="*/ 76 w 194"/>
                <a:gd name="T25" fmla="*/ 14 h 163"/>
                <a:gd name="T26" fmla="*/ 59 w 194"/>
                <a:gd name="T27" fmla="*/ 8 h 163"/>
                <a:gd name="T28" fmla="*/ 39 w 194"/>
                <a:gd name="T29" fmla="*/ 4 h 163"/>
                <a:gd name="T30" fmla="*/ 20 w 194"/>
                <a:gd name="T31" fmla="*/ 2 h 163"/>
                <a:gd name="T32" fmla="*/ 0 w 194"/>
                <a:gd name="T33" fmla="*/ 0 h 163"/>
                <a:gd name="T34" fmla="*/ 0 w 194"/>
                <a:gd name="T35" fmla="*/ 18 h 163"/>
                <a:gd name="T36" fmla="*/ 18 w 194"/>
                <a:gd name="T37" fmla="*/ 18 h 163"/>
                <a:gd name="T38" fmla="*/ 35 w 194"/>
                <a:gd name="T39" fmla="*/ 19 h 163"/>
                <a:gd name="T40" fmla="*/ 52 w 194"/>
                <a:gd name="T41" fmla="*/ 23 h 163"/>
                <a:gd name="T42" fmla="*/ 69 w 194"/>
                <a:gd name="T43" fmla="*/ 29 h 163"/>
                <a:gd name="T44" fmla="*/ 84 w 194"/>
                <a:gd name="T45" fmla="*/ 35 h 163"/>
                <a:gd name="T46" fmla="*/ 100 w 194"/>
                <a:gd name="T47" fmla="*/ 42 h 163"/>
                <a:gd name="T48" fmla="*/ 112 w 194"/>
                <a:gd name="T49" fmla="*/ 50 h 163"/>
                <a:gd name="T50" fmla="*/ 125 w 194"/>
                <a:gd name="T51" fmla="*/ 60 h 163"/>
                <a:gd name="T52" fmla="*/ 136 w 194"/>
                <a:gd name="T53" fmla="*/ 71 h 163"/>
                <a:gd name="T54" fmla="*/ 147 w 194"/>
                <a:gd name="T55" fmla="*/ 81 h 163"/>
                <a:gd name="T56" fmla="*/ 156 w 194"/>
                <a:gd name="T57" fmla="*/ 94 h 163"/>
                <a:gd name="T58" fmla="*/ 162 w 194"/>
                <a:gd name="T59" fmla="*/ 106 h 163"/>
                <a:gd name="T60" fmla="*/ 169 w 194"/>
                <a:gd name="T61" fmla="*/ 119 h 163"/>
                <a:gd name="T62" fmla="*/ 173 w 194"/>
                <a:gd name="T63" fmla="*/ 134 h 163"/>
                <a:gd name="T64" fmla="*/ 175 w 194"/>
                <a:gd name="T65" fmla="*/ 148 h 163"/>
                <a:gd name="T66" fmla="*/ 175 w 194"/>
                <a:gd name="T67" fmla="*/ 163 h 163"/>
                <a:gd name="T68" fmla="*/ 194 w 194"/>
                <a:gd name="T69" fmla="*/ 163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3"/>
                <a:gd name="T107" fmla="*/ 194 w 194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3">
                  <a:moveTo>
                    <a:pt x="194" y="163"/>
                  </a:moveTo>
                  <a:lnTo>
                    <a:pt x="192" y="146"/>
                  </a:lnTo>
                  <a:lnTo>
                    <a:pt x="190" y="130"/>
                  </a:lnTo>
                  <a:lnTo>
                    <a:pt x="186" y="115"/>
                  </a:lnTo>
                  <a:lnTo>
                    <a:pt x="179" y="100"/>
                  </a:lnTo>
                  <a:lnTo>
                    <a:pt x="171" y="86"/>
                  </a:lnTo>
                  <a:lnTo>
                    <a:pt x="160" y="73"/>
                  </a:lnTo>
                  <a:lnTo>
                    <a:pt x="149" y="60"/>
                  </a:lnTo>
                  <a:lnTo>
                    <a:pt x="136" y="48"/>
                  </a:lnTo>
                  <a:lnTo>
                    <a:pt x="123" y="39"/>
                  </a:lnTo>
                  <a:lnTo>
                    <a:pt x="108" y="29"/>
                  </a:lnTo>
                  <a:lnTo>
                    <a:pt x="93" y="19"/>
                  </a:lnTo>
                  <a:lnTo>
                    <a:pt x="76" y="14"/>
                  </a:lnTo>
                  <a:lnTo>
                    <a:pt x="59" y="8"/>
                  </a:lnTo>
                  <a:lnTo>
                    <a:pt x="39" y="4"/>
                  </a:lnTo>
                  <a:lnTo>
                    <a:pt x="20" y="2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8" y="18"/>
                  </a:lnTo>
                  <a:lnTo>
                    <a:pt x="35" y="19"/>
                  </a:lnTo>
                  <a:lnTo>
                    <a:pt x="52" y="23"/>
                  </a:lnTo>
                  <a:lnTo>
                    <a:pt x="69" y="29"/>
                  </a:lnTo>
                  <a:lnTo>
                    <a:pt x="84" y="35"/>
                  </a:lnTo>
                  <a:lnTo>
                    <a:pt x="100" y="42"/>
                  </a:lnTo>
                  <a:lnTo>
                    <a:pt x="112" y="50"/>
                  </a:lnTo>
                  <a:lnTo>
                    <a:pt x="125" y="60"/>
                  </a:lnTo>
                  <a:lnTo>
                    <a:pt x="136" y="71"/>
                  </a:lnTo>
                  <a:lnTo>
                    <a:pt x="147" y="81"/>
                  </a:lnTo>
                  <a:lnTo>
                    <a:pt x="156" y="94"/>
                  </a:lnTo>
                  <a:lnTo>
                    <a:pt x="162" y="106"/>
                  </a:lnTo>
                  <a:lnTo>
                    <a:pt x="169" y="119"/>
                  </a:lnTo>
                  <a:lnTo>
                    <a:pt x="173" y="134"/>
                  </a:lnTo>
                  <a:lnTo>
                    <a:pt x="175" y="148"/>
                  </a:lnTo>
                  <a:lnTo>
                    <a:pt x="175" y="163"/>
                  </a:lnTo>
                  <a:lnTo>
                    <a:pt x="194" y="163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7" name="Freeform 105">
              <a:extLst>
                <a:ext uri="{FF2B5EF4-FFF2-40B4-BE49-F238E27FC236}">
                  <a16:creationId xmlns:a16="http://schemas.microsoft.com/office/drawing/2014/main" id="{8114950F-F68C-49F0-8139-B3B4623AF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2339"/>
              <a:ext cx="194" cy="163"/>
            </a:xfrm>
            <a:custGeom>
              <a:avLst/>
              <a:gdLst>
                <a:gd name="T0" fmla="*/ 0 w 194"/>
                <a:gd name="T1" fmla="*/ 163 h 163"/>
                <a:gd name="T2" fmla="*/ 20 w 194"/>
                <a:gd name="T3" fmla="*/ 161 h 163"/>
                <a:gd name="T4" fmla="*/ 39 w 194"/>
                <a:gd name="T5" fmla="*/ 159 h 163"/>
                <a:gd name="T6" fmla="*/ 59 w 194"/>
                <a:gd name="T7" fmla="*/ 155 h 163"/>
                <a:gd name="T8" fmla="*/ 76 w 194"/>
                <a:gd name="T9" fmla="*/ 149 h 163"/>
                <a:gd name="T10" fmla="*/ 93 w 194"/>
                <a:gd name="T11" fmla="*/ 144 h 163"/>
                <a:gd name="T12" fmla="*/ 108 w 194"/>
                <a:gd name="T13" fmla="*/ 134 h 163"/>
                <a:gd name="T14" fmla="*/ 123 w 194"/>
                <a:gd name="T15" fmla="*/ 124 h 163"/>
                <a:gd name="T16" fmla="*/ 136 w 194"/>
                <a:gd name="T17" fmla="*/ 115 h 163"/>
                <a:gd name="T18" fmla="*/ 149 w 194"/>
                <a:gd name="T19" fmla="*/ 103 h 163"/>
                <a:gd name="T20" fmla="*/ 160 w 194"/>
                <a:gd name="T21" fmla="*/ 90 h 163"/>
                <a:gd name="T22" fmla="*/ 171 w 194"/>
                <a:gd name="T23" fmla="*/ 77 h 163"/>
                <a:gd name="T24" fmla="*/ 179 w 194"/>
                <a:gd name="T25" fmla="*/ 63 h 163"/>
                <a:gd name="T26" fmla="*/ 186 w 194"/>
                <a:gd name="T27" fmla="*/ 48 h 163"/>
                <a:gd name="T28" fmla="*/ 190 w 194"/>
                <a:gd name="T29" fmla="*/ 33 h 163"/>
                <a:gd name="T30" fmla="*/ 192 w 194"/>
                <a:gd name="T31" fmla="*/ 17 h 163"/>
                <a:gd name="T32" fmla="*/ 194 w 194"/>
                <a:gd name="T33" fmla="*/ 0 h 163"/>
                <a:gd name="T34" fmla="*/ 175 w 194"/>
                <a:gd name="T35" fmla="*/ 0 h 163"/>
                <a:gd name="T36" fmla="*/ 175 w 194"/>
                <a:gd name="T37" fmla="*/ 15 h 163"/>
                <a:gd name="T38" fmla="*/ 173 w 194"/>
                <a:gd name="T39" fmla="*/ 29 h 163"/>
                <a:gd name="T40" fmla="*/ 169 w 194"/>
                <a:gd name="T41" fmla="*/ 44 h 163"/>
                <a:gd name="T42" fmla="*/ 162 w 194"/>
                <a:gd name="T43" fmla="*/ 57 h 163"/>
                <a:gd name="T44" fmla="*/ 156 w 194"/>
                <a:gd name="T45" fmla="*/ 69 h 163"/>
                <a:gd name="T46" fmla="*/ 147 w 194"/>
                <a:gd name="T47" fmla="*/ 82 h 163"/>
                <a:gd name="T48" fmla="*/ 136 w 194"/>
                <a:gd name="T49" fmla="*/ 92 h 163"/>
                <a:gd name="T50" fmla="*/ 125 w 194"/>
                <a:gd name="T51" fmla="*/ 103 h 163"/>
                <a:gd name="T52" fmla="*/ 112 w 194"/>
                <a:gd name="T53" fmla="*/ 113 h 163"/>
                <a:gd name="T54" fmla="*/ 100 w 194"/>
                <a:gd name="T55" fmla="*/ 121 h 163"/>
                <a:gd name="T56" fmla="*/ 84 w 194"/>
                <a:gd name="T57" fmla="*/ 128 h 163"/>
                <a:gd name="T58" fmla="*/ 69 w 194"/>
                <a:gd name="T59" fmla="*/ 134 h 163"/>
                <a:gd name="T60" fmla="*/ 52 w 194"/>
                <a:gd name="T61" fmla="*/ 140 h 163"/>
                <a:gd name="T62" fmla="*/ 35 w 194"/>
                <a:gd name="T63" fmla="*/ 144 h 163"/>
                <a:gd name="T64" fmla="*/ 18 w 194"/>
                <a:gd name="T65" fmla="*/ 145 h 163"/>
                <a:gd name="T66" fmla="*/ 0 w 194"/>
                <a:gd name="T67" fmla="*/ 145 h 163"/>
                <a:gd name="T68" fmla="*/ 0 w 194"/>
                <a:gd name="T69" fmla="*/ 163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3"/>
                <a:gd name="T107" fmla="*/ 194 w 194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3">
                  <a:moveTo>
                    <a:pt x="0" y="163"/>
                  </a:moveTo>
                  <a:lnTo>
                    <a:pt x="20" y="161"/>
                  </a:lnTo>
                  <a:lnTo>
                    <a:pt x="39" y="159"/>
                  </a:lnTo>
                  <a:lnTo>
                    <a:pt x="59" y="155"/>
                  </a:lnTo>
                  <a:lnTo>
                    <a:pt x="76" y="149"/>
                  </a:lnTo>
                  <a:lnTo>
                    <a:pt x="93" y="144"/>
                  </a:lnTo>
                  <a:lnTo>
                    <a:pt x="108" y="134"/>
                  </a:lnTo>
                  <a:lnTo>
                    <a:pt x="123" y="124"/>
                  </a:lnTo>
                  <a:lnTo>
                    <a:pt x="136" y="115"/>
                  </a:lnTo>
                  <a:lnTo>
                    <a:pt x="149" y="103"/>
                  </a:lnTo>
                  <a:lnTo>
                    <a:pt x="160" y="90"/>
                  </a:lnTo>
                  <a:lnTo>
                    <a:pt x="171" y="77"/>
                  </a:lnTo>
                  <a:lnTo>
                    <a:pt x="179" y="63"/>
                  </a:lnTo>
                  <a:lnTo>
                    <a:pt x="186" y="48"/>
                  </a:lnTo>
                  <a:lnTo>
                    <a:pt x="190" y="33"/>
                  </a:lnTo>
                  <a:lnTo>
                    <a:pt x="192" y="17"/>
                  </a:lnTo>
                  <a:lnTo>
                    <a:pt x="194" y="0"/>
                  </a:lnTo>
                  <a:lnTo>
                    <a:pt x="175" y="0"/>
                  </a:lnTo>
                  <a:lnTo>
                    <a:pt x="175" y="15"/>
                  </a:lnTo>
                  <a:lnTo>
                    <a:pt x="173" y="29"/>
                  </a:lnTo>
                  <a:lnTo>
                    <a:pt x="169" y="44"/>
                  </a:lnTo>
                  <a:lnTo>
                    <a:pt x="162" y="57"/>
                  </a:lnTo>
                  <a:lnTo>
                    <a:pt x="156" y="69"/>
                  </a:lnTo>
                  <a:lnTo>
                    <a:pt x="147" y="82"/>
                  </a:lnTo>
                  <a:lnTo>
                    <a:pt x="136" y="92"/>
                  </a:lnTo>
                  <a:lnTo>
                    <a:pt x="125" y="103"/>
                  </a:lnTo>
                  <a:lnTo>
                    <a:pt x="112" y="113"/>
                  </a:lnTo>
                  <a:lnTo>
                    <a:pt x="100" y="121"/>
                  </a:lnTo>
                  <a:lnTo>
                    <a:pt x="84" y="128"/>
                  </a:lnTo>
                  <a:lnTo>
                    <a:pt x="69" y="134"/>
                  </a:lnTo>
                  <a:lnTo>
                    <a:pt x="52" y="140"/>
                  </a:lnTo>
                  <a:lnTo>
                    <a:pt x="35" y="144"/>
                  </a:lnTo>
                  <a:lnTo>
                    <a:pt x="18" y="145"/>
                  </a:lnTo>
                  <a:lnTo>
                    <a:pt x="0" y="145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8" name="Freeform 106">
              <a:extLst>
                <a:ext uri="{FF2B5EF4-FFF2-40B4-BE49-F238E27FC236}">
                  <a16:creationId xmlns:a16="http://schemas.microsoft.com/office/drawing/2014/main" id="{3E071CD5-C165-452E-BFB1-B7315A4E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" y="2339"/>
              <a:ext cx="194" cy="163"/>
            </a:xfrm>
            <a:custGeom>
              <a:avLst/>
              <a:gdLst>
                <a:gd name="T0" fmla="*/ 0 w 194"/>
                <a:gd name="T1" fmla="*/ 0 h 163"/>
                <a:gd name="T2" fmla="*/ 2 w 194"/>
                <a:gd name="T3" fmla="*/ 17 h 163"/>
                <a:gd name="T4" fmla="*/ 5 w 194"/>
                <a:gd name="T5" fmla="*/ 33 h 163"/>
                <a:gd name="T6" fmla="*/ 9 w 194"/>
                <a:gd name="T7" fmla="*/ 48 h 163"/>
                <a:gd name="T8" fmla="*/ 15 w 194"/>
                <a:gd name="T9" fmla="*/ 63 h 163"/>
                <a:gd name="T10" fmla="*/ 24 w 194"/>
                <a:gd name="T11" fmla="*/ 77 h 163"/>
                <a:gd name="T12" fmla="*/ 35 w 194"/>
                <a:gd name="T13" fmla="*/ 90 h 163"/>
                <a:gd name="T14" fmla="*/ 46 w 194"/>
                <a:gd name="T15" fmla="*/ 103 h 163"/>
                <a:gd name="T16" fmla="*/ 59 w 194"/>
                <a:gd name="T17" fmla="*/ 115 h 163"/>
                <a:gd name="T18" fmla="*/ 71 w 194"/>
                <a:gd name="T19" fmla="*/ 124 h 163"/>
                <a:gd name="T20" fmla="*/ 87 w 194"/>
                <a:gd name="T21" fmla="*/ 134 h 163"/>
                <a:gd name="T22" fmla="*/ 102 w 194"/>
                <a:gd name="T23" fmla="*/ 144 h 163"/>
                <a:gd name="T24" fmla="*/ 119 w 194"/>
                <a:gd name="T25" fmla="*/ 149 h 163"/>
                <a:gd name="T26" fmla="*/ 136 w 194"/>
                <a:gd name="T27" fmla="*/ 155 h 163"/>
                <a:gd name="T28" fmla="*/ 156 w 194"/>
                <a:gd name="T29" fmla="*/ 159 h 163"/>
                <a:gd name="T30" fmla="*/ 175 w 194"/>
                <a:gd name="T31" fmla="*/ 161 h 163"/>
                <a:gd name="T32" fmla="*/ 194 w 194"/>
                <a:gd name="T33" fmla="*/ 163 h 163"/>
                <a:gd name="T34" fmla="*/ 194 w 194"/>
                <a:gd name="T35" fmla="*/ 145 h 163"/>
                <a:gd name="T36" fmla="*/ 177 w 194"/>
                <a:gd name="T37" fmla="*/ 145 h 163"/>
                <a:gd name="T38" fmla="*/ 160 w 194"/>
                <a:gd name="T39" fmla="*/ 144 h 163"/>
                <a:gd name="T40" fmla="*/ 143 w 194"/>
                <a:gd name="T41" fmla="*/ 140 h 163"/>
                <a:gd name="T42" fmla="*/ 125 w 194"/>
                <a:gd name="T43" fmla="*/ 134 h 163"/>
                <a:gd name="T44" fmla="*/ 110 w 194"/>
                <a:gd name="T45" fmla="*/ 128 h 163"/>
                <a:gd name="T46" fmla="*/ 95 w 194"/>
                <a:gd name="T47" fmla="*/ 121 h 163"/>
                <a:gd name="T48" fmla="*/ 82 w 194"/>
                <a:gd name="T49" fmla="*/ 113 h 163"/>
                <a:gd name="T50" fmla="*/ 69 w 194"/>
                <a:gd name="T51" fmla="*/ 103 h 163"/>
                <a:gd name="T52" fmla="*/ 59 w 194"/>
                <a:gd name="T53" fmla="*/ 92 h 163"/>
                <a:gd name="T54" fmla="*/ 48 w 194"/>
                <a:gd name="T55" fmla="*/ 82 h 163"/>
                <a:gd name="T56" fmla="*/ 39 w 194"/>
                <a:gd name="T57" fmla="*/ 69 h 163"/>
                <a:gd name="T58" fmla="*/ 33 w 194"/>
                <a:gd name="T59" fmla="*/ 57 h 163"/>
                <a:gd name="T60" fmla="*/ 26 w 194"/>
                <a:gd name="T61" fmla="*/ 44 h 163"/>
                <a:gd name="T62" fmla="*/ 22 w 194"/>
                <a:gd name="T63" fmla="*/ 29 h 163"/>
                <a:gd name="T64" fmla="*/ 20 w 194"/>
                <a:gd name="T65" fmla="*/ 15 h 163"/>
                <a:gd name="T66" fmla="*/ 20 w 194"/>
                <a:gd name="T67" fmla="*/ 0 h 163"/>
                <a:gd name="T68" fmla="*/ 0 w 194"/>
                <a:gd name="T69" fmla="*/ 0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3"/>
                <a:gd name="T107" fmla="*/ 194 w 194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3">
                  <a:moveTo>
                    <a:pt x="0" y="0"/>
                  </a:moveTo>
                  <a:lnTo>
                    <a:pt x="2" y="17"/>
                  </a:lnTo>
                  <a:lnTo>
                    <a:pt x="5" y="33"/>
                  </a:lnTo>
                  <a:lnTo>
                    <a:pt x="9" y="48"/>
                  </a:lnTo>
                  <a:lnTo>
                    <a:pt x="15" y="63"/>
                  </a:lnTo>
                  <a:lnTo>
                    <a:pt x="24" y="77"/>
                  </a:lnTo>
                  <a:lnTo>
                    <a:pt x="35" y="90"/>
                  </a:lnTo>
                  <a:lnTo>
                    <a:pt x="46" y="103"/>
                  </a:lnTo>
                  <a:lnTo>
                    <a:pt x="59" y="115"/>
                  </a:lnTo>
                  <a:lnTo>
                    <a:pt x="71" y="124"/>
                  </a:lnTo>
                  <a:lnTo>
                    <a:pt x="87" y="134"/>
                  </a:lnTo>
                  <a:lnTo>
                    <a:pt x="102" y="144"/>
                  </a:lnTo>
                  <a:lnTo>
                    <a:pt x="119" y="149"/>
                  </a:lnTo>
                  <a:lnTo>
                    <a:pt x="136" y="155"/>
                  </a:lnTo>
                  <a:lnTo>
                    <a:pt x="156" y="159"/>
                  </a:lnTo>
                  <a:lnTo>
                    <a:pt x="175" y="161"/>
                  </a:lnTo>
                  <a:lnTo>
                    <a:pt x="194" y="163"/>
                  </a:lnTo>
                  <a:lnTo>
                    <a:pt x="194" y="145"/>
                  </a:lnTo>
                  <a:lnTo>
                    <a:pt x="177" y="145"/>
                  </a:lnTo>
                  <a:lnTo>
                    <a:pt x="160" y="144"/>
                  </a:lnTo>
                  <a:lnTo>
                    <a:pt x="143" y="140"/>
                  </a:lnTo>
                  <a:lnTo>
                    <a:pt x="125" y="134"/>
                  </a:lnTo>
                  <a:lnTo>
                    <a:pt x="110" y="128"/>
                  </a:lnTo>
                  <a:lnTo>
                    <a:pt x="95" y="121"/>
                  </a:lnTo>
                  <a:lnTo>
                    <a:pt x="82" y="113"/>
                  </a:lnTo>
                  <a:lnTo>
                    <a:pt x="69" y="103"/>
                  </a:lnTo>
                  <a:lnTo>
                    <a:pt x="59" y="92"/>
                  </a:lnTo>
                  <a:lnTo>
                    <a:pt x="48" y="82"/>
                  </a:lnTo>
                  <a:lnTo>
                    <a:pt x="39" y="69"/>
                  </a:lnTo>
                  <a:lnTo>
                    <a:pt x="33" y="57"/>
                  </a:lnTo>
                  <a:lnTo>
                    <a:pt x="26" y="44"/>
                  </a:lnTo>
                  <a:lnTo>
                    <a:pt x="22" y="29"/>
                  </a:lnTo>
                  <a:lnTo>
                    <a:pt x="20" y="15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59" name="Freeform 107">
              <a:extLst>
                <a:ext uri="{FF2B5EF4-FFF2-40B4-BE49-F238E27FC236}">
                  <a16:creationId xmlns:a16="http://schemas.microsoft.com/office/drawing/2014/main" id="{738A7C79-E49E-4C4B-826D-947543005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" y="2176"/>
              <a:ext cx="194" cy="163"/>
            </a:xfrm>
            <a:custGeom>
              <a:avLst/>
              <a:gdLst>
                <a:gd name="T0" fmla="*/ 194 w 194"/>
                <a:gd name="T1" fmla="*/ 0 h 163"/>
                <a:gd name="T2" fmla="*/ 175 w 194"/>
                <a:gd name="T3" fmla="*/ 2 h 163"/>
                <a:gd name="T4" fmla="*/ 156 w 194"/>
                <a:gd name="T5" fmla="*/ 4 h 163"/>
                <a:gd name="T6" fmla="*/ 136 w 194"/>
                <a:gd name="T7" fmla="*/ 8 h 163"/>
                <a:gd name="T8" fmla="*/ 119 w 194"/>
                <a:gd name="T9" fmla="*/ 14 h 163"/>
                <a:gd name="T10" fmla="*/ 102 w 194"/>
                <a:gd name="T11" fmla="*/ 19 h 163"/>
                <a:gd name="T12" fmla="*/ 87 w 194"/>
                <a:gd name="T13" fmla="*/ 29 h 163"/>
                <a:gd name="T14" fmla="*/ 71 w 194"/>
                <a:gd name="T15" fmla="*/ 39 h 163"/>
                <a:gd name="T16" fmla="*/ 59 w 194"/>
                <a:gd name="T17" fmla="*/ 48 h 163"/>
                <a:gd name="T18" fmla="*/ 46 w 194"/>
                <a:gd name="T19" fmla="*/ 60 h 163"/>
                <a:gd name="T20" fmla="*/ 35 w 194"/>
                <a:gd name="T21" fmla="*/ 73 h 163"/>
                <a:gd name="T22" fmla="*/ 24 w 194"/>
                <a:gd name="T23" fmla="*/ 86 h 163"/>
                <a:gd name="T24" fmla="*/ 15 w 194"/>
                <a:gd name="T25" fmla="*/ 100 h 163"/>
                <a:gd name="T26" fmla="*/ 9 w 194"/>
                <a:gd name="T27" fmla="*/ 115 h 163"/>
                <a:gd name="T28" fmla="*/ 5 w 194"/>
                <a:gd name="T29" fmla="*/ 130 h 163"/>
                <a:gd name="T30" fmla="*/ 2 w 194"/>
                <a:gd name="T31" fmla="*/ 146 h 163"/>
                <a:gd name="T32" fmla="*/ 0 w 194"/>
                <a:gd name="T33" fmla="*/ 163 h 163"/>
                <a:gd name="T34" fmla="*/ 20 w 194"/>
                <a:gd name="T35" fmla="*/ 163 h 163"/>
                <a:gd name="T36" fmla="*/ 20 w 194"/>
                <a:gd name="T37" fmla="*/ 148 h 163"/>
                <a:gd name="T38" fmla="*/ 22 w 194"/>
                <a:gd name="T39" fmla="*/ 134 h 163"/>
                <a:gd name="T40" fmla="*/ 26 w 194"/>
                <a:gd name="T41" fmla="*/ 119 h 163"/>
                <a:gd name="T42" fmla="*/ 33 w 194"/>
                <a:gd name="T43" fmla="*/ 106 h 163"/>
                <a:gd name="T44" fmla="*/ 39 w 194"/>
                <a:gd name="T45" fmla="*/ 94 h 163"/>
                <a:gd name="T46" fmla="*/ 50 w 194"/>
                <a:gd name="T47" fmla="*/ 81 h 163"/>
                <a:gd name="T48" fmla="*/ 59 w 194"/>
                <a:gd name="T49" fmla="*/ 71 h 163"/>
                <a:gd name="T50" fmla="*/ 69 w 194"/>
                <a:gd name="T51" fmla="*/ 60 h 163"/>
                <a:gd name="T52" fmla="*/ 82 w 194"/>
                <a:gd name="T53" fmla="*/ 50 h 163"/>
                <a:gd name="T54" fmla="*/ 95 w 194"/>
                <a:gd name="T55" fmla="*/ 42 h 163"/>
                <a:gd name="T56" fmla="*/ 110 w 194"/>
                <a:gd name="T57" fmla="*/ 35 h 163"/>
                <a:gd name="T58" fmla="*/ 125 w 194"/>
                <a:gd name="T59" fmla="*/ 29 h 163"/>
                <a:gd name="T60" fmla="*/ 143 w 194"/>
                <a:gd name="T61" fmla="*/ 23 h 163"/>
                <a:gd name="T62" fmla="*/ 160 w 194"/>
                <a:gd name="T63" fmla="*/ 19 h 163"/>
                <a:gd name="T64" fmla="*/ 177 w 194"/>
                <a:gd name="T65" fmla="*/ 18 h 163"/>
                <a:gd name="T66" fmla="*/ 194 w 194"/>
                <a:gd name="T67" fmla="*/ 18 h 163"/>
                <a:gd name="T68" fmla="*/ 194 w 194"/>
                <a:gd name="T69" fmla="*/ 0 h 1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4"/>
                <a:gd name="T106" fmla="*/ 0 h 163"/>
                <a:gd name="T107" fmla="*/ 194 w 194"/>
                <a:gd name="T108" fmla="*/ 163 h 1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4" h="163">
                  <a:moveTo>
                    <a:pt x="194" y="0"/>
                  </a:moveTo>
                  <a:lnTo>
                    <a:pt x="175" y="2"/>
                  </a:lnTo>
                  <a:lnTo>
                    <a:pt x="156" y="4"/>
                  </a:lnTo>
                  <a:lnTo>
                    <a:pt x="136" y="8"/>
                  </a:lnTo>
                  <a:lnTo>
                    <a:pt x="119" y="14"/>
                  </a:lnTo>
                  <a:lnTo>
                    <a:pt x="102" y="19"/>
                  </a:lnTo>
                  <a:lnTo>
                    <a:pt x="87" y="29"/>
                  </a:lnTo>
                  <a:lnTo>
                    <a:pt x="71" y="39"/>
                  </a:lnTo>
                  <a:lnTo>
                    <a:pt x="59" y="48"/>
                  </a:lnTo>
                  <a:lnTo>
                    <a:pt x="46" y="60"/>
                  </a:lnTo>
                  <a:lnTo>
                    <a:pt x="35" y="73"/>
                  </a:lnTo>
                  <a:lnTo>
                    <a:pt x="24" y="86"/>
                  </a:lnTo>
                  <a:lnTo>
                    <a:pt x="15" y="100"/>
                  </a:lnTo>
                  <a:lnTo>
                    <a:pt x="9" y="115"/>
                  </a:lnTo>
                  <a:lnTo>
                    <a:pt x="5" y="130"/>
                  </a:lnTo>
                  <a:lnTo>
                    <a:pt x="2" y="146"/>
                  </a:lnTo>
                  <a:lnTo>
                    <a:pt x="0" y="163"/>
                  </a:lnTo>
                  <a:lnTo>
                    <a:pt x="20" y="163"/>
                  </a:lnTo>
                  <a:lnTo>
                    <a:pt x="20" y="148"/>
                  </a:lnTo>
                  <a:lnTo>
                    <a:pt x="22" y="134"/>
                  </a:lnTo>
                  <a:lnTo>
                    <a:pt x="26" y="119"/>
                  </a:lnTo>
                  <a:lnTo>
                    <a:pt x="33" y="106"/>
                  </a:lnTo>
                  <a:lnTo>
                    <a:pt x="39" y="94"/>
                  </a:lnTo>
                  <a:lnTo>
                    <a:pt x="50" y="81"/>
                  </a:lnTo>
                  <a:lnTo>
                    <a:pt x="59" y="71"/>
                  </a:lnTo>
                  <a:lnTo>
                    <a:pt x="69" y="60"/>
                  </a:lnTo>
                  <a:lnTo>
                    <a:pt x="82" y="50"/>
                  </a:lnTo>
                  <a:lnTo>
                    <a:pt x="95" y="42"/>
                  </a:lnTo>
                  <a:lnTo>
                    <a:pt x="110" y="35"/>
                  </a:lnTo>
                  <a:lnTo>
                    <a:pt x="125" y="29"/>
                  </a:lnTo>
                  <a:lnTo>
                    <a:pt x="143" y="23"/>
                  </a:lnTo>
                  <a:lnTo>
                    <a:pt x="160" y="19"/>
                  </a:lnTo>
                  <a:lnTo>
                    <a:pt x="177" y="18"/>
                  </a:lnTo>
                  <a:lnTo>
                    <a:pt x="194" y="1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0" name="Freeform 108">
              <a:extLst>
                <a:ext uri="{FF2B5EF4-FFF2-40B4-BE49-F238E27FC236}">
                  <a16:creationId xmlns:a16="http://schemas.microsoft.com/office/drawing/2014/main" id="{8B8D2C8A-7D60-457F-9F08-D165FDEDB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" y="2217"/>
              <a:ext cx="276" cy="245"/>
            </a:xfrm>
            <a:custGeom>
              <a:avLst/>
              <a:gdLst>
                <a:gd name="T0" fmla="*/ 153 w 276"/>
                <a:gd name="T1" fmla="*/ 0 h 245"/>
                <a:gd name="T2" fmla="*/ 179 w 276"/>
                <a:gd name="T3" fmla="*/ 5 h 245"/>
                <a:gd name="T4" fmla="*/ 203 w 276"/>
                <a:gd name="T5" fmla="*/ 15 h 245"/>
                <a:gd name="T6" fmla="*/ 227 w 276"/>
                <a:gd name="T7" fmla="*/ 28 h 245"/>
                <a:gd name="T8" fmla="*/ 244 w 276"/>
                <a:gd name="T9" fmla="*/ 44 h 245"/>
                <a:gd name="T10" fmla="*/ 259 w 276"/>
                <a:gd name="T11" fmla="*/ 65 h 245"/>
                <a:gd name="T12" fmla="*/ 270 w 276"/>
                <a:gd name="T13" fmla="*/ 86 h 245"/>
                <a:gd name="T14" fmla="*/ 276 w 276"/>
                <a:gd name="T15" fmla="*/ 111 h 245"/>
                <a:gd name="T16" fmla="*/ 276 w 276"/>
                <a:gd name="T17" fmla="*/ 135 h 245"/>
                <a:gd name="T18" fmla="*/ 270 w 276"/>
                <a:gd name="T19" fmla="*/ 158 h 245"/>
                <a:gd name="T20" fmla="*/ 259 w 276"/>
                <a:gd name="T21" fmla="*/ 179 h 245"/>
                <a:gd name="T22" fmla="*/ 244 w 276"/>
                <a:gd name="T23" fmla="*/ 201 h 245"/>
                <a:gd name="T24" fmla="*/ 227 w 276"/>
                <a:gd name="T25" fmla="*/ 216 h 245"/>
                <a:gd name="T26" fmla="*/ 203 w 276"/>
                <a:gd name="T27" fmla="*/ 229 h 245"/>
                <a:gd name="T28" fmla="*/ 179 w 276"/>
                <a:gd name="T29" fmla="*/ 239 h 245"/>
                <a:gd name="T30" fmla="*/ 153 w 276"/>
                <a:gd name="T31" fmla="*/ 245 h 245"/>
                <a:gd name="T32" fmla="*/ 125 w 276"/>
                <a:gd name="T33" fmla="*/ 245 h 245"/>
                <a:gd name="T34" fmla="*/ 97 w 276"/>
                <a:gd name="T35" fmla="*/ 239 h 245"/>
                <a:gd name="T36" fmla="*/ 74 w 276"/>
                <a:gd name="T37" fmla="*/ 229 h 245"/>
                <a:gd name="T38" fmla="*/ 50 w 276"/>
                <a:gd name="T39" fmla="*/ 216 h 245"/>
                <a:gd name="T40" fmla="*/ 33 w 276"/>
                <a:gd name="T41" fmla="*/ 201 h 245"/>
                <a:gd name="T42" fmla="*/ 18 w 276"/>
                <a:gd name="T43" fmla="*/ 179 h 245"/>
                <a:gd name="T44" fmla="*/ 7 w 276"/>
                <a:gd name="T45" fmla="*/ 158 h 245"/>
                <a:gd name="T46" fmla="*/ 0 w 276"/>
                <a:gd name="T47" fmla="*/ 135 h 245"/>
                <a:gd name="T48" fmla="*/ 0 w 276"/>
                <a:gd name="T49" fmla="*/ 111 h 245"/>
                <a:gd name="T50" fmla="*/ 7 w 276"/>
                <a:gd name="T51" fmla="*/ 86 h 245"/>
                <a:gd name="T52" fmla="*/ 18 w 276"/>
                <a:gd name="T53" fmla="*/ 65 h 245"/>
                <a:gd name="T54" fmla="*/ 33 w 276"/>
                <a:gd name="T55" fmla="*/ 44 h 245"/>
                <a:gd name="T56" fmla="*/ 50 w 276"/>
                <a:gd name="T57" fmla="*/ 28 h 245"/>
                <a:gd name="T58" fmla="*/ 74 w 276"/>
                <a:gd name="T59" fmla="*/ 15 h 245"/>
                <a:gd name="T60" fmla="*/ 97 w 276"/>
                <a:gd name="T61" fmla="*/ 5 h 245"/>
                <a:gd name="T62" fmla="*/ 125 w 276"/>
                <a:gd name="T63" fmla="*/ 0 h 2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6"/>
                <a:gd name="T97" fmla="*/ 0 h 245"/>
                <a:gd name="T98" fmla="*/ 276 w 276"/>
                <a:gd name="T99" fmla="*/ 245 h 2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6" h="245">
                  <a:moveTo>
                    <a:pt x="138" y="0"/>
                  </a:moveTo>
                  <a:lnTo>
                    <a:pt x="153" y="0"/>
                  </a:lnTo>
                  <a:lnTo>
                    <a:pt x="166" y="1"/>
                  </a:lnTo>
                  <a:lnTo>
                    <a:pt x="179" y="5"/>
                  </a:lnTo>
                  <a:lnTo>
                    <a:pt x="192" y="9"/>
                  </a:lnTo>
                  <a:lnTo>
                    <a:pt x="203" y="15"/>
                  </a:lnTo>
                  <a:lnTo>
                    <a:pt x="216" y="21"/>
                  </a:lnTo>
                  <a:lnTo>
                    <a:pt x="227" y="28"/>
                  </a:lnTo>
                  <a:lnTo>
                    <a:pt x="235" y="36"/>
                  </a:lnTo>
                  <a:lnTo>
                    <a:pt x="244" y="44"/>
                  </a:lnTo>
                  <a:lnTo>
                    <a:pt x="253" y="53"/>
                  </a:lnTo>
                  <a:lnTo>
                    <a:pt x="259" y="65"/>
                  </a:lnTo>
                  <a:lnTo>
                    <a:pt x="266" y="74"/>
                  </a:lnTo>
                  <a:lnTo>
                    <a:pt x="270" y="86"/>
                  </a:lnTo>
                  <a:lnTo>
                    <a:pt x="274" y="97"/>
                  </a:lnTo>
                  <a:lnTo>
                    <a:pt x="276" y="111"/>
                  </a:lnTo>
                  <a:lnTo>
                    <a:pt x="276" y="122"/>
                  </a:lnTo>
                  <a:lnTo>
                    <a:pt x="276" y="135"/>
                  </a:lnTo>
                  <a:lnTo>
                    <a:pt x="274" y="147"/>
                  </a:lnTo>
                  <a:lnTo>
                    <a:pt x="270" y="158"/>
                  </a:lnTo>
                  <a:lnTo>
                    <a:pt x="266" y="170"/>
                  </a:lnTo>
                  <a:lnTo>
                    <a:pt x="259" y="179"/>
                  </a:lnTo>
                  <a:lnTo>
                    <a:pt x="253" y="191"/>
                  </a:lnTo>
                  <a:lnTo>
                    <a:pt x="244" y="201"/>
                  </a:lnTo>
                  <a:lnTo>
                    <a:pt x="235" y="208"/>
                  </a:lnTo>
                  <a:lnTo>
                    <a:pt x="227" y="216"/>
                  </a:lnTo>
                  <a:lnTo>
                    <a:pt x="216" y="223"/>
                  </a:lnTo>
                  <a:lnTo>
                    <a:pt x="203" y="229"/>
                  </a:lnTo>
                  <a:lnTo>
                    <a:pt x="192" y="235"/>
                  </a:lnTo>
                  <a:lnTo>
                    <a:pt x="179" y="239"/>
                  </a:lnTo>
                  <a:lnTo>
                    <a:pt x="166" y="243"/>
                  </a:lnTo>
                  <a:lnTo>
                    <a:pt x="153" y="245"/>
                  </a:lnTo>
                  <a:lnTo>
                    <a:pt x="138" y="245"/>
                  </a:lnTo>
                  <a:lnTo>
                    <a:pt x="125" y="245"/>
                  </a:lnTo>
                  <a:lnTo>
                    <a:pt x="110" y="243"/>
                  </a:lnTo>
                  <a:lnTo>
                    <a:pt x="97" y="239"/>
                  </a:lnTo>
                  <a:lnTo>
                    <a:pt x="84" y="235"/>
                  </a:lnTo>
                  <a:lnTo>
                    <a:pt x="74" y="229"/>
                  </a:lnTo>
                  <a:lnTo>
                    <a:pt x="61" y="223"/>
                  </a:lnTo>
                  <a:lnTo>
                    <a:pt x="50" y="216"/>
                  </a:lnTo>
                  <a:lnTo>
                    <a:pt x="41" y="208"/>
                  </a:lnTo>
                  <a:lnTo>
                    <a:pt x="33" y="201"/>
                  </a:lnTo>
                  <a:lnTo>
                    <a:pt x="24" y="191"/>
                  </a:lnTo>
                  <a:lnTo>
                    <a:pt x="18" y="179"/>
                  </a:lnTo>
                  <a:lnTo>
                    <a:pt x="11" y="170"/>
                  </a:lnTo>
                  <a:lnTo>
                    <a:pt x="7" y="158"/>
                  </a:lnTo>
                  <a:lnTo>
                    <a:pt x="3" y="147"/>
                  </a:lnTo>
                  <a:lnTo>
                    <a:pt x="0" y="135"/>
                  </a:lnTo>
                  <a:lnTo>
                    <a:pt x="0" y="122"/>
                  </a:lnTo>
                  <a:lnTo>
                    <a:pt x="0" y="111"/>
                  </a:lnTo>
                  <a:lnTo>
                    <a:pt x="3" y="97"/>
                  </a:lnTo>
                  <a:lnTo>
                    <a:pt x="7" y="86"/>
                  </a:lnTo>
                  <a:lnTo>
                    <a:pt x="11" y="74"/>
                  </a:lnTo>
                  <a:lnTo>
                    <a:pt x="18" y="65"/>
                  </a:lnTo>
                  <a:lnTo>
                    <a:pt x="24" y="53"/>
                  </a:lnTo>
                  <a:lnTo>
                    <a:pt x="33" y="44"/>
                  </a:lnTo>
                  <a:lnTo>
                    <a:pt x="41" y="36"/>
                  </a:lnTo>
                  <a:lnTo>
                    <a:pt x="50" y="28"/>
                  </a:lnTo>
                  <a:lnTo>
                    <a:pt x="61" y="21"/>
                  </a:lnTo>
                  <a:lnTo>
                    <a:pt x="74" y="15"/>
                  </a:lnTo>
                  <a:lnTo>
                    <a:pt x="84" y="9"/>
                  </a:lnTo>
                  <a:lnTo>
                    <a:pt x="97" y="5"/>
                  </a:lnTo>
                  <a:lnTo>
                    <a:pt x="110" y="1"/>
                  </a:lnTo>
                  <a:lnTo>
                    <a:pt x="125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1" name="Freeform 109">
              <a:extLst>
                <a:ext uri="{FF2B5EF4-FFF2-40B4-BE49-F238E27FC236}">
                  <a16:creationId xmlns:a16="http://schemas.microsoft.com/office/drawing/2014/main" id="{80F7ECC3-EB9E-4D3B-B25A-19C1D8350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2209"/>
              <a:ext cx="147" cy="130"/>
            </a:xfrm>
            <a:custGeom>
              <a:avLst/>
              <a:gdLst>
                <a:gd name="T0" fmla="*/ 147 w 147"/>
                <a:gd name="T1" fmla="*/ 130 h 130"/>
                <a:gd name="T2" fmla="*/ 147 w 147"/>
                <a:gd name="T3" fmla="*/ 117 h 130"/>
                <a:gd name="T4" fmla="*/ 145 w 147"/>
                <a:gd name="T5" fmla="*/ 103 h 130"/>
                <a:gd name="T6" fmla="*/ 141 w 147"/>
                <a:gd name="T7" fmla="*/ 92 h 130"/>
                <a:gd name="T8" fmla="*/ 136 w 147"/>
                <a:gd name="T9" fmla="*/ 80 h 130"/>
                <a:gd name="T10" fmla="*/ 130 w 147"/>
                <a:gd name="T11" fmla="*/ 69 h 130"/>
                <a:gd name="T12" fmla="*/ 121 w 147"/>
                <a:gd name="T13" fmla="*/ 57 h 130"/>
                <a:gd name="T14" fmla="*/ 112 w 147"/>
                <a:gd name="T15" fmla="*/ 48 h 130"/>
                <a:gd name="T16" fmla="*/ 104 w 147"/>
                <a:gd name="T17" fmla="*/ 38 h 130"/>
                <a:gd name="T18" fmla="*/ 93 w 147"/>
                <a:gd name="T19" fmla="*/ 31 h 130"/>
                <a:gd name="T20" fmla="*/ 82 w 147"/>
                <a:gd name="T21" fmla="*/ 23 h 130"/>
                <a:gd name="T22" fmla="*/ 69 w 147"/>
                <a:gd name="T23" fmla="*/ 15 h 130"/>
                <a:gd name="T24" fmla="*/ 56 w 147"/>
                <a:gd name="T25" fmla="*/ 9 h 130"/>
                <a:gd name="T26" fmla="*/ 43 w 147"/>
                <a:gd name="T27" fmla="*/ 6 h 130"/>
                <a:gd name="T28" fmla="*/ 31 w 147"/>
                <a:gd name="T29" fmla="*/ 2 h 130"/>
                <a:gd name="T30" fmla="*/ 15 w 147"/>
                <a:gd name="T31" fmla="*/ 0 h 130"/>
                <a:gd name="T32" fmla="*/ 0 w 147"/>
                <a:gd name="T33" fmla="*/ 0 h 130"/>
                <a:gd name="T34" fmla="*/ 0 w 147"/>
                <a:gd name="T35" fmla="*/ 15 h 130"/>
                <a:gd name="T36" fmla="*/ 13 w 147"/>
                <a:gd name="T37" fmla="*/ 17 h 130"/>
                <a:gd name="T38" fmla="*/ 26 w 147"/>
                <a:gd name="T39" fmla="*/ 19 h 130"/>
                <a:gd name="T40" fmla="*/ 39 w 147"/>
                <a:gd name="T41" fmla="*/ 21 h 130"/>
                <a:gd name="T42" fmla="*/ 50 w 147"/>
                <a:gd name="T43" fmla="*/ 25 h 130"/>
                <a:gd name="T44" fmla="*/ 61 w 147"/>
                <a:gd name="T45" fmla="*/ 31 h 130"/>
                <a:gd name="T46" fmla="*/ 72 w 147"/>
                <a:gd name="T47" fmla="*/ 36 h 130"/>
                <a:gd name="T48" fmla="*/ 82 w 147"/>
                <a:gd name="T49" fmla="*/ 42 h 130"/>
                <a:gd name="T50" fmla="*/ 91 w 147"/>
                <a:gd name="T51" fmla="*/ 50 h 130"/>
                <a:gd name="T52" fmla="*/ 100 w 147"/>
                <a:gd name="T53" fmla="*/ 57 h 130"/>
                <a:gd name="T54" fmla="*/ 108 w 147"/>
                <a:gd name="T55" fmla="*/ 67 h 130"/>
                <a:gd name="T56" fmla="*/ 115 w 147"/>
                <a:gd name="T57" fmla="*/ 76 h 130"/>
                <a:gd name="T58" fmla="*/ 119 w 147"/>
                <a:gd name="T59" fmla="*/ 86 h 130"/>
                <a:gd name="T60" fmla="*/ 123 w 147"/>
                <a:gd name="T61" fmla="*/ 96 h 130"/>
                <a:gd name="T62" fmla="*/ 128 w 147"/>
                <a:gd name="T63" fmla="*/ 107 h 130"/>
                <a:gd name="T64" fmla="*/ 128 w 147"/>
                <a:gd name="T65" fmla="*/ 119 h 130"/>
                <a:gd name="T66" fmla="*/ 130 w 147"/>
                <a:gd name="T67" fmla="*/ 130 h 130"/>
                <a:gd name="T68" fmla="*/ 147 w 147"/>
                <a:gd name="T69" fmla="*/ 130 h 13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7"/>
                <a:gd name="T106" fmla="*/ 0 h 130"/>
                <a:gd name="T107" fmla="*/ 147 w 147"/>
                <a:gd name="T108" fmla="*/ 130 h 13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7" h="130">
                  <a:moveTo>
                    <a:pt x="147" y="130"/>
                  </a:moveTo>
                  <a:lnTo>
                    <a:pt x="147" y="117"/>
                  </a:lnTo>
                  <a:lnTo>
                    <a:pt x="145" y="103"/>
                  </a:lnTo>
                  <a:lnTo>
                    <a:pt x="141" y="92"/>
                  </a:lnTo>
                  <a:lnTo>
                    <a:pt x="136" y="80"/>
                  </a:lnTo>
                  <a:lnTo>
                    <a:pt x="130" y="69"/>
                  </a:lnTo>
                  <a:lnTo>
                    <a:pt x="121" y="57"/>
                  </a:lnTo>
                  <a:lnTo>
                    <a:pt x="112" y="48"/>
                  </a:lnTo>
                  <a:lnTo>
                    <a:pt x="104" y="38"/>
                  </a:lnTo>
                  <a:lnTo>
                    <a:pt x="93" y="31"/>
                  </a:lnTo>
                  <a:lnTo>
                    <a:pt x="82" y="23"/>
                  </a:lnTo>
                  <a:lnTo>
                    <a:pt x="69" y="15"/>
                  </a:lnTo>
                  <a:lnTo>
                    <a:pt x="56" y="9"/>
                  </a:lnTo>
                  <a:lnTo>
                    <a:pt x="43" y="6"/>
                  </a:lnTo>
                  <a:lnTo>
                    <a:pt x="31" y="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7"/>
                  </a:lnTo>
                  <a:lnTo>
                    <a:pt x="26" y="19"/>
                  </a:lnTo>
                  <a:lnTo>
                    <a:pt x="39" y="21"/>
                  </a:lnTo>
                  <a:lnTo>
                    <a:pt x="50" y="25"/>
                  </a:lnTo>
                  <a:lnTo>
                    <a:pt x="61" y="31"/>
                  </a:lnTo>
                  <a:lnTo>
                    <a:pt x="72" y="36"/>
                  </a:lnTo>
                  <a:lnTo>
                    <a:pt x="82" y="42"/>
                  </a:lnTo>
                  <a:lnTo>
                    <a:pt x="91" y="50"/>
                  </a:lnTo>
                  <a:lnTo>
                    <a:pt x="100" y="57"/>
                  </a:lnTo>
                  <a:lnTo>
                    <a:pt x="108" y="67"/>
                  </a:lnTo>
                  <a:lnTo>
                    <a:pt x="115" y="76"/>
                  </a:lnTo>
                  <a:lnTo>
                    <a:pt x="119" y="86"/>
                  </a:lnTo>
                  <a:lnTo>
                    <a:pt x="123" y="96"/>
                  </a:lnTo>
                  <a:lnTo>
                    <a:pt x="128" y="107"/>
                  </a:lnTo>
                  <a:lnTo>
                    <a:pt x="128" y="119"/>
                  </a:lnTo>
                  <a:lnTo>
                    <a:pt x="130" y="130"/>
                  </a:lnTo>
                  <a:lnTo>
                    <a:pt x="147" y="13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2" name="Freeform 110">
              <a:extLst>
                <a:ext uri="{FF2B5EF4-FFF2-40B4-BE49-F238E27FC236}">
                  <a16:creationId xmlns:a16="http://schemas.microsoft.com/office/drawing/2014/main" id="{0D01C945-F88C-4D9A-B5A7-F90184CA8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" y="2339"/>
              <a:ext cx="147" cy="130"/>
            </a:xfrm>
            <a:custGeom>
              <a:avLst/>
              <a:gdLst>
                <a:gd name="T0" fmla="*/ 0 w 147"/>
                <a:gd name="T1" fmla="*/ 130 h 130"/>
                <a:gd name="T2" fmla="*/ 15 w 147"/>
                <a:gd name="T3" fmla="*/ 130 h 130"/>
                <a:gd name="T4" fmla="*/ 31 w 147"/>
                <a:gd name="T5" fmla="*/ 128 h 130"/>
                <a:gd name="T6" fmla="*/ 43 w 147"/>
                <a:gd name="T7" fmla="*/ 124 h 130"/>
                <a:gd name="T8" fmla="*/ 56 w 147"/>
                <a:gd name="T9" fmla="*/ 121 h 130"/>
                <a:gd name="T10" fmla="*/ 69 w 147"/>
                <a:gd name="T11" fmla="*/ 115 h 130"/>
                <a:gd name="T12" fmla="*/ 82 w 147"/>
                <a:gd name="T13" fmla="*/ 107 h 130"/>
                <a:gd name="T14" fmla="*/ 93 w 147"/>
                <a:gd name="T15" fmla="*/ 100 h 130"/>
                <a:gd name="T16" fmla="*/ 104 w 147"/>
                <a:gd name="T17" fmla="*/ 92 h 130"/>
                <a:gd name="T18" fmla="*/ 112 w 147"/>
                <a:gd name="T19" fmla="*/ 82 h 130"/>
                <a:gd name="T20" fmla="*/ 121 w 147"/>
                <a:gd name="T21" fmla="*/ 73 h 130"/>
                <a:gd name="T22" fmla="*/ 130 w 147"/>
                <a:gd name="T23" fmla="*/ 61 h 130"/>
                <a:gd name="T24" fmla="*/ 136 w 147"/>
                <a:gd name="T25" fmla="*/ 50 h 130"/>
                <a:gd name="T26" fmla="*/ 141 w 147"/>
                <a:gd name="T27" fmla="*/ 38 h 130"/>
                <a:gd name="T28" fmla="*/ 145 w 147"/>
                <a:gd name="T29" fmla="*/ 27 h 130"/>
                <a:gd name="T30" fmla="*/ 147 w 147"/>
                <a:gd name="T31" fmla="*/ 13 h 130"/>
                <a:gd name="T32" fmla="*/ 147 w 147"/>
                <a:gd name="T33" fmla="*/ 0 h 130"/>
                <a:gd name="T34" fmla="*/ 130 w 147"/>
                <a:gd name="T35" fmla="*/ 0 h 130"/>
                <a:gd name="T36" fmla="*/ 128 w 147"/>
                <a:gd name="T37" fmla="*/ 12 h 130"/>
                <a:gd name="T38" fmla="*/ 128 w 147"/>
                <a:gd name="T39" fmla="*/ 23 h 130"/>
                <a:gd name="T40" fmla="*/ 123 w 147"/>
                <a:gd name="T41" fmla="*/ 34 h 130"/>
                <a:gd name="T42" fmla="*/ 119 w 147"/>
                <a:gd name="T43" fmla="*/ 44 h 130"/>
                <a:gd name="T44" fmla="*/ 115 w 147"/>
                <a:gd name="T45" fmla="*/ 54 h 130"/>
                <a:gd name="T46" fmla="*/ 108 w 147"/>
                <a:gd name="T47" fmla="*/ 63 h 130"/>
                <a:gd name="T48" fmla="*/ 100 w 147"/>
                <a:gd name="T49" fmla="*/ 73 h 130"/>
                <a:gd name="T50" fmla="*/ 91 w 147"/>
                <a:gd name="T51" fmla="*/ 80 h 130"/>
                <a:gd name="T52" fmla="*/ 82 w 147"/>
                <a:gd name="T53" fmla="*/ 88 h 130"/>
                <a:gd name="T54" fmla="*/ 72 w 147"/>
                <a:gd name="T55" fmla="*/ 94 h 130"/>
                <a:gd name="T56" fmla="*/ 61 w 147"/>
                <a:gd name="T57" fmla="*/ 101 h 130"/>
                <a:gd name="T58" fmla="*/ 50 w 147"/>
                <a:gd name="T59" fmla="*/ 105 h 130"/>
                <a:gd name="T60" fmla="*/ 39 w 147"/>
                <a:gd name="T61" fmla="*/ 109 h 130"/>
                <a:gd name="T62" fmla="*/ 26 w 147"/>
                <a:gd name="T63" fmla="*/ 113 h 130"/>
                <a:gd name="T64" fmla="*/ 13 w 147"/>
                <a:gd name="T65" fmla="*/ 113 h 130"/>
                <a:gd name="T66" fmla="*/ 0 w 147"/>
                <a:gd name="T67" fmla="*/ 115 h 130"/>
                <a:gd name="T68" fmla="*/ 0 w 147"/>
                <a:gd name="T69" fmla="*/ 130 h 13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7"/>
                <a:gd name="T106" fmla="*/ 0 h 130"/>
                <a:gd name="T107" fmla="*/ 147 w 147"/>
                <a:gd name="T108" fmla="*/ 130 h 13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7" h="130">
                  <a:moveTo>
                    <a:pt x="0" y="130"/>
                  </a:moveTo>
                  <a:lnTo>
                    <a:pt x="15" y="130"/>
                  </a:lnTo>
                  <a:lnTo>
                    <a:pt x="31" y="128"/>
                  </a:lnTo>
                  <a:lnTo>
                    <a:pt x="43" y="124"/>
                  </a:lnTo>
                  <a:lnTo>
                    <a:pt x="56" y="121"/>
                  </a:lnTo>
                  <a:lnTo>
                    <a:pt x="69" y="115"/>
                  </a:lnTo>
                  <a:lnTo>
                    <a:pt x="82" y="107"/>
                  </a:lnTo>
                  <a:lnTo>
                    <a:pt x="93" y="100"/>
                  </a:lnTo>
                  <a:lnTo>
                    <a:pt x="104" y="92"/>
                  </a:lnTo>
                  <a:lnTo>
                    <a:pt x="112" y="82"/>
                  </a:lnTo>
                  <a:lnTo>
                    <a:pt x="121" y="73"/>
                  </a:lnTo>
                  <a:lnTo>
                    <a:pt x="130" y="61"/>
                  </a:lnTo>
                  <a:lnTo>
                    <a:pt x="136" y="50"/>
                  </a:lnTo>
                  <a:lnTo>
                    <a:pt x="141" y="38"/>
                  </a:lnTo>
                  <a:lnTo>
                    <a:pt x="145" y="27"/>
                  </a:lnTo>
                  <a:lnTo>
                    <a:pt x="147" y="13"/>
                  </a:lnTo>
                  <a:lnTo>
                    <a:pt x="147" y="0"/>
                  </a:lnTo>
                  <a:lnTo>
                    <a:pt x="130" y="0"/>
                  </a:lnTo>
                  <a:lnTo>
                    <a:pt x="128" y="12"/>
                  </a:lnTo>
                  <a:lnTo>
                    <a:pt x="128" y="23"/>
                  </a:lnTo>
                  <a:lnTo>
                    <a:pt x="123" y="34"/>
                  </a:lnTo>
                  <a:lnTo>
                    <a:pt x="119" y="44"/>
                  </a:lnTo>
                  <a:lnTo>
                    <a:pt x="115" y="54"/>
                  </a:lnTo>
                  <a:lnTo>
                    <a:pt x="108" y="63"/>
                  </a:lnTo>
                  <a:lnTo>
                    <a:pt x="100" y="73"/>
                  </a:lnTo>
                  <a:lnTo>
                    <a:pt x="91" y="80"/>
                  </a:lnTo>
                  <a:lnTo>
                    <a:pt x="82" y="88"/>
                  </a:lnTo>
                  <a:lnTo>
                    <a:pt x="72" y="94"/>
                  </a:lnTo>
                  <a:lnTo>
                    <a:pt x="61" y="101"/>
                  </a:lnTo>
                  <a:lnTo>
                    <a:pt x="50" y="105"/>
                  </a:lnTo>
                  <a:lnTo>
                    <a:pt x="39" y="109"/>
                  </a:lnTo>
                  <a:lnTo>
                    <a:pt x="26" y="113"/>
                  </a:lnTo>
                  <a:lnTo>
                    <a:pt x="13" y="113"/>
                  </a:lnTo>
                  <a:lnTo>
                    <a:pt x="0" y="11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3" name="Freeform 111">
              <a:extLst>
                <a:ext uri="{FF2B5EF4-FFF2-40B4-BE49-F238E27FC236}">
                  <a16:creationId xmlns:a16="http://schemas.microsoft.com/office/drawing/2014/main" id="{D2684708-CCD5-419A-8E58-2A9A7BA8E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339"/>
              <a:ext cx="146" cy="130"/>
            </a:xfrm>
            <a:custGeom>
              <a:avLst/>
              <a:gdLst>
                <a:gd name="T0" fmla="*/ 0 w 146"/>
                <a:gd name="T1" fmla="*/ 0 h 130"/>
                <a:gd name="T2" fmla="*/ 0 w 146"/>
                <a:gd name="T3" fmla="*/ 13 h 130"/>
                <a:gd name="T4" fmla="*/ 2 w 146"/>
                <a:gd name="T5" fmla="*/ 27 h 130"/>
                <a:gd name="T6" fmla="*/ 6 w 146"/>
                <a:gd name="T7" fmla="*/ 38 h 130"/>
                <a:gd name="T8" fmla="*/ 11 w 146"/>
                <a:gd name="T9" fmla="*/ 50 h 130"/>
                <a:gd name="T10" fmla="*/ 17 w 146"/>
                <a:gd name="T11" fmla="*/ 61 h 130"/>
                <a:gd name="T12" fmla="*/ 26 w 146"/>
                <a:gd name="T13" fmla="*/ 73 h 130"/>
                <a:gd name="T14" fmla="*/ 34 w 146"/>
                <a:gd name="T15" fmla="*/ 82 h 130"/>
                <a:gd name="T16" fmla="*/ 43 w 146"/>
                <a:gd name="T17" fmla="*/ 92 h 130"/>
                <a:gd name="T18" fmla="*/ 54 w 146"/>
                <a:gd name="T19" fmla="*/ 100 h 130"/>
                <a:gd name="T20" fmla="*/ 64 w 146"/>
                <a:gd name="T21" fmla="*/ 107 h 130"/>
                <a:gd name="T22" fmla="*/ 77 w 146"/>
                <a:gd name="T23" fmla="*/ 115 h 130"/>
                <a:gd name="T24" fmla="*/ 90 w 146"/>
                <a:gd name="T25" fmla="*/ 121 h 130"/>
                <a:gd name="T26" fmla="*/ 103 w 146"/>
                <a:gd name="T27" fmla="*/ 124 h 130"/>
                <a:gd name="T28" fmla="*/ 116 w 146"/>
                <a:gd name="T29" fmla="*/ 128 h 130"/>
                <a:gd name="T30" fmla="*/ 131 w 146"/>
                <a:gd name="T31" fmla="*/ 130 h 130"/>
                <a:gd name="T32" fmla="*/ 146 w 146"/>
                <a:gd name="T33" fmla="*/ 130 h 130"/>
                <a:gd name="T34" fmla="*/ 146 w 146"/>
                <a:gd name="T35" fmla="*/ 115 h 130"/>
                <a:gd name="T36" fmla="*/ 133 w 146"/>
                <a:gd name="T37" fmla="*/ 113 h 130"/>
                <a:gd name="T38" fmla="*/ 121 w 146"/>
                <a:gd name="T39" fmla="*/ 113 h 130"/>
                <a:gd name="T40" fmla="*/ 108 w 146"/>
                <a:gd name="T41" fmla="*/ 109 h 130"/>
                <a:gd name="T42" fmla="*/ 97 w 146"/>
                <a:gd name="T43" fmla="*/ 105 h 130"/>
                <a:gd name="T44" fmla="*/ 86 w 146"/>
                <a:gd name="T45" fmla="*/ 101 h 130"/>
                <a:gd name="T46" fmla="*/ 75 w 146"/>
                <a:gd name="T47" fmla="*/ 94 h 130"/>
                <a:gd name="T48" fmla="*/ 64 w 146"/>
                <a:gd name="T49" fmla="*/ 88 h 130"/>
                <a:gd name="T50" fmla="*/ 56 w 146"/>
                <a:gd name="T51" fmla="*/ 80 h 130"/>
                <a:gd name="T52" fmla="*/ 47 w 146"/>
                <a:gd name="T53" fmla="*/ 73 h 130"/>
                <a:gd name="T54" fmla="*/ 41 w 146"/>
                <a:gd name="T55" fmla="*/ 63 h 130"/>
                <a:gd name="T56" fmla="*/ 34 w 146"/>
                <a:gd name="T57" fmla="*/ 54 h 130"/>
                <a:gd name="T58" fmla="*/ 28 w 146"/>
                <a:gd name="T59" fmla="*/ 44 h 130"/>
                <a:gd name="T60" fmla="*/ 23 w 146"/>
                <a:gd name="T61" fmla="*/ 34 h 130"/>
                <a:gd name="T62" fmla="*/ 21 w 146"/>
                <a:gd name="T63" fmla="*/ 23 h 130"/>
                <a:gd name="T64" fmla="*/ 19 w 146"/>
                <a:gd name="T65" fmla="*/ 12 h 130"/>
                <a:gd name="T66" fmla="*/ 17 w 146"/>
                <a:gd name="T67" fmla="*/ 0 h 130"/>
                <a:gd name="T68" fmla="*/ 0 w 146"/>
                <a:gd name="T69" fmla="*/ 0 h 13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6"/>
                <a:gd name="T106" fmla="*/ 0 h 130"/>
                <a:gd name="T107" fmla="*/ 146 w 146"/>
                <a:gd name="T108" fmla="*/ 130 h 13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6" h="130">
                  <a:moveTo>
                    <a:pt x="0" y="0"/>
                  </a:moveTo>
                  <a:lnTo>
                    <a:pt x="0" y="13"/>
                  </a:lnTo>
                  <a:lnTo>
                    <a:pt x="2" y="27"/>
                  </a:lnTo>
                  <a:lnTo>
                    <a:pt x="6" y="38"/>
                  </a:lnTo>
                  <a:lnTo>
                    <a:pt x="11" y="50"/>
                  </a:lnTo>
                  <a:lnTo>
                    <a:pt x="17" y="61"/>
                  </a:lnTo>
                  <a:lnTo>
                    <a:pt x="26" y="73"/>
                  </a:lnTo>
                  <a:lnTo>
                    <a:pt x="34" y="82"/>
                  </a:lnTo>
                  <a:lnTo>
                    <a:pt x="43" y="92"/>
                  </a:lnTo>
                  <a:lnTo>
                    <a:pt x="54" y="100"/>
                  </a:lnTo>
                  <a:lnTo>
                    <a:pt x="64" y="107"/>
                  </a:lnTo>
                  <a:lnTo>
                    <a:pt x="77" y="115"/>
                  </a:lnTo>
                  <a:lnTo>
                    <a:pt x="90" y="121"/>
                  </a:lnTo>
                  <a:lnTo>
                    <a:pt x="103" y="124"/>
                  </a:lnTo>
                  <a:lnTo>
                    <a:pt x="116" y="128"/>
                  </a:lnTo>
                  <a:lnTo>
                    <a:pt x="131" y="130"/>
                  </a:lnTo>
                  <a:lnTo>
                    <a:pt x="146" y="130"/>
                  </a:lnTo>
                  <a:lnTo>
                    <a:pt x="146" y="115"/>
                  </a:lnTo>
                  <a:lnTo>
                    <a:pt x="133" y="113"/>
                  </a:lnTo>
                  <a:lnTo>
                    <a:pt x="121" y="113"/>
                  </a:lnTo>
                  <a:lnTo>
                    <a:pt x="108" y="109"/>
                  </a:lnTo>
                  <a:lnTo>
                    <a:pt x="97" y="105"/>
                  </a:lnTo>
                  <a:lnTo>
                    <a:pt x="86" y="101"/>
                  </a:lnTo>
                  <a:lnTo>
                    <a:pt x="75" y="94"/>
                  </a:lnTo>
                  <a:lnTo>
                    <a:pt x="64" y="88"/>
                  </a:lnTo>
                  <a:lnTo>
                    <a:pt x="56" y="80"/>
                  </a:lnTo>
                  <a:lnTo>
                    <a:pt x="47" y="73"/>
                  </a:lnTo>
                  <a:lnTo>
                    <a:pt x="41" y="63"/>
                  </a:lnTo>
                  <a:lnTo>
                    <a:pt x="34" y="54"/>
                  </a:lnTo>
                  <a:lnTo>
                    <a:pt x="28" y="44"/>
                  </a:lnTo>
                  <a:lnTo>
                    <a:pt x="23" y="34"/>
                  </a:lnTo>
                  <a:lnTo>
                    <a:pt x="21" y="23"/>
                  </a:lnTo>
                  <a:lnTo>
                    <a:pt x="19" y="12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4" name="Freeform 112">
              <a:extLst>
                <a:ext uri="{FF2B5EF4-FFF2-40B4-BE49-F238E27FC236}">
                  <a16:creationId xmlns:a16="http://schemas.microsoft.com/office/drawing/2014/main" id="{AF260D47-81D2-4913-90E6-56190D813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209"/>
              <a:ext cx="146" cy="130"/>
            </a:xfrm>
            <a:custGeom>
              <a:avLst/>
              <a:gdLst>
                <a:gd name="T0" fmla="*/ 146 w 146"/>
                <a:gd name="T1" fmla="*/ 0 h 130"/>
                <a:gd name="T2" fmla="*/ 131 w 146"/>
                <a:gd name="T3" fmla="*/ 0 h 130"/>
                <a:gd name="T4" fmla="*/ 116 w 146"/>
                <a:gd name="T5" fmla="*/ 2 h 130"/>
                <a:gd name="T6" fmla="*/ 103 w 146"/>
                <a:gd name="T7" fmla="*/ 6 h 130"/>
                <a:gd name="T8" fmla="*/ 90 w 146"/>
                <a:gd name="T9" fmla="*/ 9 h 130"/>
                <a:gd name="T10" fmla="*/ 77 w 146"/>
                <a:gd name="T11" fmla="*/ 15 h 130"/>
                <a:gd name="T12" fmla="*/ 64 w 146"/>
                <a:gd name="T13" fmla="*/ 23 h 130"/>
                <a:gd name="T14" fmla="*/ 54 w 146"/>
                <a:gd name="T15" fmla="*/ 31 h 130"/>
                <a:gd name="T16" fmla="*/ 43 w 146"/>
                <a:gd name="T17" fmla="*/ 38 h 130"/>
                <a:gd name="T18" fmla="*/ 34 w 146"/>
                <a:gd name="T19" fmla="*/ 48 h 130"/>
                <a:gd name="T20" fmla="*/ 26 w 146"/>
                <a:gd name="T21" fmla="*/ 57 h 130"/>
                <a:gd name="T22" fmla="*/ 17 w 146"/>
                <a:gd name="T23" fmla="*/ 69 h 130"/>
                <a:gd name="T24" fmla="*/ 11 w 146"/>
                <a:gd name="T25" fmla="*/ 80 h 130"/>
                <a:gd name="T26" fmla="*/ 6 w 146"/>
                <a:gd name="T27" fmla="*/ 92 h 130"/>
                <a:gd name="T28" fmla="*/ 2 w 146"/>
                <a:gd name="T29" fmla="*/ 103 h 130"/>
                <a:gd name="T30" fmla="*/ 0 w 146"/>
                <a:gd name="T31" fmla="*/ 117 h 130"/>
                <a:gd name="T32" fmla="*/ 0 w 146"/>
                <a:gd name="T33" fmla="*/ 130 h 130"/>
                <a:gd name="T34" fmla="*/ 17 w 146"/>
                <a:gd name="T35" fmla="*/ 130 h 130"/>
                <a:gd name="T36" fmla="*/ 19 w 146"/>
                <a:gd name="T37" fmla="*/ 119 h 130"/>
                <a:gd name="T38" fmla="*/ 21 w 146"/>
                <a:gd name="T39" fmla="*/ 107 h 130"/>
                <a:gd name="T40" fmla="*/ 23 w 146"/>
                <a:gd name="T41" fmla="*/ 96 h 130"/>
                <a:gd name="T42" fmla="*/ 28 w 146"/>
                <a:gd name="T43" fmla="*/ 86 h 130"/>
                <a:gd name="T44" fmla="*/ 34 w 146"/>
                <a:gd name="T45" fmla="*/ 76 h 130"/>
                <a:gd name="T46" fmla="*/ 41 w 146"/>
                <a:gd name="T47" fmla="*/ 67 h 130"/>
                <a:gd name="T48" fmla="*/ 47 w 146"/>
                <a:gd name="T49" fmla="*/ 57 h 130"/>
                <a:gd name="T50" fmla="*/ 56 w 146"/>
                <a:gd name="T51" fmla="*/ 50 h 130"/>
                <a:gd name="T52" fmla="*/ 64 w 146"/>
                <a:gd name="T53" fmla="*/ 42 h 130"/>
                <a:gd name="T54" fmla="*/ 75 w 146"/>
                <a:gd name="T55" fmla="*/ 36 h 130"/>
                <a:gd name="T56" fmla="*/ 86 w 146"/>
                <a:gd name="T57" fmla="*/ 31 h 130"/>
                <a:gd name="T58" fmla="*/ 97 w 146"/>
                <a:gd name="T59" fmla="*/ 25 h 130"/>
                <a:gd name="T60" fmla="*/ 108 w 146"/>
                <a:gd name="T61" fmla="*/ 21 h 130"/>
                <a:gd name="T62" fmla="*/ 121 w 146"/>
                <a:gd name="T63" fmla="*/ 19 h 130"/>
                <a:gd name="T64" fmla="*/ 133 w 146"/>
                <a:gd name="T65" fmla="*/ 17 h 130"/>
                <a:gd name="T66" fmla="*/ 146 w 146"/>
                <a:gd name="T67" fmla="*/ 15 h 130"/>
                <a:gd name="T68" fmla="*/ 146 w 146"/>
                <a:gd name="T69" fmla="*/ 0 h 13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6"/>
                <a:gd name="T106" fmla="*/ 0 h 130"/>
                <a:gd name="T107" fmla="*/ 146 w 146"/>
                <a:gd name="T108" fmla="*/ 130 h 13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6" h="130">
                  <a:moveTo>
                    <a:pt x="146" y="0"/>
                  </a:moveTo>
                  <a:lnTo>
                    <a:pt x="131" y="0"/>
                  </a:lnTo>
                  <a:lnTo>
                    <a:pt x="116" y="2"/>
                  </a:lnTo>
                  <a:lnTo>
                    <a:pt x="103" y="6"/>
                  </a:lnTo>
                  <a:lnTo>
                    <a:pt x="90" y="9"/>
                  </a:lnTo>
                  <a:lnTo>
                    <a:pt x="77" y="15"/>
                  </a:lnTo>
                  <a:lnTo>
                    <a:pt x="64" y="23"/>
                  </a:lnTo>
                  <a:lnTo>
                    <a:pt x="54" y="31"/>
                  </a:lnTo>
                  <a:lnTo>
                    <a:pt x="43" y="38"/>
                  </a:lnTo>
                  <a:lnTo>
                    <a:pt x="34" y="48"/>
                  </a:lnTo>
                  <a:lnTo>
                    <a:pt x="26" y="57"/>
                  </a:lnTo>
                  <a:lnTo>
                    <a:pt x="17" y="69"/>
                  </a:lnTo>
                  <a:lnTo>
                    <a:pt x="11" y="80"/>
                  </a:lnTo>
                  <a:lnTo>
                    <a:pt x="6" y="92"/>
                  </a:lnTo>
                  <a:lnTo>
                    <a:pt x="2" y="103"/>
                  </a:lnTo>
                  <a:lnTo>
                    <a:pt x="0" y="117"/>
                  </a:lnTo>
                  <a:lnTo>
                    <a:pt x="0" y="130"/>
                  </a:lnTo>
                  <a:lnTo>
                    <a:pt x="17" y="130"/>
                  </a:lnTo>
                  <a:lnTo>
                    <a:pt x="19" y="119"/>
                  </a:lnTo>
                  <a:lnTo>
                    <a:pt x="21" y="107"/>
                  </a:lnTo>
                  <a:lnTo>
                    <a:pt x="23" y="96"/>
                  </a:lnTo>
                  <a:lnTo>
                    <a:pt x="28" y="86"/>
                  </a:lnTo>
                  <a:lnTo>
                    <a:pt x="34" y="76"/>
                  </a:lnTo>
                  <a:lnTo>
                    <a:pt x="41" y="67"/>
                  </a:lnTo>
                  <a:lnTo>
                    <a:pt x="47" y="57"/>
                  </a:lnTo>
                  <a:lnTo>
                    <a:pt x="56" y="50"/>
                  </a:lnTo>
                  <a:lnTo>
                    <a:pt x="64" y="42"/>
                  </a:lnTo>
                  <a:lnTo>
                    <a:pt x="75" y="36"/>
                  </a:lnTo>
                  <a:lnTo>
                    <a:pt x="86" y="31"/>
                  </a:lnTo>
                  <a:lnTo>
                    <a:pt x="97" y="25"/>
                  </a:lnTo>
                  <a:lnTo>
                    <a:pt x="108" y="21"/>
                  </a:lnTo>
                  <a:lnTo>
                    <a:pt x="121" y="19"/>
                  </a:lnTo>
                  <a:lnTo>
                    <a:pt x="133" y="17"/>
                  </a:lnTo>
                  <a:lnTo>
                    <a:pt x="146" y="15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5" name="Freeform 113">
              <a:extLst>
                <a:ext uri="{FF2B5EF4-FFF2-40B4-BE49-F238E27FC236}">
                  <a16:creationId xmlns:a16="http://schemas.microsoft.com/office/drawing/2014/main" id="{6529656F-253E-47D6-9E5E-553FBE3F3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0" y="2842"/>
              <a:ext cx="339" cy="284"/>
            </a:xfrm>
            <a:custGeom>
              <a:avLst/>
              <a:gdLst>
                <a:gd name="T0" fmla="*/ 186 w 339"/>
                <a:gd name="T1" fmla="*/ 0 h 284"/>
                <a:gd name="T2" fmla="*/ 220 w 339"/>
                <a:gd name="T3" fmla="*/ 6 h 284"/>
                <a:gd name="T4" fmla="*/ 251 w 339"/>
                <a:gd name="T5" fmla="*/ 18 h 284"/>
                <a:gd name="T6" fmla="*/ 276 w 339"/>
                <a:gd name="T7" fmla="*/ 33 h 284"/>
                <a:gd name="T8" fmla="*/ 300 w 339"/>
                <a:gd name="T9" fmla="*/ 52 h 284"/>
                <a:gd name="T10" fmla="*/ 317 w 339"/>
                <a:gd name="T11" fmla="*/ 75 h 284"/>
                <a:gd name="T12" fmla="*/ 330 w 339"/>
                <a:gd name="T13" fmla="*/ 100 h 284"/>
                <a:gd name="T14" fmla="*/ 337 w 339"/>
                <a:gd name="T15" fmla="*/ 127 h 284"/>
                <a:gd name="T16" fmla="*/ 337 w 339"/>
                <a:gd name="T17" fmla="*/ 155 h 284"/>
                <a:gd name="T18" fmla="*/ 330 w 339"/>
                <a:gd name="T19" fmla="*/ 184 h 284"/>
                <a:gd name="T20" fmla="*/ 317 w 339"/>
                <a:gd name="T21" fmla="*/ 209 h 284"/>
                <a:gd name="T22" fmla="*/ 300 w 339"/>
                <a:gd name="T23" fmla="*/ 232 h 284"/>
                <a:gd name="T24" fmla="*/ 276 w 339"/>
                <a:gd name="T25" fmla="*/ 251 h 284"/>
                <a:gd name="T26" fmla="*/ 251 w 339"/>
                <a:gd name="T27" fmla="*/ 266 h 284"/>
                <a:gd name="T28" fmla="*/ 220 w 339"/>
                <a:gd name="T29" fmla="*/ 276 h 284"/>
                <a:gd name="T30" fmla="*/ 186 w 339"/>
                <a:gd name="T31" fmla="*/ 282 h 284"/>
                <a:gd name="T32" fmla="*/ 151 w 339"/>
                <a:gd name="T33" fmla="*/ 282 h 284"/>
                <a:gd name="T34" fmla="*/ 119 w 339"/>
                <a:gd name="T35" fmla="*/ 276 h 284"/>
                <a:gd name="T36" fmla="*/ 89 w 339"/>
                <a:gd name="T37" fmla="*/ 266 h 284"/>
                <a:gd name="T38" fmla="*/ 63 w 339"/>
                <a:gd name="T39" fmla="*/ 251 h 284"/>
                <a:gd name="T40" fmla="*/ 39 w 339"/>
                <a:gd name="T41" fmla="*/ 232 h 284"/>
                <a:gd name="T42" fmla="*/ 20 w 339"/>
                <a:gd name="T43" fmla="*/ 209 h 284"/>
                <a:gd name="T44" fmla="*/ 9 w 339"/>
                <a:gd name="T45" fmla="*/ 184 h 284"/>
                <a:gd name="T46" fmla="*/ 0 w 339"/>
                <a:gd name="T47" fmla="*/ 155 h 284"/>
                <a:gd name="T48" fmla="*/ 0 w 339"/>
                <a:gd name="T49" fmla="*/ 127 h 284"/>
                <a:gd name="T50" fmla="*/ 9 w 339"/>
                <a:gd name="T51" fmla="*/ 100 h 284"/>
                <a:gd name="T52" fmla="*/ 20 w 339"/>
                <a:gd name="T53" fmla="*/ 75 h 284"/>
                <a:gd name="T54" fmla="*/ 39 w 339"/>
                <a:gd name="T55" fmla="*/ 52 h 284"/>
                <a:gd name="T56" fmla="*/ 63 w 339"/>
                <a:gd name="T57" fmla="*/ 33 h 284"/>
                <a:gd name="T58" fmla="*/ 89 w 339"/>
                <a:gd name="T59" fmla="*/ 18 h 284"/>
                <a:gd name="T60" fmla="*/ 119 w 339"/>
                <a:gd name="T61" fmla="*/ 6 h 284"/>
                <a:gd name="T62" fmla="*/ 151 w 339"/>
                <a:gd name="T63" fmla="*/ 0 h 2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9"/>
                <a:gd name="T97" fmla="*/ 0 h 284"/>
                <a:gd name="T98" fmla="*/ 339 w 339"/>
                <a:gd name="T99" fmla="*/ 284 h 2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9" h="284">
                  <a:moveTo>
                    <a:pt x="169" y="0"/>
                  </a:moveTo>
                  <a:lnTo>
                    <a:pt x="186" y="0"/>
                  </a:lnTo>
                  <a:lnTo>
                    <a:pt x="203" y="2"/>
                  </a:lnTo>
                  <a:lnTo>
                    <a:pt x="220" y="6"/>
                  </a:lnTo>
                  <a:lnTo>
                    <a:pt x="235" y="12"/>
                  </a:lnTo>
                  <a:lnTo>
                    <a:pt x="251" y="18"/>
                  </a:lnTo>
                  <a:lnTo>
                    <a:pt x="264" y="25"/>
                  </a:lnTo>
                  <a:lnTo>
                    <a:pt x="276" y="33"/>
                  </a:lnTo>
                  <a:lnTo>
                    <a:pt x="289" y="43"/>
                  </a:lnTo>
                  <a:lnTo>
                    <a:pt x="300" y="52"/>
                  </a:lnTo>
                  <a:lnTo>
                    <a:pt x="309" y="64"/>
                  </a:lnTo>
                  <a:lnTo>
                    <a:pt x="317" y="75"/>
                  </a:lnTo>
                  <a:lnTo>
                    <a:pt x="326" y="87"/>
                  </a:lnTo>
                  <a:lnTo>
                    <a:pt x="330" y="100"/>
                  </a:lnTo>
                  <a:lnTo>
                    <a:pt x="335" y="113"/>
                  </a:lnTo>
                  <a:lnTo>
                    <a:pt x="337" y="127"/>
                  </a:lnTo>
                  <a:lnTo>
                    <a:pt x="339" y="142"/>
                  </a:lnTo>
                  <a:lnTo>
                    <a:pt x="337" y="155"/>
                  </a:lnTo>
                  <a:lnTo>
                    <a:pt x="335" y="171"/>
                  </a:lnTo>
                  <a:lnTo>
                    <a:pt x="330" y="184"/>
                  </a:lnTo>
                  <a:lnTo>
                    <a:pt x="326" y="198"/>
                  </a:lnTo>
                  <a:lnTo>
                    <a:pt x="317" y="209"/>
                  </a:lnTo>
                  <a:lnTo>
                    <a:pt x="309" y="221"/>
                  </a:lnTo>
                  <a:lnTo>
                    <a:pt x="300" y="232"/>
                  </a:lnTo>
                  <a:lnTo>
                    <a:pt x="289" y="242"/>
                  </a:lnTo>
                  <a:lnTo>
                    <a:pt x="276" y="251"/>
                  </a:lnTo>
                  <a:lnTo>
                    <a:pt x="264" y="259"/>
                  </a:lnTo>
                  <a:lnTo>
                    <a:pt x="251" y="266"/>
                  </a:lnTo>
                  <a:lnTo>
                    <a:pt x="235" y="272"/>
                  </a:lnTo>
                  <a:lnTo>
                    <a:pt x="220" y="276"/>
                  </a:lnTo>
                  <a:lnTo>
                    <a:pt x="203" y="280"/>
                  </a:lnTo>
                  <a:lnTo>
                    <a:pt x="186" y="282"/>
                  </a:lnTo>
                  <a:lnTo>
                    <a:pt x="169" y="284"/>
                  </a:lnTo>
                  <a:lnTo>
                    <a:pt x="151" y="282"/>
                  </a:lnTo>
                  <a:lnTo>
                    <a:pt x="136" y="280"/>
                  </a:lnTo>
                  <a:lnTo>
                    <a:pt x="119" y="276"/>
                  </a:lnTo>
                  <a:lnTo>
                    <a:pt x="104" y="272"/>
                  </a:lnTo>
                  <a:lnTo>
                    <a:pt x="89" y="266"/>
                  </a:lnTo>
                  <a:lnTo>
                    <a:pt x="76" y="259"/>
                  </a:lnTo>
                  <a:lnTo>
                    <a:pt x="63" y="251"/>
                  </a:lnTo>
                  <a:lnTo>
                    <a:pt x="50" y="242"/>
                  </a:lnTo>
                  <a:lnTo>
                    <a:pt x="39" y="232"/>
                  </a:lnTo>
                  <a:lnTo>
                    <a:pt x="29" y="221"/>
                  </a:lnTo>
                  <a:lnTo>
                    <a:pt x="20" y="209"/>
                  </a:lnTo>
                  <a:lnTo>
                    <a:pt x="13" y="198"/>
                  </a:lnTo>
                  <a:lnTo>
                    <a:pt x="9" y="184"/>
                  </a:lnTo>
                  <a:lnTo>
                    <a:pt x="5" y="171"/>
                  </a:lnTo>
                  <a:lnTo>
                    <a:pt x="0" y="155"/>
                  </a:lnTo>
                  <a:lnTo>
                    <a:pt x="0" y="142"/>
                  </a:lnTo>
                  <a:lnTo>
                    <a:pt x="0" y="127"/>
                  </a:lnTo>
                  <a:lnTo>
                    <a:pt x="5" y="113"/>
                  </a:lnTo>
                  <a:lnTo>
                    <a:pt x="9" y="100"/>
                  </a:lnTo>
                  <a:lnTo>
                    <a:pt x="13" y="87"/>
                  </a:lnTo>
                  <a:lnTo>
                    <a:pt x="20" y="75"/>
                  </a:lnTo>
                  <a:lnTo>
                    <a:pt x="29" y="64"/>
                  </a:lnTo>
                  <a:lnTo>
                    <a:pt x="39" y="52"/>
                  </a:lnTo>
                  <a:lnTo>
                    <a:pt x="50" y="43"/>
                  </a:lnTo>
                  <a:lnTo>
                    <a:pt x="63" y="33"/>
                  </a:lnTo>
                  <a:lnTo>
                    <a:pt x="76" y="25"/>
                  </a:lnTo>
                  <a:lnTo>
                    <a:pt x="89" y="18"/>
                  </a:lnTo>
                  <a:lnTo>
                    <a:pt x="104" y="12"/>
                  </a:lnTo>
                  <a:lnTo>
                    <a:pt x="119" y="6"/>
                  </a:lnTo>
                  <a:lnTo>
                    <a:pt x="136" y="2"/>
                  </a:lnTo>
                  <a:lnTo>
                    <a:pt x="151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6" name="Freeform 114">
              <a:extLst>
                <a:ext uri="{FF2B5EF4-FFF2-40B4-BE49-F238E27FC236}">
                  <a16:creationId xmlns:a16="http://schemas.microsoft.com/office/drawing/2014/main" id="{D33799AD-0986-4F0D-867A-50F5A21EF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2835"/>
              <a:ext cx="179" cy="149"/>
            </a:xfrm>
            <a:custGeom>
              <a:avLst/>
              <a:gdLst>
                <a:gd name="T0" fmla="*/ 179 w 179"/>
                <a:gd name="T1" fmla="*/ 149 h 149"/>
                <a:gd name="T2" fmla="*/ 179 w 179"/>
                <a:gd name="T3" fmla="*/ 134 h 149"/>
                <a:gd name="T4" fmla="*/ 174 w 179"/>
                <a:gd name="T5" fmla="*/ 118 h 149"/>
                <a:gd name="T6" fmla="*/ 170 w 179"/>
                <a:gd name="T7" fmla="*/ 105 h 149"/>
                <a:gd name="T8" fmla="*/ 164 w 179"/>
                <a:gd name="T9" fmla="*/ 90 h 149"/>
                <a:gd name="T10" fmla="*/ 157 w 179"/>
                <a:gd name="T11" fmla="*/ 78 h 149"/>
                <a:gd name="T12" fmla="*/ 148 w 179"/>
                <a:gd name="T13" fmla="*/ 65 h 149"/>
                <a:gd name="T14" fmla="*/ 138 w 179"/>
                <a:gd name="T15" fmla="*/ 53 h 149"/>
                <a:gd name="T16" fmla="*/ 127 w 179"/>
                <a:gd name="T17" fmla="*/ 44 h 149"/>
                <a:gd name="T18" fmla="*/ 114 w 179"/>
                <a:gd name="T19" fmla="*/ 34 h 149"/>
                <a:gd name="T20" fmla="*/ 99 w 179"/>
                <a:gd name="T21" fmla="*/ 25 h 149"/>
                <a:gd name="T22" fmla="*/ 86 w 179"/>
                <a:gd name="T23" fmla="*/ 17 h 149"/>
                <a:gd name="T24" fmla="*/ 69 w 179"/>
                <a:gd name="T25" fmla="*/ 11 h 149"/>
                <a:gd name="T26" fmla="*/ 54 w 179"/>
                <a:gd name="T27" fmla="*/ 5 h 149"/>
                <a:gd name="T28" fmla="*/ 36 w 179"/>
                <a:gd name="T29" fmla="*/ 2 h 149"/>
                <a:gd name="T30" fmla="*/ 19 w 179"/>
                <a:gd name="T31" fmla="*/ 0 h 149"/>
                <a:gd name="T32" fmla="*/ 0 w 179"/>
                <a:gd name="T33" fmla="*/ 0 h 149"/>
                <a:gd name="T34" fmla="*/ 0 w 179"/>
                <a:gd name="T35" fmla="*/ 15 h 149"/>
                <a:gd name="T36" fmla="*/ 17 w 179"/>
                <a:gd name="T37" fmla="*/ 15 h 149"/>
                <a:gd name="T38" fmla="*/ 32 w 179"/>
                <a:gd name="T39" fmla="*/ 19 h 149"/>
                <a:gd name="T40" fmla="*/ 49 w 179"/>
                <a:gd name="T41" fmla="*/ 21 h 149"/>
                <a:gd name="T42" fmla="*/ 62 w 179"/>
                <a:gd name="T43" fmla="*/ 27 h 149"/>
                <a:gd name="T44" fmla="*/ 77 w 179"/>
                <a:gd name="T45" fmla="*/ 32 h 149"/>
                <a:gd name="T46" fmla="*/ 90 w 179"/>
                <a:gd name="T47" fmla="*/ 38 h 149"/>
                <a:gd name="T48" fmla="*/ 103 w 179"/>
                <a:gd name="T49" fmla="*/ 46 h 149"/>
                <a:gd name="T50" fmla="*/ 114 w 179"/>
                <a:gd name="T51" fmla="*/ 55 h 149"/>
                <a:gd name="T52" fmla="*/ 125 w 179"/>
                <a:gd name="T53" fmla="*/ 65 h 149"/>
                <a:gd name="T54" fmla="*/ 133 w 179"/>
                <a:gd name="T55" fmla="*/ 74 h 149"/>
                <a:gd name="T56" fmla="*/ 142 w 179"/>
                <a:gd name="T57" fmla="*/ 86 h 149"/>
                <a:gd name="T58" fmla="*/ 148 w 179"/>
                <a:gd name="T59" fmla="*/ 97 h 149"/>
                <a:gd name="T60" fmla="*/ 153 w 179"/>
                <a:gd name="T61" fmla="*/ 109 h 149"/>
                <a:gd name="T62" fmla="*/ 157 w 179"/>
                <a:gd name="T63" fmla="*/ 122 h 149"/>
                <a:gd name="T64" fmla="*/ 159 w 179"/>
                <a:gd name="T65" fmla="*/ 136 h 149"/>
                <a:gd name="T66" fmla="*/ 161 w 179"/>
                <a:gd name="T67" fmla="*/ 149 h 149"/>
                <a:gd name="T68" fmla="*/ 179 w 179"/>
                <a:gd name="T69" fmla="*/ 149 h 1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9"/>
                <a:gd name="T106" fmla="*/ 0 h 149"/>
                <a:gd name="T107" fmla="*/ 179 w 179"/>
                <a:gd name="T108" fmla="*/ 149 h 1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9" h="149">
                  <a:moveTo>
                    <a:pt x="179" y="149"/>
                  </a:moveTo>
                  <a:lnTo>
                    <a:pt x="179" y="134"/>
                  </a:lnTo>
                  <a:lnTo>
                    <a:pt x="174" y="118"/>
                  </a:lnTo>
                  <a:lnTo>
                    <a:pt x="170" y="105"/>
                  </a:lnTo>
                  <a:lnTo>
                    <a:pt x="164" y="90"/>
                  </a:lnTo>
                  <a:lnTo>
                    <a:pt x="157" y="78"/>
                  </a:lnTo>
                  <a:lnTo>
                    <a:pt x="148" y="65"/>
                  </a:lnTo>
                  <a:lnTo>
                    <a:pt x="138" y="53"/>
                  </a:lnTo>
                  <a:lnTo>
                    <a:pt x="127" y="44"/>
                  </a:lnTo>
                  <a:lnTo>
                    <a:pt x="114" y="34"/>
                  </a:lnTo>
                  <a:lnTo>
                    <a:pt x="99" y="25"/>
                  </a:lnTo>
                  <a:lnTo>
                    <a:pt x="86" y="17"/>
                  </a:lnTo>
                  <a:lnTo>
                    <a:pt x="69" y="11"/>
                  </a:lnTo>
                  <a:lnTo>
                    <a:pt x="54" y="5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7" y="15"/>
                  </a:lnTo>
                  <a:lnTo>
                    <a:pt x="32" y="19"/>
                  </a:lnTo>
                  <a:lnTo>
                    <a:pt x="49" y="21"/>
                  </a:lnTo>
                  <a:lnTo>
                    <a:pt x="62" y="27"/>
                  </a:lnTo>
                  <a:lnTo>
                    <a:pt x="77" y="32"/>
                  </a:lnTo>
                  <a:lnTo>
                    <a:pt x="90" y="38"/>
                  </a:lnTo>
                  <a:lnTo>
                    <a:pt x="103" y="46"/>
                  </a:lnTo>
                  <a:lnTo>
                    <a:pt x="114" y="55"/>
                  </a:lnTo>
                  <a:lnTo>
                    <a:pt x="125" y="65"/>
                  </a:lnTo>
                  <a:lnTo>
                    <a:pt x="133" y="74"/>
                  </a:lnTo>
                  <a:lnTo>
                    <a:pt x="142" y="86"/>
                  </a:lnTo>
                  <a:lnTo>
                    <a:pt x="148" y="97"/>
                  </a:lnTo>
                  <a:lnTo>
                    <a:pt x="153" y="109"/>
                  </a:lnTo>
                  <a:lnTo>
                    <a:pt x="157" y="122"/>
                  </a:lnTo>
                  <a:lnTo>
                    <a:pt x="159" y="136"/>
                  </a:lnTo>
                  <a:lnTo>
                    <a:pt x="161" y="149"/>
                  </a:lnTo>
                  <a:lnTo>
                    <a:pt x="179" y="149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7" name="Freeform 115">
              <a:extLst>
                <a:ext uri="{FF2B5EF4-FFF2-40B4-BE49-F238E27FC236}">
                  <a16:creationId xmlns:a16="http://schemas.microsoft.com/office/drawing/2014/main" id="{97511C97-B744-4E91-8EC4-219547079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9" y="2984"/>
              <a:ext cx="179" cy="149"/>
            </a:xfrm>
            <a:custGeom>
              <a:avLst/>
              <a:gdLst>
                <a:gd name="T0" fmla="*/ 0 w 179"/>
                <a:gd name="T1" fmla="*/ 149 h 149"/>
                <a:gd name="T2" fmla="*/ 19 w 179"/>
                <a:gd name="T3" fmla="*/ 147 h 149"/>
                <a:gd name="T4" fmla="*/ 36 w 179"/>
                <a:gd name="T5" fmla="*/ 145 h 149"/>
                <a:gd name="T6" fmla="*/ 54 w 179"/>
                <a:gd name="T7" fmla="*/ 142 h 149"/>
                <a:gd name="T8" fmla="*/ 69 w 179"/>
                <a:gd name="T9" fmla="*/ 138 h 149"/>
                <a:gd name="T10" fmla="*/ 86 w 179"/>
                <a:gd name="T11" fmla="*/ 130 h 149"/>
                <a:gd name="T12" fmla="*/ 99 w 179"/>
                <a:gd name="T13" fmla="*/ 124 h 149"/>
                <a:gd name="T14" fmla="*/ 114 w 179"/>
                <a:gd name="T15" fmla="*/ 115 h 149"/>
                <a:gd name="T16" fmla="*/ 127 w 179"/>
                <a:gd name="T17" fmla="*/ 105 h 149"/>
                <a:gd name="T18" fmla="*/ 138 w 179"/>
                <a:gd name="T19" fmla="*/ 94 h 149"/>
                <a:gd name="T20" fmla="*/ 148 w 179"/>
                <a:gd name="T21" fmla="*/ 82 h 149"/>
                <a:gd name="T22" fmla="*/ 157 w 179"/>
                <a:gd name="T23" fmla="*/ 71 h 149"/>
                <a:gd name="T24" fmla="*/ 164 w 179"/>
                <a:gd name="T25" fmla="*/ 57 h 149"/>
                <a:gd name="T26" fmla="*/ 170 w 179"/>
                <a:gd name="T27" fmla="*/ 44 h 149"/>
                <a:gd name="T28" fmla="*/ 174 w 179"/>
                <a:gd name="T29" fmla="*/ 31 h 149"/>
                <a:gd name="T30" fmla="*/ 179 w 179"/>
                <a:gd name="T31" fmla="*/ 15 h 149"/>
                <a:gd name="T32" fmla="*/ 179 w 179"/>
                <a:gd name="T33" fmla="*/ 0 h 149"/>
                <a:gd name="T34" fmla="*/ 161 w 179"/>
                <a:gd name="T35" fmla="*/ 0 h 149"/>
                <a:gd name="T36" fmla="*/ 159 w 179"/>
                <a:gd name="T37" fmla="*/ 13 h 149"/>
                <a:gd name="T38" fmla="*/ 157 w 179"/>
                <a:gd name="T39" fmla="*/ 27 h 149"/>
                <a:gd name="T40" fmla="*/ 153 w 179"/>
                <a:gd name="T41" fmla="*/ 38 h 149"/>
                <a:gd name="T42" fmla="*/ 148 w 179"/>
                <a:gd name="T43" fmla="*/ 52 h 149"/>
                <a:gd name="T44" fmla="*/ 142 w 179"/>
                <a:gd name="T45" fmla="*/ 63 h 149"/>
                <a:gd name="T46" fmla="*/ 133 w 179"/>
                <a:gd name="T47" fmla="*/ 75 h 149"/>
                <a:gd name="T48" fmla="*/ 125 w 179"/>
                <a:gd name="T49" fmla="*/ 84 h 149"/>
                <a:gd name="T50" fmla="*/ 114 w 179"/>
                <a:gd name="T51" fmla="*/ 94 h 149"/>
                <a:gd name="T52" fmla="*/ 103 w 179"/>
                <a:gd name="T53" fmla="*/ 101 h 149"/>
                <a:gd name="T54" fmla="*/ 90 w 179"/>
                <a:gd name="T55" fmla="*/ 111 h 149"/>
                <a:gd name="T56" fmla="*/ 77 w 179"/>
                <a:gd name="T57" fmla="*/ 117 h 149"/>
                <a:gd name="T58" fmla="*/ 62 w 179"/>
                <a:gd name="T59" fmla="*/ 123 h 149"/>
                <a:gd name="T60" fmla="*/ 49 w 179"/>
                <a:gd name="T61" fmla="*/ 126 h 149"/>
                <a:gd name="T62" fmla="*/ 32 w 179"/>
                <a:gd name="T63" fmla="*/ 130 h 149"/>
                <a:gd name="T64" fmla="*/ 17 w 179"/>
                <a:gd name="T65" fmla="*/ 132 h 149"/>
                <a:gd name="T66" fmla="*/ 0 w 179"/>
                <a:gd name="T67" fmla="*/ 134 h 149"/>
                <a:gd name="T68" fmla="*/ 0 w 179"/>
                <a:gd name="T69" fmla="*/ 149 h 1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9"/>
                <a:gd name="T106" fmla="*/ 0 h 149"/>
                <a:gd name="T107" fmla="*/ 179 w 179"/>
                <a:gd name="T108" fmla="*/ 149 h 1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9" h="149">
                  <a:moveTo>
                    <a:pt x="0" y="149"/>
                  </a:moveTo>
                  <a:lnTo>
                    <a:pt x="19" y="147"/>
                  </a:lnTo>
                  <a:lnTo>
                    <a:pt x="36" y="145"/>
                  </a:lnTo>
                  <a:lnTo>
                    <a:pt x="54" y="142"/>
                  </a:lnTo>
                  <a:lnTo>
                    <a:pt x="69" y="138"/>
                  </a:lnTo>
                  <a:lnTo>
                    <a:pt x="86" y="130"/>
                  </a:lnTo>
                  <a:lnTo>
                    <a:pt x="99" y="124"/>
                  </a:lnTo>
                  <a:lnTo>
                    <a:pt x="114" y="115"/>
                  </a:lnTo>
                  <a:lnTo>
                    <a:pt x="127" y="105"/>
                  </a:lnTo>
                  <a:lnTo>
                    <a:pt x="138" y="94"/>
                  </a:lnTo>
                  <a:lnTo>
                    <a:pt x="148" y="82"/>
                  </a:lnTo>
                  <a:lnTo>
                    <a:pt x="157" y="71"/>
                  </a:lnTo>
                  <a:lnTo>
                    <a:pt x="164" y="57"/>
                  </a:lnTo>
                  <a:lnTo>
                    <a:pt x="170" y="44"/>
                  </a:lnTo>
                  <a:lnTo>
                    <a:pt x="174" y="31"/>
                  </a:lnTo>
                  <a:lnTo>
                    <a:pt x="179" y="15"/>
                  </a:lnTo>
                  <a:lnTo>
                    <a:pt x="179" y="0"/>
                  </a:lnTo>
                  <a:lnTo>
                    <a:pt x="161" y="0"/>
                  </a:lnTo>
                  <a:lnTo>
                    <a:pt x="159" y="13"/>
                  </a:lnTo>
                  <a:lnTo>
                    <a:pt x="157" y="27"/>
                  </a:lnTo>
                  <a:lnTo>
                    <a:pt x="153" y="38"/>
                  </a:lnTo>
                  <a:lnTo>
                    <a:pt x="148" y="52"/>
                  </a:lnTo>
                  <a:lnTo>
                    <a:pt x="142" y="63"/>
                  </a:lnTo>
                  <a:lnTo>
                    <a:pt x="133" y="75"/>
                  </a:lnTo>
                  <a:lnTo>
                    <a:pt x="125" y="84"/>
                  </a:lnTo>
                  <a:lnTo>
                    <a:pt x="114" y="94"/>
                  </a:lnTo>
                  <a:lnTo>
                    <a:pt x="103" y="101"/>
                  </a:lnTo>
                  <a:lnTo>
                    <a:pt x="90" y="111"/>
                  </a:lnTo>
                  <a:lnTo>
                    <a:pt x="77" y="117"/>
                  </a:lnTo>
                  <a:lnTo>
                    <a:pt x="62" y="123"/>
                  </a:lnTo>
                  <a:lnTo>
                    <a:pt x="49" y="126"/>
                  </a:lnTo>
                  <a:lnTo>
                    <a:pt x="32" y="130"/>
                  </a:lnTo>
                  <a:lnTo>
                    <a:pt x="17" y="132"/>
                  </a:lnTo>
                  <a:lnTo>
                    <a:pt x="0" y="134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8" name="Freeform 116">
              <a:extLst>
                <a:ext uri="{FF2B5EF4-FFF2-40B4-BE49-F238E27FC236}">
                  <a16:creationId xmlns:a16="http://schemas.microsoft.com/office/drawing/2014/main" id="{F0F04C67-8482-4F3F-A7E6-0C47A8675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984"/>
              <a:ext cx="177" cy="149"/>
            </a:xfrm>
            <a:custGeom>
              <a:avLst/>
              <a:gdLst>
                <a:gd name="T0" fmla="*/ 0 w 177"/>
                <a:gd name="T1" fmla="*/ 0 h 149"/>
                <a:gd name="T2" fmla="*/ 0 w 177"/>
                <a:gd name="T3" fmla="*/ 15 h 149"/>
                <a:gd name="T4" fmla="*/ 4 w 177"/>
                <a:gd name="T5" fmla="*/ 31 h 149"/>
                <a:gd name="T6" fmla="*/ 8 w 177"/>
                <a:gd name="T7" fmla="*/ 44 h 149"/>
                <a:gd name="T8" fmla="*/ 13 w 177"/>
                <a:gd name="T9" fmla="*/ 57 h 149"/>
                <a:gd name="T10" fmla="*/ 21 w 177"/>
                <a:gd name="T11" fmla="*/ 71 h 149"/>
                <a:gd name="T12" fmla="*/ 30 w 177"/>
                <a:gd name="T13" fmla="*/ 82 h 149"/>
                <a:gd name="T14" fmla="*/ 41 w 177"/>
                <a:gd name="T15" fmla="*/ 94 h 149"/>
                <a:gd name="T16" fmla="*/ 52 w 177"/>
                <a:gd name="T17" fmla="*/ 105 h 149"/>
                <a:gd name="T18" fmla="*/ 65 w 177"/>
                <a:gd name="T19" fmla="*/ 115 h 149"/>
                <a:gd name="T20" fmla="*/ 77 w 177"/>
                <a:gd name="T21" fmla="*/ 124 h 149"/>
                <a:gd name="T22" fmla="*/ 93 w 177"/>
                <a:gd name="T23" fmla="*/ 130 h 149"/>
                <a:gd name="T24" fmla="*/ 108 w 177"/>
                <a:gd name="T25" fmla="*/ 138 h 149"/>
                <a:gd name="T26" fmla="*/ 125 w 177"/>
                <a:gd name="T27" fmla="*/ 142 h 149"/>
                <a:gd name="T28" fmla="*/ 142 w 177"/>
                <a:gd name="T29" fmla="*/ 145 h 149"/>
                <a:gd name="T30" fmla="*/ 159 w 177"/>
                <a:gd name="T31" fmla="*/ 147 h 149"/>
                <a:gd name="T32" fmla="*/ 177 w 177"/>
                <a:gd name="T33" fmla="*/ 149 h 149"/>
                <a:gd name="T34" fmla="*/ 177 w 177"/>
                <a:gd name="T35" fmla="*/ 134 h 149"/>
                <a:gd name="T36" fmla="*/ 162 w 177"/>
                <a:gd name="T37" fmla="*/ 132 h 149"/>
                <a:gd name="T38" fmla="*/ 144 w 177"/>
                <a:gd name="T39" fmla="*/ 130 h 149"/>
                <a:gd name="T40" fmla="*/ 129 w 177"/>
                <a:gd name="T41" fmla="*/ 126 h 149"/>
                <a:gd name="T42" fmla="*/ 114 w 177"/>
                <a:gd name="T43" fmla="*/ 123 h 149"/>
                <a:gd name="T44" fmla="*/ 101 w 177"/>
                <a:gd name="T45" fmla="*/ 117 h 149"/>
                <a:gd name="T46" fmla="*/ 88 w 177"/>
                <a:gd name="T47" fmla="*/ 111 h 149"/>
                <a:gd name="T48" fmla="*/ 75 w 177"/>
                <a:gd name="T49" fmla="*/ 101 h 149"/>
                <a:gd name="T50" fmla="*/ 65 w 177"/>
                <a:gd name="T51" fmla="*/ 94 h 149"/>
                <a:gd name="T52" fmla="*/ 54 w 177"/>
                <a:gd name="T53" fmla="*/ 84 h 149"/>
                <a:gd name="T54" fmla="*/ 45 w 177"/>
                <a:gd name="T55" fmla="*/ 75 h 149"/>
                <a:gd name="T56" fmla="*/ 37 w 177"/>
                <a:gd name="T57" fmla="*/ 63 h 149"/>
                <a:gd name="T58" fmla="*/ 30 w 177"/>
                <a:gd name="T59" fmla="*/ 52 h 149"/>
                <a:gd name="T60" fmla="*/ 24 w 177"/>
                <a:gd name="T61" fmla="*/ 38 h 149"/>
                <a:gd name="T62" fmla="*/ 21 w 177"/>
                <a:gd name="T63" fmla="*/ 27 h 149"/>
                <a:gd name="T64" fmla="*/ 19 w 177"/>
                <a:gd name="T65" fmla="*/ 13 h 149"/>
                <a:gd name="T66" fmla="*/ 17 w 177"/>
                <a:gd name="T67" fmla="*/ 0 h 149"/>
                <a:gd name="T68" fmla="*/ 0 w 177"/>
                <a:gd name="T69" fmla="*/ 0 h 1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7"/>
                <a:gd name="T106" fmla="*/ 0 h 149"/>
                <a:gd name="T107" fmla="*/ 177 w 177"/>
                <a:gd name="T108" fmla="*/ 149 h 1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7" h="149">
                  <a:moveTo>
                    <a:pt x="0" y="0"/>
                  </a:moveTo>
                  <a:lnTo>
                    <a:pt x="0" y="15"/>
                  </a:lnTo>
                  <a:lnTo>
                    <a:pt x="4" y="31"/>
                  </a:lnTo>
                  <a:lnTo>
                    <a:pt x="8" y="44"/>
                  </a:lnTo>
                  <a:lnTo>
                    <a:pt x="13" y="57"/>
                  </a:lnTo>
                  <a:lnTo>
                    <a:pt x="21" y="71"/>
                  </a:lnTo>
                  <a:lnTo>
                    <a:pt x="30" y="82"/>
                  </a:lnTo>
                  <a:lnTo>
                    <a:pt x="41" y="94"/>
                  </a:lnTo>
                  <a:lnTo>
                    <a:pt x="52" y="105"/>
                  </a:lnTo>
                  <a:lnTo>
                    <a:pt x="65" y="115"/>
                  </a:lnTo>
                  <a:lnTo>
                    <a:pt x="77" y="124"/>
                  </a:lnTo>
                  <a:lnTo>
                    <a:pt x="93" y="130"/>
                  </a:lnTo>
                  <a:lnTo>
                    <a:pt x="108" y="138"/>
                  </a:lnTo>
                  <a:lnTo>
                    <a:pt x="125" y="142"/>
                  </a:lnTo>
                  <a:lnTo>
                    <a:pt x="142" y="145"/>
                  </a:lnTo>
                  <a:lnTo>
                    <a:pt x="159" y="147"/>
                  </a:lnTo>
                  <a:lnTo>
                    <a:pt x="177" y="149"/>
                  </a:lnTo>
                  <a:lnTo>
                    <a:pt x="177" y="134"/>
                  </a:lnTo>
                  <a:lnTo>
                    <a:pt x="162" y="132"/>
                  </a:lnTo>
                  <a:lnTo>
                    <a:pt x="144" y="130"/>
                  </a:lnTo>
                  <a:lnTo>
                    <a:pt x="129" y="126"/>
                  </a:lnTo>
                  <a:lnTo>
                    <a:pt x="114" y="123"/>
                  </a:lnTo>
                  <a:lnTo>
                    <a:pt x="101" y="117"/>
                  </a:lnTo>
                  <a:lnTo>
                    <a:pt x="88" y="111"/>
                  </a:lnTo>
                  <a:lnTo>
                    <a:pt x="75" y="101"/>
                  </a:lnTo>
                  <a:lnTo>
                    <a:pt x="65" y="94"/>
                  </a:lnTo>
                  <a:lnTo>
                    <a:pt x="54" y="84"/>
                  </a:lnTo>
                  <a:lnTo>
                    <a:pt x="45" y="75"/>
                  </a:lnTo>
                  <a:lnTo>
                    <a:pt x="37" y="63"/>
                  </a:lnTo>
                  <a:lnTo>
                    <a:pt x="30" y="52"/>
                  </a:lnTo>
                  <a:lnTo>
                    <a:pt x="24" y="38"/>
                  </a:lnTo>
                  <a:lnTo>
                    <a:pt x="21" y="27"/>
                  </a:lnTo>
                  <a:lnTo>
                    <a:pt x="19" y="13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69" name="Freeform 117">
              <a:extLst>
                <a:ext uri="{FF2B5EF4-FFF2-40B4-BE49-F238E27FC236}">
                  <a16:creationId xmlns:a16="http://schemas.microsoft.com/office/drawing/2014/main" id="{F18FD537-F7F0-4E58-B83F-35FD6118C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2835"/>
              <a:ext cx="177" cy="149"/>
            </a:xfrm>
            <a:custGeom>
              <a:avLst/>
              <a:gdLst>
                <a:gd name="T0" fmla="*/ 177 w 177"/>
                <a:gd name="T1" fmla="*/ 0 h 149"/>
                <a:gd name="T2" fmla="*/ 159 w 177"/>
                <a:gd name="T3" fmla="*/ 0 h 149"/>
                <a:gd name="T4" fmla="*/ 142 w 177"/>
                <a:gd name="T5" fmla="*/ 2 h 149"/>
                <a:gd name="T6" fmla="*/ 125 w 177"/>
                <a:gd name="T7" fmla="*/ 5 h 149"/>
                <a:gd name="T8" fmla="*/ 108 w 177"/>
                <a:gd name="T9" fmla="*/ 11 h 149"/>
                <a:gd name="T10" fmla="*/ 93 w 177"/>
                <a:gd name="T11" fmla="*/ 17 h 149"/>
                <a:gd name="T12" fmla="*/ 77 w 177"/>
                <a:gd name="T13" fmla="*/ 25 h 149"/>
                <a:gd name="T14" fmla="*/ 65 w 177"/>
                <a:gd name="T15" fmla="*/ 34 h 149"/>
                <a:gd name="T16" fmla="*/ 52 w 177"/>
                <a:gd name="T17" fmla="*/ 44 h 149"/>
                <a:gd name="T18" fmla="*/ 41 w 177"/>
                <a:gd name="T19" fmla="*/ 53 h 149"/>
                <a:gd name="T20" fmla="*/ 30 w 177"/>
                <a:gd name="T21" fmla="*/ 65 h 149"/>
                <a:gd name="T22" fmla="*/ 21 w 177"/>
                <a:gd name="T23" fmla="*/ 78 h 149"/>
                <a:gd name="T24" fmla="*/ 13 w 177"/>
                <a:gd name="T25" fmla="*/ 90 h 149"/>
                <a:gd name="T26" fmla="*/ 8 w 177"/>
                <a:gd name="T27" fmla="*/ 105 h 149"/>
                <a:gd name="T28" fmla="*/ 4 w 177"/>
                <a:gd name="T29" fmla="*/ 118 h 149"/>
                <a:gd name="T30" fmla="*/ 0 w 177"/>
                <a:gd name="T31" fmla="*/ 134 h 149"/>
                <a:gd name="T32" fmla="*/ 0 w 177"/>
                <a:gd name="T33" fmla="*/ 149 h 149"/>
                <a:gd name="T34" fmla="*/ 17 w 177"/>
                <a:gd name="T35" fmla="*/ 149 h 149"/>
                <a:gd name="T36" fmla="*/ 19 w 177"/>
                <a:gd name="T37" fmla="*/ 136 h 149"/>
                <a:gd name="T38" fmla="*/ 21 w 177"/>
                <a:gd name="T39" fmla="*/ 122 h 149"/>
                <a:gd name="T40" fmla="*/ 24 w 177"/>
                <a:gd name="T41" fmla="*/ 109 h 149"/>
                <a:gd name="T42" fmla="*/ 30 w 177"/>
                <a:gd name="T43" fmla="*/ 97 h 149"/>
                <a:gd name="T44" fmla="*/ 37 w 177"/>
                <a:gd name="T45" fmla="*/ 86 h 149"/>
                <a:gd name="T46" fmla="*/ 45 w 177"/>
                <a:gd name="T47" fmla="*/ 74 h 149"/>
                <a:gd name="T48" fmla="*/ 54 w 177"/>
                <a:gd name="T49" fmla="*/ 65 h 149"/>
                <a:gd name="T50" fmla="*/ 65 w 177"/>
                <a:gd name="T51" fmla="*/ 55 h 149"/>
                <a:gd name="T52" fmla="*/ 75 w 177"/>
                <a:gd name="T53" fmla="*/ 46 h 149"/>
                <a:gd name="T54" fmla="*/ 88 w 177"/>
                <a:gd name="T55" fmla="*/ 38 h 149"/>
                <a:gd name="T56" fmla="*/ 101 w 177"/>
                <a:gd name="T57" fmla="*/ 32 h 149"/>
                <a:gd name="T58" fmla="*/ 114 w 177"/>
                <a:gd name="T59" fmla="*/ 27 h 149"/>
                <a:gd name="T60" fmla="*/ 129 w 177"/>
                <a:gd name="T61" fmla="*/ 21 h 149"/>
                <a:gd name="T62" fmla="*/ 144 w 177"/>
                <a:gd name="T63" fmla="*/ 19 h 149"/>
                <a:gd name="T64" fmla="*/ 162 w 177"/>
                <a:gd name="T65" fmla="*/ 15 h 149"/>
                <a:gd name="T66" fmla="*/ 177 w 177"/>
                <a:gd name="T67" fmla="*/ 15 h 149"/>
                <a:gd name="T68" fmla="*/ 177 w 177"/>
                <a:gd name="T69" fmla="*/ 0 h 1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7"/>
                <a:gd name="T106" fmla="*/ 0 h 149"/>
                <a:gd name="T107" fmla="*/ 177 w 177"/>
                <a:gd name="T108" fmla="*/ 149 h 1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7" h="149">
                  <a:moveTo>
                    <a:pt x="177" y="0"/>
                  </a:moveTo>
                  <a:lnTo>
                    <a:pt x="159" y="0"/>
                  </a:lnTo>
                  <a:lnTo>
                    <a:pt x="142" y="2"/>
                  </a:lnTo>
                  <a:lnTo>
                    <a:pt x="125" y="5"/>
                  </a:lnTo>
                  <a:lnTo>
                    <a:pt x="108" y="11"/>
                  </a:lnTo>
                  <a:lnTo>
                    <a:pt x="93" y="17"/>
                  </a:lnTo>
                  <a:lnTo>
                    <a:pt x="77" y="25"/>
                  </a:lnTo>
                  <a:lnTo>
                    <a:pt x="65" y="34"/>
                  </a:lnTo>
                  <a:lnTo>
                    <a:pt x="52" y="44"/>
                  </a:lnTo>
                  <a:lnTo>
                    <a:pt x="41" y="53"/>
                  </a:lnTo>
                  <a:lnTo>
                    <a:pt x="30" y="65"/>
                  </a:lnTo>
                  <a:lnTo>
                    <a:pt x="21" y="78"/>
                  </a:lnTo>
                  <a:lnTo>
                    <a:pt x="13" y="90"/>
                  </a:lnTo>
                  <a:lnTo>
                    <a:pt x="8" y="105"/>
                  </a:lnTo>
                  <a:lnTo>
                    <a:pt x="4" y="118"/>
                  </a:lnTo>
                  <a:lnTo>
                    <a:pt x="0" y="134"/>
                  </a:lnTo>
                  <a:lnTo>
                    <a:pt x="0" y="149"/>
                  </a:lnTo>
                  <a:lnTo>
                    <a:pt x="17" y="149"/>
                  </a:lnTo>
                  <a:lnTo>
                    <a:pt x="19" y="136"/>
                  </a:lnTo>
                  <a:lnTo>
                    <a:pt x="21" y="122"/>
                  </a:lnTo>
                  <a:lnTo>
                    <a:pt x="24" y="109"/>
                  </a:lnTo>
                  <a:lnTo>
                    <a:pt x="30" y="97"/>
                  </a:lnTo>
                  <a:lnTo>
                    <a:pt x="37" y="86"/>
                  </a:lnTo>
                  <a:lnTo>
                    <a:pt x="45" y="74"/>
                  </a:lnTo>
                  <a:lnTo>
                    <a:pt x="54" y="65"/>
                  </a:lnTo>
                  <a:lnTo>
                    <a:pt x="65" y="55"/>
                  </a:lnTo>
                  <a:lnTo>
                    <a:pt x="75" y="46"/>
                  </a:lnTo>
                  <a:lnTo>
                    <a:pt x="88" y="38"/>
                  </a:lnTo>
                  <a:lnTo>
                    <a:pt x="101" y="32"/>
                  </a:lnTo>
                  <a:lnTo>
                    <a:pt x="114" y="27"/>
                  </a:lnTo>
                  <a:lnTo>
                    <a:pt x="129" y="21"/>
                  </a:lnTo>
                  <a:lnTo>
                    <a:pt x="144" y="19"/>
                  </a:lnTo>
                  <a:lnTo>
                    <a:pt x="162" y="15"/>
                  </a:lnTo>
                  <a:lnTo>
                    <a:pt x="177" y="15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0" name="Freeform 118">
              <a:extLst>
                <a:ext uri="{FF2B5EF4-FFF2-40B4-BE49-F238E27FC236}">
                  <a16:creationId xmlns:a16="http://schemas.microsoft.com/office/drawing/2014/main" id="{72CAA5A1-5AE1-4DCF-A44F-8EF910F86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" y="2858"/>
              <a:ext cx="255" cy="224"/>
            </a:xfrm>
            <a:custGeom>
              <a:avLst/>
              <a:gdLst>
                <a:gd name="T0" fmla="*/ 140 w 255"/>
                <a:gd name="T1" fmla="*/ 0 h 224"/>
                <a:gd name="T2" fmla="*/ 166 w 255"/>
                <a:gd name="T3" fmla="*/ 5 h 224"/>
                <a:gd name="T4" fmla="*/ 188 w 255"/>
                <a:gd name="T5" fmla="*/ 13 h 224"/>
                <a:gd name="T6" fmla="*/ 207 w 255"/>
                <a:gd name="T7" fmla="*/ 25 h 224"/>
                <a:gd name="T8" fmla="*/ 224 w 255"/>
                <a:gd name="T9" fmla="*/ 40 h 224"/>
                <a:gd name="T10" fmla="*/ 240 w 255"/>
                <a:gd name="T11" fmla="*/ 59 h 224"/>
                <a:gd name="T12" fmla="*/ 248 w 255"/>
                <a:gd name="T13" fmla="*/ 78 h 224"/>
                <a:gd name="T14" fmla="*/ 255 w 255"/>
                <a:gd name="T15" fmla="*/ 101 h 224"/>
                <a:gd name="T16" fmla="*/ 255 w 255"/>
                <a:gd name="T17" fmla="*/ 124 h 224"/>
                <a:gd name="T18" fmla="*/ 248 w 255"/>
                <a:gd name="T19" fmla="*/ 145 h 224"/>
                <a:gd name="T20" fmla="*/ 240 w 255"/>
                <a:gd name="T21" fmla="*/ 166 h 224"/>
                <a:gd name="T22" fmla="*/ 224 w 255"/>
                <a:gd name="T23" fmla="*/ 183 h 224"/>
                <a:gd name="T24" fmla="*/ 207 w 255"/>
                <a:gd name="T25" fmla="*/ 199 h 224"/>
                <a:gd name="T26" fmla="*/ 188 w 255"/>
                <a:gd name="T27" fmla="*/ 210 h 224"/>
                <a:gd name="T28" fmla="*/ 166 w 255"/>
                <a:gd name="T29" fmla="*/ 220 h 224"/>
                <a:gd name="T30" fmla="*/ 140 w 255"/>
                <a:gd name="T31" fmla="*/ 224 h 224"/>
                <a:gd name="T32" fmla="*/ 115 w 255"/>
                <a:gd name="T33" fmla="*/ 224 h 224"/>
                <a:gd name="T34" fmla="*/ 91 w 255"/>
                <a:gd name="T35" fmla="*/ 220 h 224"/>
                <a:gd name="T36" fmla="*/ 67 w 255"/>
                <a:gd name="T37" fmla="*/ 210 h 224"/>
                <a:gd name="T38" fmla="*/ 48 w 255"/>
                <a:gd name="T39" fmla="*/ 199 h 224"/>
                <a:gd name="T40" fmla="*/ 30 w 255"/>
                <a:gd name="T41" fmla="*/ 183 h 224"/>
                <a:gd name="T42" fmla="*/ 17 w 255"/>
                <a:gd name="T43" fmla="*/ 166 h 224"/>
                <a:gd name="T44" fmla="*/ 7 w 255"/>
                <a:gd name="T45" fmla="*/ 145 h 224"/>
                <a:gd name="T46" fmla="*/ 2 w 255"/>
                <a:gd name="T47" fmla="*/ 124 h 224"/>
                <a:gd name="T48" fmla="*/ 2 w 255"/>
                <a:gd name="T49" fmla="*/ 101 h 224"/>
                <a:gd name="T50" fmla="*/ 7 w 255"/>
                <a:gd name="T51" fmla="*/ 78 h 224"/>
                <a:gd name="T52" fmla="*/ 17 w 255"/>
                <a:gd name="T53" fmla="*/ 59 h 224"/>
                <a:gd name="T54" fmla="*/ 30 w 255"/>
                <a:gd name="T55" fmla="*/ 40 h 224"/>
                <a:gd name="T56" fmla="*/ 48 w 255"/>
                <a:gd name="T57" fmla="*/ 25 h 224"/>
                <a:gd name="T58" fmla="*/ 67 w 255"/>
                <a:gd name="T59" fmla="*/ 13 h 224"/>
                <a:gd name="T60" fmla="*/ 91 w 255"/>
                <a:gd name="T61" fmla="*/ 5 h 224"/>
                <a:gd name="T62" fmla="*/ 115 w 255"/>
                <a:gd name="T63" fmla="*/ 0 h 2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5"/>
                <a:gd name="T97" fmla="*/ 0 h 224"/>
                <a:gd name="T98" fmla="*/ 255 w 255"/>
                <a:gd name="T99" fmla="*/ 224 h 2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5" h="224">
                  <a:moveTo>
                    <a:pt x="127" y="0"/>
                  </a:moveTo>
                  <a:lnTo>
                    <a:pt x="140" y="0"/>
                  </a:lnTo>
                  <a:lnTo>
                    <a:pt x="153" y="2"/>
                  </a:lnTo>
                  <a:lnTo>
                    <a:pt x="166" y="5"/>
                  </a:lnTo>
                  <a:lnTo>
                    <a:pt x="177" y="9"/>
                  </a:lnTo>
                  <a:lnTo>
                    <a:pt x="188" y="13"/>
                  </a:lnTo>
                  <a:lnTo>
                    <a:pt x="199" y="19"/>
                  </a:lnTo>
                  <a:lnTo>
                    <a:pt x="207" y="25"/>
                  </a:lnTo>
                  <a:lnTo>
                    <a:pt x="218" y="32"/>
                  </a:lnTo>
                  <a:lnTo>
                    <a:pt x="224" y="40"/>
                  </a:lnTo>
                  <a:lnTo>
                    <a:pt x="233" y="49"/>
                  </a:lnTo>
                  <a:lnTo>
                    <a:pt x="240" y="59"/>
                  </a:lnTo>
                  <a:lnTo>
                    <a:pt x="244" y="69"/>
                  </a:lnTo>
                  <a:lnTo>
                    <a:pt x="248" y="78"/>
                  </a:lnTo>
                  <a:lnTo>
                    <a:pt x="252" y="90"/>
                  </a:lnTo>
                  <a:lnTo>
                    <a:pt x="255" y="101"/>
                  </a:lnTo>
                  <a:lnTo>
                    <a:pt x="255" y="113"/>
                  </a:lnTo>
                  <a:lnTo>
                    <a:pt x="255" y="124"/>
                  </a:lnTo>
                  <a:lnTo>
                    <a:pt x="252" y="136"/>
                  </a:lnTo>
                  <a:lnTo>
                    <a:pt x="248" y="145"/>
                  </a:lnTo>
                  <a:lnTo>
                    <a:pt x="244" y="157"/>
                  </a:lnTo>
                  <a:lnTo>
                    <a:pt x="240" y="166"/>
                  </a:lnTo>
                  <a:lnTo>
                    <a:pt x="233" y="174"/>
                  </a:lnTo>
                  <a:lnTo>
                    <a:pt x="224" y="183"/>
                  </a:lnTo>
                  <a:lnTo>
                    <a:pt x="218" y="191"/>
                  </a:lnTo>
                  <a:lnTo>
                    <a:pt x="207" y="199"/>
                  </a:lnTo>
                  <a:lnTo>
                    <a:pt x="199" y="205"/>
                  </a:lnTo>
                  <a:lnTo>
                    <a:pt x="188" y="210"/>
                  </a:lnTo>
                  <a:lnTo>
                    <a:pt x="177" y="216"/>
                  </a:lnTo>
                  <a:lnTo>
                    <a:pt x="166" y="220"/>
                  </a:lnTo>
                  <a:lnTo>
                    <a:pt x="153" y="222"/>
                  </a:lnTo>
                  <a:lnTo>
                    <a:pt x="140" y="224"/>
                  </a:lnTo>
                  <a:lnTo>
                    <a:pt x="127" y="224"/>
                  </a:lnTo>
                  <a:lnTo>
                    <a:pt x="115" y="224"/>
                  </a:lnTo>
                  <a:lnTo>
                    <a:pt x="102" y="222"/>
                  </a:lnTo>
                  <a:lnTo>
                    <a:pt x="91" y="220"/>
                  </a:lnTo>
                  <a:lnTo>
                    <a:pt x="78" y="216"/>
                  </a:lnTo>
                  <a:lnTo>
                    <a:pt x="67" y="210"/>
                  </a:lnTo>
                  <a:lnTo>
                    <a:pt x="56" y="205"/>
                  </a:lnTo>
                  <a:lnTo>
                    <a:pt x="48" y="199"/>
                  </a:lnTo>
                  <a:lnTo>
                    <a:pt x="39" y="191"/>
                  </a:lnTo>
                  <a:lnTo>
                    <a:pt x="30" y="183"/>
                  </a:lnTo>
                  <a:lnTo>
                    <a:pt x="22" y="174"/>
                  </a:lnTo>
                  <a:lnTo>
                    <a:pt x="17" y="166"/>
                  </a:lnTo>
                  <a:lnTo>
                    <a:pt x="11" y="157"/>
                  </a:lnTo>
                  <a:lnTo>
                    <a:pt x="7" y="145"/>
                  </a:lnTo>
                  <a:lnTo>
                    <a:pt x="5" y="136"/>
                  </a:lnTo>
                  <a:lnTo>
                    <a:pt x="2" y="124"/>
                  </a:lnTo>
                  <a:lnTo>
                    <a:pt x="0" y="113"/>
                  </a:lnTo>
                  <a:lnTo>
                    <a:pt x="2" y="101"/>
                  </a:lnTo>
                  <a:lnTo>
                    <a:pt x="5" y="90"/>
                  </a:lnTo>
                  <a:lnTo>
                    <a:pt x="7" y="78"/>
                  </a:lnTo>
                  <a:lnTo>
                    <a:pt x="11" y="69"/>
                  </a:lnTo>
                  <a:lnTo>
                    <a:pt x="17" y="59"/>
                  </a:lnTo>
                  <a:lnTo>
                    <a:pt x="22" y="49"/>
                  </a:lnTo>
                  <a:lnTo>
                    <a:pt x="30" y="40"/>
                  </a:lnTo>
                  <a:lnTo>
                    <a:pt x="39" y="32"/>
                  </a:lnTo>
                  <a:lnTo>
                    <a:pt x="48" y="25"/>
                  </a:lnTo>
                  <a:lnTo>
                    <a:pt x="56" y="19"/>
                  </a:lnTo>
                  <a:lnTo>
                    <a:pt x="67" y="13"/>
                  </a:lnTo>
                  <a:lnTo>
                    <a:pt x="78" y="9"/>
                  </a:lnTo>
                  <a:lnTo>
                    <a:pt x="91" y="5"/>
                  </a:lnTo>
                  <a:lnTo>
                    <a:pt x="102" y="2"/>
                  </a:lnTo>
                  <a:lnTo>
                    <a:pt x="115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1" name="Freeform 119">
              <a:extLst>
                <a:ext uri="{FF2B5EF4-FFF2-40B4-BE49-F238E27FC236}">
                  <a16:creationId xmlns:a16="http://schemas.microsoft.com/office/drawing/2014/main" id="{5D3310E8-F511-495C-8845-E3BFEF88B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" y="2850"/>
              <a:ext cx="136" cy="121"/>
            </a:xfrm>
            <a:custGeom>
              <a:avLst/>
              <a:gdLst>
                <a:gd name="T0" fmla="*/ 136 w 136"/>
                <a:gd name="T1" fmla="*/ 121 h 121"/>
                <a:gd name="T2" fmla="*/ 136 w 136"/>
                <a:gd name="T3" fmla="*/ 107 h 121"/>
                <a:gd name="T4" fmla="*/ 134 w 136"/>
                <a:gd name="T5" fmla="*/ 96 h 121"/>
                <a:gd name="T6" fmla="*/ 130 w 136"/>
                <a:gd name="T7" fmla="*/ 84 h 121"/>
                <a:gd name="T8" fmla="*/ 125 w 136"/>
                <a:gd name="T9" fmla="*/ 73 h 121"/>
                <a:gd name="T10" fmla="*/ 119 w 136"/>
                <a:gd name="T11" fmla="*/ 63 h 121"/>
                <a:gd name="T12" fmla="*/ 113 w 136"/>
                <a:gd name="T13" fmla="*/ 54 h 121"/>
                <a:gd name="T14" fmla="*/ 106 w 136"/>
                <a:gd name="T15" fmla="*/ 44 h 121"/>
                <a:gd name="T16" fmla="*/ 97 w 136"/>
                <a:gd name="T17" fmla="*/ 35 h 121"/>
                <a:gd name="T18" fmla="*/ 87 w 136"/>
                <a:gd name="T19" fmla="*/ 27 h 121"/>
                <a:gd name="T20" fmla="*/ 76 w 136"/>
                <a:gd name="T21" fmla="*/ 21 h 121"/>
                <a:gd name="T22" fmla="*/ 65 w 136"/>
                <a:gd name="T23" fmla="*/ 13 h 121"/>
                <a:gd name="T24" fmla="*/ 54 w 136"/>
                <a:gd name="T25" fmla="*/ 10 h 121"/>
                <a:gd name="T26" fmla="*/ 41 w 136"/>
                <a:gd name="T27" fmla="*/ 6 h 121"/>
                <a:gd name="T28" fmla="*/ 28 w 136"/>
                <a:gd name="T29" fmla="*/ 2 h 121"/>
                <a:gd name="T30" fmla="*/ 16 w 136"/>
                <a:gd name="T31" fmla="*/ 0 h 121"/>
                <a:gd name="T32" fmla="*/ 0 w 136"/>
                <a:gd name="T33" fmla="*/ 0 h 121"/>
                <a:gd name="T34" fmla="*/ 0 w 136"/>
                <a:gd name="T35" fmla="*/ 15 h 121"/>
                <a:gd name="T36" fmla="*/ 13 w 136"/>
                <a:gd name="T37" fmla="*/ 15 h 121"/>
                <a:gd name="T38" fmla="*/ 24 w 136"/>
                <a:gd name="T39" fmla="*/ 17 h 121"/>
                <a:gd name="T40" fmla="*/ 35 w 136"/>
                <a:gd name="T41" fmla="*/ 21 h 121"/>
                <a:gd name="T42" fmla="*/ 46 w 136"/>
                <a:gd name="T43" fmla="*/ 23 h 121"/>
                <a:gd name="T44" fmla="*/ 56 w 136"/>
                <a:gd name="T45" fmla="*/ 29 h 121"/>
                <a:gd name="T46" fmla="*/ 67 w 136"/>
                <a:gd name="T47" fmla="*/ 35 h 121"/>
                <a:gd name="T48" fmla="*/ 76 w 136"/>
                <a:gd name="T49" fmla="*/ 40 h 121"/>
                <a:gd name="T50" fmla="*/ 85 w 136"/>
                <a:gd name="T51" fmla="*/ 46 h 121"/>
                <a:gd name="T52" fmla="*/ 91 w 136"/>
                <a:gd name="T53" fmla="*/ 54 h 121"/>
                <a:gd name="T54" fmla="*/ 97 w 136"/>
                <a:gd name="T55" fmla="*/ 61 h 121"/>
                <a:gd name="T56" fmla="*/ 104 w 136"/>
                <a:gd name="T57" fmla="*/ 71 h 121"/>
                <a:gd name="T58" fmla="*/ 108 w 136"/>
                <a:gd name="T59" fmla="*/ 80 h 121"/>
                <a:gd name="T60" fmla="*/ 113 w 136"/>
                <a:gd name="T61" fmla="*/ 90 h 121"/>
                <a:gd name="T62" fmla="*/ 117 w 136"/>
                <a:gd name="T63" fmla="*/ 100 h 121"/>
                <a:gd name="T64" fmla="*/ 117 w 136"/>
                <a:gd name="T65" fmla="*/ 109 h 121"/>
                <a:gd name="T66" fmla="*/ 119 w 136"/>
                <a:gd name="T67" fmla="*/ 121 h 121"/>
                <a:gd name="T68" fmla="*/ 136 w 136"/>
                <a:gd name="T69" fmla="*/ 121 h 1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121"/>
                <a:gd name="T107" fmla="*/ 136 w 136"/>
                <a:gd name="T108" fmla="*/ 121 h 1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121">
                  <a:moveTo>
                    <a:pt x="136" y="121"/>
                  </a:moveTo>
                  <a:lnTo>
                    <a:pt x="136" y="107"/>
                  </a:lnTo>
                  <a:lnTo>
                    <a:pt x="134" y="96"/>
                  </a:lnTo>
                  <a:lnTo>
                    <a:pt x="130" y="84"/>
                  </a:lnTo>
                  <a:lnTo>
                    <a:pt x="125" y="73"/>
                  </a:lnTo>
                  <a:lnTo>
                    <a:pt x="119" y="63"/>
                  </a:lnTo>
                  <a:lnTo>
                    <a:pt x="113" y="54"/>
                  </a:lnTo>
                  <a:lnTo>
                    <a:pt x="106" y="44"/>
                  </a:lnTo>
                  <a:lnTo>
                    <a:pt x="97" y="35"/>
                  </a:lnTo>
                  <a:lnTo>
                    <a:pt x="87" y="27"/>
                  </a:lnTo>
                  <a:lnTo>
                    <a:pt x="76" y="21"/>
                  </a:lnTo>
                  <a:lnTo>
                    <a:pt x="65" y="13"/>
                  </a:lnTo>
                  <a:lnTo>
                    <a:pt x="54" y="10"/>
                  </a:lnTo>
                  <a:lnTo>
                    <a:pt x="41" y="6"/>
                  </a:lnTo>
                  <a:lnTo>
                    <a:pt x="28" y="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24" y="17"/>
                  </a:lnTo>
                  <a:lnTo>
                    <a:pt x="35" y="21"/>
                  </a:lnTo>
                  <a:lnTo>
                    <a:pt x="46" y="23"/>
                  </a:lnTo>
                  <a:lnTo>
                    <a:pt x="56" y="29"/>
                  </a:lnTo>
                  <a:lnTo>
                    <a:pt x="67" y="35"/>
                  </a:lnTo>
                  <a:lnTo>
                    <a:pt x="76" y="40"/>
                  </a:lnTo>
                  <a:lnTo>
                    <a:pt x="85" y="46"/>
                  </a:lnTo>
                  <a:lnTo>
                    <a:pt x="91" y="54"/>
                  </a:lnTo>
                  <a:lnTo>
                    <a:pt x="97" y="61"/>
                  </a:lnTo>
                  <a:lnTo>
                    <a:pt x="104" y="71"/>
                  </a:lnTo>
                  <a:lnTo>
                    <a:pt x="108" y="80"/>
                  </a:lnTo>
                  <a:lnTo>
                    <a:pt x="113" y="90"/>
                  </a:lnTo>
                  <a:lnTo>
                    <a:pt x="117" y="100"/>
                  </a:lnTo>
                  <a:lnTo>
                    <a:pt x="117" y="109"/>
                  </a:lnTo>
                  <a:lnTo>
                    <a:pt x="119" y="121"/>
                  </a:lnTo>
                  <a:lnTo>
                    <a:pt x="136" y="121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2" name="Freeform 120">
              <a:extLst>
                <a:ext uri="{FF2B5EF4-FFF2-40B4-BE49-F238E27FC236}">
                  <a16:creationId xmlns:a16="http://schemas.microsoft.com/office/drawing/2014/main" id="{EB24F6A9-CB99-4F3C-8427-14ED0AB4C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" y="2971"/>
              <a:ext cx="136" cy="120"/>
            </a:xfrm>
            <a:custGeom>
              <a:avLst/>
              <a:gdLst>
                <a:gd name="T0" fmla="*/ 0 w 136"/>
                <a:gd name="T1" fmla="*/ 120 h 120"/>
                <a:gd name="T2" fmla="*/ 16 w 136"/>
                <a:gd name="T3" fmla="*/ 118 h 120"/>
                <a:gd name="T4" fmla="*/ 28 w 136"/>
                <a:gd name="T5" fmla="*/ 116 h 120"/>
                <a:gd name="T6" fmla="*/ 41 w 136"/>
                <a:gd name="T7" fmla="*/ 114 h 120"/>
                <a:gd name="T8" fmla="*/ 54 w 136"/>
                <a:gd name="T9" fmla="*/ 111 h 120"/>
                <a:gd name="T10" fmla="*/ 65 w 136"/>
                <a:gd name="T11" fmla="*/ 105 h 120"/>
                <a:gd name="T12" fmla="*/ 76 w 136"/>
                <a:gd name="T13" fmla="*/ 99 h 120"/>
                <a:gd name="T14" fmla="*/ 87 w 136"/>
                <a:gd name="T15" fmla="*/ 92 h 120"/>
                <a:gd name="T16" fmla="*/ 97 w 136"/>
                <a:gd name="T17" fmla="*/ 84 h 120"/>
                <a:gd name="T18" fmla="*/ 106 w 136"/>
                <a:gd name="T19" fmla="*/ 76 h 120"/>
                <a:gd name="T20" fmla="*/ 113 w 136"/>
                <a:gd name="T21" fmla="*/ 67 h 120"/>
                <a:gd name="T22" fmla="*/ 119 w 136"/>
                <a:gd name="T23" fmla="*/ 57 h 120"/>
                <a:gd name="T24" fmla="*/ 125 w 136"/>
                <a:gd name="T25" fmla="*/ 46 h 120"/>
                <a:gd name="T26" fmla="*/ 130 w 136"/>
                <a:gd name="T27" fmla="*/ 34 h 120"/>
                <a:gd name="T28" fmla="*/ 134 w 136"/>
                <a:gd name="T29" fmla="*/ 23 h 120"/>
                <a:gd name="T30" fmla="*/ 136 w 136"/>
                <a:gd name="T31" fmla="*/ 11 h 120"/>
                <a:gd name="T32" fmla="*/ 136 w 136"/>
                <a:gd name="T33" fmla="*/ 0 h 120"/>
                <a:gd name="T34" fmla="*/ 119 w 136"/>
                <a:gd name="T35" fmla="*/ 0 h 120"/>
                <a:gd name="T36" fmla="*/ 117 w 136"/>
                <a:gd name="T37" fmla="*/ 9 h 120"/>
                <a:gd name="T38" fmla="*/ 117 w 136"/>
                <a:gd name="T39" fmla="*/ 21 h 120"/>
                <a:gd name="T40" fmla="*/ 113 w 136"/>
                <a:gd name="T41" fmla="*/ 30 h 120"/>
                <a:gd name="T42" fmla="*/ 108 w 136"/>
                <a:gd name="T43" fmla="*/ 40 h 120"/>
                <a:gd name="T44" fmla="*/ 104 w 136"/>
                <a:gd name="T45" fmla="*/ 49 h 120"/>
                <a:gd name="T46" fmla="*/ 97 w 136"/>
                <a:gd name="T47" fmla="*/ 57 h 120"/>
                <a:gd name="T48" fmla="*/ 91 w 136"/>
                <a:gd name="T49" fmla="*/ 65 h 120"/>
                <a:gd name="T50" fmla="*/ 85 w 136"/>
                <a:gd name="T51" fmla="*/ 72 h 120"/>
                <a:gd name="T52" fmla="*/ 76 w 136"/>
                <a:gd name="T53" fmla="*/ 80 h 120"/>
                <a:gd name="T54" fmla="*/ 67 w 136"/>
                <a:gd name="T55" fmla="*/ 86 h 120"/>
                <a:gd name="T56" fmla="*/ 56 w 136"/>
                <a:gd name="T57" fmla="*/ 92 h 120"/>
                <a:gd name="T58" fmla="*/ 46 w 136"/>
                <a:gd name="T59" fmla="*/ 95 h 120"/>
                <a:gd name="T60" fmla="*/ 35 w 136"/>
                <a:gd name="T61" fmla="*/ 99 h 120"/>
                <a:gd name="T62" fmla="*/ 24 w 136"/>
                <a:gd name="T63" fmla="*/ 101 h 120"/>
                <a:gd name="T64" fmla="*/ 13 w 136"/>
                <a:gd name="T65" fmla="*/ 103 h 120"/>
                <a:gd name="T66" fmla="*/ 0 w 136"/>
                <a:gd name="T67" fmla="*/ 103 h 120"/>
                <a:gd name="T68" fmla="*/ 0 w 136"/>
                <a:gd name="T69" fmla="*/ 120 h 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120"/>
                <a:gd name="T107" fmla="*/ 136 w 136"/>
                <a:gd name="T108" fmla="*/ 120 h 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120">
                  <a:moveTo>
                    <a:pt x="0" y="120"/>
                  </a:moveTo>
                  <a:lnTo>
                    <a:pt x="16" y="118"/>
                  </a:lnTo>
                  <a:lnTo>
                    <a:pt x="28" y="116"/>
                  </a:lnTo>
                  <a:lnTo>
                    <a:pt x="41" y="114"/>
                  </a:lnTo>
                  <a:lnTo>
                    <a:pt x="54" y="111"/>
                  </a:lnTo>
                  <a:lnTo>
                    <a:pt x="65" y="105"/>
                  </a:lnTo>
                  <a:lnTo>
                    <a:pt x="76" y="99"/>
                  </a:lnTo>
                  <a:lnTo>
                    <a:pt x="87" y="92"/>
                  </a:lnTo>
                  <a:lnTo>
                    <a:pt x="97" y="84"/>
                  </a:lnTo>
                  <a:lnTo>
                    <a:pt x="106" y="76"/>
                  </a:lnTo>
                  <a:lnTo>
                    <a:pt x="113" y="67"/>
                  </a:lnTo>
                  <a:lnTo>
                    <a:pt x="119" y="57"/>
                  </a:lnTo>
                  <a:lnTo>
                    <a:pt x="125" y="46"/>
                  </a:lnTo>
                  <a:lnTo>
                    <a:pt x="130" y="34"/>
                  </a:lnTo>
                  <a:lnTo>
                    <a:pt x="134" y="23"/>
                  </a:lnTo>
                  <a:lnTo>
                    <a:pt x="136" y="11"/>
                  </a:lnTo>
                  <a:lnTo>
                    <a:pt x="136" y="0"/>
                  </a:lnTo>
                  <a:lnTo>
                    <a:pt x="119" y="0"/>
                  </a:lnTo>
                  <a:lnTo>
                    <a:pt x="117" y="9"/>
                  </a:lnTo>
                  <a:lnTo>
                    <a:pt x="117" y="21"/>
                  </a:lnTo>
                  <a:lnTo>
                    <a:pt x="113" y="30"/>
                  </a:lnTo>
                  <a:lnTo>
                    <a:pt x="108" y="40"/>
                  </a:lnTo>
                  <a:lnTo>
                    <a:pt x="104" y="49"/>
                  </a:lnTo>
                  <a:lnTo>
                    <a:pt x="97" y="57"/>
                  </a:lnTo>
                  <a:lnTo>
                    <a:pt x="91" y="65"/>
                  </a:lnTo>
                  <a:lnTo>
                    <a:pt x="85" y="72"/>
                  </a:lnTo>
                  <a:lnTo>
                    <a:pt x="76" y="80"/>
                  </a:lnTo>
                  <a:lnTo>
                    <a:pt x="67" y="86"/>
                  </a:lnTo>
                  <a:lnTo>
                    <a:pt x="56" y="92"/>
                  </a:lnTo>
                  <a:lnTo>
                    <a:pt x="46" y="95"/>
                  </a:lnTo>
                  <a:lnTo>
                    <a:pt x="35" y="99"/>
                  </a:lnTo>
                  <a:lnTo>
                    <a:pt x="24" y="101"/>
                  </a:lnTo>
                  <a:lnTo>
                    <a:pt x="13" y="103"/>
                  </a:lnTo>
                  <a:lnTo>
                    <a:pt x="0" y="103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3" name="Freeform 121">
              <a:extLst>
                <a:ext uri="{FF2B5EF4-FFF2-40B4-BE49-F238E27FC236}">
                  <a16:creationId xmlns:a16="http://schemas.microsoft.com/office/drawing/2014/main" id="{788C4426-D602-472B-83C9-C9385ACF9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2971"/>
              <a:ext cx="135" cy="120"/>
            </a:xfrm>
            <a:custGeom>
              <a:avLst/>
              <a:gdLst>
                <a:gd name="T0" fmla="*/ 0 w 135"/>
                <a:gd name="T1" fmla="*/ 0 h 120"/>
                <a:gd name="T2" fmla="*/ 2 w 135"/>
                <a:gd name="T3" fmla="*/ 11 h 120"/>
                <a:gd name="T4" fmla="*/ 4 w 135"/>
                <a:gd name="T5" fmla="*/ 23 h 120"/>
                <a:gd name="T6" fmla="*/ 6 w 135"/>
                <a:gd name="T7" fmla="*/ 34 h 120"/>
                <a:gd name="T8" fmla="*/ 10 w 135"/>
                <a:gd name="T9" fmla="*/ 46 h 120"/>
                <a:gd name="T10" fmla="*/ 17 w 135"/>
                <a:gd name="T11" fmla="*/ 57 h 120"/>
                <a:gd name="T12" fmla="*/ 23 w 135"/>
                <a:gd name="T13" fmla="*/ 67 h 120"/>
                <a:gd name="T14" fmla="*/ 32 w 135"/>
                <a:gd name="T15" fmla="*/ 76 h 120"/>
                <a:gd name="T16" fmla="*/ 41 w 135"/>
                <a:gd name="T17" fmla="*/ 84 h 120"/>
                <a:gd name="T18" fmla="*/ 49 w 135"/>
                <a:gd name="T19" fmla="*/ 92 h 120"/>
                <a:gd name="T20" fmla="*/ 60 w 135"/>
                <a:gd name="T21" fmla="*/ 99 h 120"/>
                <a:gd name="T22" fmla="*/ 71 w 135"/>
                <a:gd name="T23" fmla="*/ 105 h 120"/>
                <a:gd name="T24" fmla="*/ 84 w 135"/>
                <a:gd name="T25" fmla="*/ 111 h 120"/>
                <a:gd name="T26" fmla="*/ 94 w 135"/>
                <a:gd name="T27" fmla="*/ 114 h 120"/>
                <a:gd name="T28" fmla="*/ 110 w 135"/>
                <a:gd name="T29" fmla="*/ 116 h 120"/>
                <a:gd name="T30" fmla="*/ 123 w 135"/>
                <a:gd name="T31" fmla="*/ 118 h 120"/>
                <a:gd name="T32" fmla="*/ 135 w 135"/>
                <a:gd name="T33" fmla="*/ 120 h 120"/>
                <a:gd name="T34" fmla="*/ 135 w 135"/>
                <a:gd name="T35" fmla="*/ 103 h 120"/>
                <a:gd name="T36" fmla="*/ 125 w 135"/>
                <a:gd name="T37" fmla="*/ 103 h 120"/>
                <a:gd name="T38" fmla="*/ 112 w 135"/>
                <a:gd name="T39" fmla="*/ 101 h 120"/>
                <a:gd name="T40" fmla="*/ 101 w 135"/>
                <a:gd name="T41" fmla="*/ 99 h 120"/>
                <a:gd name="T42" fmla="*/ 90 w 135"/>
                <a:gd name="T43" fmla="*/ 95 h 120"/>
                <a:gd name="T44" fmla="*/ 79 w 135"/>
                <a:gd name="T45" fmla="*/ 92 h 120"/>
                <a:gd name="T46" fmla="*/ 71 w 135"/>
                <a:gd name="T47" fmla="*/ 86 h 120"/>
                <a:gd name="T48" fmla="*/ 60 w 135"/>
                <a:gd name="T49" fmla="*/ 80 h 120"/>
                <a:gd name="T50" fmla="*/ 54 w 135"/>
                <a:gd name="T51" fmla="*/ 72 h 120"/>
                <a:gd name="T52" fmla="*/ 45 w 135"/>
                <a:gd name="T53" fmla="*/ 65 h 120"/>
                <a:gd name="T54" fmla="*/ 38 w 135"/>
                <a:gd name="T55" fmla="*/ 57 h 120"/>
                <a:gd name="T56" fmla="*/ 32 w 135"/>
                <a:gd name="T57" fmla="*/ 49 h 120"/>
                <a:gd name="T58" fmla="*/ 28 w 135"/>
                <a:gd name="T59" fmla="*/ 40 h 120"/>
                <a:gd name="T60" fmla="*/ 23 w 135"/>
                <a:gd name="T61" fmla="*/ 30 h 120"/>
                <a:gd name="T62" fmla="*/ 21 w 135"/>
                <a:gd name="T63" fmla="*/ 21 h 120"/>
                <a:gd name="T64" fmla="*/ 19 w 135"/>
                <a:gd name="T65" fmla="*/ 9 h 120"/>
                <a:gd name="T66" fmla="*/ 19 w 135"/>
                <a:gd name="T67" fmla="*/ 0 h 120"/>
                <a:gd name="T68" fmla="*/ 0 w 135"/>
                <a:gd name="T69" fmla="*/ 0 h 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5"/>
                <a:gd name="T106" fmla="*/ 0 h 120"/>
                <a:gd name="T107" fmla="*/ 135 w 135"/>
                <a:gd name="T108" fmla="*/ 120 h 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5" h="120">
                  <a:moveTo>
                    <a:pt x="0" y="0"/>
                  </a:moveTo>
                  <a:lnTo>
                    <a:pt x="2" y="11"/>
                  </a:lnTo>
                  <a:lnTo>
                    <a:pt x="4" y="23"/>
                  </a:lnTo>
                  <a:lnTo>
                    <a:pt x="6" y="34"/>
                  </a:lnTo>
                  <a:lnTo>
                    <a:pt x="10" y="46"/>
                  </a:lnTo>
                  <a:lnTo>
                    <a:pt x="17" y="57"/>
                  </a:lnTo>
                  <a:lnTo>
                    <a:pt x="23" y="67"/>
                  </a:lnTo>
                  <a:lnTo>
                    <a:pt x="32" y="76"/>
                  </a:lnTo>
                  <a:lnTo>
                    <a:pt x="41" y="84"/>
                  </a:lnTo>
                  <a:lnTo>
                    <a:pt x="49" y="92"/>
                  </a:lnTo>
                  <a:lnTo>
                    <a:pt x="60" y="99"/>
                  </a:lnTo>
                  <a:lnTo>
                    <a:pt x="71" y="105"/>
                  </a:lnTo>
                  <a:lnTo>
                    <a:pt x="84" y="111"/>
                  </a:lnTo>
                  <a:lnTo>
                    <a:pt x="94" y="114"/>
                  </a:lnTo>
                  <a:lnTo>
                    <a:pt x="110" y="116"/>
                  </a:lnTo>
                  <a:lnTo>
                    <a:pt x="123" y="118"/>
                  </a:lnTo>
                  <a:lnTo>
                    <a:pt x="135" y="120"/>
                  </a:lnTo>
                  <a:lnTo>
                    <a:pt x="135" y="103"/>
                  </a:lnTo>
                  <a:lnTo>
                    <a:pt x="125" y="103"/>
                  </a:lnTo>
                  <a:lnTo>
                    <a:pt x="112" y="101"/>
                  </a:lnTo>
                  <a:lnTo>
                    <a:pt x="101" y="99"/>
                  </a:lnTo>
                  <a:lnTo>
                    <a:pt x="90" y="95"/>
                  </a:lnTo>
                  <a:lnTo>
                    <a:pt x="79" y="92"/>
                  </a:lnTo>
                  <a:lnTo>
                    <a:pt x="71" y="86"/>
                  </a:lnTo>
                  <a:lnTo>
                    <a:pt x="60" y="80"/>
                  </a:lnTo>
                  <a:lnTo>
                    <a:pt x="54" y="72"/>
                  </a:lnTo>
                  <a:lnTo>
                    <a:pt x="45" y="65"/>
                  </a:lnTo>
                  <a:lnTo>
                    <a:pt x="38" y="57"/>
                  </a:lnTo>
                  <a:lnTo>
                    <a:pt x="32" y="49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21" y="21"/>
                  </a:lnTo>
                  <a:lnTo>
                    <a:pt x="19" y="9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4" name="Freeform 122">
              <a:extLst>
                <a:ext uri="{FF2B5EF4-FFF2-40B4-BE49-F238E27FC236}">
                  <a16:creationId xmlns:a16="http://schemas.microsoft.com/office/drawing/2014/main" id="{97BFA5D7-B015-43D5-8BE4-5AB513F28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2850"/>
              <a:ext cx="135" cy="121"/>
            </a:xfrm>
            <a:custGeom>
              <a:avLst/>
              <a:gdLst>
                <a:gd name="T0" fmla="*/ 135 w 135"/>
                <a:gd name="T1" fmla="*/ 0 h 121"/>
                <a:gd name="T2" fmla="*/ 123 w 135"/>
                <a:gd name="T3" fmla="*/ 0 h 121"/>
                <a:gd name="T4" fmla="*/ 110 w 135"/>
                <a:gd name="T5" fmla="*/ 2 h 121"/>
                <a:gd name="T6" fmla="*/ 94 w 135"/>
                <a:gd name="T7" fmla="*/ 6 h 121"/>
                <a:gd name="T8" fmla="*/ 84 w 135"/>
                <a:gd name="T9" fmla="*/ 10 h 121"/>
                <a:gd name="T10" fmla="*/ 71 w 135"/>
                <a:gd name="T11" fmla="*/ 13 h 121"/>
                <a:gd name="T12" fmla="*/ 60 w 135"/>
                <a:gd name="T13" fmla="*/ 21 h 121"/>
                <a:gd name="T14" fmla="*/ 49 w 135"/>
                <a:gd name="T15" fmla="*/ 27 h 121"/>
                <a:gd name="T16" fmla="*/ 41 w 135"/>
                <a:gd name="T17" fmla="*/ 35 h 121"/>
                <a:gd name="T18" fmla="*/ 32 w 135"/>
                <a:gd name="T19" fmla="*/ 44 h 121"/>
                <a:gd name="T20" fmla="*/ 23 w 135"/>
                <a:gd name="T21" fmla="*/ 54 h 121"/>
                <a:gd name="T22" fmla="*/ 17 w 135"/>
                <a:gd name="T23" fmla="*/ 63 h 121"/>
                <a:gd name="T24" fmla="*/ 10 w 135"/>
                <a:gd name="T25" fmla="*/ 73 h 121"/>
                <a:gd name="T26" fmla="*/ 6 w 135"/>
                <a:gd name="T27" fmla="*/ 84 h 121"/>
                <a:gd name="T28" fmla="*/ 4 w 135"/>
                <a:gd name="T29" fmla="*/ 96 h 121"/>
                <a:gd name="T30" fmla="*/ 2 w 135"/>
                <a:gd name="T31" fmla="*/ 107 h 121"/>
                <a:gd name="T32" fmla="*/ 0 w 135"/>
                <a:gd name="T33" fmla="*/ 121 h 121"/>
                <a:gd name="T34" fmla="*/ 19 w 135"/>
                <a:gd name="T35" fmla="*/ 121 h 121"/>
                <a:gd name="T36" fmla="*/ 19 w 135"/>
                <a:gd name="T37" fmla="*/ 109 h 121"/>
                <a:gd name="T38" fmla="*/ 21 w 135"/>
                <a:gd name="T39" fmla="*/ 100 h 121"/>
                <a:gd name="T40" fmla="*/ 23 w 135"/>
                <a:gd name="T41" fmla="*/ 90 h 121"/>
                <a:gd name="T42" fmla="*/ 28 w 135"/>
                <a:gd name="T43" fmla="*/ 80 h 121"/>
                <a:gd name="T44" fmla="*/ 32 w 135"/>
                <a:gd name="T45" fmla="*/ 71 h 121"/>
                <a:gd name="T46" fmla="*/ 38 w 135"/>
                <a:gd name="T47" fmla="*/ 61 h 121"/>
                <a:gd name="T48" fmla="*/ 45 w 135"/>
                <a:gd name="T49" fmla="*/ 54 h 121"/>
                <a:gd name="T50" fmla="*/ 54 w 135"/>
                <a:gd name="T51" fmla="*/ 46 h 121"/>
                <a:gd name="T52" fmla="*/ 60 w 135"/>
                <a:gd name="T53" fmla="*/ 40 h 121"/>
                <a:gd name="T54" fmla="*/ 71 w 135"/>
                <a:gd name="T55" fmla="*/ 35 h 121"/>
                <a:gd name="T56" fmla="*/ 79 w 135"/>
                <a:gd name="T57" fmla="*/ 29 h 121"/>
                <a:gd name="T58" fmla="*/ 90 w 135"/>
                <a:gd name="T59" fmla="*/ 23 h 121"/>
                <a:gd name="T60" fmla="*/ 101 w 135"/>
                <a:gd name="T61" fmla="*/ 21 h 121"/>
                <a:gd name="T62" fmla="*/ 112 w 135"/>
                <a:gd name="T63" fmla="*/ 17 h 121"/>
                <a:gd name="T64" fmla="*/ 125 w 135"/>
                <a:gd name="T65" fmla="*/ 15 h 121"/>
                <a:gd name="T66" fmla="*/ 135 w 135"/>
                <a:gd name="T67" fmla="*/ 15 h 121"/>
                <a:gd name="T68" fmla="*/ 135 w 135"/>
                <a:gd name="T69" fmla="*/ 0 h 1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5"/>
                <a:gd name="T106" fmla="*/ 0 h 121"/>
                <a:gd name="T107" fmla="*/ 135 w 135"/>
                <a:gd name="T108" fmla="*/ 121 h 1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5" h="121">
                  <a:moveTo>
                    <a:pt x="135" y="0"/>
                  </a:moveTo>
                  <a:lnTo>
                    <a:pt x="123" y="0"/>
                  </a:lnTo>
                  <a:lnTo>
                    <a:pt x="110" y="2"/>
                  </a:lnTo>
                  <a:lnTo>
                    <a:pt x="94" y="6"/>
                  </a:lnTo>
                  <a:lnTo>
                    <a:pt x="84" y="10"/>
                  </a:lnTo>
                  <a:lnTo>
                    <a:pt x="71" y="13"/>
                  </a:lnTo>
                  <a:lnTo>
                    <a:pt x="60" y="21"/>
                  </a:lnTo>
                  <a:lnTo>
                    <a:pt x="49" y="27"/>
                  </a:lnTo>
                  <a:lnTo>
                    <a:pt x="41" y="35"/>
                  </a:lnTo>
                  <a:lnTo>
                    <a:pt x="32" y="44"/>
                  </a:lnTo>
                  <a:lnTo>
                    <a:pt x="23" y="54"/>
                  </a:lnTo>
                  <a:lnTo>
                    <a:pt x="17" y="63"/>
                  </a:lnTo>
                  <a:lnTo>
                    <a:pt x="10" y="73"/>
                  </a:lnTo>
                  <a:lnTo>
                    <a:pt x="6" y="84"/>
                  </a:lnTo>
                  <a:lnTo>
                    <a:pt x="4" y="96"/>
                  </a:lnTo>
                  <a:lnTo>
                    <a:pt x="2" y="107"/>
                  </a:lnTo>
                  <a:lnTo>
                    <a:pt x="0" y="121"/>
                  </a:lnTo>
                  <a:lnTo>
                    <a:pt x="19" y="121"/>
                  </a:lnTo>
                  <a:lnTo>
                    <a:pt x="19" y="109"/>
                  </a:lnTo>
                  <a:lnTo>
                    <a:pt x="21" y="100"/>
                  </a:lnTo>
                  <a:lnTo>
                    <a:pt x="23" y="90"/>
                  </a:lnTo>
                  <a:lnTo>
                    <a:pt x="28" y="80"/>
                  </a:lnTo>
                  <a:lnTo>
                    <a:pt x="32" y="71"/>
                  </a:lnTo>
                  <a:lnTo>
                    <a:pt x="38" y="61"/>
                  </a:lnTo>
                  <a:lnTo>
                    <a:pt x="45" y="54"/>
                  </a:lnTo>
                  <a:lnTo>
                    <a:pt x="54" y="46"/>
                  </a:lnTo>
                  <a:lnTo>
                    <a:pt x="60" y="40"/>
                  </a:lnTo>
                  <a:lnTo>
                    <a:pt x="71" y="35"/>
                  </a:lnTo>
                  <a:lnTo>
                    <a:pt x="79" y="29"/>
                  </a:lnTo>
                  <a:lnTo>
                    <a:pt x="90" y="23"/>
                  </a:lnTo>
                  <a:lnTo>
                    <a:pt x="101" y="21"/>
                  </a:lnTo>
                  <a:lnTo>
                    <a:pt x="112" y="17"/>
                  </a:lnTo>
                  <a:lnTo>
                    <a:pt x="125" y="15"/>
                  </a:lnTo>
                  <a:lnTo>
                    <a:pt x="135" y="1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5" name="Freeform 123">
              <a:extLst>
                <a:ext uri="{FF2B5EF4-FFF2-40B4-BE49-F238E27FC236}">
                  <a16:creationId xmlns:a16="http://schemas.microsoft.com/office/drawing/2014/main" id="{A44ABB64-7759-4990-9C6B-EEF1DC4A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523"/>
              <a:ext cx="347" cy="291"/>
            </a:xfrm>
            <a:custGeom>
              <a:avLst/>
              <a:gdLst>
                <a:gd name="T0" fmla="*/ 192 w 347"/>
                <a:gd name="T1" fmla="*/ 2 h 291"/>
                <a:gd name="T2" fmla="*/ 224 w 347"/>
                <a:gd name="T3" fmla="*/ 7 h 291"/>
                <a:gd name="T4" fmla="*/ 257 w 347"/>
                <a:gd name="T5" fmla="*/ 17 h 291"/>
                <a:gd name="T6" fmla="*/ 285 w 347"/>
                <a:gd name="T7" fmla="*/ 34 h 291"/>
                <a:gd name="T8" fmla="*/ 306 w 347"/>
                <a:gd name="T9" fmla="*/ 53 h 291"/>
                <a:gd name="T10" fmla="*/ 326 w 347"/>
                <a:gd name="T11" fmla="*/ 76 h 291"/>
                <a:gd name="T12" fmla="*/ 339 w 347"/>
                <a:gd name="T13" fmla="*/ 101 h 291"/>
                <a:gd name="T14" fmla="*/ 345 w 347"/>
                <a:gd name="T15" fmla="*/ 130 h 291"/>
                <a:gd name="T16" fmla="*/ 345 w 347"/>
                <a:gd name="T17" fmla="*/ 161 h 291"/>
                <a:gd name="T18" fmla="*/ 339 w 347"/>
                <a:gd name="T19" fmla="*/ 187 h 291"/>
                <a:gd name="T20" fmla="*/ 326 w 347"/>
                <a:gd name="T21" fmla="*/ 214 h 291"/>
                <a:gd name="T22" fmla="*/ 306 w 347"/>
                <a:gd name="T23" fmla="*/ 237 h 291"/>
                <a:gd name="T24" fmla="*/ 285 w 347"/>
                <a:gd name="T25" fmla="*/ 256 h 291"/>
                <a:gd name="T26" fmla="*/ 257 w 347"/>
                <a:gd name="T27" fmla="*/ 273 h 291"/>
                <a:gd name="T28" fmla="*/ 224 w 347"/>
                <a:gd name="T29" fmla="*/ 283 h 291"/>
                <a:gd name="T30" fmla="*/ 192 w 347"/>
                <a:gd name="T31" fmla="*/ 289 h 291"/>
                <a:gd name="T32" fmla="*/ 155 w 347"/>
                <a:gd name="T33" fmla="*/ 289 h 291"/>
                <a:gd name="T34" fmla="*/ 123 w 347"/>
                <a:gd name="T35" fmla="*/ 283 h 291"/>
                <a:gd name="T36" fmla="*/ 91 w 347"/>
                <a:gd name="T37" fmla="*/ 273 h 291"/>
                <a:gd name="T38" fmla="*/ 63 w 347"/>
                <a:gd name="T39" fmla="*/ 256 h 291"/>
                <a:gd name="T40" fmla="*/ 39 w 347"/>
                <a:gd name="T41" fmla="*/ 237 h 291"/>
                <a:gd name="T42" fmla="*/ 22 w 347"/>
                <a:gd name="T43" fmla="*/ 214 h 291"/>
                <a:gd name="T44" fmla="*/ 9 w 347"/>
                <a:gd name="T45" fmla="*/ 187 h 291"/>
                <a:gd name="T46" fmla="*/ 0 w 347"/>
                <a:gd name="T47" fmla="*/ 161 h 291"/>
                <a:gd name="T48" fmla="*/ 0 w 347"/>
                <a:gd name="T49" fmla="*/ 130 h 291"/>
                <a:gd name="T50" fmla="*/ 9 w 347"/>
                <a:gd name="T51" fmla="*/ 101 h 291"/>
                <a:gd name="T52" fmla="*/ 22 w 347"/>
                <a:gd name="T53" fmla="*/ 76 h 291"/>
                <a:gd name="T54" fmla="*/ 39 w 347"/>
                <a:gd name="T55" fmla="*/ 53 h 291"/>
                <a:gd name="T56" fmla="*/ 63 w 347"/>
                <a:gd name="T57" fmla="*/ 34 h 291"/>
                <a:gd name="T58" fmla="*/ 91 w 347"/>
                <a:gd name="T59" fmla="*/ 17 h 291"/>
                <a:gd name="T60" fmla="*/ 123 w 347"/>
                <a:gd name="T61" fmla="*/ 7 h 291"/>
                <a:gd name="T62" fmla="*/ 155 w 347"/>
                <a:gd name="T63" fmla="*/ 2 h 2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7"/>
                <a:gd name="T97" fmla="*/ 0 h 291"/>
                <a:gd name="T98" fmla="*/ 347 w 347"/>
                <a:gd name="T99" fmla="*/ 291 h 2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7" h="291">
                  <a:moveTo>
                    <a:pt x="173" y="0"/>
                  </a:moveTo>
                  <a:lnTo>
                    <a:pt x="192" y="2"/>
                  </a:lnTo>
                  <a:lnTo>
                    <a:pt x="209" y="4"/>
                  </a:lnTo>
                  <a:lnTo>
                    <a:pt x="224" y="7"/>
                  </a:lnTo>
                  <a:lnTo>
                    <a:pt x="242" y="11"/>
                  </a:lnTo>
                  <a:lnTo>
                    <a:pt x="257" y="17"/>
                  </a:lnTo>
                  <a:lnTo>
                    <a:pt x="270" y="25"/>
                  </a:lnTo>
                  <a:lnTo>
                    <a:pt x="285" y="34"/>
                  </a:lnTo>
                  <a:lnTo>
                    <a:pt x="295" y="42"/>
                  </a:lnTo>
                  <a:lnTo>
                    <a:pt x="306" y="53"/>
                  </a:lnTo>
                  <a:lnTo>
                    <a:pt x="317" y="65"/>
                  </a:lnTo>
                  <a:lnTo>
                    <a:pt x="326" y="76"/>
                  </a:lnTo>
                  <a:lnTo>
                    <a:pt x="334" y="90"/>
                  </a:lnTo>
                  <a:lnTo>
                    <a:pt x="339" y="101"/>
                  </a:lnTo>
                  <a:lnTo>
                    <a:pt x="343" y="117"/>
                  </a:lnTo>
                  <a:lnTo>
                    <a:pt x="345" y="130"/>
                  </a:lnTo>
                  <a:lnTo>
                    <a:pt x="347" y="145"/>
                  </a:lnTo>
                  <a:lnTo>
                    <a:pt x="345" y="161"/>
                  </a:lnTo>
                  <a:lnTo>
                    <a:pt x="343" y="174"/>
                  </a:lnTo>
                  <a:lnTo>
                    <a:pt x="339" y="187"/>
                  </a:lnTo>
                  <a:lnTo>
                    <a:pt x="334" y="201"/>
                  </a:lnTo>
                  <a:lnTo>
                    <a:pt x="326" y="214"/>
                  </a:lnTo>
                  <a:lnTo>
                    <a:pt x="317" y="226"/>
                  </a:lnTo>
                  <a:lnTo>
                    <a:pt x="306" y="237"/>
                  </a:lnTo>
                  <a:lnTo>
                    <a:pt x="295" y="247"/>
                  </a:lnTo>
                  <a:lnTo>
                    <a:pt x="285" y="256"/>
                  </a:lnTo>
                  <a:lnTo>
                    <a:pt x="270" y="266"/>
                  </a:lnTo>
                  <a:lnTo>
                    <a:pt x="257" y="273"/>
                  </a:lnTo>
                  <a:lnTo>
                    <a:pt x="242" y="279"/>
                  </a:lnTo>
                  <a:lnTo>
                    <a:pt x="224" y="283"/>
                  </a:lnTo>
                  <a:lnTo>
                    <a:pt x="209" y="287"/>
                  </a:lnTo>
                  <a:lnTo>
                    <a:pt x="192" y="289"/>
                  </a:lnTo>
                  <a:lnTo>
                    <a:pt x="173" y="291"/>
                  </a:lnTo>
                  <a:lnTo>
                    <a:pt x="155" y="289"/>
                  </a:lnTo>
                  <a:lnTo>
                    <a:pt x="138" y="287"/>
                  </a:lnTo>
                  <a:lnTo>
                    <a:pt x="123" y="283"/>
                  </a:lnTo>
                  <a:lnTo>
                    <a:pt x="106" y="279"/>
                  </a:lnTo>
                  <a:lnTo>
                    <a:pt x="91" y="273"/>
                  </a:lnTo>
                  <a:lnTo>
                    <a:pt x="78" y="266"/>
                  </a:lnTo>
                  <a:lnTo>
                    <a:pt x="63" y="256"/>
                  </a:lnTo>
                  <a:lnTo>
                    <a:pt x="52" y="247"/>
                  </a:lnTo>
                  <a:lnTo>
                    <a:pt x="39" y="237"/>
                  </a:lnTo>
                  <a:lnTo>
                    <a:pt x="30" y="226"/>
                  </a:lnTo>
                  <a:lnTo>
                    <a:pt x="22" y="214"/>
                  </a:lnTo>
                  <a:lnTo>
                    <a:pt x="13" y="201"/>
                  </a:lnTo>
                  <a:lnTo>
                    <a:pt x="9" y="187"/>
                  </a:lnTo>
                  <a:lnTo>
                    <a:pt x="4" y="174"/>
                  </a:lnTo>
                  <a:lnTo>
                    <a:pt x="0" y="161"/>
                  </a:lnTo>
                  <a:lnTo>
                    <a:pt x="0" y="145"/>
                  </a:lnTo>
                  <a:lnTo>
                    <a:pt x="0" y="130"/>
                  </a:lnTo>
                  <a:lnTo>
                    <a:pt x="4" y="117"/>
                  </a:lnTo>
                  <a:lnTo>
                    <a:pt x="9" y="101"/>
                  </a:lnTo>
                  <a:lnTo>
                    <a:pt x="13" y="90"/>
                  </a:lnTo>
                  <a:lnTo>
                    <a:pt x="22" y="76"/>
                  </a:lnTo>
                  <a:lnTo>
                    <a:pt x="30" y="65"/>
                  </a:lnTo>
                  <a:lnTo>
                    <a:pt x="39" y="53"/>
                  </a:lnTo>
                  <a:lnTo>
                    <a:pt x="52" y="42"/>
                  </a:lnTo>
                  <a:lnTo>
                    <a:pt x="63" y="34"/>
                  </a:lnTo>
                  <a:lnTo>
                    <a:pt x="78" y="25"/>
                  </a:lnTo>
                  <a:lnTo>
                    <a:pt x="91" y="17"/>
                  </a:lnTo>
                  <a:lnTo>
                    <a:pt x="106" y="11"/>
                  </a:lnTo>
                  <a:lnTo>
                    <a:pt x="123" y="7"/>
                  </a:lnTo>
                  <a:lnTo>
                    <a:pt x="138" y="4"/>
                  </a:lnTo>
                  <a:lnTo>
                    <a:pt x="155" y="2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6" name="Freeform 124">
              <a:extLst>
                <a:ext uri="{FF2B5EF4-FFF2-40B4-BE49-F238E27FC236}">
                  <a16:creationId xmlns:a16="http://schemas.microsoft.com/office/drawing/2014/main" id="{0C6FCFE1-7B6A-4932-8C83-F0AC97A8C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2515"/>
              <a:ext cx="183" cy="153"/>
            </a:xfrm>
            <a:custGeom>
              <a:avLst/>
              <a:gdLst>
                <a:gd name="T0" fmla="*/ 183 w 183"/>
                <a:gd name="T1" fmla="*/ 153 h 153"/>
                <a:gd name="T2" fmla="*/ 183 w 183"/>
                <a:gd name="T3" fmla="*/ 138 h 153"/>
                <a:gd name="T4" fmla="*/ 178 w 183"/>
                <a:gd name="T5" fmla="*/ 123 h 153"/>
                <a:gd name="T6" fmla="*/ 174 w 183"/>
                <a:gd name="T7" fmla="*/ 107 h 153"/>
                <a:gd name="T8" fmla="*/ 168 w 183"/>
                <a:gd name="T9" fmla="*/ 94 h 153"/>
                <a:gd name="T10" fmla="*/ 161 w 183"/>
                <a:gd name="T11" fmla="*/ 81 h 153"/>
                <a:gd name="T12" fmla="*/ 150 w 183"/>
                <a:gd name="T13" fmla="*/ 67 h 153"/>
                <a:gd name="T14" fmla="*/ 142 w 183"/>
                <a:gd name="T15" fmla="*/ 56 h 153"/>
                <a:gd name="T16" fmla="*/ 129 w 183"/>
                <a:gd name="T17" fmla="*/ 44 h 153"/>
                <a:gd name="T18" fmla="*/ 116 w 183"/>
                <a:gd name="T19" fmla="*/ 35 h 153"/>
                <a:gd name="T20" fmla="*/ 103 w 183"/>
                <a:gd name="T21" fmla="*/ 27 h 153"/>
                <a:gd name="T22" fmla="*/ 88 w 183"/>
                <a:gd name="T23" fmla="*/ 19 h 153"/>
                <a:gd name="T24" fmla="*/ 71 w 183"/>
                <a:gd name="T25" fmla="*/ 12 h 153"/>
                <a:gd name="T26" fmla="*/ 53 w 183"/>
                <a:gd name="T27" fmla="*/ 8 h 153"/>
                <a:gd name="T28" fmla="*/ 36 w 183"/>
                <a:gd name="T29" fmla="*/ 4 h 153"/>
                <a:gd name="T30" fmla="*/ 19 w 183"/>
                <a:gd name="T31" fmla="*/ 0 h 153"/>
                <a:gd name="T32" fmla="*/ 0 w 183"/>
                <a:gd name="T33" fmla="*/ 0 h 153"/>
                <a:gd name="T34" fmla="*/ 0 w 183"/>
                <a:gd name="T35" fmla="*/ 15 h 153"/>
                <a:gd name="T36" fmla="*/ 17 w 183"/>
                <a:gd name="T37" fmla="*/ 17 h 153"/>
                <a:gd name="T38" fmla="*/ 34 w 183"/>
                <a:gd name="T39" fmla="*/ 19 h 153"/>
                <a:gd name="T40" fmla="*/ 49 w 183"/>
                <a:gd name="T41" fmla="*/ 23 h 153"/>
                <a:gd name="T42" fmla="*/ 64 w 183"/>
                <a:gd name="T43" fmla="*/ 27 h 153"/>
                <a:gd name="T44" fmla="*/ 79 w 183"/>
                <a:gd name="T45" fmla="*/ 33 h 153"/>
                <a:gd name="T46" fmla="*/ 92 w 183"/>
                <a:gd name="T47" fmla="*/ 40 h 153"/>
                <a:gd name="T48" fmla="*/ 105 w 183"/>
                <a:gd name="T49" fmla="*/ 48 h 153"/>
                <a:gd name="T50" fmla="*/ 116 w 183"/>
                <a:gd name="T51" fmla="*/ 56 h 153"/>
                <a:gd name="T52" fmla="*/ 127 w 183"/>
                <a:gd name="T53" fmla="*/ 67 h 153"/>
                <a:gd name="T54" fmla="*/ 138 w 183"/>
                <a:gd name="T55" fmla="*/ 77 h 153"/>
                <a:gd name="T56" fmla="*/ 146 w 183"/>
                <a:gd name="T57" fmla="*/ 88 h 153"/>
                <a:gd name="T58" fmla="*/ 153 w 183"/>
                <a:gd name="T59" fmla="*/ 100 h 153"/>
                <a:gd name="T60" fmla="*/ 157 w 183"/>
                <a:gd name="T61" fmla="*/ 113 h 153"/>
                <a:gd name="T62" fmla="*/ 161 w 183"/>
                <a:gd name="T63" fmla="*/ 126 h 153"/>
                <a:gd name="T64" fmla="*/ 163 w 183"/>
                <a:gd name="T65" fmla="*/ 140 h 153"/>
                <a:gd name="T66" fmla="*/ 166 w 183"/>
                <a:gd name="T67" fmla="*/ 153 h 153"/>
                <a:gd name="T68" fmla="*/ 183 w 183"/>
                <a:gd name="T69" fmla="*/ 153 h 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3"/>
                <a:gd name="T106" fmla="*/ 0 h 153"/>
                <a:gd name="T107" fmla="*/ 183 w 183"/>
                <a:gd name="T108" fmla="*/ 153 h 1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3" h="153">
                  <a:moveTo>
                    <a:pt x="183" y="153"/>
                  </a:moveTo>
                  <a:lnTo>
                    <a:pt x="183" y="138"/>
                  </a:lnTo>
                  <a:lnTo>
                    <a:pt x="178" y="123"/>
                  </a:lnTo>
                  <a:lnTo>
                    <a:pt x="174" y="107"/>
                  </a:lnTo>
                  <a:lnTo>
                    <a:pt x="168" y="94"/>
                  </a:lnTo>
                  <a:lnTo>
                    <a:pt x="161" y="81"/>
                  </a:lnTo>
                  <a:lnTo>
                    <a:pt x="150" y="67"/>
                  </a:lnTo>
                  <a:lnTo>
                    <a:pt x="142" y="56"/>
                  </a:lnTo>
                  <a:lnTo>
                    <a:pt x="129" y="44"/>
                  </a:lnTo>
                  <a:lnTo>
                    <a:pt x="116" y="35"/>
                  </a:lnTo>
                  <a:lnTo>
                    <a:pt x="103" y="27"/>
                  </a:lnTo>
                  <a:lnTo>
                    <a:pt x="88" y="19"/>
                  </a:lnTo>
                  <a:lnTo>
                    <a:pt x="71" y="12"/>
                  </a:lnTo>
                  <a:lnTo>
                    <a:pt x="53" y="8"/>
                  </a:lnTo>
                  <a:lnTo>
                    <a:pt x="36" y="4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7" y="17"/>
                  </a:lnTo>
                  <a:lnTo>
                    <a:pt x="34" y="19"/>
                  </a:lnTo>
                  <a:lnTo>
                    <a:pt x="49" y="23"/>
                  </a:lnTo>
                  <a:lnTo>
                    <a:pt x="64" y="27"/>
                  </a:lnTo>
                  <a:lnTo>
                    <a:pt x="79" y="33"/>
                  </a:lnTo>
                  <a:lnTo>
                    <a:pt x="92" y="40"/>
                  </a:lnTo>
                  <a:lnTo>
                    <a:pt x="105" y="48"/>
                  </a:lnTo>
                  <a:lnTo>
                    <a:pt x="116" y="56"/>
                  </a:lnTo>
                  <a:lnTo>
                    <a:pt x="127" y="67"/>
                  </a:lnTo>
                  <a:lnTo>
                    <a:pt x="138" y="77"/>
                  </a:lnTo>
                  <a:lnTo>
                    <a:pt x="146" y="88"/>
                  </a:lnTo>
                  <a:lnTo>
                    <a:pt x="153" y="100"/>
                  </a:lnTo>
                  <a:lnTo>
                    <a:pt x="157" y="113"/>
                  </a:lnTo>
                  <a:lnTo>
                    <a:pt x="161" y="126"/>
                  </a:lnTo>
                  <a:lnTo>
                    <a:pt x="163" y="140"/>
                  </a:lnTo>
                  <a:lnTo>
                    <a:pt x="166" y="153"/>
                  </a:lnTo>
                  <a:lnTo>
                    <a:pt x="183" y="153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7" name="Freeform 125">
              <a:extLst>
                <a:ext uri="{FF2B5EF4-FFF2-40B4-BE49-F238E27FC236}">
                  <a16:creationId xmlns:a16="http://schemas.microsoft.com/office/drawing/2014/main" id="{83602A47-D002-423A-9B38-01CE42494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2668"/>
              <a:ext cx="183" cy="153"/>
            </a:xfrm>
            <a:custGeom>
              <a:avLst/>
              <a:gdLst>
                <a:gd name="T0" fmla="*/ 0 w 183"/>
                <a:gd name="T1" fmla="*/ 153 h 153"/>
                <a:gd name="T2" fmla="*/ 19 w 183"/>
                <a:gd name="T3" fmla="*/ 151 h 153"/>
                <a:gd name="T4" fmla="*/ 36 w 183"/>
                <a:gd name="T5" fmla="*/ 150 h 153"/>
                <a:gd name="T6" fmla="*/ 53 w 183"/>
                <a:gd name="T7" fmla="*/ 146 h 153"/>
                <a:gd name="T8" fmla="*/ 71 w 183"/>
                <a:gd name="T9" fmla="*/ 142 h 153"/>
                <a:gd name="T10" fmla="*/ 88 w 183"/>
                <a:gd name="T11" fmla="*/ 134 h 153"/>
                <a:gd name="T12" fmla="*/ 103 w 183"/>
                <a:gd name="T13" fmla="*/ 127 h 153"/>
                <a:gd name="T14" fmla="*/ 116 w 183"/>
                <a:gd name="T15" fmla="*/ 119 h 153"/>
                <a:gd name="T16" fmla="*/ 129 w 183"/>
                <a:gd name="T17" fmla="*/ 107 h 153"/>
                <a:gd name="T18" fmla="*/ 142 w 183"/>
                <a:gd name="T19" fmla="*/ 98 h 153"/>
                <a:gd name="T20" fmla="*/ 150 w 183"/>
                <a:gd name="T21" fmla="*/ 86 h 153"/>
                <a:gd name="T22" fmla="*/ 161 w 183"/>
                <a:gd name="T23" fmla="*/ 73 h 153"/>
                <a:gd name="T24" fmla="*/ 168 w 183"/>
                <a:gd name="T25" fmla="*/ 60 h 153"/>
                <a:gd name="T26" fmla="*/ 174 w 183"/>
                <a:gd name="T27" fmla="*/ 46 h 153"/>
                <a:gd name="T28" fmla="*/ 178 w 183"/>
                <a:gd name="T29" fmla="*/ 31 h 153"/>
                <a:gd name="T30" fmla="*/ 183 w 183"/>
                <a:gd name="T31" fmla="*/ 16 h 153"/>
                <a:gd name="T32" fmla="*/ 183 w 183"/>
                <a:gd name="T33" fmla="*/ 0 h 153"/>
                <a:gd name="T34" fmla="*/ 166 w 183"/>
                <a:gd name="T35" fmla="*/ 0 h 153"/>
                <a:gd name="T36" fmla="*/ 163 w 183"/>
                <a:gd name="T37" fmla="*/ 14 h 153"/>
                <a:gd name="T38" fmla="*/ 161 w 183"/>
                <a:gd name="T39" fmla="*/ 27 h 153"/>
                <a:gd name="T40" fmla="*/ 157 w 183"/>
                <a:gd name="T41" fmla="*/ 40 h 153"/>
                <a:gd name="T42" fmla="*/ 153 w 183"/>
                <a:gd name="T43" fmla="*/ 54 h 153"/>
                <a:gd name="T44" fmla="*/ 146 w 183"/>
                <a:gd name="T45" fmla="*/ 65 h 153"/>
                <a:gd name="T46" fmla="*/ 138 w 183"/>
                <a:gd name="T47" fmla="*/ 77 h 153"/>
                <a:gd name="T48" fmla="*/ 127 w 183"/>
                <a:gd name="T49" fmla="*/ 86 h 153"/>
                <a:gd name="T50" fmla="*/ 116 w 183"/>
                <a:gd name="T51" fmla="*/ 96 h 153"/>
                <a:gd name="T52" fmla="*/ 105 w 183"/>
                <a:gd name="T53" fmla="*/ 105 h 153"/>
                <a:gd name="T54" fmla="*/ 92 w 183"/>
                <a:gd name="T55" fmla="*/ 113 h 153"/>
                <a:gd name="T56" fmla="*/ 79 w 183"/>
                <a:gd name="T57" fmla="*/ 121 h 153"/>
                <a:gd name="T58" fmla="*/ 64 w 183"/>
                <a:gd name="T59" fmla="*/ 127 h 153"/>
                <a:gd name="T60" fmla="*/ 49 w 183"/>
                <a:gd name="T61" fmla="*/ 130 h 153"/>
                <a:gd name="T62" fmla="*/ 34 w 183"/>
                <a:gd name="T63" fmla="*/ 134 h 153"/>
                <a:gd name="T64" fmla="*/ 17 w 183"/>
                <a:gd name="T65" fmla="*/ 136 h 153"/>
                <a:gd name="T66" fmla="*/ 0 w 183"/>
                <a:gd name="T67" fmla="*/ 138 h 153"/>
                <a:gd name="T68" fmla="*/ 0 w 183"/>
                <a:gd name="T69" fmla="*/ 153 h 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3"/>
                <a:gd name="T106" fmla="*/ 0 h 153"/>
                <a:gd name="T107" fmla="*/ 183 w 183"/>
                <a:gd name="T108" fmla="*/ 153 h 1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3" h="153">
                  <a:moveTo>
                    <a:pt x="0" y="153"/>
                  </a:moveTo>
                  <a:lnTo>
                    <a:pt x="19" y="151"/>
                  </a:lnTo>
                  <a:lnTo>
                    <a:pt x="36" y="150"/>
                  </a:lnTo>
                  <a:lnTo>
                    <a:pt x="53" y="146"/>
                  </a:lnTo>
                  <a:lnTo>
                    <a:pt x="71" y="142"/>
                  </a:lnTo>
                  <a:lnTo>
                    <a:pt x="88" y="134"/>
                  </a:lnTo>
                  <a:lnTo>
                    <a:pt x="103" y="127"/>
                  </a:lnTo>
                  <a:lnTo>
                    <a:pt x="116" y="119"/>
                  </a:lnTo>
                  <a:lnTo>
                    <a:pt x="129" y="107"/>
                  </a:lnTo>
                  <a:lnTo>
                    <a:pt x="142" y="98"/>
                  </a:lnTo>
                  <a:lnTo>
                    <a:pt x="150" y="86"/>
                  </a:lnTo>
                  <a:lnTo>
                    <a:pt x="161" y="73"/>
                  </a:lnTo>
                  <a:lnTo>
                    <a:pt x="168" y="60"/>
                  </a:lnTo>
                  <a:lnTo>
                    <a:pt x="174" y="46"/>
                  </a:lnTo>
                  <a:lnTo>
                    <a:pt x="178" y="31"/>
                  </a:lnTo>
                  <a:lnTo>
                    <a:pt x="183" y="16"/>
                  </a:lnTo>
                  <a:lnTo>
                    <a:pt x="183" y="0"/>
                  </a:lnTo>
                  <a:lnTo>
                    <a:pt x="166" y="0"/>
                  </a:lnTo>
                  <a:lnTo>
                    <a:pt x="163" y="14"/>
                  </a:lnTo>
                  <a:lnTo>
                    <a:pt x="161" y="27"/>
                  </a:lnTo>
                  <a:lnTo>
                    <a:pt x="157" y="40"/>
                  </a:lnTo>
                  <a:lnTo>
                    <a:pt x="153" y="54"/>
                  </a:lnTo>
                  <a:lnTo>
                    <a:pt x="146" y="65"/>
                  </a:lnTo>
                  <a:lnTo>
                    <a:pt x="138" y="77"/>
                  </a:lnTo>
                  <a:lnTo>
                    <a:pt x="127" y="86"/>
                  </a:lnTo>
                  <a:lnTo>
                    <a:pt x="116" y="96"/>
                  </a:lnTo>
                  <a:lnTo>
                    <a:pt x="105" y="105"/>
                  </a:lnTo>
                  <a:lnTo>
                    <a:pt x="92" y="113"/>
                  </a:lnTo>
                  <a:lnTo>
                    <a:pt x="79" y="121"/>
                  </a:lnTo>
                  <a:lnTo>
                    <a:pt x="64" y="127"/>
                  </a:lnTo>
                  <a:lnTo>
                    <a:pt x="49" y="130"/>
                  </a:lnTo>
                  <a:lnTo>
                    <a:pt x="34" y="134"/>
                  </a:lnTo>
                  <a:lnTo>
                    <a:pt x="17" y="136"/>
                  </a:lnTo>
                  <a:lnTo>
                    <a:pt x="0" y="138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8" name="Freeform 126">
              <a:extLst>
                <a:ext uri="{FF2B5EF4-FFF2-40B4-BE49-F238E27FC236}">
                  <a16:creationId xmlns:a16="http://schemas.microsoft.com/office/drawing/2014/main" id="{EC2461B5-C3B9-4237-9D92-C87951542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" y="2668"/>
              <a:ext cx="182" cy="153"/>
            </a:xfrm>
            <a:custGeom>
              <a:avLst/>
              <a:gdLst>
                <a:gd name="T0" fmla="*/ 0 w 182"/>
                <a:gd name="T1" fmla="*/ 0 h 153"/>
                <a:gd name="T2" fmla="*/ 0 w 182"/>
                <a:gd name="T3" fmla="*/ 16 h 153"/>
                <a:gd name="T4" fmla="*/ 5 w 182"/>
                <a:gd name="T5" fmla="*/ 31 h 153"/>
                <a:gd name="T6" fmla="*/ 9 w 182"/>
                <a:gd name="T7" fmla="*/ 46 h 153"/>
                <a:gd name="T8" fmla="*/ 16 w 182"/>
                <a:gd name="T9" fmla="*/ 60 h 153"/>
                <a:gd name="T10" fmla="*/ 22 w 182"/>
                <a:gd name="T11" fmla="*/ 73 h 153"/>
                <a:gd name="T12" fmla="*/ 31 w 182"/>
                <a:gd name="T13" fmla="*/ 86 h 153"/>
                <a:gd name="T14" fmla="*/ 41 w 182"/>
                <a:gd name="T15" fmla="*/ 98 h 153"/>
                <a:gd name="T16" fmla="*/ 54 w 182"/>
                <a:gd name="T17" fmla="*/ 107 h 153"/>
                <a:gd name="T18" fmla="*/ 67 w 182"/>
                <a:gd name="T19" fmla="*/ 119 h 153"/>
                <a:gd name="T20" fmla="*/ 80 w 182"/>
                <a:gd name="T21" fmla="*/ 127 h 153"/>
                <a:gd name="T22" fmla="*/ 95 w 182"/>
                <a:gd name="T23" fmla="*/ 134 h 153"/>
                <a:gd name="T24" fmla="*/ 113 w 182"/>
                <a:gd name="T25" fmla="*/ 142 h 153"/>
                <a:gd name="T26" fmla="*/ 128 w 182"/>
                <a:gd name="T27" fmla="*/ 146 h 153"/>
                <a:gd name="T28" fmla="*/ 147 w 182"/>
                <a:gd name="T29" fmla="*/ 150 h 153"/>
                <a:gd name="T30" fmla="*/ 164 w 182"/>
                <a:gd name="T31" fmla="*/ 151 h 153"/>
                <a:gd name="T32" fmla="*/ 182 w 182"/>
                <a:gd name="T33" fmla="*/ 153 h 153"/>
                <a:gd name="T34" fmla="*/ 182 w 182"/>
                <a:gd name="T35" fmla="*/ 138 h 153"/>
                <a:gd name="T36" fmla="*/ 166 w 182"/>
                <a:gd name="T37" fmla="*/ 136 h 153"/>
                <a:gd name="T38" fmla="*/ 149 w 182"/>
                <a:gd name="T39" fmla="*/ 134 h 153"/>
                <a:gd name="T40" fmla="*/ 134 w 182"/>
                <a:gd name="T41" fmla="*/ 130 h 153"/>
                <a:gd name="T42" fmla="*/ 119 w 182"/>
                <a:gd name="T43" fmla="*/ 127 h 153"/>
                <a:gd name="T44" fmla="*/ 104 w 182"/>
                <a:gd name="T45" fmla="*/ 121 h 153"/>
                <a:gd name="T46" fmla="*/ 91 w 182"/>
                <a:gd name="T47" fmla="*/ 113 h 153"/>
                <a:gd name="T48" fmla="*/ 78 w 182"/>
                <a:gd name="T49" fmla="*/ 105 h 153"/>
                <a:gd name="T50" fmla="*/ 67 w 182"/>
                <a:gd name="T51" fmla="*/ 96 h 153"/>
                <a:gd name="T52" fmla="*/ 56 w 182"/>
                <a:gd name="T53" fmla="*/ 86 h 153"/>
                <a:gd name="T54" fmla="*/ 46 w 182"/>
                <a:gd name="T55" fmla="*/ 77 h 153"/>
                <a:gd name="T56" fmla="*/ 37 w 182"/>
                <a:gd name="T57" fmla="*/ 65 h 153"/>
                <a:gd name="T58" fmla="*/ 31 w 182"/>
                <a:gd name="T59" fmla="*/ 54 h 153"/>
                <a:gd name="T60" fmla="*/ 26 w 182"/>
                <a:gd name="T61" fmla="*/ 40 h 153"/>
                <a:gd name="T62" fmla="*/ 22 w 182"/>
                <a:gd name="T63" fmla="*/ 27 h 153"/>
                <a:gd name="T64" fmla="*/ 20 w 182"/>
                <a:gd name="T65" fmla="*/ 14 h 153"/>
                <a:gd name="T66" fmla="*/ 18 w 182"/>
                <a:gd name="T67" fmla="*/ 0 h 153"/>
                <a:gd name="T68" fmla="*/ 0 w 182"/>
                <a:gd name="T69" fmla="*/ 0 h 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2"/>
                <a:gd name="T106" fmla="*/ 0 h 153"/>
                <a:gd name="T107" fmla="*/ 182 w 182"/>
                <a:gd name="T108" fmla="*/ 153 h 1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2" h="153">
                  <a:moveTo>
                    <a:pt x="0" y="0"/>
                  </a:moveTo>
                  <a:lnTo>
                    <a:pt x="0" y="16"/>
                  </a:lnTo>
                  <a:lnTo>
                    <a:pt x="5" y="31"/>
                  </a:lnTo>
                  <a:lnTo>
                    <a:pt x="9" y="46"/>
                  </a:lnTo>
                  <a:lnTo>
                    <a:pt x="16" y="60"/>
                  </a:lnTo>
                  <a:lnTo>
                    <a:pt x="22" y="73"/>
                  </a:lnTo>
                  <a:lnTo>
                    <a:pt x="31" y="86"/>
                  </a:lnTo>
                  <a:lnTo>
                    <a:pt x="41" y="98"/>
                  </a:lnTo>
                  <a:lnTo>
                    <a:pt x="54" y="107"/>
                  </a:lnTo>
                  <a:lnTo>
                    <a:pt x="67" y="119"/>
                  </a:lnTo>
                  <a:lnTo>
                    <a:pt x="80" y="127"/>
                  </a:lnTo>
                  <a:lnTo>
                    <a:pt x="95" y="134"/>
                  </a:lnTo>
                  <a:lnTo>
                    <a:pt x="113" y="142"/>
                  </a:lnTo>
                  <a:lnTo>
                    <a:pt x="128" y="146"/>
                  </a:lnTo>
                  <a:lnTo>
                    <a:pt x="147" y="150"/>
                  </a:lnTo>
                  <a:lnTo>
                    <a:pt x="164" y="151"/>
                  </a:lnTo>
                  <a:lnTo>
                    <a:pt x="182" y="153"/>
                  </a:lnTo>
                  <a:lnTo>
                    <a:pt x="182" y="138"/>
                  </a:lnTo>
                  <a:lnTo>
                    <a:pt x="166" y="136"/>
                  </a:lnTo>
                  <a:lnTo>
                    <a:pt x="149" y="134"/>
                  </a:lnTo>
                  <a:lnTo>
                    <a:pt x="134" y="130"/>
                  </a:lnTo>
                  <a:lnTo>
                    <a:pt x="119" y="127"/>
                  </a:lnTo>
                  <a:lnTo>
                    <a:pt x="104" y="121"/>
                  </a:lnTo>
                  <a:lnTo>
                    <a:pt x="91" y="113"/>
                  </a:lnTo>
                  <a:lnTo>
                    <a:pt x="78" y="105"/>
                  </a:lnTo>
                  <a:lnTo>
                    <a:pt x="67" y="96"/>
                  </a:lnTo>
                  <a:lnTo>
                    <a:pt x="56" y="86"/>
                  </a:lnTo>
                  <a:lnTo>
                    <a:pt x="46" y="77"/>
                  </a:lnTo>
                  <a:lnTo>
                    <a:pt x="37" y="65"/>
                  </a:lnTo>
                  <a:lnTo>
                    <a:pt x="31" y="54"/>
                  </a:lnTo>
                  <a:lnTo>
                    <a:pt x="26" y="40"/>
                  </a:lnTo>
                  <a:lnTo>
                    <a:pt x="22" y="27"/>
                  </a:lnTo>
                  <a:lnTo>
                    <a:pt x="20" y="14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79" name="Freeform 127">
              <a:extLst>
                <a:ext uri="{FF2B5EF4-FFF2-40B4-BE49-F238E27FC236}">
                  <a16:creationId xmlns:a16="http://schemas.microsoft.com/office/drawing/2014/main" id="{1452029B-76FB-4629-BF5B-7D92FC37B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" y="2515"/>
              <a:ext cx="182" cy="153"/>
            </a:xfrm>
            <a:custGeom>
              <a:avLst/>
              <a:gdLst>
                <a:gd name="T0" fmla="*/ 182 w 182"/>
                <a:gd name="T1" fmla="*/ 0 h 153"/>
                <a:gd name="T2" fmla="*/ 164 w 182"/>
                <a:gd name="T3" fmla="*/ 0 h 153"/>
                <a:gd name="T4" fmla="*/ 147 w 182"/>
                <a:gd name="T5" fmla="*/ 4 h 153"/>
                <a:gd name="T6" fmla="*/ 128 w 182"/>
                <a:gd name="T7" fmla="*/ 8 h 153"/>
                <a:gd name="T8" fmla="*/ 113 w 182"/>
                <a:gd name="T9" fmla="*/ 12 h 153"/>
                <a:gd name="T10" fmla="*/ 95 w 182"/>
                <a:gd name="T11" fmla="*/ 19 h 153"/>
                <a:gd name="T12" fmla="*/ 80 w 182"/>
                <a:gd name="T13" fmla="*/ 27 h 153"/>
                <a:gd name="T14" fmla="*/ 67 w 182"/>
                <a:gd name="T15" fmla="*/ 35 h 153"/>
                <a:gd name="T16" fmla="*/ 54 w 182"/>
                <a:gd name="T17" fmla="*/ 44 h 153"/>
                <a:gd name="T18" fmla="*/ 41 w 182"/>
                <a:gd name="T19" fmla="*/ 56 h 153"/>
                <a:gd name="T20" fmla="*/ 31 w 182"/>
                <a:gd name="T21" fmla="*/ 67 h 153"/>
                <a:gd name="T22" fmla="*/ 22 w 182"/>
                <a:gd name="T23" fmla="*/ 81 h 153"/>
                <a:gd name="T24" fmla="*/ 16 w 182"/>
                <a:gd name="T25" fmla="*/ 94 h 153"/>
                <a:gd name="T26" fmla="*/ 9 w 182"/>
                <a:gd name="T27" fmla="*/ 107 h 153"/>
                <a:gd name="T28" fmla="*/ 5 w 182"/>
                <a:gd name="T29" fmla="*/ 123 h 153"/>
                <a:gd name="T30" fmla="*/ 0 w 182"/>
                <a:gd name="T31" fmla="*/ 138 h 153"/>
                <a:gd name="T32" fmla="*/ 0 w 182"/>
                <a:gd name="T33" fmla="*/ 153 h 153"/>
                <a:gd name="T34" fmla="*/ 18 w 182"/>
                <a:gd name="T35" fmla="*/ 153 h 153"/>
                <a:gd name="T36" fmla="*/ 20 w 182"/>
                <a:gd name="T37" fmla="*/ 140 h 153"/>
                <a:gd name="T38" fmla="*/ 22 w 182"/>
                <a:gd name="T39" fmla="*/ 126 h 153"/>
                <a:gd name="T40" fmla="*/ 26 w 182"/>
                <a:gd name="T41" fmla="*/ 113 h 153"/>
                <a:gd name="T42" fmla="*/ 31 w 182"/>
                <a:gd name="T43" fmla="*/ 100 h 153"/>
                <a:gd name="T44" fmla="*/ 37 w 182"/>
                <a:gd name="T45" fmla="*/ 88 h 153"/>
                <a:gd name="T46" fmla="*/ 46 w 182"/>
                <a:gd name="T47" fmla="*/ 77 h 153"/>
                <a:gd name="T48" fmla="*/ 56 w 182"/>
                <a:gd name="T49" fmla="*/ 67 h 153"/>
                <a:gd name="T50" fmla="*/ 67 w 182"/>
                <a:gd name="T51" fmla="*/ 56 h 153"/>
                <a:gd name="T52" fmla="*/ 78 w 182"/>
                <a:gd name="T53" fmla="*/ 48 h 153"/>
                <a:gd name="T54" fmla="*/ 91 w 182"/>
                <a:gd name="T55" fmla="*/ 40 h 153"/>
                <a:gd name="T56" fmla="*/ 104 w 182"/>
                <a:gd name="T57" fmla="*/ 33 h 153"/>
                <a:gd name="T58" fmla="*/ 119 w 182"/>
                <a:gd name="T59" fmla="*/ 27 h 153"/>
                <a:gd name="T60" fmla="*/ 134 w 182"/>
                <a:gd name="T61" fmla="*/ 23 h 153"/>
                <a:gd name="T62" fmla="*/ 149 w 182"/>
                <a:gd name="T63" fmla="*/ 19 h 153"/>
                <a:gd name="T64" fmla="*/ 166 w 182"/>
                <a:gd name="T65" fmla="*/ 17 h 153"/>
                <a:gd name="T66" fmla="*/ 182 w 182"/>
                <a:gd name="T67" fmla="*/ 15 h 153"/>
                <a:gd name="T68" fmla="*/ 182 w 182"/>
                <a:gd name="T69" fmla="*/ 0 h 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2"/>
                <a:gd name="T106" fmla="*/ 0 h 153"/>
                <a:gd name="T107" fmla="*/ 182 w 182"/>
                <a:gd name="T108" fmla="*/ 153 h 1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2" h="153">
                  <a:moveTo>
                    <a:pt x="182" y="0"/>
                  </a:moveTo>
                  <a:lnTo>
                    <a:pt x="164" y="0"/>
                  </a:lnTo>
                  <a:lnTo>
                    <a:pt x="147" y="4"/>
                  </a:lnTo>
                  <a:lnTo>
                    <a:pt x="128" y="8"/>
                  </a:lnTo>
                  <a:lnTo>
                    <a:pt x="113" y="12"/>
                  </a:lnTo>
                  <a:lnTo>
                    <a:pt x="95" y="19"/>
                  </a:lnTo>
                  <a:lnTo>
                    <a:pt x="80" y="27"/>
                  </a:lnTo>
                  <a:lnTo>
                    <a:pt x="67" y="35"/>
                  </a:lnTo>
                  <a:lnTo>
                    <a:pt x="54" y="44"/>
                  </a:lnTo>
                  <a:lnTo>
                    <a:pt x="41" y="56"/>
                  </a:lnTo>
                  <a:lnTo>
                    <a:pt x="31" y="67"/>
                  </a:lnTo>
                  <a:lnTo>
                    <a:pt x="22" y="81"/>
                  </a:lnTo>
                  <a:lnTo>
                    <a:pt x="16" y="94"/>
                  </a:lnTo>
                  <a:lnTo>
                    <a:pt x="9" y="107"/>
                  </a:lnTo>
                  <a:lnTo>
                    <a:pt x="5" y="123"/>
                  </a:lnTo>
                  <a:lnTo>
                    <a:pt x="0" y="138"/>
                  </a:lnTo>
                  <a:lnTo>
                    <a:pt x="0" y="153"/>
                  </a:lnTo>
                  <a:lnTo>
                    <a:pt x="18" y="153"/>
                  </a:lnTo>
                  <a:lnTo>
                    <a:pt x="20" y="140"/>
                  </a:lnTo>
                  <a:lnTo>
                    <a:pt x="22" y="126"/>
                  </a:lnTo>
                  <a:lnTo>
                    <a:pt x="26" y="113"/>
                  </a:lnTo>
                  <a:lnTo>
                    <a:pt x="31" y="100"/>
                  </a:lnTo>
                  <a:lnTo>
                    <a:pt x="37" y="88"/>
                  </a:lnTo>
                  <a:lnTo>
                    <a:pt x="46" y="77"/>
                  </a:lnTo>
                  <a:lnTo>
                    <a:pt x="56" y="67"/>
                  </a:lnTo>
                  <a:lnTo>
                    <a:pt x="67" y="56"/>
                  </a:lnTo>
                  <a:lnTo>
                    <a:pt x="78" y="48"/>
                  </a:lnTo>
                  <a:lnTo>
                    <a:pt x="91" y="40"/>
                  </a:lnTo>
                  <a:lnTo>
                    <a:pt x="104" y="33"/>
                  </a:lnTo>
                  <a:lnTo>
                    <a:pt x="119" y="27"/>
                  </a:lnTo>
                  <a:lnTo>
                    <a:pt x="134" y="23"/>
                  </a:lnTo>
                  <a:lnTo>
                    <a:pt x="149" y="19"/>
                  </a:lnTo>
                  <a:lnTo>
                    <a:pt x="166" y="17"/>
                  </a:lnTo>
                  <a:lnTo>
                    <a:pt x="182" y="15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0" name="Freeform 128">
              <a:extLst>
                <a:ext uri="{FF2B5EF4-FFF2-40B4-BE49-F238E27FC236}">
                  <a16:creationId xmlns:a16="http://schemas.microsoft.com/office/drawing/2014/main" id="{D67A30CD-F214-4A99-A268-8F326BBE1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2555"/>
              <a:ext cx="248" cy="222"/>
            </a:xfrm>
            <a:custGeom>
              <a:avLst/>
              <a:gdLst>
                <a:gd name="T0" fmla="*/ 135 w 248"/>
                <a:gd name="T1" fmla="*/ 0 h 222"/>
                <a:gd name="T2" fmla="*/ 161 w 248"/>
                <a:gd name="T3" fmla="*/ 6 h 222"/>
                <a:gd name="T4" fmla="*/ 183 w 248"/>
                <a:gd name="T5" fmla="*/ 14 h 222"/>
                <a:gd name="T6" fmla="*/ 202 w 248"/>
                <a:gd name="T7" fmla="*/ 25 h 222"/>
                <a:gd name="T8" fmla="*/ 219 w 248"/>
                <a:gd name="T9" fmla="*/ 41 h 222"/>
                <a:gd name="T10" fmla="*/ 232 w 248"/>
                <a:gd name="T11" fmla="*/ 58 h 222"/>
                <a:gd name="T12" fmla="*/ 243 w 248"/>
                <a:gd name="T13" fmla="*/ 79 h 222"/>
                <a:gd name="T14" fmla="*/ 248 w 248"/>
                <a:gd name="T15" fmla="*/ 100 h 222"/>
                <a:gd name="T16" fmla="*/ 248 w 248"/>
                <a:gd name="T17" fmla="*/ 123 h 222"/>
                <a:gd name="T18" fmla="*/ 243 w 248"/>
                <a:gd name="T19" fmla="*/ 144 h 222"/>
                <a:gd name="T20" fmla="*/ 232 w 248"/>
                <a:gd name="T21" fmla="*/ 163 h 222"/>
                <a:gd name="T22" fmla="*/ 219 w 248"/>
                <a:gd name="T23" fmla="*/ 180 h 222"/>
                <a:gd name="T24" fmla="*/ 202 w 248"/>
                <a:gd name="T25" fmla="*/ 196 h 222"/>
                <a:gd name="T26" fmla="*/ 183 w 248"/>
                <a:gd name="T27" fmla="*/ 209 h 222"/>
                <a:gd name="T28" fmla="*/ 161 w 248"/>
                <a:gd name="T29" fmla="*/ 217 h 222"/>
                <a:gd name="T30" fmla="*/ 135 w 248"/>
                <a:gd name="T31" fmla="*/ 220 h 222"/>
                <a:gd name="T32" fmla="*/ 110 w 248"/>
                <a:gd name="T33" fmla="*/ 220 h 222"/>
                <a:gd name="T34" fmla="*/ 86 w 248"/>
                <a:gd name="T35" fmla="*/ 217 h 222"/>
                <a:gd name="T36" fmla="*/ 64 w 248"/>
                <a:gd name="T37" fmla="*/ 209 h 222"/>
                <a:gd name="T38" fmla="*/ 45 w 248"/>
                <a:gd name="T39" fmla="*/ 196 h 222"/>
                <a:gd name="T40" fmla="*/ 28 w 248"/>
                <a:gd name="T41" fmla="*/ 180 h 222"/>
                <a:gd name="T42" fmla="*/ 15 w 248"/>
                <a:gd name="T43" fmla="*/ 163 h 222"/>
                <a:gd name="T44" fmla="*/ 4 w 248"/>
                <a:gd name="T45" fmla="*/ 144 h 222"/>
                <a:gd name="T46" fmla="*/ 0 w 248"/>
                <a:gd name="T47" fmla="*/ 123 h 222"/>
                <a:gd name="T48" fmla="*/ 0 w 248"/>
                <a:gd name="T49" fmla="*/ 100 h 222"/>
                <a:gd name="T50" fmla="*/ 4 w 248"/>
                <a:gd name="T51" fmla="*/ 79 h 222"/>
                <a:gd name="T52" fmla="*/ 15 w 248"/>
                <a:gd name="T53" fmla="*/ 58 h 222"/>
                <a:gd name="T54" fmla="*/ 28 w 248"/>
                <a:gd name="T55" fmla="*/ 41 h 222"/>
                <a:gd name="T56" fmla="*/ 45 w 248"/>
                <a:gd name="T57" fmla="*/ 25 h 222"/>
                <a:gd name="T58" fmla="*/ 64 w 248"/>
                <a:gd name="T59" fmla="*/ 14 h 222"/>
                <a:gd name="T60" fmla="*/ 86 w 248"/>
                <a:gd name="T61" fmla="*/ 6 h 222"/>
                <a:gd name="T62" fmla="*/ 110 w 248"/>
                <a:gd name="T63" fmla="*/ 0 h 2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8"/>
                <a:gd name="T97" fmla="*/ 0 h 222"/>
                <a:gd name="T98" fmla="*/ 248 w 248"/>
                <a:gd name="T99" fmla="*/ 222 h 2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8" h="222">
                  <a:moveTo>
                    <a:pt x="122" y="0"/>
                  </a:moveTo>
                  <a:lnTo>
                    <a:pt x="135" y="0"/>
                  </a:lnTo>
                  <a:lnTo>
                    <a:pt x="148" y="2"/>
                  </a:lnTo>
                  <a:lnTo>
                    <a:pt x="161" y="6"/>
                  </a:lnTo>
                  <a:lnTo>
                    <a:pt x="172" y="10"/>
                  </a:lnTo>
                  <a:lnTo>
                    <a:pt x="183" y="14"/>
                  </a:lnTo>
                  <a:lnTo>
                    <a:pt x="194" y="19"/>
                  </a:lnTo>
                  <a:lnTo>
                    <a:pt x="202" y="25"/>
                  </a:lnTo>
                  <a:lnTo>
                    <a:pt x="211" y="33"/>
                  </a:lnTo>
                  <a:lnTo>
                    <a:pt x="219" y="41"/>
                  </a:lnTo>
                  <a:lnTo>
                    <a:pt x="226" y="50"/>
                  </a:lnTo>
                  <a:lnTo>
                    <a:pt x="232" y="58"/>
                  </a:lnTo>
                  <a:lnTo>
                    <a:pt x="239" y="67"/>
                  </a:lnTo>
                  <a:lnTo>
                    <a:pt x="243" y="79"/>
                  </a:lnTo>
                  <a:lnTo>
                    <a:pt x="245" y="88"/>
                  </a:lnTo>
                  <a:lnTo>
                    <a:pt x="248" y="100"/>
                  </a:lnTo>
                  <a:lnTo>
                    <a:pt x="248" y="111"/>
                  </a:lnTo>
                  <a:lnTo>
                    <a:pt x="248" y="123"/>
                  </a:lnTo>
                  <a:lnTo>
                    <a:pt x="245" y="132"/>
                  </a:lnTo>
                  <a:lnTo>
                    <a:pt x="243" y="144"/>
                  </a:lnTo>
                  <a:lnTo>
                    <a:pt x="239" y="153"/>
                  </a:lnTo>
                  <a:lnTo>
                    <a:pt x="232" y="163"/>
                  </a:lnTo>
                  <a:lnTo>
                    <a:pt x="226" y="173"/>
                  </a:lnTo>
                  <a:lnTo>
                    <a:pt x="219" y="180"/>
                  </a:lnTo>
                  <a:lnTo>
                    <a:pt x="211" y="190"/>
                  </a:lnTo>
                  <a:lnTo>
                    <a:pt x="202" y="196"/>
                  </a:lnTo>
                  <a:lnTo>
                    <a:pt x="194" y="203"/>
                  </a:lnTo>
                  <a:lnTo>
                    <a:pt x="183" y="209"/>
                  </a:lnTo>
                  <a:lnTo>
                    <a:pt x="172" y="213"/>
                  </a:lnTo>
                  <a:lnTo>
                    <a:pt x="161" y="217"/>
                  </a:lnTo>
                  <a:lnTo>
                    <a:pt x="148" y="218"/>
                  </a:lnTo>
                  <a:lnTo>
                    <a:pt x="135" y="220"/>
                  </a:lnTo>
                  <a:lnTo>
                    <a:pt x="122" y="222"/>
                  </a:lnTo>
                  <a:lnTo>
                    <a:pt x="110" y="220"/>
                  </a:lnTo>
                  <a:lnTo>
                    <a:pt x="99" y="218"/>
                  </a:lnTo>
                  <a:lnTo>
                    <a:pt x="86" y="217"/>
                  </a:lnTo>
                  <a:lnTo>
                    <a:pt x="75" y="213"/>
                  </a:lnTo>
                  <a:lnTo>
                    <a:pt x="64" y="209"/>
                  </a:lnTo>
                  <a:lnTo>
                    <a:pt x="53" y="203"/>
                  </a:lnTo>
                  <a:lnTo>
                    <a:pt x="45" y="196"/>
                  </a:lnTo>
                  <a:lnTo>
                    <a:pt x="36" y="190"/>
                  </a:lnTo>
                  <a:lnTo>
                    <a:pt x="28" y="180"/>
                  </a:lnTo>
                  <a:lnTo>
                    <a:pt x="21" y="173"/>
                  </a:lnTo>
                  <a:lnTo>
                    <a:pt x="15" y="163"/>
                  </a:lnTo>
                  <a:lnTo>
                    <a:pt x="8" y="153"/>
                  </a:lnTo>
                  <a:lnTo>
                    <a:pt x="4" y="144"/>
                  </a:lnTo>
                  <a:lnTo>
                    <a:pt x="2" y="132"/>
                  </a:lnTo>
                  <a:lnTo>
                    <a:pt x="0" y="123"/>
                  </a:lnTo>
                  <a:lnTo>
                    <a:pt x="0" y="111"/>
                  </a:lnTo>
                  <a:lnTo>
                    <a:pt x="0" y="100"/>
                  </a:lnTo>
                  <a:lnTo>
                    <a:pt x="2" y="88"/>
                  </a:lnTo>
                  <a:lnTo>
                    <a:pt x="4" y="79"/>
                  </a:lnTo>
                  <a:lnTo>
                    <a:pt x="8" y="67"/>
                  </a:lnTo>
                  <a:lnTo>
                    <a:pt x="15" y="58"/>
                  </a:lnTo>
                  <a:lnTo>
                    <a:pt x="21" y="50"/>
                  </a:lnTo>
                  <a:lnTo>
                    <a:pt x="28" y="41"/>
                  </a:lnTo>
                  <a:lnTo>
                    <a:pt x="36" y="33"/>
                  </a:lnTo>
                  <a:lnTo>
                    <a:pt x="45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6" y="6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1" name="Freeform 129">
              <a:extLst>
                <a:ext uri="{FF2B5EF4-FFF2-40B4-BE49-F238E27FC236}">
                  <a16:creationId xmlns:a16="http://schemas.microsoft.com/office/drawing/2014/main" id="{81AA9696-08C4-4115-848A-D52F63E34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3" y="2548"/>
              <a:ext cx="134" cy="118"/>
            </a:xfrm>
            <a:custGeom>
              <a:avLst/>
              <a:gdLst>
                <a:gd name="T0" fmla="*/ 134 w 134"/>
                <a:gd name="T1" fmla="*/ 118 h 118"/>
                <a:gd name="T2" fmla="*/ 134 w 134"/>
                <a:gd name="T3" fmla="*/ 105 h 118"/>
                <a:gd name="T4" fmla="*/ 132 w 134"/>
                <a:gd name="T5" fmla="*/ 93 h 118"/>
                <a:gd name="T6" fmla="*/ 128 w 134"/>
                <a:gd name="T7" fmla="*/ 82 h 118"/>
                <a:gd name="T8" fmla="*/ 123 w 134"/>
                <a:gd name="T9" fmla="*/ 72 h 118"/>
                <a:gd name="T10" fmla="*/ 119 w 134"/>
                <a:gd name="T11" fmla="*/ 61 h 118"/>
                <a:gd name="T12" fmla="*/ 113 w 134"/>
                <a:gd name="T13" fmla="*/ 51 h 118"/>
                <a:gd name="T14" fmla="*/ 104 w 134"/>
                <a:gd name="T15" fmla="*/ 42 h 118"/>
                <a:gd name="T16" fmla="*/ 95 w 134"/>
                <a:gd name="T17" fmla="*/ 34 h 118"/>
                <a:gd name="T18" fmla="*/ 87 w 134"/>
                <a:gd name="T19" fmla="*/ 26 h 118"/>
                <a:gd name="T20" fmla="*/ 76 w 134"/>
                <a:gd name="T21" fmla="*/ 19 h 118"/>
                <a:gd name="T22" fmla="*/ 65 w 134"/>
                <a:gd name="T23" fmla="*/ 13 h 118"/>
                <a:gd name="T24" fmla="*/ 52 w 134"/>
                <a:gd name="T25" fmla="*/ 9 h 118"/>
                <a:gd name="T26" fmla="*/ 41 w 134"/>
                <a:gd name="T27" fmla="*/ 5 h 118"/>
                <a:gd name="T28" fmla="*/ 29 w 134"/>
                <a:gd name="T29" fmla="*/ 2 h 118"/>
                <a:gd name="T30" fmla="*/ 16 w 134"/>
                <a:gd name="T31" fmla="*/ 0 h 118"/>
                <a:gd name="T32" fmla="*/ 0 w 134"/>
                <a:gd name="T33" fmla="*/ 0 h 118"/>
                <a:gd name="T34" fmla="*/ 0 w 134"/>
                <a:gd name="T35" fmla="*/ 15 h 118"/>
                <a:gd name="T36" fmla="*/ 13 w 134"/>
                <a:gd name="T37" fmla="*/ 15 h 118"/>
                <a:gd name="T38" fmla="*/ 24 w 134"/>
                <a:gd name="T39" fmla="*/ 17 h 118"/>
                <a:gd name="T40" fmla="*/ 35 w 134"/>
                <a:gd name="T41" fmla="*/ 21 h 118"/>
                <a:gd name="T42" fmla="*/ 46 w 134"/>
                <a:gd name="T43" fmla="*/ 23 h 118"/>
                <a:gd name="T44" fmla="*/ 57 w 134"/>
                <a:gd name="T45" fmla="*/ 28 h 118"/>
                <a:gd name="T46" fmla="*/ 65 w 134"/>
                <a:gd name="T47" fmla="*/ 32 h 118"/>
                <a:gd name="T48" fmla="*/ 74 w 134"/>
                <a:gd name="T49" fmla="*/ 38 h 118"/>
                <a:gd name="T50" fmla="*/ 82 w 134"/>
                <a:gd name="T51" fmla="*/ 46 h 118"/>
                <a:gd name="T52" fmla="*/ 91 w 134"/>
                <a:gd name="T53" fmla="*/ 53 h 118"/>
                <a:gd name="T54" fmla="*/ 97 w 134"/>
                <a:gd name="T55" fmla="*/ 61 h 118"/>
                <a:gd name="T56" fmla="*/ 102 w 134"/>
                <a:gd name="T57" fmla="*/ 69 h 118"/>
                <a:gd name="T58" fmla="*/ 108 w 134"/>
                <a:gd name="T59" fmla="*/ 78 h 118"/>
                <a:gd name="T60" fmla="*/ 113 w 134"/>
                <a:gd name="T61" fmla="*/ 88 h 118"/>
                <a:gd name="T62" fmla="*/ 115 w 134"/>
                <a:gd name="T63" fmla="*/ 97 h 118"/>
                <a:gd name="T64" fmla="*/ 117 w 134"/>
                <a:gd name="T65" fmla="*/ 107 h 118"/>
                <a:gd name="T66" fmla="*/ 117 w 134"/>
                <a:gd name="T67" fmla="*/ 118 h 118"/>
                <a:gd name="T68" fmla="*/ 134 w 134"/>
                <a:gd name="T69" fmla="*/ 118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18"/>
                <a:gd name="T107" fmla="*/ 134 w 13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18">
                  <a:moveTo>
                    <a:pt x="134" y="118"/>
                  </a:moveTo>
                  <a:lnTo>
                    <a:pt x="134" y="105"/>
                  </a:lnTo>
                  <a:lnTo>
                    <a:pt x="132" y="93"/>
                  </a:lnTo>
                  <a:lnTo>
                    <a:pt x="128" y="82"/>
                  </a:lnTo>
                  <a:lnTo>
                    <a:pt x="123" y="72"/>
                  </a:lnTo>
                  <a:lnTo>
                    <a:pt x="119" y="61"/>
                  </a:lnTo>
                  <a:lnTo>
                    <a:pt x="113" y="51"/>
                  </a:lnTo>
                  <a:lnTo>
                    <a:pt x="104" y="42"/>
                  </a:lnTo>
                  <a:lnTo>
                    <a:pt x="95" y="34"/>
                  </a:lnTo>
                  <a:lnTo>
                    <a:pt x="87" y="26"/>
                  </a:lnTo>
                  <a:lnTo>
                    <a:pt x="76" y="19"/>
                  </a:lnTo>
                  <a:lnTo>
                    <a:pt x="65" y="13"/>
                  </a:lnTo>
                  <a:lnTo>
                    <a:pt x="52" y="9"/>
                  </a:lnTo>
                  <a:lnTo>
                    <a:pt x="41" y="5"/>
                  </a:lnTo>
                  <a:lnTo>
                    <a:pt x="29" y="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24" y="17"/>
                  </a:lnTo>
                  <a:lnTo>
                    <a:pt x="35" y="21"/>
                  </a:lnTo>
                  <a:lnTo>
                    <a:pt x="46" y="23"/>
                  </a:lnTo>
                  <a:lnTo>
                    <a:pt x="57" y="28"/>
                  </a:lnTo>
                  <a:lnTo>
                    <a:pt x="65" y="32"/>
                  </a:lnTo>
                  <a:lnTo>
                    <a:pt x="74" y="38"/>
                  </a:lnTo>
                  <a:lnTo>
                    <a:pt x="82" y="46"/>
                  </a:lnTo>
                  <a:lnTo>
                    <a:pt x="91" y="53"/>
                  </a:lnTo>
                  <a:lnTo>
                    <a:pt x="97" y="61"/>
                  </a:lnTo>
                  <a:lnTo>
                    <a:pt x="102" y="69"/>
                  </a:lnTo>
                  <a:lnTo>
                    <a:pt x="108" y="78"/>
                  </a:lnTo>
                  <a:lnTo>
                    <a:pt x="113" y="88"/>
                  </a:lnTo>
                  <a:lnTo>
                    <a:pt x="115" y="97"/>
                  </a:lnTo>
                  <a:lnTo>
                    <a:pt x="117" y="107"/>
                  </a:lnTo>
                  <a:lnTo>
                    <a:pt x="117" y="118"/>
                  </a:lnTo>
                  <a:lnTo>
                    <a:pt x="134" y="118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2" name="Freeform 130">
              <a:extLst>
                <a:ext uri="{FF2B5EF4-FFF2-40B4-BE49-F238E27FC236}">
                  <a16:creationId xmlns:a16="http://schemas.microsoft.com/office/drawing/2014/main" id="{094A940D-B633-4FA4-842B-658589E76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3" y="2666"/>
              <a:ext cx="134" cy="119"/>
            </a:xfrm>
            <a:custGeom>
              <a:avLst/>
              <a:gdLst>
                <a:gd name="T0" fmla="*/ 0 w 134"/>
                <a:gd name="T1" fmla="*/ 119 h 119"/>
                <a:gd name="T2" fmla="*/ 16 w 134"/>
                <a:gd name="T3" fmla="*/ 117 h 119"/>
                <a:gd name="T4" fmla="*/ 29 w 134"/>
                <a:gd name="T5" fmla="*/ 115 h 119"/>
                <a:gd name="T6" fmla="*/ 41 w 134"/>
                <a:gd name="T7" fmla="*/ 113 h 119"/>
                <a:gd name="T8" fmla="*/ 52 w 134"/>
                <a:gd name="T9" fmla="*/ 109 h 119"/>
                <a:gd name="T10" fmla="*/ 65 w 134"/>
                <a:gd name="T11" fmla="*/ 104 h 119"/>
                <a:gd name="T12" fmla="*/ 76 w 134"/>
                <a:gd name="T13" fmla="*/ 98 h 119"/>
                <a:gd name="T14" fmla="*/ 87 w 134"/>
                <a:gd name="T15" fmla="*/ 92 h 119"/>
                <a:gd name="T16" fmla="*/ 95 w 134"/>
                <a:gd name="T17" fmla="*/ 85 h 119"/>
                <a:gd name="T18" fmla="*/ 104 w 134"/>
                <a:gd name="T19" fmla="*/ 75 h 119"/>
                <a:gd name="T20" fmla="*/ 113 w 134"/>
                <a:gd name="T21" fmla="*/ 65 h 119"/>
                <a:gd name="T22" fmla="*/ 119 w 134"/>
                <a:gd name="T23" fmla="*/ 56 h 119"/>
                <a:gd name="T24" fmla="*/ 123 w 134"/>
                <a:gd name="T25" fmla="*/ 46 h 119"/>
                <a:gd name="T26" fmla="*/ 128 w 134"/>
                <a:gd name="T27" fmla="*/ 35 h 119"/>
                <a:gd name="T28" fmla="*/ 132 w 134"/>
                <a:gd name="T29" fmla="*/ 23 h 119"/>
                <a:gd name="T30" fmla="*/ 134 w 134"/>
                <a:gd name="T31" fmla="*/ 12 h 119"/>
                <a:gd name="T32" fmla="*/ 134 w 134"/>
                <a:gd name="T33" fmla="*/ 0 h 119"/>
                <a:gd name="T34" fmla="*/ 117 w 134"/>
                <a:gd name="T35" fmla="*/ 0 h 119"/>
                <a:gd name="T36" fmla="*/ 117 w 134"/>
                <a:gd name="T37" fmla="*/ 10 h 119"/>
                <a:gd name="T38" fmla="*/ 115 w 134"/>
                <a:gd name="T39" fmla="*/ 21 h 119"/>
                <a:gd name="T40" fmla="*/ 113 w 134"/>
                <a:gd name="T41" fmla="*/ 31 h 119"/>
                <a:gd name="T42" fmla="*/ 108 w 134"/>
                <a:gd name="T43" fmla="*/ 41 h 119"/>
                <a:gd name="T44" fmla="*/ 102 w 134"/>
                <a:gd name="T45" fmla="*/ 48 h 119"/>
                <a:gd name="T46" fmla="*/ 97 w 134"/>
                <a:gd name="T47" fmla="*/ 58 h 119"/>
                <a:gd name="T48" fmla="*/ 91 w 134"/>
                <a:gd name="T49" fmla="*/ 65 h 119"/>
                <a:gd name="T50" fmla="*/ 82 w 134"/>
                <a:gd name="T51" fmla="*/ 73 h 119"/>
                <a:gd name="T52" fmla="*/ 74 w 134"/>
                <a:gd name="T53" fmla="*/ 79 h 119"/>
                <a:gd name="T54" fmla="*/ 65 w 134"/>
                <a:gd name="T55" fmla="*/ 85 h 119"/>
                <a:gd name="T56" fmla="*/ 57 w 134"/>
                <a:gd name="T57" fmla="*/ 90 h 119"/>
                <a:gd name="T58" fmla="*/ 46 w 134"/>
                <a:gd name="T59" fmla="*/ 94 h 119"/>
                <a:gd name="T60" fmla="*/ 35 w 134"/>
                <a:gd name="T61" fmla="*/ 98 h 119"/>
                <a:gd name="T62" fmla="*/ 24 w 134"/>
                <a:gd name="T63" fmla="*/ 100 h 119"/>
                <a:gd name="T64" fmla="*/ 13 w 134"/>
                <a:gd name="T65" fmla="*/ 102 h 119"/>
                <a:gd name="T66" fmla="*/ 0 w 134"/>
                <a:gd name="T67" fmla="*/ 102 h 119"/>
                <a:gd name="T68" fmla="*/ 0 w 134"/>
                <a:gd name="T69" fmla="*/ 119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119"/>
                <a:gd name="T107" fmla="*/ 134 w 134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119">
                  <a:moveTo>
                    <a:pt x="0" y="119"/>
                  </a:moveTo>
                  <a:lnTo>
                    <a:pt x="16" y="117"/>
                  </a:lnTo>
                  <a:lnTo>
                    <a:pt x="29" y="115"/>
                  </a:lnTo>
                  <a:lnTo>
                    <a:pt x="41" y="113"/>
                  </a:lnTo>
                  <a:lnTo>
                    <a:pt x="52" y="109"/>
                  </a:lnTo>
                  <a:lnTo>
                    <a:pt x="65" y="104"/>
                  </a:lnTo>
                  <a:lnTo>
                    <a:pt x="76" y="98"/>
                  </a:lnTo>
                  <a:lnTo>
                    <a:pt x="87" y="92"/>
                  </a:lnTo>
                  <a:lnTo>
                    <a:pt x="95" y="85"/>
                  </a:lnTo>
                  <a:lnTo>
                    <a:pt x="104" y="75"/>
                  </a:lnTo>
                  <a:lnTo>
                    <a:pt x="113" y="65"/>
                  </a:lnTo>
                  <a:lnTo>
                    <a:pt x="119" y="56"/>
                  </a:lnTo>
                  <a:lnTo>
                    <a:pt x="123" y="46"/>
                  </a:lnTo>
                  <a:lnTo>
                    <a:pt x="128" y="35"/>
                  </a:lnTo>
                  <a:lnTo>
                    <a:pt x="132" y="23"/>
                  </a:lnTo>
                  <a:lnTo>
                    <a:pt x="134" y="12"/>
                  </a:lnTo>
                  <a:lnTo>
                    <a:pt x="134" y="0"/>
                  </a:lnTo>
                  <a:lnTo>
                    <a:pt x="117" y="0"/>
                  </a:lnTo>
                  <a:lnTo>
                    <a:pt x="117" y="10"/>
                  </a:lnTo>
                  <a:lnTo>
                    <a:pt x="115" y="21"/>
                  </a:lnTo>
                  <a:lnTo>
                    <a:pt x="113" y="31"/>
                  </a:lnTo>
                  <a:lnTo>
                    <a:pt x="108" y="41"/>
                  </a:lnTo>
                  <a:lnTo>
                    <a:pt x="102" y="48"/>
                  </a:lnTo>
                  <a:lnTo>
                    <a:pt x="97" y="58"/>
                  </a:lnTo>
                  <a:lnTo>
                    <a:pt x="91" y="65"/>
                  </a:lnTo>
                  <a:lnTo>
                    <a:pt x="82" y="73"/>
                  </a:lnTo>
                  <a:lnTo>
                    <a:pt x="74" y="79"/>
                  </a:lnTo>
                  <a:lnTo>
                    <a:pt x="65" y="85"/>
                  </a:lnTo>
                  <a:lnTo>
                    <a:pt x="57" y="90"/>
                  </a:lnTo>
                  <a:lnTo>
                    <a:pt x="46" y="94"/>
                  </a:lnTo>
                  <a:lnTo>
                    <a:pt x="35" y="98"/>
                  </a:lnTo>
                  <a:lnTo>
                    <a:pt x="24" y="100"/>
                  </a:lnTo>
                  <a:lnTo>
                    <a:pt x="13" y="102"/>
                  </a:lnTo>
                  <a:lnTo>
                    <a:pt x="0" y="102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3" name="Freeform 131">
              <a:extLst>
                <a:ext uri="{FF2B5EF4-FFF2-40B4-BE49-F238E27FC236}">
                  <a16:creationId xmlns:a16="http://schemas.microsoft.com/office/drawing/2014/main" id="{8D870D17-CED0-447B-A1DE-851B7AE06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2666"/>
              <a:ext cx="133" cy="119"/>
            </a:xfrm>
            <a:custGeom>
              <a:avLst/>
              <a:gdLst>
                <a:gd name="T0" fmla="*/ 0 w 133"/>
                <a:gd name="T1" fmla="*/ 0 h 119"/>
                <a:gd name="T2" fmla="*/ 2 w 133"/>
                <a:gd name="T3" fmla="*/ 12 h 119"/>
                <a:gd name="T4" fmla="*/ 4 w 133"/>
                <a:gd name="T5" fmla="*/ 23 h 119"/>
                <a:gd name="T6" fmla="*/ 6 w 133"/>
                <a:gd name="T7" fmla="*/ 35 h 119"/>
                <a:gd name="T8" fmla="*/ 11 w 133"/>
                <a:gd name="T9" fmla="*/ 46 h 119"/>
                <a:gd name="T10" fmla="*/ 17 w 133"/>
                <a:gd name="T11" fmla="*/ 56 h 119"/>
                <a:gd name="T12" fmla="*/ 24 w 133"/>
                <a:gd name="T13" fmla="*/ 65 h 119"/>
                <a:gd name="T14" fmla="*/ 32 w 133"/>
                <a:gd name="T15" fmla="*/ 75 h 119"/>
                <a:gd name="T16" fmla="*/ 41 w 133"/>
                <a:gd name="T17" fmla="*/ 85 h 119"/>
                <a:gd name="T18" fmla="*/ 49 w 133"/>
                <a:gd name="T19" fmla="*/ 92 h 119"/>
                <a:gd name="T20" fmla="*/ 60 w 133"/>
                <a:gd name="T21" fmla="*/ 98 h 119"/>
                <a:gd name="T22" fmla="*/ 71 w 133"/>
                <a:gd name="T23" fmla="*/ 104 h 119"/>
                <a:gd name="T24" fmla="*/ 82 w 133"/>
                <a:gd name="T25" fmla="*/ 109 h 119"/>
                <a:gd name="T26" fmla="*/ 95 w 133"/>
                <a:gd name="T27" fmla="*/ 113 h 119"/>
                <a:gd name="T28" fmla="*/ 108 w 133"/>
                <a:gd name="T29" fmla="*/ 115 h 119"/>
                <a:gd name="T30" fmla="*/ 121 w 133"/>
                <a:gd name="T31" fmla="*/ 117 h 119"/>
                <a:gd name="T32" fmla="*/ 133 w 133"/>
                <a:gd name="T33" fmla="*/ 119 h 119"/>
                <a:gd name="T34" fmla="*/ 133 w 133"/>
                <a:gd name="T35" fmla="*/ 102 h 119"/>
                <a:gd name="T36" fmla="*/ 123 w 133"/>
                <a:gd name="T37" fmla="*/ 102 h 119"/>
                <a:gd name="T38" fmla="*/ 112 w 133"/>
                <a:gd name="T39" fmla="*/ 100 h 119"/>
                <a:gd name="T40" fmla="*/ 99 w 133"/>
                <a:gd name="T41" fmla="*/ 98 h 119"/>
                <a:gd name="T42" fmla="*/ 90 w 133"/>
                <a:gd name="T43" fmla="*/ 94 h 119"/>
                <a:gd name="T44" fmla="*/ 80 w 133"/>
                <a:gd name="T45" fmla="*/ 90 h 119"/>
                <a:gd name="T46" fmla="*/ 69 w 133"/>
                <a:gd name="T47" fmla="*/ 85 h 119"/>
                <a:gd name="T48" fmla="*/ 60 w 133"/>
                <a:gd name="T49" fmla="*/ 79 h 119"/>
                <a:gd name="T50" fmla="*/ 54 w 133"/>
                <a:gd name="T51" fmla="*/ 73 h 119"/>
                <a:gd name="T52" fmla="*/ 45 w 133"/>
                <a:gd name="T53" fmla="*/ 65 h 119"/>
                <a:gd name="T54" fmla="*/ 39 w 133"/>
                <a:gd name="T55" fmla="*/ 58 h 119"/>
                <a:gd name="T56" fmla="*/ 32 w 133"/>
                <a:gd name="T57" fmla="*/ 48 h 119"/>
                <a:gd name="T58" fmla="*/ 28 w 133"/>
                <a:gd name="T59" fmla="*/ 41 h 119"/>
                <a:gd name="T60" fmla="*/ 24 w 133"/>
                <a:gd name="T61" fmla="*/ 31 h 119"/>
                <a:gd name="T62" fmla="*/ 21 w 133"/>
                <a:gd name="T63" fmla="*/ 21 h 119"/>
                <a:gd name="T64" fmla="*/ 19 w 133"/>
                <a:gd name="T65" fmla="*/ 10 h 119"/>
                <a:gd name="T66" fmla="*/ 19 w 133"/>
                <a:gd name="T67" fmla="*/ 0 h 119"/>
                <a:gd name="T68" fmla="*/ 0 w 133"/>
                <a:gd name="T69" fmla="*/ 0 h 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19"/>
                <a:gd name="T107" fmla="*/ 133 w 133"/>
                <a:gd name="T108" fmla="*/ 119 h 11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19">
                  <a:moveTo>
                    <a:pt x="0" y="0"/>
                  </a:moveTo>
                  <a:lnTo>
                    <a:pt x="2" y="12"/>
                  </a:lnTo>
                  <a:lnTo>
                    <a:pt x="4" y="23"/>
                  </a:lnTo>
                  <a:lnTo>
                    <a:pt x="6" y="35"/>
                  </a:lnTo>
                  <a:lnTo>
                    <a:pt x="11" y="46"/>
                  </a:lnTo>
                  <a:lnTo>
                    <a:pt x="17" y="56"/>
                  </a:lnTo>
                  <a:lnTo>
                    <a:pt x="24" y="65"/>
                  </a:lnTo>
                  <a:lnTo>
                    <a:pt x="32" y="75"/>
                  </a:lnTo>
                  <a:lnTo>
                    <a:pt x="41" y="85"/>
                  </a:lnTo>
                  <a:lnTo>
                    <a:pt x="49" y="92"/>
                  </a:lnTo>
                  <a:lnTo>
                    <a:pt x="60" y="98"/>
                  </a:lnTo>
                  <a:lnTo>
                    <a:pt x="71" y="104"/>
                  </a:lnTo>
                  <a:lnTo>
                    <a:pt x="82" y="109"/>
                  </a:lnTo>
                  <a:lnTo>
                    <a:pt x="95" y="113"/>
                  </a:lnTo>
                  <a:lnTo>
                    <a:pt x="108" y="115"/>
                  </a:lnTo>
                  <a:lnTo>
                    <a:pt x="121" y="117"/>
                  </a:lnTo>
                  <a:lnTo>
                    <a:pt x="133" y="119"/>
                  </a:lnTo>
                  <a:lnTo>
                    <a:pt x="133" y="102"/>
                  </a:lnTo>
                  <a:lnTo>
                    <a:pt x="123" y="102"/>
                  </a:lnTo>
                  <a:lnTo>
                    <a:pt x="112" y="100"/>
                  </a:lnTo>
                  <a:lnTo>
                    <a:pt x="99" y="98"/>
                  </a:lnTo>
                  <a:lnTo>
                    <a:pt x="90" y="94"/>
                  </a:lnTo>
                  <a:lnTo>
                    <a:pt x="80" y="90"/>
                  </a:lnTo>
                  <a:lnTo>
                    <a:pt x="69" y="85"/>
                  </a:lnTo>
                  <a:lnTo>
                    <a:pt x="60" y="79"/>
                  </a:lnTo>
                  <a:lnTo>
                    <a:pt x="54" y="73"/>
                  </a:lnTo>
                  <a:lnTo>
                    <a:pt x="45" y="65"/>
                  </a:lnTo>
                  <a:lnTo>
                    <a:pt x="39" y="58"/>
                  </a:lnTo>
                  <a:lnTo>
                    <a:pt x="32" y="48"/>
                  </a:lnTo>
                  <a:lnTo>
                    <a:pt x="28" y="41"/>
                  </a:lnTo>
                  <a:lnTo>
                    <a:pt x="24" y="31"/>
                  </a:lnTo>
                  <a:lnTo>
                    <a:pt x="21" y="21"/>
                  </a:lnTo>
                  <a:lnTo>
                    <a:pt x="19" y="1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4" name="Freeform 132">
              <a:extLst>
                <a:ext uri="{FF2B5EF4-FFF2-40B4-BE49-F238E27FC236}">
                  <a16:creationId xmlns:a16="http://schemas.microsoft.com/office/drawing/2014/main" id="{05E99062-4374-4D7B-84AF-B12EB82F7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2548"/>
              <a:ext cx="133" cy="118"/>
            </a:xfrm>
            <a:custGeom>
              <a:avLst/>
              <a:gdLst>
                <a:gd name="T0" fmla="*/ 133 w 133"/>
                <a:gd name="T1" fmla="*/ 0 h 118"/>
                <a:gd name="T2" fmla="*/ 121 w 133"/>
                <a:gd name="T3" fmla="*/ 0 h 118"/>
                <a:gd name="T4" fmla="*/ 108 w 133"/>
                <a:gd name="T5" fmla="*/ 2 h 118"/>
                <a:gd name="T6" fmla="*/ 95 w 133"/>
                <a:gd name="T7" fmla="*/ 5 h 118"/>
                <a:gd name="T8" fmla="*/ 82 w 133"/>
                <a:gd name="T9" fmla="*/ 9 h 118"/>
                <a:gd name="T10" fmla="*/ 71 w 133"/>
                <a:gd name="T11" fmla="*/ 13 h 118"/>
                <a:gd name="T12" fmla="*/ 60 w 133"/>
                <a:gd name="T13" fmla="*/ 19 h 118"/>
                <a:gd name="T14" fmla="*/ 49 w 133"/>
                <a:gd name="T15" fmla="*/ 26 h 118"/>
                <a:gd name="T16" fmla="*/ 41 w 133"/>
                <a:gd name="T17" fmla="*/ 34 h 118"/>
                <a:gd name="T18" fmla="*/ 32 w 133"/>
                <a:gd name="T19" fmla="*/ 42 h 118"/>
                <a:gd name="T20" fmla="*/ 24 w 133"/>
                <a:gd name="T21" fmla="*/ 51 h 118"/>
                <a:gd name="T22" fmla="*/ 17 w 133"/>
                <a:gd name="T23" fmla="*/ 61 h 118"/>
                <a:gd name="T24" fmla="*/ 11 w 133"/>
                <a:gd name="T25" fmla="*/ 72 h 118"/>
                <a:gd name="T26" fmla="*/ 6 w 133"/>
                <a:gd name="T27" fmla="*/ 82 h 118"/>
                <a:gd name="T28" fmla="*/ 4 w 133"/>
                <a:gd name="T29" fmla="*/ 93 h 118"/>
                <a:gd name="T30" fmla="*/ 2 w 133"/>
                <a:gd name="T31" fmla="*/ 105 h 118"/>
                <a:gd name="T32" fmla="*/ 0 w 133"/>
                <a:gd name="T33" fmla="*/ 118 h 118"/>
                <a:gd name="T34" fmla="*/ 19 w 133"/>
                <a:gd name="T35" fmla="*/ 118 h 118"/>
                <a:gd name="T36" fmla="*/ 19 w 133"/>
                <a:gd name="T37" fmla="*/ 107 h 118"/>
                <a:gd name="T38" fmla="*/ 21 w 133"/>
                <a:gd name="T39" fmla="*/ 97 h 118"/>
                <a:gd name="T40" fmla="*/ 24 w 133"/>
                <a:gd name="T41" fmla="*/ 88 h 118"/>
                <a:gd name="T42" fmla="*/ 28 w 133"/>
                <a:gd name="T43" fmla="*/ 78 h 118"/>
                <a:gd name="T44" fmla="*/ 32 w 133"/>
                <a:gd name="T45" fmla="*/ 69 h 118"/>
                <a:gd name="T46" fmla="*/ 39 w 133"/>
                <a:gd name="T47" fmla="*/ 61 h 118"/>
                <a:gd name="T48" fmla="*/ 45 w 133"/>
                <a:gd name="T49" fmla="*/ 53 h 118"/>
                <a:gd name="T50" fmla="*/ 54 w 133"/>
                <a:gd name="T51" fmla="*/ 46 h 118"/>
                <a:gd name="T52" fmla="*/ 60 w 133"/>
                <a:gd name="T53" fmla="*/ 38 h 118"/>
                <a:gd name="T54" fmla="*/ 69 w 133"/>
                <a:gd name="T55" fmla="*/ 32 h 118"/>
                <a:gd name="T56" fmla="*/ 80 w 133"/>
                <a:gd name="T57" fmla="*/ 28 h 118"/>
                <a:gd name="T58" fmla="*/ 90 w 133"/>
                <a:gd name="T59" fmla="*/ 23 h 118"/>
                <a:gd name="T60" fmla="*/ 99 w 133"/>
                <a:gd name="T61" fmla="*/ 21 h 118"/>
                <a:gd name="T62" fmla="*/ 112 w 133"/>
                <a:gd name="T63" fmla="*/ 17 h 118"/>
                <a:gd name="T64" fmla="*/ 123 w 133"/>
                <a:gd name="T65" fmla="*/ 15 h 118"/>
                <a:gd name="T66" fmla="*/ 133 w 133"/>
                <a:gd name="T67" fmla="*/ 15 h 118"/>
                <a:gd name="T68" fmla="*/ 133 w 133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"/>
                <a:gd name="T106" fmla="*/ 0 h 118"/>
                <a:gd name="T107" fmla="*/ 133 w 133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" h="118">
                  <a:moveTo>
                    <a:pt x="133" y="0"/>
                  </a:moveTo>
                  <a:lnTo>
                    <a:pt x="121" y="0"/>
                  </a:lnTo>
                  <a:lnTo>
                    <a:pt x="108" y="2"/>
                  </a:lnTo>
                  <a:lnTo>
                    <a:pt x="95" y="5"/>
                  </a:lnTo>
                  <a:lnTo>
                    <a:pt x="82" y="9"/>
                  </a:lnTo>
                  <a:lnTo>
                    <a:pt x="71" y="13"/>
                  </a:lnTo>
                  <a:lnTo>
                    <a:pt x="60" y="19"/>
                  </a:lnTo>
                  <a:lnTo>
                    <a:pt x="49" y="26"/>
                  </a:lnTo>
                  <a:lnTo>
                    <a:pt x="41" y="34"/>
                  </a:lnTo>
                  <a:lnTo>
                    <a:pt x="32" y="42"/>
                  </a:lnTo>
                  <a:lnTo>
                    <a:pt x="24" y="51"/>
                  </a:lnTo>
                  <a:lnTo>
                    <a:pt x="17" y="61"/>
                  </a:lnTo>
                  <a:lnTo>
                    <a:pt x="11" y="72"/>
                  </a:lnTo>
                  <a:lnTo>
                    <a:pt x="6" y="82"/>
                  </a:lnTo>
                  <a:lnTo>
                    <a:pt x="4" y="93"/>
                  </a:lnTo>
                  <a:lnTo>
                    <a:pt x="2" y="105"/>
                  </a:lnTo>
                  <a:lnTo>
                    <a:pt x="0" y="118"/>
                  </a:lnTo>
                  <a:lnTo>
                    <a:pt x="19" y="118"/>
                  </a:lnTo>
                  <a:lnTo>
                    <a:pt x="19" y="107"/>
                  </a:lnTo>
                  <a:lnTo>
                    <a:pt x="21" y="97"/>
                  </a:lnTo>
                  <a:lnTo>
                    <a:pt x="24" y="88"/>
                  </a:lnTo>
                  <a:lnTo>
                    <a:pt x="28" y="78"/>
                  </a:lnTo>
                  <a:lnTo>
                    <a:pt x="32" y="69"/>
                  </a:lnTo>
                  <a:lnTo>
                    <a:pt x="39" y="61"/>
                  </a:lnTo>
                  <a:lnTo>
                    <a:pt x="45" y="53"/>
                  </a:lnTo>
                  <a:lnTo>
                    <a:pt x="54" y="46"/>
                  </a:lnTo>
                  <a:lnTo>
                    <a:pt x="60" y="38"/>
                  </a:lnTo>
                  <a:lnTo>
                    <a:pt x="69" y="32"/>
                  </a:lnTo>
                  <a:lnTo>
                    <a:pt x="80" y="28"/>
                  </a:lnTo>
                  <a:lnTo>
                    <a:pt x="90" y="23"/>
                  </a:lnTo>
                  <a:lnTo>
                    <a:pt x="99" y="21"/>
                  </a:lnTo>
                  <a:lnTo>
                    <a:pt x="112" y="17"/>
                  </a:lnTo>
                  <a:lnTo>
                    <a:pt x="123" y="15"/>
                  </a:lnTo>
                  <a:lnTo>
                    <a:pt x="133" y="1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5" name="Freeform 133">
              <a:extLst>
                <a:ext uri="{FF2B5EF4-FFF2-40B4-BE49-F238E27FC236}">
                  <a16:creationId xmlns:a16="http://schemas.microsoft.com/office/drawing/2014/main" id="{ADED326A-FC8B-4611-9892-13B14B90A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113"/>
              <a:ext cx="308" cy="259"/>
            </a:xfrm>
            <a:custGeom>
              <a:avLst/>
              <a:gdLst>
                <a:gd name="T0" fmla="*/ 170 w 308"/>
                <a:gd name="T1" fmla="*/ 0 h 259"/>
                <a:gd name="T2" fmla="*/ 201 w 308"/>
                <a:gd name="T3" fmla="*/ 6 h 259"/>
                <a:gd name="T4" fmla="*/ 229 w 308"/>
                <a:gd name="T5" fmla="*/ 16 h 259"/>
                <a:gd name="T6" fmla="*/ 252 w 308"/>
                <a:gd name="T7" fmla="*/ 29 h 259"/>
                <a:gd name="T8" fmla="*/ 274 w 308"/>
                <a:gd name="T9" fmla="*/ 48 h 259"/>
                <a:gd name="T10" fmla="*/ 291 w 308"/>
                <a:gd name="T11" fmla="*/ 67 h 259"/>
                <a:gd name="T12" fmla="*/ 302 w 308"/>
                <a:gd name="T13" fmla="*/ 90 h 259"/>
                <a:gd name="T14" fmla="*/ 308 w 308"/>
                <a:gd name="T15" fmla="*/ 115 h 259"/>
                <a:gd name="T16" fmla="*/ 308 w 308"/>
                <a:gd name="T17" fmla="*/ 142 h 259"/>
                <a:gd name="T18" fmla="*/ 302 w 308"/>
                <a:gd name="T19" fmla="*/ 167 h 259"/>
                <a:gd name="T20" fmla="*/ 291 w 308"/>
                <a:gd name="T21" fmla="*/ 190 h 259"/>
                <a:gd name="T22" fmla="*/ 274 w 308"/>
                <a:gd name="T23" fmla="*/ 211 h 259"/>
                <a:gd name="T24" fmla="*/ 252 w 308"/>
                <a:gd name="T25" fmla="*/ 228 h 259"/>
                <a:gd name="T26" fmla="*/ 229 w 308"/>
                <a:gd name="T27" fmla="*/ 241 h 259"/>
                <a:gd name="T28" fmla="*/ 201 w 308"/>
                <a:gd name="T29" fmla="*/ 253 h 259"/>
                <a:gd name="T30" fmla="*/ 170 w 308"/>
                <a:gd name="T31" fmla="*/ 257 h 259"/>
                <a:gd name="T32" fmla="*/ 140 w 308"/>
                <a:gd name="T33" fmla="*/ 257 h 259"/>
                <a:gd name="T34" fmla="*/ 110 w 308"/>
                <a:gd name="T35" fmla="*/ 253 h 259"/>
                <a:gd name="T36" fmla="*/ 82 w 308"/>
                <a:gd name="T37" fmla="*/ 241 h 259"/>
                <a:gd name="T38" fmla="*/ 58 w 308"/>
                <a:gd name="T39" fmla="*/ 228 h 259"/>
                <a:gd name="T40" fmla="*/ 37 w 308"/>
                <a:gd name="T41" fmla="*/ 211 h 259"/>
                <a:gd name="T42" fmla="*/ 20 w 308"/>
                <a:gd name="T43" fmla="*/ 190 h 259"/>
                <a:gd name="T44" fmla="*/ 9 w 308"/>
                <a:gd name="T45" fmla="*/ 167 h 259"/>
                <a:gd name="T46" fmla="*/ 2 w 308"/>
                <a:gd name="T47" fmla="*/ 142 h 259"/>
                <a:gd name="T48" fmla="*/ 2 w 308"/>
                <a:gd name="T49" fmla="*/ 115 h 259"/>
                <a:gd name="T50" fmla="*/ 9 w 308"/>
                <a:gd name="T51" fmla="*/ 90 h 259"/>
                <a:gd name="T52" fmla="*/ 20 w 308"/>
                <a:gd name="T53" fmla="*/ 67 h 259"/>
                <a:gd name="T54" fmla="*/ 37 w 308"/>
                <a:gd name="T55" fmla="*/ 48 h 259"/>
                <a:gd name="T56" fmla="*/ 58 w 308"/>
                <a:gd name="T57" fmla="*/ 29 h 259"/>
                <a:gd name="T58" fmla="*/ 82 w 308"/>
                <a:gd name="T59" fmla="*/ 16 h 259"/>
                <a:gd name="T60" fmla="*/ 110 w 308"/>
                <a:gd name="T61" fmla="*/ 6 h 259"/>
                <a:gd name="T62" fmla="*/ 140 w 308"/>
                <a:gd name="T63" fmla="*/ 0 h 25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8"/>
                <a:gd name="T97" fmla="*/ 0 h 259"/>
                <a:gd name="T98" fmla="*/ 308 w 308"/>
                <a:gd name="T99" fmla="*/ 259 h 25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8" h="259">
                  <a:moveTo>
                    <a:pt x="155" y="0"/>
                  </a:moveTo>
                  <a:lnTo>
                    <a:pt x="170" y="0"/>
                  </a:lnTo>
                  <a:lnTo>
                    <a:pt x="186" y="2"/>
                  </a:lnTo>
                  <a:lnTo>
                    <a:pt x="201" y="6"/>
                  </a:lnTo>
                  <a:lnTo>
                    <a:pt x="216" y="10"/>
                  </a:lnTo>
                  <a:lnTo>
                    <a:pt x="229" y="16"/>
                  </a:lnTo>
                  <a:lnTo>
                    <a:pt x="242" y="23"/>
                  </a:lnTo>
                  <a:lnTo>
                    <a:pt x="252" y="29"/>
                  </a:lnTo>
                  <a:lnTo>
                    <a:pt x="263" y="38"/>
                  </a:lnTo>
                  <a:lnTo>
                    <a:pt x="274" y="48"/>
                  </a:lnTo>
                  <a:lnTo>
                    <a:pt x="283" y="58"/>
                  </a:lnTo>
                  <a:lnTo>
                    <a:pt x="291" y="67"/>
                  </a:lnTo>
                  <a:lnTo>
                    <a:pt x="298" y="79"/>
                  </a:lnTo>
                  <a:lnTo>
                    <a:pt x="302" y="90"/>
                  </a:lnTo>
                  <a:lnTo>
                    <a:pt x="306" y="104"/>
                  </a:lnTo>
                  <a:lnTo>
                    <a:pt x="308" y="115"/>
                  </a:lnTo>
                  <a:lnTo>
                    <a:pt x="308" y="128"/>
                  </a:lnTo>
                  <a:lnTo>
                    <a:pt x="308" y="142"/>
                  </a:lnTo>
                  <a:lnTo>
                    <a:pt x="306" y="155"/>
                  </a:lnTo>
                  <a:lnTo>
                    <a:pt x="302" y="167"/>
                  </a:lnTo>
                  <a:lnTo>
                    <a:pt x="298" y="178"/>
                  </a:lnTo>
                  <a:lnTo>
                    <a:pt x="291" y="190"/>
                  </a:lnTo>
                  <a:lnTo>
                    <a:pt x="283" y="201"/>
                  </a:lnTo>
                  <a:lnTo>
                    <a:pt x="274" y="211"/>
                  </a:lnTo>
                  <a:lnTo>
                    <a:pt x="263" y="220"/>
                  </a:lnTo>
                  <a:lnTo>
                    <a:pt x="252" y="228"/>
                  </a:lnTo>
                  <a:lnTo>
                    <a:pt x="242" y="236"/>
                  </a:lnTo>
                  <a:lnTo>
                    <a:pt x="229" y="241"/>
                  </a:lnTo>
                  <a:lnTo>
                    <a:pt x="216" y="247"/>
                  </a:lnTo>
                  <a:lnTo>
                    <a:pt x="201" y="253"/>
                  </a:lnTo>
                  <a:lnTo>
                    <a:pt x="186" y="255"/>
                  </a:lnTo>
                  <a:lnTo>
                    <a:pt x="170" y="257"/>
                  </a:lnTo>
                  <a:lnTo>
                    <a:pt x="155" y="259"/>
                  </a:lnTo>
                  <a:lnTo>
                    <a:pt x="140" y="257"/>
                  </a:lnTo>
                  <a:lnTo>
                    <a:pt x="125" y="255"/>
                  </a:lnTo>
                  <a:lnTo>
                    <a:pt x="110" y="253"/>
                  </a:lnTo>
                  <a:lnTo>
                    <a:pt x="95" y="247"/>
                  </a:lnTo>
                  <a:lnTo>
                    <a:pt x="82" y="241"/>
                  </a:lnTo>
                  <a:lnTo>
                    <a:pt x="69" y="236"/>
                  </a:lnTo>
                  <a:lnTo>
                    <a:pt x="58" y="228"/>
                  </a:lnTo>
                  <a:lnTo>
                    <a:pt x="45" y="220"/>
                  </a:lnTo>
                  <a:lnTo>
                    <a:pt x="37" y="211"/>
                  </a:lnTo>
                  <a:lnTo>
                    <a:pt x="28" y="201"/>
                  </a:lnTo>
                  <a:lnTo>
                    <a:pt x="20" y="190"/>
                  </a:lnTo>
                  <a:lnTo>
                    <a:pt x="13" y="178"/>
                  </a:lnTo>
                  <a:lnTo>
                    <a:pt x="9" y="167"/>
                  </a:lnTo>
                  <a:lnTo>
                    <a:pt x="4" y="155"/>
                  </a:lnTo>
                  <a:lnTo>
                    <a:pt x="2" y="142"/>
                  </a:lnTo>
                  <a:lnTo>
                    <a:pt x="0" y="128"/>
                  </a:lnTo>
                  <a:lnTo>
                    <a:pt x="2" y="115"/>
                  </a:lnTo>
                  <a:lnTo>
                    <a:pt x="4" y="104"/>
                  </a:lnTo>
                  <a:lnTo>
                    <a:pt x="9" y="90"/>
                  </a:lnTo>
                  <a:lnTo>
                    <a:pt x="13" y="79"/>
                  </a:lnTo>
                  <a:lnTo>
                    <a:pt x="20" y="67"/>
                  </a:lnTo>
                  <a:lnTo>
                    <a:pt x="28" y="58"/>
                  </a:lnTo>
                  <a:lnTo>
                    <a:pt x="37" y="48"/>
                  </a:lnTo>
                  <a:lnTo>
                    <a:pt x="45" y="38"/>
                  </a:lnTo>
                  <a:lnTo>
                    <a:pt x="58" y="29"/>
                  </a:lnTo>
                  <a:lnTo>
                    <a:pt x="69" y="23"/>
                  </a:lnTo>
                  <a:lnTo>
                    <a:pt x="82" y="16"/>
                  </a:lnTo>
                  <a:lnTo>
                    <a:pt x="95" y="10"/>
                  </a:lnTo>
                  <a:lnTo>
                    <a:pt x="110" y="6"/>
                  </a:lnTo>
                  <a:lnTo>
                    <a:pt x="125" y="2"/>
                  </a:lnTo>
                  <a:lnTo>
                    <a:pt x="14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6" name="Freeform 134">
              <a:extLst>
                <a:ext uri="{FF2B5EF4-FFF2-40B4-BE49-F238E27FC236}">
                  <a16:creationId xmlns:a16="http://schemas.microsoft.com/office/drawing/2014/main" id="{B572ACFE-F71C-4F06-BC50-A9F28574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106"/>
              <a:ext cx="164" cy="135"/>
            </a:xfrm>
            <a:custGeom>
              <a:avLst/>
              <a:gdLst>
                <a:gd name="T0" fmla="*/ 164 w 164"/>
                <a:gd name="T1" fmla="*/ 135 h 135"/>
                <a:gd name="T2" fmla="*/ 162 w 164"/>
                <a:gd name="T3" fmla="*/ 122 h 135"/>
                <a:gd name="T4" fmla="*/ 160 w 164"/>
                <a:gd name="T5" fmla="*/ 109 h 135"/>
                <a:gd name="T6" fmla="*/ 156 w 164"/>
                <a:gd name="T7" fmla="*/ 95 h 135"/>
                <a:gd name="T8" fmla="*/ 151 w 164"/>
                <a:gd name="T9" fmla="*/ 82 h 135"/>
                <a:gd name="T10" fmla="*/ 143 w 164"/>
                <a:gd name="T11" fmla="*/ 70 h 135"/>
                <a:gd name="T12" fmla="*/ 134 w 164"/>
                <a:gd name="T13" fmla="*/ 59 h 135"/>
                <a:gd name="T14" fmla="*/ 125 w 164"/>
                <a:gd name="T15" fmla="*/ 49 h 135"/>
                <a:gd name="T16" fmla="*/ 115 w 164"/>
                <a:gd name="T17" fmla="*/ 40 h 135"/>
                <a:gd name="T18" fmla="*/ 104 w 164"/>
                <a:gd name="T19" fmla="*/ 30 h 135"/>
                <a:gd name="T20" fmla="*/ 91 w 164"/>
                <a:gd name="T21" fmla="*/ 23 h 135"/>
                <a:gd name="T22" fmla="*/ 78 w 164"/>
                <a:gd name="T23" fmla="*/ 15 h 135"/>
                <a:gd name="T24" fmla="*/ 63 w 164"/>
                <a:gd name="T25" fmla="*/ 9 h 135"/>
                <a:gd name="T26" fmla="*/ 48 w 164"/>
                <a:gd name="T27" fmla="*/ 5 h 135"/>
                <a:gd name="T28" fmla="*/ 33 w 164"/>
                <a:gd name="T29" fmla="*/ 1 h 135"/>
                <a:gd name="T30" fmla="*/ 18 w 164"/>
                <a:gd name="T31" fmla="*/ 0 h 135"/>
                <a:gd name="T32" fmla="*/ 0 w 164"/>
                <a:gd name="T33" fmla="*/ 0 h 135"/>
                <a:gd name="T34" fmla="*/ 0 w 164"/>
                <a:gd name="T35" fmla="*/ 15 h 135"/>
                <a:gd name="T36" fmla="*/ 15 w 164"/>
                <a:gd name="T37" fmla="*/ 15 h 135"/>
                <a:gd name="T38" fmla="*/ 28 w 164"/>
                <a:gd name="T39" fmla="*/ 17 h 135"/>
                <a:gd name="T40" fmla="*/ 44 w 164"/>
                <a:gd name="T41" fmla="*/ 21 h 135"/>
                <a:gd name="T42" fmla="*/ 56 w 164"/>
                <a:gd name="T43" fmla="*/ 24 h 135"/>
                <a:gd name="T44" fmla="*/ 69 w 164"/>
                <a:gd name="T45" fmla="*/ 30 h 135"/>
                <a:gd name="T46" fmla="*/ 82 w 164"/>
                <a:gd name="T47" fmla="*/ 36 h 135"/>
                <a:gd name="T48" fmla="*/ 93 w 164"/>
                <a:gd name="T49" fmla="*/ 44 h 135"/>
                <a:gd name="T50" fmla="*/ 104 w 164"/>
                <a:gd name="T51" fmla="*/ 51 h 135"/>
                <a:gd name="T52" fmla="*/ 113 w 164"/>
                <a:gd name="T53" fmla="*/ 59 h 135"/>
                <a:gd name="T54" fmla="*/ 121 w 164"/>
                <a:gd name="T55" fmla="*/ 68 h 135"/>
                <a:gd name="T56" fmla="*/ 128 w 164"/>
                <a:gd name="T57" fmla="*/ 78 h 135"/>
                <a:gd name="T58" fmla="*/ 134 w 164"/>
                <a:gd name="T59" fmla="*/ 89 h 135"/>
                <a:gd name="T60" fmla="*/ 138 w 164"/>
                <a:gd name="T61" fmla="*/ 101 h 135"/>
                <a:gd name="T62" fmla="*/ 143 w 164"/>
                <a:gd name="T63" fmla="*/ 112 h 135"/>
                <a:gd name="T64" fmla="*/ 145 w 164"/>
                <a:gd name="T65" fmla="*/ 124 h 135"/>
                <a:gd name="T66" fmla="*/ 145 w 164"/>
                <a:gd name="T67" fmla="*/ 135 h 135"/>
                <a:gd name="T68" fmla="*/ 164 w 164"/>
                <a:gd name="T69" fmla="*/ 135 h 1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4"/>
                <a:gd name="T106" fmla="*/ 0 h 135"/>
                <a:gd name="T107" fmla="*/ 164 w 164"/>
                <a:gd name="T108" fmla="*/ 135 h 1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4" h="135">
                  <a:moveTo>
                    <a:pt x="164" y="135"/>
                  </a:moveTo>
                  <a:lnTo>
                    <a:pt x="162" y="122"/>
                  </a:lnTo>
                  <a:lnTo>
                    <a:pt x="160" y="109"/>
                  </a:lnTo>
                  <a:lnTo>
                    <a:pt x="156" y="95"/>
                  </a:lnTo>
                  <a:lnTo>
                    <a:pt x="151" y="82"/>
                  </a:lnTo>
                  <a:lnTo>
                    <a:pt x="143" y="70"/>
                  </a:lnTo>
                  <a:lnTo>
                    <a:pt x="134" y="59"/>
                  </a:lnTo>
                  <a:lnTo>
                    <a:pt x="125" y="49"/>
                  </a:lnTo>
                  <a:lnTo>
                    <a:pt x="115" y="40"/>
                  </a:lnTo>
                  <a:lnTo>
                    <a:pt x="104" y="30"/>
                  </a:lnTo>
                  <a:lnTo>
                    <a:pt x="91" y="23"/>
                  </a:lnTo>
                  <a:lnTo>
                    <a:pt x="78" y="15"/>
                  </a:lnTo>
                  <a:lnTo>
                    <a:pt x="63" y="9"/>
                  </a:lnTo>
                  <a:lnTo>
                    <a:pt x="48" y="5"/>
                  </a:lnTo>
                  <a:lnTo>
                    <a:pt x="33" y="1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" y="15"/>
                  </a:lnTo>
                  <a:lnTo>
                    <a:pt x="28" y="17"/>
                  </a:lnTo>
                  <a:lnTo>
                    <a:pt x="44" y="21"/>
                  </a:lnTo>
                  <a:lnTo>
                    <a:pt x="56" y="24"/>
                  </a:lnTo>
                  <a:lnTo>
                    <a:pt x="69" y="30"/>
                  </a:lnTo>
                  <a:lnTo>
                    <a:pt x="82" y="36"/>
                  </a:lnTo>
                  <a:lnTo>
                    <a:pt x="93" y="44"/>
                  </a:lnTo>
                  <a:lnTo>
                    <a:pt x="104" y="51"/>
                  </a:lnTo>
                  <a:lnTo>
                    <a:pt x="113" y="59"/>
                  </a:lnTo>
                  <a:lnTo>
                    <a:pt x="121" y="68"/>
                  </a:lnTo>
                  <a:lnTo>
                    <a:pt x="128" y="78"/>
                  </a:lnTo>
                  <a:lnTo>
                    <a:pt x="134" y="89"/>
                  </a:lnTo>
                  <a:lnTo>
                    <a:pt x="138" y="101"/>
                  </a:lnTo>
                  <a:lnTo>
                    <a:pt x="143" y="112"/>
                  </a:lnTo>
                  <a:lnTo>
                    <a:pt x="145" y="124"/>
                  </a:lnTo>
                  <a:lnTo>
                    <a:pt x="145" y="135"/>
                  </a:lnTo>
                  <a:lnTo>
                    <a:pt x="164" y="135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7" name="Freeform 135">
              <a:extLst>
                <a:ext uri="{FF2B5EF4-FFF2-40B4-BE49-F238E27FC236}">
                  <a16:creationId xmlns:a16="http://schemas.microsoft.com/office/drawing/2014/main" id="{FF9164AC-5FDC-4E21-A38E-5C1528073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241"/>
              <a:ext cx="164" cy="138"/>
            </a:xfrm>
            <a:custGeom>
              <a:avLst/>
              <a:gdLst>
                <a:gd name="T0" fmla="*/ 0 w 164"/>
                <a:gd name="T1" fmla="*/ 138 h 138"/>
                <a:gd name="T2" fmla="*/ 18 w 164"/>
                <a:gd name="T3" fmla="*/ 136 h 138"/>
                <a:gd name="T4" fmla="*/ 33 w 164"/>
                <a:gd name="T5" fmla="*/ 134 h 138"/>
                <a:gd name="T6" fmla="*/ 48 w 164"/>
                <a:gd name="T7" fmla="*/ 132 h 138"/>
                <a:gd name="T8" fmla="*/ 63 w 164"/>
                <a:gd name="T9" fmla="*/ 127 h 138"/>
                <a:gd name="T10" fmla="*/ 78 w 164"/>
                <a:gd name="T11" fmla="*/ 121 h 138"/>
                <a:gd name="T12" fmla="*/ 91 w 164"/>
                <a:gd name="T13" fmla="*/ 115 h 138"/>
                <a:gd name="T14" fmla="*/ 104 w 164"/>
                <a:gd name="T15" fmla="*/ 106 h 138"/>
                <a:gd name="T16" fmla="*/ 115 w 164"/>
                <a:gd name="T17" fmla="*/ 98 h 138"/>
                <a:gd name="T18" fmla="*/ 125 w 164"/>
                <a:gd name="T19" fmla="*/ 88 h 138"/>
                <a:gd name="T20" fmla="*/ 134 w 164"/>
                <a:gd name="T21" fmla="*/ 77 h 138"/>
                <a:gd name="T22" fmla="*/ 143 w 164"/>
                <a:gd name="T23" fmla="*/ 65 h 138"/>
                <a:gd name="T24" fmla="*/ 151 w 164"/>
                <a:gd name="T25" fmla="*/ 54 h 138"/>
                <a:gd name="T26" fmla="*/ 156 w 164"/>
                <a:gd name="T27" fmla="*/ 43 h 138"/>
                <a:gd name="T28" fmla="*/ 160 w 164"/>
                <a:gd name="T29" fmla="*/ 29 h 138"/>
                <a:gd name="T30" fmla="*/ 162 w 164"/>
                <a:gd name="T31" fmla="*/ 16 h 138"/>
                <a:gd name="T32" fmla="*/ 164 w 164"/>
                <a:gd name="T33" fmla="*/ 0 h 138"/>
                <a:gd name="T34" fmla="*/ 145 w 164"/>
                <a:gd name="T35" fmla="*/ 0 h 138"/>
                <a:gd name="T36" fmla="*/ 145 w 164"/>
                <a:gd name="T37" fmla="*/ 14 h 138"/>
                <a:gd name="T38" fmla="*/ 143 w 164"/>
                <a:gd name="T39" fmla="*/ 25 h 138"/>
                <a:gd name="T40" fmla="*/ 138 w 164"/>
                <a:gd name="T41" fmla="*/ 37 h 138"/>
                <a:gd name="T42" fmla="*/ 134 w 164"/>
                <a:gd name="T43" fmla="*/ 48 h 138"/>
                <a:gd name="T44" fmla="*/ 128 w 164"/>
                <a:gd name="T45" fmla="*/ 58 h 138"/>
                <a:gd name="T46" fmla="*/ 121 w 164"/>
                <a:gd name="T47" fmla="*/ 67 h 138"/>
                <a:gd name="T48" fmla="*/ 113 w 164"/>
                <a:gd name="T49" fmla="*/ 77 h 138"/>
                <a:gd name="T50" fmla="*/ 104 w 164"/>
                <a:gd name="T51" fmla="*/ 87 h 138"/>
                <a:gd name="T52" fmla="*/ 93 w 164"/>
                <a:gd name="T53" fmla="*/ 94 h 138"/>
                <a:gd name="T54" fmla="*/ 82 w 164"/>
                <a:gd name="T55" fmla="*/ 102 h 138"/>
                <a:gd name="T56" fmla="*/ 69 w 164"/>
                <a:gd name="T57" fmla="*/ 108 h 138"/>
                <a:gd name="T58" fmla="*/ 56 w 164"/>
                <a:gd name="T59" fmla="*/ 111 h 138"/>
                <a:gd name="T60" fmla="*/ 44 w 164"/>
                <a:gd name="T61" fmla="*/ 117 h 138"/>
                <a:gd name="T62" fmla="*/ 28 w 164"/>
                <a:gd name="T63" fmla="*/ 119 h 138"/>
                <a:gd name="T64" fmla="*/ 15 w 164"/>
                <a:gd name="T65" fmla="*/ 121 h 138"/>
                <a:gd name="T66" fmla="*/ 0 w 164"/>
                <a:gd name="T67" fmla="*/ 121 h 138"/>
                <a:gd name="T68" fmla="*/ 0 w 164"/>
                <a:gd name="T69" fmla="*/ 138 h 1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4"/>
                <a:gd name="T106" fmla="*/ 0 h 138"/>
                <a:gd name="T107" fmla="*/ 164 w 164"/>
                <a:gd name="T108" fmla="*/ 138 h 13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4" h="138">
                  <a:moveTo>
                    <a:pt x="0" y="138"/>
                  </a:moveTo>
                  <a:lnTo>
                    <a:pt x="18" y="136"/>
                  </a:lnTo>
                  <a:lnTo>
                    <a:pt x="33" y="134"/>
                  </a:lnTo>
                  <a:lnTo>
                    <a:pt x="48" y="132"/>
                  </a:lnTo>
                  <a:lnTo>
                    <a:pt x="63" y="127"/>
                  </a:lnTo>
                  <a:lnTo>
                    <a:pt x="78" y="121"/>
                  </a:lnTo>
                  <a:lnTo>
                    <a:pt x="91" y="115"/>
                  </a:lnTo>
                  <a:lnTo>
                    <a:pt x="104" y="106"/>
                  </a:lnTo>
                  <a:lnTo>
                    <a:pt x="115" y="98"/>
                  </a:lnTo>
                  <a:lnTo>
                    <a:pt x="125" y="88"/>
                  </a:lnTo>
                  <a:lnTo>
                    <a:pt x="134" y="77"/>
                  </a:lnTo>
                  <a:lnTo>
                    <a:pt x="143" y="65"/>
                  </a:lnTo>
                  <a:lnTo>
                    <a:pt x="151" y="54"/>
                  </a:lnTo>
                  <a:lnTo>
                    <a:pt x="156" y="43"/>
                  </a:lnTo>
                  <a:lnTo>
                    <a:pt x="160" y="29"/>
                  </a:lnTo>
                  <a:lnTo>
                    <a:pt x="162" y="16"/>
                  </a:lnTo>
                  <a:lnTo>
                    <a:pt x="164" y="0"/>
                  </a:lnTo>
                  <a:lnTo>
                    <a:pt x="145" y="0"/>
                  </a:lnTo>
                  <a:lnTo>
                    <a:pt x="145" y="14"/>
                  </a:lnTo>
                  <a:lnTo>
                    <a:pt x="143" y="25"/>
                  </a:lnTo>
                  <a:lnTo>
                    <a:pt x="138" y="37"/>
                  </a:lnTo>
                  <a:lnTo>
                    <a:pt x="134" y="48"/>
                  </a:lnTo>
                  <a:lnTo>
                    <a:pt x="128" y="58"/>
                  </a:lnTo>
                  <a:lnTo>
                    <a:pt x="121" y="67"/>
                  </a:lnTo>
                  <a:lnTo>
                    <a:pt x="113" y="77"/>
                  </a:lnTo>
                  <a:lnTo>
                    <a:pt x="104" y="87"/>
                  </a:lnTo>
                  <a:lnTo>
                    <a:pt x="93" y="94"/>
                  </a:lnTo>
                  <a:lnTo>
                    <a:pt x="82" y="102"/>
                  </a:lnTo>
                  <a:lnTo>
                    <a:pt x="69" y="108"/>
                  </a:lnTo>
                  <a:lnTo>
                    <a:pt x="56" y="111"/>
                  </a:lnTo>
                  <a:lnTo>
                    <a:pt x="44" y="117"/>
                  </a:lnTo>
                  <a:lnTo>
                    <a:pt x="28" y="119"/>
                  </a:lnTo>
                  <a:lnTo>
                    <a:pt x="15" y="121"/>
                  </a:lnTo>
                  <a:lnTo>
                    <a:pt x="0" y="121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8" name="Freeform 136">
              <a:extLst>
                <a:ext uri="{FF2B5EF4-FFF2-40B4-BE49-F238E27FC236}">
                  <a16:creationId xmlns:a16="http://schemas.microsoft.com/office/drawing/2014/main" id="{D1A46318-2500-409D-8B67-C018EE56E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" y="2241"/>
              <a:ext cx="163" cy="138"/>
            </a:xfrm>
            <a:custGeom>
              <a:avLst/>
              <a:gdLst>
                <a:gd name="T0" fmla="*/ 0 w 163"/>
                <a:gd name="T1" fmla="*/ 0 h 138"/>
                <a:gd name="T2" fmla="*/ 2 w 163"/>
                <a:gd name="T3" fmla="*/ 16 h 138"/>
                <a:gd name="T4" fmla="*/ 4 w 163"/>
                <a:gd name="T5" fmla="*/ 29 h 138"/>
                <a:gd name="T6" fmla="*/ 8 w 163"/>
                <a:gd name="T7" fmla="*/ 43 h 138"/>
                <a:gd name="T8" fmla="*/ 12 w 163"/>
                <a:gd name="T9" fmla="*/ 54 h 138"/>
                <a:gd name="T10" fmla="*/ 21 w 163"/>
                <a:gd name="T11" fmla="*/ 65 h 138"/>
                <a:gd name="T12" fmla="*/ 28 w 163"/>
                <a:gd name="T13" fmla="*/ 77 h 138"/>
                <a:gd name="T14" fmla="*/ 38 w 163"/>
                <a:gd name="T15" fmla="*/ 88 h 138"/>
                <a:gd name="T16" fmla="*/ 49 w 163"/>
                <a:gd name="T17" fmla="*/ 98 h 138"/>
                <a:gd name="T18" fmla="*/ 60 w 163"/>
                <a:gd name="T19" fmla="*/ 106 h 138"/>
                <a:gd name="T20" fmla="*/ 73 w 163"/>
                <a:gd name="T21" fmla="*/ 115 h 138"/>
                <a:gd name="T22" fmla="*/ 86 w 163"/>
                <a:gd name="T23" fmla="*/ 121 h 138"/>
                <a:gd name="T24" fmla="*/ 101 w 163"/>
                <a:gd name="T25" fmla="*/ 127 h 138"/>
                <a:gd name="T26" fmla="*/ 116 w 163"/>
                <a:gd name="T27" fmla="*/ 132 h 138"/>
                <a:gd name="T28" fmla="*/ 131 w 163"/>
                <a:gd name="T29" fmla="*/ 134 h 138"/>
                <a:gd name="T30" fmla="*/ 146 w 163"/>
                <a:gd name="T31" fmla="*/ 136 h 138"/>
                <a:gd name="T32" fmla="*/ 163 w 163"/>
                <a:gd name="T33" fmla="*/ 138 h 138"/>
                <a:gd name="T34" fmla="*/ 163 w 163"/>
                <a:gd name="T35" fmla="*/ 121 h 138"/>
                <a:gd name="T36" fmla="*/ 148 w 163"/>
                <a:gd name="T37" fmla="*/ 121 h 138"/>
                <a:gd name="T38" fmla="*/ 133 w 163"/>
                <a:gd name="T39" fmla="*/ 119 h 138"/>
                <a:gd name="T40" fmla="*/ 120 w 163"/>
                <a:gd name="T41" fmla="*/ 117 h 138"/>
                <a:gd name="T42" fmla="*/ 107 w 163"/>
                <a:gd name="T43" fmla="*/ 111 h 138"/>
                <a:gd name="T44" fmla="*/ 94 w 163"/>
                <a:gd name="T45" fmla="*/ 108 h 138"/>
                <a:gd name="T46" fmla="*/ 81 w 163"/>
                <a:gd name="T47" fmla="*/ 102 h 138"/>
                <a:gd name="T48" fmla="*/ 71 w 163"/>
                <a:gd name="T49" fmla="*/ 94 h 138"/>
                <a:gd name="T50" fmla="*/ 60 w 163"/>
                <a:gd name="T51" fmla="*/ 87 h 138"/>
                <a:gd name="T52" fmla="*/ 51 w 163"/>
                <a:gd name="T53" fmla="*/ 77 h 138"/>
                <a:gd name="T54" fmla="*/ 43 w 163"/>
                <a:gd name="T55" fmla="*/ 67 h 138"/>
                <a:gd name="T56" fmla="*/ 36 w 163"/>
                <a:gd name="T57" fmla="*/ 58 h 138"/>
                <a:gd name="T58" fmla="*/ 30 w 163"/>
                <a:gd name="T59" fmla="*/ 48 h 138"/>
                <a:gd name="T60" fmla="*/ 25 w 163"/>
                <a:gd name="T61" fmla="*/ 37 h 138"/>
                <a:gd name="T62" fmla="*/ 21 w 163"/>
                <a:gd name="T63" fmla="*/ 25 h 138"/>
                <a:gd name="T64" fmla="*/ 19 w 163"/>
                <a:gd name="T65" fmla="*/ 14 h 138"/>
                <a:gd name="T66" fmla="*/ 19 w 163"/>
                <a:gd name="T67" fmla="*/ 0 h 138"/>
                <a:gd name="T68" fmla="*/ 0 w 163"/>
                <a:gd name="T69" fmla="*/ 0 h 1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3"/>
                <a:gd name="T106" fmla="*/ 0 h 138"/>
                <a:gd name="T107" fmla="*/ 163 w 163"/>
                <a:gd name="T108" fmla="*/ 138 h 13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3" h="138">
                  <a:moveTo>
                    <a:pt x="0" y="0"/>
                  </a:moveTo>
                  <a:lnTo>
                    <a:pt x="2" y="16"/>
                  </a:lnTo>
                  <a:lnTo>
                    <a:pt x="4" y="29"/>
                  </a:lnTo>
                  <a:lnTo>
                    <a:pt x="8" y="43"/>
                  </a:lnTo>
                  <a:lnTo>
                    <a:pt x="12" y="54"/>
                  </a:lnTo>
                  <a:lnTo>
                    <a:pt x="21" y="65"/>
                  </a:lnTo>
                  <a:lnTo>
                    <a:pt x="28" y="77"/>
                  </a:lnTo>
                  <a:lnTo>
                    <a:pt x="38" y="88"/>
                  </a:lnTo>
                  <a:lnTo>
                    <a:pt x="49" y="98"/>
                  </a:lnTo>
                  <a:lnTo>
                    <a:pt x="60" y="106"/>
                  </a:lnTo>
                  <a:lnTo>
                    <a:pt x="73" y="115"/>
                  </a:lnTo>
                  <a:lnTo>
                    <a:pt x="86" y="121"/>
                  </a:lnTo>
                  <a:lnTo>
                    <a:pt x="101" y="127"/>
                  </a:lnTo>
                  <a:lnTo>
                    <a:pt x="116" y="132"/>
                  </a:lnTo>
                  <a:lnTo>
                    <a:pt x="131" y="134"/>
                  </a:lnTo>
                  <a:lnTo>
                    <a:pt x="146" y="136"/>
                  </a:lnTo>
                  <a:lnTo>
                    <a:pt x="163" y="138"/>
                  </a:lnTo>
                  <a:lnTo>
                    <a:pt x="163" y="121"/>
                  </a:lnTo>
                  <a:lnTo>
                    <a:pt x="148" y="121"/>
                  </a:lnTo>
                  <a:lnTo>
                    <a:pt x="133" y="119"/>
                  </a:lnTo>
                  <a:lnTo>
                    <a:pt x="120" y="117"/>
                  </a:lnTo>
                  <a:lnTo>
                    <a:pt x="107" y="111"/>
                  </a:lnTo>
                  <a:lnTo>
                    <a:pt x="94" y="108"/>
                  </a:lnTo>
                  <a:lnTo>
                    <a:pt x="81" y="102"/>
                  </a:lnTo>
                  <a:lnTo>
                    <a:pt x="71" y="94"/>
                  </a:lnTo>
                  <a:lnTo>
                    <a:pt x="60" y="87"/>
                  </a:lnTo>
                  <a:lnTo>
                    <a:pt x="51" y="77"/>
                  </a:lnTo>
                  <a:lnTo>
                    <a:pt x="43" y="67"/>
                  </a:lnTo>
                  <a:lnTo>
                    <a:pt x="36" y="58"/>
                  </a:lnTo>
                  <a:lnTo>
                    <a:pt x="30" y="48"/>
                  </a:lnTo>
                  <a:lnTo>
                    <a:pt x="25" y="37"/>
                  </a:lnTo>
                  <a:lnTo>
                    <a:pt x="21" y="25"/>
                  </a:lnTo>
                  <a:lnTo>
                    <a:pt x="19" y="14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89" name="Freeform 137">
              <a:extLst>
                <a:ext uri="{FF2B5EF4-FFF2-40B4-BE49-F238E27FC236}">
                  <a16:creationId xmlns:a16="http://schemas.microsoft.com/office/drawing/2014/main" id="{69B4BC06-0BB7-4570-8DBB-D5CF44D1C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" y="2106"/>
              <a:ext cx="163" cy="135"/>
            </a:xfrm>
            <a:custGeom>
              <a:avLst/>
              <a:gdLst>
                <a:gd name="T0" fmla="*/ 163 w 163"/>
                <a:gd name="T1" fmla="*/ 0 h 135"/>
                <a:gd name="T2" fmla="*/ 146 w 163"/>
                <a:gd name="T3" fmla="*/ 0 h 135"/>
                <a:gd name="T4" fmla="*/ 131 w 163"/>
                <a:gd name="T5" fmla="*/ 1 h 135"/>
                <a:gd name="T6" fmla="*/ 116 w 163"/>
                <a:gd name="T7" fmla="*/ 5 h 135"/>
                <a:gd name="T8" fmla="*/ 101 w 163"/>
                <a:gd name="T9" fmla="*/ 9 h 135"/>
                <a:gd name="T10" fmla="*/ 86 w 163"/>
                <a:gd name="T11" fmla="*/ 15 h 135"/>
                <a:gd name="T12" fmla="*/ 73 w 163"/>
                <a:gd name="T13" fmla="*/ 23 h 135"/>
                <a:gd name="T14" fmla="*/ 60 w 163"/>
                <a:gd name="T15" fmla="*/ 30 h 135"/>
                <a:gd name="T16" fmla="*/ 49 w 163"/>
                <a:gd name="T17" fmla="*/ 40 h 135"/>
                <a:gd name="T18" fmla="*/ 38 w 163"/>
                <a:gd name="T19" fmla="*/ 49 h 135"/>
                <a:gd name="T20" fmla="*/ 28 w 163"/>
                <a:gd name="T21" fmla="*/ 59 h 135"/>
                <a:gd name="T22" fmla="*/ 21 w 163"/>
                <a:gd name="T23" fmla="*/ 70 h 135"/>
                <a:gd name="T24" fmla="*/ 12 w 163"/>
                <a:gd name="T25" fmla="*/ 82 h 135"/>
                <a:gd name="T26" fmla="*/ 8 w 163"/>
                <a:gd name="T27" fmla="*/ 95 h 135"/>
                <a:gd name="T28" fmla="*/ 4 w 163"/>
                <a:gd name="T29" fmla="*/ 109 h 135"/>
                <a:gd name="T30" fmla="*/ 2 w 163"/>
                <a:gd name="T31" fmla="*/ 122 h 135"/>
                <a:gd name="T32" fmla="*/ 0 w 163"/>
                <a:gd name="T33" fmla="*/ 135 h 135"/>
                <a:gd name="T34" fmla="*/ 19 w 163"/>
                <a:gd name="T35" fmla="*/ 135 h 135"/>
                <a:gd name="T36" fmla="*/ 19 w 163"/>
                <a:gd name="T37" fmla="*/ 124 h 135"/>
                <a:gd name="T38" fmla="*/ 21 w 163"/>
                <a:gd name="T39" fmla="*/ 112 h 135"/>
                <a:gd name="T40" fmla="*/ 25 w 163"/>
                <a:gd name="T41" fmla="*/ 101 h 135"/>
                <a:gd name="T42" fmla="*/ 30 w 163"/>
                <a:gd name="T43" fmla="*/ 89 h 135"/>
                <a:gd name="T44" fmla="*/ 36 w 163"/>
                <a:gd name="T45" fmla="*/ 78 h 135"/>
                <a:gd name="T46" fmla="*/ 43 w 163"/>
                <a:gd name="T47" fmla="*/ 68 h 135"/>
                <a:gd name="T48" fmla="*/ 51 w 163"/>
                <a:gd name="T49" fmla="*/ 59 h 135"/>
                <a:gd name="T50" fmla="*/ 60 w 163"/>
                <a:gd name="T51" fmla="*/ 51 h 135"/>
                <a:gd name="T52" fmla="*/ 71 w 163"/>
                <a:gd name="T53" fmla="*/ 44 h 135"/>
                <a:gd name="T54" fmla="*/ 81 w 163"/>
                <a:gd name="T55" fmla="*/ 36 h 135"/>
                <a:gd name="T56" fmla="*/ 94 w 163"/>
                <a:gd name="T57" fmla="*/ 30 h 135"/>
                <a:gd name="T58" fmla="*/ 107 w 163"/>
                <a:gd name="T59" fmla="*/ 24 h 135"/>
                <a:gd name="T60" fmla="*/ 120 w 163"/>
                <a:gd name="T61" fmla="*/ 21 h 135"/>
                <a:gd name="T62" fmla="*/ 133 w 163"/>
                <a:gd name="T63" fmla="*/ 17 h 135"/>
                <a:gd name="T64" fmla="*/ 148 w 163"/>
                <a:gd name="T65" fmla="*/ 15 h 135"/>
                <a:gd name="T66" fmla="*/ 163 w 163"/>
                <a:gd name="T67" fmla="*/ 15 h 135"/>
                <a:gd name="T68" fmla="*/ 163 w 163"/>
                <a:gd name="T69" fmla="*/ 0 h 1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3"/>
                <a:gd name="T106" fmla="*/ 0 h 135"/>
                <a:gd name="T107" fmla="*/ 163 w 163"/>
                <a:gd name="T108" fmla="*/ 135 h 1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3" h="135">
                  <a:moveTo>
                    <a:pt x="163" y="0"/>
                  </a:moveTo>
                  <a:lnTo>
                    <a:pt x="146" y="0"/>
                  </a:lnTo>
                  <a:lnTo>
                    <a:pt x="131" y="1"/>
                  </a:lnTo>
                  <a:lnTo>
                    <a:pt x="116" y="5"/>
                  </a:lnTo>
                  <a:lnTo>
                    <a:pt x="101" y="9"/>
                  </a:lnTo>
                  <a:lnTo>
                    <a:pt x="86" y="15"/>
                  </a:lnTo>
                  <a:lnTo>
                    <a:pt x="73" y="23"/>
                  </a:lnTo>
                  <a:lnTo>
                    <a:pt x="60" y="30"/>
                  </a:lnTo>
                  <a:lnTo>
                    <a:pt x="49" y="40"/>
                  </a:lnTo>
                  <a:lnTo>
                    <a:pt x="38" y="49"/>
                  </a:lnTo>
                  <a:lnTo>
                    <a:pt x="28" y="59"/>
                  </a:lnTo>
                  <a:lnTo>
                    <a:pt x="21" y="70"/>
                  </a:lnTo>
                  <a:lnTo>
                    <a:pt x="12" y="82"/>
                  </a:lnTo>
                  <a:lnTo>
                    <a:pt x="8" y="95"/>
                  </a:lnTo>
                  <a:lnTo>
                    <a:pt x="4" y="109"/>
                  </a:lnTo>
                  <a:lnTo>
                    <a:pt x="2" y="122"/>
                  </a:lnTo>
                  <a:lnTo>
                    <a:pt x="0" y="135"/>
                  </a:lnTo>
                  <a:lnTo>
                    <a:pt x="19" y="135"/>
                  </a:lnTo>
                  <a:lnTo>
                    <a:pt x="19" y="124"/>
                  </a:lnTo>
                  <a:lnTo>
                    <a:pt x="21" y="112"/>
                  </a:lnTo>
                  <a:lnTo>
                    <a:pt x="25" y="101"/>
                  </a:lnTo>
                  <a:lnTo>
                    <a:pt x="30" y="89"/>
                  </a:lnTo>
                  <a:lnTo>
                    <a:pt x="36" y="78"/>
                  </a:lnTo>
                  <a:lnTo>
                    <a:pt x="43" y="68"/>
                  </a:lnTo>
                  <a:lnTo>
                    <a:pt x="51" y="59"/>
                  </a:lnTo>
                  <a:lnTo>
                    <a:pt x="60" y="51"/>
                  </a:lnTo>
                  <a:lnTo>
                    <a:pt x="71" y="44"/>
                  </a:lnTo>
                  <a:lnTo>
                    <a:pt x="81" y="36"/>
                  </a:lnTo>
                  <a:lnTo>
                    <a:pt x="94" y="30"/>
                  </a:lnTo>
                  <a:lnTo>
                    <a:pt x="107" y="24"/>
                  </a:lnTo>
                  <a:lnTo>
                    <a:pt x="120" y="21"/>
                  </a:lnTo>
                  <a:lnTo>
                    <a:pt x="133" y="17"/>
                  </a:lnTo>
                  <a:lnTo>
                    <a:pt x="148" y="15"/>
                  </a:lnTo>
                  <a:lnTo>
                    <a:pt x="163" y="15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0" name="Freeform 138">
              <a:extLst>
                <a:ext uri="{FF2B5EF4-FFF2-40B4-BE49-F238E27FC236}">
                  <a16:creationId xmlns:a16="http://schemas.microsoft.com/office/drawing/2014/main" id="{E4BEE586-4B82-4952-98D4-887EC1DCF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165"/>
              <a:ext cx="188" cy="168"/>
            </a:xfrm>
            <a:custGeom>
              <a:avLst/>
              <a:gdLst>
                <a:gd name="T0" fmla="*/ 93 w 188"/>
                <a:gd name="T1" fmla="*/ 0 h 168"/>
                <a:gd name="T2" fmla="*/ 112 w 188"/>
                <a:gd name="T3" fmla="*/ 2 h 168"/>
                <a:gd name="T4" fmla="*/ 129 w 188"/>
                <a:gd name="T5" fmla="*/ 8 h 168"/>
                <a:gd name="T6" fmla="*/ 147 w 188"/>
                <a:gd name="T7" fmla="*/ 15 h 168"/>
                <a:gd name="T8" fmla="*/ 160 w 188"/>
                <a:gd name="T9" fmla="*/ 25 h 168"/>
                <a:gd name="T10" fmla="*/ 170 w 188"/>
                <a:gd name="T11" fmla="*/ 36 h 168"/>
                <a:gd name="T12" fmla="*/ 181 w 188"/>
                <a:gd name="T13" fmla="*/ 52 h 168"/>
                <a:gd name="T14" fmla="*/ 185 w 188"/>
                <a:gd name="T15" fmla="*/ 67 h 168"/>
                <a:gd name="T16" fmla="*/ 188 w 188"/>
                <a:gd name="T17" fmla="*/ 84 h 168"/>
                <a:gd name="T18" fmla="*/ 185 w 188"/>
                <a:gd name="T19" fmla="*/ 101 h 168"/>
                <a:gd name="T20" fmla="*/ 181 w 188"/>
                <a:gd name="T21" fmla="*/ 117 h 168"/>
                <a:gd name="T22" fmla="*/ 170 w 188"/>
                <a:gd name="T23" fmla="*/ 130 h 168"/>
                <a:gd name="T24" fmla="*/ 160 w 188"/>
                <a:gd name="T25" fmla="*/ 143 h 168"/>
                <a:gd name="T26" fmla="*/ 147 w 188"/>
                <a:gd name="T27" fmla="*/ 153 h 168"/>
                <a:gd name="T28" fmla="*/ 129 w 188"/>
                <a:gd name="T29" fmla="*/ 161 h 168"/>
                <a:gd name="T30" fmla="*/ 112 w 188"/>
                <a:gd name="T31" fmla="*/ 166 h 168"/>
                <a:gd name="T32" fmla="*/ 93 w 188"/>
                <a:gd name="T33" fmla="*/ 168 h 168"/>
                <a:gd name="T34" fmla="*/ 73 w 188"/>
                <a:gd name="T35" fmla="*/ 166 h 168"/>
                <a:gd name="T36" fmla="*/ 56 w 188"/>
                <a:gd name="T37" fmla="*/ 161 h 168"/>
                <a:gd name="T38" fmla="*/ 41 w 188"/>
                <a:gd name="T39" fmla="*/ 153 h 168"/>
                <a:gd name="T40" fmla="*/ 26 w 188"/>
                <a:gd name="T41" fmla="*/ 143 h 168"/>
                <a:gd name="T42" fmla="*/ 15 w 188"/>
                <a:gd name="T43" fmla="*/ 130 h 168"/>
                <a:gd name="T44" fmla="*/ 6 w 188"/>
                <a:gd name="T45" fmla="*/ 117 h 168"/>
                <a:gd name="T46" fmla="*/ 0 w 188"/>
                <a:gd name="T47" fmla="*/ 101 h 168"/>
                <a:gd name="T48" fmla="*/ 0 w 188"/>
                <a:gd name="T49" fmla="*/ 84 h 168"/>
                <a:gd name="T50" fmla="*/ 0 w 188"/>
                <a:gd name="T51" fmla="*/ 67 h 168"/>
                <a:gd name="T52" fmla="*/ 6 w 188"/>
                <a:gd name="T53" fmla="*/ 52 h 168"/>
                <a:gd name="T54" fmla="*/ 15 w 188"/>
                <a:gd name="T55" fmla="*/ 36 h 168"/>
                <a:gd name="T56" fmla="*/ 26 w 188"/>
                <a:gd name="T57" fmla="*/ 25 h 168"/>
                <a:gd name="T58" fmla="*/ 41 w 188"/>
                <a:gd name="T59" fmla="*/ 15 h 168"/>
                <a:gd name="T60" fmla="*/ 56 w 188"/>
                <a:gd name="T61" fmla="*/ 8 h 168"/>
                <a:gd name="T62" fmla="*/ 73 w 188"/>
                <a:gd name="T63" fmla="*/ 2 h 168"/>
                <a:gd name="T64" fmla="*/ 93 w 188"/>
                <a:gd name="T65" fmla="*/ 0 h 1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8"/>
                <a:gd name="T100" fmla="*/ 0 h 168"/>
                <a:gd name="T101" fmla="*/ 188 w 188"/>
                <a:gd name="T102" fmla="*/ 168 h 1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8" h="168">
                  <a:moveTo>
                    <a:pt x="93" y="0"/>
                  </a:moveTo>
                  <a:lnTo>
                    <a:pt x="112" y="2"/>
                  </a:lnTo>
                  <a:lnTo>
                    <a:pt x="129" y="8"/>
                  </a:lnTo>
                  <a:lnTo>
                    <a:pt x="147" y="15"/>
                  </a:lnTo>
                  <a:lnTo>
                    <a:pt x="160" y="25"/>
                  </a:lnTo>
                  <a:lnTo>
                    <a:pt x="170" y="36"/>
                  </a:lnTo>
                  <a:lnTo>
                    <a:pt x="181" y="52"/>
                  </a:lnTo>
                  <a:lnTo>
                    <a:pt x="185" y="67"/>
                  </a:lnTo>
                  <a:lnTo>
                    <a:pt x="188" y="84"/>
                  </a:lnTo>
                  <a:lnTo>
                    <a:pt x="185" y="101"/>
                  </a:lnTo>
                  <a:lnTo>
                    <a:pt x="181" y="117"/>
                  </a:lnTo>
                  <a:lnTo>
                    <a:pt x="170" y="130"/>
                  </a:lnTo>
                  <a:lnTo>
                    <a:pt x="160" y="143"/>
                  </a:lnTo>
                  <a:lnTo>
                    <a:pt x="147" y="153"/>
                  </a:lnTo>
                  <a:lnTo>
                    <a:pt x="129" y="161"/>
                  </a:lnTo>
                  <a:lnTo>
                    <a:pt x="112" y="166"/>
                  </a:lnTo>
                  <a:lnTo>
                    <a:pt x="93" y="168"/>
                  </a:lnTo>
                  <a:lnTo>
                    <a:pt x="73" y="166"/>
                  </a:lnTo>
                  <a:lnTo>
                    <a:pt x="56" y="161"/>
                  </a:lnTo>
                  <a:lnTo>
                    <a:pt x="41" y="153"/>
                  </a:lnTo>
                  <a:lnTo>
                    <a:pt x="26" y="143"/>
                  </a:lnTo>
                  <a:lnTo>
                    <a:pt x="15" y="130"/>
                  </a:lnTo>
                  <a:lnTo>
                    <a:pt x="6" y="117"/>
                  </a:lnTo>
                  <a:lnTo>
                    <a:pt x="0" y="101"/>
                  </a:lnTo>
                  <a:lnTo>
                    <a:pt x="0" y="84"/>
                  </a:lnTo>
                  <a:lnTo>
                    <a:pt x="0" y="67"/>
                  </a:lnTo>
                  <a:lnTo>
                    <a:pt x="6" y="52"/>
                  </a:lnTo>
                  <a:lnTo>
                    <a:pt x="15" y="36"/>
                  </a:lnTo>
                  <a:lnTo>
                    <a:pt x="26" y="25"/>
                  </a:lnTo>
                  <a:lnTo>
                    <a:pt x="41" y="15"/>
                  </a:lnTo>
                  <a:lnTo>
                    <a:pt x="56" y="8"/>
                  </a:lnTo>
                  <a:lnTo>
                    <a:pt x="73" y="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1" name="Freeform 139">
              <a:extLst>
                <a:ext uri="{FF2B5EF4-FFF2-40B4-BE49-F238E27FC236}">
                  <a16:creationId xmlns:a16="http://schemas.microsoft.com/office/drawing/2014/main" id="{707926E3-DA10-42AD-B45A-F34E945D6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" y="2157"/>
              <a:ext cx="103" cy="92"/>
            </a:xfrm>
            <a:custGeom>
              <a:avLst/>
              <a:gdLst>
                <a:gd name="T0" fmla="*/ 103 w 103"/>
                <a:gd name="T1" fmla="*/ 92 h 92"/>
                <a:gd name="T2" fmla="*/ 101 w 103"/>
                <a:gd name="T3" fmla="*/ 73 h 92"/>
                <a:gd name="T4" fmla="*/ 95 w 103"/>
                <a:gd name="T5" fmla="*/ 56 h 92"/>
                <a:gd name="T6" fmla="*/ 86 w 103"/>
                <a:gd name="T7" fmla="*/ 40 h 92"/>
                <a:gd name="T8" fmla="*/ 73 w 103"/>
                <a:gd name="T9" fmla="*/ 27 h 92"/>
                <a:gd name="T10" fmla="*/ 58 w 103"/>
                <a:gd name="T11" fmla="*/ 16 h 92"/>
                <a:gd name="T12" fmla="*/ 41 w 103"/>
                <a:gd name="T13" fmla="*/ 8 h 92"/>
                <a:gd name="T14" fmla="*/ 21 w 103"/>
                <a:gd name="T15" fmla="*/ 2 h 92"/>
                <a:gd name="T16" fmla="*/ 0 w 103"/>
                <a:gd name="T17" fmla="*/ 0 h 92"/>
                <a:gd name="T18" fmla="*/ 0 w 103"/>
                <a:gd name="T19" fmla="*/ 16 h 92"/>
                <a:gd name="T20" fmla="*/ 17 w 103"/>
                <a:gd name="T21" fmla="*/ 17 h 92"/>
                <a:gd name="T22" fmla="*/ 34 w 103"/>
                <a:gd name="T23" fmla="*/ 21 h 92"/>
                <a:gd name="T24" fmla="*/ 47 w 103"/>
                <a:gd name="T25" fmla="*/ 29 h 92"/>
                <a:gd name="T26" fmla="*/ 60 w 103"/>
                <a:gd name="T27" fmla="*/ 38 h 92"/>
                <a:gd name="T28" fmla="*/ 71 w 103"/>
                <a:gd name="T29" fmla="*/ 50 h 92"/>
                <a:gd name="T30" fmla="*/ 79 w 103"/>
                <a:gd name="T31" fmla="*/ 61 h 92"/>
                <a:gd name="T32" fmla="*/ 84 w 103"/>
                <a:gd name="T33" fmla="*/ 77 h 92"/>
                <a:gd name="T34" fmla="*/ 86 w 103"/>
                <a:gd name="T35" fmla="*/ 92 h 92"/>
                <a:gd name="T36" fmla="*/ 103 w 103"/>
                <a:gd name="T37" fmla="*/ 92 h 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92"/>
                <a:gd name="T59" fmla="*/ 103 w 103"/>
                <a:gd name="T60" fmla="*/ 92 h 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92">
                  <a:moveTo>
                    <a:pt x="103" y="92"/>
                  </a:moveTo>
                  <a:lnTo>
                    <a:pt x="101" y="73"/>
                  </a:lnTo>
                  <a:lnTo>
                    <a:pt x="95" y="56"/>
                  </a:lnTo>
                  <a:lnTo>
                    <a:pt x="86" y="40"/>
                  </a:lnTo>
                  <a:lnTo>
                    <a:pt x="73" y="27"/>
                  </a:lnTo>
                  <a:lnTo>
                    <a:pt x="58" y="16"/>
                  </a:lnTo>
                  <a:lnTo>
                    <a:pt x="41" y="8"/>
                  </a:lnTo>
                  <a:lnTo>
                    <a:pt x="21" y="2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7" y="17"/>
                  </a:lnTo>
                  <a:lnTo>
                    <a:pt x="34" y="21"/>
                  </a:lnTo>
                  <a:lnTo>
                    <a:pt x="47" y="29"/>
                  </a:lnTo>
                  <a:lnTo>
                    <a:pt x="60" y="38"/>
                  </a:lnTo>
                  <a:lnTo>
                    <a:pt x="71" y="50"/>
                  </a:lnTo>
                  <a:lnTo>
                    <a:pt x="79" y="61"/>
                  </a:lnTo>
                  <a:lnTo>
                    <a:pt x="84" y="77"/>
                  </a:lnTo>
                  <a:lnTo>
                    <a:pt x="86" y="92"/>
                  </a:lnTo>
                  <a:lnTo>
                    <a:pt x="103" y="92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2" name="Freeform 140">
              <a:extLst>
                <a:ext uri="{FF2B5EF4-FFF2-40B4-BE49-F238E27FC236}">
                  <a16:creationId xmlns:a16="http://schemas.microsoft.com/office/drawing/2014/main" id="{A57EE7CE-B6EC-4F1D-B8A0-3E00219E2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" y="2249"/>
              <a:ext cx="103" cy="92"/>
            </a:xfrm>
            <a:custGeom>
              <a:avLst/>
              <a:gdLst>
                <a:gd name="T0" fmla="*/ 0 w 103"/>
                <a:gd name="T1" fmla="*/ 92 h 92"/>
                <a:gd name="T2" fmla="*/ 21 w 103"/>
                <a:gd name="T3" fmla="*/ 90 h 92"/>
                <a:gd name="T4" fmla="*/ 41 w 103"/>
                <a:gd name="T5" fmla="*/ 84 h 92"/>
                <a:gd name="T6" fmla="*/ 58 w 103"/>
                <a:gd name="T7" fmla="*/ 77 h 92"/>
                <a:gd name="T8" fmla="*/ 73 w 103"/>
                <a:gd name="T9" fmla="*/ 65 h 92"/>
                <a:gd name="T10" fmla="*/ 86 w 103"/>
                <a:gd name="T11" fmla="*/ 52 h 92"/>
                <a:gd name="T12" fmla="*/ 95 w 103"/>
                <a:gd name="T13" fmla="*/ 35 h 92"/>
                <a:gd name="T14" fmla="*/ 101 w 103"/>
                <a:gd name="T15" fmla="*/ 17 h 92"/>
                <a:gd name="T16" fmla="*/ 103 w 103"/>
                <a:gd name="T17" fmla="*/ 0 h 92"/>
                <a:gd name="T18" fmla="*/ 86 w 103"/>
                <a:gd name="T19" fmla="*/ 0 h 92"/>
                <a:gd name="T20" fmla="*/ 84 w 103"/>
                <a:gd name="T21" fmla="*/ 15 h 92"/>
                <a:gd name="T22" fmla="*/ 79 w 103"/>
                <a:gd name="T23" fmla="*/ 29 h 92"/>
                <a:gd name="T24" fmla="*/ 71 w 103"/>
                <a:gd name="T25" fmla="*/ 42 h 92"/>
                <a:gd name="T26" fmla="*/ 60 w 103"/>
                <a:gd name="T27" fmla="*/ 54 h 92"/>
                <a:gd name="T28" fmla="*/ 47 w 103"/>
                <a:gd name="T29" fmla="*/ 63 h 92"/>
                <a:gd name="T30" fmla="*/ 34 w 103"/>
                <a:gd name="T31" fmla="*/ 69 h 92"/>
                <a:gd name="T32" fmla="*/ 17 w 103"/>
                <a:gd name="T33" fmla="*/ 75 h 92"/>
                <a:gd name="T34" fmla="*/ 0 w 103"/>
                <a:gd name="T35" fmla="*/ 75 h 92"/>
                <a:gd name="T36" fmla="*/ 0 w 103"/>
                <a:gd name="T37" fmla="*/ 92 h 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92"/>
                <a:gd name="T59" fmla="*/ 103 w 103"/>
                <a:gd name="T60" fmla="*/ 92 h 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92">
                  <a:moveTo>
                    <a:pt x="0" y="92"/>
                  </a:moveTo>
                  <a:lnTo>
                    <a:pt x="21" y="90"/>
                  </a:lnTo>
                  <a:lnTo>
                    <a:pt x="41" y="84"/>
                  </a:lnTo>
                  <a:lnTo>
                    <a:pt x="58" y="77"/>
                  </a:lnTo>
                  <a:lnTo>
                    <a:pt x="73" y="65"/>
                  </a:lnTo>
                  <a:lnTo>
                    <a:pt x="86" y="52"/>
                  </a:lnTo>
                  <a:lnTo>
                    <a:pt x="95" y="35"/>
                  </a:lnTo>
                  <a:lnTo>
                    <a:pt x="101" y="17"/>
                  </a:lnTo>
                  <a:lnTo>
                    <a:pt x="103" y="0"/>
                  </a:lnTo>
                  <a:lnTo>
                    <a:pt x="86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1" y="42"/>
                  </a:lnTo>
                  <a:lnTo>
                    <a:pt x="60" y="54"/>
                  </a:lnTo>
                  <a:lnTo>
                    <a:pt x="47" y="63"/>
                  </a:lnTo>
                  <a:lnTo>
                    <a:pt x="34" y="69"/>
                  </a:lnTo>
                  <a:lnTo>
                    <a:pt x="17" y="75"/>
                  </a:lnTo>
                  <a:lnTo>
                    <a:pt x="0" y="75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3" name="Freeform 141">
              <a:extLst>
                <a:ext uri="{FF2B5EF4-FFF2-40B4-BE49-F238E27FC236}">
                  <a16:creationId xmlns:a16="http://schemas.microsoft.com/office/drawing/2014/main" id="{2F86739D-209C-4295-819F-44605B312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2249"/>
              <a:ext cx="104" cy="92"/>
            </a:xfrm>
            <a:custGeom>
              <a:avLst/>
              <a:gdLst>
                <a:gd name="T0" fmla="*/ 0 w 104"/>
                <a:gd name="T1" fmla="*/ 0 h 92"/>
                <a:gd name="T2" fmla="*/ 2 w 104"/>
                <a:gd name="T3" fmla="*/ 17 h 92"/>
                <a:gd name="T4" fmla="*/ 9 w 104"/>
                <a:gd name="T5" fmla="*/ 35 h 92"/>
                <a:gd name="T6" fmla="*/ 20 w 104"/>
                <a:gd name="T7" fmla="*/ 52 h 92"/>
                <a:gd name="T8" fmla="*/ 30 w 104"/>
                <a:gd name="T9" fmla="*/ 65 h 92"/>
                <a:gd name="T10" fmla="*/ 48 w 104"/>
                <a:gd name="T11" fmla="*/ 77 h 92"/>
                <a:gd name="T12" fmla="*/ 65 w 104"/>
                <a:gd name="T13" fmla="*/ 84 h 92"/>
                <a:gd name="T14" fmla="*/ 84 w 104"/>
                <a:gd name="T15" fmla="*/ 90 h 92"/>
                <a:gd name="T16" fmla="*/ 104 w 104"/>
                <a:gd name="T17" fmla="*/ 92 h 92"/>
                <a:gd name="T18" fmla="*/ 104 w 104"/>
                <a:gd name="T19" fmla="*/ 75 h 92"/>
                <a:gd name="T20" fmla="*/ 86 w 104"/>
                <a:gd name="T21" fmla="*/ 75 h 92"/>
                <a:gd name="T22" fmla="*/ 71 w 104"/>
                <a:gd name="T23" fmla="*/ 69 h 92"/>
                <a:gd name="T24" fmla="*/ 56 w 104"/>
                <a:gd name="T25" fmla="*/ 63 h 92"/>
                <a:gd name="T26" fmla="*/ 43 w 104"/>
                <a:gd name="T27" fmla="*/ 54 h 92"/>
                <a:gd name="T28" fmla="*/ 33 w 104"/>
                <a:gd name="T29" fmla="*/ 42 h 92"/>
                <a:gd name="T30" fmla="*/ 26 w 104"/>
                <a:gd name="T31" fmla="*/ 29 h 92"/>
                <a:gd name="T32" fmla="*/ 22 w 104"/>
                <a:gd name="T33" fmla="*/ 15 h 92"/>
                <a:gd name="T34" fmla="*/ 20 w 104"/>
                <a:gd name="T35" fmla="*/ 0 h 92"/>
                <a:gd name="T36" fmla="*/ 0 w 104"/>
                <a:gd name="T37" fmla="*/ 0 h 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92"/>
                <a:gd name="T59" fmla="*/ 104 w 104"/>
                <a:gd name="T60" fmla="*/ 92 h 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92">
                  <a:moveTo>
                    <a:pt x="0" y="0"/>
                  </a:moveTo>
                  <a:lnTo>
                    <a:pt x="2" y="17"/>
                  </a:lnTo>
                  <a:lnTo>
                    <a:pt x="9" y="35"/>
                  </a:lnTo>
                  <a:lnTo>
                    <a:pt x="20" y="52"/>
                  </a:lnTo>
                  <a:lnTo>
                    <a:pt x="30" y="65"/>
                  </a:lnTo>
                  <a:lnTo>
                    <a:pt x="48" y="77"/>
                  </a:lnTo>
                  <a:lnTo>
                    <a:pt x="65" y="84"/>
                  </a:lnTo>
                  <a:lnTo>
                    <a:pt x="84" y="90"/>
                  </a:lnTo>
                  <a:lnTo>
                    <a:pt x="104" y="92"/>
                  </a:lnTo>
                  <a:lnTo>
                    <a:pt x="104" y="75"/>
                  </a:lnTo>
                  <a:lnTo>
                    <a:pt x="86" y="75"/>
                  </a:lnTo>
                  <a:lnTo>
                    <a:pt x="71" y="69"/>
                  </a:lnTo>
                  <a:lnTo>
                    <a:pt x="56" y="63"/>
                  </a:lnTo>
                  <a:lnTo>
                    <a:pt x="43" y="54"/>
                  </a:lnTo>
                  <a:lnTo>
                    <a:pt x="33" y="42"/>
                  </a:lnTo>
                  <a:lnTo>
                    <a:pt x="26" y="29"/>
                  </a:lnTo>
                  <a:lnTo>
                    <a:pt x="22" y="15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4" name="Freeform 142">
              <a:extLst>
                <a:ext uri="{FF2B5EF4-FFF2-40B4-BE49-F238E27FC236}">
                  <a16:creationId xmlns:a16="http://schemas.microsoft.com/office/drawing/2014/main" id="{E17090E9-DA92-4D4B-A00A-51C6C4036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2157"/>
              <a:ext cx="104" cy="92"/>
            </a:xfrm>
            <a:custGeom>
              <a:avLst/>
              <a:gdLst>
                <a:gd name="T0" fmla="*/ 104 w 104"/>
                <a:gd name="T1" fmla="*/ 0 h 92"/>
                <a:gd name="T2" fmla="*/ 84 w 104"/>
                <a:gd name="T3" fmla="*/ 2 h 92"/>
                <a:gd name="T4" fmla="*/ 65 w 104"/>
                <a:gd name="T5" fmla="*/ 8 h 92"/>
                <a:gd name="T6" fmla="*/ 48 w 104"/>
                <a:gd name="T7" fmla="*/ 16 h 92"/>
                <a:gd name="T8" fmla="*/ 30 w 104"/>
                <a:gd name="T9" fmla="*/ 27 h 92"/>
                <a:gd name="T10" fmla="*/ 20 w 104"/>
                <a:gd name="T11" fmla="*/ 40 h 92"/>
                <a:gd name="T12" fmla="*/ 9 w 104"/>
                <a:gd name="T13" fmla="*/ 56 h 92"/>
                <a:gd name="T14" fmla="*/ 2 w 104"/>
                <a:gd name="T15" fmla="*/ 73 h 92"/>
                <a:gd name="T16" fmla="*/ 0 w 104"/>
                <a:gd name="T17" fmla="*/ 92 h 92"/>
                <a:gd name="T18" fmla="*/ 20 w 104"/>
                <a:gd name="T19" fmla="*/ 92 h 92"/>
                <a:gd name="T20" fmla="*/ 22 w 104"/>
                <a:gd name="T21" fmla="*/ 77 h 92"/>
                <a:gd name="T22" fmla="*/ 26 w 104"/>
                <a:gd name="T23" fmla="*/ 61 h 92"/>
                <a:gd name="T24" fmla="*/ 33 w 104"/>
                <a:gd name="T25" fmla="*/ 50 h 92"/>
                <a:gd name="T26" fmla="*/ 43 w 104"/>
                <a:gd name="T27" fmla="*/ 38 h 92"/>
                <a:gd name="T28" fmla="*/ 56 w 104"/>
                <a:gd name="T29" fmla="*/ 29 h 92"/>
                <a:gd name="T30" fmla="*/ 71 w 104"/>
                <a:gd name="T31" fmla="*/ 21 h 92"/>
                <a:gd name="T32" fmla="*/ 86 w 104"/>
                <a:gd name="T33" fmla="*/ 17 h 92"/>
                <a:gd name="T34" fmla="*/ 104 w 104"/>
                <a:gd name="T35" fmla="*/ 16 h 92"/>
                <a:gd name="T36" fmla="*/ 104 w 104"/>
                <a:gd name="T37" fmla="*/ 0 h 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92"/>
                <a:gd name="T59" fmla="*/ 104 w 104"/>
                <a:gd name="T60" fmla="*/ 92 h 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92">
                  <a:moveTo>
                    <a:pt x="104" y="0"/>
                  </a:moveTo>
                  <a:lnTo>
                    <a:pt x="84" y="2"/>
                  </a:lnTo>
                  <a:lnTo>
                    <a:pt x="65" y="8"/>
                  </a:lnTo>
                  <a:lnTo>
                    <a:pt x="48" y="16"/>
                  </a:lnTo>
                  <a:lnTo>
                    <a:pt x="30" y="27"/>
                  </a:lnTo>
                  <a:lnTo>
                    <a:pt x="20" y="40"/>
                  </a:lnTo>
                  <a:lnTo>
                    <a:pt x="9" y="56"/>
                  </a:lnTo>
                  <a:lnTo>
                    <a:pt x="2" y="73"/>
                  </a:lnTo>
                  <a:lnTo>
                    <a:pt x="0" y="92"/>
                  </a:lnTo>
                  <a:lnTo>
                    <a:pt x="20" y="92"/>
                  </a:lnTo>
                  <a:lnTo>
                    <a:pt x="22" y="77"/>
                  </a:lnTo>
                  <a:lnTo>
                    <a:pt x="26" y="61"/>
                  </a:lnTo>
                  <a:lnTo>
                    <a:pt x="33" y="50"/>
                  </a:lnTo>
                  <a:lnTo>
                    <a:pt x="43" y="38"/>
                  </a:lnTo>
                  <a:lnTo>
                    <a:pt x="56" y="29"/>
                  </a:lnTo>
                  <a:lnTo>
                    <a:pt x="71" y="21"/>
                  </a:lnTo>
                  <a:lnTo>
                    <a:pt x="86" y="17"/>
                  </a:lnTo>
                  <a:lnTo>
                    <a:pt x="104" y="16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5" name="Freeform 143">
              <a:extLst>
                <a:ext uri="{FF2B5EF4-FFF2-40B4-BE49-F238E27FC236}">
                  <a16:creationId xmlns:a16="http://schemas.microsoft.com/office/drawing/2014/main" id="{8978BE53-6893-4913-9AD5-DFCADC2A5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" y="2712"/>
              <a:ext cx="286" cy="239"/>
            </a:xfrm>
            <a:custGeom>
              <a:avLst/>
              <a:gdLst>
                <a:gd name="T0" fmla="*/ 157 w 286"/>
                <a:gd name="T1" fmla="*/ 2 h 239"/>
                <a:gd name="T2" fmla="*/ 185 w 286"/>
                <a:gd name="T3" fmla="*/ 6 h 239"/>
                <a:gd name="T4" fmla="*/ 211 w 286"/>
                <a:gd name="T5" fmla="*/ 16 h 239"/>
                <a:gd name="T6" fmla="*/ 232 w 286"/>
                <a:gd name="T7" fmla="*/ 27 h 239"/>
                <a:gd name="T8" fmla="*/ 252 w 286"/>
                <a:gd name="T9" fmla="*/ 44 h 239"/>
                <a:gd name="T10" fmla="*/ 269 w 286"/>
                <a:gd name="T11" fmla="*/ 63 h 239"/>
                <a:gd name="T12" fmla="*/ 280 w 286"/>
                <a:gd name="T13" fmla="*/ 84 h 239"/>
                <a:gd name="T14" fmla="*/ 284 w 286"/>
                <a:gd name="T15" fmla="*/ 107 h 239"/>
                <a:gd name="T16" fmla="*/ 284 w 286"/>
                <a:gd name="T17" fmla="*/ 132 h 239"/>
                <a:gd name="T18" fmla="*/ 280 w 286"/>
                <a:gd name="T19" fmla="*/ 155 h 239"/>
                <a:gd name="T20" fmla="*/ 269 w 286"/>
                <a:gd name="T21" fmla="*/ 176 h 239"/>
                <a:gd name="T22" fmla="*/ 252 w 286"/>
                <a:gd name="T23" fmla="*/ 195 h 239"/>
                <a:gd name="T24" fmla="*/ 232 w 286"/>
                <a:gd name="T25" fmla="*/ 213 h 239"/>
                <a:gd name="T26" fmla="*/ 211 w 286"/>
                <a:gd name="T27" fmla="*/ 224 h 239"/>
                <a:gd name="T28" fmla="*/ 185 w 286"/>
                <a:gd name="T29" fmla="*/ 234 h 239"/>
                <a:gd name="T30" fmla="*/ 157 w 286"/>
                <a:gd name="T31" fmla="*/ 238 h 239"/>
                <a:gd name="T32" fmla="*/ 129 w 286"/>
                <a:gd name="T33" fmla="*/ 238 h 239"/>
                <a:gd name="T34" fmla="*/ 101 w 286"/>
                <a:gd name="T35" fmla="*/ 234 h 239"/>
                <a:gd name="T36" fmla="*/ 75 w 286"/>
                <a:gd name="T37" fmla="*/ 224 h 239"/>
                <a:gd name="T38" fmla="*/ 51 w 286"/>
                <a:gd name="T39" fmla="*/ 213 h 239"/>
                <a:gd name="T40" fmla="*/ 32 w 286"/>
                <a:gd name="T41" fmla="*/ 195 h 239"/>
                <a:gd name="T42" fmla="*/ 17 w 286"/>
                <a:gd name="T43" fmla="*/ 176 h 239"/>
                <a:gd name="T44" fmla="*/ 6 w 286"/>
                <a:gd name="T45" fmla="*/ 155 h 239"/>
                <a:gd name="T46" fmla="*/ 2 w 286"/>
                <a:gd name="T47" fmla="*/ 132 h 239"/>
                <a:gd name="T48" fmla="*/ 2 w 286"/>
                <a:gd name="T49" fmla="*/ 107 h 239"/>
                <a:gd name="T50" fmla="*/ 6 w 286"/>
                <a:gd name="T51" fmla="*/ 84 h 239"/>
                <a:gd name="T52" fmla="*/ 17 w 286"/>
                <a:gd name="T53" fmla="*/ 63 h 239"/>
                <a:gd name="T54" fmla="*/ 32 w 286"/>
                <a:gd name="T55" fmla="*/ 44 h 239"/>
                <a:gd name="T56" fmla="*/ 51 w 286"/>
                <a:gd name="T57" fmla="*/ 27 h 239"/>
                <a:gd name="T58" fmla="*/ 75 w 286"/>
                <a:gd name="T59" fmla="*/ 16 h 239"/>
                <a:gd name="T60" fmla="*/ 101 w 286"/>
                <a:gd name="T61" fmla="*/ 6 h 239"/>
                <a:gd name="T62" fmla="*/ 129 w 286"/>
                <a:gd name="T63" fmla="*/ 2 h 2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6"/>
                <a:gd name="T97" fmla="*/ 0 h 239"/>
                <a:gd name="T98" fmla="*/ 286 w 286"/>
                <a:gd name="T99" fmla="*/ 239 h 2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6" h="239">
                  <a:moveTo>
                    <a:pt x="142" y="0"/>
                  </a:moveTo>
                  <a:lnTo>
                    <a:pt x="157" y="2"/>
                  </a:lnTo>
                  <a:lnTo>
                    <a:pt x="172" y="2"/>
                  </a:lnTo>
                  <a:lnTo>
                    <a:pt x="185" y="6"/>
                  </a:lnTo>
                  <a:lnTo>
                    <a:pt x="198" y="10"/>
                  </a:lnTo>
                  <a:lnTo>
                    <a:pt x="211" y="16"/>
                  </a:lnTo>
                  <a:lnTo>
                    <a:pt x="222" y="21"/>
                  </a:lnTo>
                  <a:lnTo>
                    <a:pt x="232" y="27"/>
                  </a:lnTo>
                  <a:lnTo>
                    <a:pt x="243" y="35"/>
                  </a:lnTo>
                  <a:lnTo>
                    <a:pt x="252" y="44"/>
                  </a:lnTo>
                  <a:lnTo>
                    <a:pt x="260" y="54"/>
                  </a:lnTo>
                  <a:lnTo>
                    <a:pt x="269" y="63"/>
                  </a:lnTo>
                  <a:lnTo>
                    <a:pt x="273" y="73"/>
                  </a:lnTo>
                  <a:lnTo>
                    <a:pt x="280" y="84"/>
                  </a:lnTo>
                  <a:lnTo>
                    <a:pt x="282" y="96"/>
                  </a:lnTo>
                  <a:lnTo>
                    <a:pt x="284" y="107"/>
                  </a:lnTo>
                  <a:lnTo>
                    <a:pt x="286" y="121"/>
                  </a:lnTo>
                  <a:lnTo>
                    <a:pt x="284" y="132"/>
                  </a:lnTo>
                  <a:lnTo>
                    <a:pt x="282" y="144"/>
                  </a:lnTo>
                  <a:lnTo>
                    <a:pt x="280" y="155"/>
                  </a:lnTo>
                  <a:lnTo>
                    <a:pt x="273" y="167"/>
                  </a:lnTo>
                  <a:lnTo>
                    <a:pt x="269" y="176"/>
                  </a:lnTo>
                  <a:lnTo>
                    <a:pt x="260" y="186"/>
                  </a:lnTo>
                  <a:lnTo>
                    <a:pt x="252" y="195"/>
                  </a:lnTo>
                  <a:lnTo>
                    <a:pt x="243" y="205"/>
                  </a:lnTo>
                  <a:lnTo>
                    <a:pt x="232" y="213"/>
                  </a:lnTo>
                  <a:lnTo>
                    <a:pt x="222" y="218"/>
                  </a:lnTo>
                  <a:lnTo>
                    <a:pt x="211" y="224"/>
                  </a:lnTo>
                  <a:lnTo>
                    <a:pt x="198" y="230"/>
                  </a:lnTo>
                  <a:lnTo>
                    <a:pt x="185" y="234"/>
                  </a:lnTo>
                  <a:lnTo>
                    <a:pt x="172" y="238"/>
                  </a:lnTo>
                  <a:lnTo>
                    <a:pt x="157" y="238"/>
                  </a:lnTo>
                  <a:lnTo>
                    <a:pt x="142" y="239"/>
                  </a:lnTo>
                  <a:lnTo>
                    <a:pt x="129" y="238"/>
                  </a:lnTo>
                  <a:lnTo>
                    <a:pt x="114" y="238"/>
                  </a:lnTo>
                  <a:lnTo>
                    <a:pt x="101" y="234"/>
                  </a:lnTo>
                  <a:lnTo>
                    <a:pt x="88" y="230"/>
                  </a:lnTo>
                  <a:lnTo>
                    <a:pt x="75" y="224"/>
                  </a:lnTo>
                  <a:lnTo>
                    <a:pt x="62" y="218"/>
                  </a:lnTo>
                  <a:lnTo>
                    <a:pt x="51" y="213"/>
                  </a:lnTo>
                  <a:lnTo>
                    <a:pt x="43" y="205"/>
                  </a:lnTo>
                  <a:lnTo>
                    <a:pt x="32" y="195"/>
                  </a:lnTo>
                  <a:lnTo>
                    <a:pt x="25" y="186"/>
                  </a:lnTo>
                  <a:lnTo>
                    <a:pt x="17" y="176"/>
                  </a:lnTo>
                  <a:lnTo>
                    <a:pt x="10" y="167"/>
                  </a:lnTo>
                  <a:lnTo>
                    <a:pt x="6" y="155"/>
                  </a:lnTo>
                  <a:lnTo>
                    <a:pt x="4" y="144"/>
                  </a:lnTo>
                  <a:lnTo>
                    <a:pt x="2" y="132"/>
                  </a:lnTo>
                  <a:lnTo>
                    <a:pt x="0" y="121"/>
                  </a:lnTo>
                  <a:lnTo>
                    <a:pt x="2" y="107"/>
                  </a:lnTo>
                  <a:lnTo>
                    <a:pt x="4" y="96"/>
                  </a:lnTo>
                  <a:lnTo>
                    <a:pt x="6" y="84"/>
                  </a:lnTo>
                  <a:lnTo>
                    <a:pt x="10" y="73"/>
                  </a:lnTo>
                  <a:lnTo>
                    <a:pt x="17" y="63"/>
                  </a:lnTo>
                  <a:lnTo>
                    <a:pt x="25" y="54"/>
                  </a:lnTo>
                  <a:lnTo>
                    <a:pt x="32" y="44"/>
                  </a:lnTo>
                  <a:lnTo>
                    <a:pt x="43" y="35"/>
                  </a:lnTo>
                  <a:lnTo>
                    <a:pt x="51" y="27"/>
                  </a:lnTo>
                  <a:lnTo>
                    <a:pt x="62" y="21"/>
                  </a:lnTo>
                  <a:lnTo>
                    <a:pt x="75" y="16"/>
                  </a:lnTo>
                  <a:lnTo>
                    <a:pt x="88" y="10"/>
                  </a:lnTo>
                  <a:lnTo>
                    <a:pt x="101" y="6"/>
                  </a:lnTo>
                  <a:lnTo>
                    <a:pt x="114" y="2"/>
                  </a:lnTo>
                  <a:lnTo>
                    <a:pt x="129" y="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6" name="Freeform 144">
              <a:extLst>
                <a:ext uri="{FF2B5EF4-FFF2-40B4-BE49-F238E27FC236}">
                  <a16:creationId xmlns:a16="http://schemas.microsoft.com/office/drawing/2014/main" id="{3A9E7FF5-7318-4AD1-B5B9-62F864286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1" y="2705"/>
              <a:ext cx="153" cy="128"/>
            </a:xfrm>
            <a:custGeom>
              <a:avLst/>
              <a:gdLst>
                <a:gd name="T0" fmla="*/ 153 w 153"/>
                <a:gd name="T1" fmla="*/ 128 h 128"/>
                <a:gd name="T2" fmla="*/ 151 w 153"/>
                <a:gd name="T3" fmla="*/ 114 h 128"/>
                <a:gd name="T4" fmla="*/ 149 w 153"/>
                <a:gd name="T5" fmla="*/ 101 h 128"/>
                <a:gd name="T6" fmla="*/ 144 w 153"/>
                <a:gd name="T7" fmla="*/ 90 h 128"/>
                <a:gd name="T8" fmla="*/ 140 w 153"/>
                <a:gd name="T9" fmla="*/ 78 h 128"/>
                <a:gd name="T10" fmla="*/ 134 w 153"/>
                <a:gd name="T11" fmla="*/ 67 h 128"/>
                <a:gd name="T12" fmla="*/ 127 w 153"/>
                <a:gd name="T13" fmla="*/ 55 h 128"/>
                <a:gd name="T14" fmla="*/ 118 w 153"/>
                <a:gd name="T15" fmla="*/ 46 h 128"/>
                <a:gd name="T16" fmla="*/ 108 w 153"/>
                <a:gd name="T17" fmla="*/ 36 h 128"/>
                <a:gd name="T18" fmla="*/ 97 w 153"/>
                <a:gd name="T19" fmla="*/ 28 h 128"/>
                <a:gd name="T20" fmla="*/ 86 w 153"/>
                <a:gd name="T21" fmla="*/ 21 h 128"/>
                <a:gd name="T22" fmla="*/ 73 w 153"/>
                <a:gd name="T23" fmla="*/ 15 h 128"/>
                <a:gd name="T24" fmla="*/ 60 w 153"/>
                <a:gd name="T25" fmla="*/ 9 h 128"/>
                <a:gd name="T26" fmla="*/ 45 w 153"/>
                <a:gd name="T27" fmla="*/ 5 h 128"/>
                <a:gd name="T28" fmla="*/ 30 w 153"/>
                <a:gd name="T29" fmla="*/ 2 h 128"/>
                <a:gd name="T30" fmla="*/ 17 w 153"/>
                <a:gd name="T31" fmla="*/ 0 h 128"/>
                <a:gd name="T32" fmla="*/ 0 w 153"/>
                <a:gd name="T33" fmla="*/ 0 h 128"/>
                <a:gd name="T34" fmla="*/ 0 w 153"/>
                <a:gd name="T35" fmla="*/ 15 h 128"/>
                <a:gd name="T36" fmla="*/ 15 w 153"/>
                <a:gd name="T37" fmla="*/ 17 h 128"/>
                <a:gd name="T38" fmla="*/ 28 w 153"/>
                <a:gd name="T39" fmla="*/ 19 h 128"/>
                <a:gd name="T40" fmla="*/ 41 w 153"/>
                <a:gd name="T41" fmla="*/ 21 h 128"/>
                <a:gd name="T42" fmla="*/ 54 w 153"/>
                <a:gd name="T43" fmla="*/ 24 h 128"/>
                <a:gd name="T44" fmla="*/ 65 w 153"/>
                <a:gd name="T45" fmla="*/ 28 h 128"/>
                <a:gd name="T46" fmla="*/ 75 w 153"/>
                <a:gd name="T47" fmla="*/ 34 h 128"/>
                <a:gd name="T48" fmla="*/ 86 w 153"/>
                <a:gd name="T49" fmla="*/ 42 h 128"/>
                <a:gd name="T50" fmla="*/ 95 w 153"/>
                <a:gd name="T51" fmla="*/ 49 h 128"/>
                <a:gd name="T52" fmla="*/ 103 w 153"/>
                <a:gd name="T53" fmla="*/ 57 h 128"/>
                <a:gd name="T54" fmla="*/ 112 w 153"/>
                <a:gd name="T55" fmla="*/ 65 h 128"/>
                <a:gd name="T56" fmla="*/ 118 w 153"/>
                <a:gd name="T57" fmla="*/ 74 h 128"/>
                <a:gd name="T58" fmla="*/ 125 w 153"/>
                <a:gd name="T59" fmla="*/ 84 h 128"/>
                <a:gd name="T60" fmla="*/ 129 w 153"/>
                <a:gd name="T61" fmla="*/ 93 h 128"/>
                <a:gd name="T62" fmla="*/ 131 w 153"/>
                <a:gd name="T63" fmla="*/ 105 h 128"/>
                <a:gd name="T64" fmla="*/ 134 w 153"/>
                <a:gd name="T65" fmla="*/ 116 h 128"/>
                <a:gd name="T66" fmla="*/ 134 w 153"/>
                <a:gd name="T67" fmla="*/ 128 h 128"/>
                <a:gd name="T68" fmla="*/ 153 w 153"/>
                <a:gd name="T69" fmla="*/ 128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3"/>
                <a:gd name="T106" fmla="*/ 0 h 128"/>
                <a:gd name="T107" fmla="*/ 153 w 153"/>
                <a:gd name="T108" fmla="*/ 128 h 1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3" h="128">
                  <a:moveTo>
                    <a:pt x="153" y="128"/>
                  </a:moveTo>
                  <a:lnTo>
                    <a:pt x="151" y="114"/>
                  </a:lnTo>
                  <a:lnTo>
                    <a:pt x="149" y="101"/>
                  </a:lnTo>
                  <a:lnTo>
                    <a:pt x="144" y="90"/>
                  </a:lnTo>
                  <a:lnTo>
                    <a:pt x="140" y="78"/>
                  </a:lnTo>
                  <a:lnTo>
                    <a:pt x="134" y="67"/>
                  </a:lnTo>
                  <a:lnTo>
                    <a:pt x="127" y="55"/>
                  </a:lnTo>
                  <a:lnTo>
                    <a:pt x="118" y="46"/>
                  </a:lnTo>
                  <a:lnTo>
                    <a:pt x="108" y="36"/>
                  </a:lnTo>
                  <a:lnTo>
                    <a:pt x="97" y="28"/>
                  </a:lnTo>
                  <a:lnTo>
                    <a:pt x="86" y="21"/>
                  </a:lnTo>
                  <a:lnTo>
                    <a:pt x="73" y="15"/>
                  </a:lnTo>
                  <a:lnTo>
                    <a:pt x="60" y="9"/>
                  </a:lnTo>
                  <a:lnTo>
                    <a:pt x="45" y="5"/>
                  </a:lnTo>
                  <a:lnTo>
                    <a:pt x="30" y="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" y="17"/>
                  </a:lnTo>
                  <a:lnTo>
                    <a:pt x="28" y="19"/>
                  </a:lnTo>
                  <a:lnTo>
                    <a:pt x="41" y="21"/>
                  </a:lnTo>
                  <a:lnTo>
                    <a:pt x="54" y="24"/>
                  </a:lnTo>
                  <a:lnTo>
                    <a:pt x="65" y="28"/>
                  </a:lnTo>
                  <a:lnTo>
                    <a:pt x="75" y="34"/>
                  </a:lnTo>
                  <a:lnTo>
                    <a:pt x="86" y="42"/>
                  </a:lnTo>
                  <a:lnTo>
                    <a:pt x="95" y="49"/>
                  </a:lnTo>
                  <a:lnTo>
                    <a:pt x="103" y="57"/>
                  </a:lnTo>
                  <a:lnTo>
                    <a:pt x="112" y="65"/>
                  </a:lnTo>
                  <a:lnTo>
                    <a:pt x="118" y="74"/>
                  </a:lnTo>
                  <a:lnTo>
                    <a:pt x="125" y="84"/>
                  </a:lnTo>
                  <a:lnTo>
                    <a:pt x="129" y="93"/>
                  </a:lnTo>
                  <a:lnTo>
                    <a:pt x="131" y="105"/>
                  </a:lnTo>
                  <a:lnTo>
                    <a:pt x="134" y="116"/>
                  </a:lnTo>
                  <a:lnTo>
                    <a:pt x="134" y="128"/>
                  </a:lnTo>
                  <a:lnTo>
                    <a:pt x="153" y="12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7" name="Freeform 145">
              <a:extLst>
                <a:ext uri="{FF2B5EF4-FFF2-40B4-BE49-F238E27FC236}">
                  <a16:creationId xmlns:a16="http://schemas.microsoft.com/office/drawing/2014/main" id="{D70F0113-8411-4663-9315-8121F9199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1" y="2833"/>
              <a:ext cx="153" cy="126"/>
            </a:xfrm>
            <a:custGeom>
              <a:avLst/>
              <a:gdLst>
                <a:gd name="T0" fmla="*/ 0 w 153"/>
                <a:gd name="T1" fmla="*/ 126 h 126"/>
                <a:gd name="T2" fmla="*/ 17 w 153"/>
                <a:gd name="T3" fmla="*/ 126 h 126"/>
                <a:gd name="T4" fmla="*/ 30 w 153"/>
                <a:gd name="T5" fmla="*/ 124 h 126"/>
                <a:gd name="T6" fmla="*/ 45 w 153"/>
                <a:gd name="T7" fmla="*/ 120 h 126"/>
                <a:gd name="T8" fmla="*/ 60 w 153"/>
                <a:gd name="T9" fmla="*/ 117 h 126"/>
                <a:gd name="T10" fmla="*/ 73 w 153"/>
                <a:gd name="T11" fmla="*/ 111 h 126"/>
                <a:gd name="T12" fmla="*/ 86 w 153"/>
                <a:gd name="T13" fmla="*/ 105 h 126"/>
                <a:gd name="T14" fmla="*/ 97 w 153"/>
                <a:gd name="T15" fmla="*/ 97 h 126"/>
                <a:gd name="T16" fmla="*/ 108 w 153"/>
                <a:gd name="T17" fmla="*/ 90 h 126"/>
                <a:gd name="T18" fmla="*/ 118 w 153"/>
                <a:gd name="T19" fmla="*/ 80 h 126"/>
                <a:gd name="T20" fmla="*/ 127 w 153"/>
                <a:gd name="T21" fmla="*/ 71 h 126"/>
                <a:gd name="T22" fmla="*/ 134 w 153"/>
                <a:gd name="T23" fmla="*/ 59 h 126"/>
                <a:gd name="T24" fmla="*/ 140 w 153"/>
                <a:gd name="T25" fmla="*/ 48 h 126"/>
                <a:gd name="T26" fmla="*/ 144 w 153"/>
                <a:gd name="T27" fmla="*/ 36 h 126"/>
                <a:gd name="T28" fmla="*/ 149 w 153"/>
                <a:gd name="T29" fmla="*/ 25 h 126"/>
                <a:gd name="T30" fmla="*/ 151 w 153"/>
                <a:gd name="T31" fmla="*/ 11 h 126"/>
                <a:gd name="T32" fmla="*/ 153 w 153"/>
                <a:gd name="T33" fmla="*/ 0 h 126"/>
                <a:gd name="T34" fmla="*/ 134 w 153"/>
                <a:gd name="T35" fmla="*/ 0 h 126"/>
                <a:gd name="T36" fmla="*/ 134 w 153"/>
                <a:gd name="T37" fmla="*/ 9 h 126"/>
                <a:gd name="T38" fmla="*/ 131 w 153"/>
                <a:gd name="T39" fmla="*/ 21 h 126"/>
                <a:gd name="T40" fmla="*/ 129 w 153"/>
                <a:gd name="T41" fmla="*/ 32 h 126"/>
                <a:gd name="T42" fmla="*/ 125 w 153"/>
                <a:gd name="T43" fmla="*/ 42 h 126"/>
                <a:gd name="T44" fmla="*/ 118 w 153"/>
                <a:gd name="T45" fmla="*/ 52 h 126"/>
                <a:gd name="T46" fmla="*/ 112 w 153"/>
                <a:gd name="T47" fmla="*/ 61 h 126"/>
                <a:gd name="T48" fmla="*/ 103 w 153"/>
                <a:gd name="T49" fmla="*/ 69 h 126"/>
                <a:gd name="T50" fmla="*/ 95 w 153"/>
                <a:gd name="T51" fmla="*/ 78 h 126"/>
                <a:gd name="T52" fmla="*/ 86 w 153"/>
                <a:gd name="T53" fmla="*/ 84 h 126"/>
                <a:gd name="T54" fmla="*/ 75 w 153"/>
                <a:gd name="T55" fmla="*/ 92 h 126"/>
                <a:gd name="T56" fmla="*/ 65 w 153"/>
                <a:gd name="T57" fmla="*/ 97 h 126"/>
                <a:gd name="T58" fmla="*/ 54 w 153"/>
                <a:gd name="T59" fmla="*/ 101 h 126"/>
                <a:gd name="T60" fmla="*/ 41 w 153"/>
                <a:gd name="T61" fmla="*/ 105 h 126"/>
                <a:gd name="T62" fmla="*/ 28 w 153"/>
                <a:gd name="T63" fmla="*/ 107 h 126"/>
                <a:gd name="T64" fmla="*/ 15 w 153"/>
                <a:gd name="T65" fmla="*/ 109 h 126"/>
                <a:gd name="T66" fmla="*/ 0 w 153"/>
                <a:gd name="T67" fmla="*/ 111 h 126"/>
                <a:gd name="T68" fmla="*/ 0 w 153"/>
                <a:gd name="T69" fmla="*/ 126 h 12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3"/>
                <a:gd name="T106" fmla="*/ 0 h 126"/>
                <a:gd name="T107" fmla="*/ 153 w 153"/>
                <a:gd name="T108" fmla="*/ 126 h 12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3" h="126">
                  <a:moveTo>
                    <a:pt x="0" y="126"/>
                  </a:moveTo>
                  <a:lnTo>
                    <a:pt x="17" y="126"/>
                  </a:lnTo>
                  <a:lnTo>
                    <a:pt x="30" y="124"/>
                  </a:lnTo>
                  <a:lnTo>
                    <a:pt x="45" y="120"/>
                  </a:lnTo>
                  <a:lnTo>
                    <a:pt x="60" y="117"/>
                  </a:lnTo>
                  <a:lnTo>
                    <a:pt x="73" y="111"/>
                  </a:lnTo>
                  <a:lnTo>
                    <a:pt x="86" y="105"/>
                  </a:lnTo>
                  <a:lnTo>
                    <a:pt x="97" y="97"/>
                  </a:lnTo>
                  <a:lnTo>
                    <a:pt x="108" y="90"/>
                  </a:lnTo>
                  <a:lnTo>
                    <a:pt x="118" y="80"/>
                  </a:lnTo>
                  <a:lnTo>
                    <a:pt x="127" y="71"/>
                  </a:lnTo>
                  <a:lnTo>
                    <a:pt x="134" y="59"/>
                  </a:lnTo>
                  <a:lnTo>
                    <a:pt x="140" y="48"/>
                  </a:lnTo>
                  <a:lnTo>
                    <a:pt x="144" y="36"/>
                  </a:lnTo>
                  <a:lnTo>
                    <a:pt x="149" y="25"/>
                  </a:lnTo>
                  <a:lnTo>
                    <a:pt x="151" y="11"/>
                  </a:lnTo>
                  <a:lnTo>
                    <a:pt x="153" y="0"/>
                  </a:lnTo>
                  <a:lnTo>
                    <a:pt x="134" y="0"/>
                  </a:lnTo>
                  <a:lnTo>
                    <a:pt x="134" y="9"/>
                  </a:lnTo>
                  <a:lnTo>
                    <a:pt x="131" y="21"/>
                  </a:lnTo>
                  <a:lnTo>
                    <a:pt x="129" y="32"/>
                  </a:lnTo>
                  <a:lnTo>
                    <a:pt x="125" y="42"/>
                  </a:lnTo>
                  <a:lnTo>
                    <a:pt x="118" y="52"/>
                  </a:lnTo>
                  <a:lnTo>
                    <a:pt x="112" y="61"/>
                  </a:lnTo>
                  <a:lnTo>
                    <a:pt x="103" y="69"/>
                  </a:lnTo>
                  <a:lnTo>
                    <a:pt x="95" y="78"/>
                  </a:lnTo>
                  <a:lnTo>
                    <a:pt x="86" y="84"/>
                  </a:lnTo>
                  <a:lnTo>
                    <a:pt x="75" y="92"/>
                  </a:lnTo>
                  <a:lnTo>
                    <a:pt x="65" y="97"/>
                  </a:lnTo>
                  <a:lnTo>
                    <a:pt x="54" y="101"/>
                  </a:lnTo>
                  <a:lnTo>
                    <a:pt x="41" y="105"/>
                  </a:lnTo>
                  <a:lnTo>
                    <a:pt x="28" y="107"/>
                  </a:lnTo>
                  <a:lnTo>
                    <a:pt x="15" y="109"/>
                  </a:lnTo>
                  <a:lnTo>
                    <a:pt x="0" y="111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8" name="Freeform 146">
              <a:extLst>
                <a:ext uri="{FF2B5EF4-FFF2-40B4-BE49-F238E27FC236}">
                  <a16:creationId xmlns:a16="http://schemas.microsoft.com/office/drawing/2014/main" id="{6586D8BF-9DBB-4E1A-8353-150FC170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" y="2833"/>
              <a:ext cx="151" cy="126"/>
            </a:xfrm>
            <a:custGeom>
              <a:avLst/>
              <a:gdLst>
                <a:gd name="T0" fmla="*/ 0 w 151"/>
                <a:gd name="T1" fmla="*/ 0 h 126"/>
                <a:gd name="T2" fmla="*/ 0 w 151"/>
                <a:gd name="T3" fmla="*/ 11 h 126"/>
                <a:gd name="T4" fmla="*/ 4 w 151"/>
                <a:gd name="T5" fmla="*/ 25 h 126"/>
                <a:gd name="T6" fmla="*/ 6 w 151"/>
                <a:gd name="T7" fmla="*/ 36 h 126"/>
                <a:gd name="T8" fmla="*/ 13 w 151"/>
                <a:gd name="T9" fmla="*/ 48 h 126"/>
                <a:gd name="T10" fmla="*/ 19 w 151"/>
                <a:gd name="T11" fmla="*/ 59 h 126"/>
                <a:gd name="T12" fmla="*/ 26 w 151"/>
                <a:gd name="T13" fmla="*/ 71 h 126"/>
                <a:gd name="T14" fmla="*/ 34 w 151"/>
                <a:gd name="T15" fmla="*/ 80 h 126"/>
                <a:gd name="T16" fmla="*/ 45 w 151"/>
                <a:gd name="T17" fmla="*/ 90 h 126"/>
                <a:gd name="T18" fmla="*/ 56 w 151"/>
                <a:gd name="T19" fmla="*/ 97 h 126"/>
                <a:gd name="T20" fmla="*/ 67 w 151"/>
                <a:gd name="T21" fmla="*/ 105 h 126"/>
                <a:gd name="T22" fmla="*/ 80 w 151"/>
                <a:gd name="T23" fmla="*/ 111 h 126"/>
                <a:gd name="T24" fmla="*/ 93 w 151"/>
                <a:gd name="T25" fmla="*/ 117 h 126"/>
                <a:gd name="T26" fmla="*/ 108 w 151"/>
                <a:gd name="T27" fmla="*/ 120 h 126"/>
                <a:gd name="T28" fmla="*/ 121 w 151"/>
                <a:gd name="T29" fmla="*/ 124 h 126"/>
                <a:gd name="T30" fmla="*/ 136 w 151"/>
                <a:gd name="T31" fmla="*/ 126 h 126"/>
                <a:gd name="T32" fmla="*/ 151 w 151"/>
                <a:gd name="T33" fmla="*/ 126 h 126"/>
                <a:gd name="T34" fmla="*/ 151 w 151"/>
                <a:gd name="T35" fmla="*/ 111 h 126"/>
                <a:gd name="T36" fmla="*/ 138 w 151"/>
                <a:gd name="T37" fmla="*/ 109 h 126"/>
                <a:gd name="T38" fmla="*/ 125 w 151"/>
                <a:gd name="T39" fmla="*/ 107 h 126"/>
                <a:gd name="T40" fmla="*/ 112 w 151"/>
                <a:gd name="T41" fmla="*/ 105 h 126"/>
                <a:gd name="T42" fmla="*/ 99 w 151"/>
                <a:gd name="T43" fmla="*/ 101 h 126"/>
                <a:gd name="T44" fmla="*/ 88 w 151"/>
                <a:gd name="T45" fmla="*/ 97 h 126"/>
                <a:gd name="T46" fmla="*/ 78 w 151"/>
                <a:gd name="T47" fmla="*/ 92 h 126"/>
                <a:gd name="T48" fmla="*/ 67 w 151"/>
                <a:gd name="T49" fmla="*/ 84 h 126"/>
                <a:gd name="T50" fmla="*/ 58 w 151"/>
                <a:gd name="T51" fmla="*/ 78 h 126"/>
                <a:gd name="T52" fmla="*/ 50 w 151"/>
                <a:gd name="T53" fmla="*/ 69 h 126"/>
                <a:gd name="T54" fmla="*/ 41 w 151"/>
                <a:gd name="T55" fmla="*/ 61 h 126"/>
                <a:gd name="T56" fmla="*/ 34 w 151"/>
                <a:gd name="T57" fmla="*/ 52 h 126"/>
                <a:gd name="T58" fmla="*/ 28 w 151"/>
                <a:gd name="T59" fmla="*/ 42 h 126"/>
                <a:gd name="T60" fmla="*/ 24 w 151"/>
                <a:gd name="T61" fmla="*/ 32 h 126"/>
                <a:gd name="T62" fmla="*/ 22 w 151"/>
                <a:gd name="T63" fmla="*/ 21 h 126"/>
                <a:gd name="T64" fmla="*/ 19 w 151"/>
                <a:gd name="T65" fmla="*/ 9 h 126"/>
                <a:gd name="T66" fmla="*/ 17 w 151"/>
                <a:gd name="T67" fmla="*/ 0 h 126"/>
                <a:gd name="T68" fmla="*/ 0 w 151"/>
                <a:gd name="T69" fmla="*/ 0 h 12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1"/>
                <a:gd name="T106" fmla="*/ 0 h 126"/>
                <a:gd name="T107" fmla="*/ 151 w 151"/>
                <a:gd name="T108" fmla="*/ 126 h 12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1" h="126">
                  <a:moveTo>
                    <a:pt x="0" y="0"/>
                  </a:moveTo>
                  <a:lnTo>
                    <a:pt x="0" y="11"/>
                  </a:lnTo>
                  <a:lnTo>
                    <a:pt x="4" y="25"/>
                  </a:lnTo>
                  <a:lnTo>
                    <a:pt x="6" y="36"/>
                  </a:lnTo>
                  <a:lnTo>
                    <a:pt x="13" y="48"/>
                  </a:lnTo>
                  <a:lnTo>
                    <a:pt x="19" y="59"/>
                  </a:lnTo>
                  <a:lnTo>
                    <a:pt x="26" y="71"/>
                  </a:lnTo>
                  <a:lnTo>
                    <a:pt x="34" y="80"/>
                  </a:lnTo>
                  <a:lnTo>
                    <a:pt x="45" y="90"/>
                  </a:lnTo>
                  <a:lnTo>
                    <a:pt x="56" y="97"/>
                  </a:lnTo>
                  <a:lnTo>
                    <a:pt x="67" y="105"/>
                  </a:lnTo>
                  <a:lnTo>
                    <a:pt x="80" y="111"/>
                  </a:lnTo>
                  <a:lnTo>
                    <a:pt x="93" y="117"/>
                  </a:lnTo>
                  <a:lnTo>
                    <a:pt x="108" y="120"/>
                  </a:lnTo>
                  <a:lnTo>
                    <a:pt x="121" y="124"/>
                  </a:lnTo>
                  <a:lnTo>
                    <a:pt x="136" y="126"/>
                  </a:lnTo>
                  <a:lnTo>
                    <a:pt x="151" y="126"/>
                  </a:lnTo>
                  <a:lnTo>
                    <a:pt x="151" y="111"/>
                  </a:lnTo>
                  <a:lnTo>
                    <a:pt x="138" y="109"/>
                  </a:lnTo>
                  <a:lnTo>
                    <a:pt x="125" y="107"/>
                  </a:lnTo>
                  <a:lnTo>
                    <a:pt x="112" y="105"/>
                  </a:lnTo>
                  <a:lnTo>
                    <a:pt x="99" y="101"/>
                  </a:lnTo>
                  <a:lnTo>
                    <a:pt x="88" y="97"/>
                  </a:lnTo>
                  <a:lnTo>
                    <a:pt x="78" y="92"/>
                  </a:lnTo>
                  <a:lnTo>
                    <a:pt x="67" y="84"/>
                  </a:lnTo>
                  <a:lnTo>
                    <a:pt x="58" y="78"/>
                  </a:lnTo>
                  <a:lnTo>
                    <a:pt x="50" y="69"/>
                  </a:lnTo>
                  <a:lnTo>
                    <a:pt x="41" y="61"/>
                  </a:lnTo>
                  <a:lnTo>
                    <a:pt x="34" y="52"/>
                  </a:lnTo>
                  <a:lnTo>
                    <a:pt x="28" y="42"/>
                  </a:lnTo>
                  <a:lnTo>
                    <a:pt x="24" y="32"/>
                  </a:lnTo>
                  <a:lnTo>
                    <a:pt x="22" y="21"/>
                  </a:lnTo>
                  <a:lnTo>
                    <a:pt x="19" y="9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799" name="Freeform 147">
              <a:extLst>
                <a:ext uri="{FF2B5EF4-FFF2-40B4-BE49-F238E27FC236}">
                  <a16:creationId xmlns:a16="http://schemas.microsoft.com/office/drawing/2014/main" id="{348C206B-3AAF-4D59-8324-B554153F9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" y="2705"/>
              <a:ext cx="151" cy="128"/>
            </a:xfrm>
            <a:custGeom>
              <a:avLst/>
              <a:gdLst>
                <a:gd name="T0" fmla="*/ 151 w 151"/>
                <a:gd name="T1" fmla="*/ 0 h 128"/>
                <a:gd name="T2" fmla="*/ 136 w 151"/>
                <a:gd name="T3" fmla="*/ 0 h 128"/>
                <a:gd name="T4" fmla="*/ 121 w 151"/>
                <a:gd name="T5" fmla="*/ 2 h 128"/>
                <a:gd name="T6" fmla="*/ 108 w 151"/>
                <a:gd name="T7" fmla="*/ 5 h 128"/>
                <a:gd name="T8" fmla="*/ 93 w 151"/>
                <a:gd name="T9" fmla="*/ 9 h 128"/>
                <a:gd name="T10" fmla="*/ 80 w 151"/>
                <a:gd name="T11" fmla="*/ 15 h 128"/>
                <a:gd name="T12" fmla="*/ 67 w 151"/>
                <a:gd name="T13" fmla="*/ 21 h 128"/>
                <a:gd name="T14" fmla="*/ 56 w 151"/>
                <a:gd name="T15" fmla="*/ 28 h 128"/>
                <a:gd name="T16" fmla="*/ 45 w 151"/>
                <a:gd name="T17" fmla="*/ 36 h 128"/>
                <a:gd name="T18" fmla="*/ 34 w 151"/>
                <a:gd name="T19" fmla="*/ 46 h 128"/>
                <a:gd name="T20" fmla="*/ 26 w 151"/>
                <a:gd name="T21" fmla="*/ 55 h 128"/>
                <a:gd name="T22" fmla="*/ 19 w 151"/>
                <a:gd name="T23" fmla="*/ 67 h 128"/>
                <a:gd name="T24" fmla="*/ 13 w 151"/>
                <a:gd name="T25" fmla="*/ 78 h 128"/>
                <a:gd name="T26" fmla="*/ 6 w 151"/>
                <a:gd name="T27" fmla="*/ 90 h 128"/>
                <a:gd name="T28" fmla="*/ 4 w 151"/>
                <a:gd name="T29" fmla="*/ 101 h 128"/>
                <a:gd name="T30" fmla="*/ 0 w 151"/>
                <a:gd name="T31" fmla="*/ 114 h 128"/>
                <a:gd name="T32" fmla="*/ 0 w 151"/>
                <a:gd name="T33" fmla="*/ 128 h 128"/>
                <a:gd name="T34" fmla="*/ 17 w 151"/>
                <a:gd name="T35" fmla="*/ 128 h 128"/>
                <a:gd name="T36" fmla="*/ 19 w 151"/>
                <a:gd name="T37" fmla="*/ 116 h 128"/>
                <a:gd name="T38" fmla="*/ 22 w 151"/>
                <a:gd name="T39" fmla="*/ 105 h 128"/>
                <a:gd name="T40" fmla="*/ 24 w 151"/>
                <a:gd name="T41" fmla="*/ 93 h 128"/>
                <a:gd name="T42" fmla="*/ 28 w 151"/>
                <a:gd name="T43" fmla="*/ 84 h 128"/>
                <a:gd name="T44" fmla="*/ 34 w 151"/>
                <a:gd name="T45" fmla="*/ 74 h 128"/>
                <a:gd name="T46" fmla="*/ 41 w 151"/>
                <a:gd name="T47" fmla="*/ 65 h 128"/>
                <a:gd name="T48" fmla="*/ 50 w 151"/>
                <a:gd name="T49" fmla="*/ 57 h 128"/>
                <a:gd name="T50" fmla="*/ 58 w 151"/>
                <a:gd name="T51" fmla="*/ 49 h 128"/>
                <a:gd name="T52" fmla="*/ 67 w 151"/>
                <a:gd name="T53" fmla="*/ 42 h 128"/>
                <a:gd name="T54" fmla="*/ 78 w 151"/>
                <a:gd name="T55" fmla="*/ 34 h 128"/>
                <a:gd name="T56" fmla="*/ 88 w 151"/>
                <a:gd name="T57" fmla="*/ 28 h 128"/>
                <a:gd name="T58" fmla="*/ 99 w 151"/>
                <a:gd name="T59" fmla="*/ 24 h 128"/>
                <a:gd name="T60" fmla="*/ 112 w 151"/>
                <a:gd name="T61" fmla="*/ 21 h 128"/>
                <a:gd name="T62" fmla="*/ 125 w 151"/>
                <a:gd name="T63" fmla="*/ 19 h 128"/>
                <a:gd name="T64" fmla="*/ 138 w 151"/>
                <a:gd name="T65" fmla="*/ 17 h 128"/>
                <a:gd name="T66" fmla="*/ 151 w 151"/>
                <a:gd name="T67" fmla="*/ 15 h 128"/>
                <a:gd name="T68" fmla="*/ 151 w 151"/>
                <a:gd name="T69" fmla="*/ 0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1"/>
                <a:gd name="T106" fmla="*/ 0 h 128"/>
                <a:gd name="T107" fmla="*/ 151 w 151"/>
                <a:gd name="T108" fmla="*/ 128 h 1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1" h="128">
                  <a:moveTo>
                    <a:pt x="151" y="0"/>
                  </a:moveTo>
                  <a:lnTo>
                    <a:pt x="136" y="0"/>
                  </a:lnTo>
                  <a:lnTo>
                    <a:pt x="121" y="2"/>
                  </a:lnTo>
                  <a:lnTo>
                    <a:pt x="108" y="5"/>
                  </a:lnTo>
                  <a:lnTo>
                    <a:pt x="93" y="9"/>
                  </a:lnTo>
                  <a:lnTo>
                    <a:pt x="80" y="15"/>
                  </a:lnTo>
                  <a:lnTo>
                    <a:pt x="67" y="21"/>
                  </a:lnTo>
                  <a:lnTo>
                    <a:pt x="56" y="28"/>
                  </a:lnTo>
                  <a:lnTo>
                    <a:pt x="45" y="36"/>
                  </a:lnTo>
                  <a:lnTo>
                    <a:pt x="34" y="46"/>
                  </a:lnTo>
                  <a:lnTo>
                    <a:pt x="26" y="55"/>
                  </a:lnTo>
                  <a:lnTo>
                    <a:pt x="19" y="67"/>
                  </a:lnTo>
                  <a:lnTo>
                    <a:pt x="13" y="78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0" y="114"/>
                  </a:lnTo>
                  <a:lnTo>
                    <a:pt x="0" y="128"/>
                  </a:lnTo>
                  <a:lnTo>
                    <a:pt x="17" y="128"/>
                  </a:lnTo>
                  <a:lnTo>
                    <a:pt x="19" y="116"/>
                  </a:lnTo>
                  <a:lnTo>
                    <a:pt x="22" y="105"/>
                  </a:lnTo>
                  <a:lnTo>
                    <a:pt x="24" y="93"/>
                  </a:lnTo>
                  <a:lnTo>
                    <a:pt x="28" y="84"/>
                  </a:lnTo>
                  <a:lnTo>
                    <a:pt x="34" y="74"/>
                  </a:lnTo>
                  <a:lnTo>
                    <a:pt x="41" y="65"/>
                  </a:lnTo>
                  <a:lnTo>
                    <a:pt x="50" y="57"/>
                  </a:lnTo>
                  <a:lnTo>
                    <a:pt x="58" y="49"/>
                  </a:lnTo>
                  <a:lnTo>
                    <a:pt x="67" y="42"/>
                  </a:lnTo>
                  <a:lnTo>
                    <a:pt x="78" y="34"/>
                  </a:lnTo>
                  <a:lnTo>
                    <a:pt x="88" y="28"/>
                  </a:lnTo>
                  <a:lnTo>
                    <a:pt x="99" y="24"/>
                  </a:lnTo>
                  <a:lnTo>
                    <a:pt x="112" y="21"/>
                  </a:lnTo>
                  <a:lnTo>
                    <a:pt x="125" y="19"/>
                  </a:lnTo>
                  <a:lnTo>
                    <a:pt x="138" y="17"/>
                  </a:lnTo>
                  <a:lnTo>
                    <a:pt x="151" y="1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0" name="Freeform 148">
              <a:extLst>
                <a:ext uri="{FF2B5EF4-FFF2-40B4-BE49-F238E27FC236}">
                  <a16:creationId xmlns:a16="http://schemas.microsoft.com/office/drawing/2014/main" id="{9F2D7AB4-1213-4CF7-B236-08CBB3767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2773"/>
              <a:ext cx="169" cy="150"/>
            </a:xfrm>
            <a:custGeom>
              <a:avLst/>
              <a:gdLst>
                <a:gd name="T0" fmla="*/ 85 w 169"/>
                <a:gd name="T1" fmla="*/ 0 h 150"/>
                <a:gd name="T2" fmla="*/ 102 w 169"/>
                <a:gd name="T3" fmla="*/ 0 h 150"/>
                <a:gd name="T4" fmla="*/ 117 w 169"/>
                <a:gd name="T5" fmla="*/ 6 h 150"/>
                <a:gd name="T6" fmla="*/ 132 w 169"/>
                <a:gd name="T7" fmla="*/ 12 h 150"/>
                <a:gd name="T8" fmla="*/ 145 w 169"/>
                <a:gd name="T9" fmla="*/ 22 h 150"/>
                <a:gd name="T10" fmla="*/ 156 w 169"/>
                <a:gd name="T11" fmla="*/ 33 h 150"/>
                <a:gd name="T12" fmla="*/ 162 w 169"/>
                <a:gd name="T13" fmla="*/ 46 h 150"/>
                <a:gd name="T14" fmla="*/ 166 w 169"/>
                <a:gd name="T15" fmla="*/ 60 h 150"/>
                <a:gd name="T16" fmla="*/ 169 w 169"/>
                <a:gd name="T17" fmla="*/ 75 h 150"/>
                <a:gd name="T18" fmla="*/ 166 w 169"/>
                <a:gd name="T19" fmla="*/ 90 h 150"/>
                <a:gd name="T20" fmla="*/ 162 w 169"/>
                <a:gd name="T21" fmla="*/ 104 h 150"/>
                <a:gd name="T22" fmla="*/ 156 w 169"/>
                <a:gd name="T23" fmla="*/ 117 h 150"/>
                <a:gd name="T24" fmla="*/ 145 w 169"/>
                <a:gd name="T25" fmla="*/ 127 h 150"/>
                <a:gd name="T26" fmla="*/ 132 w 169"/>
                <a:gd name="T27" fmla="*/ 136 h 150"/>
                <a:gd name="T28" fmla="*/ 117 w 169"/>
                <a:gd name="T29" fmla="*/ 144 h 150"/>
                <a:gd name="T30" fmla="*/ 102 w 169"/>
                <a:gd name="T31" fmla="*/ 148 h 150"/>
                <a:gd name="T32" fmla="*/ 85 w 169"/>
                <a:gd name="T33" fmla="*/ 150 h 150"/>
                <a:gd name="T34" fmla="*/ 67 w 169"/>
                <a:gd name="T35" fmla="*/ 148 h 150"/>
                <a:gd name="T36" fmla="*/ 52 w 169"/>
                <a:gd name="T37" fmla="*/ 144 h 150"/>
                <a:gd name="T38" fmla="*/ 37 w 169"/>
                <a:gd name="T39" fmla="*/ 136 h 150"/>
                <a:gd name="T40" fmla="*/ 24 w 169"/>
                <a:gd name="T41" fmla="*/ 127 h 150"/>
                <a:gd name="T42" fmla="*/ 16 w 169"/>
                <a:gd name="T43" fmla="*/ 117 h 150"/>
                <a:gd name="T44" fmla="*/ 7 w 169"/>
                <a:gd name="T45" fmla="*/ 104 h 150"/>
                <a:gd name="T46" fmla="*/ 3 w 169"/>
                <a:gd name="T47" fmla="*/ 90 h 150"/>
                <a:gd name="T48" fmla="*/ 0 w 169"/>
                <a:gd name="T49" fmla="*/ 75 h 150"/>
                <a:gd name="T50" fmla="*/ 3 w 169"/>
                <a:gd name="T51" fmla="*/ 60 h 150"/>
                <a:gd name="T52" fmla="*/ 7 w 169"/>
                <a:gd name="T53" fmla="*/ 46 h 150"/>
                <a:gd name="T54" fmla="*/ 16 w 169"/>
                <a:gd name="T55" fmla="*/ 33 h 150"/>
                <a:gd name="T56" fmla="*/ 24 w 169"/>
                <a:gd name="T57" fmla="*/ 22 h 150"/>
                <a:gd name="T58" fmla="*/ 37 w 169"/>
                <a:gd name="T59" fmla="*/ 12 h 150"/>
                <a:gd name="T60" fmla="*/ 52 w 169"/>
                <a:gd name="T61" fmla="*/ 6 h 150"/>
                <a:gd name="T62" fmla="*/ 67 w 169"/>
                <a:gd name="T63" fmla="*/ 0 h 150"/>
                <a:gd name="T64" fmla="*/ 85 w 169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9"/>
                <a:gd name="T100" fmla="*/ 0 h 150"/>
                <a:gd name="T101" fmla="*/ 169 w 169"/>
                <a:gd name="T102" fmla="*/ 150 h 1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9" h="150">
                  <a:moveTo>
                    <a:pt x="85" y="0"/>
                  </a:moveTo>
                  <a:lnTo>
                    <a:pt x="102" y="0"/>
                  </a:lnTo>
                  <a:lnTo>
                    <a:pt x="117" y="6"/>
                  </a:lnTo>
                  <a:lnTo>
                    <a:pt x="132" y="12"/>
                  </a:lnTo>
                  <a:lnTo>
                    <a:pt x="145" y="22"/>
                  </a:lnTo>
                  <a:lnTo>
                    <a:pt x="156" y="33"/>
                  </a:lnTo>
                  <a:lnTo>
                    <a:pt x="162" y="46"/>
                  </a:lnTo>
                  <a:lnTo>
                    <a:pt x="166" y="60"/>
                  </a:lnTo>
                  <a:lnTo>
                    <a:pt x="169" y="75"/>
                  </a:lnTo>
                  <a:lnTo>
                    <a:pt x="166" y="90"/>
                  </a:lnTo>
                  <a:lnTo>
                    <a:pt x="162" y="104"/>
                  </a:lnTo>
                  <a:lnTo>
                    <a:pt x="156" y="117"/>
                  </a:lnTo>
                  <a:lnTo>
                    <a:pt x="145" y="127"/>
                  </a:lnTo>
                  <a:lnTo>
                    <a:pt x="132" y="136"/>
                  </a:lnTo>
                  <a:lnTo>
                    <a:pt x="117" y="144"/>
                  </a:lnTo>
                  <a:lnTo>
                    <a:pt x="102" y="148"/>
                  </a:lnTo>
                  <a:lnTo>
                    <a:pt x="85" y="150"/>
                  </a:lnTo>
                  <a:lnTo>
                    <a:pt x="67" y="148"/>
                  </a:lnTo>
                  <a:lnTo>
                    <a:pt x="52" y="144"/>
                  </a:lnTo>
                  <a:lnTo>
                    <a:pt x="37" y="136"/>
                  </a:lnTo>
                  <a:lnTo>
                    <a:pt x="24" y="127"/>
                  </a:lnTo>
                  <a:lnTo>
                    <a:pt x="16" y="117"/>
                  </a:lnTo>
                  <a:lnTo>
                    <a:pt x="7" y="104"/>
                  </a:lnTo>
                  <a:lnTo>
                    <a:pt x="3" y="90"/>
                  </a:lnTo>
                  <a:lnTo>
                    <a:pt x="0" y="75"/>
                  </a:lnTo>
                  <a:lnTo>
                    <a:pt x="3" y="60"/>
                  </a:lnTo>
                  <a:lnTo>
                    <a:pt x="7" y="46"/>
                  </a:lnTo>
                  <a:lnTo>
                    <a:pt x="16" y="33"/>
                  </a:lnTo>
                  <a:lnTo>
                    <a:pt x="24" y="22"/>
                  </a:lnTo>
                  <a:lnTo>
                    <a:pt x="37" y="12"/>
                  </a:lnTo>
                  <a:lnTo>
                    <a:pt x="52" y="6"/>
                  </a:lnTo>
                  <a:lnTo>
                    <a:pt x="67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1" name="Freeform 149">
              <a:extLst>
                <a:ext uri="{FF2B5EF4-FFF2-40B4-BE49-F238E27FC236}">
                  <a16:creationId xmlns:a16="http://schemas.microsoft.com/office/drawing/2014/main" id="{82F0DB69-D851-47C8-B331-DCC85B32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" y="2764"/>
              <a:ext cx="92" cy="84"/>
            </a:xfrm>
            <a:custGeom>
              <a:avLst/>
              <a:gdLst>
                <a:gd name="T0" fmla="*/ 92 w 92"/>
                <a:gd name="T1" fmla="*/ 84 h 84"/>
                <a:gd name="T2" fmla="*/ 90 w 92"/>
                <a:gd name="T3" fmla="*/ 67 h 84"/>
                <a:gd name="T4" fmla="*/ 86 w 92"/>
                <a:gd name="T5" fmla="*/ 52 h 84"/>
                <a:gd name="T6" fmla="*/ 77 w 92"/>
                <a:gd name="T7" fmla="*/ 38 h 84"/>
                <a:gd name="T8" fmla="*/ 66 w 92"/>
                <a:gd name="T9" fmla="*/ 25 h 84"/>
                <a:gd name="T10" fmla="*/ 51 w 92"/>
                <a:gd name="T11" fmla="*/ 15 h 84"/>
                <a:gd name="T12" fmla="*/ 36 w 92"/>
                <a:gd name="T13" fmla="*/ 8 h 84"/>
                <a:gd name="T14" fmla="*/ 19 w 92"/>
                <a:gd name="T15" fmla="*/ 2 h 84"/>
                <a:gd name="T16" fmla="*/ 0 w 92"/>
                <a:gd name="T17" fmla="*/ 0 h 84"/>
                <a:gd name="T18" fmla="*/ 0 w 92"/>
                <a:gd name="T19" fmla="*/ 17 h 84"/>
                <a:gd name="T20" fmla="*/ 15 w 92"/>
                <a:gd name="T21" fmla="*/ 17 h 84"/>
                <a:gd name="T22" fmla="*/ 30 w 92"/>
                <a:gd name="T23" fmla="*/ 23 h 84"/>
                <a:gd name="T24" fmla="*/ 43 w 92"/>
                <a:gd name="T25" fmla="*/ 29 h 84"/>
                <a:gd name="T26" fmla="*/ 53 w 92"/>
                <a:gd name="T27" fmla="*/ 36 h 84"/>
                <a:gd name="T28" fmla="*/ 62 w 92"/>
                <a:gd name="T29" fmla="*/ 46 h 84"/>
                <a:gd name="T30" fmla="*/ 69 w 92"/>
                <a:gd name="T31" fmla="*/ 57 h 84"/>
                <a:gd name="T32" fmla="*/ 73 w 92"/>
                <a:gd name="T33" fmla="*/ 71 h 84"/>
                <a:gd name="T34" fmla="*/ 75 w 92"/>
                <a:gd name="T35" fmla="*/ 84 h 84"/>
                <a:gd name="T36" fmla="*/ 92 w 92"/>
                <a:gd name="T37" fmla="*/ 84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84"/>
                <a:gd name="T59" fmla="*/ 92 w 92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84">
                  <a:moveTo>
                    <a:pt x="92" y="84"/>
                  </a:moveTo>
                  <a:lnTo>
                    <a:pt x="90" y="67"/>
                  </a:lnTo>
                  <a:lnTo>
                    <a:pt x="86" y="52"/>
                  </a:lnTo>
                  <a:lnTo>
                    <a:pt x="77" y="38"/>
                  </a:lnTo>
                  <a:lnTo>
                    <a:pt x="66" y="25"/>
                  </a:lnTo>
                  <a:lnTo>
                    <a:pt x="51" y="15"/>
                  </a:lnTo>
                  <a:lnTo>
                    <a:pt x="36" y="8"/>
                  </a:lnTo>
                  <a:lnTo>
                    <a:pt x="19" y="2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" y="17"/>
                  </a:lnTo>
                  <a:lnTo>
                    <a:pt x="30" y="23"/>
                  </a:lnTo>
                  <a:lnTo>
                    <a:pt x="43" y="29"/>
                  </a:lnTo>
                  <a:lnTo>
                    <a:pt x="53" y="36"/>
                  </a:lnTo>
                  <a:lnTo>
                    <a:pt x="62" y="46"/>
                  </a:lnTo>
                  <a:lnTo>
                    <a:pt x="69" y="57"/>
                  </a:lnTo>
                  <a:lnTo>
                    <a:pt x="73" y="71"/>
                  </a:lnTo>
                  <a:lnTo>
                    <a:pt x="75" y="84"/>
                  </a:lnTo>
                  <a:lnTo>
                    <a:pt x="92" y="84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2" name="Freeform 150">
              <a:extLst>
                <a:ext uri="{FF2B5EF4-FFF2-40B4-BE49-F238E27FC236}">
                  <a16:creationId xmlns:a16="http://schemas.microsoft.com/office/drawing/2014/main" id="{98C3F074-AF72-484F-A2F3-E9040E7DC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" y="2848"/>
              <a:ext cx="92" cy="82"/>
            </a:xfrm>
            <a:custGeom>
              <a:avLst/>
              <a:gdLst>
                <a:gd name="T0" fmla="*/ 0 w 92"/>
                <a:gd name="T1" fmla="*/ 82 h 82"/>
                <a:gd name="T2" fmla="*/ 19 w 92"/>
                <a:gd name="T3" fmla="*/ 81 h 82"/>
                <a:gd name="T4" fmla="*/ 36 w 92"/>
                <a:gd name="T5" fmla="*/ 77 h 82"/>
                <a:gd name="T6" fmla="*/ 51 w 92"/>
                <a:gd name="T7" fmla="*/ 69 h 82"/>
                <a:gd name="T8" fmla="*/ 66 w 92"/>
                <a:gd name="T9" fmla="*/ 58 h 82"/>
                <a:gd name="T10" fmla="*/ 77 w 92"/>
                <a:gd name="T11" fmla="*/ 46 h 82"/>
                <a:gd name="T12" fmla="*/ 86 w 92"/>
                <a:gd name="T13" fmla="*/ 33 h 82"/>
                <a:gd name="T14" fmla="*/ 90 w 92"/>
                <a:gd name="T15" fmla="*/ 15 h 82"/>
                <a:gd name="T16" fmla="*/ 92 w 92"/>
                <a:gd name="T17" fmla="*/ 0 h 82"/>
                <a:gd name="T18" fmla="*/ 75 w 92"/>
                <a:gd name="T19" fmla="*/ 0 h 82"/>
                <a:gd name="T20" fmla="*/ 73 w 92"/>
                <a:gd name="T21" fmla="*/ 14 h 82"/>
                <a:gd name="T22" fmla="*/ 69 w 92"/>
                <a:gd name="T23" fmla="*/ 25 h 82"/>
                <a:gd name="T24" fmla="*/ 62 w 92"/>
                <a:gd name="T25" fmla="*/ 37 h 82"/>
                <a:gd name="T26" fmla="*/ 53 w 92"/>
                <a:gd name="T27" fmla="*/ 48 h 82"/>
                <a:gd name="T28" fmla="*/ 43 w 92"/>
                <a:gd name="T29" fmla="*/ 56 h 82"/>
                <a:gd name="T30" fmla="*/ 30 w 92"/>
                <a:gd name="T31" fmla="*/ 61 h 82"/>
                <a:gd name="T32" fmla="*/ 15 w 92"/>
                <a:gd name="T33" fmla="*/ 65 h 82"/>
                <a:gd name="T34" fmla="*/ 0 w 92"/>
                <a:gd name="T35" fmla="*/ 67 h 82"/>
                <a:gd name="T36" fmla="*/ 0 w 92"/>
                <a:gd name="T37" fmla="*/ 82 h 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82"/>
                <a:gd name="T59" fmla="*/ 92 w 92"/>
                <a:gd name="T60" fmla="*/ 82 h 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82">
                  <a:moveTo>
                    <a:pt x="0" y="82"/>
                  </a:moveTo>
                  <a:lnTo>
                    <a:pt x="19" y="81"/>
                  </a:lnTo>
                  <a:lnTo>
                    <a:pt x="36" y="77"/>
                  </a:lnTo>
                  <a:lnTo>
                    <a:pt x="51" y="69"/>
                  </a:lnTo>
                  <a:lnTo>
                    <a:pt x="66" y="58"/>
                  </a:lnTo>
                  <a:lnTo>
                    <a:pt x="77" y="46"/>
                  </a:lnTo>
                  <a:lnTo>
                    <a:pt x="86" y="33"/>
                  </a:lnTo>
                  <a:lnTo>
                    <a:pt x="90" y="15"/>
                  </a:lnTo>
                  <a:lnTo>
                    <a:pt x="92" y="0"/>
                  </a:lnTo>
                  <a:lnTo>
                    <a:pt x="75" y="0"/>
                  </a:lnTo>
                  <a:lnTo>
                    <a:pt x="73" y="14"/>
                  </a:lnTo>
                  <a:lnTo>
                    <a:pt x="69" y="25"/>
                  </a:lnTo>
                  <a:lnTo>
                    <a:pt x="62" y="37"/>
                  </a:lnTo>
                  <a:lnTo>
                    <a:pt x="53" y="48"/>
                  </a:lnTo>
                  <a:lnTo>
                    <a:pt x="43" y="56"/>
                  </a:lnTo>
                  <a:lnTo>
                    <a:pt x="30" y="61"/>
                  </a:lnTo>
                  <a:lnTo>
                    <a:pt x="15" y="65"/>
                  </a:lnTo>
                  <a:lnTo>
                    <a:pt x="0" y="6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3" name="Freeform 151">
              <a:extLst>
                <a:ext uri="{FF2B5EF4-FFF2-40B4-BE49-F238E27FC236}">
                  <a16:creationId xmlns:a16="http://schemas.microsoft.com/office/drawing/2014/main" id="{27B59633-9143-4E84-B58B-B8A62C411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" y="2848"/>
              <a:ext cx="93" cy="82"/>
            </a:xfrm>
            <a:custGeom>
              <a:avLst/>
              <a:gdLst>
                <a:gd name="T0" fmla="*/ 0 w 93"/>
                <a:gd name="T1" fmla="*/ 0 h 82"/>
                <a:gd name="T2" fmla="*/ 2 w 93"/>
                <a:gd name="T3" fmla="*/ 15 h 82"/>
                <a:gd name="T4" fmla="*/ 6 w 93"/>
                <a:gd name="T5" fmla="*/ 33 h 82"/>
                <a:gd name="T6" fmla="*/ 15 w 93"/>
                <a:gd name="T7" fmla="*/ 46 h 82"/>
                <a:gd name="T8" fmla="*/ 26 w 93"/>
                <a:gd name="T9" fmla="*/ 58 h 82"/>
                <a:gd name="T10" fmla="*/ 41 w 93"/>
                <a:gd name="T11" fmla="*/ 69 h 82"/>
                <a:gd name="T12" fmla="*/ 56 w 93"/>
                <a:gd name="T13" fmla="*/ 77 h 82"/>
                <a:gd name="T14" fmla="*/ 73 w 93"/>
                <a:gd name="T15" fmla="*/ 81 h 82"/>
                <a:gd name="T16" fmla="*/ 93 w 93"/>
                <a:gd name="T17" fmla="*/ 82 h 82"/>
                <a:gd name="T18" fmla="*/ 93 w 93"/>
                <a:gd name="T19" fmla="*/ 67 h 82"/>
                <a:gd name="T20" fmla="*/ 77 w 93"/>
                <a:gd name="T21" fmla="*/ 65 h 82"/>
                <a:gd name="T22" fmla="*/ 62 w 93"/>
                <a:gd name="T23" fmla="*/ 61 h 82"/>
                <a:gd name="T24" fmla="*/ 49 w 93"/>
                <a:gd name="T25" fmla="*/ 56 h 82"/>
                <a:gd name="T26" fmla="*/ 39 w 93"/>
                <a:gd name="T27" fmla="*/ 48 h 82"/>
                <a:gd name="T28" fmla="*/ 30 w 93"/>
                <a:gd name="T29" fmla="*/ 37 h 82"/>
                <a:gd name="T30" fmla="*/ 24 w 93"/>
                <a:gd name="T31" fmla="*/ 25 h 82"/>
                <a:gd name="T32" fmla="*/ 19 w 93"/>
                <a:gd name="T33" fmla="*/ 14 h 82"/>
                <a:gd name="T34" fmla="*/ 17 w 93"/>
                <a:gd name="T35" fmla="*/ 0 h 82"/>
                <a:gd name="T36" fmla="*/ 0 w 93"/>
                <a:gd name="T37" fmla="*/ 0 h 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82"/>
                <a:gd name="T59" fmla="*/ 93 w 93"/>
                <a:gd name="T60" fmla="*/ 82 h 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82">
                  <a:moveTo>
                    <a:pt x="0" y="0"/>
                  </a:moveTo>
                  <a:lnTo>
                    <a:pt x="2" y="15"/>
                  </a:lnTo>
                  <a:lnTo>
                    <a:pt x="6" y="33"/>
                  </a:lnTo>
                  <a:lnTo>
                    <a:pt x="15" y="46"/>
                  </a:lnTo>
                  <a:lnTo>
                    <a:pt x="26" y="58"/>
                  </a:lnTo>
                  <a:lnTo>
                    <a:pt x="41" y="69"/>
                  </a:lnTo>
                  <a:lnTo>
                    <a:pt x="56" y="77"/>
                  </a:lnTo>
                  <a:lnTo>
                    <a:pt x="73" y="81"/>
                  </a:lnTo>
                  <a:lnTo>
                    <a:pt x="93" y="82"/>
                  </a:lnTo>
                  <a:lnTo>
                    <a:pt x="93" y="67"/>
                  </a:lnTo>
                  <a:lnTo>
                    <a:pt x="77" y="65"/>
                  </a:lnTo>
                  <a:lnTo>
                    <a:pt x="62" y="61"/>
                  </a:lnTo>
                  <a:lnTo>
                    <a:pt x="49" y="56"/>
                  </a:lnTo>
                  <a:lnTo>
                    <a:pt x="39" y="48"/>
                  </a:lnTo>
                  <a:lnTo>
                    <a:pt x="30" y="37"/>
                  </a:lnTo>
                  <a:lnTo>
                    <a:pt x="24" y="25"/>
                  </a:lnTo>
                  <a:lnTo>
                    <a:pt x="19" y="14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4" name="Freeform 152">
              <a:extLst>
                <a:ext uri="{FF2B5EF4-FFF2-40B4-BE49-F238E27FC236}">
                  <a16:creationId xmlns:a16="http://schemas.microsoft.com/office/drawing/2014/main" id="{4C069B11-15D3-4D13-9288-E75EC94F0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" y="2764"/>
              <a:ext cx="93" cy="84"/>
            </a:xfrm>
            <a:custGeom>
              <a:avLst/>
              <a:gdLst>
                <a:gd name="T0" fmla="*/ 93 w 93"/>
                <a:gd name="T1" fmla="*/ 0 h 84"/>
                <a:gd name="T2" fmla="*/ 73 w 93"/>
                <a:gd name="T3" fmla="*/ 2 h 84"/>
                <a:gd name="T4" fmla="*/ 56 w 93"/>
                <a:gd name="T5" fmla="*/ 8 h 84"/>
                <a:gd name="T6" fmla="*/ 41 w 93"/>
                <a:gd name="T7" fmla="*/ 15 h 84"/>
                <a:gd name="T8" fmla="*/ 26 w 93"/>
                <a:gd name="T9" fmla="*/ 25 h 84"/>
                <a:gd name="T10" fmla="*/ 15 w 93"/>
                <a:gd name="T11" fmla="*/ 38 h 84"/>
                <a:gd name="T12" fmla="*/ 6 w 93"/>
                <a:gd name="T13" fmla="*/ 52 h 84"/>
                <a:gd name="T14" fmla="*/ 2 w 93"/>
                <a:gd name="T15" fmla="*/ 67 h 84"/>
                <a:gd name="T16" fmla="*/ 0 w 93"/>
                <a:gd name="T17" fmla="*/ 84 h 84"/>
                <a:gd name="T18" fmla="*/ 17 w 93"/>
                <a:gd name="T19" fmla="*/ 84 h 84"/>
                <a:gd name="T20" fmla="*/ 19 w 93"/>
                <a:gd name="T21" fmla="*/ 71 h 84"/>
                <a:gd name="T22" fmla="*/ 24 w 93"/>
                <a:gd name="T23" fmla="*/ 57 h 84"/>
                <a:gd name="T24" fmla="*/ 30 w 93"/>
                <a:gd name="T25" fmla="*/ 46 h 84"/>
                <a:gd name="T26" fmla="*/ 39 w 93"/>
                <a:gd name="T27" fmla="*/ 36 h 84"/>
                <a:gd name="T28" fmla="*/ 49 w 93"/>
                <a:gd name="T29" fmla="*/ 29 h 84"/>
                <a:gd name="T30" fmla="*/ 62 w 93"/>
                <a:gd name="T31" fmla="*/ 23 h 84"/>
                <a:gd name="T32" fmla="*/ 77 w 93"/>
                <a:gd name="T33" fmla="*/ 17 h 84"/>
                <a:gd name="T34" fmla="*/ 93 w 93"/>
                <a:gd name="T35" fmla="*/ 17 h 84"/>
                <a:gd name="T36" fmla="*/ 93 w 93"/>
                <a:gd name="T37" fmla="*/ 0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84"/>
                <a:gd name="T59" fmla="*/ 93 w 93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84">
                  <a:moveTo>
                    <a:pt x="93" y="0"/>
                  </a:moveTo>
                  <a:lnTo>
                    <a:pt x="73" y="2"/>
                  </a:lnTo>
                  <a:lnTo>
                    <a:pt x="56" y="8"/>
                  </a:lnTo>
                  <a:lnTo>
                    <a:pt x="41" y="15"/>
                  </a:lnTo>
                  <a:lnTo>
                    <a:pt x="26" y="25"/>
                  </a:lnTo>
                  <a:lnTo>
                    <a:pt x="15" y="38"/>
                  </a:lnTo>
                  <a:lnTo>
                    <a:pt x="6" y="52"/>
                  </a:lnTo>
                  <a:lnTo>
                    <a:pt x="2" y="67"/>
                  </a:lnTo>
                  <a:lnTo>
                    <a:pt x="0" y="84"/>
                  </a:lnTo>
                  <a:lnTo>
                    <a:pt x="17" y="84"/>
                  </a:lnTo>
                  <a:lnTo>
                    <a:pt x="19" y="71"/>
                  </a:lnTo>
                  <a:lnTo>
                    <a:pt x="24" y="57"/>
                  </a:lnTo>
                  <a:lnTo>
                    <a:pt x="30" y="46"/>
                  </a:lnTo>
                  <a:lnTo>
                    <a:pt x="39" y="36"/>
                  </a:lnTo>
                  <a:lnTo>
                    <a:pt x="49" y="29"/>
                  </a:lnTo>
                  <a:lnTo>
                    <a:pt x="62" y="23"/>
                  </a:lnTo>
                  <a:lnTo>
                    <a:pt x="77" y="17"/>
                  </a:lnTo>
                  <a:lnTo>
                    <a:pt x="93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5" name="Freeform 153">
              <a:extLst>
                <a:ext uri="{FF2B5EF4-FFF2-40B4-BE49-F238E27FC236}">
                  <a16:creationId xmlns:a16="http://schemas.microsoft.com/office/drawing/2014/main" id="{2AF50B06-9D96-436C-8568-44730F73C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989"/>
              <a:ext cx="301" cy="254"/>
            </a:xfrm>
            <a:custGeom>
              <a:avLst/>
              <a:gdLst>
                <a:gd name="T0" fmla="*/ 166 w 301"/>
                <a:gd name="T1" fmla="*/ 0 h 254"/>
                <a:gd name="T2" fmla="*/ 196 w 301"/>
                <a:gd name="T3" fmla="*/ 6 h 254"/>
                <a:gd name="T4" fmla="*/ 224 w 301"/>
                <a:gd name="T5" fmla="*/ 15 h 254"/>
                <a:gd name="T6" fmla="*/ 248 w 301"/>
                <a:gd name="T7" fmla="*/ 28 h 254"/>
                <a:gd name="T8" fmla="*/ 267 w 301"/>
                <a:gd name="T9" fmla="*/ 46 h 254"/>
                <a:gd name="T10" fmla="*/ 284 w 301"/>
                <a:gd name="T11" fmla="*/ 67 h 254"/>
                <a:gd name="T12" fmla="*/ 295 w 301"/>
                <a:gd name="T13" fmla="*/ 90 h 254"/>
                <a:gd name="T14" fmla="*/ 301 w 301"/>
                <a:gd name="T15" fmla="*/ 115 h 254"/>
                <a:gd name="T16" fmla="*/ 301 w 301"/>
                <a:gd name="T17" fmla="*/ 140 h 254"/>
                <a:gd name="T18" fmla="*/ 295 w 301"/>
                <a:gd name="T19" fmla="*/ 164 h 254"/>
                <a:gd name="T20" fmla="*/ 284 w 301"/>
                <a:gd name="T21" fmla="*/ 187 h 254"/>
                <a:gd name="T22" fmla="*/ 267 w 301"/>
                <a:gd name="T23" fmla="*/ 208 h 254"/>
                <a:gd name="T24" fmla="*/ 248 w 301"/>
                <a:gd name="T25" fmla="*/ 226 h 254"/>
                <a:gd name="T26" fmla="*/ 224 w 301"/>
                <a:gd name="T27" fmla="*/ 239 h 254"/>
                <a:gd name="T28" fmla="*/ 196 w 301"/>
                <a:gd name="T29" fmla="*/ 249 h 254"/>
                <a:gd name="T30" fmla="*/ 166 w 301"/>
                <a:gd name="T31" fmla="*/ 252 h 254"/>
                <a:gd name="T32" fmla="*/ 135 w 301"/>
                <a:gd name="T33" fmla="*/ 252 h 254"/>
                <a:gd name="T34" fmla="*/ 105 w 301"/>
                <a:gd name="T35" fmla="*/ 249 h 254"/>
                <a:gd name="T36" fmla="*/ 79 w 301"/>
                <a:gd name="T37" fmla="*/ 239 h 254"/>
                <a:gd name="T38" fmla="*/ 54 w 301"/>
                <a:gd name="T39" fmla="*/ 226 h 254"/>
                <a:gd name="T40" fmla="*/ 34 w 301"/>
                <a:gd name="T41" fmla="*/ 208 h 254"/>
                <a:gd name="T42" fmla="*/ 17 w 301"/>
                <a:gd name="T43" fmla="*/ 187 h 254"/>
                <a:gd name="T44" fmla="*/ 6 w 301"/>
                <a:gd name="T45" fmla="*/ 164 h 254"/>
                <a:gd name="T46" fmla="*/ 0 w 301"/>
                <a:gd name="T47" fmla="*/ 140 h 254"/>
                <a:gd name="T48" fmla="*/ 0 w 301"/>
                <a:gd name="T49" fmla="*/ 115 h 254"/>
                <a:gd name="T50" fmla="*/ 6 w 301"/>
                <a:gd name="T51" fmla="*/ 90 h 254"/>
                <a:gd name="T52" fmla="*/ 17 w 301"/>
                <a:gd name="T53" fmla="*/ 67 h 254"/>
                <a:gd name="T54" fmla="*/ 34 w 301"/>
                <a:gd name="T55" fmla="*/ 46 h 254"/>
                <a:gd name="T56" fmla="*/ 54 w 301"/>
                <a:gd name="T57" fmla="*/ 28 h 254"/>
                <a:gd name="T58" fmla="*/ 79 w 301"/>
                <a:gd name="T59" fmla="*/ 15 h 254"/>
                <a:gd name="T60" fmla="*/ 105 w 301"/>
                <a:gd name="T61" fmla="*/ 6 h 254"/>
                <a:gd name="T62" fmla="*/ 135 w 301"/>
                <a:gd name="T63" fmla="*/ 0 h 2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254"/>
                <a:gd name="T98" fmla="*/ 301 w 301"/>
                <a:gd name="T99" fmla="*/ 254 h 25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254">
                  <a:moveTo>
                    <a:pt x="151" y="0"/>
                  </a:moveTo>
                  <a:lnTo>
                    <a:pt x="166" y="0"/>
                  </a:lnTo>
                  <a:lnTo>
                    <a:pt x="181" y="2"/>
                  </a:lnTo>
                  <a:lnTo>
                    <a:pt x="196" y="6"/>
                  </a:lnTo>
                  <a:lnTo>
                    <a:pt x="209" y="9"/>
                  </a:lnTo>
                  <a:lnTo>
                    <a:pt x="224" y="15"/>
                  </a:lnTo>
                  <a:lnTo>
                    <a:pt x="235" y="21"/>
                  </a:lnTo>
                  <a:lnTo>
                    <a:pt x="248" y="28"/>
                  </a:lnTo>
                  <a:lnTo>
                    <a:pt x="258" y="38"/>
                  </a:lnTo>
                  <a:lnTo>
                    <a:pt x="267" y="46"/>
                  </a:lnTo>
                  <a:lnTo>
                    <a:pt x="276" y="55"/>
                  </a:lnTo>
                  <a:lnTo>
                    <a:pt x="284" y="67"/>
                  </a:lnTo>
                  <a:lnTo>
                    <a:pt x="291" y="78"/>
                  </a:lnTo>
                  <a:lnTo>
                    <a:pt x="295" y="90"/>
                  </a:lnTo>
                  <a:lnTo>
                    <a:pt x="299" y="101"/>
                  </a:lnTo>
                  <a:lnTo>
                    <a:pt x="301" y="115"/>
                  </a:lnTo>
                  <a:lnTo>
                    <a:pt x="301" y="126"/>
                  </a:lnTo>
                  <a:lnTo>
                    <a:pt x="301" y="140"/>
                  </a:lnTo>
                  <a:lnTo>
                    <a:pt x="299" y="153"/>
                  </a:lnTo>
                  <a:lnTo>
                    <a:pt x="295" y="164"/>
                  </a:lnTo>
                  <a:lnTo>
                    <a:pt x="291" y="176"/>
                  </a:lnTo>
                  <a:lnTo>
                    <a:pt x="284" y="187"/>
                  </a:lnTo>
                  <a:lnTo>
                    <a:pt x="276" y="197"/>
                  </a:lnTo>
                  <a:lnTo>
                    <a:pt x="267" y="208"/>
                  </a:lnTo>
                  <a:lnTo>
                    <a:pt x="258" y="216"/>
                  </a:lnTo>
                  <a:lnTo>
                    <a:pt x="248" y="226"/>
                  </a:lnTo>
                  <a:lnTo>
                    <a:pt x="235" y="231"/>
                  </a:lnTo>
                  <a:lnTo>
                    <a:pt x="224" y="239"/>
                  </a:lnTo>
                  <a:lnTo>
                    <a:pt x="209" y="245"/>
                  </a:lnTo>
                  <a:lnTo>
                    <a:pt x="196" y="249"/>
                  </a:lnTo>
                  <a:lnTo>
                    <a:pt x="181" y="251"/>
                  </a:lnTo>
                  <a:lnTo>
                    <a:pt x="166" y="252"/>
                  </a:lnTo>
                  <a:lnTo>
                    <a:pt x="151" y="254"/>
                  </a:lnTo>
                  <a:lnTo>
                    <a:pt x="135" y="252"/>
                  </a:lnTo>
                  <a:lnTo>
                    <a:pt x="120" y="251"/>
                  </a:lnTo>
                  <a:lnTo>
                    <a:pt x="105" y="249"/>
                  </a:lnTo>
                  <a:lnTo>
                    <a:pt x="92" y="245"/>
                  </a:lnTo>
                  <a:lnTo>
                    <a:pt x="79" y="239"/>
                  </a:lnTo>
                  <a:lnTo>
                    <a:pt x="66" y="231"/>
                  </a:lnTo>
                  <a:lnTo>
                    <a:pt x="54" y="226"/>
                  </a:lnTo>
                  <a:lnTo>
                    <a:pt x="43" y="216"/>
                  </a:lnTo>
                  <a:lnTo>
                    <a:pt x="34" y="208"/>
                  </a:lnTo>
                  <a:lnTo>
                    <a:pt x="25" y="197"/>
                  </a:lnTo>
                  <a:lnTo>
                    <a:pt x="17" y="187"/>
                  </a:lnTo>
                  <a:lnTo>
                    <a:pt x="10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0" y="140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1"/>
                  </a:lnTo>
                  <a:lnTo>
                    <a:pt x="6" y="90"/>
                  </a:lnTo>
                  <a:lnTo>
                    <a:pt x="10" y="78"/>
                  </a:lnTo>
                  <a:lnTo>
                    <a:pt x="17" y="67"/>
                  </a:lnTo>
                  <a:lnTo>
                    <a:pt x="25" y="55"/>
                  </a:lnTo>
                  <a:lnTo>
                    <a:pt x="34" y="46"/>
                  </a:lnTo>
                  <a:lnTo>
                    <a:pt x="43" y="38"/>
                  </a:lnTo>
                  <a:lnTo>
                    <a:pt x="54" y="28"/>
                  </a:lnTo>
                  <a:lnTo>
                    <a:pt x="66" y="21"/>
                  </a:lnTo>
                  <a:lnTo>
                    <a:pt x="79" y="15"/>
                  </a:lnTo>
                  <a:lnTo>
                    <a:pt x="92" y="9"/>
                  </a:lnTo>
                  <a:lnTo>
                    <a:pt x="105" y="6"/>
                  </a:lnTo>
                  <a:lnTo>
                    <a:pt x="120" y="2"/>
                  </a:lnTo>
                  <a:lnTo>
                    <a:pt x="135" y="0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6" name="Freeform 154">
              <a:extLst>
                <a:ext uri="{FF2B5EF4-FFF2-40B4-BE49-F238E27FC236}">
                  <a16:creationId xmlns:a16="http://schemas.microsoft.com/office/drawing/2014/main" id="{F1C121F7-AAFE-4B0F-8234-C22FDE3F2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" y="1981"/>
              <a:ext cx="161" cy="134"/>
            </a:xfrm>
            <a:custGeom>
              <a:avLst/>
              <a:gdLst>
                <a:gd name="T0" fmla="*/ 161 w 161"/>
                <a:gd name="T1" fmla="*/ 134 h 134"/>
                <a:gd name="T2" fmla="*/ 159 w 161"/>
                <a:gd name="T3" fmla="*/ 121 h 134"/>
                <a:gd name="T4" fmla="*/ 157 w 161"/>
                <a:gd name="T5" fmla="*/ 107 h 134"/>
                <a:gd name="T6" fmla="*/ 153 w 161"/>
                <a:gd name="T7" fmla="*/ 94 h 134"/>
                <a:gd name="T8" fmla="*/ 148 w 161"/>
                <a:gd name="T9" fmla="*/ 82 h 134"/>
                <a:gd name="T10" fmla="*/ 142 w 161"/>
                <a:gd name="T11" fmla="*/ 71 h 134"/>
                <a:gd name="T12" fmla="*/ 133 w 161"/>
                <a:gd name="T13" fmla="*/ 59 h 134"/>
                <a:gd name="T14" fmla="*/ 122 w 161"/>
                <a:gd name="T15" fmla="*/ 50 h 134"/>
                <a:gd name="T16" fmla="*/ 114 w 161"/>
                <a:gd name="T17" fmla="*/ 40 h 134"/>
                <a:gd name="T18" fmla="*/ 101 w 161"/>
                <a:gd name="T19" fmla="*/ 31 h 134"/>
                <a:gd name="T20" fmla="*/ 90 w 161"/>
                <a:gd name="T21" fmla="*/ 23 h 134"/>
                <a:gd name="T22" fmla="*/ 75 w 161"/>
                <a:gd name="T23" fmla="*/ 15 h 134"/>
                <a:gd name="T24" fmla="*/ 62 w 161"/>
                <a:gd name="T25" fmla="*/ 10 h 134"/>
                <a:gd name="T26" fmla="*/ 47 w 161"/>
                <a:gd name="T27" fmla="*/ 6 h 134"/>
                <a:gd name="T28" fmla="*/ 32 w 161"/>
                <a:gd name="T29" fmla="*/ 2 h 134"/>
                <a:gd name="T30" fmla="*/ 17 w 161"/>
                <a:gd name="T31" fmla="*/ 0 h 134"/>
                <a:gd name="T32" fmla="*/ 0 w 161"/>
                <a:gd name="T33" fmla="*/ 0 h 134"/>
                <a:gd name="T34" fmla="*/ 0 w 161"/>
                <a:gd name="T35" fmla="*/ 15 h 134"/>
                <a:gd name="T36" fmla="*/ 15 w 161"/>
                <a:gd name="T37" fmla="*/ 17 h 134"/>
                <a:gd name="T38" fmla="*/ 28 w 161"/>
                <a:gd name="T39" fmla="*/ 19 h 134"/>
                <a:gd name="T40" fmla="*/ 43 w 161"/>
                <a:gd name="T41" fmla="*/ 21 h 134"/>
                <a:gd name="T42" fmla="*/ 56 w 161"/>
                <a:gd name="T43" fmla="*/ 25 h 134"/>
                <a:gd name="T44" fmla="*/ 69 w 161"/>
                <a:gd name="T45" fmla="*/ 31 h 134"/>
                <a:gd name="T46" fmla="*/ 79 w 161"/>
                <a:gd name="T47" fmla="*/ 36 h 134"/>
                <a:gd name="T48" fmla="*/ 90 w 161"/>
                <a:gd name="T49" fmla="*/ 44 h 134"/>
                <a:gd name="T50" fmla="*/ 101 w 161"/>
                <a:gd name="T51" fmla="*/ 52 h 134"/>
                <a:gd name="T52" fmla="*/ 109 w 161"/>
                <a:gd name="T53" fmla="*/ 59 h 134"/>
                <a:gd name="T54" fmla="*/ 118 w 161"/>
                <a:gd name="T55" fmla="*/ 69 h 134"/>
                <a:gd name="T56" fmla="*/ 125 w 161"/>
                <a:gd name="T57" fmla="*/ 79 h 134"/>
                <a:gd name="T58" fmla="*/ 131 w 161"/>
                <a:gd name="T59" fmla="*/ 88 h 134"/>
                <a:gd name="T60" fmla="*/ 135 w 161"/>
                <a:gd name="T61" fmla="*/ 100 h 134"/>
                <a:gd name="T62" fmla="*/ 140 w 161"/>
                <a:gd name="T63" fmla="*/ 111 h 134"/>
                <a:gd name="T64" fmla="*/ 142 w 161"/>
                <a:gd name="T65" fmla="*/ 123 h 134"/>
                <a:gd name="T66" fmla="*/ 142 w 161"/>
                <a:gd name="T67" fmla="*/ 134 h 134"/>
                <a:gd name="T68" fmla="*/ 161 w 161"/>
                <a:gd name="T69" fmla="*/ 134 h 1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1"/>
                <a:gd name="T106" fmla="*/ 0 h 134"/>
                <a:gd name="T107" fmla="*/ 161 w 161"/>
                <a:gd name="T108" fmla="*/ 134 h 13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1" h="134">
                  <a:moveTo>
                    <a:pt x="161" y="134"/>
                  </a:moveTo>
                  <a:lnTo>
                    <a:pt x="159" y="121"/>
                  </a:lnTo>
                  <a:lnTo>
                    <a:pt x="157" y="107"/>
                  </a:lnTo>
                  <a:lnTo>
                    <a:pt x="153" y="94"/>
                  </a:lnTo>
                  <a:lnTo>
                    <a:pt x="148" y="82"/>
                  </a:lnTo>
                  <a:lnTo>
                    <a:pt x="142" y="71"/>
                  </a:lnTo>
                  <a:lnTo>
                    <a:pt x="133" y="59"/>
                  </a:lnTo>
                  <a:lnTo>
                    <a:pt x="122" y="50"/>
                  </a:lnTo>
                  <a:lnTo>
                    <a:pt x="114" y="40"/>
                  </a:lnTo>
                  <a:lnTo>
                    <a:pt x="101" y="31"/>
                  </a:lnTo>
                  <a:lnTo>
                    <a:pt x="90" y="23"/>
                  </a:lnTo>
                  <a:lnTo>
                    <a:pt x="75" y="15"/>
                  </a:lnTo>
                  <a:lnTo>
                    <a:pt x="62" y="10"/>
                  </a:lnTo>
                  <a:lnTo>
                    <a:pt x="47" y="6"/>
                  </a:lnTo>
                  <a:lnTo>
                    <a:pt x="32" y="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" y="17"/>
                  </a:lnTo>
                  <a:lnTo>
                    <a:pt x="28" y="19"/>
                  </a:lnTo>
                  <a:lnTo>
                    <a:pt x="43" y="21"/>
                  </a:lnTo>
                  <a:lnTo>
                    <a:pt x="56" y="25"/>
                  </a:lnTo>
                  <a:lnTo>
                    <a:pt x="69" y="31"/>
                  </a:lnTo>
                  <a:lnTo>
                    <a:pt x="79" y="36"/>
                  </a:lnTo>
                  <a:lnTo>
                    <a:pt x="90" y="44"/>
                  </a:lnTo>
                  <a:lnTo>
                    <a:pt x="101" y="52"/>
                  </a:lnTo>
                  <a:lnTo>
                    <a:pt x="109" y="59"/>
                  </a:lnTo>
                  <a:lnTo>
                    <a:pt x="118" y="69"/>
                  </a:lnTo>
                  <a:lnTo>
                    <a:pt x="125" y="79"/>
                  </a:lnTo>
                  <a:lnTo>
                    <a:pt x="131" y="88"/>
                  </a:lnTo>
                  <a:lnTo>
                    <a:pt x="135" y="100"/>
                  </a:lnTo>
                  <a:lnTo>
                    <a:pt x="140" y="111"/>
                  </a:lnTo>
                  <a:lnTo>
                    <a:pt x="142" y="123"/>
                  </a:lnTo>
                  <a:lnTo>
                    <a:pt x="142" y="134"/>
                  </a:lnTo>
                  <a:lnTo>
                    <a:pt x="161" y="134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7" name="Freeform 155">
              <a:extLst>
                <a:ext uri="{FF2B5EF4-FFF2-40B4-BE49-F238E27FC236}">
                  <a16:creationId xmlns:a16="http://schemas.microsoft.com/office/drawing/2014/main" id="{02E1064B-3911-491E-BB0A-C4556FB01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" y="2115"/>
              <a:ext cx="161" cy="136"/>
            </a:xfrm>
            <a:custGeom>
              <a:avLst/>
              <a:gdLst>
                <a:gd name="T0" fmla="*/ 0 w 161"/>
                <a:gd name="T1" fmla="*/ 136 h 136"/>
                <a:gd name="T2" fmla="*/ 17 w 161"/>
                <a:gd name="T3" fmla="*/ 136 h 136"/>
                <a:gd name="T4" fmla="*/ 32 w 161"/>
                <a:gd name="T5" fmla="*/ 134 h 136"/>
                <a:gd name="T6" fmla="*/ 47 w 161"/>
                <a:gd name="T7" fmla="*/ 130 h 136"/>
                <a:gd name="T8" fmla="*/ 62 w 161"/>
                <a:gd name="T9" fmla="*/ 125 h 136"/>
                <a:gd name="T10" fmla="*/ 75 w 161"/>
                <a:gd name="T11" fmla="*/ 119 h 136"/>
                <a:gd name="T12" fmla="*/ 90 w 161"/>
                <a:gd name="T13" fmla="*/ 113 h 136"/>
                <a:gd name="T14" fmla="*/ 101 w 161"/>
                <a:gd name="T15" fmla="*/ 105 h 136"/>
                <a:gd name="T16" fmla="*/ 114 w 161"/>
                <a:gd name="T17" fmla="*/ 96 h 136"/>
                <a:gd name="T18" fmla="*/ 122 w 161"/>
                <a:gd name="T19" fmla="*/ 86 h 136"/>
                <a:gd name="T20" fmla="*/ 133 w 161"/>
                <a:gd name="T21" fmla="*/ 77 h 136"/>
                <a:gd name="T22" fmla="*/ 142 w 161"/>
                <a:gd name="T23" fmla="*/ 65 h 136"/>
                <a:gd name="T24" fmla="*/ 148 w 161"/>
                <a:gd name="T25" fmla="*/ 54 h 136"/>
                <a:gd name="T26" fmla="*/ 153 w 161"/>
                <a:gd name="T27" fmla="*/ 40 h 136"/>
                <a:gd name="T28" fmla="*/ 157 w 161"/>
                <a:gd name="T29" fmla="*/ 29 h 136"/>
                <a:gd name="T30" fmla="*/ 159 w 161"/>
                <a:gd name="T31" fmla="*/ 15 h 136"/>
                <a:gd name="T32" fmla="*/ 161 w 161"/>
                <a:gd name="T33" fmla="*/ 0 h 136"/>
                <a:gd name="T34" fmla="*/ 142 w 161"/>
                <a:gd name="T35" fmla="*/ 0 h 136"/>
                <a:gd name="T36" fmla="*/ 142 w 161"/>
                <a:gd name="T37" fmla="*/ 14 h 136"/>
                <a:gd name="T38" fmla="*/ 140 w 161"/>
                <a:gd name="T39" fmla="*/ 25 h 136"/>
                <a:gd name="T40" fmla="*/ 135 w 161"/>
                <a:gd name="T41" fmla="*/ 36 h 136"/>
                <a:gd name="T42" fmla="*/ 131 w 161"/>
                <a:gd name="T43" fmla="*/ 48 h 136"/>
                <a:gd name="T44" fmla="*/ 125 w 161"/>
                <a:gd name="T45" fmla="*/ 58 h 136"/>
                <a:gd name="T46" fmla="*/ 118 w 161"/>
                <a:gd name="T47" fmla="*/ 67 h 136"/>
                <a:gd name="T48" fmla="*/ 109 w 161"/>
                <a:gd name="T49" fmla="*/ 77 h 136"/>
                <a:gd name="T50" fmla="*/ 101 w 161"/>
                <a:gd name="T51" fmla="*/ 84 h 136"/>
                <a:gd name="T52" fmla="*/ 90 w 161"/>
                <a:gd name="T53" fmla="*/ 92 h 136"/>
                <a:gd name="T54" fmla="*/ 79 w 161"/>
                <a:gd name="T55" fmla="*/ 100 h 136"/>
                <a:gd name="T56" fmla="*/ 69 w 161"/>
                <a:gd name="T57" fmla="*/ 105 h 136"/>
                <a:gd name="T58" fmla="*/ 56 w 161"/>
                <a:gd name="T59" fmla="*/ 111 h 136"/>
                <a:gd name="T60" fmla="*/ 43 w 161"/>
                <a:gd name="T61" fmla="*/ 115 h 136"/>
                <a:gd name="T62" fmla="*/ 28 w 161"/>
                <a:gd name="T63" fmla="*/ 117 h 136"/>
                <a:gd name="T64" fmla="*/ 15 w 161"/>
                <a:gd name="T65" fmla="*/ 119 h 136"/>
                <a:gd name="T66" fmla="*/ 0 w 161"/>
                <a:gd name="T67" fmla="*/ 121 h 136"/>
                <a:gd name="T68" fmla="*/ 0 w 161"/>
                <a:gd name="T69" fmla="*/ 136 h 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1"/>
                <a:gd name="T106" fmla="*/ 0 h 136"/>
                <a:gd name="T107" fmla="*/ 161 w 161"/>
                <a:gd name="T108" fmla="*/ 136 h 1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1" h="136">
                  <a:moveTo>
                    <a:pt x="0" y="136"/>
                  </a:moveTo>
                  <a:lnTo>
                    <a:pt x="17" y="136"/>
                  </a:lnTo>
                  <a:lnTo>
                    <a:pt x="32" y="134"/>
                  </a:lnTo>
                  <a:lnTo>
                    <a:pt x="47" y="130"/>
                  </a:lnTo>
                  <a:lnTo>
                    <a:pt x="62" y="125"/>
                  </a:lnTo>
                  <a:lnTo>
                    <a:pt x="75" y="119"/>
                  </a:lnTo>
                  <a:lnTo>
                    <a:pt x="90" y="113"/>
                  </a:lnTo>
                  <a:lnTo>
                    <a:pt x="101" y="105"/>
                  </a:lnTo>
                  <a:lnTo>
                    <a:pt x="114" y="96"/>
                  </a:lnTo>
                  <a:lnTo>
                    <a:pt x="122" y="86"/>
                  </a:lnTo>
                  <a:lnTo>
                    <a:pt x="133" y="77"/>
                  </a:lnTo>
                  <a:lnTo>
                    <a:pt x="142" y="65"/>
                  </a:lnTo>
                  <a:lnTo>
                    <a:pt x="148" y="54"/>
                  </a:lnTo>
                  <a:lnTo>
                    <a:pt x="153" y="40"/>
                  </a:lnTo>
                  <a:lnTo>
                    <a:pt x="157" y="29"/>
                  </a:lnTo>
                  <a:lnTo>
                    <a:pt x="159" y="15"/>
                  </a:lnTo>
                  <a:lnTo>
                    <a:pt x="161" y="0"/>
                  </a:lnTo>
                  <a:lnTo>
                    <a:pt x="142" y="0"/>
                  </a:lnTo>
                  <a:lnTo>
                    <a:pt x="142" y="14"/>
                  </a:lnTo>
                  <a:lnTo>
                    <a:pt x="140" y="25"/>
                  </a:lnTo>
                  <a:lnTo>
                    <a:pt x="135" y="36"/>
                  </a:lnTo>
                  <a:lnTo>
                    <a:pt x="131" y="48"/>
                  </a:lnTo>
                  <a:lnTo>
                    <a:pt x="125" y="58"/>
                  </a:lnTo>
                  <a:lnTo>
                    <a:pt x="118" y="67"/>
                  </a:lnTo>
                  <a:lnTo>
                    <a:pt x="109" y="77"/>
                  </a:lnTo>
                  <a:lnTo>
                    <a:pt x="101" y="84"/>
                  </a:lnTo>
                  <a:lnTo>
                    <a:pt x="90" y="92"/>
                  </a:lnTo>
                  <a:lnTo>
                    <a:pt x="79" y="100"/>
                  </a:lnTo>
                  <a:lnTo>
                    <a:pt x="69" y="105"/>
                  </a:lnTo>
                  <a:lnTo>
                    <a:pt x="56" y="111"/>
                  </a:lnTo>
                  <a:lnTo>
                    <a:pt x="43" y="115"/>
                  </a:lnTo>
                  <a:lnTo>
                    <a:pt x="28" y="117"/>
                  </a:lnTo>
                  <a:lnTo>
                    <a:pt x="15" y="119"/>
                  </a:lnTo>
                  <a:lnTo>
                    <a:pt x="0" y="121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8" name="Freeform 156">
              <a:extLst>
                <a:ext uri="{FF2B5EF4-FFF2-40B4-BE49-F238E27FC236}">
                  <a16:creationId xmlns:a16="http://schemas.microsoft.com/office/drawing/2014/main" id="{6264F458-6BCD-489C-A7C2-217779FDC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115"/>
              <a:ext cx="162" cy="136"/>
            </a:xfrm>
            <a:custGeom>
              <a:avLst/>
              <a:gdLst>
                <a:gd name="T0" fmla="*/ 0 w 162"/>
                <a:gd name="T1" fmla="*/ 0 h 136"/>
                <a:gd name="T2" fmla="*/ 2 w 162"/>
                <a:gd name="T3" fmla="*/ 15 h 136"/>
                <a:gd name="T4" fmla="*/ 4 w 162"/>
                <a:gd name="T5" fmla="*/ 29 h 136"/>
                <a:gd name="T6" fmla="*/ 8 w 162"/>
                <a:gd name="T7" fmla="*/ 40 h 136"/>
                <a:gd name="T8" fmla="*/ 13 w 162"/>
                <a:gd name="T9" fmla="*/ 54 h 136"/>
                <a:gd name="T10" fmla="*/ 21 w 162"/>
                <a:gd name="T11" fmla="*/ 65 h 136"/>
                <a:gd name="T12" fmla="*/ 28 w 162"/>
                <a:gd name="T13" fmla="*/ 77 h 136"/>
                <a:gd name="T14" fmla="*/ 39 w 162"/>
                <a:gd name="T15" fmla="*/ 86 h 136"/>
                <a:gd name="T16" fmla="*/ 47 w 162"/>
                <a:gd name="T17" fmla="*/ 96 h 136"/>
                <a:gd name="T18" fmla="*/ 60 w 162"/>
                <a:gd name="T19" fmla="*/ 105 h 136"/>
                <a:gd name="T20" fmla="*/ 71 w 162"/>
                <a:gd name="T21" fmla="*/ 113 h 136"/>
                <a:gd name="T22" fmla="*/ 86 w 162"/>
                <a:gd name="T23" fmla="*/ 119 h 136"/>
                <a:gd name="T24" fmla="*/ 99 w 162"/>
                <a:gd name="T25" fmla="*/ 125 h 136"/>
                <a:gd name="T26" fmla="*/ 114 w 162"/>
                <a:gd name="T27" fmla="*/ 130 h 136"/>
                <a:gd name="T28" fmla="*/ 129 w 162"/>
                <a:gd name="T29" fmla="*/ 134 h 136"/>
                <a:gd name="T30" fmla="*/ 144 w 162"/>
                <a:gd name="T31" fmla="*/ 136 h 136"/>
                <a:gd name="T32" fmla="*/ 162 w 162"/>
                <a:gd name="T33" fmla="*/ 136 h 136"/>
                <a:gd name="T34" fmla="*/ 162 w 162"/>
                <a:gd name="T35" fmla="*/ 121 h 136"/>
                <a:gd name="T36" fmla="*/ 146 w 162"/>
                <a:gd name="T37" fmla="*/ 119 h 136"/>
                <a:gd name="T38" fmla="*/ 134 w 162"/>
                <a:gd name="T39" fmla="*/ 117 h 136"/>
                <a:gd name="T40" fmla="*/ 118 w 162"/>
                <a:gd name="T41" fmla="*/ 115 h 136"/>
                <a:gd name="T42" fmla="*/ 105 w 162"/>
                <a:gd name="T43" fmla="*/ 111 h 136"/>
                <a:gd name="T44" fmla="*/ 93 w 162"/>
                <a:gd name="T45" fmla="*/ 105 h 136"/>
                <a:gd name="T46" fmla="*/ 82 w 162"/>
                <a:gd name="T47" fmla="*/ 100 h 136"/>
                <a:gd name="T48" fmla="*/ 71 w 162"/>
                <a:gd name="T49" fmla="*/ 92 h 136"/>
                <a:gd name="T50" fmla="*/ 60 w 162"/>
                <a:gd name="T51" fmla="*/ 84 h 136"/>
                <a:gd name="T52" fmla="*/ 52 w 162"/>
                <a:gd name="T53" fmla="*/ 77 h 136"/>
                <a:gd name="T54" fmla="*/ 43 w 162"/>
                <a:gd name="T55" fmla="*/ 67 h 136"/>
                <a:gd name="T56" fmla="*/ 36 w 162"/>
                <a:gd name="T57" fmla="*/ 58 h 136"/>
                <a:gd name="T58" fmla="*/ 30 w 162"/>
                <a:gd name="T59" fmla="*/ 48 h 136"/>
                <a:gd name="T60" fmla="*/ 26 w 162"/>
                <a:gd name="T61" fmla="*/ 36 h 136"/>
                <a:gd name="T62" fmla="*/ 21 w 162"/>
                <a:gd name="T63" fmla="*/ 25 h 136"/>
                <a:gd name="T64" fmla="*/ 19 w 162"/>
                <a:gd name="T65" fmla="*/ 14 h 136"/>
                <a:gd name="T66" fmla="*/ 19 w 162"/>
                <a:gd name="T67" fmla="*/ 0 h 136"/>
                <a:gd name="T68" fmla="*/ 0 w 162"/>
                <a:gd name="T69" fmla="*/ 0 h 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2"/>
                <a:gd name="T106" fmla="*/ 0 h 136"/>
                <a:gd name="T107" fmla="*/ 162 w 162"/>
                <a:gd name="T108" fmla="*/ 136 h 1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2" h="136">
                  <a:moveTo>
                    <a:pt x="0" y="0"/>
                  </a:moveTo>
                  <a:lnTo>
                    <a:pt x="2" y="15"/>
                  </a:lnTo>
                  <a:lnTo>
                    <a:pt x="4" y="29"/>
                  </a:lnTo>
                  <a:lnTo>
                    <a:pt x="8" y="40"/>
                  </a:lnTo>
                  <a:lnTo>
                    <a:pt x="13" y="54"/>
                  </a:lnTo>
                  <a:lnTo>
                    <a:pt x="21" y="65"/>
                  </a:lnTo>
                  <a:lnTo>
                    <a:pt x="28" y="77"/>
                  </a:lnTo>
                  <a:lnTo>
                    <a:pt x="39" y="86"/>
                  </a:lnTo>
                  <a:lnTo>
                    <a:pt x="47" y="96"/>
                  </a:lnTo>
                  <a:lnTo>
                    <a:pt x="60" y="105"/>
                  </a:lnTo>
                  <a:lnTo>
                    <a:pt x="71" y="113"/>
                  </a:lnTo>
                  <a:lnTo>
                    <a:pt x="86" y="119"/>
                  </a:lnTo>
                  <a:lnTo>
                    <a:pt x="99" y="125"/>
                  </a:lnTo>
                  <a:lnTo>
                    <a:pt x="114" y="130"/>
                  </a:lnTo>
                  <a:lnTo>
                    <a:pt x="129" y="134"/>
                  </a:lnTo>
                  <a:lnTo>
                    <a:pt x="144" y="136"/>
                  </a:lnTo>
                  <a:lnTo>
                    <a:pt x="162" y="136"/>
                  </a:lnTo>
                  <a:lnTo>
                    <a:pt x="162" y="121"/>
                  </a:lnTo>
                  <a:lnTo>
                    <a:pt x="146" y="119"/>
                  </a:lnTo>
                  <a:lnTo>
                    <a:pt x="134" y="117"/>
                  </a:lnTo>
                  <a:lnTo>
                    <a:pt x="118" y="115"/>
                  </a:lnTo>
                  <a:lnTo>
                    <a:pt x="105" y="111"/>
                  </a:lnTo>
                  <a:lnTo>
                    <a:pt x="93" y="105"/>
                  </a:lnTo>
                  <a:lnTo>
                    <a:pt x="82" y="100"/>
                  </a:lnTo>
                  <a:lnTo>
                    <a:pt x="71" y="92"/>
                  </a:lnTo>
                  <a:lnTo>
                    <a:pt x="60" y="84"/>
                  </a:lnTo>
                  <a:lnTo>
                    <a:pt x="52" y="77"/>
                  </a:lnTo>
                  <a:lnTo>
                    <a:pt x="43" y="67"/>
                  </a:lnTo>
                  <a:lnTo>
                    <a:pt x="36" y="58"/>
                  </a:lnTo>
                  <a:lnTo>
                    <a:pt x="30" y="48"/>
                  </a:lnTo>
                  <a:lnTo>
                    <a:pt x="26" y="36"/>
                  </a:lnTo>
                  <a:lnTo>
                    <a:pt x="21" y="25"/>
                  </a:lnTo>
                  <a:lnTo>
                    <a:pt x="19" y="14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09" name="Freeform 157">
              <a:extLst>
                <a:ext uri="{FF2B5EF4-FFF2-40B4-BE49-F238E27FC236}">
                  <a16:creationId xmlns:a16="http://schemas.microsoft.com/office/drawing/2014/main" id="{326CFA4F-CC8C-4950-A2A7-03967F443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1981"/>
              <a:ext cx="162" cy="134"/>
            </a:xfrm>
            <a:custGeom>
              <a:avLst/>
              <a:gdLst>
                <a:gd name="T0" fmla="*/ 162 w 162"/>
                <a:gd name="T1" fmla="*/ 0 h 134"/>
                <a:gd name="T2" fmla="*/ 144 w 162"/>
                <a:gd name="T3" fmla="*/ 0 h 134"/>
                <a:gd name="T4" fmla="*/ 129 w 162"/>
                <a:gd name="T5" fmla="*/ 2 h 134"/>
                <a:gd name="T6" fmla="*/ 114 w 162"/>
                <a:gd name="T7" fmla="*/ 6 h 134"/>
                <a:gd name="T8" fmla="*/ 99 w 162"/>
                <a:gd name="T9" fmla="*/ 10 h 134"/>
                <a:gd name="T10" fmla="*/ 86 w 162"/>
                <a:gd name="T11" fmla="*/ 15 h 134"/>
                <a:gd name="T12" fmla="*/ 71 w 162"/>
                <a:gd name="T13" fmla="*/ 23 h 134"/>
                <a:gd name="T14" fmla="*/ 60 w 162"/>
                <a:gd name="T15" fmla="*/ 31 h 134"/>
                <a:gd name="T16" fmla="*/ 47 w 162"/>
                <a:gd name="T17" fmla="*/ 40 h 134"/>
                <a:gd name="T18" fmla="*/ 39 w 162"/>
                <a:gd name="T19" fmla="*/ 50 h 134"/>
                <a:gd name="T20" fmla="*/ 28 w 162"/>
                <a:gd name="T21" fmla="*/ 59 h 134"/>
                <a:gd name="T22" fmla="*/ 21 w 162"/>
                <a:gd name="T23" fmla="*/ 71 h 134"/>
                <a:gd name="T24" fmla="*/ 13 w 162"/>
                <a:gd name="T25" fmla="*/ 82 h 134"/>
                <a:gd name="T26" fmla="*/ 8 w 162"/>
                <a:gd name="T27" fmla="*/ 94 h 134"/>
                <a:gd name="T28" fmla="*/ 4 w 162"/>
                <a:gd name="T29" fmla="*/ 107 h 134"/>
                <a:gd name="T30" fmla="*/ 2 w 162"/>
                <a:gd name="T31" fmla="*/ 121 h 134"/>
                <a:gd name="T32" fmla="*/ 0 w 162"/>
                <a:gd name="T33" fmla="*/ 134 h 134"/>
                <a:gd name="T34" fmla="*/ 19 w 162"/>
                <a:gd name="T35" fmla="*/ 134 h 134"/>
                <a:gd name="T36" fmla="*/ 19 w 162"/>
                <a:gd name="T37" fmla="*/ 123 h 134"/>
                <a:gd name="T38" fmla="*/ 21 w 162"/>
                <a:gd name="T39" fmla="*/ 111 h 134"/>
                <a:gd name="T40" fmla="*/ 26 w 162"/>
                <a:gd name="T41" fmla="*/ 100 h 134"/>
                <a:gd name="T42" fmla="*/ 30 w 162"/>
                <a:gd name="T43" fmla="*/ 88 h 134"/>
                <a:gd name="T44" fmla="*/ 36 w 162"/>
                <a:gd name="T45" fmla="*/ 79 h 134"/>
                <a:gd name="T46" fmla="*/ 43 w 162"/>
                <a:gd name="T47" fmla="*/ 69 h 134"/>
                <a:gd name="T48" fmla="*/ 52 w 162"/>
                <a:gd name="T49" fmla="*/ 59 h 134"/>
                <a:gd name="T50" fmla="*/ 60 w 162"/>
                <a:gd name="T51" fmla="*/ 52 h 134"/>
                <a:gd name="T52" fmla="*/ 71 w 162"/>
                <a:gd name="T53" fmla="*/ 44 h 134"/>
                <a:gd name="T54" fmla="*/ 82 w 162"/>
                <a:gd name="T55" fmla="*/ 36 h 134"/>
                <a:gd name="T56" fmla="*/ 93 w 162"/>
                <a:gd name="T57" fmla="*/ 31 h 134"/>
                <a:gd name="T58" fmla="*/ 105 w 162"/>
                <a:gd name="T59" fmla="*/ 25 h 134"/>
                <a:gd name="T60" fmla="*/ 118 w 162"/>
                <a:gd name="T61" fmla="*/ 21 h 134"/>
                <a:gd name="T62" fmla="*/ 134 w 162"/>
                <a:gd name="T63" fmla="*/ 19 h 134"/>
                <a:gd name="T64" fmla="*/ 146 w 162"/>
                <a:gd name="T65" fmla="*/ 17 h 134"/>
                <a:gd name="T66" fmla="*/ 162 w 162"/>
                <a:gd name="T67" fmla="*/ 15 h 134"/>
                <a:gd name="T68" fmla="*/ 162 w 162"/>
                <a:gd name="T69" fmla="*/ 0 h 1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2"/>
                <a:gd name="T106" fmla="*/ 0 h 134"/>
                <a:gd name="T107" fmla="*/ 162 w 162"/>
                <a:gd name="T108" fmla="*/ 134 h 13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2" h="134">
                  <a:moveTo>
                    <a:pt x="162" y="0"/>
                  </a:moveTo>
                  <a:lnTo>
                    <a:pt x="144" y="0"/>
                  </a:lnTo>
                  <a:lnTo>
                    <a:pt x="129" y="2"/>
                  </a:lnTo>
                  <a:lnTo>
                    <a:pt x="114" y="6"/>
                  </a:lnTo>
                  <a:lnTo>
                    <a:pt x="99" y="10"/>
                  </a:lnTo>
                  <a:lnTo>
                    <a:pt x="86" y="15"/>
                  </a:lnTo>
                  <a:lnTo>
                    <a:pt x="71" y="23"/>
                  </a:lnTo>
                  <a:lnTo>
                    <a:pt x="60" y="31"/>
                  </a:lnTo>
                  <a:lnTo>
                    <a:pt x="47" y="40"/>
                  </a:lnTo>
                  <a:lnTo>
                    <a:pt x="39" y="50"/>
                  </a:lnTo>
                  <a:lnTo>
                    <a:pt x="28" y="59"/>
                  </a:lnTo>
                  <a:lnTo>
                    <a:pt x="21" y="71"/>
                  </a:lnTo>
                  <a:lnTo>
                    <a:pt x="13" y="82"/>
                  </a:lnTo>
                  <a:lnTo>
                    <a:pt x="8" y="94"/>
                  </a:lnTo>
                  <a:lnTo>
                    <a:pt x="4" y="107"/>
                  </a:lnTo>
                  <a:lnTo>
                    <a:pt x="2" y="121"/>
                  </a:lnTo>
                  <a:lnTo>
                    <a:pt x="0" y="134"/>
                  </a:lnTo>
                  <a:lnTo>
                    <a:pt x="19" y="134"/>
                  </a:lnTo>
                  <a:lnTo>
                    <a:pt x="19" y="123"/>
                  </a:lnTo>
                  <a:lnTo>
                    <a:pt x="21" y="111"/>
                  </a:lnTo>
                  <a:lnTo>
                    <a:pt x="26" y="100"/>
                  </a:lnTo>
                  <a:lnTo>
                    <a:pt x="30" y="88"/>
                  </a:lnTo>
                  <a:lnTo>
                    <a:pt x="36" y="79"/>
                  </a:lnTo>
                  <a:lnTo>
                    <a:pt x="43" y="69"/>
                  </a:lnTo>
                  <a:lnTo>
                    <a:pt x="52" y="59"/>
                  </a:lnTo>
                  <a:lnTo>
                    <a:pt x="60" y="52"/>
                  </a:lnTo>
                  <a:lnTo>
                    <a:pt x="71" y="44"/>
                  </a:lnTo>
                  <a:lnTo>
                    <a:pt x="82" y="36"/>
                  </a:lnTo>
                  <a:lnTo>
                    <a:pt x="93" y="31"/>
                  </a:lnTo>
                  <a:lnTo>
                    <a:pt x="105" y="25"/>
                  </a:lnTo>
                  <a:lnTo>
                    <a:pt x="118" y="21"/>
                  </a:lnTo>
                  <a:lnTo>
                    <a:pt x="134" y="19"/>
                  </a:lnTo>
                  <a:lnTo>
                    <a:pt x="146" y="17"/>
                  </a:lnTo>
                  <a:lnTo>
                    <a:pt x="162" y="1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0" name="Freeform 158">
              <a:extLst>
                <a:ext uri="{FF2B5EF4-FFF2-40B4-BE49-F238E27FC236}">
                  <a16:creationId xmlns:a16="http://schemas.microsoft.com/office/drawing/2014/main" id="{B1EBC494-84FA-4A57-9B99-ADA393493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2042"/>
              <a:ext cx="151" cy="134"/>
            </a:xfrm>
            <a:custGeom>
              <a:avLst/>
              <a:gdLst>
                <a:gd name="T0" fmla="*/ 76 w 151"/>
                <a:gd name="T1" fmla="*/ 0 h 134"/>
                <a:gd name="T2" fmla="*/ 91 w 151"/>
                <a:gd name="T3" fmla="*/ 2 h 134"/>
                <a:gd name="T4" fmla="*/ 106 w 151"/>
                <a:gd name="T5" fmla="*/ 6 h 134"/>
                <a:gd name="T6" fmla="*/ 119 w 151"/>
                <a:gd name="T7" fmla="*/ 12 h 134"/>
                <a:gd name="T8" fmla="*/ 130 w 151"/>
                <a:gd name="T9" fmla="*/ 20 h 134"/>
                <a:gd name="T10" fmla="*/ 138 w 151"/>
                <a:gd name="T11" fmla="*/ 29 h 134"/>
                <a:gd name="T12" fmla="*/ 147 w 151"/>
                <a:gd name="T13" fmla="*/ 41 h 134"/>
                <a:gd name="T14" fmla="*/ 151 w 151"/>
                <a:gd name="T15" fmla="*/ 54 h 134"/>
                <a:gd name="T16" fmla="*/ 151 w 151"/>
                <a:gd name="T17" fmla="*/ 67 h 134"/>
                <a:gd name="T18" fmla="*/ 151 w 151"/>
                <a:gd name="T19" fmla="*/ 81 h 134"/>
                <a:gd name="T20" fmla="*/ 147 w 151"/>
                <a:gd name="T21" fmla="*/ 92 h 134"/>
                <a:gd name="T22" fmla="*/ 138 w 151"/>
                <a:gd name="T23" fmla="*/ 104 h 134"/>
                <a:gd name="T24" fmla="*/ 130 w 151"/>
                <a:gd name="T25" fmla="*/ 113 h 134"/>
                <a:gd name="T26" fmla="*/ 119 w 151"/>
                <a:gd name="T27" fmla="*/ 123 h 134"/>
                <a:gd name="T28" fmla="*/ 106 w 151"/>
                <a:gd name="T29" fmla="*/ 129 h 134"/>
                <a:gd name="T30" fmla="*/ 91 w 151"/>
                <a:gd name="T31" fmla="*/ 132 h 134"/>
                <a:gd name="T32" fmla="*/ 76 w 151"/>
                <a:gd name="T33" fmla="*/ 134 h 134"/>
                <a:gd name="T34" fmla="*/ 61 w 151"/>
                <a:gd name="T35" fmla="*/ 132 h 134"/>
                <a:gd name="T36" fmla="*/ 48 w 151"/>
                <a:gd name="T37" fmla="*/ 129 h 134"/>
                <a:gd name="T38" fmla="*/ 35 w 151"/>
                <a:gd name="T39" fmla="*/ 123 h 134"/>
                <a:gd name="T40" fmla="*/ 24 w 151"/>
                <a:gd name="T41" fmla="*/ 113 h 134"/>
                <a:gd name="T42" fmla="*/ 13 w 151"/>
                <a:gd name="T43" fmla="*/ 104 h 134"/>
                <a:gd name="T44" fmla="*/ 7 w 151"/>
                <a:gd name="T45" fmla="*/ 92 h 134"/>
                <a:gd name="T46" fmla="*/ 3 w 151"/>
                <a:gd name="T47" fmla="*/ 81 h 134"/>
                <a:gd name="T48" fmla="*/ 0 w 151"/>
                <a:gd name="T49" fmla="*/ 67 h 134"/>
                <a:gd name="T50" fmla="*/ 3 w 151"/>
                <a:gd name="T51" fmla="*/ 54 h 134"/>
                <a:gd name="T52" fmla="*/ 7 w 151"/>
                <a:gd name="T53" fmla="*/ 41 h 134"/>
                <a:gd name="T54" fmla="*/ 13 w 151"/>
                <a:gd name="T55" fmla="*/ 29 h 134"/>
                <a:gd name="T56" fmla="*/ 24 w 151"/>
                <a:gd name="T57" fmla="*/ 20 h 134"/>
                <a:gd name="T58" fmla="*/ 35 w 151"/>
                <a:gd name="T59" fmla="*/ 12 h 134"/>
                <a:gd name="T60" fmla="*/ 48 w 151"/>
                <a:gd name="T61" fmla="*/ 6 h 134"/>
                <a:gd name="T62" fmla="*/ 61 w 151"/>
                <a:gd name="T63" fmla="*/ 2 h 134"/>
                <a:gd name="T64" fmla="*/ 76 w 151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1"/>
                <a:gd name="T100" fmla="*/ 0 h 134"/>
                <a:gd name="T101" fmla="*/ 151 w 151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1" h="134">
                  <a:moveTo>
                    <a:pt x="76" y="0"/>
                  </a:moveTo>
                  <a:lnTo>
                    <a:pt x="91" y="2"/>
                  </a:lnTo>
                  <a:lnTo>
                    <a:pt x="106" y="6"/>
                  </a:lnTo>
                  <a:lnTo>
                    <a:pt x="119" y="12"/>
                  </a:lnTo>
                  <a:lnTo>
                    <a:pt x="130" y="20"/>
                  </a:lnTo>
                  <a:lnTo>
                    <a:pt x="138" y="29"/>
                  </a:lnTo>
                  <a:lnTo>
                    <a:pt x="147" y="41"/>
                  </a:lnTo>
                  <a:lnTo>
                    <a:pt x="151" y="54"/>
                  </a:lnTo>
                  <a:lnTo>
                    <a:pt x="151" y="67"/>
                  </a:lnTo>
                  <a:lnTo>
                    <a:pt x="151" y="81"/>
                  </a:lnTo>
                  <a:lnTo>
                    <a:pt x="147" y="92"/>
                  </a:lnTo>
                  <a:lnTo>
                    <a:pt x="138" y="104"/>
                  </a:lnTo>
                  <a:lnTo>
                    <a:pt x="130" y="113"/>
                  </a:lnTo>
                  <a:lnTo>
                    <a:pt x="119" y="123"/>
                  </a:lnTo>
                  <a:lnTo>
                    <a:pt x="106" y="129"/>
                  </a:lnTo>
                  <a:lnTo>
                    <a:pt x="91" y="132"/>
                  </a:lnTo>
                  <a:lnTo>
                    <a:pt x="76" y="134"/>
                  </a:lnTo>
                  <a:lnTo>
                    <a:pt x="61" y="132"/>
                  </a:lnTo>
                  <a:lnTo>
                    <a:pt x="48" y="129"/>
                  </a:lnTo>
                  <a:lnTo>
                    <a:pt x="35" y="123"/>
                  </a:lnTo>
                  <a:lnTo>
                    <a:pt x="24" y="113"/>
                  </a:lnTo>
                  <a:lnTo>
                    <a:pt x="13" y="104"/>
                  </a:lnTo>
                  <a:lnTo>
                    <a:pt x="7" y="92"/>
                  </a:lnTo>
                  <a:lnTo>
                    <a:pt x="3" y="81"/>
                  </a:lnTo>
                  <a:lnTo>
                    <a:pt x="0" y="67"/>
                  </a:lnTo>
                  <a:lnTo>
                    <a:pt x="3" y="54"/>
                  </a:lnTo>
                  <a:lnTo>
                    <a:pt x="7" y="41"/>
                  </a:lnTo>
                  <a:lnTo>
                    <a:pt x="13" y="29"/>
                  </a:lnTo>
                  <a:lnTo>
                    <a:pt x="24" y="20"/>
                  </a:lnTo>
                  <a:lnTo>
                    <a:pt x="35" y="12"/>
                  </a:lnTo>
                  <a:lnTo>
                    <a:pt x="48" y="6"/>
                  </a:lnTo>
                  <a:lnTo>
                    <a:pt x="61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1" name="Freeform 159">
              <a:extLst>
                <a:ext uri="{FF2B5EF4-FFF2-40B4-BE49-F238E27FC236}">
                  <a16:creationId xmlns:a16="http://schemas.microsoft.com/office/drawing/2014/main" id="{943A48F3-03D9-43C6-B117-75593A358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2035"/>
              <a:ext cx="84" cy="74"/>
            </a:xfrm>
            <a:custGeom>
              <a:avLst/>
              <a:gdLst>
                <a:gd name="T0" fmla="*/ 84 w 84"/>
                <a:gd name="T1" fmla="*/ 74 h 74"/>
                <a:gd name="T2" fmla="*/ 84 w 84"/>
                <a:gd name="T3" fmla="*/ 59 h 74"/>
                <a:gd name="T4" fmla="*/ 78 w 84"/>
                <a:gd name="T5" fmla="*/ 46 h 74"/>
                <a:gd name="T6" fmla="*/ 71 w 84"/>
                <a:gd name="T7" fmla="*/ 32 h 74"/>
                <a:gd name="T8" fmla="*/ 60 w 84"/>
                <a:gd name="T9" fmla="*/ 21 h 74"/>
                <a:gd name="T10" fmla="*/ 47 w 84"/>
                <a:gd name="T11" fmla="*/ 11 h 74"/>
                <a:gd name="T12" fmla="*/ 34 w 84"/>
                <a:gd name="T13" fmla="*/ 5 h 74"/>
                <a:gd name="T14" fmla="*/ 17 w 84"/>
                <a:gd name="T15" fmla="*/ 0 h 74"/>
                <a:gd name="T16" fmla="*/ 0 w 84"/>
                <a:gd name="T17" fmla="*/ 0 h 74"/>
                <a:gd name="T18" fmla="*/ 0 w 84"/>
                <a:gd name="T19" fmla="*/ 15 h 74"/>
                <a:gd name="T20" fmla="*/ 15 w 84"/>
                <a:gd name="T21" fmla="*/ 17 h 74"/>
                <a:gd name="T22" fmla="*/ 26 w 84"/>
                <a:gd name="T23" fmla="*/ 19 h 74"/>
                <a:gd name="T24" fmla="*/ 39 w 84"/>
                <a:gd name="T25" fmla="*/ 25 h 74"/>
                <a:gd name="T26" fmla="*/ 47 w 84"/>
                <a:gd name="T27" fmla="*/ 32 h 74"/>
                <a:gd name="T28" fmla="*/ 56 w 84"/>
                <a:gd name="T29" fmla="*/ 42 h 74"/>
                <a:gd name="T30" fmla="*/ 62 w 84"/>
                <a:gd name="T31" fmla="*/ 51 h 74"/>
                <a:gd name="T32" fmla="*/ 65 w 84"/>
                <a:gd name="T33" fmla="*/ 63 h 74"/>
                <a:gd name="T34" fmla="*/ 67 w 84"/>
                <a:gd name="T35" fmla="*/ 74 h 74"/>
                <a:gd name="T36" fmla="*/ 84 w 84"/>
                <a:gd name="T37" fmla="*/ 74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4"/>
                <a:gd name="T58" fmla="*/ 0 h 74"/>
                <a:gd name="T59" fmla="*/ 84 w 84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4" h="74">
                  <a:moveTo>
                    <a:pt x="84" y="74"/>
                  </a:moveTo>
                  <a:lnTo>
                    <a:pt x="84" y="59"/>
                  </a:lnTo>
                  <a:lnTo>
                    <a:pt x="78" y="46"/>
                  </a:lnTo>
                  <a:lnTo>
                    <a:pt x="71" y="32"/>
                  </a:lnTo>
                  <a:lnTo>
                    <a:pt x="60" y="21"/>
                  </a:lnTo>
                  <a:lnTo>
                    <a:pt x="47" y="11"/>
                  </a:lnTo>
                  <a:lnTo>
                    <a:pt x="34" y="5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" y="17"/>
                  </a:lnTo>
                  <a:lnTo>
                    <a:pt x="26" y="19"/>
                  </a:lnTo>
                  <a:lnTo>
                    <a:pt x="39" y="25"/>
                  </a:lnTo>
                  <a:lnTo>
                    <a:pt x="47" y="32"/>
                  </a:lnTo>
                  <a:lnTo>
                    <a:pt x="56" y="42"/>
                  </a:lnTo>
                  <a:lnTo>
                    <a:pt x="62" y="51"/>
                  </a:lnTo>
                  <a:lnTo>
                    <a:pt x="65" y="63"/>
                  </a:lnTo>
                  <a:lnTo>
                    <a:pt x="67" y="74"/>
                  </a:lnTo>
                  <a:lnTo>
                    <a:pt x="84" y="74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2" name="Freeform 160">
              <a:extLst>
                <a:ext uri="{FF2B5EF4-FFF2-40B4-BE49-F238E27FC236}">
                  <a16:creationId xmlns:a16="http://schemas.microsoft.com/office/drawing/2014/main" id="{4B9C48D4-CEB9-41B8-8C7C-83D5DC121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2109"/>
              <a:ext cx="84" cy="75"/>
            </a:xfrm>
            <a:custGeom>
              <a:avLst/>
              <a:gdLst>
                <a:gd name="T0" fmla="*/ 0 w 84"/>
                <a:gd name="T1" fmla="*/ 75 h 75"/>
                <a:gd name="T2" fmla="*/ 17 w 84"/>
                <a:gd name="T3" fmla="*/ 73 h 75"/>
                <a:gd name="T4" fmla="*/ 34 w 84"/>
                <a:gd name="T5" fmla="*/ 69 h 75"/>
                <a:gd name="T6" fmla="*/ 47 w 84"/>
                <a:gd name="T7" fmla="*/ 62 h 75"/>
                <a:gd name="T8" fmla="*/ 60 w 84"/>
                <a:gd name="T9" fmla="*/ 52 h 75"/>
                <a:gd name="T10" fmla="*/ 71 w 84"/>
                <a:gd name="T11" fmla="*/ 42 h 75"/>
                <a:gd name="T12" fmla="*/ 78 w 84"/>
                <a:gd name="T13" fmla="*/ 29 h 75"/>
                <a:gd name="T14" fmla="*/ 84 w 84"/>
                <a:gd name="T15" fmla="*/ 16 h 75"/>
                <a:gd name="T16" fmla="*/ 84 w 84"/>
                <a:gd name="T17" fmla="*/ 0 h 75"/>
                <a:gd name="T18" fmla="*/ 67 w 84"/>
                <a:gd name="T19" fmla="*/ 0 h 75"/>
                <a:gd name="T20" fmla="*/ 65 w 84"/>
                <a:gd name="T21" fmla="*/ 12 h 75"/>
                <a:gd name="T22" fmla="*/ 62 w 84"/>
                <a:gd name="T23" fmla="*/ 23 h 75"/>
                <a:gd name="T24" fmla="*/ 56 w 84"/>
                <a:gd name="T25" fmla="*/ 33 h 75"/>
                <a:gd name="T26" fmla="*/ 47 w 84"/>
                <a:gd name="T27" fmla="*/ 41 h 75"/>
                <a:gd name="T28" fmla="*/ 39 w 84"/>
                <a:gd name="T29" fmla="*/ 48 h 75"/>
                <a:gd name="T30" fmla="*/ 26 w 84"/>
                <a:gd name="T31" fmla="*/ 54 h 75"/>
                <a:gd name="T32" fmla="*/ 15 w 84"/>
                <a:gd name="T33" fmla="*/ 58 h 75"/>
                <a:gd name="T34" fmla="*/ 0 w 84"/>
                <a:gd name="T35" fmla="*/ 60 h 75"/>
                <a:gd name="T36" fmla="*/ 0 w 84"/>
                <a:gd name="T37" fmla="*/ 75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4"/>
                <a:gd name="T58" fmla="*/ 0 h 75"/>
                <a:gd name="T59" fmla="*/ 84 w 84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4" h="75">
                  <a:moveTo>
                    <a:pt x="0" y="75"/>
                  </a:moveTo>
                  <a:lnTo>
                    <a:pt x="17" y="73"/>
                  </a:lnTo>
                  <a:lnTo>
                    <a:pt x="34" y="69"/>
                  </a:lnTo>
                  <a:lnTo>
                    <a:pt x="47" y="62"/>
                  </a:lnTo>
                  <a:lnTo>
                    <a:pt x="60" y="52"/>
                  </a:lnTo>
                  <a:lnTo>
                    <a:pt x="71" y="42"/>
                  </a:lnTo>
                  <a:lnTo>
                    <a:pt x="78" y="29"/>
                  </a:lnTo>
                  <a:lnTo>
                    <a:pt x="84" y="16"/>
                  </a:lnTo>
                  <a:lnTo>
                    <a:pt x="84" y="0"/>
                  </a:lnTo>
                  <a:lnTo>
                    <a:pt x="67" y="0"/>
                  </a:lnTo>
                  <a:lnTo>
                    <a:pt x="65" y="12"/>
                  </a:lnTo>
                  <a:lnTo>
                    <a:pt x="62" y="23"/>
                  </a:lnTo>
                  <a:lnTo>
                    <a:pt x="56" y="33"/>
                  </a:lnTo>
                  <a:lnTo>
                    <a:pt x="47" y="41"/>
                  </a:lnTo>
                  <a:lnTo>
                    <a:pt x="39" y="48"/>
                  </a:lnTo>
                  <a:lnTo>
                    <a:pt x="26" y="54"/>
                  </a:lnTo>
                  <a:lnTo>
                    <a:pt x="15" y="58"/>
                  </a:lnTo>
                  <a:lnTo>
                    <a:pt x="0" y="6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3" name="Freeform 161">
              <a:extLst>
                <a:ext uri="{FF2B5EF4-FFF2-40B4-BE49-F238E27FC236}">
                  <a16:creationId xmlns:a16="http://schemas.microsoft.com/office/drawing/2014/main" id="{0AE33EFB-C495-4D69-87D6-CFBEFC565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2109"/>
              <a:ext cx="84" cy="75"/>
            </a:xfrm>
            <a:custGeom>
              <a:avLst/>
              <a:gdLst>
                <a:gd name="T0" fmla="*/ 0 w 84"/>
                <a:gd name="T1" fmla="*/ 0 h 75"/>
                <a:gd name="T2" fmla="*/ 2 w 84"/>
                <a:gd name="T3" fmla="*/ 16 h 75"/>
                <a:gd name="T4" fmla="*/ 6 w 84"/>
                <a:gd name="T5" fmla="*/ 29 h 75"/>
                <a:gd name="T6" fmla="*/ 15 w 84"/>
                <a:gd name="T7" fmla="*/ 42 h 75"/>
                <a:gd name="T8" fmla="*/ 26 w 84"/>
                <a:gd name="T9" fmla="*/ 52 h 75"/>
                <a:gd name="T10" fmla="*/ 39 w 84"/>
                <a:gd name="T11" fmla="*/ 62 h 75"/>
                <a:gd name="T12" fmla="*/ 52 w 84"/>
                <a:gd name="T13" fmla="*/ 69 h 75"/>
                <a:gd name="T14" fmla="*/ 69 w 84"/>
                <a:gd name="T15" fmla="*/ 73 h 75"/>
                <a:gd name="T16" fmla="*/ 84 w 84"/>
                <a:gd name="T17" fmla="*/ 75 h 75"/>
                <a:gd name="T18" fmla="*/ 84 w 84"/>
                <a:gd name="T19" fmla="*/ 60 h 75"/>
                <a:gd name="T20" fmla="*/ 71 w 84"/>
                <a:gd name="T21" fmla="*/ 58 h 75"/>
                <a:gd name="T22" fmla="*/ 58 w 84"/>
                <a:gd name="T23" fmla="*/ 54 h 75"/>
                <a:gd name="T24" fmla="*/ 47 w 84"/>
                <a:gd name="T25" fmla="*/ 48 h 75"/>
                <a:gd name="T26" fmla="*/ 39 w 84"/>
                <a:gd name="T27" fmla="*/ 41 h 75"/>
                <a:gd name="T28" fmla="*/ 30 w 84"/>
                <a:gd name="T29" fmla="*/ 33 h 75"/>
                <a:gd name="T30" fmla="*/ 24 w 84"/>
                <a:gd name="T31" fmla="*/ 23 h 75"/>
                <a:gd name="T32" fmla="*/ 19 w 84"/>
                <a:gd name="T33" fmla="*/ 12 h 75"/>
                <a:gd name="T34" fmla="*/ 19 w 84"/>
                <a:gd name="T35" fmla="*/ 0 h 75"/>
                <a:gd name="T36" fmla="*/ 0 w 84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4"/>
                <a:gd name="T58" fmla="*/ 0 h 75"/>
                <a:gd name="T59" fmla="*/ 84 w 84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4" h="75">
                  <a:moveTo>
                    <a:pt x="0" y="0"/>
                  </a:moveTo>
                  <a:lnTo>
                    <a:pt x="2" y="16"/>
                  </a:lnTo>
                  <a:lnTo>
                    <a:pt x="6" y="29"/>
                  </a:lnTo>
                  <a:lnTo>
                    <a:pt x="15" y="42"/>
                  </a:lnTo>
                  <a:lnTo>
                    <a:pt x="26" y="52"/>
                  </a:lnTo>
                  <a:lnTo>
                    <a:pt x="39" y="62"/>
                  </a:lnTo>
                  <a:lnTo>
                    <a:pt x="52" y="69"/>
                  </a:lnTo>
                  <a:lnTo>
                    <a:pt x="69" y="73"/>
                  </a:lnTo>
                  <a:lnTo>
                    <a:pt x="84" y="75"/>
                  </a:lnTo>
                  <a:lnTo>
                    <a:pt x="84" y="60"/>
                  </a:lnTo>
                  <a:lnTo>
                    <a:pt x="71" y="58"/>
                  </a:lnTo>
                  <a:lnTo>
                    <a:pt x="58" y="54"/>
                  </a:lnTo>
                  <a:lnTo>
                    <a:pt x="47" y="48"/>
                  </a:lnTo>
                  <a:lnTo>
                    <a:pt x="39" y="41"/>
                  </a:lnTo>
                  <a:lnTo>
                    <a:pt x="30" y="33"/>
                  </a:lnTo>
                  <a:lnTo>
                    <a:pt x="24" y="23"/>
                  </a:lnTo>
                  <a:lnTo>
                    <a:pt x="19" y="12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4" name="Freeform 162">
              <a:extLst>
                <a:ext uri="{FF2B5EF4-FFF2-40B4-BE49-F238E27FC236}">
                  <a16:creationId xmlns:a16="http://schemas.microsoft.com/office/drawing/2014/main" id="{4FB23EED-50D1-45D4-BC1E-F798A0E21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2035"/>
              <a:ext cx="84" cy="74"/>
            </a:xfrm>
            <a:custGeom>
              <a:avLst/>
              <a:gdLst>
                <a:gd name="T0" fmla="*/ 84 w 84"/>
                <a:gd name="T1" fmla="*/ 0 h 74"/>
                <a:gd name="T2" fmla="*/ 69 w 84"/>
                <a:gd name="T3" fmla="*/ 0 h 74"/>
                <a:gd name="T4" fmla="*/ 52 w 84"/>
                <a:gd name="T5" fmla="*/ 5 h 74"/>
                <a:gd name="T6" fmla="*/ 39 w 84"/>
                <a:gd name="T7" fmla="*/ 11 h 74"/>
                <a:gd name="T8" fmla="*/ 26 w 84"/>
                <a:gd name="T9" fmla="*/ 21 h 74"/>
                <a:gd name="T10" fmla="*/ 15 w 84"/>
                <a:gd name="T11" fmla="*/ 32 h 74"/>
                <a:gd name="T12" fmla="*/ 6 w 84"/>
                <a:gd name="T13" fmla="*/ 46 h 74"/>
                <a:gd name="T14" fmla="*/ 2 w 84"/>
                <a:gd name="T15" fmla="*/ 59 h 74"/>
                <a:gd name="T16" fmla="*/ 0 w 84"/>
                <a:gd name="T17" fmla="*/ 74 h 74"/>
                <a:gd name="T18" fmla="*/ 19 w 84"/>
                <a:gd name="T19" fmla="*/ 74 h 74"/>
                <a:gd name="T20" fmla="*/ 19 w 84"/>
                <a:gd name="T21" fmla="*/ 63 h 74"/>
                <a:gd name="T22" fmla="*/ 24 w 84"/>
                <a:gd name="T23" fmla="*/ 51 h 74"/>
                <a:gd name="T24" fmla="*/ 30 w 84"/>
                <a:gd name="T25" fmla="*/ 42 h 74"/>
                <a:gd name="T26" fmla="*/ 39 w 84"/>
                <a:gd name="T27" fmla="*/ 32 h 74"/>
                <a:gd name="T28" fmla="*/ 47 w 84"/>
                <a:gd name="T29" fmla="*/ 25 h 74"/>
                <a:gd name="T30" fmla="*/ 58 w 84"/>
                <a:gd name="T31" fmla="*/ 19 h 74"/>
                <a:gd name="T32" fmla="*/ 71 w 84"/>
                <a:gd name="T33" fmla="*/ 17 h 74"/>
                <a:gd name="T34" fmla="*/ 84 w 84"/>
                <a:gd name="T35" fmla="*/ 15 h 74"/>
                <a:gd name="T36" fmla="*/ 84 w 84"/>
                <a:gd name="T37" fmla="*/ 0 h 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4"/>
                <a:gd name="T58" fmla="*/ 0 h 74"/>
                <a:gd name="T59" fmla="*/ 84 w 84"/>
                <a:gd name="T60" fmla="*/ 74 h 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4" h="74">
                  <a:moveTo>
                    <a:pt x="84" y="0"/>
                  </a:moveTo>
                  <a:lnTo>
                    <a:pt x="69" y="0"/>
                  </a:lnTo>
                  <a:lnTo>
                    <a:pt x="52" y="5"/>
                  </a:lnTo>
                  <a:lnTo>
                    <a:pt x="39" y="11"/>
                  </a:lnTo>
                  <a:lnTo>
                    <a:pt x="26" y="21"/>
                  </a:lnTo>
                  <a:lnTo>
                    <a:pt x="15" y="32"/>
                  </a:lnTo>
                  <a:lnTo>
                    <a:pt x="6" y="46"/>
                  </a:lnTo>
                  <a:lnTo>
                    <a:pt x="2" y="59"/>
                  </a:lnTo>
                  <a:lnTo>
                    <a:pt x="0" y="74"/>
                  </a:lnTo>
                  <a:lnTo>
                    <a:pt x="19" y="74"/>
                  </a:lnTo>
                  <a:lnTo>
                    <a:pt x="19" y="63"/>
                  </a:lnTo>
                  <a:lnTo>
                    <a:pt x="24" y="51"/>
                  </a:lnTo>
                  <a:lnTo>
                    <a:pt x="30" y="42"/>
                  </a:lnTo>
                  <a:lnTo>
                    <a:pt x="39" y="32"/>
                  </a:lnTo>
                  <a:lnTo>
                    <a:pt x="47" y="25"/>
                  </a:lnTo>
                  <a:lnTo>
                    <a:pt x="58" y="19"/>
                  </a:lnTo>
                  <a:lnTo>
                    <a:pt x="71" y="17"/>
                  </a:lnTo>
                  <a:lnTo>
                    <a:pt x="84" y="1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5" name="Freeform 163">
              <a:extLst>
                <a:ext uri="{FF2B5EF4-FFF2-40B4-BE49-F238E27FC236}">
                  <a16:creationId xmlns:a16="http://schemas.microsoft.com/office/drawing/2014/main" id="{47A44CD9-D630-45AA-81EF-9B1E7AF55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" y="1633"/>
              <a:ext cx="285" cy="237"/>
            </a:xfrm>
            <a:custGeom>
              <a:avLst/>
              <a:gdLst>
                <a:gd name="T0" fmla="*/ 158 w 285"/>
                <a:gd name="T1" fmla="*/ 2 h 237"/>
                <a:gd name="T2" fmla="*/ 184 w 285"/>
                <a:gd name="T3" fmla="*/ 6 h 237"/>
                <a:gd name="T4" fmla="*/ 209 w 285"/>
                <a:gd name="T5" fmla="*/ 15 h 237"/>
                <a:gd name="T6" fmla="*/ 233 w 285"/>
                <a:gd name="T7" fmla="*/ 27 h 237"/>
                <a:gd name="T8" fmla="*/ 253 w 285"/>
                <a:gd name="T9" fmla="*/ 44 h 237"/>
                <a:gd name="T10" fmla="*/ 268 w 285"/>
                <a:gd name="T11" fmla="*/ 63 h 237"/>
                <a:gd name="T12" fmla="*/ 278 w 285"/>
                <a:gd name="T13" fmla="*/ 84 h 237"/>
                <a:gd name="T14" fmla="*/ 283 w 285"/>
                <a:gd name="T15" fmla="*/ 107 h 237"/>
                <a:gd name="T16" fmla="*/ 283 w 285"/>
                <a:gd name="T17" fmla="*/ 130 h 237"/>
                <a:gd name="T18" fmla="*/ 278 w 285"/>
                <a:gd name="T19" fmla="*/ 153 h 237"/>
                <a:gd name="T20" fmla="*/ 268 w 285"/>
                <a:gd name="T21" fmla="*/ 174 h 237"/>
                <a:gd name="T22" fmla="*/ 253 w 285"/>
                <a:gd name="T23" fmla="*/ 193 h 237"/>
                <a:gd name="T24" fmla="*/ 233 w 285"/>
                <a:gd name="T25" fmla="*/ 210 h 237"/>
                <a:gd name="T26" fmla="*/ 209 w 285"/>
                <a:gd name="T27" fmla="*/ 222 h 237"/>
                <a:gd name="T28" fmla="*/ 184 w 285"/>
                <a:gd name="T29" fmla="*/ 231 h 237"/>
                <a:gd name="T30" fmla="*/ 158 w 285"/>
                <a:gd name="T31" fmla="*/ 237 h 237"/>
                <a:gd name="T32" fmla="*/ 128 w 285"/>
                <a:gd name="T33" fmla="*/ 237 h 237"/>
                <a:gd name="T34" fmla="*/ 102 w 285"/>
                <a:gd name="T35" fmla="*/ 231 h 237"/>
                <a:gd name="T36" fmla="*/ 76 w 285"/>
                <a:gd name="T37" fmla="*/ 222 h 237"/>
                <a:gd name="T38" fmla="*/ 52 w 285"/>
                <a:gd name="T39" fmla="*/ 210 h 237"/>
                <a:gd name="T40" fmla="*/ 33 w 285"/>
                <a:gd name="T41" fmla="*/ 193 h 237"/>
                <a:gd name="T42" fmla="*/ 18 w 285"/>
                <a:gd name="T43" fmla="*/ 174 h 237"/>
                <a:gd name="T44" fmla="*/ 7 w 285"/>
                <a:gd name="T45" fmla="*/ 153 h 237"/>
                <a:gd name="T46" fmla="*/ 2 w 285"/>
                <a:gd name="T47" fmla="*/ 130 h 237"/>
                <a:gd name="T48" fmla="*/ 2 w 285"/>
                <a:gd name="T49" fmla="*/ 107 h 237"/>
                <a:gd name="T50" fmla="*/ 7 w 285"/>
                <a:gd name="T51" fmla="*/ 84 h 237"/>
                <a:gd name="T52" fmla="*/ 18 w 285"/>
                <a:gd name="T53" fmla="*/ 63 h 237"/>
                <a:gd name="T54" fmla="*/ 33 w 285"/>
                <a:gd name="T55" fmla="*/ 44 h 237"/>
                <a:gd name="T56" fmla="*/ 52 w 285"/>
                <a:gd name="T57" fmla="*/ 27 h 237"/>
                <a:gd name="T58" fmla="*/ 76 w 285"/>
                <a:gd name="T59" fmla="*/ 15 h 237"/>
                <a:gd name="T60" fmla="*/ 102 w 285"/>
                <a:gd name="T61" fmla="*/ 6 h 237"/>
                <a:gd name="T62" fmla="*/ 128 w 285"/>
                <a:gd name="T63" fmla="*/ 2 h 2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5"/>
                <a:gd name="T97" fmla="*/ 0 h 237"/>
                <a:gd name="T98" fmla="*/ 285 w 285"/>
                <a:gd name="T99" fmla="*/ 237 h 2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5" h="237">
                  <a:moveTo>
                    <a:pt x="143" y="0"/>
                  </a:moveTo>
                  <a:lnTo>
                    <a:pt x="158" y="2"/>
                  </a:lnTo>
                  <a:lnTo>
                    <a:pt x="171" y="4"/>
                  </a:lnTo>
                  <a:lnTo>
                    <a:pt x="184" y="6"/>
                  </a:lnTo>
                  <a:lnTo>
                    <a:pt x="197" y="9"/>
                  </a:lnTo>
                  <a:lnTo>
                    <a:pt x="209" y="15"/>
                  </a:lnTo>
                  <a:lnTo>
                    <a:pt x="222" y="21"/>
                  </a:lnTo>
                  <a:lnTo>
                    <a:pt x="233" y="27"/>
                  </a:lnTo>
                  <a:lnTo>
                    <a:pt x="242" y="34"/>
                  </a:lnTo>
                  <a:lnTo>
                    <a:pt x="253" y="44"/>
                  </a:lnTo>
                  <a:lnTo>
                    <a:pt x="259" y="53"/>
                  </a:lnTo>
                  <a:lnTo>
                    <a:pt x="268" y="63"/>
                  </a:lnTo>
                  <a:lnTo>
                    <a:pt x="272" y="73"/>
                  </a:lnTo>
                  <a:lnTo>
                    <a:pt x="278" y="84"/>
                  </a:lnTo>
                  <a:lnTo>
                    <a:pt x="281" y="95"/>
                  </a:lnTo>
                  <a:lnTo>
                    <a:pt x="283" y="107"/>
                  </a:lnTo>
                  <a:lnTo>
                    <a:pt x="285" y="118"/>
                  </a:lnTo>
                  <a:lnTo>
                    <a:pt x="283" y="130"/>
                  </a:lnTo>
                  <a:lnTo>
                    <a:pt x="281" y="141"/>
                  </a:lnTo>
                  <a:lnTo>
                    <a:pt x="278" y="153"/>
                  </a:lnTo>
                  <a:lnTo>
                    <a:pt x="272" y="164"/>
                  </a:lnTo>
                  <a:lnTo>
                    <a:pt x="268" y="174"/>
                  </a:lnTo>
                  <a:lnTo>
                    <a:pt x="259" y="185"/>
                  </a:lnTo>
                  <a:lnTo>
                    <a:pt x="253" y="193"/>
                  </a:lnTo>
                  <a:lnTo>
                    <a:pt x="242" y="203"/>
                  </a:lnTo>
                  <a:lnTo>
                    <a:pt x="233" y="210"/>
                  </a:lnTo>
                  <a:lnTo>
                    <a:pt x="222" y="216"/>
                  </a:lnTo>
                  <a:lnTo>
                    <a:pt x="209" y="222"/>
                  </a:lnTo>
                  <a:lnTo>
                    <a:pt x="197" y="228"/>
                  </a:lnTo>
                  <a:lnTo>
                    <a:pt x="184" y="231"/>
                  </a:lnTo>
                  <a:lnTo>
                    <a:pt x="171" y="235"/>
                  </a:lnTo>
                  <a:lnTo>
                    <a:pt x="158" y="237"/>
                  </a:lnTo>
                  <a:lnTo>
                    <a:pt x="143" y="237"/>
                  </a:lnTo>
                  <a:lnTo>
                    <a:pt x="128" y="237"/>
                  </a:lnTo>
                  <a:lnTo>
                    <a:pt x="115" y="235"/>
                  </a:lnTo>
                  <a:lnTo>
                    <a:pt x="102" y="231"/>
                  </a:lnTo>
                  <a:lnTo>
                    <a:pt x="87" y="228"/>
                  </a:lnTo>
                  <a:lnTo>
                    <a:pt x="76" y="222"/>
                  </a:lnTo>
                  <a:lnTo>
                    <a:pt x="63" y="216"/>
                  </a:lnTo>
                  <a:lnTo>
                    <a:pt x="52" y="210"/>
                  </a:lnTo>
                  <a:lnTo>
                    <a:pt x="43" y="203"/>
                  </a:lnTo>
                  <a:lnTo>
                    <a:pt x="33" y="193"/>
                  </a:lnTo>
                  <a:lnTo>
                    <a:pt x="26" y="185"/>
                  </a:lnTo>
                  <a:lnTo>
                    <a:pt x="18" y="174"/>
                  </a:lnTo>
                  <a:lnTo>
                    <a:pt x="13" y="164"/>
                  </a:lnTo>
                  <a:lnTo>
                    <a:pt x="7" y="153"/>
                  </a:lnTo>
                  <a:lnTo>
                    <a:pt x="5" y="141"/>
                  </a:lnTo>
                  <a:lnTo>
                    <a:pt x="2" y="130"/>
                  </a:lnTo>
                  <a:lnTo>
                    <a:pt x="0" y="118"/>
                  </a:lnTo>
                  <a:lnTo>
                    <a:pt x="2" y="107"/>
                  </a:lnTo>
                  <a:lnTo>
                    <a:pt x="5" y="95"/>
                  </a:lnTo>
                  <a:lnTo>
                    <a:pt x="7" y="84"/>
                  </a:lnTo>
                  <a:lnTo>
                    <a:pt x="13" y="73"/>
                  </a:lnTo>
                  <a:lnTo>
                    <a:pt x="18" y="63"/>
                  </a:lnTo>
                  <a:lnTo>
                    <a:pt x="26" y="53"/>
                  </a:lnTo>
                  <a:lnTo>
                    <a:pt x="33" y="44"/>
                  </a:lnTo>
                  <a:lnTo>
                    <a:pt x="43" y="34"/>
                  </a:lnTo>
                  <a:lnTo>
                    <a:pt x="52" y="27"/>
                  </a:lnTo>
                  <a:lnTo>
                    <a:pt x="63" y="21"/>
                  </a:lnTo>
                  <a:lnTo>
                    <a:pt x="76" y="15"/>
                  </a:lnTo>
                  <a:lnTo>
                    <a:pt x="87" y="9"/>
                  </a:lnTo>
                  <a:lnTo>
                    <a:pt x="102" y="6"/>
                  </a:lnTo>
                  <a:lnTo>
                    <a:pt x="115" y="4"/>
                  </a:lnTo>
                  <a:lnTo>
                    <a:pt x="128" y="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6" name="Freeform 164">
              <a:extLst>
                <a:ext uri="{FF2B5EF4-FFF2-40B4-BE49-F238E27FC236}">
                  <a16:creationId xmlns:a16="http://schemas.microsoft.com/office/drawing/2014/main" id="{0027FCCF-A7C5-4A5B-99D4-004DA3DD2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1625"/>
              <a:ext cx="151" cy="126"/>
            </a:xfrm>
            <a:custGeom>
              <a:avLst/>
              <a:gdLst>
                <a:gd name="T0" fmla="*/ 151 w 151"/>
                <a:gd name="T1" fmla="*/ 126 h 126"/>
                <a:gd name="T2" fmla="*/ 148 w 151"/>
                <a:gd name="T3" fmla="*/ 113 h 126"/>
                <a:gd name="T4" fmla="*/ 146 w 151"/>
                <a:gd name="T5" fmla="*/ 102 h 126"/>
                <a:gd name="T6" fmla="*/ 144 w 151"/>
                <a:gd name="T7" fmla="*/ 88 h 126"/>
                <a:gd name="T8" fmla="*/ 138 w 151"/>
                <a:gd name="T9" fmla="*/ 77 h 126"/>
                <a:gd name="T10" fmla="*/ 131 w 151"/>
                <a:gd name="T11" fmla="*/ 67 h 126"/>
                <a:gd name="T12" fmla="*/ 125 w 151"/>
                <a:gd name="T13" fmla="*/ 56 h 126"/>
                <a:gd name="T14" fmla="*/ 116 w 151"/>
                <a:gd name="T15" fmla="*/ 46 h 126"/>
                <a:gd name="T16" fmla="*/ 105 w 151"/>
                <a:gd name="T17" fmla="*/ 37 h 126"/>
                <a:gd name="T18" fmla="*/ 94 w 151"/>
                <a:gd name="T19" fmla="*/ 29 h 126"/>
                <a:gd name="T20" fmla="*/ 84 w 151"/>
                <a:gd name="T21" fmla="*/ 21 h 126"/>
                <a:gd name="T22" fmla="*/ 71 w 151"/>
                <a:gd name="T23" fmla="*/ 15 h 126"/>
                <a:gd name="T24" fmla="*/ 58 w 151"/>
                <a:gd name="T25" fmla="*/ 10 h 126"/>
                <a:gd name="T26" fmla="*/ 45 w 151"/>
                <a:gd name="T27" fmla="*/ 6 h 126"/>
                <a:gd name="T28" fmla="*/ 30 w 151"/>
                <a:gd name="T29" fmla="*/ 2 h 126"/>
                <a:gd name="T30" fmla="*/ 15 w 151"/>
                <a:gd name="T31" fmla="*/ 0 h 126"/>
                <a:gd name="T32" fmla="*/ 0 w 151"/>
                <a:gd name="T33" fmla="*/ 0 h 126"/>
                <a:gd name="T34" fmla="*/ 0 w 151"/>
                <a:gd name="T35" fmla="*/ 15 h 126"/>
                <a:gd name="T36" fmla="*/ 13 w 151"/>
                <a:gd name="T37" fmla="*/ 17 h 126"/>
                <a:gd name="T38" fmla="*/ 25 w 151"/>
                <a:gd name="T39" fmla="*/ 19 h 126"/>
                <a:gd name="T40" fmla="*/ 38 w 151"/>
                <a:gd name="T41" fmla="*/ 21 h 126"/>
                <a:gd name="T42" fmla="*/ 51 w 151"/>
                <a:gd name="T43" fmla="*/ 25 h 126"/>
                <a:gd name="T44" fmla="*/ 62 w 151"/>
                <a:gd name="T45" fmla="*/ 29 h 126"/>
                <a:gd name="T46" fmla="*/ 73 w 151"/>
                <a:gd name="T47" fmla="*/ 35 h 126"/>
                <a:gd name="T48" fmla="*/ 84 w 151"/>
                <a:gd name="T49" fmla="*/ 42 h 126"/>
                <a:gd name="T50" fmla="*/ 92 w 151"/>
                <a:gd name="T51" fmla="*/ 48 h 126"/>
                <a:gd name="T52" fmla="*/ 101 w 151"/>
                <a:gd name="T53" fmla="*/ 58 h 126"/>
                <a:gd name="T54" fmla="*/ 110 w 151"/>
                <a:gd name="T55" fmla="*/ 65 h 126"/>
                <a:gd name="T56" fmla="*/ 116 w 151"/>
                <a:gd name="T57" fmla="*/ 75 h 126"/>
                <a:gd name="T58" fmla="*/ 122 w 151"/>
                <a:gd name="T59" fmla="*/ 84 h 126"/>
                <a:gd name="T60" fmla="*/ 127 w 151"/>
                <a:gd name="T61" fmla="*/ 94 h 126"/>
                <a:gd name="T62" fmla="*/ 129 w 151"/>
                <a:gd name="T63" fmla="*/ 105 h 126"/>
                <a:gd name="T64" fmla="*/ 131 w 151"/>
                <a:gd name="T65" fmla="*/ 115 h 126"/>
                <a:gd name="T66" fmla="*/ 131 w 151"/>
                <a:gd name="T67" fmla="*/ 126 h 126"/>
                <a:gd name="T68" fmla="*/ 151 w 151"/>
                <a:gd name="T69" fmla="*/ 126 h 12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1"/>
                <a:gd name="T106" fmla="*/ 0 h 126"/>
                <a:gd name="T107" fmla="*/ 151 w 151"/>
                <a:gd name="T108" fmla="*/ 126 h 12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1" h="126">
                  <a:moveTo>
                    <a:pt x="151" y="126"/>
                  </a:moveTo>
                  <a:lnTo>
                    <a:pt x="148" y="113"/>
                  </a:lnTo>
                  <a:lnTo>
                    <a:pt x="146" y="102"/>
                  </a:lnTo>
                  <a:lnTo>
                    <a:pt x="144" y="88"/>
                  </a:lnTo>
                  <a:lnTo>
                    <a:pt x="138" y="77"/>
                  </a:lnTo>
                  <a:lnTo>
                    <a:pt x="131" y="67"/>
                  </a:lnTo>
                  <a:lnTo>
                    <a:pt x="125" y="56"/>
                  </a:lnTo>
                  <a:lnTo>
                    <a:pt x="116" y="46"/>
                  </a:lnTo>
                  <a:lnTo>
                    <a:pt x="105" y="37"/>
                  </a:lnTo>
                  <a:lnTo>
                    <a:pt x="94" y="29"/>
                  </a:lnTo>
                  <a:lnTo>
                    <a:pt x="84" y="21"/>
                  </a:lnTo>
                  <a:lnTo>
                    <a:pt x="71" y="15"/>
                  </a:lnTo>
                  <a:lnTo>
                    <a:pt x="58" y="10"/>
                  </a:lnTo>
                  <a:lnTo>
                    <a:pt x="45" y="6"/>
                  </a:lnTo>
                  <a:lnTo>
                    <a:pt x="30" y="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7"/>
                  </a:lnTo>
                  <a:lnTo>
                    <a:pt x="25" y="19"/>
                  </a:lnTo>
                  <a:lnTo>
                    <a:pt x="38" y="21"/>
                  </a:lnTo>
                  <a:lnTo>
                    <a:pt x="51" y="25"/>
                  </a:lnTo>
                  <a:lnTo>
                    <a:pt x="62" y="29"/>
                  </a:lnTo>
                  <a:lnTo>
                    <a:pt x="73" y="35"/>
                  </a:lnTo>
                  <a:lnTo>
                    <a:pt x="84" y="42"/>
                  </a:lnTo>
                  <a:lnTo>
                    <a:pt x="92" y="48"/>
                  </a:lnTo>
                  <a:lnTo>
                    <a:pt x="101" y="58"/>
                  </a:lnTo>
                  <a:lnTo>
                    <a:pt x="110" y="65"/>
                  </a:lnTo>
                  <a:lnTo>
                    <a:pt x="116" y="75"/>
                  </a:lnTo>
                  <a:lnTo>
                    <a:pt x="122" y="84"/>
                  </a:lnTo>
                  <a:lnTo>
                    <a:pt x="127" y="94"/>
                  </a:lnTo>
                  <a:lnTo>
                    <a:pt x="129" y="105"/>
                  </a:lnTo>
                  <a:lnTo>
                    <a:pt x="131" y="115"/>
                  </a:lnTo>
                  <a:lnTo>
                    <a:pt x="131" y="126"/>
                  </a:lnTo>
                  <a:lnTo>
                    <a:pt x="151" y="1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7" name="Freeform 165">
              <a:extLst>
                <a:ext uri="{FF2B5EF4-FFF2-40B4-BE49-F238E27FC236}">
                  <a16:creationId xmlns:a16="http://schemas.microsoft.com/office/drawing/2014/main" id="{6B158137-4E34-4F90-A930-B3A310DEC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1751"/>
              <a:ext cx="151" cy="127"/>
            </a:xfrm>
            <a:custGeom>
              <a:avLst/>
              <a:gdLst>
                <a:gd name="T0" fmla="*/ 0 w 151"/>
                <a:gd name="T1" fmla="*/ 127 h 127"/>
                <a:gd name="T2" fmla="*/ 15 w 151"/>
                <a:gd name="T3" fmla="*/ 127 h 127"/>
                <a:gd name="T4" fmla="*/ 30 w 151"/>
                <a:gd name="T5" fmla="*/ 125 h 127"/>
                <a:gd name="T6" fmla="*/ 45 w 151"/>
                <a:gd name="T7" fmla="*/ 121 h 127"/>
                <a:gd name="T8" fmla="*/ 58 w 151"/>
                <a:gd name="T9" fmla="*/ 117 h 127"/>
                <a:gd name="T10" fmla="*/ 71 w 151"/>
                <a:gd name="T11" fmla="*/ 111 h 127"/>
                <a:gd name="T12" fmla="*/ 84 w 151"/>
                <a:gd name="T13" fmla="*/ 106 h 127"/>
                <a:gd name="T14" fmla="*/ 94 w 151"/>
                <a:gd name="T15" fmla="*/ 98 h 127"/>
                <a:gd name="T16" fmla="*/ 105 w 151"/>
                <a:gd name="T17" fmla="*/ 90 h 127"/>
                <a:gd name="T18" fmla="*/ 116 w 151"/>
                <a:gd name="T19" fmla="*/ 81 h 127"/>
                <a:gd name="T20" fmla="*/ 125 w 151"/>
                <a:gd name="T21" fmla="*/ 71 h 127"/>
                <a:gd name="T22" fmla="*/ 131 w 151"/>
                <a:gd name="T23" fmla="*/ 62 h 127"/>
                <a:gd name="T24" fmla="*/ 138 w 151"/>
                <a:gd name="T25" fmla="*/ 50 h 127"/>
                <a:gd name="T26" fmla="*/ 144 w 151"/>
                <a:gd name="T27" fmla="*/ 39 h 127"/>
                <a:gd name="T28" fmla="*/ 146 w 151"/>
                <a:gd name="T29" fmla="*/ 25 h 127"/>
                <a:gd name="T30" fmla="*/ 148 w 151"/>
                <a:gd name="T31" fmla="*/ 14 h 127"/>
                <a:gd name="T32" fmla="*/ 151 w 151"/>
                <a:gd name="T33" fmla="*/ 0 h 127"/>
                <a:gd name="T34" fmla="*/ 131 w 151"/>
                <a:gd name="T35" fmla="*/ 0 h 127"/>
                <a:gd name="T36" fmla="*/ 131 w 151"/>
                <a:gd name="T37" fmla="*/ 12 h 127"/>
                <a:gd name="T38" fmla="*/ 129 w 151"/>
                <a:gd name="T39" fmla="*/ 23 h 127"/>
                <a:gd name="T40" fmla="*/ 127 w 151"/>
                <a:gd name="T41" fmla="*/ 33 h 127"/>
                <a:gd name="T42" fmla="*/ 122 w 151"/>
                <a:gd name="T43" fmla="*/ 43 h 127"/>
                <a:gd name="T44" fmla="*/ 116 w 151"/>
                <a:gd name="T45" fmla="*/ 52 h 127"/>
                <a:gd name="T46" fmla="*/ 110 w 151"/>
                <a:gd name="T47" fmla="*/ 62 h 127"/>
                <a:gd name="T48" fmla="*/ 101 w 151"/>
                <a:gd name="T49" fmla="*/ 71 h 127"/>
                <a:gd name="T50" fmla="*/ 92 w 151"/>
                <a:gd name="T51" fmla="*/ 79 h 127"/>
                <a:gd name="T52" fmla="*/ 84 w 151"/>
                <a:gd name="T53" fmla="*/ 85 h 127"/>
                <a:gd name="T54" fmla="*/ 73 w 151"/>
                <a:gd name="T55" fmla="*/ 92 h 127"/>
                <a:gd name="T56" fmla="*/ 62 w 151"/>
                <a:gd name="T57" fmla="*/ 98 h 127"/>
                <a:gd name="T58" fmla="*/ 51 w 151"/>
                <a:gd name="T59" fmla="*/ 102 h 127"/>
                <a:gd name="T60" fmla="*/ 38 w 151"/>
                <a:gd name="T61" fmla="*/ 106 h 127"/>
                <a:gd name="T62" fmla="*/ 25 w 151"/>
                <a:gd name="T63" fmla="*/ 108 h 127"/>
                <a:gd name="T64" fmla="*/ 13 w 151"/>
                <a:gd name="T65" fmla="*/ 110 h 127"/>
                <a:gd name="T66" fmla="*/ 0 w 151"/>
                <a:gd name="T67" fmla="*/ 111 h 127"/>
                <a:gd name="T68" fmla="*/ 0 w 151"/>
                <a:gd name="T69" fmla="*/ 127 h 1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1"/>
                <a:gd name="T106" fmla="*/ 0 h 127"/>
                <a:gd name="T107" fmla="*/ 151 w 151"/>
                <a:gd name="T108" fmla="*/ 127 h 1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1" h="127">
                  <a:moveTo>
                    <a:pt x="0" y="127"/>
                  </a:moveTo>
                  <a:lnTo>
                    <a:pt x="15" y="127"/>
                  </a:lnTo>
                  <a:lnTo>
                    <a:pt x="30" y="125"/>
                  </a:lnTo>
                  <a:lnTo>
                    <a:pt x="45" y="121"/>
                  </a:lnTo>
                  <a:lnTo>
                    <a:pt x="58" y="117"/>
                  </a:lnTo>
                  <a:lnTo>
                    <a:pt x="71" y="111"/>
                  </a:lnTo>
                  <a:lnTo>
                    <a:pt x="84" y="106"/>
                  </a:lnTo>
                  <a:lnTo>
                    <a:pt x="94" y="98"/>
                  </a:lnTo>
                  <a:lnTo>
                    <a:pt x="105" y="90"/>
                  </a:lnTo>
                  <a:lnTo>
                    <a:pt x="116" y="81"/>
                  </a:lnTo>
                  <a:lnTo>
                    <a:pt x="125" y="71"/>
                  </a:lnTo>
                  <a:lnTo>
                    <a:pt x="131" y="62"/>
                  </a:lnTo>
                  <a:lnTo>
                    <a:pt x="138" y="50"/>
                  </a:lnTo>
                  <a:lnTo>
                    <a:pt x="144" y="39"/>
                  </a:lnTo>
                  <a:lnTo>
                    <a:pt x="146" y="25"/>
                  </a:lnTo>
                  <a:lnTo>
                    <a:pt x="148" y="14"/>
                  </a:lnTo>
                  <a:lnTo>
                    <a:pt x="151" y="0"/>
                  </a:lnTo>
                  <a:lnTo>
                    <a:pt x="131" y="0"/>
                  </a:lnTo>
                  <a:lnTo>
                    <a:pt x="131" y="12"/>
                  </a:lnTo>
                  <a:lnTo>
                    <a:pt x="129" y="23"/>
                  </a:lnTo>
                  <a:lnTo>
                    <a:pt x="127" y="33"/>
                  </a:lnTo>
                  <a:lnTo>
                    <a:pt x="122" y="43"/>
                  </a:lnTo>
                  <a:lnTo>
                    <a:pt x="116" y="52"/>
                  </a:lnTo>
                  <a:lnTo>
                    <a:pt x="110" y="62"/>
                  </a:lnTo>
                  <a:lnTo>
                    <a:pt x="101" y="71"/>
                  </a:lnTo>
                  <a:lnTo>
                    <a:pt x="92" y="79"/>
                  </a:lnTo>
                  <a:lnTo>
                    <a:pt x="84" y="85"/>
                  </a:lnTo>
                  <a:lnTo>
                    <a:pt x="73" y="92"/>
                  </a:lnTo>
                  <a:lnTo>
                    <a:pt x="62" y="98"/>
                  </a:lnTo>
                  <a:lnTo>
                    <a:pt x="51" y="102"/>
                  </a:lnTo>
                  <a:lnTo>
                    <a:pt x="38" y="106"/>
                  </a:lnTo>
                  <a:lnTo>
                    <a:pt x="25" y="108"/>
                  </a:lnTo>
                  <a:lnTo>
                    <a:pt x="13" y="110"/>
                  </a:lnTo>
                  <a:lnTo>
                    <a:pt x="0" y="111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8" name="Freeform 166">
              <a:extLst>
                <a:ext uri="{FF2B5EF4-FFF2-40B4-BE49-F238E27FC236}">
                  <a16:creationId xmlns:a16="http://schemas.microsoft.com/office/drawing/2014/main" id="{E15C6DA8-C18A-4239-8C67-2F38EF4A2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" y="1751"/>
              <a:ext cx="151" cy="127"/>
            </a:xfrm>
            <a:custGeom>
              <a:avLst/>
              <a:gdLst>
                <a:gd name="T0" fmla="*/ 0 w 151"/>
                <a:gd name="T1" fmla="*/ 0 h 127"/>
                <a:gd name="T2" fmla="*/ 2 w 151"/>
                <a:gd name="T3" fmla="*/ 14 h 127"/>
                <a:gd name="T4" fmla="*/ 4 w 151"/>
                <a:gd name="T5" fmla="*/ 25 h 127"/>
                <a:gd name="T6" fmla="*/ 6 w 151"/>
                <a:gd name="T7" fmla="*/ 39 h 127"/>
                <a:gd name="T8" fmla="*/ 13 w 151"/>
                <a:gd name="T9" fmla="*/ 50 h 127"/>
                <a:gd name="T10" fmla="*/ 19 w 151"/>
                <a:gd name="T11" fmla="*/ 62 h 127"/>
                <a:gd name="T12" fmla="*/ 26 w 151"/>
                <a:gd name="T13" fmla="*/ 71 h 127"/>
                <a:gd name="T14" fmla="*/ 34 w 151"/>
                <a:gd name="T15" fmla="*/ 81 h 127"/>
                <a:gd name="T16" fmla="*/ 45 w 151"/>
                <a:gd name="T17" fmla="*/ 90 h 127"/>
                <a:gd name="T18" fmla="*/ 56 w 151"/>
                <a:gd name="T19" fmla="*/ 98 h 127"/>
                <a:gd name="T20" fmla="*/ 67 w 151"/>
                <a:gd name="T21" fmla="*/ 106 h 127"/>
                <a:gd name="T22" fmla="*/ 79 w 151"/>
                <a:gd name="T23" fmla="*/ 111 h 127"/>
                <a:gd name="T24" fmla="*/ 92 w 151"/>
                <a:gd name="T25" fmla="*/ 117 h 127"/>
                <a:gd name="T26" fmla="*/ 105 w 151"/>
                <a:gd name="T27" fmla="*/ 121 h 127"/>
                <a:gd name="T28" fmla="*/ 120 w 151"/>
                <a:gd name="T29" fmla="*/ 125 h 127"/>
                <a:gd name="T30" fmla="*/ 136 w 151"/>
                <a:gd name="T31" fmla="*/ 127 h 127"/>
                <a:gd name="T32" fmla="*/ 151 w 151"/>
                <a:gd name="T33" fmla="*/ 127 h 127"/>
                <a:gd name="T34" fmla="*/ 151 w 151"/>
                <a:gd name="T35" fmla="*/ 111 h 127"/>
                <a:gd name="T36" fmla="*/ 138 w 151"/>
                <a:gd name="T37" fmla="*/ 110 h 127"/>
                <a:gd name="T38" fmla="*/ 125 w 151"/>
                <a:gd name="T39" fmla="*/ 108 h 127"/>
                <a:gd name="T40" fmla="*/ 112 w 151"/>
                <a:gd name="T41" fmla="*/ 106 h 127"/>
                <a:gd name="T42" fmla="*/ 99 w 151"/>
                <a:gd name="T43" fmla="*/ 102 h 127"/>
                <a:gd name="T44" fmla="*/ 88 w 151"/>
                <a:gd name="T45" fmla="*/ 98 h 127"/>
                <a:gd name="T46" fmla="*/ 77 w 151"/>
                <a:gd name="T47" fmla="*/ 92 h 127"/>
                <a:gd name="T48" fmla="*/ 67 w 151"/>
                <a:gd name="T49" fmla="*/ 85 h 127"/>
                <a:gd name="T50" fmla="*/ 56 w 151"/>
                <a:gd name="T51" fmla="*/ 79 h 127"/>
                <a:gd name="T52" fmla="*/ 49 w 151"/>
                <a:gd name="T53" fmla="*/ 71 h 127"/>
                <a:gd name="T54" fmla="*/ 41 w 151"/>
                <a:gd name="T55" fmla="*/ 62 h 127"/>
                <a:gd name="T56" fmla="*/ 34 w 151"/>
                <a:gd name="T57" fmla="*/ 52 h 127"/>
                <a:gd name="T58" fmla="*/ 28 w 151"/>
                <a:gd name="T59" fmla="*/ 43 h 127"/>
                <a:gd name="T60" fmla="*/ 23 w 151"/>
                <a:gd name="T61" fmla="*/ 33 h 127"/>
                <a:gd name="T62" fmla="*/ 21 w 151"/>
                <a:gd name="T63" fmla="*/ 23 h 127"/>
                <a:gd name="T64" fmla="*/ 19 w 151"/>
                <a:gd name="T65" fmla="*/ 12 h 127"/>
                <a:gd name="T66" fmla="*/ 19 w 151"/>
                <a:gd name="T67" fmla="*/ 0 h 127"/>
                <a:gd name="T68" fmla="*/ 0 w 151"/>
                <a:gd name="T69" fmla="*/ 0 h 1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1"/>
                <a:gd name="T106" fmla="*/ 0 h 127"/>
                <a:gd name="T107" fmla="*/ 151 w 151"/>
                <a:gd name="T108" fmla="*/ 127 h 1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1" h="127">
                  <a:moveTo>
                    <a:pt x="0" y="0"/>
                  </a:moveTo>
                  <a:lnTo>
                    <a:pt x="2" y="14"/>
                  </a:lnTo>
                  <a:lnTo>
                    <a:pt x="4" y="25"/>
                  </a:lnTo>
                  <a:lnTo>
                    <a:pt x="6" y="39"/>
                  </a:lnTo>
                  <a:lnTo>
                    <a:pt x="13" y="50"/>
                  </a:lnTo>
                  <a:lnTo>
                    <a:pt x="19" y="62"/>
                  </a:lnTo>
                  <a:lnTo>
                    <a:pt x="26" y="71"/>
                  </a:lnTo>
                  <a:lnTo>
                    <a:pt x="34" y="81"/>
                  </a:lnTo>
                  <a:lnTo>
                    <a:pt x="45" y="90"/>
                  </a:lnTo>
                  <a:lnTo>
                    <a:pt x="56" y="98"/>
                  </a:lnTo>
                  <a:lnTo>
                    <a:pt x="67" y="106"/>
                  </a:lnTo>
                  <a:lnTo>
                    <a:pt x="79" y="111"/>
                  </a:lnTo>
                  <a:lnTo>
                    <a:pt x="92" y="117"/>
                  </a:lnTo>
                  <a:lnTo>
                    <a:pt x="105" y="121"/>
                  </a:lnTo>
                  <a:lnTo>
                    <a:pt x="120" y="125"/>
                  </a:lnTo>
                  <a:lnTo>
                    <a:pt x="136" y="127"/>
                  </a:lnTo>
                  <a:lnTo>
                    <a:pt x="151" y="127"/>
                  </a:lnTo>
                  <a:lnTo>
                    <a:pt x="151" y="111"/>
                  </a:lnTo>
                  <a:lnTo>
                    <a:pt x="138" y="110"/>
                  </a:lnTo>
                  <a:lnTo>
                    <a:pt x="125" y="108"/>
                  </a:lnTo>
                  <a:lnTo>
                    <a:pt x="112" y="106"/>
                  </a:lnTo>
                  <a:lnTo>
                    <a:pt x="99" y="102"/>
                  </a:lnTo>
                  <a:lnTo>
                    <a:pt x="88" y="98"/>
                  </a:lnTo>
                  <a:lnTo>
                    <a:pt x="77" y="92"/>
                  </a:lnTo>
                  <a:lnTo>
                    <a:pt x="67" y="85"/>
                  </a:lnTo>
                  <a:lnTo>
                    <a:pt x="56" y="79"/>
                  </a:lnTo>
                  <a:lnTo>
                    <a:pt x="49" y="71"/>
                  </a:lnTo>
                  <a:lnTo>
                    <a:pt x="41" y="62"/>
                  </a:lnTo>
                  <a:lnTo>
                    <a:pt x="34" y="52"/>
                  </a:lnTo>
                  <a:lnTo>
                    <a:pt x="28" y="43"/>
                  </a:lnTo>
                  <a:lnTo>
                    <a:pt x="23" y="33"/>
                  </a:lnTo>
                  <a:lnTo>
                    <a:pt x="21" y="23"/>
                  </a:lnTo>
                  <a:lnTo>
                    <a:pt x="19" y="12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19" name="Freeform 167">
              <a:extLst>
                <a:ext uri="{FF2B5EF4-FFF2-40B4-BE49-F238E27FC236}">
                  <a16:creationId xmlns:a16="http://schemas.microsoft.com/office/drawing/2014/main" id="{C316812F-57F5-4401-9D44-C12DC1EA0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" y="1625"/>
              <a:ext cx="151" cy="126"/>
            </a:xfrm>
            <a:custGeom>
              <a:avLst/>
              <a:gdLst>
                <a:gd name="T0" fmla="*/ 151 w 151"/>
                <a:gd name="T1" fmla="*/ 0 h 126"/>
                <a:gd name="T2" fmla="*/ 136 w 151"/>
                <a:gd name="T3" fmla="*/ 0 h 126"/>
                <a:gd name="T4" fmla="*/ 120 w 151"/>
                <a:gd name="T5" fmla="*/ 2 h 126"/>
                <a:gd name="T6" fmla="*/ 105 w 151"/>
                <a:gd name="T7" fmla="*/ 6 h 126"/>
                <a:gd name="T8" fmla="*/ 92 w 151"/>
                <a:gd name="T9" fmla="*/ 10 h 126"/>
                <a:gd name="T10" fmla="*/ 79 w 151"/>
                <a:gd name="T11" fmla="*/ 15 h 126"/>
                <a:gd name="T12" fmla="*/ 67 w 151"/>
                <a:gd name="T13" fmla="*/ 21 h 126"/>
                <a:gd name="T14" fmla="*/ 56 w 151"/>
                <a:gd name="T15" fmla="*/ 29 h 126"/>
                <a:gd name="T16" fmla="*/ 45 w 151"/>
                <a:gd name="T17" fmla="*/ 37 h 126"/>
                <a:gd name="T18" fmla="*/ 34 w 151"/>
                <a:gd name="T19" fmla="*/ 46 h 126"/>
                <a:gd name="T20" fmla="*/ 26 w 151"/>
                <a:gd name="T21" fmla="*/ 56 h 126"/>
                <a:gd name="T22" fmla="*/ 19 w 151"/>
                <a:gd name="T23" fmla="*/ 67 h 126"/>
                <a:gd name="T24" fmla="*/ 13 w 151"/>
                <a:gd name="T25" fmla="*/ 77 h 126"/>
                <a:gd name="T26" fmla="*/ 6 w 151"/>
                <a:gd name="T27" fmla="*/ 88 h 126"/>
                <a:gd name="T28" fmla="*/ 4 w 151"/>
                <a:gd name="T29" fmla="*/ 102 h 126"/>
                <a:gd name="T30" fmla="*/ 2 w 151"/>
                <a:gd name="T31" fmla="*/ 113 h 126"/>
                <a:gd name="T32" fmla="*/ 0 w 151"/>
                <a:gd name="T33" fmla="*/ 126 h 126"/>
                <a:gd name="T34" fmla="*/ 19 w 151"/>
                <a:gd name="T35" fmla="*/ 126 h 126"/>
                <a:gd name="T36" fmla="*/ 19 w 151"/>
                <a:gd name="T37" fmla="*/ 115 h 126"/>
                <a:gd name="T38" fmla="*/ 21 w 151"/>
                <a:gd name="T39" fmla="*/ 105 h 126"/>
                <a:gd name="T40" fmla="*/ 23 w 151"/>
                <a:gd name="T41" fmla="*/ 94 h 126"/>
                <a:gd name="T42" fmla="*/ 28 w 151"/>
                <a:gd name="T43" fmla="*/ 84 h 126"/>
                <a:gd name="T44" fmla="*/ 34 w 151"/>
                <a:gd name="T45" fmla="*/ 75 h 126"/>
                <a:gd name="T46" fmla="*/ 41 w 151"/>
                <a:gd name="T47" fmla="*/ 65 h 126"/>
                <a:gd name="T48" fmla="*/ 49 w 151"/>
                <a:gd name="T49" fmla="*/ 58 h 126"/>
                <a:gd name="T50" fmla="*/ 56 w 151"/>
                <a:gd name="T51" fmla="*/ 48 h 126"/>
                <a:gd name="T52" fmla="*/ 67 w 151"/>
                <a:gd name="T53" fmla="*/ 42 h 126"/>
                <a:gd name="T54" fmla="*/ 77 w 151"/>
                <a:gd name="T55" fmla="*/ 35 h 126"/>
                <a:gd name="T56" fmla="*/ 88 w 151"/>
                <a:gd name="T57" fmla="*/ 29 h 126"/>
                <a:gd name="T58" fmla="*/ 99 w 151"/>
                <a:gd name="T59" fmla="*/ 25 h 126"/>
                <a:gd name="T60" fmla="*/ 112 w 151"/>
                <a:gd name="T61" fmla="*/ 21 h 126"/>
                <a:gd name="T62" fmla="*/ 125 w 151"/>
                <a:gd name="T63" fmla="*/ 19 h 126"/>
                <a:gd name="T64" fmla="*/ 138 w 151"/>
                <a:gd name="T65" fmla="*/ 17 h 126"/>
                <a:gd name="T66" fmla="*/ 151 w 151"/>
                <a:gd name="T67" fmla="*/ 15 h 126"/>
                <a:gd name="T68" fmla="*/ 151 w 151"/>
                <a:gd name="T69" fmla="*/ 0 h 12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1"/>
                <a:gd name="T106" fmla="*/ 0 h 126"/>
                <a:gd name="T107" fmla="*/ 151 w 151"/>
                <a:gd name="T108" fmla="*/ 126 h 12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1" h="126">
                  <a:moveTo>
                    <a:pt x="151" y="0"/>
                  </a:moveTo>
                  <a:lnTo>
                    <a:pt x="136" y="0"/>
                  </a:lnTo>
                  <a:lnTo>
                    <a:pt x="120" y="2"/>
                  </a:lnTo>
                  <a:lnTo>
                    <a:pt x="105" y="6"/>
                  </a:lnTo>
                  <a:lnTo>
                    <a:pt x="92" y="10"/>
                  </a:lnTo>
                  <a:lnTo>
                    <a:pt x="79" y="15"/>
                  </a:lnTo>
                  <a:lnTo>
                    <a:pt x="67" y="21"/>
                  </a:lnTo>
                  <a:lnTo>
                    <a:pt x="56" y="29"/>
                  </a:lnTo>
                  <a:lnTo>
                    <a:pt x="45" y="37"/>
                  </a:lnTo>
                  <a:lnTo>
                    <a:pt x="34" y="46"/>
                  </a:lnTo>
                  <a:lnTo>
                    <a:pt x="26" y="56"/>
                  </a:lnTo>
                  <a:lnTo>
                    <a:pt x="19" y="67"/>
                  </a:lnTo>
                  <a:lnTo>
                    <a:pt x="13" y="77"/>
                  </a:lnTo>
                  <a:lnTo>
                    <a:pt x="6" y="88"/>
                  </a:lnTo>
                  <a:lnTo>
                    <a:pt x="4" y="102"/>
                  </a:lnTo>
                  <a:lnTo>
                    <a:pt x="2" y="113"/>
                  </a:lnTo>
                  <a:lnTo>
                    <a:pt x="0" y="126"/>
                  </a:lnTo>
                  <a:lnTo>
                    <a:pt x="19" y="126"/>
                  </a:lnTo>
                  <a:lnTo>
                    <a:pt x="19" y="115"/>
                  </a:lnTo>
                  <a:lnTo>
                    <a:pt x="21" y="105"/>
                  </a:lnTo>
                  <a:lnTo>
                    <a:pt x="23" y="94"/>
                  </a:lnTo>
                  <a:lnTo>
                    <a:pt x="28" y="84"/>
                  </a:lnTo>
                  <a:lnTo>
                    <a:pt x="34" y="75"/>
                  </a:lnTo>
                  <a:lnTo>
                    <a:pt x="41" y="65"/>
                  </a:lnTo>
                  <a:lnTo>
                    <a:pt x="49" y="58"/>
                  </a:lnTo>
                  <a:lnTo>
                    <a:pt x="56" y="48"/>
                  </a:lnTo>
                  <a:lnTo>
                    <a:pt x="67" y="42"/>
                  </a:lnTo>
                  <a:lnTo>
                    <a:pt x="77" y="35"/>
                  </a:lnTo>
                  <a:lnTo>
                    <a:pt x="88" y="29"/>
                  </a:lnTo>
                  <a:lnTo>
                    <a:pt x="99" y="25"/>
                  </a:lnTo>
                  <a:lnTo>
                    <a:pt x="112" y="21"/>
                  </a:lnTo>
                  <a:lnTo>
                    <a:pt x="125" y="19"/>
                  </a:lnTo>
                  <a:lnTo>
                    <a:pt x="138" y="17"/>
                  </a:lnTo>
                  <a:lnTo>
                    <a:pt x="151" y="1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0" name="Freeform 168">
              <a:extLst>
                <a:ext uri="{FF2B5EF4-FFF2-40B4-BE49-F238E27FC236}">
                  <a16:creationId xmlns:a16="http://schemas.microsoft.com/office/drawing/2014/main" id="{7BF7C3C2-DA96-47F9-A2BF-081FA374F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1681"/>
              <a:ext cx="140" cy="124"/>
            </a:xfrm>
            <a:custGeom>
              <a:avLst/>
              <a:gdLst>
                <a:gd name="T0" fmla="*/ 71 w 140"/>
                <a:gd name="T1" fmla="*/ 0 h 124"/>
                <a:gd name="T2" fmla="*/ 84 w 140"/>
                <a:gd name="T3" fmla="*/ 0 h 124"/>
                <a:gd name="T4" fmla="*/ 97 w 140"/>
                <a:gd name="T5" fmla="*/ 3 h 124"/>
                <a:gd name="T6" fmla="*/ 110 w 140"/>
                <a:gd name="T7" fmla="*/ 9 h 124"/>
                <a:gd name="T8" fmla="*/ 121 w 140"/>
                <a:gd name="T9" fmla="*/ 17 h 124"/>
                <a:gd name="T10" fmla="*/ 130 w 140"/>
                <a:gd name="T11" fmla="*/ 26 h 124"/>
                <a:gd name="T12" fmla="*/ 136 w 140"/>
                <a:gd name="T13" fmla="*/ 38 h 124"/>
                <a:gd name="T14" fmla="*/ 140 w 140"/>
                <a:gd name="T15" fmla="*/ 49 h 124"/>
                <a:gd name="T16" fmla="*/ 140 w 140"/>
                <a:gd name="T17" fmla="*/ 61 h 124"/>
                <a:gd name="T18" fmla="*/ 140 w 140"/>
                <a:gd name="T19" fmla="*/ 74 h 124"/>
                <a:gd name="T20" fmla="*/ 136 w 140"/>
                <a:gd name="T21" fmla="*/ 86 h 124"/>
                <a:gd name="T22" fmla="*/ 130 w 140"/>
                <a:gd name="T23" fmla="*/ 97 h 124"/>
                <a:gd name="T24" fmla="*/ 121 w 140"/>
                <a:gd name="T25" fmla="*/ 105 h 124"/>
                <a:gd name="T26" fmla="*/ 110 w 140"/>
                <a:gd name="T27" fmla="*/ 113 h 124"/>
                <a:gd name="T28" fmla="*/ 97 w 140"/>
                <a:gd name="T29" fmla="*/ 118 h 124"/>
                <a:gd name="T30" fmla="*/ 84 w 140"/>
                <a:gd name="T31" fmla="*/ 122 h 124"/>
                <a:gd name="T32" fmla="*/ 71 w 140"/>
                <a:gd name="T33" fmla="*/ 124 h 124"/>
                <a:gd name="T34" fmla="*/ 56 w 140"/>
                <a:gd name="T35" fmla="*/ 122 h 124"/>
                <a:gd name="T36" fmla="*/ 43 w 140"/>
                <a:gd name="T37" fmla="*/ 118 h 124"/>
                <a:gd name="T38" fmla="*/ 33 w 140"/>
                <a:gd name="T39" fmla="*/ 113 h 124"/>
                <a:gd name="T40" fmla="*/ 22 w 140"/>
                <a:gd name="T41" fmla="*/ 105 h 124"/>
                <a:gd name="T42" fmla="*/ 13 w 140"/>
                <a:gd name="T43" fmla="*/ 97 h 124"/>
                <a:gd name="T44" fmla="*/ 7 w 140"/>
                <a:gd name="T45" fmla="*/ 86 h 124"/>
                <a:gd name="T46" fmla="*/ 2 w 140"/>
                <a:gd name="T47" fmla="*/ 74 h 124"/>
                <a:gd name="T48" fmla="*/ 0 w 140"/>
                <a:gd name="T49" fmla="*/ 61 h 124"/>
                <a:gd name="T50" fmla="*/ 2 w 140"/>
                <a:gd name="T51" fmla="*/ 49 h 124"/>
                <a:gd name="T52" fmla="*/ 7 w 140"/>
                <a:gd name="T53" fmla="*/ 38 h 124"/>
                <a:gd name="T54" fmla="*/ 13 w 140"/>
                <a:gd name="T55" fmla="*/ 26 h 124"/>
                <a:gd name="T56" fmla="*/ 22 w 140"/>
                <a:gd name="T57" fmla="*/ 17 h 124"/>
                <a:gd name="T58" fmla="*/ 33 w 140"/>
                <a:gd name="T59" fmla="*/ 9 h 124"/>
                <a:gd name="T60" fmla="*/ 43 w 140"/>
                <a:gd name="T61" fmla="*/ 3 h 124"/>
                <a:gd name="T62" fmla="*/ 56 w 140"/>
                <a:gd name="T63" fmla="*/ 0 h 124"/>
                <a:gd name="T64" fmla="*/ 71 w 140"/>
                <a:gd name="T65" fmla="*/ 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0"/>
                <a:gd name="T100" fmla="*/ 0 h 124"/>
                <a:gd name="T101" fmla="*/ 140 w 140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0" h="124">
                  <a:moveTo>
                    <a:pt x="71" y="0"/>
                  </a:moveTo>
                  <a:lnTo>
                    <a:pt x="84" y="0"/>
                  </a:lnTo>
                  <a:lnTo>
                    <a:pt x="97" y="3"/>
                  </a:lnTo>
                  <a:lnTo>
                    <a:pt x="110" y="9"/>
                  </a:lnTo>
                  <a:lnTo>
                    <a:pt x="121" y="17"/>
                  </a:lnTo>
                  <a:lnTo>
                    <a:pt x="130" y="26"/>
                  </a:lnTo>
                  <a:lnTo>
                    <a:pt x="136" y="38"/>
                  </a:lnTo>
                  <a:lnTo>
                    <a:pt x="140" y="49"/>
                  </a:lnTo>
                  <a:lnTo>
                    <a:pt x="140" y="61"/>
                  </a:lnTo>
                  <a:lnTo>
                    <a:pt x="140" y="74"/>
                  </a:lnTo>
                  <a:lnTo>
                    <a:pt x="136" y="86"/>
                  </a:lnTo>
                  <a:lnTo>
                    <a:pt x="130" y="97"/>
                  </a:lnTo>
                  <a:lnTo>
                    <a:pt x="121" y="105"/>
                  </a:lnTo>
                  <a:lnTo>
                    <a:pt x="110" y="113"/>
                  </a:lnTo>
                  <a:lnTo>
                    <a:pt x="97" y="118"/>
                  </a:lnTo>
                  <a:lnTo>
                    <a:pt x="84" y="122"/>
                  </a:lnTo>
                  <a:lnTo>
                    <a:pt x="71" y="124"/>
                  </a:lnTo>
                  <a:lnTo>
                    <a:pt x="56" y="122"/>
                  </a:lnTo>
                  <a:lnTo>
                    <a:pt x="43" y="118"/>
                  </a:lnTo>
                  <a:lnTo>
                    <a:pt x="33" y="113"/>
                  </a:lnTo>
                  <a:lnTo>
                    <a:pt x="22" y="105"/>
                  </a:lnTo>
                  <a:lnTo>
                    <a:pt x="13" y="97"/>
                  </a:lnTo>
                  <a:lnTo>
                    <a:pt x="7" y="86"/>
                  </a:lnTo>
                  <a:lnTo>
                    <a:pt x="2" y="74"/>
                  </a:lnTo>
                  <a:lnTo>
                    <a:pt x="0" y="61"/>
                  </a:lnTo>
                  <a:lnTo>
                    <a:pt x="2" y="49"/>
                  </a:lnTo>
                  <a:lnTo>
                    <a:pt x="7" y="38"/>
                  </a:lnTo>
                  <a:lnTo>
                    <a:pt x="13" y="26"/>
                  </a:lnTo>
                  <a:lnTo>
                    <a:pt x="22" y="17"/>
                  </a:lnTo>
                  <a:lnTo>
                    <a:pt x="33" y="9"/>
                  </a:lnTo>
                  <a:lnTo>
                    <a:pt x="43" y="3"/>
                  </a:lnTo>
                  <a:lnTo>
                    <a:pt x="56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1" name="Freeform 169">
              <a:extLst>
                <a:ext uri="{FF2B5EF4-FFF2-40B4-BE49-F238E27FC236}">
                  <a16:creationId xmlns:a16="http://schemas.microsoft.com/office/drawing/2014/main" id="{C7F8E24E-8F50-445B-B90E-27C212D31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1671"/>
              <a:ext cx="80" cy="71"/>
            </a:xfrm>
            <a:custGeom>
              <a:avLst/>
              <a:gdLst>
                <a:gd name="T0" fmla="*/ 80 w 80"/>
                <a:gd name="T1" fmla="*/ 71 h 71"/>
                <a:gd name="T2" fmla="*/ 78 w 80"/>
                <a:gd name="T3" fmla="*/ 57 h 71"/>
                <a:gd name="T4" fmla="*/ 74 w 80"/>
                <a:gd name="T5" fmla="*/ 44 h 71"/>
                <a:gd name="T6" fmla="*/ 65 w 80"/>
                <a:gd name="T7" fmla="*/ 33 h 71"/>
                <a:gd name="T8" fmla="*/ 57 w 80"/>
                <a:gd name="T9" fmla="*/ 21 h 71"/>
                <a:gd name="T10" fmla="*/ 44 w 80"/>
                <a:gd name="T11" fmla="*/ 13 h 71"/>
                <a:gd name="T12" fmla="*/ 31 w 80"/>
                <a:gd name="T13" fmla="*/ 6 h 71"/>
                <a:gd name="T14" fmla="*/ 16 w 80"/>
                <a:gd name="T15" fmla="*/ 2 h 71"/>
                <a:gd name="T16" fmla="*/ 0 w 80"/>
                <a:gd name="T17" fmla="*/ 0 h 71"/>
                <a:gd name="T18" fmla="*/ 0 w 80"/>
                <a:gd name="T19" fmla="*/ 17 h 71"/>
                <a:gd name="T20" fmla="*/ 13 w 80"/>
                <a:gd name="T21" fmla="*/ 17 h 71"/>
                <a:gd name="T22" fmla="*/ 24 w 80"/>
                <a:gd name="T23" fmla="*/ 21 h 71"/>
                <a:gd name="T24" fmla="*/ 35 w 80"/>
                <a:gd name="T25" fmla="*/ 27 h 71"/>
                <a:gd name="T26" fmla="*/ 44 w 80"/>
                <a:gd name="T27" fmla="*/ 33 h 71"/>
                <a:gd name="T28" fmla="*/ 50 w 80"/>
                <a:gd name="T29" fmla="*/ 40 h 71"/>
                <a:gd name="T30" fmla="*/ 57 w 80"/>
                <a:gd name="T31" fmla="*/ 50 h 71"/>
                <a:gd name="T32" fmla="*/ 61 w 80"/>
                <a:gd name="T33" fmla="*/ 61 h 71"/>
                <a:gd name="T34" fmla="*/ 61 w 80"/>
                <a:gd name="T35" fmla="*/ 71 h 71"/>
                <a:gd name="T36" fmla="*/ 80 w 80"/>
                <a:gd name="T37" fmla="*/ 71 h 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0"/>
                <a:gd name="T58" fmla="*/ 0 h 71"/>
                <a:gd name="T59" fmla="*/ 80 w 80"/>
                <a:gd name="T60" fmla="*/ 71 h 7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0" h="71">
                  <a:moveTo>
                    <a:pt x="80" y="71"/>
                  </a:moveTo>
                  <a:lnTo>
                    <a:pt x="78" y="57"/>
                  </a:lnTo>
                  <a:lnTo>
                    <a:pt x="74" y="44"/>
                  </a:lnTo>
                  <a:lnTo>
                    <a:pt x="65" y="33"/>
                  </a:lnTo>
                  <a:lnTo>
                    <a:pt x="57" y="21"/>
                  </a:lnTo>
                  <a:lnTo>
                    <a:pt x="44" y="13"/>
                  </a:lnTo>
                  <a:lnTo>
                    <a:pt x="31" y="6"/>
                  </a:lnTo>
                  <a:lnTo>
                    <a:pt x="16" y="2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lnTo>
                    <a:pt x="24" y="21"/>
                  </a:lnTo>
                  <a:lnTo>
                    <a:pt x="35" y="27"/>
                  </a:lnTo>
                  <a:lnTo>
                    <a:pt x="44" y="33"/>
                  </a:lnTo>
                  <a:lnTo>
                    <a:pt x="50" y="40"/>
                  </a:lnTo>
                  <a:lnTo>
                    <a:pt x="57" y="50"/>
                  </a:lnTo>
                  <a:lnTo>
                    <a:pt x="61" y="61"/>
                  </a:lnTo>
                  <a:lnTo>
                    <a:pt x="61" y="71"/>
                  </a:lnTo>
                  <a:lnTo>
                    <a:pt x="80" y="71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2" name="Freeform 170">
              <a:extLst>
                <a:ext uri="{FF2B5EF4-FFF2-40B4-BE49-F238E27FC236}">
                  <a16:creationId xmlns:a16="http://schemas.microsoft.com/office/drawing/2014/main" id="{75476060-6948-4368-A16E-B5581F3C5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1742"/>
              <a:ext cx="80" cy="71"/>
            </a:xfrm>
            <a:custGeom>
              <a:avLst/>
              <a:gdLst>
                <a:gd name="T0" fmla="*/ 0 w 80"/>
                <a:gd name="T1" fmla="*/ 71 h 71"/>
                <a:gd name="T2" fmla="*/ 16 w 80"/>
                <a:gd name="T3" fmla="*/ 69 h 71"/>
                <a:gd name="T4" fmla="*/ 31 w 80"/>
                <a:gd name="T5" fmla="*/ 65 h 71"/>
                <a:gd name="T6" fmla="*/ 44 w 80"/>
                <a:gd name="T7" fmla="*/ 59 h 71"/>
                <a:gd name="T8" fmla="*/ 57 w 80"/>
                <a:gd name="T9" fmla="*/ 50 h 71"/>
                <a:gd name="T10" fmla="*/ 65 w 80"/>
                <a:gd name="T11" fmla="*/ 40 h 71"/>
                <a:gd name="T12" fmla="*/ 74 w 80"/>
                <a:gd name="T13" fmla="*/ 29 h 71"/>
                <a:gd name="T14" fmla="*/ 78 w 80"/>
                <a:gd name="T15" fmla="*/ 15 h 71"/>
                <a:gd name="T16" fmla="*/ 80 w 80"/>
                <a:gd name="T17" fmla="*/ 0 h 71"/>
                <a:gd name="T18" fmla="*/ 61 w 80"/>
                <a:gd name="T19" fmla="*/ 0 h 71"/>
                <a:gd name="T20" fmla="*/ 61 w 80"/>
                <a:gd name="T21" fmla="*/ 11 h 71"/>
                <a:gd name="T22" fmla="*/ 57 w 80"/>
                <a:gd name="T23" fmla="*/ 21 h 71"/>
                <a:gd name="T24" fmla="*/ 50 w 80"/>
                <a:gd name="T25" fmla="*/ 31 h 71"/>
                <a:gd name="T26" fmla="*/ 44 w 80"/>
                <a:gd name="T27" fmla="*/ 38 h 71"/>
                <a:gd name="T28" fmla="*/ 35 w 80"/>
                <a:gd name="T29" fmla="*/ 46 h 71"/>
                <a:gd name="T30" fmla="*/ 24 w 80"/>
                <a:gd name="T31" fmla="*/ 52 h 71"/>
                <a:gd name="T32" fmla="*/ 13 w 80"/>
                <a:gd name="T33" fmla="*/ 53 h 71"/>
                <a:gd name="T34" fmla="*/ 0 w 80"/>
                <a:gd name="T35" fmla="*/ 55 h 71"/>
                <a:gd name="T36" fmla="*/ 0 w 80"/>
                <a:gd name="T37" fmla="*/ 71 h 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0"/>
                <a:gd name="T58" fmla="*/ 0 h 71"/>
                <a:gd name="T59" fmla="*/ 80 w 80"/>
                <a:gd name="T60" fmla="*/ 71 h 7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0" h="71">
                  <a:moveTo>
                    <a:pt x="0" y="71"/>
                  </a:moveTo>
                  <a:lnTo>
                    <a:pt x="16" y="69"/>
                  </a:lnTo>
                  <a:lnTo>
                    <a:pt x="31" y="65"/>
                  </a:lnTo>
                  <a:lnTo>
                    <a:pt x="44" y="59"/>
                  </a:lnTo>
                  <a:lnTo>
                    <a:pt x="57" y="50"/>
                  </a:lnTo>
                  <a:lnTo>
                    <a:pt x="65" y="40"/>
                  </a:lnTo>
                  <a:lnTo>
                    <a:pt x="74" y="29"/>
                  </a:lnTo>
                  <a:lnTo>
                    <a:pt x="78" y="15"/>
                  </a:lnTo>
                  <a:lnTo>
                    <a:pt x="80" y="0"/>
                  </a:lnTo>
                  <a:lnTo>
                    <a:pt x="61" y="0"/>
                  </a:lnTo>
                  <a:lnTo>
                    <a:pt x="61" y="11"/>
                  </a:lnTo>
                  <a:lnTo>
                    <a:pt x="57" y="21"/>
                  </a:lnTo>
                  <a:lnTo>
                    <a:pt x="50" y="31"/>
                  </a:lnTo>
                  <a:lnTo>
                    <a:pt x="44" y="38"/>
                  </a:lnTo>
                  <a:lnTo>
                    <a:pt x="35" y="46"/>
                  </a:lnTo>
                  <a:lnTo>
                    <a:pt x="24" y="52"/>
                  </a:lnTo>
                  <a:lnTo>
                    <a:pt x="13" y="53"/>
                  </a:lnTo>
                  <a:lnTo>
                    <a:pt x="0" y="55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3" name="Freeform 171">
              <a:extLst>
                <a:ext uri="{FF2B5EF4-FFF2-40B4-BE49-F238E27FC236}">
                  <a16:creationId xmlns:a16="http://schemas.microsoft.com/office/drawing/2014/main" id="{DD2793B1-BFDE-4A24-9F70-E69BA429F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1742"/>
              <a:ext cx="79" cy="71"/>
            </a:xfrm>
            <a:custGeom>
              <a:avLst/>
              <a:gdLst>
                <a:gd name="T0" fmla="*/ 0 w 79"/>
                <a:gd name="T1" fmla="*/ 0 h 71"/>
                <a:gd name="T2" fmla="*/ 2 w 79"/>
                <a:gd name="T3" fmla="*/ 15 h 71"/>
                <a:gd name="T4" fmla="*/ 6 w 79"/>
                <a:gd name="T5" fmla="*/ 29 h 71"/>
                <a:gd name="T6" fmla="*/ 13 w 79"/>
                <a:gd name="T7" fmla="*/ 40 h 71"/>
                <a:gd name="T8" fmla="*/ 23 w 79"/>
                <a:gd name="T9" fmla="*/ 50 h 71"/>
                <a:gd name="T10" fmla="*/ 34 w 79"/>
                <a:gd name="T11" fmla="*/ 59 h 71"/>
                <a:gd name="T12" fmla="*/ 47 w 79"/>
                <a:gd name="T13" fmla="*/ 65 h 71"/>
                <a:gd name="T14" fmla="*/ 62 w 79"/>
                <a:gd name="T15" fmla="*/ 69 h 71"/>
                <a:gd name="T16" fmla="*/ 79 w 79"/>
                <a:gd name="T17" fmla="*/ 71 h 71"/>
                <a:gd name="T18" fmla="*/ 79 w 79"/>
                <a:gd name="T19" fmla="*/ 55 h 71"/>
                <a:gd name="T20" fmla="*/ 67 w 79"/>
                <a:gd name="T21" fmla="*/ 53 h 71"/>
                <a:gd name="T22" fmla="*/ 56 w 79"/>
                <a:gd name="T23" fmla="*/ 52 h 71"/>
                <a:gd name="T24" fmla="*/ 45 w 79"/>
                <a:gd name="T25" fmla="*/ 46 h 71"/>
                <a:gd name="T26" fmla="*/ 36 w 79"/>
                <a:gd name="T27" fmla="*/ 38 h 71"/>
                <a:gd name="T28" fmla="*/ 28 w 79"/>
                <a:gd name="T29" fmla="*/ 31 h 71"/>
                <a:gd name="T30" fmla="*/ 21 w 79"/>
                <a:gd name="T31" fmla="*/ 21 h 71"/>
                <a:gd name="T32" fmla="*/ 19 w 79"/>
                <a:gd name="T33" fmla="*/ 11 h 71"/>
                <a:gd name="T34" fmla="*/ 17 w 79"/>
                <a:gd name="T35" fmla="*/ 0 h 71"/>
                <a:gd name="T36" fmla="*/ 0 w 79"/>
                <a:gd name="T37" fmla="*/ 0 h 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71"/>
                <a:gd name="T59" fmla="*/ 79 w 79"/>
                <a:gd name="T60" fmla="*/ 71 h 7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71">
                  <a:moveTo>
                    <a:pt x="0" y="0"/>
                  </a:moveTo>
                  <a:lnTo>
                    <a:pt x="2" y="15"/>
                  </a:lnTo>
                  <a:lnTo>
                    <a:pt x="6" y="29"/>
                  </a:lnTo>
                  <a:lnTo>
                    <a:pt x="13" y="40"/>
                  </a:lnTo>
                  <a:lnTo>
                    <a:pt x="23" y="50"/>
                  </a:lnTo>
                  <a:lnTo>
                    <a:pt x="34" y="59"/>
                  </a:lnTo>
                  <a:lnTo>
                    <a:pt x="47" y="65"/>
                  </a:lnTo>
                  <a:lnTo>
                    <a:pt x="62" y="69"/>
                  </a:lnTo>
                  <a:lnTo>
                    <a:pt x="79" y="71"/>
                  </a:lnTo>
                  <a:lnTo>
                    <a:pt x="79" y="55"/>
                  </a:lnTo>
                  <a:lnTo>
                    <a:pt x="67" y="53"/>
                  </a:lnTo>
                  <a:lnTo>
                    <a:pt x="56" y="52"/>
                  </a:lnTo>
                  <a:lnTo>
                    <a:pt x="45" y="46"/>
                  </a:lnTo>
                  <a:lnTo>
                    <a:pt x="36" y="38"/>
                  </a:lnTo>
                  <a:lnTo>
                    <a:pt x="28" y="31"/>
                  </a:lnTo>
                  <a:lnTo>
                    <a:pt x="21" y="21"/>
                  </a:lnTo>
                  <a:lnTo>
                    <a:pt x="19" y="11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4" name="Freeform 172">
              <a:extLst>
                <a:ext uri="{FF2B5EF4-FFF2-40B4-BE49-F238E27FC236}">
                  <a16:creationId xmlns:a16="http://schemas.microsoft.com/office/drawing/2014/main" id="{D62D6999-868C-41DE-8028-711DBB10A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1671"/>
              <a:ext cx="79" cy="71"/>
            </a:xfrm>
            <a:custGeom>
              <a:avLst/>
              <a:gdLst>
                <a:gd name="T0" fmla="*/ 79 w 79"/>
                <a:gd name="T1" fmla="*/ 0 h 71"/>
                <a:gd name="T2" fmla="*/ 62 w 79"/>
                <a:gd name="T3" fmla="*/ 2 h 71"/>
                <a:gd name="T4" fmla="*/ 47 w 79"/>
                <a:gd name="T5" fmla="*/ 6 h 71"/>
                <a:gd name="T6" fmla="*/ 34 w 79"/>
                <a:gd name="T7" fmla="*/ 13 h 71"/>
                <a:gd name="T8" fmla="*/ 23 w 79"/>
                <a:gd name="T9" fmla="*/ 21 h 71"/>
                <a:gd name="T10" fmla="*/ 13 w 79"/>
                <a:gd name="T11" fmla="*/ 33 h 71"/>
                <a:gd name="T12" fmla="*/ 6 w 79"/>
                <a:gd name="T13" fmla="*/ 44 h 71"/>
                <a:gd name="T14" fmla="*/ 2 w 79"/>
                <a:gd name="T15" fmla="*/ 57 h 71"/>
                <a:gd name="T16" fmla="*/ 0 w 79"/>
                <a:gd name="T17" fmla="*/ 71 h 71"/>
                <a:gd name="T18" fmla="*/ 17 w 79"/>
                <a:gd name="T19" fmla="*/ 71 h 71"/>
                <a:gd name="T20" fmla="*/ 19 w 79"/>
                <a:gd name="T21" fmla="*/ 61 h 71"/>
                <a:gd name="T22" fmla="*/ 21 w 79"/>
                <a:gd name="T23" fmla="*/ 50 h 71"/>
                <a:gd name="T24" fmla="*/ 28 w 79"/>
                <a:gd name="T25" fmla="*/ 40 h 71"/>
                <a:gd name="T26" fmla="*/ 36 w 79"/>
                <a:gd name="T27" fmla="*/ 33 h 71"/>
                <a:gd name="T28" fmla="*/ 45 w 79"/>
                <a:gd name="T29" fmla="*/ 27 h 71"/>
                <a:gd name="T30" fmla="*/ 56 w 79"/>
                <a:gd name="T31" fmla="*/ 21 h 71"/>
                <a:gd name="T32" fmla="*/ 67 w 79"/>
                <a:gd name="T33" fmla="*/ 17 h 71"/>
                <a:gd name="T34" fmla="*/ 79 w 79"/>
                <a:gd name="T35" fmla="*/ 17 h 71"/>
                <a:gd name="T36" fmla="*/ 79 w 79"/>
                <a:gd name="T37" fmla="*/ 0 h 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71"/>
                <a:gd name="T59" fmla="*/ 79 w 79"/>
                <a:gd name="T60" fmla="*/ 71 h 7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71">
                  <a:moveTo>
                    <a:pt x="79" y="0"/>
                  </a:moveTo>
                  <a:lnTo>
                    <a:pt x="62" y="2"/>
                  </a:lnTo>
                  <a:lnTo>
                    <a:pt x="47" y="6"/>
                  </a:lnTo>
                  <a:lnTo>
                    <a:pt x="34" y="13"/>
                  </a:lnTo>
                  <a:lnTo>
                    <a:pt x="23" y="21"/>
                  </a:lnTo>
                  <a:lnTo>
                    <a:pt x="13" y="33"/>
                  </a:lnTo>
                  <a:lnTo>
                    <a:pt x="6" y="44"/>
                  </a:lnTo>
                  <a:lnTo>
                    <a:pt x="2" y="57"/>
                  </a:lnTo>
                  <a:lnTo>
                    <a:pt x="0" y="71"/>
                  </a:lnTo>
                  <a:lnTo>
                    <a:pt x="17" y="71"/>
                  </a:lnTo>
                  <a:lnTo>
                    <a:pt x="19" y="61"/>
                  </a:lnTo>
                  <a:lnTo>
                    <a:pt x="21" y="50"/>
                  </a:lnTo>
                  <a:lnTo>
                    <a:pt x="28" y="40"/>
                  </a:lnTo>
                  <a:lnTo>
                    <a:pt x="36" y="33"/>
                  </a:lnTo>
                  <a:lnTo>
                    <a:pt x="45" y="27"/>
                  </a:lnTo>
                  <a:lnTo>
                    <a:pt x="56" y="21"/>
                  </a:lnTo>
                  <a:lnTo>
                    <a:pt x="67" y="17"/>
                  </a:lnTo>
                  <a:lnTo>
                    <a:pt x="79" y="1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5" name="Freeform 173">
              <a:extLst>
                <a:ext uri="{FF2B5EF4-FFF2-40B4-BE49-F238E27FC236}">
                  <a16:creationId xmlns:a16="http://schemas.microsoft.com/office/drawing/2014/main" id="{5D461669-1500-41F9-BB9E-4DF05AFE1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1445"/>
              <a:ext cx="274" cy="241"/>
            </a:xfrm>
            <a:custGeom>
              <a:avLst/>
              <a:gdLst>
                <a:gd name="T0" fmla="*/ 151 w 274"/>
                <a:gd name="T1" fmla="*/ 0 h 241"/>
                <a:gd name="T2" fmla="*/ 177 w 274"/>
                <a:gd name="T3" fmla="*/ 6 h 241"/>
                <a:gd name="T4" fmla="*/ 203 w 274"/>
                <a:gd name="T5" fmla="*/ 14 h 241"/>
                <a:gd name="T6" fmla="*/ 225 w 274"/>
                <a:gd name="T7" fmla="*/ 27 h 241"/>
                <a:gd name="T8" fmla="*/ 242 w 274"/>
                <a:gd name="T9" fmla="*/ 44 h 241"/>
                <a:gd name="T10" fmla="*/ 257 w 274"/>
                <a:gd name="T11" fmla="*/ 63 h 241"/>
                <a:gd name="T12" fmla="*/ 268 w 274"/>
                <a:gd name="T13" fmla="*/ 84 h 241"/>
                <a:gd name="T14" fmla="*/ 274 w 274"/>
                <a:gd name="T15" fmla="*/ 107 h 241"/>
                <a:gd name="T16" fmla="*/ 274 w 274"/>
                <a:gd name="T17" fmla="*/ 132 h 241"/>
                <a:gd name="T18" fmla="*/ 268 w 274"/>
                <a:gd name="T19" fmla="*/ 157 h 241"/>
                <a:gd name="T20" fmla="*/ 257 w 274"/>
                <a:gd name="T21" fmla="*/ 178 h 241"/>
                <a:gd name="T22" fmla="*/ 242 w 274"/>
                <a:gd name="T23" fmla="*/ 197 h 241"/>
                <a:gd name="T24" fmla="*/ 225 w 274"/>
                <a:gd name="T25" fmla="*/ 215 h 241"/>
                <a:gd name="T26" fmla="*/ 203 w 274"/>
                <a:gd name="T27" fmla="*/ 226 h 241"/>
                <a:gd name="T28" fmla="*/ 177 w 274"/>
                <a:gd name="T29" fmla="*/ 236 h 241"/>
                <a:gd name="T30" fmla="*/ 151 w 274"/>
                <a:gd name="T31" fmla="*/ 241 h 241"/>
                <a:gd name="T32" fmla="*/ 123 w 274"/>
                <a:gd name="T33" fmla="*/ 241 h 241"/>
                <a:gd name="T34" fmla="*/ 97 w 274"/>
                <a:gd name="T35" fmla="*/ 236 h 241"/>
                <a:gd name="T36" fmla="*/ 74 w 274"/>
                <a:gd name="T37" fmla="*/ 226 h 241"/>
                <a:gd name="T38" fmla="*/ 50 w 274"/>
                <a:gd name="T39" fmla="*/ 215 h 241"/>
                <a:gd name="T40" fmla="*/ 33 w 274"/>
                <a:gd name="T41" fmla="*/ 197 h 241"/>
                <a:gd name="T42" fmla="*/ 18 w 274"/>
                <a:gd name="T43" fmla="*/ 178 h 241"/>
                <a:gd name="T44" fmla="*/ 7 w 274"/>
                <a:gd name="T45" fmla="*/ 157 h 241"/>
                <a:gd name="T46" fmla="*/ 3 w 274"/>
                <a:gd name="T47" fmla="*/ 132 h 241"/>
                <a:gd name="T48" fmla="*/ 3 w 274"/>
                <a:gd name="T49" fmla="*/ 107 h 241"/>
                <a:gd name="T50" fmla="*/ 7 w 274"/>
                <a:gd name="T51" fmla="*/ 84 h 241"/>
                <a:gd name="T52" fmla="*/ 18 w 274"/>
                <a:gd name="T53" fmla="*/ 63 h 241"/>
                <a:gd name="T54" fmla="*/ 33 w 274"/>
                <a:gd name="T55" fmla="*/ 44 h 241"/>
                <a:gd name="T56" fmla="*/ 50 w 274"/>
                <a:gd name="T57" fmla="*/ 27 h 241"/>
                <a:gd name="T58" fmla="*/ 74 w 274"/>
                <a:gd name="T59" fmla="*/ 14 h 241"/>
                <a:gd name="T60" fmla="*/ 97 w 274"/>
                <a:gd name="T61" fmla="*/ 6 h 241"/>
                <a:gd name="T62" fmla="*/ 123 w 274"/>
                <a:gd name="T63" fmla="*/ 0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4"/>
                <a:gd name="T97" fmla="*/ 0 h 241"/>
                <a:gd name="T98" fmla="*/ 274 w 274"/>
                <a:gd name="T99" fmla="*/ 241 h 24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4" h="241">
                  <a:moveTo>
                    <a:pt x="138" y="0"/>
                  </a:moveTo>
                  <a:lnTo>
                    <a:pt x="151" y="0"/>
                  </a:lnTo>
                  <a:lnTo>
                    <a:pt x="164" y="2"/>
                  </a:lnTo>
                  <a:lnTo>
                    <a:pt x="177" y="6"/>
                  </a:lnTo>
                  <a:lnTo>
                    <a:pt x="190" y="10"/>
                  </a:lnTo>
                  <a:lnTo>
                    <a:pt x="203" y="14"/>
                  </a:lnTo>
                  <a:lnTo>
                    <a:pt x="214" y="19"/>
                  </a:lnTo>
                  <a:lnTo>
                    <a:pt x="225" y="27"/>
                  </a:lnTo>
                  <a:lnTo>
                    <a:pt x="233" y="35"/>
                  </a:lnTo>
                  <a:lnTo>
                    <a:pt x="242" y="44"/>
                  </a:lnTo>
                  <a:lnTo>
                    <a:pt x="251" y="54"/>
                  </a:lnTo>
                  <a:lnTo>
                    <a:pt x="257" y="63"/>
                  </a:lnTo>
                  <a:lnTo>
                    <a:pt x="264" y="73"/>
                  </a:lnTo>
                  <a:lnTo>
                    <a:pt x="268" y="84"/>
                  </a:lnTo>
                  <a:lnTo>
                    <a:pt x="272" y="96"/>
                  </a:lnTo>
                  <a:lnTo>
                    <a:pt x="274" y="107"/>
                  </a:lnTo>
                  <a:lnTo>
                    <a:pt x="274" y="121"/>
                  </a:lnTo>
                  <a:lnTo>
                    <a:pt x="274" y="132"/>
                  </a:lnTo>
                  <a:lnTo>
                    <a:pt x="272" y="146"/>
                  </a:lnTo>
                  <a:lnTo>
                    <a:pt x="268" y="157"/>
                  </a:lnTo>
                  <a:lnTo>
                    <a:pt x="264" y="167"/>
                  </a:lnTo>
                  <a:lnTo>
                    <a:pt x="257" y="178"/>
                  </a:lnTo>
                  <a:lnTo>
                    <a:pt x="251" y="188"/>
                  </a:lnTo>
                  <a:lnTo>
                    <a:pt x="242" y="197"/>
                  </a:lnTo>
                  <a:lnTo>
                    <a:pt x="233" y="207"/>
                  </a:lnTo>
                  <a:lnTo>
                    <a:pt x="225" y="215"/>
                  </a:lnTo>
                  <a:lnTo>
                    <a:pt x="214" y="220"/>
                  </a:lnTo>
                  <a:lnTo>
                    <a:pt x="203" y="226"/>
                  </a:lnTo>
                  <a:lnTo>
                    <a:pt x="190" y="232"/>
                  </a:lnTo>
                  <a:lnTo>
                    <a:pt x="177" y="236"/>
                  </a:lnTo>
                  <a:lnTo>
                    <a:pt x="164" y="239"/>
                  </a:lnTo>
                  <a:lnTo>
                    <a:pt x="151" y="241"/>
                  </a:lnTo>
                  <a:lnTo>
                    <a:pt x="138" y="241"/>
                  </a:lnTo>
                  <a:lnTo>
                    <a:pt x="123" y="241"/>
                  </a:lnTo>
                  <a:lnTo>
                    <a:pt x="110" y="239"/>
                  </a:lnTo>
                  <a:lnTo>
                    <a:pt x="97" y="236"/>
                  </a:lnTo>
                  <a:lnTo>
                    <a:pt x="85" y="232"/>
                  </a:lnTo>
                  <a:lnTo>
                    <a:pt x="74" y="226"/>
                  </a:lnTo>
                  <a:lnTo>
                    <a:pt x="61" y="220"/>
                  </a:lnTo>
                  <a:lnTo>
                    <a:pt x="50" y="215"/>
                  </a:lnTo>
                  <a:lnTo>
                    <a:pt x="41" y="207"/>
                  </a:lnTo>
                  <a:lnTo>
                    <a:pt x="33" y="197"/>
                  </a:lnTo>
                  <a:lnTo>
                    <a:pt x="24" y="188"/>
                  </a:lnTo>
                  <a:lnTo>
                    <a:pt x="18" y="178"/>
                  </a:lnTo>
                  <a:lnTo>
                    <a:pt x="11" y="167"/>
                  </a:lnTo>
                  <a:lnTo>
                    <a:pt x="7" y="157"/>
                  </a:lnTo>
                  <a:lnTo>
                    <a:pt x="5" y="146"/>
                  </a:lnTo>
                  <a:lnTo>
                    <a:pt x="3" y="132"/>
                  </a:lnTo>
                  <a:lnTo>
                    <a:pt x="0" y="121"/>
                  </a:lnTo>
                  <a:lnTo>
                    <a:pt x="3" y="107"/>
                  </a:lnTo>
                  <a:lnTo>
                    <a:pt x="5" y="96"/>
                  </a:lnTo>
                  <a:lnTo>
                    <a:pt x="7" y="84"/>
                  </a:lnTo>
                  <a:lnTo>
                    <a:pt x="11" y="73"/>
                  </a:lnTo>
                  <a:lnTo>
                    <a:pt x="18" y="63"/>
                  </a:lnTo>
                  <a:lnTo>
                    <a:pt x="24" y="54"/>
                  </a:lnTo>
                  <a:lnTo>
                    <a:pt x="33" y="44"/>
                  </a:lnTo>
                  <a:lnTo>
                    <a:pt x="41" y="35"/>
                  </a:lnTo>
                  <a:lnTo>
                    <a:pt x="50" y="27"/>
                  </a:lnTo>
                  <a:lnTo>
                    <a:pt x="61" y="19"/>
                  </a:lnTo>
                  <a:lnTo>
                    <a:pt x="74" y="14"/>
                  </a:lnTo>
                  <a:lnTo>
                    <a:pt x="85" y="10"/>
                  </a:lnTo>
                  <a:lnTo>
                    <a:pt x="97" y="6"/>
                  </a:lnTo>
                  <a:lnTo>
                    <a:pt x="110" y="2"/>
                  </a:lnTo>
                  <a:lnTo>
                    <a:pt x="123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6" name="Freeform 174">
              <a:extLst>
                <a:ext uri="{FF2B5EF4-FFF2-40B4-BE49-F238E27FC236}">
                  <a16:creationId xmlns:a16="http://schemas.microsoft.com/office/drawing/2014/main" id="{34709252-EF93-4365-B5B9-EEAA7AAF5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438"/>
              <a:ext cx="145" cy="128"/>
            </a:xfrm>
            <a:custGeom>
              <a:avLst/>
              <a:gdLst>
                <a:gd name="T0" fmla="*/ 145 w 145"/>
                <a:gd name="T1" fmla="*/ 128 h 128"/>
                <a:gd name="T2" fmla="*/ 145 w 145"/>
                <a:gd name="T3" fmla="*/ 114 h 128"/>
                <a:gd name="T4" fmla="*/ 143 w 145"/>
                <a:gd name="T5" fmla="*/ 101 h 128"/>
                <a:gd name="T6" fmla="*/ 138 w 145"/>
                <a:gd name="T7" fmla="*/ 90 h 128"/>
                <a:gd name="T8" fmla="*/ 134 w 145"/>
                <a:gd name="T9" fmla="*/ 78 h 128"/>
                <a:gd name="T10" fmla="*/ 128 w 145"/>
                <a:gd name="T11" fmla="*/ 67 h 128"/>
                <a:gd name="T12" fmla="*/ 121 w 145"/>
                <a:gd name="T13" fmla="*/ 55 h 128"/>
                <a:gd name="T14" fmla="*/ 113 w 145"/>
                <a:gd name="T15" fmla="*/ 46 h 128"/>
                <a:gd name="T16" fmla="*/ 102 w 145"/>
                <a:gd name="T17" fmla="*/ 36 h 128"/>
                <a:gd name="T18" fmla="*/ 93 w 145"/>
                <a:gd name="T19" fmla="*/ 28 h 128"/>
                <a:gd name="T20" fmla="*/ 80 w 145"/>
                <a:gd name="T21" fmla="*/ 21 h 128"/>
                <a:gd name="T22" fmla="*/ 69 w 145"/>
                <a:gd name="T23" fmla="*/ 15 h 128"/>
                <a:gd name="T24" fmla="*/ 57 w 145"/>
                <a:gd name="T25" fmla="*/ 9 h 128"/>
                <a:gd name="T26" fmla="*/ 44 w 145"/>
                <a:gd name="T27" fmla="*/ 5 h 128"/>
                <a:gd name="T28" fmla="*/ 28 w 145"/>
                <a:gd name="T29" fmla="*/ 1 h 128"/>
                <a:gd name="T30" fmla="*/ 16 w 145"/>
                <a:gd name="T31" fmla="*/ 0 h 128"/>
                <a:gd name="T32" fmla="*/ 0 w 145"/>
                <a:gd name="T33" fmla="*/ 0 h 128"/>
                <a:gd name="T34" fmla="*/ 0 w 145"/>
                <a:gd name="T35" fmla="*/ 15 h 128"/>
                <a:gd name="T36" fmla="*/ 13 w 145"/>
                <a:gd name="T37" fmla="*/ 15 h 128"/>
                <a:gd name="T38" fmla="*/ 26 w 145"/>
                <a:gd name="T39" fmla="*/ 17 h 128"/>
                <a:gd name="T40" fmla="*/ 37 w 145"/>
                <a:gd name="T41" fmla="*/ 19 h 128"/>
                <a:gd name="T42" fmla="*/ 50 w 145"/>
                <a:gd name="T43" fmla="*/ 23 h 128"/>
                <a:gd name="T44" fmla="*/ 61 w 145"/>
                <a:gd name="T45" fmla="*/ 28 h 128"/>
                <a:gd name="T46" fmla="*/ 72 w 145"/>
                <a:gd name="T47" fmla="*/ 34 h 128"/>
                <a:gd name="T48" fmla="*/ 80 w 145"/>
                <a:gd name="T49" fmla="*/ 40 h 128"/>
                <a:gd name="T50" fmla="*/ 89 w 145"/>
                <a:gd name="T51" fmla="*/ 47 h 128"/>
                <a:gd name="T52" fmla="*/ 97 w 145"/>
                <a:gd name="T53" fmla="*/ 55 h 128"/>
                <a:gd name="T54" fmla="*/ 106 w 145"/>
                <a:gd name="T55" fmla="*/ 65 h 128"/>
                <a:gd name="T56" fmla="*/ 113 w 145"/>
                <a:gd name="T57" fmla="*/ 74 h 128"/>
                <a:gd name="T58" fmla="*/ 117 w 145"/>
                <a:gd name="T59" fmla="*/ 84 h 128"/>
                <a:gd name="T60" fmla="*/ 121 w 145"/>
                <a:gd name="T61" fmla="*/ 93 h 128"/>
                <a:gd name="T62" fmla="*/ 126 w 145"/>
                <a:gd name="T63" fmla="*/ 105 h 128"/>
                <a:gd name="T64" fmla="*/ 126 w 145"/>
                <a:gd name="T65" fmla="*/ 116 h 128"/>
                <a:gd name="T66" fmla="*/ 128 w 145"/>
                <a:gd name="T67" fmla="*/ 128 h 128"/>
                <a:gd name="T68" fmla="*/ 145 w 145"/>
                <a:gd name="T69" fmla="*/ 128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28"/>
                <a:gd name="T107" fmla="*/ 145 w 145"/>
                <a:gd name="T108" fmla="*/ 128 h 1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28">
                  <a:moveTo>
                    <a:pt x="145" y="128"/>
                  </a:moveTo>
                  <a:lnTo>
                    <a:pt x="145" y="114"/>
                  </a:lnTo>
                  <a:lnTo>
                    <a:pt x="143" y="101"/>
                  </a:lnTo>
                  <a:lnTo>
                    <a:pt x="138" y="90"/>
                  </a:lnTo>
                  <a:lnTo>
                    <a:pt x="134" y="78"/>
                  </a:lnTo>
                  <a:lnTo>
                    <a:pt x="128" y="67"/>
                  </a:lnTo>
                  <a:lnTo>
                    <a:pt x="121" y="55"/>
                  </a:lnTo>
                  <a:lnTo>
                    <a:pt x="113" y="46"/>
                  </a:lnTo>
                  <a:lnTo>
                    <a:pt x="102" y="36"/>
                  </a:lnTo>
                  <a:lnTo>
                    <a:pt x="93" y="28"/>
                  </a:lnTo>
                  <a:lnTo>
                    <a:pt x="80" y="21"/>
                  </a:lnTo>
                  <a:lnTo>
                    <a:pt x="69" y="15"/>
                  </a:lnTo>
                  <a:lnTo>
                    <a:pt x="57" y="9"/>
                  </a:lnTo>
                  <a:lnTo>
                    <a:pt x="44" y="5"/>
                  </a:lnTo>
                  <a:lnTo>
                    <a:pt x="28" y="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26" y="17"/>
                  </a:lnTo>
                  <a:lnTo>
                    <a:pt x="37" y="19"/>
                  </a:lnTo>
                  <a:lnTo>
                    <a:pt x="50" y="23"/>
                  </a:lnTo>
                  <a:lnTo>
                    <a:pt x="61" y="28"/>
                  </a:lnTo>
                  <a:lnTo>
                    <a:pt x="72" y="34"/>
                  </a:lnTo>
                  <a:lnTo>
                    <a:pt x="80" y="40"/>
                  </a:lnTo>
                  <a:lnTo>
                    <a:pt x="89" y="47"/>
                  </a:lnTo>
                  <a:lnTo>
                    <a:pt x="97" y="55"/>
                  </a:lnTo>
                  <a:lnTo>
                    <a:pt x="106" y="65"/>
                  </a:lnTo>
                  <a:lnTo>
                    <a:pt x="113" y="74"/>
                  </a:lnTo>
                  <a:lnTo>
                    <a:pt x="117" y="84"/>
                  </a:lnTo>
                  <a:lnTo>
                    <a:pt x="121" y="93"/>
                  </a:lnTo>
                  <a:lnTo>
                    <a:pt x="126" y="105"/>
                  </a:lnTo>
                  <a:lnTo>
                    <a:pt x="126" y="116"/>
                  </a:lnTo>
                  <a:lnTo>
                    <a:pt x="128" y="128"/>
                  </a:lnTo>
                  <a:lnTo>
                    <a:pt x="145" y="1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7" name="Freeform 175">
              <a:extLst>
                <a:ext uri="{FF2B5EF4-FFF2-40B4-BE49-F238E27FC236}">
                  <a16:creationId xmlns:a16="http://schemas.microsoft.com/office/drawing/2014/main" id="{3EE5905A-6859-41CE-BFB4-BE889E3A4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566"/>
              <a:ext cx="145" cy="128"/>
            </a:xfrm>
            <a:custGeom>
              <a:avLst/>
              <a:gdLst>
                <a:gd name="T0" fmla="*/ 0 w 145"/>
                <a:gd name="T1" fmla="*/ 128 h 128"/>
                <a:gd name="T2" fmla="*/ 16 w 145"/>
                <a:gd name="T3" fmla="*/ 128 h 128"/>
                <a:gd name="T4" fmla="*/ 28 w 145"/>
                <a:gd name="T5" fmla="*/ 126 h 128"/>
                <a:gd name="T6" fmla="*/ 44 w 145"/>
                <a:gd name="T7" fmla="*/ 122 h 128"/>
                <a:gd name="T8" fmla="*/ 57 w 145"/>
                <a:gd name="T9" fmla="*/ 118 h 128"/>
                <a:gd name="T10" fmla="*/ 69 w 145"/>
                <a:gd name="T11" fmla="*/ 113 h 128"/>
                <a:gd name="T12" fmla="*/ 80 w 145"/>
                <a:gd name="T13" fmla="*/ 107 h 128"/>
                <a:gd name="T14" fmla="*/ 93 w 145"/>
                <a:gd name="T15" fmla="*/ 99 h 128"/>
                <a:gd name="T16" fmla="*/ 102 w 145"/>
                <a:gd name="T17" fmla="*/ 92 h 128"/>
                <a:gd name="T18" fmla="*/ 113 w 145"/>
                <a:gd name="T19" fmla="*/ 82 h 128"/>
                <a:gd name="T20" fmla="*/ 121 w 145"/>
                <a:gd name="T21" fmla="*/ 73 h 128"/>
                <a:gd name="T22" fmla="*/ 128 w 145"/>
                <a:gd name="T23" fmla="*/ 61 h 128"/>
                <a:gd name="T24" fmla="*/ 134 w 145"/>
                <a:gd name="T25" fmla="*/ 50 h 128"/>
                <a:gd name="T26" fmla="*/ 138 w 145"/>
                <a:gd name="T27" fmla="*/ 38 h 128"/>
                <a:gd name="T28" fmla="*/ 143 w 145"/>
                <a:gd name="T29" fmla="*/ 25 h 128"/>
                <a:gd name="T30" fmla="*/ 145 w 145"/>
                <a:gd name="T31" fmla="*/ 13 h 128"/>
                <a:gd name="T32" fmla="*/ 145 w 145"/>
                <a:gd name="T33" fmla="*/ 0 h 128"/>
                <a:gd name="T34" fmla="*/ 128 w 145"/>
                <a:gd name="T35" fmla="*/ 0 h 128"/>
                <a:gd name="T36" fmla="*/ 126 w 145"/>
                <a:gd name="T37" fmla="*/ 11 h 128"/>
                <a:gd name="T38" fmla="*/ 126 w 145"/>
                <a:gd name="T39" fmla="*/ 23 h 128"/>
                <a:gd name="T40" fmla="*/ 121 w 145"/>
                <a:gd name="T41" fmla="*/ 32 h 128"/>
                <a:gd name="T42" fmla="*/ 117 w 145"/>
                <a:gd name="T43" fmla="*/ 44 h 128"/>
                <a:gd name="T44" fmla="*/ 113 w 145"/>
                <a:gd name="T45" fmla="*/ 53 h 128"/>
                <a:gd name="T46" fmla="*/ 106 w 145"/>
                <a:gd name="T47" fmla="*/ 63 h 128"/>
                <a:gd name="T48" fmla="*/ 97 w 145"/>
                <a:gd name="T49" fmla="*/ 71 h 128"/>
                <a:gd name="T50" fmla="*/ 89 w 145"/>
                <a:gd name="T51" fmla="*/ 80 h 128"/>
                <a:gd name="T52" fmla="*/ 80 w 145"/>
                <a:gd name="T53" fmla="*/ 86 h 128"/>
                <a:gd name="T54" fmla="*/ 72 w 145"/>
                <a:gd name="T55" fmla="*/ 94 h 128"/>
                <a:gd name="T56" fmla="*/ 61 w 145"/>
                <a:gd name="T57" fmla="*/ 99 h 128"/>
                <a:gd name="T58" fmla="*/ 50 w 145"/>
                <a:gd name="T59" fmla="*/ 103 h 128"/>
                <a:gd name="T60" fmla="*/ 37 w 145"/>
                <a:gd name="T61" fmla="*/ 107 h 128"/>
                <a:gd name="T62" fmla="*/ 26 w 145"/>
                <a:gd name="T63" fmla="*/ 111 h 128"/>
                <a:gd name="T64" fmla="*/ 13 w 145"/>
                <a:gd name="T65" fmla="*/ 113 h 128"/>
                <a:gd name="T66" fmla="*/ 0 w 145"/>
                <a:gd name="T67" fmla="*/ 113 h 128"/>
                <a:gd name="T68" fmla="*/ 0 w 145"/>
                <a:gd name="T69" fmla="*/ 128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28"/>
                <a:gd name="T107" fmla="*/ 145 w 145"/>
                <a:gd name="T108" fmla="*/ 128 h 1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28">
                  <a:moveTo>
                    <a:pt x="0" y="128"/>
                  </a:moveTo>
                  <a:lnTo>
                    <a:pt x="16" y="128"/>
                  </a:lnTo>
                  <a:lnTo>
                    <a:pt x="28" y="126"/>
                  </a:lnTo>
                  <a:lnTo>
                    <a:pt x="44" y="122"/>
                  </a:lnTo>
                  <a:lnTo>
                    <a:pt x="57" y="118"/>
                  </a:lnTo>
                  <a:lnTo>
                    <a:pt x="69" y="113"/>
                  </a:lnTo>
                  <a:lnTo>
                    <a:pt x="80" y="107"/>
                  </a:lnTo>
                  <a:lnTo>
                    <a:pt x="93" y="99"/>
                  </a:lnTo>
                  <a:lnTo>
                    <a:pt x="102" y="92"/>
                  </a:lnTo>
                  <a:lnTo>
                    <a:pt x="113" y="82"/>
                  </a:lnTo>
                  <a:lnTo>
                    <a:pt x="121" y="73"/>
                  </a:lnTo>
                  <a:lnTo>
                    <a:pt x="128" y="61"/>
                  </a:lnTo>
                  <a:lnTo>
                    <a:pt x="134" y="50"/>
                  </a:lnTo>
                  <a:lnTo>
                    <a:pt x="138" y="38"/>
                  </a:lnTo>
                  <a:lnTo>
                    <a:pt x="143" y="25"/>
                  </a:lnTo>
                  <a:lnTo>
                    <a:pt x="145" y="13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26" y="11"/>
                  </a:lnTo>
                  <a:lnTo>
                    <a:pt x="126" y="23"/>
                  </a:lnTo>
                  <a:lnTo>
                    <a:pt x="121" y="32"/>
                  </a:lnTo>
                  <a:lnTo>
                    <a:pt x="117" y="44"/>
                  </a:lnTo>
                  <a:lnTo>
                    <a:pt x="113" y="53"/>
                  </a:lnTo>
                  <a:lnTo>
                    <a:pt x="106" y="63"/>
                  </a:lnTo>
                  <a:lnTo>
                    <a:pt x="97" y="71"/>
                  </a:lnTo>
                  <a:lnTo>
                    <a:pt x="89" y="80"/>
                  </a:lnTo>
                  <a:lnTo>
                    <a:pt x="80" y="86"/>
                  </a:lnTo>
                  <a:lnTo>
                    <a:pt x="72" y="94"/>
                  </a:lnTo>
                  <a:lnTo>
                    <a:pt x="61" y="99"/>
                  </a:lnTo>
                  <a:lnTo>
                    <a:pt x="50" y="103"/>
                  </a:lnTo>
                  <a:lnTo>
                    <a:pt x="37" y="107"/>
                  </a:lnTo>
                  <a:lnTo>
                    <a:pt x="26" y="111"/>
                  </a:lnTo>
                  <a:lnTo>
                    <a:pt x="13" y="113"/>
                  </a:lnTo>
                  <a:lnTo>
                    <a:pt x="0" y="113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8" name="Freeform 176">
              <a:extLst>
                <a:ext uri="{FF2B5EF4-FFF2-40B4-BE49-F238E27FC236}">
                  <a16:creationId xmlns:a16="http://schemas.microsoft.com/office/drawing/2014/main" id="{BA7EBA81-E75E-45DB-8AFC-014649A4D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566"/>
              <a:ext cx="146" cy="128"/>
            </a:xfrm>
            <a:custGeom>
              <a:avLst/>
              <a:gdLst>
                <a:gd name="T0" fmla="*/ 0 w 146"/>
                <a:gd name="T1" fmla="*/ 0 h 128"/>
                <a:gd name="T2" fmla="*/ 2 w 146"/>
                <a:gd name="T3" fmla="*/ 13 h 128"/>
                <a:gd name="T4" fmla="*/ 4 w 146"/>
                <a:gd name="T5" fmla="*/ 25 h 128"/>
                <a:gd name="T6" fmla="*/ 6 w 146"/>
                <a:gd name="T7" fmla="*/ 38 h 128"/>
                <a:gd name="T8" fmla="*/ 13 w 146"/>
                <a:gd name="T9" fmla="*/ 50 h 128"/>
                <a:gd name="T10" fmla="*/ 17 w 146"/>
                <a:gd name="T11" fmla="*/ 61 h 128"/>
                <a:gd name="T12" fmla="*/ 26 w 146"/>
                <a:gd name="T13" fmla="*/ 73 h 128"/>
                <a:gd name="T14" fmla="*/ 34 w 146"/>
                <a:gd name="T15" fmla="*/ 82 h 128"/>
                <a:gd name="T16" fmla="*/ 43 w 146"/>
                <a:gd name="T17" fmla="*/ 92 h 128"/>
                <a:gd name="T18" fmla="*/ 54 w 146"/>
                <a:gd name="T19" fmla="*/ 99 h 128"/>
                <a:gd name="T20" fmla="*/ 65 w 146"/>
                <a:gd name="T21" fmla="*/ 107 h 128"/>
                <a:gd name="T22" fmla="*/ 77 w 146"/>
                <a:gd name="T23" fmla="*/ 113 h 128"/>
                <a:gd name="T24" fmla="*/ 88 w 146"/>
                <a:gd name="T25" fmla="*/ 118 h 128"/>
                <a:gd name="T26" fmla="*/ 103 w 146"/>
                <a:gd name="T27" fmla="*/ 122 h 128"/>
                <a:gd name="T28" fmla="*/ 116 w 146"/>
                <a:gd name="T29" fmla="*/ 126 h 128"/>
                <a:gd name="T30" fmla="*/ 131 w 146"/>
                <a:gd name="T31" fmla="*/ 128 h 128"/>
                <a:gd name="T32" fmla="*/ 146 w 146"/>
                <a:gd name="T33" fmla="*/ 128 h 128"/>
                <a:gd name="T34" fmla="*/ 146 w 146"/>
                <a:gd name="T35" fmla="*/ 113 h 128"/>
                <a:gd name="T36" fmla="*/ 134 w 146"/>
                <a:gd name="T37" fmla="*/ 113 h 128"/>
                <a:gd name="T38" fmla="*/ 121 w 146"/>
                <a:gd name="T39" fmla="*/ 111 h 128"/>
                <a:gd name="T40" fmla="*/ 108 w 146"/>
                <a:gd name="T41" fmla="*/ 107 h 128"/>
                <a:gd name="T42" fmla="*/ 97 w 146"/>
                <a:gd name="T43" fmla="*/ 103 h 128"/>
                <a:gd name="T44" fmla="*/ 86 w 146"/>
                <a:gd name="T45" fmla="*/ 99 h 128"/>
                <a:gd name="T46" fmla="*/ 75 w 146"/>
                <a:gd name="T47" fmla="*/ 94 h 128"/>
                <a:gd name="T48" fmla="*/ 65 w 146"/>
                <a:gd name="T49" fmla="*/ 86 h 128"/>
                <a:gd name="T50" fmla="*/ 56 w 146"/>
                <a:gd name="T51" fmla="*/ 80 h 128"/>
                <a:gd name="T52" fmla="*/ 47 w 146"/>
                <a:gd name="T53" fmla="*/ 71 h 128"/>
                <a:gd name="T54" fmla="*/ 41 w 146"/>
                <a:gd name="T55" fmla="*/ 63 h 128"/>
                <a:gd name="T56" fmla="*/ 34 w 146"/>
                <a:gd name="T57" fmla="*/ 53 h 128"/>
                <a:gd name="T58" fmla="*/ 28 w 146"/>
                <a:gd name="T59" fmla="*/ 44 h 128"/>
                <a:gd name="T60" fmla="*/ 24 w 146"/>
                <a:gd name="T61" fmla="*/ 32 h 128"/>
                <a:gd name="T62" fmla="*/ 21 w 146"/>
                <a:gd name="T63" fmla="*/ 23 h 128"/>
                <a:gd name="T64" fmla="*/ 19 w 146"/>
                <a:gd name="T65" fmla="*/ 11 h 128"/>
                <a:gd name="T66" fmla="*/ 19 w 146"/>
                <a:gd name="T67" fmla="*/ 0 h 128"/>
                <a:gd name="T68" fmla="*/ 0 w 146"/>
                <a:gd name="T69" fmla="*/ 0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6"/>
                <a:gd name="T106" fmla="*/ 0 h 128"/>
                <a:gd name="T107" fmla="*/ 146 w 146"/>
                <a:gd name="T108" fmla="*/ 128 h 1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6" h="128">
                  <a:moveTo>
                    <a:pt x="0" y="0"/>
                  </a:moveTo>
                  <a:lnTo>
                    <a:pt x="2" y="13"/>
                  </a:lnTo>
                  <a:lnTo>
                    <a:pt x="4" y="25"/>
                  </a:lnTo>
                  <a:lnTo>
                    <a:pt x="6" y="38"/>
                  </a:lnTo>
                  <a:lnTo>
                    <a:pt x="13" y="50"/>
                  </a:lnTo>
                  <a:lnTo>
                    <a:pt x="17" y="61"/>
                  </a:lnTo>
                  <a:lnTo>
                    <a:pt x="26" y="73"/>
                  </a:lnTo>
                  <a:lnTo>
                    <a:pt x="34" y="82"/>
                  </a:lnTo>
                  <a:lnTo>
                    <a:pt x="43" y="92"/>
                  </a:lnTo>
                  <a:lnTo>
                    <a:pt x="54" y="99"/>
                  </a:lnTo>
                  <a:lnTo>
                    <a:pt x="65" y="107"/>
                  </a:lnTo>
                  <a:lnTo>
                    <a:pt x="77" y="113"/>
                  </a:lnTo>
                  <a:lnTo>
                    <a:pt x="88" y="118"/>
                  </a:lnTo>
                  <a:lnTo>
                    <a:pt x="103" y="122"/>
                  </a:lnTo>
                  <a:lnTo>
                    <a:pt x="116" y="126"/>
                  </a:lnTo>
                  <a:lnTo>
                    <a:pt x="131" y="128"/>
                  </a:lnTo>
                  <a:lnTo>
                    <a:pt x="146" y="128"/>
                  </a:lnTo>
                  <a:lnTo>
                    <a:pt x="146" y="113"/>
                  </a:lnTo>
                  <a:lnTo>
                    <a:pt x="134" y="113"/>
                  </a:lnTo>
                  <a:lnTo>
                    <a:pt x="121" y="111"/>
                  </a:lnTo>
                  <a:lnTo>
                    <a:pt x="108" y="107"/>
                  </a:lnTo>
                  <a:lnTo>
                    <a:pt x="97" y="103"/>
                  </a:lnTo>
                  <a:lnTo>
                    <a:pt x="86" y="99"/>
                  </a:lnTo>
                  <a:lnTo>
                    <a:pt x="75" y="94"/>
                  </a:lnTo>
                  <a:lnTo>
                    <a:pt x="65" y="86"/>
                  </a:lnTo>
                  <a:lnTo>
                    <a:pt x="56" y="80"/>
                  </a:lnTo>
                  <a:lnTo>
                    <a:pt x="47" y="71"/>
                  </a:lnTo>
                  <a:lnTo>
                    <a:pt x="41" y="63"/>
                  </a:lnTo>
                  <a:lnTo>
                    <a:pt x="34" y="53"/>
                  </a:lnTo>
                  <a:lnTo>
                    <a:pt x="28" y="44"/>
                  </a:lnTo>
                  <a:lnTo>
                    <a:pt x="24" y="32"/>
                  </a:lnTo>
                  <a:lnTo>
                    <a:pt x="21" y="23"/>
                  </a:lnTo>
                  <a:lnTo>
                    <a:pt x="19" y="11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29" name="Freeform 177">
              <a:extLst>
                <a:ext uri="{FF2B5EF4-FFF2-40B4-BE49-F238E27FC236}">
                  <a16:creationId xmlns:a16="http://schemas.microsoft.com/office/drawing/2014/main" id="{E08E5367-5DDA-4005-8E83-ED3548B23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438"/>
              <a:ext cx="146" cy="128"/>
            </a:xfrm>
            <a:custGeom>
              <a:avLst/>
              <a:gdLst>
                <a:gd name="T0" fmla="*/ 146 w 146"/>
                <a:gd name="T1" fmla="*/ 0 h 128"/>
                <a:gd name="T2" fmla="*/ 131 w 146"/>
                <a:gd name="T3" fmla="*/ 0 h 128"/>
                <a:gd name="T4" fmla="*/ 116 w 146"/>
                <a:gd name="T5" fmla="*/ 1 h 128"/>
                <a:gd name="T6" fmla="*/ 103 w 146"/>
                <a:gd name="T7" fmla="*/ 5 h 128"/>
                <a:gd name="T8" fmla="*/ 88 w 146"/>
                <a:gd name="T9" fmla="*/ 9 h 128"/>
                <a:gd name="T10" fmla="*/ 77 w 146"/>
                <a:gd name="T11" fmla="*/ 15 h 128"/>
                <a:gd name="T12" fmla="*/ 65 w 146"/>
                <a:gd name="T13" fmla="*/ 21 h 128"/>
                <a:gd name="T14" fmla="*/ 54 w 146"/>
                <a:gd name="T15" fmla="*/ 28 h 128"/>
                <a:gd name="T16" fmla="*/ 43 w 146"/>
                <a:gd name="T17" fmla="*/ 36 h 128"/>
                <a:gd name="T18" fmla="*/ 34 w 146"/>
                <a:gd name="T19" fmla="*/ 46 h 128"/>
                <a:gd name="T20" fmla="*/ 26 w 146"/>
                <a:gd name="T21" fmla="*/ 55 h 128"/>
                <a:gd name="T22" fmla="*/ 17 w 146"/>
                <a:gd name="T23" fmla="*/ 67 h 128"/>
                <a:gd name="T24" fmla="*/ 13 w 146"/>
                <a:gd name="T25" fmla="*/ 78 h 128"/>
                <a:gd name="T26" fmla="*/ 6 w 146"/>
                <a:gd name="T27" fmla="*/ 90 h 128"/>
                <a:gd name="T28" fmla="*/ 4 w 146"/>
                <a:gd name="T29" fmla="*/ 101 h 128"/>
                <a:gd name="T30" fmla="*/ 2 w 146"/>
                <a:gd name="T31" fmla="*/ 114 h 128"/>
                <a:gd name="T32" fmla="*/ 0 w 146"/>
                <a:gd name="T33" fmla="*/ 128 h 128"/>
                <a:gd name="T34" fmla="*/ 19 w 146"/>
                <a:gd name="T35" fmla="*/ 128 h 128"/>
                <a:gd name="T36" fmla="*/ 19 w 146"/>
                <a:gd name="T37" fmla="*/ 116 h 128"/>
                <a:gd name="T38" fmla="*/ 21 w 146"/>
                <a:gd name="T39" fmla="*/ 105 h 128"/>
                <a:gd name="T40" fmla="*/ 24 w 146"/>
                <a:gd name="T41" fmla="*/ 93 h 128"/>
                <a:gd name="T42" fmla="*/ 28 w 146"/>
                <a:gd name="T43" fmla="*/ 84 h 128"/>
                <a:gd name="T44" fmla="*/ 34 w 146"/>
                <a:gd name="T45" fmla="*/ 74 h 128"/>
                <a:gd name="T46" fmla="*/ 41 w 146"/>
                <a:gd name="T47" fmla="*/ 65 h 128"/>
                <a:gd name="T48" fmla="*/ 47 w 146"/>
                <a:gd name="T49" fmla="*/ 55 h 128"/>
                <a:gd name="T50" fmla="*/ 56 w 146"/>
                <a:gd name="T51" fmla="*/ 47 h 128"/>
                <a:gd name="T52" fmla="*/ 65 w 146"/>
                <a:gd name="T53" fmla="*/ 40 h 128"/>
                <a:gd name="T54" fmla="*/ 75 w 146"/>
                <a:gd name="T55" fmla="*/ 34 h 128"/>
                <a:gd name="T56" fmla="*/ 86 w 146"/>
                <a:gd name="T57" fmla="*/ 28 h 128"/>
                <a:gd name="T58" fmla="*/ 97 w 146"/>
                <a:gd name="T59" fmla="*/ 23 h 128"/>
                <a:gd name="T60" fmla="*/ 108 w 146"/>
                <a:gd name="T61" fmla="*/ 19 h 128"/>
                <a:gd name="T62" fmla="*/ 121 w 146"/>
                <a:gd name="T63" fmla="*/ 17 h 128"/>
                <a:gd name="T64" fmla="*/ 134 w 146"/>
                <a:gd name="T65" fmla="*/ 15 h 128"/>
                <a:gd name="T66" fmla="*/ 146 w 146"/>
                <a:gd name="T67" fmla="*/ 15 h 128"/>
                <a:gd name="T68" fmla="*/ 146 w 146"/>
                <a:gd name="T69" fmla="*/ 0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6"/>
                <a:gd name="T106" fmla="*/ 0 h 128"/>
                <a:gd name="T107" fmla="*/ 146 w 146"/>
                <a:gd name="T108" fmla="*/ 128 h 12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6" h="128">
                  <a:moveTo>
                    <a:pt x="146" y="0"/>
                  </a:moveTo>
                  <a:lnTo>
                    <a:pt x="131" y="0"/>
                  </a:lnTo>
                  <a:lnTo>
                    <a:pt x="116" y="1"/>
                  </a:lnTo>
                  <a:lnTo>
                    <a:pt x="103" y="5"/>
                  </a:lnTo>
                  <a:lnTo>
                    <a:pt x="88" y="9"/>
                  </a:lnTo>
                  <a:lnTo>
                    <a:pt x="77" y="15"/>
                  </a:lnTo>
                  <a:lnTo>
                    <a:pt x="65" y="21"/>
                  </a:lnTo>
                  <a:lnTo>
                    <a:pt x="54" y="28"/>
                  </a:lnTo>
                  <a:lnTo>
                    <a:pt x="43" y="36"/>
                  </a:lnTo>
                  <a:lnTo>
                    <a:pt x="34" y="46"/>
                  </a:lnTo>
                  <a:lnTo>
                    <a:pt x="26" y="55"/>
                  </a:lnTo>
                  <a:lnTo>
                    <a:pt x="17" y="67"/>
                  </a:lnTo>
                  <a:lnTo>
                    <a:pt x="13" y="78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4"/>
                  </a:lnTo>
                  <a:lnTo>
                    <a:pt x="0" y="128"/>
                  </a:lnTo>
                  <a:lnTo>
                    <a:pt x="19" y="128"/>
                  </a:lnTo>
                  <a:lnTo>
                    <a:pt x="19" y="116"/>
                  </a:lnTo>
                  <a:lnTo>
                    <a:pt x="21" y="105"/>
                  </a:lnTo>
                  <a:lnTo>
                    <a:pt x="24" y="93"/>
                  </a:lnTo>
                  <a:lnTo>
                    <a:pt x="28" y="84"/>
                  </a:lnTo>
                  <a:lnTo>
                    <a:pt x="34" y="74"/>
                  </a:lnTo>
                  <a:lnTo>
                    <a:pt x="41" y="65"/>
                  </a:lnTo>
                  <a:lnTo>
                    <a:pt x="47" y="55"/>
                  </a:lnTo>
                  <a:lnTo>
                    <a:pt x="56" y="47"/>
                  </a:lnTo>
                  <a:lnTo>
                    <a:pt x="65" y="40"/>
                  </a:lnTo>
                  <a:lnTo>
                    <a:pt x="75" y="34"/>
                  </a:lnTo>
                  <a:lnTo>
                    <a:pt x="86" y="28"/>
                  </a:lnTo>
                  <a:lnTo>
                    <a:pt x="97" y="23"/>
                  </a:lnTo>
                  <a:lnTo>
                    <a:pt x="108" y="19"/>
                  </a:lnTo>
                  <a:lnTo>
                    <a:pt x="121" y="17"/>
                  </a:lnTo>
                  <a:lnTo>
                    <a:pt x="134" y="15"/>
                  </a:lnTo>
                  <a:lnTo>
                    <a:pt x="146" y="15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0" name="Freeform 178">
              <a:extLst>
                <a:ext uri="{FF2B5EF4-FFF2-40B4-BE49-F238E27FC236}">
                  <a16:creationId xmlns:a16="http://schemas.microsoft.com/office/drawing/2014/main" id="{2E4FF0AD-D38D-43C4-80EE-CB8B4EB9B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" y="1485"/>
              <a:ext cx="149" cy="131"/>
            </a:xfrm>
            <a:custGeom>
              <a:avLst/>
              <a:gdLst>
                <a:gd name="T0" fmla="*/ 76 w 149"/>
                <a:gd name="T1" fmla="*/ 0 h 131"/>
                <a:gd name="T2" fmla="*/ 89 w 149"/>
                <a:gd name="T3" fmla="*/ 2 h 131"/>
                <a:gd name="T4" fmla="*/ 104 w 149"/>
                <a:gd name="T5" fmla="*/ 6 h 131"/>
                <a:gd name="T6" fmla="*/ 117 w 149"/>
                <a:gd name="T7" fmla="*/ 12 h 131"/>
                <a:gd name="T8" fmla="*/ 127 w 149"/>
                <a:gd name="T9" fmla="*/ 20 h 131"/>
                <a:gd name="T10" fmla="*/ 136 w 149"/>
                <a:gd name="T11" fmla="*/ 29 h 131"/>
                <a:gd name="T12" fmla="*/ 142 w 149"/>
                <a:gd name="T13" fmla="*/ 41 h 131"/>
                <a:gd name="T14" fmla="*/ 147 w 149"/>
                <a:gd name="T15" fmla="*/ 52 h 131"/>
                <a:gd name="T16" fmla="*/ 149 w 149"/>
                <a:gd name="T17" fmla="*/ 65 h 131"/>
                <a:gd name="T18" fmla="*/ 147 w 149"/>
                <a:gd name="T19" fmla="*/ 79 h 131"/>
                <a:gd name="T20" fmla="*/ 142 w 149"/>
                <a:gd name="T21" fmla="*/ 90 h 131"/>
                <a:gd name="T22" fmla="*/ 136 w 149"/>
                <a:gd name="T23" fmla="*/ 102 h 131"/>
                <a:gd name="T24" fmla="*/ 127 w 149"/>
                <a:gd name="T25" fmla="*/ 111 h 131"/>
                <a:gd name="T26" fmla="*/ 117 w 149"/>
                <a:gd name="T27" fmla="*/ 119 h 131"/>
                <a:gd name="T28" fmla="*/ 104 w 149"/>
                <a:gd name="T29" fmla="*/ 125 h 131"/>
                <a:gd name="T30" fmla="*/ 89 w 149"/>
                <a:gd name="T31" fmla="*/ 129 h 131"/>
                <a:gd name="T32" fmla="*/ 76 w 149"/>
                <a:gd name="T33" fmla="*/ 131 h 131"/>
                <a:gd name="T34" fmla="*/ 61 w 149"/>
                <a:gd name="T35" fmla="*/ 129 h 131"/>
                <a:gd name="T36" fmla="*/ 45 w 149"/>
                <a:gd name="T37" fmla="*/ 125 h 131"/>
                <a:gd name="T38" fmla="*/ 33 w 149"/>
                <a:gd name="T39" fmla="*/ 119 h 131"/>
                <a:gd name="T40" fmla="*/ 22 w 149"/>
                <a:gd name="T41" fmla="*/ 111 h 131"/>
                <a:gd name="T42" fmla="*/ 13 w 149"/>
                <a:gd name="T43" fmla="*/ 102 h 131"/>
                <a:gd name="T44" fmla="*/ 7 w 149"/>
                <a:gd name="T45" fmla="*/ 90 h 131"/>
                <a:gd name="T46" fmla="*/ 2 w 149"/>
                <a:gd name="T47" fmla="*/ 79 h 131"/>
                <a:gd name="T48" fmla="*/ 0 w 149"/>
                <a:gd name="T49" fmla="*/ 65 h 131"/>
                <a:gd name="T50" fmla="*/ 2 w 149"/>
                <a:gd name="T51" fmla="*/ 52 h 131"/>
                <a:gd name="T52" fmla="*/ 7 w 149"/>
                <a:gd name="T53" fmla="*/ 41 h 131"/>
                <a:gd name="T54" fmla="*/ 13 w 149"/>
                <a:gd name="T55" fmla="*/ 29 h 131"/>
                <a:gd name="T56" fmla="*/ 22 w 149"/>
                <a:gd name="T57" fmla="*/ 20 h 131"/>
                <a:gd name="T58" fmla="*/ 33 w 149"/>
                <a:gd name="T59" fmla="*/ 12 h 131"/>
                <a:gd name="T60" fmla="*/ 45 w 149"/>
                <a:gd name="T61" fmla="*/ 6 h 131"/>
                <a:gd name="T62" fmla="*/ 61 w 149"/>
                <a:gd name="T63" fmla="*/ 2 h 131"/>
                <a:gd name="T64" fmla="*/ 76 w 149"/>
                <a:gd name="T65" fmla="*/ 0 h 1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9"/>
                <a:gd name="T100" fmla="*/ 0 h 131"/>
                <a:gd name="T101" fmla="*/ 149 w 149"/>
                <a:gd name="T102" fmla="*/ 131 h 1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9" h="131">
                  <a:moveTo>
                    <a:pt x="76" y="0"/>
                  </a:moveTo>
                  <a:lnTo>
                    <a:pt x="89" y="2"/>
                  </a:lnTo>
                  <a:lnTo>
                    <a:pt x="104" y="6"/>
                  </a:lnTo>
                  <a:lnTo>
                    <a:pt x="117" y="12"/>
                  </a:lnTo>
                  <a:lnTo>
                    <a:pt x="127" y="20"/>
                  </a:lnTo>
                  <a:lnTo>
                    <a:pt x="136" y="29"/>
                  </a:lnTo>
                  <a:lnTo>
                    <a:pt x="142" y="41"/>
                  </a:lnTo>
                  <a:lnTo>
                    <a:pt x="147" y="52"/>
                  </a:lnTo>
                  <a:lnTo>
                    <a:pt x="149" y="65"/>
                  </a:lnTo>
                  <a:lnTo>
                    <a:pt x="147" y="79"/>
                  </a:lnTo>
                  <a:lnTo>
                    <a:pt x="142" y="90"/>
                  </a:lnTo>
                  <a:lnTo>
                    <a:pt x="136" y="102"/>
                  </a:lnTo>
                  <a:lnTo>
                    <a:pt x="127" y="111"/>
                  </a:lnTo>
                  <a:lnTo>
                    <a:pt x="117" y="119"/>
                  </a:lnTo>
                  <a:lnTo>
                    <a:pt x="104" y="125"/>
                  </a:lnTo>
                  <a:lnTo>
                    <a:pt x="89" y="129"/>
                  </a:lnTo>
                  <a:lnTo>
                    <a:pt x="76" y="131"/>
                  </a:lnTo>
                  <a:lnTo>
                    <a:pt x="61" y="129"/>
                  </a:lnTo>
                  <a:lnTo>
                    <a:pt x="45" y="125"/>
                  </a:lnTo>
                  <a:lnTo>
                    <a:pt x="33" y="119"/>
                  </a:lnTo>
                  <a:lnTo>
                    <a:pt x="22" y="111"/>
                  </a:lnTo>
                  <a:lnTo>
                    <a:pt x="13" y="102"/>
                  </a:lnTo>
                  <a:lnTo>
                    <a:pt x="7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7" y="41"/>
                  </a:lnTo>
                  <a:lnTo>
                    <a:pt x="13" y="29"/>
                  </a:lnTo>
                  <a:lnTo>
                    <a:pt x="22" y="20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61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1" name="Freeform 179">
              <a:extLst>
                <a:ext uri="{FF2B5EF4-FFF2-40B4-BE49-F238E27FC236}">
                  <a16:creationId xmlns:a16="http://schemas.microsoft.com/office/drawing/2014/main" id="{94B7CE66-586D-42D0-B683-F350EEBF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" y="1485"/>
              <a:ext cx="149" cy="131"/>
            </a:xfrm>
            <a:custGeom>
              <a:avLst/>
              <a:gdLst>
                <a:gd name="T0" fmla="*/ 76 w 149"/>
                <a:gd name="T1" fmla="*/ 0 h 131"/>
                <a:gd name="T2" fmla="*/ 89 w 149"/>
                <a:gd name="T3" fmla="*/ 2 h 131"/>
                <a:gd name="T4" fmla="*/ 104 w 149"/>
                <a:gd name="T5" fmla="*/ 6 h 131"/>
                <a:gd name="T6" fmla="*/ 117 w 149"/>
                <a:gd name="T7" fmla="*/ 12 h 131"/>
                <a:gd name="T8" fmla="*/ 127 w 149"/>
                <a:gd name="T9" fmla="*/ 20 h 131"/>
                <a:gd name="T10" fmla="*/ 136 w 149"/>
                <a:gd name="T11" fmla="*/ 29 h 131"/>
                <a:gd name="T12" fmla="*/ 142 w 149"/>
                <a:gd name="T13" fmla="*/ 41 h 131"/>
                <a:gd name="T14" fmla="*/ 147 w 149"/>
                <a:gd name="T15" fmla="*/ 52 h 131"/>
                <a:gd name="T16" fmla="*/ 149 w 149"/>
                <a:gd name="T17" fmla="*/ 65 h 131"/>
                <a:gd name="T18" fmla="*/ 147 w 149"/>
                <a:gd name="T19" fmla="*/ 79 h 131"/>
                <a:gd name="T20" fmla="*/ 142 w 149"/>
                <a:gd name="T21" fmla="*/ 90 h 131"/>
                <a:gd name="T22" fmla="*/ 136 w 149"/>
                <a:gd name="T23" fmla="*/ 102 h 131"/>
                <a:gd name="T24" fmla="*/ 127 w 149"/>
                <a:gd name="T25" fmla="*/ 111 h 131"/>
                <a:gd name="T26" fmla="*/ 117 w 149"/>
                <a:gd name="T27" fmla="*/ 119 h 131"/>
                <a:gd name="T28" fmla="*/ 104 w 149"/>
                <a:gd name="T29" fmla="*/ 125 h 131"/>
                <a:gd name="T30" fmla="*/ 89 w 149"/>
                <a:gd name="T31" fmla="*/ 129 h 131"/>
                <a:gd name="T32" fmla="*/ 76 w 149"/>
                <a:gd name="T33" fmla="*/ 131 h 131"/>
                <a:gd name="T34" fmla="*/ 61 w 149"/>
                <a:gd name="T35" fmla="*/ 129 h 131"/>
                <a:gd name="T36" fmla="*/ 45 w 149"/>
                <a:gd name="T37" fmla="*/ 125 h 131"/>
                <a:gd name="T38" fmla="*/ 33 w 149"/>
                <a:gd name="T39" fmla="*/ 119 h 131"/>
                <a:gd name="T40" fmla="*/ 22 w 149"/>
                <a:gd name="T41" fmla="*/ 111 h 131"/>
                <a:gd name="T42" fmla="*/ 13 w 149"/>
                <a:gd name="T43" fmla="*/ 102 h 131"/>
                <a:gd name="T44" fmla="*/ 7 w 149"/>
                <a:gd name="T45" fmla="*/ 90 h 131"/>
                <a:gd name="T46" fmla="*/ 2 w 149"/>
                <a:gd name="T47" fmla="*/ 79 h 131"/>
                <a:gd name="T48" fmla="*/ 0 w 149"/>
                <a:gd name="T49" fmla="*/ 65 h 131"/>
                <a:gd name="T50" fmla="*/ 2 w 149"/>
                <a:gd name="T51" fmla="*/ 52 h 131"/>
                <a:gd name="T52" fmla="*/ 7 w 149"/>
                <a:gd name="T53" fmla="*/ 41 h 131"/>
                <a:gd name="T54" fmla="*/ 13 w 149"/>
                <a:gd name="T55" fmla="*/ 29 h 131"/>
                <a:gd name="T56" fmla="*/ 22 w 149"/>
                <a:gd name="T57" fmla="*/ 20 h 131"/>
                <a:gd name="T58" fmla="*/ 33 w 149"/>
                <a:gd name="T59" fmla="*/ 12 h 131"/>
                <a:gd name="T60" fmla="*/ 45 w 149"/>
                <a:gd name="T61" fmla="*/ 6 h 131"/>
                <a:gd name="T62" fmla="*/ 61 w 149"/>
                <a:gd name="T63" fmla="*/ 2 h 131"/>
                <a:gd name="T64" fmla="*/ 76 w 149"/>
                <a:gd name="T65" fmla="*/ 0 h 1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9"/>
                <a:gd name="T100" fmla="*/ 0 h 131"/>
                <a:gd name="T101" fmla="*/ 149 w 149"/>
                <a:gd name="T102" fmla="*/ 131 h 1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9" h="131">
                  <a:moveTo>
                    <a:pt x="76" y="0"/>
                  </a:moveTo>
                  <a:lnTo>
                    <a:pt x="89" y="2"/>
                  </a:lnTo>
                  <a:lnTo>
                    <a:pt x="104" y="6"/>
                  </a:lnTo>
                  <a:lnTo>
                    <a:pt x="117" y="12"/>
                  </a:lnTo>
                  <a:lnTo>
                    <a:pt x="127" y="20"/>
                  </a:lnTo>
                  <a:lnTo>
                    <a:pt x="136" y="29"/>
                  </a:lnTo>
                  <a:lnTo>
                    <a:pt x="142" y="41"/>
                  </a:lnTo>
                  <a:lnTo>
                    <a:pt x="147" y="52"/>
                  </a:lnTo>
                  <a:lnTo>
                    <a:pt x="149" y="65"/>
                  </a:lnTo>
                  <a:lnTo>
                    <a:pt x="147" y="79"/>
                  </a:lnTo>
                  <a:lnTo>
                    <a:pt x="142" y="90"/>
                  </a:lnTo>
                  <a:lnTo>
                    <a:pt x="136" y="102"/>
                  </a:lnTo>
                  <a:lnTo>
                    <a:pt x="127" y="111"/>
                  </a:lnTo>
                  <a:lnTo>
                    <a:pt x="117" y="119"/>
                  </a:lnTo>
                  <a:lnTo>
                    <a:pt x="104" y="125"/>
                  </a:lnTo>
                  <a:lnTo>
                    <a:pt x="89" y="129"/>
                  </a:lnTo>
                  <a:lnTo>
                    <a:pt x="76" y="131"/>
                  </a:lnTo>
                  <a:lnTo>
                    <a:pt x="61" y="129"/>
                  </a:lnTo>
                  <a:lnTo>
                    <a:pt x="45" y="125"/>
                  </a:lnTo>
                  <a:lnTo>
                    <a:pt x="33" y="119"/>
                  </a:lnTo>
                  <a:lnTo>
                    <a:pt x="22" y="111"/>
                  </a:lnTo>
                  <a:lnTo>
                    <a:pt x="13" y="102"/>
                  </a:lnTo>
                  <a:lnTo>
                    <a:pt x="7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7" y="41"/>
                  </a:lnTo>
                  <a:lnTo>
                    <a:pt x="13" y="29"/>
                  </a:lnTo>
                  <a:lnTo>
                    <a:pt x="22" y="20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61" y="2"/>
                  </a:lnTo>
                  <a:lnTo>
                    <a:pt x="7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2" name="Freeform 180">
              <a:extLst>
                <a:ext uri="{FF2B5EF4-FFF2-40B4-BE49-F238E27FC236}">
                  <a16:creationId xmlns:a16="http://schemas.microsoft.com/office/drawing/2014/main" id="{30033C39-FD8C-417A-B037-15D16CE1A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6" y="1472"/>
              <a:ext cx="364" cy="100"/>
            </a:xfrm>
            <a:custGeom>
              <a:avLst/>
              <a:gdLst>
                <a:gd name="T0" fmla="*/ 0 w 364"/>
                <a:gd name="T1" fmla="*/ 44 h 100"/>
                <a:gd name="T2" fmla="*/ 4 w 364"/>
                <a:gd name="T3" fmla="*/ 31 h 100"/>
                <a:gd name="T4" fmla="*/ 19 w 364"/>
                <a:gd name="T5" fmla="*/ 13 h 100"/>
                <a:gd name="T6" fmla="*/ 43 w 364"/>
                <a:gd name="T7" fmla="*/ 2 h 100"/>
                <a:gd name="T8" fmla="*/ 69 w 364"/>
                <a:gd name="T9" fmla="*/ 0 h 100"/>
                <a:gd name="T10" fmla="*/ 112 w 364"/>
                <a:gd name="T11" fmla="*/ 2 h 100"/>
                <a:gd name="T12" fmla="*/ 151 w 364"/>
                <a:gd name="T13" fmla="*/ 10 h 100"/>
                <a:gd name="T14" fmla="*/ 170 w 364"/>
                <a:gd name="T15" fmla="*/ 19 h 100"/>
                <a:gd name="T16" fmla="*/ 183 w 364"/>
                <a:gd name="T17" fmla="*/ 27 h 100"/>
                <a:gd name="T18" fmla="*/ 194 w 364"/>
                <a:gd name="T19" fmla="*/ 29 h 100"/>
                <a:gd name="T20" fmla="*/ 211 w 364"/>
                <a:gd name="T21" fmla="*/ 23 h 100"/>
                <a:gd name="T22" fmla="*/ 233 w 364"/>
                <a:gd name="T23" fmla="*/ 15 h 100"/>
                <a:gd name="T24" fmla="*/ 265 w 364"/>
                <a:gd name="T25" fmla="*/ 10 h 100"/>
                <a:gd name="T26" fmla="*/ 306 w 364"/>
                <a:gd name="T27" fmla="*/ 12 h 100"/>
                <a:gd name="T28" fmla="*/ 332 w 364"/>
                <a:gd name="T29" fmla="*/ 17 h 100"/>
                <a:gd name="T30" fmla="*/ 347 w 364"/>
                <a:gd name="T31" fmla="*/ 23 h 100"/>
                <a:gd name="T32" fmla="*/ 356 w 364"/>
                <a:gd name="T33" fmla="*/ 33 h 100"/>
                <a:gd name="T34" fmla="*/ 364 w 364"/>
                <a:gd name="T35" fmla="*/ 46 h 100"/>
                <a:gd name="T36" fmla="*/ 360 w 364"/>
                <a:gd name="T37" fmla="*/ 67 h 100"/>
                <a:gd name="T38" fmla="*/ 347 w 364"/>
                <a:gd name="T39" fmla="*/ 82 h 100"/>
                <a:gd name="T40" fmla="*/ 334 w 364"/>
                <a:gd name="T41" fmla="*/ 92 h 100"/>
                <a:gd name="T42" fmla="*/ 315 w 364"/>
                <a:gd name="T43" fmla="*/ 98 h 100"/>
                <a:gd name="T44" fmla="*/ 293 w 364"/>
                <a:gd name="T45" fmla="*/ 100 h 100"/>
                <a:gd name="T46" fmla="*/ 256 w 364"/>
                <a:gd name="T47" fmla="*/ 96 h 100"/>
                <a:gd name="T48" fmla="*/ 222 w 364"/>
                <a:gd name="T49" fmla="*/ 88 h 100"/>
                <a:gd name="T50" fmla="*/ 200 w 364"/>
                <a:gd name="T51" fmla="*/ 82 h 100"/>
                <a:gd name="T52" fmla="*/ 192 w 364"/>
                <a:gd name="T53" fmla="*/ 78 h 100"/>
                <a:gd name="T54" fmla="*/ 187 w 364"/>
                <a:gd name="T55" fmla="*/ 78 h 100"/>
                <a:gd name="T56" fmla="*/ 170 w 364"/>
                <a:gd name="T57" fmla="*/ 82 h 100"/>
                <a:gd name="T58" fmla="*/ 138 w 364"/>
                <a:gd name="T59" fmla="*/ 86 h 100"/>
                <a:gd name="T60" fmla="*/ 103 w 364"/>
                <a:gd name="T61" fmla="*/ 90 h 100"/>
                <a:gd name="T62" fmla="*/ 58 w 364"/>
                <a:gd name="T63" fmla="*/ 88 h 100"/>
                <a:gd name="T64" fmla="*/ 24 w 364"/>
                <a:gd name="T65" fmla="*/ 75 h 100"/>
                <a:gd name="T66" fmla="*/ 6 w 364"/>
                <a:gd name="T67" fmla="*/ 59 h 100"/>
                <a:gd name="T68" fmla="*/ 0 w 364"/>
                <a:gd name="T69" fmla="*/ 48 h 1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4"/>
                <a:gd name="T106" fmla="*/ 0 h 100"/>
                <a:gd name="T107" fmla="*/ 364 w 364"/>
                <a:gd name="T108" fmla="*/ 100 h 1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4" h="100">
                  <a:moveTo>
                    <a:pt x="0" y="46"/>
                  </a:moveTo>
                  <a:lnTo>
                    <a:pt x="0" y="44"/>
                  </a:lnTo>
                  <a:lnTo>
                    <a:pt x="0" y="38"/>
                  </a:lnTo>
                  <a:lnTo>
                    <a:pt x="4" y="31"/>
                  </a:lnTo>
                  <a:lnTo>
                    <a:pt x="8" y="21"/>
                  </a:lnTo>
                  <a:lnTo>
                    <a:pt x="19" y="13"/>
                  </a:lnTo>
                  <a:lnTo>
                    <a:pt x="34" y="6"/>
                  </a:lnTo>
                  <a:lnTo>
                    <a:pt x="43" y="2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12" y="2"/>
                  </a:lnTo>
                  <a:lnTo>
                    <a:pt x="134" y="6"/>
                  </a:lnTo>
                  <a:lnTo>
                    <a:pt x="151" y="10"/>
                  </a:lnTo>
                  <a:lnTo>
                    <a:pt x="162" y="13"/>
                  </a:lnTo>
                  <a:lnTo>
                    <a:pt x="170" y="19"/>
                  </a:lnTo>
                  <a:lnTo>
                    <a:pt x="177" y="23"/>
                  </a:lnTo>
                  <a:lnTo>
                    <a:pt x="183" y="27"/>
                  </a:lnTo>
                  <a:lnTo>
                    <a:pt x="187" y="29"/>
                  </a:lnTo>
                  <a:lnTo>
                    <a:pt x="194" y="29"/>
                  </a:lnTo>
                  <a:lnTo>
                    <a:pt x="200" y="27"/>
                  </a:lnTo>
                  <a:lnTo>
                    <a:pt x="211" y="23"/>
                  </a:lnTo>
                  <a:lnTo>
                    <a:pt x="220" y="19"/>
                  </a:lnTo>
                  <a:lnTo>
                    <a:pt x="233" y="15"/>
                  </a:lnTo>
                  <a:lnTo>
                    <a:pt x="248" y="12"/>
                  </a:lnTo>
                  <a:lnTo>
                    <a:pt x="265" y="10"/>
                  </a:lnTo>
                  <a:lnTo>
                    <a:pt x="287" y="10"/>
                  </a:lnTo>
                  <a:lnTo>
                    <a:pt x="306" y="12"/>
                  </a:lnTo>
                  <a:lnTo>
                    <a:pt x="321" y="13"/>
                  </a:lnTo>
                  <a:lnTo>
                    <a:pt x="332" y="17"/>
                  </a:lnTo>
                  <a:lnTo>
                    <a:pt x="341" y="19"/>
                  </a:lnTo>
                  <a:lnTo>
                    <a:pt x="347" y="23"/>
                  </a:lnTo>
                  <a:lnTo>
                    <a:pt x="351" y="27"/>
                  </a:lnTo>
                  <a:lnTo>
                    <a:pt x="356" y="33"/>
                  </a:lnTo>
                  <a:lnTo>
                    <a:pt x="360" y="38"/>
                  </a:lnTo>
                  <a:lnTo>
                    <a:pt x="364" y="46"/>
                  </a:lnTo>
                  <a:lnTo>
                    <a:pt x="364" y="56"/>
                  </a:lnTo>
                  <a:lnTo>
                    <a:pt x="360" y="67"/>
                  </a:lnTo>
                  <a:lnTo>
                    <a:pt x="351" y="77"/>
                  </a:lnTo>
                  <a:lnTo>
                    <a:pt x="347" y="82"/>
                  </a:lnTo>
                  <a:lnTo>
                    <a:pt x="341" y="86"/>
                  </a:lnTo>
                  <a:lnTo>
                    <a:pt x="334" y="92"/>
                  </a:lnTo>
                  <a:lnTo>
                    <a:pt x="325" y="94"/>
                  </a:lnTo>
                  <a:lnTo>
                    <a:pt x="315" y="98"/>
                  </a:lnTo>
                  <a:lnTo>
                    <a:pt x="306" y="100"/>
                  </a:lnTo>
                  <a:lnTo>
                    <a:pt x="293" y="100"/>
                  </a:lnTo>
                  <a:lnTo>
                    <a:pt x="280" y="98"/>
                  </a:lnTo>
                  <a:lnTo>
                    <a:pt x="256" y="96"/>
                  </a:lnTo>
                  <a:lnTo>
                    <a:pt x="237" y="92"/>
                  </a:lnTo>
                  <a:lnTo>
                    <a:pt x="222" y="88"/>
                  </a:lnTo>
                  <a:lnTo>
                    <a:pt x="209" y="86"/>
                  </a:lnTo>
                  <a:lnTo>
                    <a:pt x="200" y="82"/>
                  </a:lnTo>
                  <a:lnTo>
                    <a:pt x="194" y="80"/>
                  </a:lnTo>
                  <a:lnTo>
                    <a:pt x="192" y="78"/>
                  </a:lnTo>
                  <a:lnTo>
                    <a:pt x="187" y="78"/>
                  </a:lnTo>
                  <a:lnTo>
                    <a:pt x="181" y="80"/>
                  </a:lnTo>
                  <a:lnTo>
                    <a:pt x="170" y="82"/>
                  </a:lnTo>
                  <a:lnTo>
                    <a:pt x="155" y="84"/>
                  </a:lnTo>
                  <a:lnTo>
                    <a:pt x="138" y="86"/>
                  </a:lnTo>
                  <a:lnTo>
                    <a:pt x="121" y="88"/>
                  </a:lnTo>
                  <a:lnTo>
                    <a:pt x="103" y="90"/>
                  </a:lnTo>
                  <a:lnTo>
                    <a:pt x="84" y="92"/>
                  </a:lnTo>
                  <a:lnTo>
                    <a:pt x="58" y="88"/>
                  </a:lnTo>
                  <a:lnTo>
                    <a:pt x="39" y="82"/>
                  </a:lnTo>
                  <a:lnTo>
                    <a:pt x="24" y="75"/>
                  </a:lnTo>
                  <a:lnTo>
                    <a:pt x="13" y="67"/>
                  </a:lnTo>
                  <a:lnTo>
                    <a:pt x="6" y="59"/>
                  </a:lnTo>
                  <a:lnTo>
                    <a:pt x="2" y="54"/>
                  </a:lnTo>
                  <a:lnTo>
                    <a:pt x="0" y="4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3" name="Freeform 181">
              <a:extLst>
                <a:ext uri="{FF2B5EF4-FFF2-40B4-BE49-F238E27FC236}">
                  <a16:creationId xmlns:a16="http://schemas.microsoft.com/office/drawing/2014/main" id="{65A3E86B-651A-445F-854B-6C17E360C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6" y="1472"/>
              <a:ext cx="364" cy="100"/>
            </a:xfrm>
            <a:custGeom>
              <a:avLst/>
              <a:gdLst>
                <a:gd name="T0" fmla="*/ 0 w 364"/>
                <a:gd name="T1" fmla="*/ 44 h 100"/>
                <a:gd name="T2" fmla="*/ 4 w 364"/>
                <a:gd name="T3" fmla="*/ 31 h 100"/>
                <a:gd name="T4" fmla="*/ 19 w 364"/>
                <a:gd name="T5" fmla="*/ 13 h 100"/>
                <a:gd name="T6" fmla="*/ 43 w 364"/>
                <a:gd name="T7" fmla="*/ 2 h 100"/>
                <a:gd name="T8" fmla="*/ 69 w 364"/>
                <a:gd name="T9" fmla="*/ 0 h 100"/>
                <a:gd name="T10" fmla="*/ 112 w 364"/>
                <a:gd name="T11" fmla="*/ 2 h 100"/>
                <a:gd name="T12" fmla="*/ 151 w 364"/>
                <a:gd name="T13" fmla="*/ 10 h 100"/>
                <a:gd name="T14" fmla="*/ 170 w 364"/>
                <a:gd name="T15" fmla="*/ 19 h 100"/>
                <a:gd name="T16" fmla="*/ 183 w 364"/>
                <a:gd name="T17" fmla="*/ 27 h 100"/>
                <a:gd name="T18" fmla="*/ 194 w 364"/>
                <a:gd name="T19" fmla="*/ 29 h 100"/>
                <a:gd name="T20" fmla="*/ 211 w 364"/>
                <a:gd name="T21" fmla="*/ 23 h 100"/>
                <a:gd name="T22" fmla="*/ 233 w 364"/>
                <a:gd name="T23" fmla="*/ 15 h 100"/>
                <a:gd name="T24" fmla="*/ 265 w 364"/>
                <a:gd name="T25" fmla="*/ 10 h 100"/>
                <a:gd name="T26" fmla="*/ 306 w 364"/>
                <a:gd name="T27" fmla="*/ 12 h 100"/>
                <a:gd name="T28" fmla="*/ 332 w 364"/>
                <a:gd name="T29" fmla="*/ 17 h 100"/>
                <a:gd name="T30" fmla="*/ 347 w 364"/>
                <a:gd name="T31" fmla="*/ 23 h 100"/>
                <a:gd name="T32" fmla="*/ 356 w 364"/>
                <a:gd name="T33" fmla="*/ 33 h 100"/>
                <a:gd name="T34" fmla="*/ 364 w 364"/>
                <a:gd name="T35" fmla="*/ 46 h 100"/>
                <a:gd name="T36" fmla="*/ 360 w 364"/>
                <a:gd name="T37" fmla="*/ 67 h 100"/>
                <a:gd name="T38" fmla="*/ 347 w 364"/>
                <a:gd name="T39" fmla="*/ 82 h 100"/>
                <a:gd name="T40" fmla="*/ 334 w 364"/>
                <a:gd name="T41" fmla="*/ 92 h 100"/>
                <a:gd name="T42" fmla="*/ 315 w 364"/>
                <a:gd name="T43" fmla="*/ 98 h 100"/>
                <a:gd name="T44" fmla="*/ 293 w 364"/>
                <a:gd name="T45" fmla="*/ 100 h 100"/>
                <a:gd name="T46" fmla="*/ 256 w 364"/>
                <a:gd name="T47" fmla="*/ 96 h 100"/>
                <a:gd name="T48" fmla="*/ 222 w 364"/>
                <a:gd name="T49" fmla="*/ 88 h 100"/>
                <a:gd name="T50" fmla="*/ 200 w 364"/>
                <a:gd name="T51" fmla="*/ 82 h 100"/>
                <a:gd name="T52" fmla="*/ 192 w 364"/>
                <a:gd name="T53" fmla="*/ 78 h 100"/>
                <a:gd name="T54" fmla="*/ 181 w 364"/>
                <a:gd name="T55" fmla="*/ 80 h 100"/>
                <a:gd name="T56" fmla="*/ 155 w 364"/>
                <a:gd name="T57" fmla="*/ 84 h 100"/>
                <a:gd name="T58" fmla="*/ 121 w 364"/>
                <a:gd name="T59" fmla="*/ 88 h 100"/>
                <a:gd name="T60" fmla="*/ 84 w 364"/>
                <a:gd name="T61" fmla="*/ 92 h 100"/>
                <a:gd name="T62" fmla="*/ 39 w 364"/>
                <a:gd name="T63" fmla="*/ 82 h 100"/>
                <a:gd name="T64" fmla="*/ 13 w 364"/>
                <a:gd name="T65" fmla="*/ 67 h 100"/>
                <a:gd name="T66" fmla="*/ 2 w 364"/>
                <a:gd name="T67" fmla="*/ 54 h 100"/>
                <a:gd name="T68" fmla="*/ 0 w 364"/>
                <a:gd name="T69" fmla="*/ 46 h 1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4"/>
                <a:gd name="T106" fmla="*/ 0 h 100"/>
                <a:gd name="T107" fmla="*/ 364 w 364"/>
                <a:gd name="T108" fmla="*/ 100 h 1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4" h="100">
                  <a:moveTo>
                    <a:pt x="0" y="46"/>
                  </a:moveTo>
                  <a:lnTo>
                    <a:pt x="0" y="44"/>
                  </a:lnTo>
                  <a:lnTo>
                    <a:pt x="0" y="38"/>
                  </a:lnTo>
                  <a:lnTo>
                    <a:pt x="4" y="31"/>
                  </a:lnTo>
                  <a:lnTo>
                    <a:pt x="8" y="21"/>
                  </a:lnTo>
                  <a:lnTo>
                    <a:pt x="19" y="13"/>
                  </a:lnTo>
                  <a:lnTo>
                    <a:pt x="34" y="6"/>
                  </a:lnTo>
                  <a:lnTo>
                    <a:pt x="43" y="2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112" y="2"/>
                  </a:lnTo>
                  <a:lnTo>
                    <a:pt x="134" y="6"/>
                  </a:lnTo>
                  <a:lnTo>
                    <a:pt x="151" y="10"/>
                  </a:lnTo>
                  <a:lnTo>
                    <a:pt x="162" y="13"/>
                  </a:lnTo>
                  <a:lnTo>
                    <a:pt x="170" y="19"/>
                  </a:lnTo>
                  <a:lnTo>
                    <a:pt x="177" y="23"/>
                  </a:lnTo>
                  <a:lnTo>
                    <a:pt x="183" y="27"/>
                  </a:lnTo>
                  <a:lnTo>
                    <a:pt x="187" y="29"/>
                  </a:lnTo>
                  <a:lnTo>
                    <a:pt x="194" y="29"/>
                  </a:lnTo>
                  <a:lnTo>
                    <a:pt x="200" y="27"/>
                  </a:lnTo>
                  <a:lnTo>
                    <a:pt x="211" y="23"/>
                  </a:lnTo>
                  <a:lnTo>
                    <a:pt x="220" y="19"/>
                  </a:lnTo>
                  <a:lnTo>
                    <a:pt x="233" y="15"/>
                  </a:lnTo>
                  <a:lnTo>
                    <a:pt x="248" y="12"/>
                  </a:lnTo>
                  <a:lnTo>
                    <a:pt x="265" y="10"/>
                  </a:lnTo>
                  <a:lnTo>
                    <a:pt x="287" y="10"/>
                  </a:lnTo>
                  <a:lnTo>
                    <a:pt x="306" y="12"/>
                  </a:lnTo>
                  <a:lnTo>
                    <a:pt x="321" y="13"/>
                  </a:lnTo>
                  <a:lnTo>
                    <a:pt x="332" y="17"/>
                  </a:lnTo>
                  <a:lnTo>
                    <a:pt x="341" y="19"/>
                  </a:lnTo>
                  <a:lnTo>
                    <a:pt x="347" y="23"/>
                  </a:lnTo>
                  <a:lnTo>
                    <a:pt x="351" y="27"/>
                  </a:lnTo>
                  <a:lnTo>
                    <a:pt x="356" y="33"/>
                  </a:lnTo>
                  <a:lnTo>
                    <a:pt x="360" y="38"/>
                  </a:lnTo>
                  <a:lnTo>
                    <a:pt x="364" y="46"/>
                  </a:lnTo>
                  <a:lnTo>
                    <a:pt x="364" y="56"/>
                  </a:lnTo>
                  <a:lnTo>
                    <a:pt x="360" y="67"/>
                  </a:lnTo>
                  <a:lnTo>
                    <a:pt x="351" y="77"/>
                  </a:lnTo>
                  <a:lnTo>
                    <a:pt x="347" y="82"/>
                  </a:lnTo>
                  <a:lnTo>
                    <a:pt x="341" y="86"/>
                  </a:lnTo>
                  <a:lnTo>
                    <a:pt x="334" y="92"/>
                  </a:lnTo>
                  <a:lnTo>
                    <a:pt x="325" y="94"/>
                  </a:lnTo>
                  <a:lnTo>
                    <a:pt x="315" y="98"/>
                  </a:lnTo>
                  <a:lnTo>
                    <a:pt x="306" y="100"/>
                  </a:lnTo>
                  <a:lnTo>
                    <a:pt x="293" y="100"/>
                  </a:lnTo>
                  <a:lnTo>
                    <a:pt x="280" y="98"/>
                  </a:lnTo>
                  <a:lnTo>
                    <a:pt x="256" y="96"/>
                  </a:lnTo>
                  <a:lnTo>
                    <a:pt x="237" y="92"/>
                  </a:lnTo>
                  <a:lnTo>
                    <a:pt x="222" y="88"/>
                  </a:lnTo>
                  <a:lnTo>
                    <a:pt x="209" y="86"/>
                  </a:lnTo>
                  <a:lnTo>
                    <a:pt x="200" y="82"/>
                  </a:lnTo>
                  <a:lnTo>
                    <a:pt x="194" y="80"/>
                  </a:lnTo>
                  <a:lnTo>
                    <a:pt x="192" y="78"/>
                  </a:lnTo>
                  <a:lnTo>
                    <a:pt x="187" y="78"/>
                  </a:lnTo>
                  <a:lnTo>
                    <a:pt x="181" y="80"/>
                  </a:lnTo>
                  <a:lnTo>
                    <a:pt x="170" y="82"/>
                  </a:lnTo>
                  <a:lnTo>
                    <a:pt x="155" y="84"/>
                  </a:lnTo>
                  <a:lnTo>
                    <a:pt x="138" y="86"/>
                  </a:lnTo>
                  <a:lnTo>
                    <a:pt x="121" y="88"/>
                  </a:lnTo>
                  <a:lnTo>
                    <a:pt x="103" y="90"/>
                  </a:lnTo>
                  <a:lnTo>
                    <a:pt x="84" y="92"/>
                  </a:lnTo>
                  <a:lnTo>
                    <a:pt x="58" y="88"/>
                  </a:lnTo>
                  <a:lnTo>
                    <a:pt x="39" y="82"/>
                  </a:lnTo>
                  <a:lnTo>
                    <a:pt x="24" y="75"/>
                  </a:lnTo>
                  <a:lnTo>
                    <a:pt x="13" y="67"/>
                  </a:lnTo>
                  <a:lnTo>
                    <a:pt x="6" y="59"/>
                  </a:lnTo>
                  <a:lnTo>
                    <a:pt x="2" y="54"/>
                  </a:lnTo>
                  <a:lnTo>
                    <a:pt x="0" y="48"/>
                  </a:lnTo>
                  <a:lnTo>
                    <a:pt x="0" y="4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4" name="Freeform 182">
              <a:extLst>
                <a:ext uri="{FF2B5EF4-FFF2-40B4-BE49-F238E27FC236}">
                  <a16:creationId xmlns:a16="http://schemas.microsoft.com/office/drawing/2014/main" id="{EE8E99F3-BE20-469B-81AD-AED52D1A4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" y="2416"/>
              <a:ext cx="301" cy="82"/>
            </a:xfrm>
            <a:custGeom>
              <a:avLst/>
              <a:gdLst>
                <a:gd name="T0" fmla="*/ 299 w 301"/>
                <a:gd name="T1" fmla="*/ 63 h 82"/>
                <a:gd name="T2" fmla="*/ 271 w 301"/>
                <a:gd name="T3" fmla="*/ 65 h 82"/>
                <a:gd name="T4" fmla="*/ 248 w 301"/>
                <a:gd name="T5" fmla="*/ 67 h 82"/>
                <a:gd name="T6" fmla="*/ 222 w 301"/>
                <a:gd name="T7" fmla="*/ 67 h 82"/>
                <a:gd name="T8" fmla="*/ 198 w 301"/>
                <a:gd name="T9" fmla="*/ 65 h 82"/>
                <a:gd name="T10" fmla="*/ 174 w 301"/>
                <a:gd name="T11" fmla="*/ 63 h 82"/>
                <a:gd name="T12" fmla="*/ 153 w 301"/>
                <a:gd name="T13" fmla="*/ 57 h 82"/>
                <a:gd name="T14" fmla="*/ 133 w 301"/>
                <a:gd name="T15" fmla="*/ 53 h 82"/>
                <a:gd name="T16" fmla="*/ 114 w 301"/>
                <a:gd name="T17" fmla="*/ 47 h 82"/>
                <a:gd name="T18" fmla="*/ 77 w 301"/>
                <a:gd name="T19" fmla="*/ 34 h 82"/>
                <a:gd name="T20" fmla="*/ 49 w 301"/>
                <a:gd name="T21" fmla="*/ 21 h 82"/>
                <a:gd name="T22" fmla="*/ 25 w 301"/>
                <a:gd name="T23" fmla="*/ 9 h 82"/>
                <a:gd name="T24" fmla="*/ 10 w 301"/>
                <a:gd name="T25" fmla="*/ 0 h 82"/>
                <a:gd name="T26" fmla="*/ 0 w 301"/>
                <a:gd name="T27" fmla="*/ 13 h 82"/>
                <a:gd name="T28" fmla="*/ 17 w 301"/>
                <a:gd name="T29" fmla="*/ 23 h 82"/>
                <a:gd name="T30" fmla="*/ 41 w 301"/>
                <a:gd name="T31" fmla="*/ 36 h 82"/>
                <a:gd name="T32" fmla="*/ 71 w 301"/>
                <a:gd name="T33" fmla="*/ 49 h 82"/>
                <a:gd name="T34" fmla="*/ 107 w 301"/>
                <a:gd name="T35" fmla="*/ 63 h 82"/>
                <a:gd name="T36" fmla="*/ 127 w 301"/>
                <a:gd name="T37" fmla="*/ 68 h 82"/>
                <a:gd name="T38" fmla="*/ 148 w 301"/>
                <a:gd name="T39" fmla="*/ 74 h 82"/>
                <a:gd name="T40" fmla="*/ 172 w 301"/>
                <a:gd name="T41" fmla="*/ 78 h 82"/>
                <a:gd name="T42" fmla="*/ 196 w 301"/>
                <a:gd name="T43" fmla="*/ 80 h 82"/>
                <a:gd name="T44" fmla="*/ 222 w 301"/>
                <a:gd name="T45" fmla="*/ 82 h 82"/>
                <a:gd name="T46" fmla="*/ 248 w 301"/>
                <a:gd name="T47" fmla="*/ 82 h 82"/>
                <a:gd name="T48" fmla="*/ 273 w 301"/>
                <a:gd name="T49" fmla="*/ 82 h 82"/>
                <a:gd name="T50" fmla="*/ 301 w 301"/>
                <a:gd name="T51" fmla="*/ 78 h 82"/>
                <a:gd name="T52" fmla="*/ 299 w 301"/>
                <a:gd name="T53" fmla="*/ 63 h 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01"/>
                <a:gd name="T82" fmla="*/ 0 h 82"/>
                <a:gd name="T83" fmla="*/ 301 w 301"/>
                <a:gd name="T84" fmla="*/ 82 h 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01" h="82">
                  <a:moveTo>
                    <a:pt x="299" y="63"/>
                  </a:moveTo>
                  <a:lnTo>
                    <a:pt x="271" y="65"/>
                  </a:lnTo>
                  <a:lnTo>
                    <a:pt x="248" y="67"/>
                  </a:lnTo>
                  <a:lnTo>
                    <a:pt x="222" y="67"/>
                  </a:lnTo>
                  <a:lnTo>
                    <a:pt x="198" y="65"/>
                  </a:lnTo>
                  <a:lnTo>
                    <a:pt x="174" y="63"/>
                  </a:lnTo>
                  <a:lnTo>
                    <a:pt x="153" y="57"/>
                  </a:lnTo>
                  <a:lnTo>
                    <a:pt x="133" y="53"/>
                  </a:lnTo>
                  <a:lnTo>
                    <a:pt x="114" y="47"/>
                  </a:lnTo>
                  <a:lnTo>
                    <a:pt x="77" y="34"/>
                  </a:lnTo>
                  <a:lnTo>
                    <a:pt x="49" y="21"/>
                  </a:lnTo>
                  <a:lnTo>
                    <a:pt x="25" y="9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7" y="23"/>
                  </a:lnTo>
                  <a:lnTo>
                    <a:pt x="41" y="36"/>
                  </a:lnTo>
                  <a:lnTo>
                    <a:pt x="71" y="49"/>
                  </a:lnTo>
                  <a:lnTo>
                    <a:pt x="107" y="63"/>
                  </a:lnTo>
                  <a:lnTo>
                    <a:pt x="127" y="68"/>
                  </a:lnTo>
                  <a:lnTo>
                    <a:pt x="148" y="74"/>
                  </a:lnTo>
                  <a:lnTo>
                    <a:pt x="172" y="78"/>
                  </a:lnTo>
                  <a:lnTo>
                    <a:pt x="196" y="80"/>
                  </a:lnTo>
                  <a:lnTo>
                    <a:pt x="222" y="82"/>
                  </a:lnTo>
                  <a:lnTo>
                    <a:pt x="248" y="82"/>
                  </a:lnTo>
                  <a:lnTo>
                    <a:pt x="273" y="82"/>
                  </a:lnTo>
                  <a:lnTo>
                    <a:pt x="301" y="78"/>
                  </a:lnTo>
                  <a:lnTo>
                    <a:pt x="299" y="63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5" name="Freeform 183">
              <a:extLst>
                <a:ext uri="{FF2B5EF4-FFF2-40B4-BE49-F238E27FC236}">
                  <a16:creationId xmlns:a16="http://schemas.microsoft.com/office/drawing/2014/main" id="{92DA8739-3C9E-4B9F-9730-E50DCE19B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2446"/>
              <a:ext cx="93" cy="83"/>
            </a:xfrm>
            <a:custGeom>
              <a:avLst/>
              <a:gdLst>
                <a:gd name="T0" fmla="*/ 93 w 93"/>
                <a:gd name="T1" fmla="*/ 27 h 83"/>
                <a:gd name="T2" fmla="*/ 0 w 93"/>
                <a:gd name="T3" fmla="*/ 0 h 83"/>
                <a:gd name="T4" fmla="*/ 93 w 93"/>
                <a:gd name="T5" fmla="*/ 27 h 83"/>
                <a:gd name="T6" fmla="*/ 17 w 93"/>
                <a:gd name="T7" fmla="*/ 83 h 83"/>
                <a:gd name="T8" fmla="*/ 0 w 93"/>
                <a:gd name="T9" fmla="*/ 0 h 83"/>
                <a:gd name="T10" fmla="*/ 93 w 93"/>
                <a:gd name="T11" fmla="*/ 27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"/>
                <a:gd name="T19" fmla="*/ 0 h 83"/>
                <a:gd name="T20" fmla="*/ 93 w 93"/>
                <a:gd name="T21" fmla="*/ 83 h 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" h="83">
                  <a:moveTo>
                    <a:pt x="93" y="27"/>
                  </a:moveTo>
                  <a:lnTo>
                    <a:pt x="0" y="0"/>
                  </a:lnTo>
                  <a:lnTo>
                    <a:pt x="93" y="27"/>
                  </a:lnTo>
                  <a:lnTo>
                    <a:pt x="17" y="83"/>
                  </a:lnTo>
                  <a:lnTo>
                    <a:pt x="0" y="0"/>
                  </a:lnTo>
                  <a:lnTo>
                    <a:pt x="93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6" name="Freeform 184">
              <a:extLst>
                <a:ext uri="{FF2B5EF4-FFF2-40B4-BE49-F238E27FC236}">
                  <a16:creationId xmlns:a16="http://schemas.microsoft.com/office/drawing/2014/main" id="{3DE25A76-4D15-4F1C-8461-09B7E4A4A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3120"/>
              <a:ext cx="2940" cy="626"/>
            </a:xfrm>
            <a:custGeom>
              <a:avLst/>
              <a:gdLst>
                <a:gd name="T0" fmla="*/ 0 w 2940"/>
                <a:gd name="T1" fmla="*/ 626 h 626"/>
                <a:gd name="T2" fmla="*/ 2940 w 2940"/>
                <a:gd name="T3" fmla="*/ 626 h 626"/>
                <a:gd name="T4" fmla="*/ 2940 w 2940"/>
                <a:gd name="T5" fmla="*/ 0 h 626"/>
                <a:gd name="T6" fmla="*/ 1869 w 2940"/>
                <a:gd name="T7" fmla="*/ 0 h 626"/>
                <a:gd name="T8" fmla="*/ 1761 w 2940"/>
                <a:gd name="T9" fmla="*/ 46 h 626"/>
                <a:gd name="T10" fmla="*/ 1653 w 2940"/>
                <a:gd name="T11" fmla="*/ 92 h 626"/>
                <a:gd name="T12" fmla="*/ 1543 w 2940"/>
                <a:gd name="T13" fmla="*/ 138 h 626"/>
                <a:gd name="T14" fmla="*/ 1435 w 2940"/>
                <a:gd name="T15" fmla="*/ 184 h 626"/>
                <a:gd name="T16" fmla="*/ 1328 w 2940"/>
                <a:gd name="T17" fmla="*/ 232 h 626"/>
                <a:gd name="T18" fmla="*/ 1218 w 2940"/>
                <a:gd name="T19" fmla="*/ 277 h 626"/>
                <a:gd name="T20" fmla="*/ 1110 w 2940"/>
                <a:gd name="T21" fmla="*/ 323 h 626"/>
                <a:gd name="T22" fmla="*/ 1002 w 2940"/>
                <a:gd name="T23" fmla="*/ 369 h 626"/>
                <a:gd name="T24" fmla="*/ 502 w 2940"/>
                <a:gd name="T25" fmla="*/ 542 h 626"/>
                <a:gd name="T26" fmla="*/ 0 w 2940"/>
                <a:gd name="T27" fmla="*/ 626 h 6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40"/>
                <a:gd name="T43" fmla="*/ 0 h 626"/>
                <a:gd name="T44" fmla="*/ 2940 w 2940"/>
                <a:gd name="T45" fmla="*/ 626 h 6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40" h="626">
                  <a:moveTo>
                    <a:pt x="0" y="626"/>
                  </a:moveTo>
                  <a:lnTo>
                    <a:pt x="2940" y="626"/>
                  </a:lnTo>
                  <a:lnTo>
                    <a:pt x="2940" y="0"/>
                  </a:lnTo>
                  <a:lnTo>
                    <a:pt x="1869" y="0"/>
                  </a:lnTo>
                  <a:lnTo>
                    <a:pt x="1761" y="46"/>
                  </a:lnTo>
                  <a:lnTo>
                    <a:pt x="1653" y="92"/>
                  </a:lnTo>
                  <a:lnTo>
                    <a:pt x="1543" y="138"/>
                  </a:lnTo>
                  <a:lnTo>
                    <a:pt x="1435" y="184"/>
                  </a:lnTo>
                  <a:lnTo>
                    <a:pt x="1328" y="232"/>
                  </a:lnTo>
                  <a:lnTo>
                    <a:pt x="1218" y="277"/>
                  </a:lnTo>
                  <a:lnTo>
                    <a:pt x="1110" y="323"/>
                  </a:lnTo>
                  <a:lnTo>
                    <a:pt x="1002" y="369"/>
                  </a:lnTo>
                  <a:lnTo>
                    <a:pt x="502" y="542"/>
                  </a:lnTo>
                  <a:lnTo>
                    <a:pt x="0" y="626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7" name="Freeform 185">
              <a:extLst>
                <a:ext uri="{FF2B5EF4-FFF2-40B4-BE49-F238E27FC236}">
                  <a16:creationId xmlns:a16="http://schemas.microsoft.com/office/drawing/2014/main" id="{09AB852D-67D2-4C71-83D7-5F23759FA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" y="3120"/>
              <a:ext cx="2940" cy="626"/>
            </a:xfrm>
            <a:custGeom>
              <a:avLst/>
              <a:gdLst>
                <a:gd name="T0" fmla="*/ 0 w 2940"/>
                <a:gd name="T1" fmla="*/ 626 h 626"/>
                <a:gd name="T2" fmla="*/ 2940 w 2940"/>
                <a:gd name="T3" fmla="*/ 626 h 626"/>
                <a:gd name="T4" fmla="*/ 2940 w 2940"/>
                <a:gd name="T5" fmla="*/ 0 h 626"/>
                <a:gd name="T6" fmla="*/ 1869 w 2940"/>
                <a:gd name="T7" fmla="*/ 0 h 626"/>
                <a:gd name="T8" fmla="*/ 1761 w 2940"/>
                <a:gd name="T9" fmla="*/ 46 h 626"/>
                <a:gd name="T10" fmla="*/ 1653 w 2940"/>
                <a:gd name="T11" fmla="*/ 92 h 626"/>
                <a:gd name="T12" fmla="*/ 1543 w 2940"/>
                <a:gd name="T13" fmla="*/ 138 h 626"/>
                <a:gd name="T14" fmla="*/ 1435 w 2940"/>
                <a:gd name="T15" fmla="*/ 184 h 626"/>
                <a:gd name="T16" fmla="*/ 1328 w 2940"/>
                <a:gd name="T17" fmla="*/ 232 h 626"/>
                <a:gd name="T18" fmla="*/ 1218 w 2940"/>
                <a:gd name="T19" fmla="*/ 277 h 626"/>
                <a:gd name="T20" fmla="*/ 1110 w 2940"/>
                <a:gd name="T21" fmla="*/ 323 h 626"/>
                <a:gd name="T22" fmla="*/ 1002 w 2940"/>
                <a:gd name="T23" fmla="*/ 369 h 626"/>
                <a:gd name="T24" fmla="*/ 502 w 2940"/>
                <a:gd name="T25" fmla="*/ 542 h 626"/>
                <a:gd name="T26" fmla="*/ 0 w 2940"/>
                <a:gd name="T27" fmla="*/ 626 h 6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40"/>
                <a:gd name="T43" fmla="*/ 0 h 626"/>
                <a:gd name="T44" fmla="*/ 2940 w 2940"/>
                <a:gd name="T45" fmla="*/ 626 h 6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40" h="626">
                  <a:moveTo>
                    <a:pt x="0" y="626"/>
                  </a:moveTo>
                  <a:lnTo>
                    <a:pt x="2940" y="626"/>
                  </a:lnTo>
                  <a:lnTo>
                    <a:pt x="2940" y="0"/>
                  </a:lnTo>
                  <a:lnTo>
                    <a:pt x="1869" y="0"/>
                  </a:lnTo>
                  <a:lnTo>
                    <a:pt x="1761" y="46"/>
                  </a:lnTo>
                  <a:lnTo>
                    <a:pt x="1653" y="92"/>
                  </a:lnTo>
                  <a:lnTo>
                    <a:pt x="1543" y="138"/>
                  </a:lnTo>
                  <a:lnTo>
                    <a:pt x="1435" y="184"/>
                  </a:lnTo>
                  <a:lnTo>
                    <a:pt x="1328" y="232"/>
                  </a:lnTo>
                  <a:lnTo>
                    <a:pt x="1218" y="277"/>
                  </a:lnTo>
                  <a:lnTo>
                    <a:pt x="1110" y="323"/>
                  </a:lnTo>
                  <a:lnTo>
                    <a:pt x="1002" y="369"/>
                  </a:lnTo>
                  <a:lnTo>
                    <a:pt x="502" y="542"/>
                  </a:lnTo>
                  <a:lnTo>
                    <a:pt x="0" y="62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8" name="Freeform 186">
              <a:extLst>
                <a:ext uri="{FF2B5EF4-FFF2-40B4-BE49-F238E27FC236}">
                  <a16:creationId xmlns:a16="http://schemas.microsoft.com/office/drawing/2014/main" id="{1F382088-F13A-413B-B0D6-7B8BDC434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3738"/>
              <a:ext cx="5008" cy="15"/>
            </a:xfrm>
            <a:custGeom>
              <a:avLst/>
              <a:gdLst>
                <a:gd name="T0" fmla="*/ 5008 w 5008"/>
                <a:gd name="T1" fmla="*/ 8 h 15"/>
                <a:gd name="T2" fmla="*/ 5008 w 5008"/>
                <a:gd name="T3" fmla="*/ 0 h 15"/>
                <a:gd name="T4" fmla="*/ 0 w 5008"/>
                <a:gd name="T5" fmla="*/ 0 h 15"/>
                <a:gd name="T6" fmla="*/ 0 w 5008"/>
                <a:gd name="T7" fmla="*/ 15 h 15"/>
                <a:gd name="T8" fmla="*/ 5008 w 5008"/>
                <a:gd name="T9" fmla="*/ 15 h 15"/>
                <a:gd name="T10" fmla="*/ 5008 w 5008"/>
                <a:gd name="T11" fmla="*/ 8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08"/>
                <a:gd name="T19" fmla="*/ 0 h 15"/>
                <a:gd name="T20" fmla="*/ 5008 w 500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08" h="15">
                  <a:moveTo>
                    <a:pt x="5008" y="8"/>
                  </a:moveTo>
                  <a:lnTo>
                    <a:pt x="500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008" y="15"/>
                  </a:lnTo>
                  <a:lnTo>
                    <a:pt x="5008" y="8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39" name="Freeform 187">
              <a:extLst>
                <a:ext uri="{FF2B5EF4-FFF2-40B4-BE49-F238E27FC236}">
                  <a16:creationId xmlns:a16="http://schemas.microsoft.com/office/drawing/2014/main" id="{8E68047C-3F46-4D52-B6F2-13D15FA10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" y="3514"/>
              <a:ext cx="677" cy="239"/>
            </a:xfrm>
            <a:custGeom>
              <a:avLst/>
              <a:gdLst>
                <a:gd name="T0" fmla="*/ 666 w 677"/>
                <a:gd name="T1" fmla="*/ 0 h 239"/>
                <a:gd name="T2" fmla="*/ 614 w 677"/>
                <a:gd name="T3" fmla="*/ 29 h 239"/>
                <a:gd name="T4" fmla="*/ 558 w 677"/>
                <a:gd name="T5" fmla="*/ 56 h 239"/>
                <a:gd name="T6" fmla="*/ 502 w 677"/>
                <a:gd name="T7" fmla="*/ 81 h 239"/>
                <a:gd name="T8" fmla="*/ 446 w 677"/>
                <a:gd name="T9" fmla="*/ 104 h 239"/>
                <a:gd name="T10" fmla="*/ 390 w 677"/>
                <a:gd name="T11" fmla="*/ 125 h 239"/>
                <a:gd name="T12" fmla="*/ 334 w 677"/>
                <a:gd name="T13" fmla="*/ 142 h 239"/>
                <a:gd name="T14" fmla="*/ 280 w 677"/>
                <a:gd name="T15" fmla="*/ 159 h 239"/>
                <a:gd name="T16" fmla="*/ 231 w 677"/>
                <a:gd name="T17" fmla="*/ 172 h 239"/>
                <a:gd name="T18" fmla="*/ 138 w 677"/>
                <a:gd name="T19" fmla="*/ 195 h 239"/>
                <a:gd name="T20" fmla="*/ 65 w 677"/>
                <a:gd name="T21" fmla="*/ 213 h 239"/>
                <a:gd name="T22" fmla="*/ 17 w 677"/>
                <a:gd name="T23" fmla="*/ 222 h 239"/>
                <a:gd name="T24" fmla="*/ 0 w 677"/>
                <a:gd name="T25" fmla="*/ 224 h 239"/>
                <a:gd name="T26" fmla="*/ 2 w 677"/>
                <a:gd name="T27" fmla="*/ 239 h 239"/>
                <a:gd name="T28" fmla="*/ 19 w 677"/>
                <a:gd name="T29" fmla="*/ 238 h 239"/>
                <a:gd name="T30" fmla="*/ 69 w 677"/>
                <a:gd name="T31" fmla="*/ 228 h 239"/>
                <a:gd name="T32" fmla="*/ 142 w 677"/>
                <a:gd name="T33" fmla="*/ 211 h 239"/>
                <a:gd name="T34" fmla="*/ 235 w 677"/>
                <a:gd name="T35" fmla="*/ 188 h 239"/>
                <a:gd name="T36" fmla="*/ 287 w 677"/>
                <a:gd name="T37" fmla="*/ 174 h 239"/>
                <a:gd name="T38" fmla="*/ 341 w 677"/>
                <a:gd name="T39" fmla="*/ 157 h 239"/>
                <a:gd name="T40" fmla="*/ 397 w 677"/>
                <a:gd name="T41" fmla="*/ 138 h 239"/>
                <a:gd name="T42" fmla="*/ 453 w 677"/>
                <a:gd name="T43" fmla="*/ 119 h 239"/>
                <a:gd name="T44" fmla="*/ 511 w 677"/>
                <a:gd name="T45" fmla="*/ 96 h 239"/>
                <a:gd name="T46" fmla="*/ 567 w 677"/>
                <a:gd name="T47" fmla="*/ 71 h 239"/>
                <a:gd name="T48" fmla="*/ 623 w 677"/>
                <a:gd name="T49" fmla="*/ 44 h 239"/>
                <a:gd name="T50" fmla="*/ 677 w 677"/>
                <a:gd name="T51" fmla="*/ 14 h 239"/>
                <a:gd name="T52" fmla="*/ 666 w 677"/>
                <a:gd name="T53" fmla="*/ 0 h 2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77"/>
                <a:gd name="T82" fmla="*/ 0 h 239"/>
                <a:gd name="T83" fmla="*/ 677 w 677"/>
                <a:gd name="T84" fmla="*/ 239 h 23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77" h="239">
                  <a:moveTo>
                    <a:pt x="666" y="0"/>
                  </a:moveTo>
                  <a:lnTo>
                    <a:pt x="614" y="29"/>
                  </a:lnTo>
                  <a:lnTo>
                    <a:pt x="558" y="56"/>
                  </a:lnTo>
                  <a:lnTo>
                    <a:pt x="502" y="81"/>
                  </a:lnTo>
                  <a:lnTo>
                    <a:pt x="446" y="104"/>
                  </a:lnTo>
                  <a:lnTo>
                    <a:pt x="390" y="125"/>
                  </a:lnTo>
                  <a:lnTo>
                    <a:pt x="334" y="142"/>
                  </a:lnTo>
                  <a:lnTo>
                    <a:pt x="280" y="159"/>
                  </a:lnTo>
                  <a:lnTo>
                    <a:pt x="231" y="172"/>
                  </a:lnTo>
                  <a:lnTo>
                    <a:pt x="138" y="195"/>
                  </a:lnTo>
                  <a:lnTo>
                    <a:pt x="65" y="213"/>
                  </a:lnTo>
                  <a:lnTo>
                    <a:pt x="17" y="222"/>
                  </a:lnTo>
                  <a:lnTo>
                    <a:pt x="0" y="224"/>
                  </a:lnTo>
                  <a:lnTo>
                    <a:pt x="2" y="239"/>
                  </a:lnTo>
                  <a:lnTo>
                    <a:pt x="19" y="238"/>
                  </a:lnTo>
                  <a:lnTo>
                    <a:pt x="69" y="228"/>
                  </a:lnTo>
                  <a:lnTo>
                    <a:pt x="142" y="211"/>
                  </a:lnTo>
                  <a:lnTo>
                    <a:pt x="235" y="188"/>
                  </a:lnTo>
                  <a:lnTo>
                    <a:pt x="287" y="174"/>
                  </a:lnTo>
                  <a:lnTo>
                    <a:pt x="341" y="157"/>
                  </a:lnTo>
                  <a:lnTo>
                    <a:pt x="397" y="138"/>
                  </a:lnTo>
                  <a:lnTo>
                    <a:pt x="453" y="119"/>
                  </a:lnTo>
                  <a:lnTo>
                    <a:pt x="511" y="96"/>
                  </a:lnTo>
                  <a:lnTo>
                    <a:pt x="567" y="71"/>
                  </a:lnTo>
                  <a:lnTo>
                    <a:pt x="623" y="44"/>
                  </a:lnTo>
                  <a:lnTo>
                    <a:pt x="677" y="1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0" name="Freeform 188">
              <a:extLst>
                <a:ext uri="{FF2B5EF4-FFF2-40B4-BE49-F238E27FC236}">
                  <a16:creationId xmlns:a16="http://schemas.microsoft.com/office/drawing/2014/main" id="{A5644238-3819-4DEA-9EF1-10F7089D3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" y="3164"/>
              <a:ext cx="610" cy="364"/>
            </a:xfrm>
            <a:custGeom>
              <a:avLst/>
              <a:gdLst>
                <a:gd name="T0" fmla="*/ 599 w 610"/>
                <a:gd name="T1" fmla="*/ 0 h 364"/>
                <a:gd name="T2" fmla="*/ 539 w 610"/>
                <a:gd name="T3" fmla="*/ 36 h 364"/>
                <a:gd name="T4" fmla="*/ 477 w 610"/>
                <a:gd name="T5" fmla="*/ 73 h 364"/>
                <a:gd name="T6" fmla="*/ 412 w 610"/>
                <a:gd name="T7" fmla="*/ 111 h 364"/>
                <a:gd name="T8" fmla="*/ 345 w 610"/>
                <a:gd name="T9" fmla="*/ 151 h 364"/>
                <a:gd name="T10" fmla="*/ 270 w 610"/>
                <a:gd name="T11" fmla="*/ 193 h 364"/>
                <a:gd name="T12" fmla="*/ 188 w 610"/>
                <a:gd name="T13" fmla="*/ 241 h 364"/>
                <a:gd name="T14" fmla="*/ 99 w 610"/>
                <a:gd name="T15" fmla="*/ 293 h 364"/>
                <a:gd name="T16" fmla="*/ 0 w 610"/>
                <a:gd name="T17" fmla="*/ 350 h 364"/>
                <a:gd name="T18" fmla="*/ 11 w 610"/>
                <a:gd name="T19" fmla="*/ 364 h 364"/>
                <a:gd name="T20" fmla="*/ 110 w 610"/>
                <a:gd name="T21" fmla="*/ 306 h 364"/>
                <a:gd name="T22" fmla="*/ 198 w 610"/>
                <a:gd name="T23" fmla="*/ 254 h 364"/>
                <a:gd name="T24" fmla="*/ 280 w 610"/>
                <a:gd name="T25" fmla="*/ 207 h 364"/>
                <a:gd name="T26" fmla="*/ 354 w 610"/>
                <a:gd name="T27" fmla="*/ 165 h 364"/>
                <a:gd name="T28" fmla="*/ 423 w 610"/>
                <a:gd name="T29" fmla="*/ 124 h 364"/>
                <a:gd name="T30" fmla="*/ 487 w 610"/>
                <a:gd name="T31" fmla="*/ 86 h 364"/>
                <a:gd name="T32" fmla="*/ 550 w 610"/>
                <a:gd name="T33" fmla="*/ 50 h 364"/>
                <a:gd name="T34" fmla="*/ 610 w 610"/>
                <a:gd name="T35" fmla="*/ 11 h 364"/>
                <a:gd name="T36" fmla="*/ 599 w 610"/>
                <a:gd name="T37" fmla="*/ 0 h 3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0"/>
                <a:gd name="T58" fmla="*/ 0 h 364"/>
                <a:gd name="T59" fmla="*/ 610 w 610"/>
                <a:gd name="T60" fmla="*/ 364 h 3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0" h="364">
                  <a:moveTo>
                    <a:pt x="599" y="0"/>
                  </a:moveTo>
                  <a:lnTo>
                    <a:pt x="539" y="36"/>
                  </a:lnTo>
                  <a:lnTo>
                    <a:pt x="477" y="73"/>
                  </a:lnTo>
                  <a:lnTo>
                    <a:pt x="412" y="111"/>
                  </a:lnTo>
                  <a:lnTo>
                    <a:pt x="345" y="151"/>
                  </a:lnTo>
                  <a:lnTo>
                    <a:pt x="270" y="193"/>
                  </a:lnTo>
                  <a:lnTo>
                    <a:pt x="188" y="241"/>
                  </a:lnTo>
                  <a:lnTo>
                    <a:pt x="99" y="293"/>
                  </a:lnTo>
                  <a:lnTo>
                    <a:pt x="0" y="350"/>
                  </a:lnTo>
                  <a:lnTo>
                    <a:pt x="11" y="364"/>
                  </a:lnTo>
                  <a:lnTo>
                    <a:pt x="110" y="306"/>
                  </a:lnTo>
                  <a:lnTo>
                    <a:pt x="198" y="254"/>
                  </a:lnTo>
                  <a:lnTo>
                    <a:pt x="280" y="207"/>
                  </a:lnTo>
                  <a:lnTo>
                    <a:pt x="354" y="165"/>
                  </a:lnTo>
                  <a:lnTo>
                    <a:pt x="423" y="124"/>
                  </a:lnTo>
                  <a:lnTo>
                    <a:pt x="487" y="86"/>
                  </a:lnTo>
                  <a:lnTo>
                    <a:pt x="550" y="50"/>
                  </a:lnTo>
                  <a:lnTo>
                    <a:pt x="610" y="11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1" name="Freeform 189">
              <a:extLst>
                <a:ext uri="{FF2B5EF4-FFF2-40B4-BE49-F238E27FC236}">
                  <a16:creationId xmlns:a16="http://schemas.microsoft.com/office/drawing/2014/main" id="{EFB586FB-F285-4C96-A7D6-12D9209DC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" y="3055"/>
              <a:ext cx="304" cy="120"/>
            </a:xfrm>
            <a:custGeom>
              <a:avLst/>
              <a:gdLst>
                <a:gd name="T0" fmla="*/ 304 w 304"/>
                <a:gd name="T1" fmla="*/ 0 h 120"/>
                <a:gd name="T2" fmla="*/ 281 w 304"/>
                <a:gd name="T3" fmla="*/ 0 h 120"/>
                <a:gd name="T4" fmla="*/ 255 w 304"/>
                <a:gd name="T5" fmla="*/ 4 h 120"/>
                <a:gd name="T6" fmla="*/ 225 w 304"/>
                <a:gd name="T7" fmla="*/ 9 h 120"/>
                <a:gd name="T8" fmla="*/ 192 w 304"/>
                <a:gd name="T9" fmla="*/ 17 h 120"/>
                <a:gd name="T10" fmla="*/ 151 w 304"/>
                <a:gd name="T11" fmla="*/ 30 h 120"/>
                <a:gd name="T12" fmla="*/ 108 w 304"/>
                <a:gd name="T13" fmla="*/ 50 h 120"/>
                <a:gd name="T14" fmla="*/ 56 w 304"/>
                <a:gd name="T15" fmla="*/ 74 h 120"/>
                <a:gd name="T16" fmla="*/ 0 w 304"/>
                <a:gd name="T17" fmla="*/ 109 h 120"/>
                <a:gd name="T18" fmla="*/ 11 w 304"/>
                <a:gd name="T19" fmla="*/ 120 h 120"/>
                <a:gd name="T20" fmla="*/ 67 w 304"/>
                <a:gd name="T21" fmla="*/ 90 h 120"/>
                <a:gd name="T22" fmla="*/ 115 w 304"/>
                <a:gd name="T23" fmla="*/ 65 h 120"/>
                <a:gd name="T24" fmla="*/ 160 w 304"/>
                <a:gd name="T25" fmla="*/ 46 h 120"/>
                <a:gd name="T26" fmla="*/ 197 w 304"/>
                <a:gd name="T27" fmla="*/ 32 h 120"/>
                <a:gd name="T28" fmla="*/ 229 w 304"/>
                <a:gd name="T29" fmla="*/ 25 h 120"/>
                <a:gd name="T30" fmla="*/ 259 w 304"/>
                <a:gd name="T31" fmla="*/ 19 h 120"/>
                <a:gd name="T32" fmla="*/ 283 w 304"/>
                <a:gd name="T33" fmla="*/ 17 h 120"/>
                <a:gd name="T34" fmla="*/ 304 w 304"/>
                <a:gd name="T35" fmla="*/ 15 h 120"/>
                <a:gd name="T36" fmla="*/ 304 w 304"/>
                <a:gd name="T37" fmla="*/ 0 h 1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4"/>
                <a:gd name="T58" fmla="*/ 0 h 120"/>
                <a:gd name="T59" fmla="*/ 304 w 304"/>
                <a:gd name="T60" fmla="*/ 120 h 12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4" h="120">
                  <a:moveTo>
                    <a:pt x="304" y="0"/>
                  </a:moveTo>
                  <a:lnTo>
                    <a:pt x="281" y="0"/>
                  </a:lnTo>
                  <a:lnTo>
                    <a:pt x="255" y="4"/>
                  </a:lnTo>
                  <a:lnTo>
                    <a:pt x="225" y="9"/>
                  </a:lnTo>
                  <a:lnTo>
                    <a:pt x="192" y="17"/>
                  </a:lnTo>
                  <a:lnTo>
                    <a:pt x="151" y="30"/>
                  </a:lnTo>
                  <a:lnTo>
                    <a:pt x="108" y="50"/>
                  </a:lnTo>
                  <a:lnTo>
                    <a:pt x="56" y="74"/>
                  </a:lnTo>
                  <a:lnTo>
                    <a:pt x="0" y="109"/>
                  </a:lnTo>
                  <a:lnTo>
                    <a:pt x="11" y="120"/>
                  </a:lnTo>
                  <a:lnTo>
                    <a:pt x="67" y="90"/>
                  </a:lnTo>
                  <a:lnTo>
                    <a:pt x="115" y="65"/>
                  </a:lnTo>
                  <a:lnTo>
                    <a:pt x="160" y="46"/>
                  </a:lnTo>
                  <a:lnTo>
                    <a:pt x="197" y="32"/>
                  </a:lnTo>
                  <a:lnTo>
                    <a:pt x="229" y="25"/>
                  </a:lnTo>
                  <a:lnTo>
                    <a:pt x="259" y="19"/>
                  </a:lnTo>
                  <a:lnTo>
                    <a:pt x="283" y="17"/>
                  </a:lnTo>
                  <a:lnTo>
                    <a:pt x="304" y="15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2" name="Freeform 190">
              <a:extLst>
                <a:ext uri="{FF2B5EF4-FFF2-40B4-BE49-F238E27FC236}">
                  <a16:creationId xmlns:a16="http://schemas.microsoft.com/office/drawing/2014/main" id="{A3157A24-F533-4736-9F64-6DE5C8E8B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" y="3055"/>
              <a:ext cx="632" cy="214"/>
            </a:xfrm>
            <a:custGeom>
              <a:avLst/>
              <a:gdLst>
                <a:gd name="T0" fmla="*/ 632 w 632"/>
                <a:gd name="T1" fmla="*/ 201 h 214"/>
                <a:gd name="T2" fmla="*/ 563 w 632"/>
                <a:gd name="T3" fmla="*/ 170 h 214"/>
                <a:gd name="T4" fmla="*/ 498 w 632"/>
                <a:gd name="T5" fmla="*/ 143 h 214"/>
                <a:gd name="T6" fmla="*/ 438 w 632"/>
                <a:gd name="T7" fmla="*/ 119 h 214"/>
                <a:gd name="T8" fmla="*/ 382 w 632"/>
                <a:gd name="T9" fmla="*/ 97 h 214"/>
                <a:gd name="T10" fmla="*/ 283 w 632"/>
                <a:gd name="T11" fmla="*/ 63 h 214"/>
                <a:gd name="T12" fmla="*/ 197 w 632"/>
                <a:gd name="T13" fmla="*/ 36 h 214"/>
                <a:gd name="T14" fmla="*/ 125 w 632"/>
                <a:gd name="T15" fmla="*/ 17 h 214"/>
                <a:gd name="T16" fmla="*/ 69 w 632"/>
                <a:gd name="T17" fmla="*/ 6 h 214"/>
                <a:gd name="T18" fmla="*/ 28 w 632"/>
                <a:gd name="T19" fmla="*/ 0 h 214"/>
                <a:gd name="T20" fmla="*/ 0 w 632"/>
                <a:gd name="T21" fmla="*/ 0 h 214"/>
                <a:gd name="T22" fmla="*/ 0 w 632"/>
                <a:gd name="T23" fmla="*/ 15 h 214"/>
                <a:gd name="T24" fmla="*/ 26 w 632"/>
                <a:gd name="T25" fmla="*/ 17 h 214"/>
                <a:gd name="T26" fmla="*/ 67 w 632"/>
                <a:gd name="T27" fmla="*/ 23 h 214"/>
                <a:gd name="T28" fmla="*/ 121 w 632"/>
                <a:gd name="T29" fmla="*/ 32 h 214"/>
                <a:gd name="T30" fmla="*/ 190 w 632"/>
                <a:gd name="T31" fmla="*/ 52 h 214"/>
                <a:gd name="T32" fmla="*/ 276 w 632"/>
                <a:gd name="T33" fmla="*/ 78 h 214"/>
                <a:gd name="T34" fmla="*/ 376 w 632"/>
                <a:gd name="T35" fmla="*/ 113 h 214"/>
                <a:gd name="T36" fmla="*/ 432 w 632"/>
                <a:gd name="T37" fmla="*/ 134 h 214"/>
                <a:gd name="T38" fmla="*/ 492 w 632"/>
                <a:gd name="T39" fmla="*/ 159 h 214"/>
                <a:gd name="T40" fmla="*/ 557 w 632"/>
                <a:gd name="T41" fmla="*/ 185 h 214"/>
                <a:gd name="T42" fmla="*/ 623 w 632"/>
                <a:gd name="T43" fmla="*/ 214 h 214"/>
                <a:gd name="T44" fmla="*/ 632 w 632"/>
                <a:gd name="T45" fmla="*/ 201 h 2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32"/>
                <a:gd name="T70" fmla="*/ 0 h 214"/>
                <a:gd name="T71" fmla="*/ 632 w 632"/>
                <a:gd name="T72" fmla="*/ 214 h 2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32" h="214">
                  <a:moveTo>
                    <a:pt x="632" y="201"/>
                  </a:moveTo>
                  <a:lnTo>
                    <a:pt x="563" y="170"/>
                  </a:lnTo>
                  <a:lnTo>
                    <a:pt x="498" y="143"/>
                  </a:lnTo>
                  <a:lnTo>
                    <a:pt x="438" y="119"/>
                  </a:lnTo>
                  <a:lnTo>
                    <a:pt x="382" y="97"/>
                  </a:lnTo>
                  <a:lnTo>
                    <a:pt x="283" y="63"/>
                  </a:lnTo>
                  <a:lnTo>
                    <a:pt x="197" y="36"/>
                  </a:lnTo>
                  <a:lnTo>
                    <a:pt x="125" y="17"/>
                  </a:lnTo>
                  <a:lnTo>
                    <a:pt x="69" y="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6" y="17"/>
                  </a:lnTo>
                  <a:lnTo>
                    <a:pt x="67" y="23"/>
                  </a:lnTo>
                  <a:lnTo>
                    <a:pt x="121" y="32"/>
                  </a:lnTo>
                  <a:lnTo>
                    <a:pt x="190" y="52"/>
                  </a:lnTo>
                  <a:lnTo>
                    <a:pt x="276" y="78"/>
                  </a:lnTo>
                  <a:lnTo>
                    <a:pt x="376" y="113"/>
                  </a:lnTo>
                  <a:lnTo>
                    <a:pt x="432" y="134"/>
                  </a:lnTo>
                  <a:lnTo>
                    <a:pt x="492" y="159"/>
                  </a:lnTo>
                  <a:lnTo>
                    <a:pt x="557" y="185"/>
                  </a:lnTo>
                  <a:lnTo>
                    <a:pt x="623" y="214"/>
                  </a:lnTo>
                  <a:lnTo>
                    <a:pt x="632" y="201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3" name="Freeform 191">
              <a:extLst>
                <a:ext uri="{FF2B5EF4-FFF2-40B4-BE49-F238E27FC236}">
                  <a16:creationId xmlns:a16="http://schemas.microsoft.com/office/drawing/2014/main" id="{F6B0E036-A100-4FB1-9516-A6F69AF34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3256"/>
              <a:ext cx="826" cy="333"/>
            </a:xfrm>
            <a:custGeom>
              <a:avLst/>
              <a:gdLst>
                <a:gd name="T0" fmla="*/ 826 w 826"/>
                <a:gd name="T1" fmla="*/ 318 h 333"/>
                <a:gd name="T2" fmla="*/ 792 w 826"/>
                <a:gd name="T3" fmla="*/ 306 h 333"/>
                <a:gd name="T4" fmla="*/ 731 w 826"/>
                <a:gd name="T5" fmla="*/ 283 h 333"/>
                <a:gd name="T6" fmla="*/ 645 w 826"/>
                <a:gd name="T7" fmla="*/ 252 h 333"/>
                <a:gd name="T8" fmla="*/ 539 w 826"/>
                <a:gd name="T9" fmla="*/ 214 h 333"/>
                <a:gd name="T10" fmla="*/ 419 w 826"/>
                <a:gd name="T11" fmla="*/ 168 h 333"/>
                <a:gd name="T12" fmla="*/ 289 w 826"/>
                <a:gd name="T13" fmla="*/ 117 h 333"/>
                <a:gd name="T14" fmla="*/ 149 w 826"/>
                <a:gd name="T15" fmla="*/ 61 h 333"/>
                <a:gd name="T16" fmla="*/ 9 w 826"/>
                <a:gd name="T17" fmla="*/ 0 h 333"/>
                <a:gd name="T18" fmla="*/ 0 w 826"/>
                <a:gd name="T19" fmla="*/ 13 h 333"/>
                <a:gd name="T20" fmla="*/ 143 w 826"/>
                <a:gd name="T21" fmla="*/ 74 h 333"/>
                <a:gd name="T22" fmla="*/ 281 w 826"/>
                <a:gd name="T23" fmla="*/ 132 h 333"/>
                <a:gd name="T24" fmla="*/ 412 w 826"/>
                <a:gd name="T25" fmla="*/ 184 h 333"/>
                <a:gd name="T26" fmla="*/ 533 w 826"/>
                <a:gd name="T27" fmla="*/ 229 h 333"/>
                <a:gd name="T28" fmla="*/ 639 w 826"/>
                <a:gd name="T29" fmla="*/ 268 h 333"/>
                <a:gd name="T30" fmla="*/ 725 w 826"/>
                <a:gd name="T31" fmla="*/ 298 h 333"/>
                <a:gd name="T32" fmla="*/ 785 w 826"/>
                <a:gd name="T33" fmla="*/ 319 h 333"/>
                <a:gd name="T34" fmla="*/ 818 w 826"/>
                <a:gd name="T35" fmla="*/ 333 h 333"/>
                <a:gd name="T36" fmla="*/ 826 w 826"/>
                <a:gd name="T37" fmla="*/ 318 h 3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6"/>
                <a:gd name="T58" fmla="*/ 0 h 333"/>
                <a:gd name="T59" fmla="*/ 826 w 826"/>
                <a:gd name="T60" fmla="*/ 333 h 3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6" h="333">
                  <a:moveTo>
                    <a:pt x="826" y="318"/>
                  </a:moveTo>
                  <a:lnTo>
                    <a:pt x="792" y="306"/>
                  </a:lnTo>
                  <a:lnTo>
                    <a:pt x="731" y="283"/>
                  </a:lnTo>
                  <a:lnTo>
                    <a:pt x="645" y="252"/>
                  </a:lnTo>
                  <a:lnTo>
                    <a:pt x="539" y="214"/>
                  </a:lnTo>
                  <a:lnTo>
                    <a:pt x="419" y="168"/>
                  </a:lnTo>
                  <a:lnTo>
                    <a:pt x="289" y="117"/>
                  </a:lnTo>
                  <a:lnTo>
                    <a:pt x="149" y="61"/>
                  </a:lnTo>
                  <a:lnTo>
                    <a:pt x="9" y="0"/>
                  </a:lnTo>
                  <a:lnTo>
                    <a:pt x="0" y="13"/>
                  </a:lnTo>
                  <a:lnTo>
                    <a:pt x="143" y="74"/>
                  </a:lnTo>
                  <a:lnTo>
                    <a:pt x="281" y="132"/>
                  </a:lnTo>
                  <a:lnTo>
                    <a:pt x="412" y="184"/>
                  </a:lnTo>
                  <a:lnTo>
                    <a:pt x="533" y="229"/>
                  </a:lnTo>
                  <a:lnTo>
                    <a:pt x="639" y="268"/>
                  </a:lnTo>
                  <a:lnTo>
                    <a:pt x="725" y="298"/>
                  </a:lnTo>
                  <a:lnTo>
                    <a:pt x="785" y="319"/>
                  </a:lnTo>
                  <a:lnTo>
                    <a:pt x="818" y="333"/>
                  </a:lnTo>
                  <a:lnTo>
                    <a:pt x="826" y="318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4" name="Freeform 192">
              <a:extLst>
                <a:ext uri="{FF2B5EF4-FFF2-40B4-BE49-F238E27FC236}">
                  <a16:creationId xmlns:a16="http://schemas.microsoft.com/office/drawing/2014/main" id="{B214A5AF-91EE-4282-ABE5-9CD72AA24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7" y="3574"/>
              <a:ext cx="845" cy="179"/>
            </a:xfrm>
            <a:custGeom>
              <a:avLst/>
              <a:gdLst>
                <a:gd name="T0" fmla="*/ 845 w 845"/>
                <a:gd name="T1" fmla="*/ 164 h 179"/>
                <a:gd name="T2" fmla="*/ 791 w 845"/>
                <a:gd name="T3" fmla="*/ 164 h 179"/>
                <a:gd name="T4" fmla="*/ 733 w 845"/>
                <a:gd name="T5" fmla="*/ 158 h 179"/>
                <a:gd name="T6" fmla="*/ 670 w 845"/>
                <a:gd name="T7" fmla="*/ 153 h 179"/>
                <a:gd name="T8" fmla="*/ 605 w 845"/>
                <a:gd name="T9" fmla="*/ 143 h 179"/>
                <a:gd name="T10" fmla="*/ 541 w 845"/>
                <a:gd name="T11" fmla="*/ 132 h 179"/>
                <a:gd name="T12" fmla="*/ 474 w 845"/>
                <a:gd name="T13" fmla="*/ 118 h 179"/>
                <a:gd name="T14" fmla="*/ 407 w 845"/>
                <a:gd name="T15" fmla="*/ 105 h 179"/>
                <a:gd name="T16" fmla="*/ 342 w 845"/>
                <a:gd name="T17" fmla="*/ 89 h 179"/>
                <a:gd name="T18" fmla="*/ 222 w 845"/>
                <a:gd name="T19" fmla="*/ 61 h 179"/>
                <a:gd name="T20" fmla="*/ 120 w 845"/>
                <a:gd name="T21" fmla="*/ 32 h 179"/>
                <a:gd name="T22" fmla="*/ 45 w 845"/>
                <a:gd name="T23" fmla="*/ 11 h 179"/>
                <a:gd name="T24" fmla="*/ 8 w 845"/>
                <a:gd name="T25" fmla="*/ 0 h 179"/>
                <a:gd name="T26" fmla="*/ 0 w 845"/>
                <a:gd name="T27" fmla="*/ 15 h 179"/>
                <a:gd name="T28" fmla="*/ 41 w 845"/>
                <a:gd name="T29" fmla="*/ 26 h 179"/>
                <a:gd name="T30" fmla="*/ 114 w 845"/>
                <a:gd name="T31" fmla="*/ 47 h 179"/>
                <a:gd name="T32" fmla="*/ 217 w 845"/>
                <a:gd name="T33" fmla="*/ 76 h 179"/>
                <a:gd name="T34" fmla="*/ 338 w 845"/>
                <a:gd name="T35" fmla="*/ 105 h 179"/>
                <a:gd name="T36" fmla="*/ 403 w 845"/>
                <a:gd name="T37" fmla="*/ 120 h 179"/>
                <a:gd name="T38" fmla="*/ 470 w 845"/>
                <a:gd name="T39" fmla="*/ 133 h 179"/>
                <a:gd name="T40" fmla="*/ 536 w 845"/>
                <a:gd name="T41" fmla="*/ 147 h 179"/>
                <a:gd name="T42" fmla="*/ 603 w 845"/>
                <a:gd name="T43" fmla="*/ 158 h 179"/>
                <a:gd name="T44" fmla="*/ 668 w 845"/>
                <a:gd name="T45" fmla="*/ 168 h 179"/>
                <a:gd name="T46" fmla="*/ 730 w 845"/>
                <a:gd name="T47" fmla="*/ 176 h 179"/>
                <a:gd name="T48" fmla="*/ 791 w 845"/>
                <a:gd name="T49" fmla="*/ 179 h 179"/>
                <a:gd name="T50" fmla="*/ 845 w 845"/>
                <a:gd name="T51" fmla="*/ 179 h 179"/>
                <a:gd name="T52" fmla="*/ 845 w 845"/>
                <a:gd name="T53" fmla="*/ 164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45"/>
                <a:gd name="T82" fmla="*/ 0 h 179"/>
                <a:gd name="T83" fmla="*/ 845 w 845"/>
                <a:gd name="T84" fmla="*/ 179 h 17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45" h="179">
                  <a:moveTo>
                    <a:pt x="845" y="164"/>
                  </a:moveTo>
                  <a:lnTo>
                    <a:pt x="791" y="164"/>
                  </a:lnTo>
                  <a:lnTo>
                    <a:pt x="733" y="158"/>
                  </a:lnTo>
                  <a:lnTo>
                    <a:pt x="670" y="153"/>
                  </a:lnTo>
                  <a:lnTo>
                    <a:pt x="605" y="143"/>
                  </a:lnTo>
                  <a:lnTo>
                    <a:pt x="541" y="132"/>
                  </a:lnTo>
                  <a:lnTo>
                    <a:pt x="474" y="118"/>
                  </a:lnTo>
                  <a:lnTo>
                    <a:pt x="407" y="105"/>
                  </a:lnTo>
                  <a:lnTo>
                    <a:pt x="342" y="89"/>
                  </a:lnTo>
                  <a:lnTo>
                    <a:pt x="222" y="61"/>
                  </a:lnTo>
                  <a:lnTo>
                    <a:pt x="120" y="32"/>
                  </a:lnTo>
                  <a:lnTo>
                    <a:pt x="45" y="11"/>
                  </a:lnTo>
                  <a:lnTo>
                    <a:pt x="8" y="0"/>
                  </a:lnTo>
                  <a:lnTo>
                    <a:pt x="0" y="15"/>
                  </a:lnTo>
                  <a:lnTo>
                    <a:pt x="41" y="26"/>
                  </a:lnTo>
                  <a:lnTo>
                    <a:pt x="114" y="47"/>
                  </a:lnTo>
                  <a:lnTo>
                    <a:pt x="217" y="76"/>
                  </a:lnTo>
                  <a:lnTo>
                    <a:pt x="338" y="105"/>
                  </a:lnTo>
                  <a:lnTo>
                    <a:pt x="403" y="120"/>
                  </a:lnTo>
                  <a:lnTo>
                    <a:pt x="470" y="133"/>
                  </a:lnTo>
                  <a:lnTo>
                    <a:pt x="536" y="147"/>
                  </a:lnTo>
                  <a:lnTo>
                    <a:pt x="603" y="158"/>
                  </a:lnTo>
                  <a:lnTo>
                    <a:pt x="668" y="168"/>
                  </a:lnTo>
                  <a:lnTo>
                    <a:pt x="730" y="176"/>
                  </a:lnTo>
                  <a:lnTo>
                    <a:pt x="791" y="179"/>
                  </a:lnTo>
                  <a:lnTo>
                    <a:pt x="845" y="179"/>
                  </a:lnTo>
                  <a:lnTo>
                    <a:pt x="845" y="164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5" name="Freeform 193">
              <a:extLst>
                <a:ext uri="{FF2B5EF4-FFF2-40B4-BE49-F238E27FC236}">
                  <a16:creationId xmlns:a16="http://schemas.microsoft.com/office/drawing/2014/main" id="{C6F70454-BA6A-4C91-86B0-867168D4A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652"/>
              <a:ext cx="519" cy="96"/>
            </a:xfrm>
            <a:custGeom>
              <a:avLst/>
              <a:gdLst>
                <a:gd name="T0" fmla="*/ 513 w 519"/>
                <a:gd name="T1" fmla="*/ 0 h 96"/>
                <a:gd name="T2" fmla="*/ 461 w 519"/>
                <a:gd name="T3" fmla="*/ 17 h 96"/>
                <a:gd name="T4" fmla="*/ 411 w 519"/>
                <a:gd name="T5" fmla="*/ 31 h 96"/>
                <a:gd name="T6" fmla="*/ 364 w 519"/>
                <a:gd name="T7" fmla="*/ 42 h 96"/>
                <a:gd name="T8" fmla="*/ 316 w 519"/>
                <a:gd name="T9" fmla="*/ 52 h 96"/>
                <a:gd name="T10" fmla="*/ 271 w 519"/>
                <a:gd name="T11" fmla="*/ 59 h 96"/>
                <a:gd name="T12" fmla="*/ 230 w 519"/>
                <a:gd name="T13" fmla="*/ 65 h 96"/>
                <a:gd name="T14" fmla="*/ 189 w 519"/>
                <a:gd name="T15" fmla="*/ 71 h 96"/>
                <a:gd name="T16" fmla="*/ 153 w 519"/>
                <a:gd name="T17" fmla="*/ 75 h 96"/>
                <a:gd name="T18" fmla="*/ 90 w 519"/>
                <a:gd name="T19" fmla="*/ 78 h 96"/>
                <a:gd name="T20" fmla="*/ 43 w 519"/>
                <a:gd name="T21" fmla="*/ 80 h 96"/>
                <a:gd name="T22" fmla="*/ 10 w 519"/>
                <a:gd name="T23" fmla="*/ 80 h 96"/>
                <a:gd name="T24" fmla="*/ 0 w 519"/>
                <a:gd name="T25" fmla="*/ 80 h 96"/>
                <a:gd name="T26" fmla="*/ 0 w 519"/>
                <a:gd name="T27" fmla="*/ 96 h 96"/>
                <a:gd name="T28" fmla="*/ 10 w 519"/>
                <a:gd name="T29" fmla="*/ 96 h 96"/>
                <a:gd name="T30" fmla="*/ 43 w 519"/>
                <a:gd name="T31" fmla="*/ 96 h 96"/>
                <a:gd name="T32" fmla="*/ 90 w 519"/>
                <a:gd name="T33" fmla="*/ 94 h 96"/>
                <a:gd name="T34" fmla="*/ 155 w 519"/>
                <a:gd name="T35" fmla="*/ 90 h 96"/>
                <a:gd name="T36" fmla="*/ 194 w 519"/>
                <a:gd name="T37" fmla="*/ 86 h 96"/>
                <a:gd name="T38" fmla="*/ 232 w 519"/>
                <a:gd name="T39" fmla="*/ 82 h 96"/>
                <a:gd name="T40" fmla="*/ 276 w 519"/>
                <a:gd name="T41" fmla="*/ 75 h 96"/>
                <a:gd name="T42" fmla="*/ 321 w 519"/>
                <a:gd name="T43" fmla="*/ 67 h 96"/>
                <a:gd name="T44" fmla="*/ 368 w 519"/>
                <a:gd name="T45" fmla="*/ 57 h 96"/>
                <a:gd name="T46" fmla="*/ 416 w 519"/>
                <a:gd name="T47" fmla="*/ 46 h 96"/>
                <a:gd name="T48" fmla="*/ 467 w 519"/>
                <a:gd name="T49" fmla="*/ 33 h 96"/>
                <a:gd name="T50" fmla="*/ 519 w 519"/>
                <a:gd name="T51" fmla="*/ 15 h 96"/>
                <a:gd name="T52" fmla="*/ 513 w 519"/>
                <a:gd name="T53" fmla="*/ 0 h 9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19"/>
                <a:gd name="T82" fmla="*/ 0 h 96"/>
                <a:gd name="T83" fmla="*/ 519 w 519"/>
                <a:gd name="T84" fmla="*/ 96 h 9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19" h="96">
                  <a:moveTo>
                    <a:pt x="513" y="0"/>
                  </a:moveTo>
                  <a:lnTo>
                    <a:pt x="461" y="17"/>
                  </a:lnTo>
                  <a:lnTo>
                    <a:pt x="411" y="31"/>
                  </a:lnTo>
                  <a:lnTo>
                    <a:pt x="364" y="42"/>
                  </a:lnTo>
                  <a:lnTo>
                    <a:pt x="316" y="52"/>
                  </a:lnTo>
                  <a:lnTo>
                    <a:pt x="271" y="59"/>
                  </a:lnTo>
                  <a:lnTo>
                    <a:pt x="230" y="65"/>
                  </a:lnTo>
                  <a:lnTo>
                    <a:pt x="189" y="71"/>
                  </a:lnTo>
                  <a:lnTo>
                    <a:pt x="153" y="75"/>
                  </a:lnTo>
                  <a:lnTo>
                    <a:pt x="90" y="78"/>
                  </a:lnTo>
                  <a:lnTo>
                    <a:pt x="43" y="80"/>
                  </a:lnTo>
                  <a:lnTo>
                    <a:pt x="10" y="80"/>
                  </a:lnTo>
                  <a:lnTo>
                    <a:pt x="0" y="8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43" y="96"/>
                  </a:lnTo>
                  <a:lnTo>
                    <a:pt x="90" y="94"/>
                  </a:lnTo>
                  <a:lnTo>
                    <a:pt x="155" y="90"/>
                  </a:lnTo>
                  <a:lnTo>
                    <a:pt x="194" y="86"/>
                  </a:lnTo>
                  <a:lnTo>
                    <a:pt x="232" y="82"/>
                  </a:lnTo>
                  <a:lnTo>
                    <a:pt x="276" y="75"/>
                  </a:lnTo>
                  <a:lnTo>
                    <a:pt x="321" y="67"/>
                  </a:lnTo>
                  <a:lnTo>
                    <a:pt x="368" y="57"/>
                  </a:lnTo>
                  <a:lnTo>
                    <a:pt x="416" y="46"/>
                  </a:lnTo>
                  <a:lnTo>
                    <a:pt x="467" y="33"/>
                  </a:lnTo>
                  <a:lnTo>
                    <a:pt x="519" y="15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6" name="Freeform 194">
              <a:extLst>
                <a:ext uri="{FF2B5EF4-FFF2-40B4-BE49-F238E27FC236}">
                  <a16:creationId xmlns:a16="http://schemas.microsoft.com/office/drawing/2014/main" id="{5E257453-45E4-4BDA-B892-913BB8E35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3399"/>
              <a:ext cx="631" cy="268"/>
            </a:xfrm>
            <a:custGeom>
              <a:avLst/>
              <a:gdLst>
                <a:gd name="T0" fmla="*/ 623 w 631"/>
                <a:gd name="T1" fmla="*/ 0 h 268"/>
                <a:gd name="T2" fmla="*/ 569 w 631"/>
                <a:gd name="T3" fmla="*/ 29 h 268"/>
                <a:gd name="T4" fmla="*/ 506 w 631"/>
                <a:gd name="T5" fmla="*/ 58 h 268"/>
                <a:gd name="T6" fmla="*/ 435 w 631"/>
                <a:gd name="T7" fmla="*/ 90 h 268"/>
                <a:gd name="T8" fmla="*/ 355 w 631"/>
                <a:gd name="T9" fmla="*/ 123 h 268"/>
                <a:gd name="T10" fmla="*/ 269 w 631"/>
                <a:gd name="T11" fmla="*/ 157 h 268"/>
                <a:gd name="T12" fmla="*/ 181 w 631"/>
                <a:gd name="T13" fmla="*/ 190 h 268"/>
                <a:gd name="T14" fmla="*/ 90 w 631"/>
                <a:gd name="T15" fmla="*/ 222 h 268"/>
                <a:gd name="T16" fmla="*/ 0 w 631"/>
                <a:gd name="T17" fmla="*/ 253 h 268"/>
                <a:gd name="T18" fmla="*/ 6 w 631"/>
                <a:gd name="T19" fmla="*/ 268 h 268"/>
                <a:gd name="T20" fmla="*/ 97 w 631"/>
                <a:gd name="T21" fmla="*/ 238 h 268"/>
                <a:gd name="T22" fmla="*/ 187 w 631"/>
                <a:gd name="T23" fmla="*/ 205 h 268"/>
                <a:gd name="T24" fmla="*/ 276 w 631"/>
                <a:gd name="T25" fmla="*/ 171 h 268"/>
                <a:gd name="T26" fmla="*/ 362 w 631"/>
                <a:gd name="T27" fmla="*/ 138 h 268"/>
                <a:gd name="T28" fmla="*/ 442 w 631"/>
                <a:gd name="T29" fmla="*/ 104 h 268"/>
                <a:gd name="T30" fmla="*/ 515 w 631"/>
                <a:gd name="T31" fmla="*/ 73 h 268"/>
                <a:gd name="T32" fmla="*/ 580 w 631"/>
                <a:gd name="T33" fmla="*/ 42 h 268"/>
                <a:gd name="T34" fmla="*/ 631 w 631"/>
                <a:gd name="T35" fmla="*/ 14 h 268"/>
                <a:gd name="T36" fmla="*/ 623 w 631"/>
                <a:gd name="T37" fmla="*/ 0 h 2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1"/>
                <a:gd name="T58" fmla="*/ 0 h 268"/>
                <a:gd name="T59" fmla="*/ 631 w 631"/>
                <a:gd name="T60" fmla="*/ 268 h 2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1" h="268">
                  <a:moveTo>
                    <a:pt x="623" y="0"/>
                  </a:moveTo>
                  <a:lnTo>
                    <a:pt x="569" y="29"/>
                  </a:lnTo>
                  <a:lnTo>
                    <a:pt x="506" y="58"/>
                  </a:lnTo>
                  <a:lnTo>
                    <a:pt x="435" y="90"/>
                  </a:lnTo>
                  <a:lnTo>
                    <a:pt x="355" y="123"/>
                  </a:lnTo>
                  <a:lnTo>
                    <a:pt x="269" y="157"/>
                  </a:lnTo>
                  <a:lnTo>
                    <a:pt x="181" y="190"/>
                  </a:lnTo>
                  <a:lnTo>
                    <a:pt x="90" y="222"/>
                  </a:lnTo>
                  <a:lnTo>
                    <a:pt x="0" y="253"/>
                  </a:lnTo>
                  <a:lnTo>
                    <a:pt x="6" y="268"/>
                  </a:lnTo>
                  <a:lnTo>
                    <a:pt x="97" y="238"/>
                  </a:lnTo>
                  <a:lnTo>
                    <a:pt x="187" y="205"/>
                  </a:lnTo>
                  <a:lnTo>
                    <a:pt x="276" y="171"/>
                  </a:lnTo>
                  <a:lnTo>
                    <a:pt x="362" y="138"/>
                  </a:lnTo>
                  <a:lnTo>
                    <a:pt x="442" y="104"/>
                  </a:lnTo>
                  <a:lnTo>
                    <a:pt x="515" y="73"/>
                  </a:lnTo>
                  <a:lnTo>
                    <a:pt x="580" y="42"/>
                  </a:lnTo>
                  <a:lnTo>
                    <a:pt x="631" y="14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7" name="Freeform 195">
              <a:extLst>
                <a:ext uri="{FF2B5EF4-FFF2-40B4-BE49-F238E27FC236}">
                  <a16:creationId xmlns:a16="http://schemas.microsoft.com/office/drawing/2014/main" id="{C1C59468-B094-4791-B57D-CE8900FE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" y="3137"/>
              <a:ext cx="515" cy="276"/>
            </a:xfrm>
            <a:custGeom>
              <a:avLst/>
              <a:gdLst>
                <a:gd name="T0" fmla="*/ 511 w 515"/>
                <a:gd name="T1" fmla="*/ 0 h 276"/>
                <a:gd name="T2" fmla="*/ 476 w 515"/>
                <a:gd name="T3" fmla="*/ 10 h 276"/>
                <a:gd name="T4" fmla="*/ 433 w 515"/>
                <a:gd name="T5" fmla="*/ 29 h 276"/>
                <a:gd name="T6" fmla="*/ 381 w 515"/>
                <a:gd name="T7" fmla="*/ 54 h 276"/>
                <a:gd name="T8" fmla="*/ 321 w 515"/>
                <a:gd name="T9" fmla="*/ 84 h 276"/>
                <a:gd name="T10" fmla="*/ 254 w 515"/>
                <a:gd name="T11" fmla="*/ 121 h 276"/>
                <a:gd name="T12" fmla="*/ 177 w 515"/>
                <a:gd name="T13" fmla="*/ 163 h 276"/>
                <a:gd name="T14" fmla="*/ 92 w 515"/>
                <a:gd name="T15" fmla="*/ 211 h 276"/>
                <a:gd name="T16" fmla="*/ 0 w 515"/>
                <a:gd name="T17" fmla="*/ 262 h 276"/>
                <a:gd name="T18" fmla="*/ 8 w 515"/>
                <a:gd name="T19" fmla="*/ 276 h 276"/>
                <a:gd name="T20" fmla="*/ 101 w 515"/>
                <a:gd name="T21" fmla="*/ 224 h 276"/>
                <a:gd name="T22" fmla="*/ 187 w 515"/>
                <a:gd name="T23" fmla="*/ 176 h 276"/>
                <a:gd name="T24" fmla="*/ 263 w 515"/>
                <a:gd name="T25" fmla="*/ 134 h 276"/>
                <a:gd name="T26" fmla="*/ 332 w 515"/>
                <a:gd name="T27" fmla="*/ 98 h 276"/>
                <a:gd name="T28" fmla="*/ 390 w 515"/>
                <a:gd name="T29" fmla="*/ 67 h 276"/>
                <a:gd name="T30" fmla="*/ 442 w 515"/>
                <a:gd name="T31" fmla="*/ 42 h 276"/>
                <a:gd name="T32" fmla="*/ 483 w 515"/>
                <a:gd name="T33" fmla="*/ 25 h 276"/>
                <a:gd name="T34" fmla="*/ 515 w 515"/>
                <a:gd name="T35" fmla="*/ 15 h 276"/>
                <a:gd name="T36" fmla="*/ 511 w 515"/>
                <a:gd name="T37" fmla="*/ 0 h 2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5"/>
                <a:gd name="T58" fmla="*/ 0 h 276"/>
                <a:gd name="T59" fmla="*/ 515 w 515"/>
                <a:gd name="T60" fmla="*/ 276 h 27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5" h="276">
                  <a:moveTo>
                    <a:pt x="511" y="0"/>
                  </a:moveTo>
                  <a:lnTo>
                    <a:pt x="476" y="10"/>
                  </a:lnTo>
                  <a:lnTo>
                    <a:pt x="433" y="29"/>
                  </a:lnTo>
                  <a:lnTo>
                    <a:pt x="381" y="54"/>
                  </a:lnTo>
                  <a:lnTo>
                    <a:pt x="321" y="84"/>
                  </a:lnTo>
                  <a:lnTo>
                    <a:pt x="254" y="121"/>
                  </a:lnTo>
                  <a:lnTo>
                    <a:pt x="177" y="163"/>
                  </a:lnTo>
                  <a:lnTo>
                    <a:pt x="92" y="211"/>
                  </a:lnTo>
                  <a:lnTo>
                    <a:pt x="0" y="262"/>
                  </a:lnTo>
                  <a:lnTo>
                    <a:pt x="8" y="276"/>
                  </a:lnTo>
                  <a:lnTo>
                    <a:pt x="101" y="224"/>
                  </a:lnTo>
                  <a:lnTo>
                    <a:pt x="187" y="176"/>
                  </a:lnTo>
                  <a:lnTo>
                    <a:pt x="263" y="134"/>
                  </a:lnTo>
                  <a:lnTo>
                    <a:pt x="332" y="98"/>
                  </a:lnTo>
                  <a:lnTo>
                    <a:pt x="390" y="67"/>
                  </a:lnTo>
                  <a:lnTo>
                    <a:pt x="442" y="42"/>
                  </a:lnTo>
                  <a:lnTo>
                    <a:pt x="483" y="25"/>
                  </a:lnTo>
                  <a:lnTo>
                    <a:pt x="515" y="15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8" name="Freeform 196">
              <a:extLst>
                <a:ext uri="{FF2B5EF4-FFF2-40B4-BE49-F238E27FC236}">
                  <a16:creationId xmlns:a16="http://schemas.microsoft.com/office/drawing/2014/main" id="{B4BE97CF-0EF4-4C63-A2FB-009E44E59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" y="3108"/>
              <a:ext cx="459" cy="48"/>
            </a:xfrm>
            <a:custGeom>
              <a:avLst/>
              <a:gdLst>
                <a:gd name="T0" fmla="*/ 459 w 459"/>
                <a:gd name="T1" fmla="*/ 37 h 48"/>
                <a:gd name="T2" fmla="*/ 450 w 459"/>
                <a:gd name="T3" fmla="*/ 31 h 48"/>
                <a:gd name="T4" fmla="*/ 442 w 459"/>
                <a:gd name="T5" fmla="*/ 25 h 48"/>
                <a:gd name="T6" fmla="*/ 431 w 459"/>
                <a:gd name="T7" fmla="*/ 20 h 48"/>
                <a:gd name="T8" fmla="*/ 418 w 459"/>
                <a:gd name="T9" fmla="*/ 16 h 48"/>
                <a:gd name="T10" fmla="*/ 392 w 459"/>
                <a:gd name="T11" fmla="*/ 8 h 48"/>
                <a:gd name="T12" fmla="*/ 362 w 459"/>
                <a:gd name="T13" fmla="*/ 4 h 48"/>
                <a:gd name="T14" fmla="*/ 330 w 459"/>
                <a:gd name="T15" fmla="*/ 0 h 48"/>
                <a:gd name="T16" fmla="*/ 297 w 459"/>
                <a:gd name="T17" fmla="*/ 0 h 48"/>
                <a:gd name="T18" fmla="*/ 263 w 459"/>
                <a:gd name="T19" fmla="*/ 0 h 48"/>
                <a:gd name="T20" fmla="*/ 226 w 459"/>
                <a:gd name="T21" fmla="*/ 0 h 48"/>
                <a:gd name="T22" fmla="*/ 155 w 459"/>
                <a:gd name="T23" fmla="*/ 6 h 48"/>
                <a:gd name="T24" fmla="*/ 90 w 459"/>
                <a:gd name="T25" fmla="*/ 14 h 48"/>
                <a:gd name="T26" fmla="*/ 36 w 459"/>
                <a:gd name="T27" fmla="*/ 21 h 48"/>
                <a:gd name="T28" fmla="*/ 0 w 459"/>
                <a:gd name="T29" fmla="*/ 29 h 48"/>
                <a:gd name="T30" fmla="*/ 4 w 459"/>
                <a:gd name="T31" fmla="*/ 44 h 48"/>
                <a:gd name="T32" fmla="*/ 41 w 459"/>
                <a:gd name="T33" fmla="*/ 37 h 48"/>
                <a:gd name="T34" fmla="*/ 95 w 459"/>
                <a:gd name="T35" fmla="*/ 29 h 48"/>
                <a:gd name="T36" fmla="*/ 157 w 459"/>
                <a:gd name="T37" fmla="*/ 21 h 48"/>
                <a:gd name="T38" fmla="*/ 226 w 459"/>
                <a:gd name="T39" fmla="*/ 18 h 48"/>
                <a:gd name="T40" fmla="*/ 263 w 459"/>
                <a:gd name="T41" fmla="*/ 16 h 48"/>
                <a:gd name="T42" fmla="*/ 297 w 459"/>
                <a:gd name="T43" fmla="*/ 16 h 48"/>
                <a:gd name="T44" fmla="*/ 330 w 459"/>
                <a:gd name="T45" fmla="*/ 18 h 48"/>
                <a:gd name="T46" fmla="*/ 360 w 459"/>
                <a:gd name="T47" fmla="*/ 20 h 48"/>
                <a:gd name="T48" fmla="*/ 388 w 459"/>
                <a:gd name="T49" fmla="*/ 25 h 48"/>
                <a:gd name="T50" fmla="*/ 411 w 459"/>
                <a:gd name="T51" fmla="*/ 31 h 48"/>
                <a:gd name="T52" fmla="*/ 422 w 459"/>
                <a:gd name="T53" fmla="*/ 35 h 48"/>
                <a:gd name="T54" fmla="*/ 433 w 459"/>
                <a:gd name="T55" fmla="*/ 39 h 48"/>
                <a:gd name="T56" fmla="*/ 440 w 459"/>
                <a:gd name="T57" fmla="*/ 43 h 48"/>
                <a:gd name="T58" fmla="*/ 448 w 459"/>
                <a:gd name="T59" fmla="*/ 48 h 48"/>
                <a:gd name="T60" fmla="*/ 459 w 459"/>
                <a:gd name="T61" fmla="*/ 37 h 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9"/>
                <a:gd name="T94" fmla="*/ 0 h 48"/>
                <a:gd name="T95" fmla="*/ 459 w 459"/>
                <a:gd name="T96" fmla="*/ 48 h 4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9" h="48">
                  <a:moveTo>
                    <a:pt x="459" y="37"/>
                  </a:moveTo>
                  <a:lnTo>
                    <a:pt x="450" y="31"/>
                  </a:lnTo>
                  <a:lnTo>
                    <a:pt x="442" y="25"/>
                  </a:lnTo>
                  <a:lnTo>
                    <a:pt x="431" y="20"/>
                  </a:lnTo>
                  <a:lnTo>
                    <a:pt x="418" y="16"/>
                  </a:lnTo>
                  <a:lnTo>
                    <a:pt x="392" y="8"/>
                  </a:lnTo>
                  <a:lnTo>
                    <a:pt x="362" y="4"/>
                  </a:lnTo>
                  <a:lnTo>
                    <a:pt x="330" y="0"/>
                  </a:lnTo>
                  <a:lnTo>
                    <a:pt x="297" y="0"/>
                  </a:lnTo>
                  <a:lnTo>
                    <a:pt x="263" y="0"/>
                  </a:lnTo>
                  <a:lnTo>
                    <a:pt x="226" y="0"/>
                  </a:lnTo>
                  <a:lnTo>
                    <a:pt x="155" y="6"/>
                  </a:lnTo>
                  <a:lnTo>
                    <a:pt x="90" y="14"/>
                  </a:lnTo>
                  <a:lnTo>
                    <a:pt x="36" y="21"/>
                  </a:lnTo>
                  <a:lnTo>
                    <a:pt x="0" y="29"/>
                  </a:lnTo>
                  <a:lnTo>
                    <a:pt x="4" y="44"/>
                  </a:lnTo>
                  <a:lnTo>
                    <a:pt x="41" y="37"/>
                  </a:lnTo>
                  <a:lnTo>
                    <a:pt x="95" y="29"/>
                  </a:lnTo>
                  <a:lnTo>
                    <a:pt x="157" y="21"/>
                  </a:lnTo>
                  <a:lnTo>
                    <a:pt x="226" y="18"/>
                  </a:lnTo>
                  <a:lnTo>
                    <a:pt x="263" y="16"/>
                  </a:lnTo>
                  <a:lnTo>
                    <a:pt x="297" y="16"/>
                  </a:lnTo>
                  <a:lnTo>
                    <a:pt x="330" y="18"/>
                  </a:lnTo>
                  <a:lnTo>
                    <a:pt x="360" y="20"/>
                  </a:lnTo>
                  <a:lnTo>
                    <a:pt x="388" y="25"/>
                  </a:lnTo>
                  <a:lnTo>
                    <a:pt x="411" y="31"/>
                  </a:lnTo>
                  <a:lnTo>
                    <a:pt x="422" y="35"/>
                  </a:lnTo>
                  <a:lnTo>
                    <a:pt x="433" y="39"/>
                  </a:lnTo>
                  <a:lnTo>
                    <a:pt x="440" y="43"/>
                  </a:lnTo>
                  <a:lnTo>
                    <a:pt x="448" y="48"/>
                  </a:lnTo>
                  <a:lnTo>
                    <a:pt x="459" y="3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49" name="Freeform 197">
              <a:extLst>
                <a:ext uri="{FF2B5EF4-FFF2-40B4-BE49-F238E27FC236}">
                  <a16:creationId xmlns:a16="http://schemas.microsoft.com/office/drawing/2014/main" id="{A8707EFB-DD45-420D-89A5-1BD50C742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" y="3145"/>
              <a:ext cx="580" cy="605"/>
            </a:xfrm>
            <a:custGeom>
              <a:avLst/>
              <a:gdLst>
                <a:gd name="T0" fmla="*/ 580 w 580"/>
                <a:gd name="T1" fmla="*/ 591 h 605"/>
                <a:gd name="T2" fmla="*/ 533 w 580"/>
                <a:gd name="T3" fmla="*/ 561 h 605"/>
                <a:gd name="T4" fmla="*/ 487 w 580"/>
                <a:gd name="T5" fmla="*/ 532 h 605"/>
                <a:gd name="T6" fmla="*/ 444 w 580"/>
                <a:gd name="T7" fmla="*/ 503 h 605"/>
                <a:gd name="T8" fmla="*/ 405 w 580"/>
                <a:gd name="T9" fmla="*/ 474 h 605"/>
                <a:gd name="T10" fmla="*/ 369 w 580"/>
                <a:gd name="T11" fmla="*/ 448 h 605"/>
                <a:gd name="T12" fmla="*/ 336 w 580"/>
                <a:gd name="T13" fmla="*/ 423 h 605"/>
                <a:gd name="T14" fmla="*/ 306 w 580"/>
                <a:gd name="T15" fmla="*/ 396 h 605"/>
                <a:gd name="T16" fmla="*/ 276 w 580"/>
                <a:gd name="T17" fmla="*/ 371 h 605"/>
                <a:gd name="T18" fmla="*/ 227 w 580"/>
                <a:gd name="T19" fmla="*/ 323 h 605"/>
                <a:gd name="T20" fmla="*/ 186 w 580"/>
                <a:gd name="T21" fmla="*/ 279 h 605"/>
                <a:gd name="T22" fmla="*/ 153 w 580"/>
                <a:gd name="T23" fmla="*/ 239 h 605"/>
                <a:gd name="T24" fmla="*/ 125 w 580"/>
                <a:gd name="T25" fmla="*/ 199 h 605"/>
                <a:gd name="T26" fmla="*/ 104 w 580"/>
                <a:gd name="T27" fmla="*/ 164 h 605"/>
                <a:gd name="T28" fmla="*/ 86 w 580"/>
                <a:gd name="T29" fmla="*/ 132 h 605"/>
                <a:gd name="T30" fmla="*/ 71 w 580"/>
                <a:gd name="T31" fmla="*/ 103 h 605"/>
                <a:gd name="T32" fmla="*/ 58 w 580"/>
                <a:gd name="T33" fmla="*/ 76 h 605"/>
                <a:gd name="T34" fmla="*/ 48 w 580"/>
                <a:gd name="T35" fmla="*/ 53 h 605"/>
                <a:gd name="T36" fmla="*/ 37 w 580"/>
                <a:gd name="T37" fmla="*/ 32 h 605"/>
                <a:gd name="T38" fmla="*/ 26 w 580"/>
                <a:gd name="T39" fmla="*/ 15 h 605"/>
                <a:gd name="T40" fmla="*/ 11 w 580"/>
                <a:gd name="T41" fmla="*/ 0 h 605"/>
                <a:gd name="T42" fmla="*/ 0 w 580"/>
                <a:gd name="T43" fmla="*/ 11 h 605"/>
                <a:gd name="T44" fmla="*/ 11 w 580"/>
                <a:gd name="T45" fmla="*/ 25 h 605"/>
                <a:gd name="T46" fmla="*/ 22 w 580"/>
                <a:gd name="T47" fmla="*/ 40 h 605"/>
                <a:gd name="T48" fmla="*/ 32 w 580"/>
                <a:gd name="T49" fmla="*/ 59 h 605"/>
                <a:gd name="T50" fmla="*/ 43 w 580"/>
                <a:gd name="T51" fmla="*/ 82 h 605"/>
                <a:gd name="T52" fmla="*/ 54 w 580"/>
                <a:gd name="T53" fmla="*/ 109 h 605"/>
                <a:gd name="T54" fmla="*/ 69 w 580"/>
                <a:gd name="T55" fmla="*/ 140 h 605"/>
                <a:gd name="T56" fmla="*/ 89 w 580"/>
                <a:gd name="T57" fmla="*/ 172 h 605"/>
                <a:gd name="T58" fmla="*/ 110 w 580"/>
                <a:gd name="T59" fmla="*/ 208 h 605"/>
                <a:gd name="T60" fmla="*/ 138 w 580"/>
                <a:gd name="T61" fmla="*/ 247 h 605"/>
                <a:gd name="T62" fmla="*/ 173 w 580"/>
                <a:gd name="T63" fmla="*/ 289 h 605"/>
                <a:gd name="T64" fmla="*/ 214 w 580"/>
                <a:gd name="T65" fmla="*/ 335 h 605"/>
                <a:gd name="T66" fmla="*/ 263 w 580"/>
                <a:gd name="T67" fmla="*/ 383 h 605"/>
                <a:gd name="T68" fmla="*/ 293 w 580"/>
                <a:gd name="T69" fmla="*/ 407 h 605"/>
                <a:gd name="T70" fmla="*/ 324 w 580"/>
                <a:gd name="T71" fmla="*/ 434 h 605"/>
                <a:gd name="T72" fmla="*/ 358 w 580"/>
                <a:gd name="T73" fmla="*/ 461 h 605"/>
                <a:gd name="T74" fmla="*/ 395 w 580"/>
                <a:gd name="T75" fmla="*/ 488 h 605"/>
                <a:gd name="T76" fmla="*/ 433 w 580"/>
                <a:gd name="T77" fmla="*/ 517 h 605"/>
                <a:gd name="T78" fmla="*/ 477 w 580"/>
                <a:gd name="T79" fmla="*/ 545 h 605"/>
                <a:gd name="T80" fmla="*/ 522 w 580"/>
                <a:gd name="T81" fmla="*/ 574 h 605"/>
                <a:gd name="T82" fmla="*/ 571 w 580"/>
                <a:gd name="T83" fmla="*/ 605 h 605"/>
                <a:gd name="T84" fmla="*/ 580 w 580"/>
                <a:gd name="T85" fmla="*/ 591 h 6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80"/>
                <a:gd name="T130" fmla="*/ 0 h 605"/>
                <a:gd name="T131" fmla="*/ 580 w 580"/>
                <a:gd name="T132" fmla="*/ 605 h 60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80" h="605">
                  <a:moveTo>
                    <a:pt x="580" y="591"/>
                  </a:moveTo>
                  <a:lnTo>
                    <a:pt x="533" y="561"/>
                  </a:lnTo>
                  <a:lnTo>
                    <a:pt x="487" y="532"/>
                  </a:lnTo>
                  <a:lnTo>
                    <a:pt x="444" y="503"/>
                  </a:lnTo>
                  <a:lnTo>
                    <a:pt x="405" y="474"/>
                  </a:lnTo>
                  <a:lnTo>
                    <a:pt x="369" y="448"/>
                  </a:lnTo>
                  <a:lnTo>
                    <a:pt x="336" y="423"/>
                  </a:lnTo>
                  <a:lnTo>
                    <a:pt x="306" y="396"/>
                  </a:lnTo>
                  <a:lnTo>
                    <a:pt x="276" y="371"/>
                  </a:lnTo>
                  <a:lnTo>
                    <a:pt x="227" y="323"/>
                  </a:lnTo>
                  <a:lnTo>
                    <a:pt x="186" y="279"/>
                  </a:lnTo>
                  <a:lnTo>
                    <a:pt x="153" y="239"/>
                  </a:lnTo>
                  <a:lnTo>
                    <a:pt x="125" y="199"/>
                  </a:lnTo>
                  <a:lnTo>
                    <a:pt x="104" y="164"/>
                  </a:lnTo>
                  <a:lnTo>
                    <a:pt x="86" y="132"/>
                  </a:lnTo>
                  <a:lnTo>
                    <a:pt x="71" y="103"/>
                  </a:lnTo>
                  <a:lnTo>
                    <a:pt x="58" y="76"/>
                  </a:lnTo>
                  <a:lnTo>
                    <a:pt x="48" y="53"/>
                  </a:lnTo>
                  <a:lnTo>
                    <a:pt x="37" y="32"/>
                  </a:lnTo>
                  <a:lnTo>
                    <a:pt x="26" y="15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25"/>
                  </a:lnTo>
                  <a:lnTo>
                    <a:pt x="22" y="40"/>
                  </a:lnTo>
                  <a:lnTo>
                    <a:pt x="32" y="59"/>
                  </a:lnTo>
                  <a:lnTo>
                    <a:pt x="43" y="82"/>
                  </a:lnTo>
                  <a:lnTo>
                    <a:pt x="54" y="109"/>
                  </a:lnTo>
                  <a:lnTo>
                    <a:pt x="69" y="140"/>
                  </a:lnTo>
                  <a:lnTo>
                    <a:pt x="89" y="172"/>
                  </a:lnTo>
                  <a:lnTo>
                    <a:pt x="110" y="208"/>
                  </a:lnTo>
                  <a:lnTo>
                    <a:pt x="138" y="247"/>
                  </a:lnTo>
                  <a:lnTo>
                    <a:pt x="173" y="289"/>
                  </a:lnTo>
                  <a:lnTo>
                    <a:pt x="214" y="335"/>
                  </a:lnTo>
                  <a:lnTo>
                    <a:pt x="263" y="383"/>
                  </a:lnTo>
                  <a:lnTo>
                    <a:pt x="293" y="407"/>
                  </a:lnTo>
                  <a:lnTo>
                    <a:pt x="324" y="434"/>
                  </a:lnTo>
                  <a:lnTo>
                    <a:pt x="358" y="461"/>
                  </a:lnTo>
                  <a:lnTo>
                    <a:pt x="395" y="488"/>
                  </a:lnTo>
                  <a:lnTo>
                    <a:pt x="433" y="517"/>
                  </a:lnTo>
                  <a:lnTo>
                    <a:pt x="477" y="545"/>
                  </a:lnTo>
                  <a:lnTo>
                    <a:pt x="522" y="574"/>
                  </a:lnTo>
                  <a:lnTo>
                    <a:pt x="571" y="605"/>
                  </a:lnTo>
                  <a:lnTo>
                    <a:pt x="580" y="59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850" name="Rectangle 198">
              <a:extLst>
                <a:ext uri="{FF2B5EF4-FFF2-40B4-BE49-F238E27FC236}">
                  <a16:creationId xmlns:a16="http://schemas.microsoft.com/office/drawing/2014/main" id="{090B670D-49C2-4ECD-9386-B028822BC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" y="1977"/>
              <a:ext cx="17" cy="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5851" name="Rectangle 199">
              <a:extLst>
                <a:ext uri="{FF2B5EF4-FFF2-40B4-BE49-F238E27FC236}">
                  <a16:creationId xmlns:a16="http://schemas.microsoft.com/office/drawing/2014/main" id="{CB3F2402-62A3-420D-A1F1-976128236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" y="1882"/>
              <a:ext cx="17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5852" name="Rectangle 200">
              <a:extLst>
                <a:ext uri="{FF2B5EF4-FFF2-40B4-BE49-F238E27FC236}">
                  <a16:creationId xmlns:a16="http://schemas.microsoft.com/office/drawing/2014/main" id="{D76111F9-9642-449E-8954-947CDB327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" y="1786"/>
              <a:ext cx="17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5853" name="Rectangle 201">
              <a:extLst>
                <a:ext uri="{FF2B5EF4-FFF2-40B4-BE49-F238E27FC236}">
                  <a16:creationId xmlns:a16="http://schemas.microsoft.com/office/drawing/2014/main" id="{9255DF42-5ECE-44F5-A473-784BCFCCA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" y="1690"/>
              <a:ext cx="17" cy="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5854" name="Rectangle 202">
              <a:extLst>
                <a:ext uri="{FF2B5EF4-FFF2-40B4-BE49-F238E27FC236}">
                  <a16:creationId xmlns:a16="http://schemas.microsoft.com/office/drawing/2014/main" id="{C7DFCC90-DC8E-436B-BFFF-BB7713EF8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" y="1595"/>
              <a:ext cx="17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5855" name="Rectangle 203">
              <a:extLst>
                <a:ext uri="{FF2B5EF4-FFF2-40B4-BE49-F238E27FC236}">
                  <a16:creationId xmlns:a16="http://schemas.microsoft.com/office/drawing/2014/main" id="{236B85D6-FFE5-4E5B-A8D5-E101E5679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" y="1499"/>
              <a:ext cx="17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ko-KR" altLang="en-US" sz="18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5856" name="Freeform 204">
              <a:extLst>
                <a:ext uri="{FF2B5EF4-FFF2-40B4-BE49-F238E27FC236}">
                  <a16:creationId xmlns:a16="http://schemas.microsoft.com/office/drawing/2014/main" id="{2DFA2981-4B08-47EA-8AE0-FEE3ABB2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1449"/>
              <a:ext cx="17" cy="35"/>
            </a:xfrm>
            <a:custGeom>
              <a:avLst/>
              <a:gdLst>
                <a:gd name="T0" fmla="*/ 9 w 17"/>
                <a:gd name="T1" fmla="*/ 0 h 35"/>
                <a:gd name="T2" fmla="*/ 0 w 17"/>
                <a:gd name="T3" fmla="*/ 0 h 35"/>
                <a:gd name="T4" fmla="*/ 0 w 17"/>
                <a:gd name="T5" fmla="*/ 35 h 35"/>
                <a:gd name="T6" fmla="*/ 17 w 17"/>
                <a:gd name="T7" fmla="*/ 35 h 35"/>
                <a:gd name="T8" fmla="*/ 17 w 17"/>
                <a:gd name="T9" fmla="*/ 0 h 35"/>
                <a:gd name="T10" fmla="*/ 9 w 17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5"/>
                <a:gd name="T20" fmla="*/ 17 w 17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5">
                  <a:moveTo>
                    <a:pt x="9" y="0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17" y="35"/>
                  </a:lnTo>
                  <a:lnTo>
                    <a:pt x="1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25605" name="Freeform 205">
            <a:extLst>
              <a:ext uri="{FF2B5EF4-FFF2-40B4-BE49-F238E27FC236}">
                <a16:creationId xmlns:a16="http://schemas.microsoft.com/office/drawing/2014/main" id="{17CE4A3F-21F2-410F-AB35-EDFAC512CAEC}"/>
              </a:ext>
            </a:extLst>
          </p:cNvPr>
          <p:cNvSpPr>
            <a:spLocks/>
          </p:cNvSpPr>
          <p:nvPr/>
        </p:nvSpPr>
        <p:spPr bwMode="auto">
          <a:xfrm>
            <a:off x="3141663" y="2037333"/>
            <a:ext cx="1041400" cy="28575"/>
          </a:xfrm>
          <a:custGeom>
            <a:avLst/>
            <a:gdLst>
              <a:gd name="T0" fmla="*/ 2147483646 w 737"/>
              <a:gd name="T1" fmla="*/ 2147483646 h 18"/>
              <a:gd name="T2" fmla="*/ 2147483646 w 737"/>
              <a:gd name="T3" fmla="*/ 0 h 18"/>
              <a:gd name="T4" fmla="*/ 0 w 737"/>
              <a:gd name="T5" fmla="*/ 0 h 18"/>
              <a:gd name="T6" fmla="*/ 0 w 737"/>
              <a:gd name="T7" fmla="*/ 2147483646 h 18"/>
              <a:gd name="T8" fmla="*/ 2147483646 w 737"/>
              <a:gd name="T9" fmla="*/ 2147483646 h 18"/>
              <a:gd name="T10" fmla="*/ 2147483646 w 737"/>
              <a:gd name="T11" fmla="*/ 2147483646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37"/>
              <a:gd name="T19" fmla="*/ 0 h 18"/>
              <a:gd name="T20" fmla="*/ 737 w 737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37" h="18">
                <a:moveTo>
                  <a:pt x="737" y="8"/>
                </a:moveTo>
                <a:lnTo>
                  <a:pt x="737" y="0"/>
                </a:lnTo>
                <a:lnTo>
                  <a:pt x="0" y="0"/>
                </a:lnTo>
                <a:lnTo>
                  <a:pt x="0" y="18"/>
                </a:lnTo>
                <a:lnTo>
                  <a:pt x="737" y="18"/>
                </a:lnTo>
                <a:lnTo>
                  <a:pt x="737" y="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606" name="Rectangle 206">
            <a:extLst>
              <a:ext uri="{FF2B5EF4-FFF2-40B4-BE49-F238E27FC236}">
                <a16:creationId xmlns:a16="http://schemas.microsoft.com/office/drawing/2014/main" id="{480D04E9-1EE8-4EC3-9F4C-DC5A931A0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3408932"/>
            <a:ext cx="26988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07" name="Rectangle 207">
            <a:extLst>
              <a:ext uri="{FF2B5EF4-FFF2-40B4-BE49-F238E27FC236}">
                <a16:creationId xmlns:a16="http://schemas.microsoft.com/office/drawing/2014/main" id="{768153F4-C6F5-4A08-9D6C-EB7D9C2D2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3256532"/>
            <a:ext cx="26988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08" name="Rectangle 208">
            <a:extLst>
              <a:ext uri="{FF2B5EF4-FFF2-40B4-BE49-F238E27FC236}">
                <a16:creationId xmlns:a16="http://schemas.microsoft.com/office/drawing/2014/main" id="{33387FD5-FE22-4FAA-A687-1C8C8FBEF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3104133"/>
            <a:ext cx="26988" cy="1285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09" name="Rectangle 209">
            <a:extLst>
              <a:ext uri="{FF2B5EF4-FFF2-40B4-BE49-F238E27FC236}">
                <a16:creationId xmlns:a16="http://schemas.microsoft.com/office/drawing/2014/main" id="{FC377B18-60A1-4F2E-A1CB-D5FDA5D7C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2951733"/>
            <a:ext cx="26988" cy="1285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10" name="Rectangle 210">
            <a:extLst>
              <a:ext uri="{FF2B5EF4-FFF2-40B4-BE49-F238E27FC236}">
                <a16:creationId xmlns:a16="http://schemas.microsoft.com/office/drawing/2014/main" id="{5FA911D1-AA43-426C-8A83-9C7659CD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2800919"/>
            <a:ext cx="26988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11" name="Rectangle 211">
            <a:extLst>
              <a:ext uri="{FF2B5EF4-FFF2-40B4-BE49-F238E27FC236}">
                <a16:creationId xmlns:a16="http://schemas.microsoft.com/office/drawing/2014/main" id="{822BA140-25A0-42C5-952E-E4B3D84F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2648519"/>
            <a:ext cx="26988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12" name="Rectangle 212">
            <a:extLst>
              <a:ext uri="{FF2B5EF4-FFF2-40B4-BE49-F238E27FC236}">
                <a16:creationId xmlns:a16="http://schemas.microsoft.com/office/drawing/2014/main" id="{7C680E1B-4E90-4593-8F2D-B3E48233B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2496119"/>
            <a:ext cx="26988" cy="1285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13" name="Rectangle 213">
            <a:extLst>
              <a:ext uri="{FF2B5EF4-FFF2-40B4-BE49-F238E27FC236}">
                <a16:creationId xmlns:a16="http://schemas.microsoft.com/office/drawing/2014/main" id="{701929D3-0C8E-4276-B1FF-E5090F835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2345307"/>
            <a:ext cx="26988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14" name="Rectangle 214">
            <a:extLst>
              <a:ext uri="{FF2B5EF4-FFF2-40B4-BE49-F238E27FC236}">
                <a16:creationId xmlns:a16="http://schemas.microsoft.com/office/drawing/2014/main" id="{A353BD3B-3130-47C6-93AB-821E2B569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2192908"/>
            <a:ext cx="26988" cy="123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15" name="Freeform 215">
            <a:extLst>
              <a:ext uri="{FF2B5EF4-FFF2-40B4-BE49-F238E27FC236}">
                <a16:creationId xmlns:a16="http://schemas.microsoft.com/office/drawing/2014/main" id="{7E751D63-75CC-4BEA-93BB-CFF128521AE8}"/>
              </a:ext>
            </a:extLst>
          </p:cNvPr>
          <p:cNvSpPr>
            <a:spLocks/>
          </p:cNvSpPr>
          <p:nvPr/>
        </p:nvSpPr>
        <p:spPr bwMode="auto">
          <a:xfrm>
            <a:off x="4170363" y="2050033"/>
            <a:ext cx="26988" cy="115887"/>
          </a:xfrm>
          <a:custGeom>
            <a:avLst/>
            <a:gdLst>
              <a:gd name="T0" fmla="*/ 2147483646 w 20"/>
              <a:gd name="T1" fmla="*/ 0 h 73"/>
              <a:gd name="T2" fmla="*/ 0 w 20"/>
              <a:gd name="T3" fmla="*/ 0 h 73"/>
              <a:gd name="T4" fmla="*/ 0 w 20"/>
              <a:gd name="T5" fmla="*/ 2147483646 h 73"/>
              <a:gd name="T6" fmla="*/ 2147483646 w 20"/>
              <a:gd name="T7" fmla="*/ 2147483646 h 73"/>
              <a:gd name="T8" fmla="*/ 2147483646 w 20"/>
              <a:gd name="T9" fmla="*/ 0 h 73"/>
              <a:gd name="T10" fmla="*/ 2147483646 w 20"/>
              <a:gd name="T11" fmla="*/ 0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"/>
              <a:gd name="T19" fmla="*/ 0 h 73"/>
              <a:gd name="T20" fmla="*/ 20 w 20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" h="73">
                <a:moveTo>
                  <a:pt x="9" y="0"/>
                </a:moveTo>
                <a:lnTo>
                  <a:pt x="0" y="0"/>
                </a:lnTo>
                <a:lnTo>
                  <a:pt x="0" y="73"/>
                </a:lnTo>
                <a:lnTo>
                  <a:pt x="20" y="73"/>
                </a:lnTo>
                <a:lnTo>
                  <a:pt x="20" y="0"/>
                </a:lnTo>
                <a:lnTo>
                  <a:pt x="9" y="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616" name="Freeform 216">
            <a:extLst>
              <a:ext uri="{FF2B5EF4-FFF2-40B4-BE49-F238E27FC236}">
                <a16:creationId xmlns:a16="http://schemas.microsoft.com/office/drawing/2014/main" id="{ADE6EB34-00CC-4A20-A21D-BD8DC927E5A9}"/>
              </a:ext>
            </a:extLst>
          </p:cNvPr>
          <p:cNvSpPr>
            <a:spLocks/>
          </p:cNvSpPr>
          <p:nvPr/>
        </p:nvSpPr>
        <p:spPr bwMode="auto">
          <a:xfrm>
            <a:off x="4629152" y="2037333"/>
            <a:ext cx="1062037" cy="28575"/>
          </a:xfrm>
          <a:custGeom>
            <a:avLst/>
            <a:gdLst>
              <a:gd name="T0" fmla="*/ 2147483646 w 752"/>
              <a:gd name="T1" fmla="*/ 2147483646 h 18"/>
              <a:gd name="T2" fmla="*/ 2147483646 w 752"/>
              <a:gd name="T3" fmla="*/ 0 h 18"/>
              <a:gd name="T4" fmla="*/ 0 w 752"/>
              <a:gd name="T5" fmla="*/ 0 h 18"/>
              <a:gd name="T6" fmla="*/ 0 w 752"/>
              <a:gd name="T7" fmla="*/ 2147483646 h 18"/>
              <a:gd name="T8" fmla="*/ 2147483646 w 752"/>
              <a:gd name="T9" fmla="*/ 2147483646 h 18"/>
              <a:gd name="T10" fmla="*/ 2147483646 w 752"/>
              <a:gd name="T11" fmla="*/ 2147483646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52"/>
              <a:gd name="T19" fmla="*/ 0 h 18"/>
              <a:gd name="T20" fmla="*/ 752 w 752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52" h="18">
                <a:moveTo>
                  <a:pt x="752" y="8"/>
                </a:moveTo>
                <a:lnTo>
                  <a:pt x="752" y="0"/>
                </a:lnTo>
                <a:lnTo>
                  <a:pt x="0" y="0"/>
                </a:lnTo>
                <a:lnTo>
                  <a:pt x="0" y="18"/>
                </a:lnTo>
                <a:lnTo>
                  <a:pt x="752" y="18"/>
                </a:lnTo>
                <a:lnTo>
                  <a:pt x="752" y="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617" name="Rectangle 217">
            <a:extLst>
              <a:ext uri="{FF2B5EF4-FFF2-40B4-BE49-F238E27FC236}">
                <a16:creationId xmlns:a16="http://schemas.microsoft.com/office/drawing/2014/main" id="{0AB176C8-3C98-4149-A805-1B2267A02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1" y="2050032"/>
            <a:ext cx="25400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18" name="Rectangle 218">
            <a:extLst>
              <a:ext uri="{FF2B5EF4-FFF2-40B4-BE49-F238E27FC236}">
                <a16:creationId xmlns:a16="http://schemas.microsoft.com/office/drawing/2014/main" id="{EC1F5B1B-D206-49D8-864E-C604808B0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1" y="2202432"/>
            <a:ext cx="25400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19" name="Rectangle 219">
            <a:extLst>
              <a:ext uri="{FF2B5EF4-FFF2-40B4-BE49-F238E27FC236}">
                <a16:creationId xmlns:a16="http://schemas.microsoft.com/office/drawing/2014/main" id="{F8BED225-C4C8-4310-80F6-1705117AF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1" y="2353244"/>
            <a:ext cx="25400" cy="1285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20" name="Rectangle 220">
            <a:extLst>
              <a:ext uri="{FF2B5EF4-FFF2-40B4-BE49-F238E27FC236}">
                <a16:creationId xmlns:a16="http://schemas.microsoft.com/office/drawing/2014/main" id="{F9DD7C77-D9DC-4083-80BD-94FF1BD22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1" y="2505644"/>
            <a:ext cx="25400" cy="1285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21" name="Rectangle 221">
            <a:extLst>
              <a:ext uri="{FF2B5EF4-FFF2-40B4-BE49-F238E27FC236}">
                <a16:creationId xmlns:a16="http://schemas.microsoft.com/office/drawing/2014/main" id="{1E06BA49-9BB2-43BD-9FC7-D27EC642E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1" y="2658044"/>
            <a:ext cx="25400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22" name="Rectangle 222">
            <a:extLst>
              <a:ext uri="{FF2B5EF4-FFF2-40B4-BE49-F238E27FC236}">
                <a16:creationId xmlns:a16="http://schemas.microsoft.com/office/drawing/2014/main" id="{7631F6E2-2199-4039-945E-FDF10100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1" y="2810444"/>
            <a:ext cx="25400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23" name="Rectangle 223">
            <a:extLst>
              <a:ext uri="{FF2B5EF4-FFF2-40B4-BE49-F238E27FC236}">
                <a16:creationId xmlns:a16="http://schemas.microsoft.com/office/drawing/2014/main" id="{D8C6176A-37E0-4AA6-B6D0-098F28D25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1" y="2964432"/>
            <a:ext cx="25400" cy="125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24" name="Rectangle 224">
            <a:extLst>
              <a:ext uri="{FF2B5EF4-FFF2-40B4-BE49-F238E27FC236}">
                <a16:creationId xmlns:a16="http://schemas.microsoft.com/office/drawing/2014/main" id="{5CB00E88-DF4D-4FD1-AB3C-599D141A8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1" y="3116833"/>
            <a:ext cx="25400" cy="123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25" name="Freeform 225">
            <a:extLst>
              <a:ext uri="{FF2B5EF4-FFF2-40B4-BE49-F238E27FC236}">
                <a16:creationId xmlns:a16="http://schemas.microsoft.com/office/drawing/2014/main" id="{09361852-DF6C-4EE5-9427-F0B95D5BCF5A}"/>
              </a:ext>
            </a:extLst>
          </p:cNvPr>
          <p:cNvSpPr>
            <a:spLocks/>
          </p:cNvSpPr>
          <p:nvPr/>
        </p:nvSpPr>
        <p:spPr bwMode="auto">
          <a:xfrm>
            <a:off x="4616451" y="3269232"/>
            <a:ext cx="25400" cy="36512"/>
          </a:xfrm>
          <a:custGeom>
            <a:avLst/>
            <a:gdLst>
              <a:gd name="T0" fmla="*/ 2147483646 w 18"/>
              <a:gd name="T1" fmla="*/ 2147483646 h 23"/>
              <a:gd name="T2" fmla="*/ 2147483646 w 18"/>
              <a:gd name="T3" fmla="*/ 2147483646 h 23"/>
              <a:gd name="T4" fmla="*/ 2147483646 w 18"/>
              <a:gd name="T5" fmla="*/ 0 h 23"/>
              <a:gd name="T6" fmla="*/ 0 w 18"/>
              <a:gd name="T7" fmla="*/ 0 h 23"/>
              <a:gd name="T8" fmla="*/ 0 w 18"/>
              <a:gd name="T9" fmla="*/ 2147483646 h 23"/>
              <a:gd name="T10" fmla="*/ 2147483646 w 18"/>
              <a:gd name="T11" fmla="*/ 2147483646 h 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"/>
              <a:gd name="T19" fmla="*/ 0 h 23"/>
              <a:gd name="T20" fmla="*/ 18 w 18"/>
              <a:gd name="T21" fmla="*/ 23 h 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" h="23">
                <a:moveTo>
                  <a:pt x="9" y="23"/>
                </a:moveTo>
                <a:lnTo>
                  <a:pt x="18" y="23"/>
                </a:lnTo>
                <a:lnTo>
                  <a:pt x="18" y="0"/>
                </a:lnTo>
                <a:lnTo>
                  <a:pt x="0" y="0"/>
                </a:lnTo>
                <a:lnTo>
                  <a:pt x="0" y="23"/>
                </a:lnTo>
                <a:lnTo>
                  <a:pt x="9" y="2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626" name="Rectangle 226">
            <a:extLst>
              <a:ext uri="{FF2B5EF4-FFF2-40B4-BE49-F238E27FC236}">
                <a16:creationId xmlns:a16="http://schemas.microsoft.com/office/drawing/2014/main" id="{FBD27B8F-ADF1-48A7-9C6C-E08A4DBD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077" y="2050032"/>
            <a:ext cx="26987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27" name="Rectangle 227">
            <a:extLst>
              <a:ext uri="{FF2B5EF4-FFF2-40B4-BE49-F238E27FC236}">
                <a16:creationId xmlns:a16="http://schemas.microsoft.com/office/drawing/2014/main" id="{773E4E50-DAC0-4405-9983-BFB723DA4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077" y="2202432"/>
            <a:ext cx="26987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28" name="Rectangle 228">
            <a:extLst>
              <a:ext uri="{FF2B5EF4-FFF2-40B4-BE49-F238E27FC236}">
                <a16:creationId xmlns:a16="http://schemas.microsoft.com/office/drawing/2014/main" id="{78EA427A-D0C4-44F9-B184-00A1E088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077" y="2353244"/>
            <a:ext cx="26987" cy="1285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29" name="Freeform 229">
            <a:extLst>
              <a:ext uri="{FF2B5EF4-FFF2-40B4-BE49-F238E27FC236}">
                <a16:creationId xmlns:a16="http://schemas.microsoft.com/office/drawing/2014/main" id="{CBA2BB10-561F-4264-A8EB-79708EE7B1B1}"/>
              </a:ext>
            </a:extLst>
          </p:cNvPr>
          <p:cNvSpPr>
            <a:spLocks/>
          </p:cNvSpPr>
          <p:nvPr/>
        </p:nvSpPr>
        <p:spPr bwMode="auto">
          <a:xfrm>
            <a:off x="6713538" y="2037333"/>
            <a:ext cx="1511300" cy="28575"/>
          </a:xfrm>
          <a:custGeom>
            <a:avLst/>
            <a:gdLst>
              <a:gd name="T0" fmla="*/ 2147483646 w 1071"/>
              <a:gd name="T1" fmla="*/ 2147483646 h 18"/>
              <a:gd name="T2" fmla="*/ 2147483646 w 1071"/>
              <a:gd name="T3" fmla="*/ 0 h 18"/>
              <a:gd name="T4" fmla="*/ 0 w 1071"/>
              <a:gd name="T5" fmla="*/ 0 h 18"/>
              <a:gd name="T6" fmla="*/ 0 w 1071"/>
              <a:gd name="T7" fmla="*/ 2147483646 h 18"/>
              <a:gd name="T8" fmla="*/ 2147483646 w 1071"/>
              <a:gd name="T9" fmla="*/ 2147483646 h 18"/>
              <a:gd name="T10" fmla="*/ 2147483646 w 1071"/>
              <a:gd name="T11" fmla="*/ 2147483646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71"/>
              <a:gd name="T19" fmla="*/ 0 h 18"/>
              <a:gd name="T20" fmla="*/ 1071 w 1071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71" h="18">
                <a:moveTo>
                  <a:pt x="1071" y="8"/>
                </a:moveTo>
                <a:lnTo>
                  <a:pt x="1071" y="0"/>
                </a:lnTo>
                <a:lnTo>
                  <a:pt x="0" y="0"/>
                </a:lnTo>
                <a:lnTo>
                  <a:pt x="0" y="18"/>
                </a:lnTo>
                <a:lnTo>
                  <a:pt x="1071" y="18"/>
                </a:lnTo>
                <a:lnTo>
                  <a:pt x="1071" y="8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630" name="Rectangle 230">
            <a:extLst>
              <a:ext uri="{FF2B5EF4-FFF2-40B4-BE49-F238E27FC236}">
                <a16:creationId xmlns:a16="http://schemas.microsoft.com/office/drawing/2014/main" id="{9D99E1C6-A51B-4C57-98D9-41D8231AE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2050032"/>
            <a:ext cx="26988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31" name="Rectangle 231">
            <a:extLst>
              <a:ext uri="{FF2B5EF4-FFF2-40B4-BE49-F238E27FC236}">
                <a16:creationId xmlns:a16="http://schemas.microsoft.com/office/drawing/2014/main" id="{C2D53FCF-BEC1-4DE0-9974-A59D38114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2202432"/>
            <a:ext cx="26988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32" name="Rectangle 232">
            <a:extLst>
              <a:ext uri="{FF2B5EF4-FFF2-40B4-BE49-F238E27FC236}">
                <a16:creationId xmlns:a16="http://schemas.microsoft.com/office/drawing/2014/main" id="{AD5881FA-6DB2-4636-92BF-D64641BF1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2353244"/>
            <a:ext cx="26988" cy="1285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33" name="Rectangle 233">
            <a:extLst>
              <a:ext uri="{FF2B5EF4-FFF2-40B4-BE49-F238E27FC236}">
                <a16:creationId xmlns:a16="http://schemas.microsoft.com/office/drawing/2014/main" id="{414A6D5D-98E7-401D-8C43-2D1A6B597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2505644"/>
            <a:ext cx="26988" cy="1285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34" name="Rectangle 234">
            <a:extLst>
              <a:ext uri="{FF2B5EF4-FFF2-40B4-BE49-F238E27FC236}">
                <a16:creationId xmlns:a16="http://schemas.microsoft.com/office/drawing/2014/main" id="{117C71C0-3BDC-4573-BCA1-F20917F01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2658044"/>
            <a:ext cx="26988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35" name="Rectangle 235">
            <a:extLst>
              <a:ext uri="{FF2B5EF4-FFF2-40B4-BE49-F238E27FC236}">
                <a16:creationId xmlns:a16="http://schemas.microsoft.com/office/drawing/2014/main" id="{105D096A-40B8-4144-9C33-CF47EE04B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2810444"/>
            <a:ext cx="26988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36" name="Rectangle 236">
            <a:extLst>
              <a:ext uri="{FF2B5EF4-FFF2-40B4-BE49-F238E27FC236}">
                <a16:creationId xmlns:a16="http://schemas.microsoft.com/office/drawing/2014/main" id="{51E34633-A71B-4A9D-B6B6-BF8F2ECDD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2964432"/>
            <a:ext cx="26988" cy="1254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37" name="Rectangle 237">
            <a:extLst>
              <a:ext uri="{FF2B5EF4-FFF2-40B4-BE49-F238E27FC236}">
                <a16:creationId xmlns:a16="http://schemas.microsoft.com/office/drawing/2014/main" id="{1A37EC9D-5B40-4FD4-BB34-D6C8DA56C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3116833"/>
            <a:ext cx="26988" cy="123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38" name="Rectangle 238">
            <a:extLst>
              <a:ext uri="{FF2B5EF4-FFF2-40B4-BE49-F238E27FC236}">
                <a16:creationId xmlns:a16="http://schemas.microsoft.com/office/drawing/2014/main" id="{07B10FF1-C89A-4F7A-B5F7-6E97506C5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3269233"/>
            <a:ext cx="26988" cy="123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39" name="Rectangle 239">
            <a:extLst>
              <a:ext uri="{FF2B5EF4-FFF2-40B4-BE49-F238E27FC236}">
                <a16:creationId xmlns:a16="http://schemas.microsoft.com/office/drawing/2014/main" id="{751585EA-2F33-4A2C-9223-30C733532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3420045"/>
            <a:ext cx="26988" cy="125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40" name="Rectangle 240">
            <a:extLst>
              <a:ext uri="{FF2B5EF4-FFF2-40B4-BE49-F238E27FC236}">
                <a16:creationId xmlns:a16="http://schemas.microsoft.com/office/drawing/2014/main" id="{03ECAE4A-DD94-4E9C-BFD0-9022CE7AA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3572445"/>
            <a:ext cx="26988" cy="123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41" name="Freeform 241">
            <a:extLst>
              <a:ext uri="{FF2B5EF4-FFF2-40B4-BE49-F238E27FC236}">
                <a16:creationId xmlns:a16="http://schemas.microsoft.com/office/drawing/2014/main" id="{8474651D-F9AF-4799-83D7-F4642F502A88}"/>
              </a:ext>
            </a:extLst>
          </p:cNvPr>
          <p:cNvSpPr>
            <a:spLocks/>
          </p:cNvSpPr>
          <p:nvPr/>
        </p:nvSpPr>
        <p:spPr bwMode="auto">
          <a:xfrm>
            <a:off x="6697663" y="3724844"/>
            <a:ext cx="26988" cy="84138"/>
          </a:xfrm>
          <a:custGeom>
            <a:avLst/>
            <a:gdLst>
              <a:gd name="T0" fmla="*/ 2147483646 w 19"/>
              <a:gd name="T1" fmla="*/ 2147483646 h 53"/>
              <a:gd name="T2" fmla="*/ 2147483646 w 19"/>
              <a:gd name="T3" fmla="*/ 2147483646 h 53"/>
              <a:gd name="T4" fmla="*/ 2147483646 w 19"/>
              <a:gd name="T5" fmla="*/ 0 h 53"/>
              <a:gd name="T6" fmla="*/ 0 w 19"/>
              <a:gd name="T7" fmla="*/ 0 h 53"/>
              <a:gd name="T8" fmla="*/ 0 w 19"/>
              <a:gd name="T9" fmla="*/ 2147483646 h 53"/>
              <a:gd name="T10" fmla="*/ 2147483646 w 19"/>
              <a:gd name="T11" fmla="*/ 2147483646 h 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"/>
              <a:gd name="T19" fmla="*/ 0 h 53"/>
              <a:gd name="T20" fmla="*/ 19 w 19"/>
              <a:gd name="T21" fmla="*/ 53 h 5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" h="53">
                <a:moveTo>
                  <a:pt x="11" y="53"/>
                </a:moveTo>
                <a:lnTo>
                  <a:pt x="19" y="53"/>
                </a:lnTo>
                <a:lnTo>
                  <a:pt x="19" y="0"/>
                </a:lnTo>
                <a:lnTo>
                  <a:pt x="0" y="0"/>
                </a:lnTo>
                <a:lnTo>
                  <a:pt x="0" y="53"/>
                </a:lnTo>
                <a:lnTo>
                  <a:pt x="11" y="53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642" name="Rectangle 242">
            <a:extLst>
              <a:ext uri="{FF2B5EF4-FFF2-40B4-BE49-F238E27FC236}">
                <a16:creationId xmlns:a16="http://schemas.microsoft.com/office/drawing/2014/main" id="{97F38F38-FDF3-4D57-88F1-798A0D69D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6" y="2050032"/>
            <a:ext cx="23812" cy="127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643" name="Freeform 243">
            <a:extLst>
              <a:ext uri="{FF2B5EF4-FFF2-40B4-BE49-F238E27FC236}">
                <a16:creationId xmlns:a16="http://schemas.microsoft.com/office/drawing/2014/main" id="{237FCD57-A101-4561-9D23-C4B65554A2C4}"/>
              </a:ext>
            </a:extLst>
          </p:cNvPr>
          <p:cNvSpPr>
            <a:spLocks/>
          </p:cNvSpPr>
          <p:nvPr/>
        </p:nvSpPr>
        <p:spPr bwMode="auto">
          <a:xfrm>
            <a:off x="8213726" y="2202432"/>
            <a:ext cx="23812" cy="114300"/>
          </a:xfrm>
          <a:custGeom>
            <a:avLst/>
            <a:gdLst>
              <a:gd name="T0" fmla="*/ 2147483646 w 17"/>
              <a:gd name="T1" fmla="*/ 2147483646 h 72"/>
              <a:gd name="T2" fmla="*/ 2147483646 w 17"/>
              <a:gd name="T3" fmla="*/ 2147483646 h 72"/>
              <a:gd name="T4" fmla="*/ 2147483646 w 17"/>
              <a:gd name="T5" fmla="*/ 0 h 72"/>
              <a:gd name="T6" fmla="*/ 0 w 17"/>
              <a:gd name="T7" fmla="*/ 0 h 72"/>
              <a:gd name="T8" fmla="*/ 0 w 17"/>
              <a:gd name="T9" fmla="*/ 2147483646 h 72"/>
              <a:gd name="T10" fmla="*/ 2147483646 w 17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72"/>
              <a:gd name="T20" fmla="*/ 17 w 17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72">
                <a:moveTo>
                  <a:pt x="8" y="72"/>
                </a:moveTo>
                <a:lnTo>
                  <a:pt x="17" y="72"/>
                </a:lnTo>
                <a:lnTo>
                  <a:pt x="17" y="0"/>
                </a:lnTo>
                <a:lnTo>
                  <a:pt x="0" y="0"/>
                </a:lnTo>
                <a:lnTo>
                  <a:pt x="0" y="72"/>
                </a:lnTo>
                <a:lnTo>
                  <a:pt x="8" y="7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65" name="Rectangle 244">
            <a:extLst>
              <a:ext uri="{FF2B5EF4-FFF2-40B4-BE49-F238E27FC236}">
                <a16:creationId xmlns:a16="http://schemas.microsoft.com/office/drawing/2014/main" id="{2DEA10D4-10D4-4D48-89C2-AA5D2596F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451" y="1256282"/>
            <a:ext cx="1239122" cy="73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Erythroid</a:t>
            </a:r>
            <a:br>
              <a:rPr lang="en-US" altLang="ko-KR" sz="1400" dirty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400" dirty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burst-forming</a:t>
            </a:r>
            <a:br>
              <a:rPr lang="en-US" altLang="ko-KR" sz="1400" dirty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400" dirty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unit (BFU-e)</a:t>
            </a:r>
          </a:p>
        </p:txBody>
      </p:sp>
      <p:sp>
        <p:nvSpPr>
          <p:cNvPr id="266" name="Rectangle 245">
            <a:extLst>
              <a:ext uri="{FF2B5EF4-FFF2-40B4-BE49-F238E27FC236}">
                <a16:creationId xmlns:a16="http://schemas.microsoft.com/office/drawing/2014/main" id="{AF609590-6F12-42F9-93AB-7B549B469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888" y="1256282"/>
            <a:ext cx="1359346" cy="73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Erythroid</a:t>
            </a:r>
            <a:b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colony-forming</a:t>
            </a:r>
            <a:b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unit (CFU-e)</a:t>
            </a:r>
          </a:p>
        </p:txBody>
      </p:sp>
      <p:sp>
        <p:nvSpPr>
          <p:cNvPr id="25646" name="Rectangle 246">
            <a:extLst>
              <a:ext uri="{FF2B5EF4-FFF2-40B4-BE49-F238E27FC236}">
                <a16:creationId xmlns:a16="http://schemas.microsoft.com/office/drawing/2014/main" id="{698D42CD-FFE4-4892-9F70-6B173FA7B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926" y="1649982"/>
            <a:ext cx="1336904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Normoblasts</a:t>
            </a:r>
          </a:p>
        </p:txBody>
      </p:sp>
      <p:sp>
        <p:nvSpPr>
          <p:cNvPr id="25647" name="Rectangle 247">
            <a:extLst>
              <a:ext uri="{FF2B5EF4-FFF2-40B4-BE49-F238E27FC236}">
                <a16:creationId xmlns:a16="http://schemas.microsoft.com/office/drawing/2014/main" id="{2CFE1160-AB35-4967-A8D2-07F5DEF2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2526282"/>
            <a:ext cx="1041952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Pluripotent</a:t>
            </a:r>
            <a:b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stem cell</a:t>
            </a:r>
          </a:p>
        </p:txBody>
      </p:sp>
      <p:sp>
        <p:nvSpPr>
          <p:cNvPr id="25648" name="Rectangle 248">
            <a:extLst>
              <a:ext uri="{FF2B5EF4-FFF2-40B4-BE49-F238E27FC236}">
                <a16:creationId xmlns:a16="http://schemas.microsoft.com/office/drawing/2014/main" id="{645BBEB6-B8F8-4A44-AB0A-7ED57300D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113" y="4356669"/>
            <a:ext cx="1489190" cy="9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Neutrophils</a:t>
            </a:r>
          </a:p>
          <a:p>
            <a:pPr latinLnBrk="0">
              <a:spcBef>
                <a:spcPct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Monocytes</a:t>
            </a:r>
            <a:b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Megakaryocytes</a:t>
            </a:r>
            <a:b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Lymphocytes</a:t>
            </a:r>
          </a:p>
        </p:txBody>
      </p:sp>
      <p:sp>
        <p:nvSpPr>
          <p:cNvPr id="25649" name="Rectangle 249">
            <a:extLst>
              <a:ext uri="{FF2B5EF4-FFF2-40B4-BE49-F238E27FC236}">
                <a16:creationId xmlns:a16="http://schemas.microsoft.com/office/drawing/2014/main" id="{EFF00960-A854-42DB-B678-A50738814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4" y="3866133"/>
            <a:ext cx="1458733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Pro-erythroblast</a:t>
            </a:r>
          </a:p>
        </p:txBody>
      </p:sp>
      <p:sp>
        <p:nvSpPr>
          <p:cNvPr id="25650" name="Rectangle 250">
            <a:extLst>
              <a:ext uri="{FF2B5EF4-FFF2-40B4-BE49-F238E27FC236}">
                <a16:creationId xmlns:a16="http://schemas.microsoft.com/office/drawing/2014/main" id="{2A5AA8AB-24DE-4217-BCCD-456E7DCBE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3451" y="3929632"/>
            <a:ext cx="1393010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Hemoglobin</a:t>
            </a:r>
            <a:br>
              <a:rPr lang="en-US" altLang="ko-KR" sz="16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6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accumulation</a:t>
            </a:r>
          </a:p>
        </p:txBody>
      </p:sp>
      <p:sp>
        <p:nvSpPr>
          <p:cNvPr id="25651" name="Rectangle 251">
            <a:extLst>
              <a:ext uri="{FF2B5EF4-FFF2-40B4-BE49-F238E27FC236}">
                <a16:creationId xmlns:a16="http://schemas.microsoft.com/office/drawing/2014/main" id="{ECE31547-B6E8-4273-92F2-E69DE8D53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5105969"/>
            <a:ext cx="1282402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Globin mRNA</a:t>
            </a:r>
            <a:b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accumulation</a:t>
            </a:r>
          </a:p>
        </p:txBody>
      </p:sp>
      <p:sp>
        <p:nvSpPr>
          <p:cNvPr id="25652" name="Line 252">
            <a:extLst>
              <a:ext uri="{FF2B5EF4-FFF2-40B4-BE49-F238E27FC236}">
                <a16:creationId xmlns:a16="http://schemas.microsoft.com/office/drawing/2014/main" id="{B2A7DE1E-DC6F-49E3-8AA5-870B120F0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2652" y="4851969"/>
            <a:ext cx="3762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5653" name="Rectangle 253">
            <a:extLst>
              <a:ext uri="{FF2B5EF4-FFF2-40B4-BE49-F238E27FC236}">
                <a16:creationId xmlns:a16="http://schemas.microsoft.com/office/drawing/2014/main" id="{50AE4203-A8E0-4C0B-9F28-8ADB90892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7" y="4644007"/>
            <a:ext cx="1429879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Erythropoietin</a:t>
            </a:r>
            <a:b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</a:b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responsiveness</a:t>
            </a:r>
          </a:p>
        </p:txBody>
      </p:sp>
      <p:sp>
        <p:nvSpPr>
          <p:cNvPr id="25654" name="Rectangle 254">
            <a:extLst>
              <a:ext uri="{FF2B5EF4-FFF2-40B4-BE49-F238E27FC236}">
                <a16:creationId xmlns:a16="http://schemas.microsoft.com/office/drawing/2014/main" id="{D4D30EDC-0C0F-4FA9-8152-0D41ABBF4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576" y="2469133"/>
            <a:ext cx="1162178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Reticulocyte</a:t>
            </a:r>
          </a:p>
        </p:txBody>
      </p:sp>
      <p:sp>
        <p:nvSpPr>
          <p:cNvPr id="25655" name="Rectangle 255">
            <a:extLst>
              <a:ext uri="{FF2B5EF4-FFF2-40B4-BE49-F238E27FC236}">
                <a16:creationId xmlns:a16="http://schemas.microsoft.com/office/drawing/2014/main" id="{412634FE-22E4-4E54-839D-71D7F8E8D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38" y="2207195"/>
            <a:ext cx="833562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Red cell</a:t>
            </a:r>
          </a:p>
        </p:txBody>
      </p:sp>
      <p:sp>
        <p:nvSpPr>
          <p:cNvPr id="259" name="직사각형 258">
            <a:extLst>
              <a:ext uri="{FF2B5EF4-FFF2-40B4-BE49-F238E27FC236}">
                <a16:creationId xmlns:a16="http://schemas.microsoft.com/office/drawing/2014/main" id="{60C0EB86-B843-4CD0-A759-2E6DDD3ED344}"/>
              </a:ext>
            </a:extLst>
          </p:cNvPr>
          <p:cNvSpPr/>
          <p:nvPr/>
        </p:nvSpPr>
        <p:spPr bwMode="auto">
          <a:xfrm>
            <a:off x="965902" y="247357"/>
            <a:ext cx="7043737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+mj-ea"/>
                <a:ea typeface="+mj-ea"/>
              </a:rPr>
              <a:t>The mechanism of action of EPO</a:t>
            </a:r>
          </a:p>
        </p:txBody>
      </p:sp>
    </p:spTree>
    <p:extLst>
      <p:ext uri="{BB962C8B-B14F-4D97-AF65-F5344CB8AC3E}">
        <p14:creationId xmlns:p14="http://schemas.microsoft.com/office/powerpoint/2010/main" val="40344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utoUpdateAnimBg="0"/>
      <p:bldP spid="26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E602ED2-6E88-4AF0-90F4-5D6D8E7B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93" y="3148111"/>
            <a:ext cx="11394812" cy="21897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A2E143-6D00-414A-884D-6AB081D78085}"/>
              </a:ext>
            </a:extLst>
          </p:cNvPr>
          <p:cNvSpPr txBox="1"/>
          <p:nvPr/>
        </p:nvSpPr>
        <p:spPr>
          <a:xfrm>
            <a:off x="398594" y="5406390"/>
            <a:ext cx="11394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Hb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농도가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12.0g/dL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를 넘지 않도록 하고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12.0g/dL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초과시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11.0g/dL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로 저하될 때까지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휴약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전회 </a:t>
            </a:r>
            <a:r>
              <a:rPr kumimoji="0" lang="ko-KR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투여량의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절반으로 투여 재개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암화학요법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종료 시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본제 투여 종료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594" y="332872"/>
            <a:ext cx="9891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/>
              <a:t>ESA Dosage &amp; Insurance Guideline</a:t>
            </a:r>
            <a:endParaRPr lang="ko-KR" altLang="en-US" sz="40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03738CF-16CB-4855-B869-8131C6D620C1}"/>
              </a:ext>
            </a:extLst>
          </p:cNvPr>
          <p:cNvSpPr/>
          <p:nvPr/>
        </p:nvSpPr>
        <p:spPr bwMode="auto">
          <a:xfrm>
            <a:off x="492590" y="1109240"/>
            <a:ext cx="9797255" cy="2038871"/>
          </a:xfrm>
          <a:prstGeom prst="rect">
            <a:avLst/>
          </a:prstGeom>
          <a:noFill/>
          <a:ln w="190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항암화학요법</a:t>
            </a:r>
            <a:r>
              <a:rPr kumimoji="0" lang="en-US" altLang="ko-KR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en-US" altLang="ko-KR" sz="200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Chemotherpy</a:t>
            </a:r>
            <a:r>
              <a:rPr kumimoji="0" lang="en-US" altLang="ko-KR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을</a:t>
            </a:r>
            <a:r>
              <a:rPr kumimoji="0" lang="en-US" altLang="ko-KR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받고 있는 비골수성 악성종양 환자의 </a:t>
            </a:r>
            <a:r>
              <a:rPr kumimoji="0" lang="ko-KR" altLang="en-US" sz="200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빈혈치료</a:t>
            </a:r>
            <a:endParaRPr kumimoji="0" lang="en-US" altLang="ko-KR" sz="200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ko-KR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Hb 10g/dL </a:t>
            </a: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이하 또는 </a:t>
            </a:r>
            <a:r>
              <a:rPr kumimoji="0" lang="en-US" altLang="ko-KR" sz="200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Hct</a:t>
            </a:r>
            <a:r>
              <a:rPr kumimoji="0" lang="en-US" altLang="ko-KR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30% </a:t>
            </a: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이하인</a:t>
            </a:r>
            <a:r>
              <a:rPr kumimoji="0" lang="en-US" altLang="ko-KR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경우 </a:t>
            </a:r>
            <a:endParaRPr kumimoji="0" lang="en-US" altLang="ko-KR" sz="200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ko-KR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Hb 12g/dL </a:t>
            </a: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또는 </a:t>
            </a:r>
            <a:r>
              <a:rPr kumimoji="0" lang="en-US" altLang="ko-KR" sz="200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Hct</a:t>
            </a:r>
            <a:r>
              <a:rPr kumimoji="0" lang="en-US" altLang="ko-KR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36%</a:t>
            </a: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까지 요양급여를 인정하며</a:t>
            </a:r>
            <a:r>
              <a:rPr kumimoji="0" lang="en-US" altLang="ko-KR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진료비 청구 시 </a:t>
            </a:r>
            <a:r>
              <a:rPr kumimoji="0" lang="ko-KR" altLang="en-US" sz="200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매월별</a:t>
            </a:r>
            <a:r>
              <a:rPr kumimoji="0" lang="ko-KR" altLang="en-US" sz="20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혈액검사 결과치를 첨부하여야 </a:t>
            </a:r>
            <a:r>
              <a:rPr kumimoji="0" lang="ko-KR" altLang="en-US" sz="200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함</a:t>
            </a:r>
            <a:endParaRPr kumimoji="0" lang="en-US" altLang="ko-KR" sz="200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8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그룹 42"/>
          <p:cNvGrpSpPr/>
          <p:nvPr/>
        </p:nvGrpSpPr>
        <p:grpSpPr>
          <a:xfrm>
            <a:off x="678201" y="263623"/>
            <a:ext cx="10846688" cy="6098718"/>
            <a:chOff x="514301" y="211864"/>
            <a:chExt cx="10846688" cy="6098718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8BB5089F-53C5-4778-BE6D-8EA63416D413}"/>
                </a:ext>
              </a:extLst>
            </p:cNvPr>
            <p:cNvSpPr/>
            <p:nvPr/>
          </p:nvSpPr>
          <p:spPr>
            <a:xfrm>
              <a:off x="4547032" y="255639"/>
              <a:ext cx="3324136" cy="605169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108D8DCD-09C1-46C9-B6C9-447E48EC2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8" t="14897" r="6418" b="57849"/>
            <a:stretch>
              <a:fillRect/>
            </a:stretch>
          </p:blipFill>
          <p:spPr bwMode="auto">
            <a:xfrm>
              <a:off x="534841" y="288006"/>
              <a:ext cx="3952496" cy="21212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그림 42">
              <a:extLst>
                <a:ext uri="{FF2B5EF4-FFF2-40B4-BE49-F238E27FC236}">
                  <a16:creationId xmlns:a16="http://schemas.microsoft.com/office/drawing/2014/main" id="{FE32FFD4-080F-40E7-B82D-81600787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8" t="41566" r="7243" b="8760"/>
            <a:stretch>
              <a:fillRect/>
            </a:stretch>
          </p:blipFill>
          <p:spPr bwMode="auto">
            <a:xfrm>
              <a:off x="514301" y="2409270"/>
              <a:ext cx="3973036" cy="39013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그룹 4">
              <a:extLst>
                <a:ext uri="{FF2B5EF4-FFF2-40B4-BE49-F238E27FC236}">
                  <a16:creationId xmlns:a16="http://schemas.microsoft.com/office/drawing/2014/main" id="{261F149E-D873-46D0-9F18-B708BFD314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4109" y="3280841"/>
              <a:ext cx="3032125" cy="2643188"/>
              <a:chOff x="7362874" y="1272607"/>
              <a:chExt cx="3032125" cy="2643185"/>
            </a:xfrm>
          </p:grpSpPr>
          <p:sp>
            <p:nvSpPr>
              <p:cNvPr id="27" name="오각형 21">
                <a:extLst>
                  <a:ext uri="{FF2B5EF4-FFF2-40B4-BE49-F238E27FC236}">
                    <a16:creationId xmlns:a16="http://schemas.microsoft.com/office/drawing/2014/main" id="{DF98CCC6-3998-4EDC-A41A-E7078F435FFF}"/>
                  </a:ext>
                </a:extLst>
              </p:cNvPr>
              <p:cNvSpPr/>
              <p:nvPr/>
            </p:nvSpPr>
            <p:spPr>
              <a:xfrm>
                <a:off x="7993112" y="1272607"/>
                <a:ext cx="1212850" cy="323850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3</a:t>
                </a:r>
                <a:r>
                  <a:rPr kumimoji="1" lang="ko-KR" altLang="en-US" sz="140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주</a:t>
                </a:r>
                <a:r>
                  <a:rPr kumimoji="1" lang="en-US" altLang="ko-KR" sz="1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 </a:t>
                </a:r>
                <a:r>
                  <a:rPr kumimoji="1" lang="ko-KR" altLang="en-US" sz="140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요법</a:t>
                </a:r>
                <a:r>
                  <a:rPr kumimoji="1" lang="en-US" altLang="ko-KR" sz="1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 </a:t>
                </a:r>
                <a:endParaRPr kumimoji="1" lang="ko-KR" altLang="en-US" sz="14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10X10" panose="020D0604000000000000" pitchFamily="50" charset="-127"/>
                  <a:ea typeface="10X10" panose="020D0604000000000000" pitchFamily="50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D64C9FFE-FBA2-4B12-987E-3884D40CE855}"/>
                  </a:ext>
                </a:extLst>
              </p:cNvPr>
              <p:cNvSpPr/>
              <p:nvPr/>
            </p:nvSpPr>
            <p:spPr>
              <a:xfrm>
                <a:off x="7362874" y="1669482"/>
                <a:ext cx="3032125" cy="22463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1200" b="1" dirty="0">
                    <a:solidFill>
                      <a:srgbClr val="C00000"/>
                    </a:solidFill>
                    <a:cs typeface="Arial Unicode MS" pitchFamily="50" charset="-127"/>
                  </a:rPr>
                  <a:t>용량</a:t>
                </a:r>
                <a:r>
                  <a:rPr kumimoji="1" lang="ko-KR" altLang="en-US" sz="1200" dirty="0">
                    <a:solidFill>
                      <a:srgbClr val="000000"/>
                    </a:solidFill>
                    <a:cs typeface="Arial Unicode MS" pitchFamily="50" charset="-127"/>
                  </a:rPr>
                  <a:t> </a:t>
                </a: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</a:rPr>
                  <a:t> 60kg x 6.75㎍/kg = 405㎍</a:t>
                </a: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20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</a:rPr>
                  <a:t>      120㎍ x 3syr.  +   6</a:t>
                </a:r>
                <a:r>
                  <a:rPr kumimoji="1" lang="en-US" altLang="ko-KR" sz="1200" dirty="0">
                    <a:solidFill>
                      <a:srgbClr val="000000"/>
                    </a:solidFill>
                    <a:ea typeface="굴림" panose="020B0600000101010101" pitchFamily="50" charset="-127"/>
                    <a:cs typeface="Arial Unicode MS" pitchFamily="50" charset="-127"/>
                  </a:rPr>
                  <a:t>0</a:t>
                </a: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</a:rPr>
                  <a:t>㎍ x 1syr. </a:t>
                </a: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b="1" dirty="0">
                  <a:solidFill>
                    <a:srgbClr val="C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b="1" dirty="0">
                  <a:solidFill>
                    <a:srgbClr val="C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1200" b="1" dirty="0">
                    <a:solidFill>
                      <a:srgbClr val="C00000"/>
                    </a:solidFill>
                    <a:cs typeface="Arial Unicode MS" pitchFamily="50" charset="-127"/>
                  </a:rPr>
                  <a:t>약가</a:t>
                </a:r>
                <a:r>
                  <a:rPr kumimoji="1" lang="ko-KR" altLang="en-US" sz="1200" dirty="0">
                    <a:solidFill>
                      <a:srgbClr val="000000"/>
                    </a:solidFill>
                    <a:cs typeface="Arial Unicode MS" pitchFamily="50" charset="-127"/>
                  </a:rPr>
                  <a:t> </a:t>
                </a: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</a:rPr>
                  <a:t> 199,113</a:t>
                </a:r>
                <a:r>
                  <a:rPr kumimoji="1" lang="ko-KR" altLang="en-US" sz="1200" dirty="0">
                    <a:solidFill>
                      <a:srgbClr val="000000"/>
                    </a:solidFill>
                    <a:cs typeface="Arial Unicode MS" pitchFamily="50" charset="-127"/>
                  </a:rPr>
                  <a:t>원 </a:t>
                </a: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  <a:sym typeface="Wingdings" panose="05000000000000000000" pitchFamily="2" charset="2"/>
                  </a:rPr>
                  <a:t>         </a:t>
                </a:r>
                <a:r>
                  <a:rPr kumimoji="1" lang="ko-KR" altLang="en-US" sz="1200" dirty="0">
                    <a:solidFill>
                      <a:prstClr val="black"/>
                    </a:solidFill>
                    <a:cs typeface="Arial Unicode MS" pitchFamily="50" charset="-127"/>
                  </a:rPr>
                  <a:t>환자 부담 </a:t>
                </a:r>
                <a:r>
                  <a:rPr kumimoji="1" lang="en-US" altLang="ko-KR" sz="1200" dirty="0">
                    <a:solidFill>
                      <a:prstClr val="black"/>
                    </a:solidFill>
                    <a:cs typeface="Arial Unicode MS" pitchFamily="50" charset="-127"/>
                  </a:rPr>
                  <a:t>5%= </a:t>
                </a:r>
                <a:r>
                  <a:rPr kumimoji="1" lang="en-US" altLang="ko-KR" sz="1200" b="1" dirty="0">
                    <a:solidFill>
                      <a:prstClr val="black"/>
                    </a:solidFill>
                    <a:cs typeface="Arial Unicode MS" pitchFamily="50" charset="-127"/>
                  </a:rPr>
                  <a:t>9,956</a:t>
                </a:r>
                <a:r>
                  <a:rPr kumimoji="1" lang="ko-KR" altLang="en-US" sz="1200" b="1" dirty="0">
                    <a:solidFill>
                      <a:prstClr val="black"/>
                    </a:solidFill>
                    <a:cs typeface="Arial Unicode MS" pitchFamily="50" charset="-127"/>
                    <a:sym typeface="Wingdings" pitchFamily="2" charset="2"/>
                  </a:rPr>
                  <a:t>원</a:t>
                </a:r>
                <a:r>
                  <a:rPr kumimoji="1" lang="en-US" altLang="ko-KR" sz="1200" b="1" dirty="0">
                    <a:solidFill>
                      <a:prstClr val="black"/>
                    </a:solidFill>
                    <a:cs typeface="Arial Unicode MS" pitchFamily="50" charset="-127"/>
                  </a:rPr>
                  <a:t> </a:t>
                </a:r>
              </a:p>
            </p:txBody>
          </p:sp>
          <p:pic>
            <p:nvPicPr>
              <p:cNvPr id="29" name="그림 10">
                <a:extLst>
                  <a:ext uri="{FF2B5EF4-FFF2-40B4-BE49-F238E27FC236}">
                    <a16:creationId xmlns:a16="http://schemas.microsoft.com/office/drawing/2014/main" id="{F9AB5443-03B5-4793-A382-57B026527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56194">
                <a:off x="7516862" y="2181786"/>
                <a:ext cx="766762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그림 66">
                <a:extLst>
                  <a:ext uri="{FF2B5EF4-FFF2-40B4-BE49-F238E27FC236}">
                    <a16:creationId xmlns:a16="http://schemas.microsoft.com/office/drawing/2014/main" id="{44FC906B-48A5-4AFC-8330-249E78234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56194">
                <a:off x="8117290" y="2181785"/>
                <a:ext cx="76835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그림 67">
                <a:extLst>
                  <a:ext uri="{FF2B5EF4-FFF2-40B4-BE49-F238E27FC236}">
                    <a16:creationId xmlns:a16="http://schemas.microsoft.com/office/drawing/2014/main" id="{B995EDDE-6EE6-4EC3-BF94-8158448B1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56194">
                <a:off x="8676264" y="2181863"/>
                <a:ext cx="766762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그림 69">
                <a:extLst>
                  <a:ext uri="{FF2B5EF4-FFF2-40B4-BE49-F238E27FC236}">
                    <a16:creationId xmlns:a16="http://schemas.microsoft.com/office/drawing/2014/main" id="{4AC5752E-F971-410A-BE67-004ABE128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56194">
                <a:off x="9385686" y="2326932"/>
                <a:ext cx="604838" cy="569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" name="그룹 5">
              <a:extLst>
                <a:ext uri="{FF2B5EF4-FFF2-40B4-BE49-F238E27FC236}">
                  <a16:creationId xmlns:a16="http://schemas.microsoft.com/office/drawing/2014/main" id="{6F0D0B04-8E2C-4B22-B973-E67044C91A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4109" y="337539"/>
              <a:ext cx="3032125" cy="2743200"/>
              <a:chOff x="10679162" y="1235302"/>
              <a:chExt cx="3032125" cy="2742045"/>
            </a:xfrm>
          </p:grpSpPr>
          <p:sp>
            <p:nvSpPr>
              <p:cNvPr id="34" name="오각형 22">
                <a:extLst>
                  <a:ext uri="{FF2B5EF4-FFF2-40B4-BE49-F238E27FC236}">
                    <a16:creationId xmlns:a16="http://schemas.microsoft.com/office/drawing/2014/main" id="{66234941-6721-4286-AD4E-CE3A64C49DAC}"/>
                  </a:ext>
                </a:extLst>
              </p:cNvPr>
              <p:cNvSpPr/>
              <p:nvPr/>
            </p:nvSpPr>
            <p:spPr>
              <a:xfrm>
                <a:off x="11331625" y="1235302"/>
                <a:ext cx="1212850" cy="323714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1</a:t>
                </a:r>
                <a:r>
                  <a:rPr kumimoji="1" lang="ko-KR" altLang="en-US" sz="1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주</a:t>
                </a:r>
                <a:r>
                  <a:rPr kumimoji="1" lang="en-US" altLang="ko-KR" sz="1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 </a:t>
                </a:r>
                <a:r>
                  <a:rPr kumimoji="1" lang="ko-KR" altLang="en-US" sz="1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요법</a:t>
                </a:r>
                <a:r>
                  <a:rPr kumimoji="1" lang="en-US" altLang="ko-KR" sz="1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10X10" panose="020D0604000000000000" pitchFamily="50" charset="-127"/>
                    <a:ea typeface="10X10" panose="020D0604000000000000" pitchFamily="50" charset="-127"/>
                  </a:rPr>
                  <a:t> </a:t>
                </a:r>
                <a:endParaRPr kumimoji="1" lang="ko-KR" altLang="en-US" sz="1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10X10" panose="020D0604000000000000" pitchFamily="50" charset="-127"/>
                  <a:ea typeface="10X10" panose="020D0604000000000000" pitchFamily="50" charset="-127"/>
                </a:endParaRPr>
              </a:p>
            </p:txBody>
          </p:sp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1302B4FD-C3CE-4642-94A1-DA716D80643D}"/>
                  </a:ext>
                </a:extLst>
              </p:cNvPr>
              <p:cNvSpPr/>
              <p:nvPr/>
            </p:nvSpPr>
            <p:spPr>
              <a:xfrm>
                <a:off x="10679162" y="1668508"/>
                <a:ext cx="3032125" cy="23088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1200" b="1" dirty="0">
                    <a:solidFill>
                      <a:srgbClr val="C00000"/>
                    </a:solidFill>
                    <a:cs typeface="Arial Unicode MS" pitchFamily="50" charset="-127"/>
                  </a:rPr>
                  <a:t>용량</a:t>
                </a:r>
                <a:r>
                  <a:rPr kumimoji="1" lang="ko-KR" altLang="en-US" sz="1200" dirty="0">
                    <a:solidFill>
                      <a:srgbClr val="000000"/>
                    </a:solidFill>
                    <a:cs typeface="Arial Unicode MS" pitchFamily="50" charset="-127"/>
                  </a:rPr>
                  <a:t> </a:t>
                </a: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</a:rPr>
                  <a:t> 60kg x 2.25㎍/kg = 135㎍</a:t>
                </a: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20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</a:rPr>
                  <a:t>      120㎍ x 1syr.  +  2</a:t>
                </a:r>
                <a:r>
                  <a:rPr kumimoji="1" lang="en-US" altLang="ko-KR" sz="1200" dirty="0">
                    <a:solidFill>
                      <a:srgbClr val="000000"/>
                    </a:solidFill>
                    <a:ea typeface="굴림" panose="020B0600000101010101" pitchFamily="50" charset="-127"/>
                    <a:cs typeface="Arial Unicode MS" pitchFamily="50" charset="-127"/>
                  </a:rPr>
                  <a:t>0</a:t>
                </a: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</a:rPr>
                  <a:t>㎍ x 1syr. </a:t>
                </a: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8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ko-KR" sz="8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ko-KR" altLang="en-US" sz="1200" b="1" dirty="0" err="1">
                    <a:solidFill>
                      <a:srgbClr val="C00000"/>
                    </a:solidFill>
                    <a:cs typeface="Arial Unicode MS" pitchFamily="50" charset="-127"/>
                  </a:rPr>
                  <a:t>약가</a:t>
                </a:r>
                <a:r>
                  <a:rPr kumimoji="1" lang="ko-KR" altLang="en-US" sz="1200" dirty="0">
                    <a:solidFill>
                      <a:srgbClr val="000000"/>
                    </a:solidFill>
                    <a:cs typeface="Arial Unicode MS" pitchFamily="50" charset="-127"/>
                  </a:rPr>
                  <a:t> </a:t>
                </a: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</a:rPr>
                  <a:t> 93,626</a:t>
                </a:r>
                <a:r>
                  <a:rPr kumimoji="1" lang="ko-KR" altLang="en-US" sz="1200" dirty="0">
                    <a:solidFill>
                      <a:srgbClr val="000000"/>
                    </a:solidFill>
                    <a:cs typeface="Arial Unicode MS" pitchFamily="50" charset="-127"/>
                  </a:rPr>
                  <a:t>원 </a:t>
                </a:r>
                <a:endParaRPr kumimoji="1" lang="en-US" altLang="ko-KR" sz="1200" dirty="0">
                  <a:solidFill>
                    <a:srgbClr val="000000"/>
                  </a:solidFill>
                  <a:cs typeface="Arial Unicode MS" pitchFamily="50" charset="-127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dirty="0">
                    <a:solidFill>
                      <a:srgbClr val="000000"/>
                    </a:solidFill>
                    <a:cs typeface="Arial Unicode MS" pitchFamily="50" charset="-127"/>
                    <a:sym typeface="Wingdings" panose="05000000000000000000" pitchFamily="2" charset="2"/>
                  </a:rPr>
                  <a:t>         </a:t>
                </a:r>
                <a:r>
                  <a:rPr kumimoji="1" lang="ko-KR" altLang="en-US" sz="1200" dirty="0">
                    <a:solidFill>
                      <a:prstClr val="black"/>
                    </a:solidFill>
                    <a:cs typeface="Arial Unicode MS" pitchFamily="50" charset="-127"/>
                  </a:rPr>
                  <a:t>환자 부담 </a:t>
                </a:r>
                <a:r>
                  <a:rPr kumimoji="1" lang="en-US" altLang="ko-KR" sz="1200" dirty="0">
                    <a:solidFill>
                      <a:prstClr val="black"/>
                    </a:solidFill>
                    <a:cs typeface="Arial Unicode MS" pitchFamily="50" charset="-127"/>
                  </a:rPr>
                  <a:t>5%= </a:t>
                </a:r>
                <a:r>
                  <a:rPr kumimoji="1" lang="en-US" altLang="ko-KR" sz="1200" b="1" dirty="0">
                    <a:solidFill>
                      <a:prstClr val="black"/>
                    </a:solidFill>
                    <a:cs typeface="Arial Unicode MS" pitchFamily="50" charset="-127"/>
                  </a:rPr>
                  <a:t>3</a:t>
                </a:r>
                <a:r>
                  <a:rPr kumimoji="1" lang="en-US" altLang="ko-KR" sz="1200" b="1" dirty="0">
                    <a:solidFill>
                      <a:prstClr val="black"/>
                    </a:solidFill>
                    <a:cs typeface="Arial Unicode MS" pitchFamily="50" charset="-127"/>
                    <a:sym typeface="Wingdings" pitchFamily="2" charset="2"/>
                  </a:rPr>
                  <a:t>,709</a:t>
                </a:r>
                <a:r>
                  <a:rPr kumimoji="1" lang="ko-KR" altLang="en-US" sz="1200" b="1" dirty="0">
                    <a:solidFill>
                      <a:prstClr val="black"/>
                    </a:solidFill>
                    <a:cs typeface="Arial Unicode MS" pitchFamily="50" charset="-127"/>
                    <a:sym typeface="Wingdings" pitchFamily="2" charset="2"/>
                  </a:rPr>
                  <a:t>원</a:t>
                </a:r>
                <a:endParaRPr kumimoji="1" lang="en-US" altLang="ko-KR" sz="1200" b="1" dirty="0">
                  <a:solidFill>
                    <a:prstClr val="black"/>
                  </a:solidFill>
                  <a:cs typeface="Arial Unicode MS" pitchFamily="50" charset="-127"/>
                  <a:sym typeface="Wingdings" pitchFamily="2" charset="2"/>
                </a:endParaRPr>
              </a:p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b="1" dirty="0">
                    <a:solidFill>
                      <a:prstClr val="black"/>
                    </a:solidFill>
                    <a:cs typeface="Arial Unicode MS" pitchFamily="50" charset="-127"/>
                    <a:sym typeface="Wingdings" pitchFamily="2" charset="2"/>
                  </a:rPr>
                  <a:t>         </a:t>
                </a:r>
                <a:r>
                  <a:rPr kumimoji="1" lang="en-US" altLang="ko-KR" sz="1200" dirty="0">
                    <a:solidFill>
                      <a:prstClr val="black"/>
                    </a:solidFill>
                    <a:cs typeface="Arial Unicode MS" pitchFamily="50" charset="-127"/>
                    <a:sym typeface="Wingdings" pitchFamily="2" charset="2"/>
                  </a:rPr>
                  <a:t>x 3</a:t>
                </a:r>
                <a:r>
                  <a:rPr kumimoji="1" lang="ko-KR" altLang="en-US" sz="1200" dirty="0">
                    <a:solidFill>
                      <a:prstClr val="black"/>
                    </a:solidFill>
                    <a:cs typeface="Arial Unicode MS" pitchFamily="50" charset="-127"/>
                    <a:sym typeface="Wingdings" pitchFamily="2" charset="2"/>
                  </a:rPr>
                  <a:t>주 </a:t>
                </a:r>
                <a:r>
                  <a:rPr kumimoji="1" lang="en-US" altLang="ko-KR" sz="1200" dirty="0">
                    <a:solidFill>
                      <a:prstClr val="black"/>
                    </a:solidFill>
                    <a:cs typeface="Arial Unicode MS" pitchFamily="50" charset="-127"/>
                    <a:sym typeface="Wingdings" pitchFamily="2" charset="2"/>
                  </a:rPr>
                  <a:t>= </a:t>
                </a:r>
                <a:r>
                  <a:rPr kumimoji="1" lang="en-US" altLang="ko-KR" sz="1200" b="1" dirty="0">
                    <a:solidFill>
                      <a:prstClr val="black"/>
                    </a:solidFill>
                    <a:cs typeface="Arial Unicode MS" pitchFamily="50" charset="-127"/>
                    <a:sym typeface="Wingdings" pitchFamily="2" charset="2"/>
                  </a:rPr>
                  <a:t>11,125</a:t>
                </a:r>
                <a:r>
                  <a:rPr kumimoji="1" lang="ko-KR" altLang="en-US" sz="1200" b="1" dirty="0">
                    <a:solidFill>
                      <a:prstClr val="black"/>
                    </a:solidFill>
                    <a:cs typeface="Arial Unicode MS" pitchFamily="50" charset="-127"/>
                    <a:sym typeface="Wingdings" pitchFamily="2" charset="2"/>
                  </a:rPr>
                  <a:t>원</a:t>
                </a:r>
                <a:r>
                  <a:rPr kumimoji="1" lang="en-US" altLang="ko-KR" sz="1200" b="1" dirty="0">
                    <a:solidFill>
                      <a:prstClr val="black"/>
                    </a:solidFill>
                    <a:cs typeface="Arial Unicode MS" pitchFamily="50" charset="-127"/>
                  </a:rPr>
                  <a:t> </a:t>
                </a:r>
              </a:p>
            </p:txBody>
          </p:sp>
          <p:pic>
            <p:nvPicPr>
              <p:cNvPr id="36" name="그림 73">
                <a:extLst>
                  <a:ext uri="{FF2B5EF4-FFF2-40B4-BE49-F238E27FC236}">
                    <a16:creationId xmlns:a16="http://schemas.microsoft.com/office/drawing/2014/main" id="{01D5F063-0770-42CD-94F2-273B27D89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56194">
                <a:off x="11233968" y="2055004"/>
                <a:ext cx="766763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그림 75">
                <a:extLst>
                  <a:ext uri="{FF2B5EF4-FFF2-40B4-BE49-F238E27FC236}">
                    <a16:creationId xmlns:a16="http://schemas.microsoft.com/office/drawing/2014/main" id="{109E06B9-A508-4B1C-88BE-DCE7D6CE5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56194">
                <a:off x="12460730" y="2230058"/>
                <a:ext cx="48895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E2F9BD88-9B4C-4DB0-8551-496911D1B325}"/>
                </a:ext>
              </a:extLst>
            </p:cNvPr>
            <p:cNvSpPr/>
            <p:nvPr/>
          </p:nvSpPr>
          <p:spPr>
            <a:xfrm>
              <a:off x="7943435" y="211864"/>
              <a:ext cx="3417554" cy="605169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FCB4AE-D856-4538-B1BE-64A503A017B7}"/>
                </a:ext>
              </a:extLst>
            </p:cNvPr>
            <p:cNvSpPr txBox="1"/>
            <p:nvPr/>
          </p:nvSpPr>
          <p:spPr>
            <a:xfrm>
              <a:off x="4787365" y="6030310"/>
              <a:ext cx="320549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solidFill>
                    <a:srgbClr val="FF0000"/>
                  </a:solidFill>
                  <a:latin typeface="+mn-ea"/>
                </a:rPr>
                <a:t>(</a:t>
              </a:r>
              <a:r>
                <a:rPr lang="ko-KR" altLang="en-US" sz="900" dirty="0">
                  <a:solidFill>
                    <a:srgbClr val="FF0000"/>
                  </a:solidFill>
                  <a:latin typeface="+mn-ea"/>
                </a:rPr>
                <a:t>계산된 용량만 투여하시고</a:t>
              </a:r>
              <a:r>
                <a:rPr lang="en-US" altLang="ko-KR" sz="900" dirty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900" dirty="0">
                  <a:solidFill>
                    <a:srgbClr val="FF0000"/>
                  </a:solidFill>
                  <a:latin typeface="+mn-ea"/>
                </a:rPr>
                <a:t>남은 용량은 폐기하십시오</a:t>
              </a:r>
              <a:r>
                <a:rPr lang="en-US" altLang="ko-KR" sz="900" dirty="0">
                  <a:solidFill>
                    <a:srgbClr val="FF0000"/>
                  </a:solidFill>
                  <a:latin typeface="+mn-ea"/>
                </a:rPr>
                <a:t>.)</a:t>
              </a:r>
              <a:endParaRPr lang="ko-KR" altLang="en-US" sz="900" dirty="0">
                <a:solidFill>
                  <a:srgbClr val="FF0000"/>
                </a:solidFill>
                <a:latin typeface="+mn-ea"/>
              </a:endParaRPr>
            </a:p>
          </p:txBody>
        </p:sp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5BC2B773-A9E3-402D-B111-B8D843710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03129" y="4609607"/>
              <a:ext cx="3280221" cy="1651535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97BDFF7B-DC4B-46D7-A998-E7C07B55E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13403" y="2533581"/>
              <a:ext cx="3269947" cy="1735835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CAEB472A-132A-4BA0-AF10-099C44F08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5369" y="296322"/>
              <a:ext cx="3327981" cy="1851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19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성서동산병원3.jpg"/>
          <p:cNvPicPr>
            <a:picLocks noChangeAspect="1"/>
          </p:cNvPicPr>
          <p:nvPr/>
        </p:nvPicPr>
        <p:blipFill rotWithShape="1">
          <a:blip r:embed="rId3" cstate="print"/>
          <a:srcRect l="169" t="20229" r="-169" b="4715"/>
          <a:stretch/>
        </p:blipFill>
        <p:spPr>
          <a:xfrm>
            <a:off x="0" y="0"/>
            <a:ext cx="12223082" cy="6858000"/>
          </a:xfrm>
          <a:prstGeom prst="rect">
            <a:avLst/>
          </a:prstGeom>
        </p:spPr>
      </p:pic>
      <p:sp>
        <p:nvSpPr>
          <p:cNvPr id="86021" name="WordArt 5"/>
          <p:cNvSpPr>
            <a:spLocks noChangeArrowheads="1" noChangeShapeType="1" noTextEdit="1"/>
          </p:cNvSpPr>
          <p:nvPr/>
        </p:nvSpPr>
        <p:spPr bwMode="invGray">
          <a:xfrm>
            <a:off x="7807390" y="601166"/>
            <a:ext cx="3543300" cy="571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700" b="1" i="0" u="none" strike="noStrike" kern="10" cap="none" spc="0" normalizeH="0" baseline="0" noProof="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4546A"/>
                    </a:gs>
                    <a:gs pos="100000">
                      <a:srgbClr val="5B9BD5"/>
                    </a:gs>
                  </a:gsLst>
                  <a:lin ang="0" scaled="1"/>
                </a:gradFill>
                <a:effectLst>
                  <a:outerShdw dist="53882" dir="2700000" algn="c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Thank You !</a:t>
            </a:r>
            <a:endParaRPr kumimoji="0" lang="ko-KR" altLang="en-US" sz="2700" b="1" i="0" u="none" strike="noStrike" kern="10" cap="none" spc="0" normalizeH="0" baseline="0" noProof="0" dirty="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44546A"/>
                  </a:gs>
                  <a:gs pos="100000">
                    <a:srgbClr val="5B9BD5"/>
                  </a:gs>
                </a:gsLst>
                <a:lin ang="0" scaled="1"/>
              </a:gradFill>
              <a:effectLst>
                <a:outerShdw dist="53882" dir="2700000" algn="ctr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Arial"/>
              <a:ea typeface="맑은 고딕" panose="020B0503020000020004" pitchFamily="50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02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85725"/>
            <a:ext cx="95631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00F78DB-48D5-4485-AD90-B21EA6953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1889"/>
            <a:ext cx="10298454" cy="4081156"/>
          </a:xfrm>
          <a:prstGeom prst="rect">
            <a:avLst/>
          </a:prstGeom>
        </p:spPr>
      </p:pic>
      <p:sp>
        <p:nvSpPr>
          <p:cNvPr id="10" name="제목 9">
            <a:extLst>
              <a:ext uri="{FF2B5EF4-FFF2-40B4-BE49-F238E27FC236}">
                <a16:creationId xmlns:a16="http://schemas.microsoft.com/office/drawing/2014/main" id="{FE297D48-1240-4B2B-9871-A02FFC88B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빈혈의 종류에 따른 말초혈액 현미경 소견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825625-CFB0-4934-A96E-C1F6D9911AE3}"/>
              </a:ext>
            </a:extLst>
          </p:cNvPr>
          <p:cNvSpPr txBox="1"/>
          <p:nvPr/>
        </p:nvSpPr>
        <p:spPr>
          <a:xfrm>
            <a:off x="1976288" y="576170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Normal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CF57DF-5BFA-4708-A28A-30EF6967524F}"/>
              </a:ext>
            </a:extLst>
          </p:cNvPr>
          <p:cNvSpPr txBox="1"/>
          <p:nvPr/>
        </p:nvSpPr>
        <p:spPr>
          <a:xfrm>
            <a:off x="5643961" y="576170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IDA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328DB8-B1B7-498C-87E0-4F65ABD8E92D}"/>
              </a:ext>
            </a:extLst>
          </p:cNvPr>
          <p:cNvSpPr txBox="1"/>
          <p:nvPr/>
        </p:nvSpPr>
        <p:spPr>
          <a:xfrm>
            <a:off x="7831637" y="5761703"/>
            <a:ext cx="313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Vit B12 or folate deficiency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76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>
            <a:extLst>
              <a:ext uri="{FF2B5EF4-FFF2-40B4-BE49-F238E27FC236}">
                <a16:creationId xmlns:a16="http://schemas.microsoft.com/office/drawing/2014/main" id="{027E4EC2-BC9A-468A-9891-652EB4D412A7}"/>
              </a:ext>
            </a:extLst>
          </p:cNvPr>
          <p:cNvSpPr/>
          <p:nvPr/>
        </p:nvSpPr>
        <p:spPr>
          <a:xfrm>
            <a:off x="9763432" y="5751871"/>
            <a:ext cx="600752" cy="58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BCF8A479-20D8-45CE-983D-1AAD7557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934" y="599272"/>
            <a:ext cx="8551545" cy="57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18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CCD370-F443-4682-A5FE-0C4C12AB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48" y="170120"/>
            <a:ext cx="10515600" cy="795079"/>
          </a:xfrm>
        </p:spPr>
        <p:txBody>
          <a:bodyPr>
            <a:normAutofit/>
          </a:bodyPr>
          <a:lstStyle/>
          <a:p>
            <a:r>
              <a:rPr lang="en-US" altLang="ko-KR" sz="4000" dirty="0">
                <a:latin typeface="Arial" panose="020B0604020202020204" pitchFamily="34" charset="0"/>
                <a:cs typeface="Arial" panose="020B0604020202020204" pitchFamily="34" charset="0"/>
              </a:rPr>
              <a:t>Then? Anemia in Lung Cancer ??</a:t>
            </a:r>
            <a:endParaRPr lang="ko-KR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1FDF1C-C3C6-4BA0-8D45-C11D02C06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825625"/>
            <a:ext cx="329946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Multifactorial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Chemotherapy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Chronic disease – erythropoietin deficiency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Iron deficiency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Cancer bleeding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Tumor invasion of BM or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</a:p>
          <a:p>
            <a:pPr>
              <a:lnSpc>
                <a:spcPct val="150000"/>
              </a:lnSpc>
            </a:pP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A64311C-E86B-4074-B7DD-CB060BCE1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81" y="1179540"/>
            <a:ext cx="8720085" cy="47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13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3E515FAF-5A4F-4A2E-86E8-D58EE9110ED1}"/>
              </a:ext>
            </a:extLst>
          </p:cNvPr>
          <p:cNvGrpSpPr/>
          <p:nvPr/>
        </p:nvGrpSpPr>
        <p:grpSpPr>
          <a:xfrm>
            <a:off x="619096" y="939720"/>
            <a:ext cx="7179183" cy="5797515"/>
            <a:chOff x="1323975" y="979488"/>
            <a:chExt cx="6551613" cy="5268912"/>
          </a:xfrm>
        </p:grpSpPr>
        <p:cxnSp>
          <p:nvCxnSpPr>
            <p:cNvPr id="36" name="직선 연결선 35"/>
            <p:cNvCxnSpPr/>
            <p:nvPr/>
          </p:nvCxnSpPr>
          <p:spPr>
            <a:xfrm flipH="1">
              <a:off x="4948238" y="2306638"/>
              <a:ext cx="481012" cy="6381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flipH="1">
              <a:off x="5180013" y="3219450"/>
              <a:ext cx="1350962" cy="2365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flipH="1" flipV="1">
              <a:off x="5099050" y="3908425"/>
              <a:ext cx="1065213" cy="60801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>
              <a:endCxn id="6" idx="4"/>
            </p:cNvCxnSpPr>
            <p:nvPr/>
          </p:nvCxnSpPr>
          <p:spPr>
            <a:xfrm flipH="1" flipV="1">
              <a:off x="4581525" y="4249738"/>
              <a:ext cx="0" cy="6286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 flipV="1">
              <a:off x="3038475" y="3908425"/>
              <a:ext cx="1065213" cy="60801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/>
            <p:nvPr/>
          </p:nvCxnSpPr>
          <p:spPr>
            <a:xfrm>
              <a:off x="2674938" y="3211513"/>
              <a:ext cx="1350962" cy="2349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3848100" y="2279650"/>
              <a:ext cx="403225" cy="6238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661" name="그룹 10"/>
            <p:cNvGrpSpPr>
              <a:grpSpLocks/>
            </p:cNvGrpSpPr>
            <p:nvPr/>
          </p:nvGrpSpPr>
          <p:grpSpPr bwMode="auto">
            <a:xfrm>
              <a:off x="3825875" y="2736850"/>
              <a:ext cx="1511300" cy="1512888"/>
              <a:chOff x="4111377" y="3703522"/>
              <a:chExt cx="1512168" cy="1512000"/>
            </a:xfrm>
          </p:grpSpPr>
          <p:sp>
            <p:nvSpPr>
              <p:cNvPr id="6" name="타원 5"/>
              <p:cNvSpPr/>
              <p:nvPr/>
            </p:nvSpPr>
            <p:spPr>
              <a:xfrm>
                <a:off x="4111377" y="3703522"/>
                <a:ext cx="1512168" cy="1512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ko-KR" altLang="en-US" b="1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75" name="직사각형 7"/>
              <p:cNvSpPr>
                <a:spLocks noChangeArrowheads="1"/>
              </p:cNvSpPr>
              <p:nvPr/>
            </p:nvSpPr>
            <p:spPr bwMode="auto">
              <a:xfrm>
                <a:off x="4216722" y="3978807"/>
                <a:ext cx="1305669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algn="ctr"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2400" b="1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Anemia</a:t>
                </a:r>
              </a:p>
              <a:p>
                <a:pPr algn="ctr"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in cancer </a:t>
                </a:r>
              </a:p>
              <a:p>
                <a:pPr algn="ctr"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patients</a:t>
                </a:r>
                <a:endParaRPr lang="ko-KR" altLang="en-US" sz="18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9" name="타원 18"/>
            <p:cNvSpPr/>
            <p:nvPr/>
          </p:nvSpPr>
          <p:spPr>
            <a:xfrm>
              <a:off x="2778125" y="979488"/>
              <a:ext cx="1511300" cy="151288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Chronic</a:t>
              </a:r>
            </a:p>
            <a:p>
              <a:pPr algn="ctr"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disease</a:t>
              </a:r>
              <a:endParaRPr lang="ko-KR" altLang="en-US" sz="16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4948238" y="1000125"/>
              <a:ext cx="1512887" cy="1511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Nutritional deficiency </a:t>
              </a:r>
            </a:p>
          </p:txBody>
        </p:sp>
        <p:sp>
          <p:nvSpPr>
            <p:cNvPr id="21" name="타원 20"/>
            <p:cNvSpPr/>
            <p:nvPr/>
          </p:nvSpPr>
          <p:spPr>
            <a:xfrm>
              <a:off x="6362700" y="2282825"/>
              <a:ext cx="1512888" cy="15128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Hemolysis</a:t>
              </a:r>
            </a:p>
          </p:txBody>
        </p:sp>
        <p:sp>
          <p:nvSpPr>
            <p:cNvPr id="22" name="타원 21"/>
            <p:cNvSpPr/>
            <p:nvPr/>
          </p:nvSpPr>
          <p:spPr>
            <a:xfrm>
              <a:off x="5921375" y="4176713"/>
              <a:ext cx="1511300" cy="151288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Chronic bleeding at tumor site</a:t>
              </a:r>
            </a:p>
          </p:txBody>
        </p:sp>
        <p:sp>
          <p:nvSpPr>
            <p:cNvPr id="23" name="타원 22"/>
            <p:cNvSpPr/>
            <p:nvPr/>
          </p:nvSpPr>
          <p:spPr>
            <a:xfrm>
              <a:off x="1323975" y="2279650"/>
              <a:ext cx="1511300" cy="1511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Cytokines</a:t>
              </a:r>
            </a:p>
          </p:txBody>
        </p:sp>
        <p:grpSp>
          <p:nvGrpSpPr>
            <p:cNvPr id="27667" name="그룹 15"/>
            <p:cNvGrpSpPr>
              <a:grpSpLocks/>
            </p:cNvGrpSpPr>
            <p:nvPr/>
          </p:nvGrpSpPr>
          <p:grpSpPr bwMode="auto">
            <a:xfrm>
              <a:off x="1776413" y="4087813"/>
              <a:ext cx="1511300" cy="1511300"/>
              <a:chOff x="602299" y="3765365"/>
              <a:chExt cx="1511368" cy="1512000"/>
            </a:xfrm>
          </p:grpSpPr>
          <p:sp>
            <p:nvSpPr>
              <p:cNvPr id="24" name="타원 23"/>
              <p:cNvSpPr/>
              <p:nvPr/>
            </p:nvSpPr>
            <p:spPr>
              <a:xfrm>
                <a:off x="602299" y="3765365"/>
                <a:ext cx="1511368" cy="151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73" name="직사각형 9"/>
              <p:cNvSpPr>
                <a:spLocks noChangeArrowheads="1"/>
              </p:cNvSpPr>
              <p:nvPr/>
            </p:nvSpPr>
            <p:spPr bwMode="auto">
              <a:xfrm>
                <a:off x="641571" y="4356163"/>
                <a:ext cx="1445524" cy="338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algn="ctr"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6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Chemotherapy</a:t>
                </a:r>
              </a:p>
            </p:txBody>
          </p:sp>
        </p:grpSp>
        <p:grpSp>
          <p:nvGrpSpPr>
            <p:cNvPr id="27668" name="그룹 28"/>
            <p:cNvGrpSpPr>
              <a:grpSpLocks/>
            </p:cNvGrpSpPr>
            <p:nvPr/>
          </p:nvGrpSpPr>
          <p:grpSpPr bwMode="auto">
            <a:xfrm>
              <a:off x="3848100" y="4737100"/>
              <a:ext cx="1512888" cy="1511300"/>
              <a:chOff x="601640" y="3765365"/>
              <a:chExt cx="1491491" cy="1469252"/>
            </a:xfrm>
          </p:grpSpPr>
          <p:sp>
            <p:nvSpPr>
              <p:cNvPr id="30" name="타원 29"/>
              <p:cNvSpPr/>
              <p:nvPr/>
            </p:nvSpPr>
            <p:spPr>
              <a:xfrm>
                <a:off x="601640" y="3765365"/>
                <a:ext cx="1491491" cy="146925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altLang="ko-KR" sz="1600" b="1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71" name="직사각형 30"/>
              <p:cNvSpPr>
                <a:spLocks noChangeArrowheads="1"/>
              </p:cNvSpPr>
              <p:nvPr/>
            </p:nvSpPr>
            <p:spPr bwMode="auto">
              <a:xfrm>
                <a:off x="697613" y="4337113"/>
                <a:ext cx="1314393" cy="329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algn="ctr"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6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Radiotherapy</a:t>
                </a:r>
              </a:p>
            </p:txBody>
          </p:sp>
        </p:grpSp>
        <p:sp>
          <p:nvSpPr>
            <p:cNvPr id="2" name="모서리가 둥근 직사각형 1"/>
            <p:cNvSpPr/>
            <p:nvPr/>
          </p:nvSpPr>
          <p:spPr>
            <a:xfrm rot="19548368">
              <a:off x="1473200" y="3332163"/>
              <a:ext cx="4175124" cy="168275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223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E1C04A54-A650-450B-8B43-600278FEAD1B}"/>
              </a:ext>
            </a:extLst>
          </p:cNvPr>
          <p:cNvSpPr/>
          <p:nvPr/>
        </p:nvSpPr>
        <p:spPr bwMode="auto">
          <a:xfrm>
            <a:off x="279491" y="306284"/>
            <a:ext cx="49370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4000" b="1" dirty="0">
                <a:latin typeface="+mj-ea"/>
                <a:ea typeface="+mj-ea"/>
                <a:cs typeface="+mj-cs"/>
              </a:rPr>
              <a:t> What is ‘CIA’?</a:t>
            </a:r>
          </a:p>
        </p:txBody>
      </p:sp>
      <p:graphicFrame>
        <p:nvGraphicFramePr>
          <p:cNvPr id="28" name="표 4">
            <a:extLst>
              <a:ext uri="{FF2B5EF4-FFF2-40B4-BE49-F238E27FC236}">
                <a16:creationId xmlns:a16="http://schemas.microsoft.com/office/drawing/2014/main" id="{76C00294-BC06-4A37-B945-C4835553C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190717"/>
              </p:ext>
            </p:extLst>
          </p:nvPr>
        </p:nvGraphicFramePr>
        <p:xfrm>
          <a:off x="7170708" y="873815"/>
          <a:ext cx="472727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369">
                  <a:extLst>
                    <a:ext uri="{9D8B030D-6E8A-4147-A177-3AD203B41FA5}">
                      <a16:colId xmlns:a16="http://schemas.microsoft.com/office/drawing/2014/main" val="3746492703"/>
                    </a:ext>
                  </a:extLst>
                </a:gridCol>
                <a:gridCol w="1385751">
                  <a:extLst>
                    <a:ext uri="{9D8B030D-6E8A-4147-A177-3AD203B41FA5}">
                      <a16:colId xmlns:a16="http://schemas.microsoft.com/office/drawing/2014/main" val="95090597"/>
                    </a:ext>
                  </a:extLst>
                </a:gridCol>
                <a:gridCol w="1103528">
                  <a:extLst>
                    <a:ext uri="{9D8B030D-6E8A-4147-A177-3AD203B41FA5}">
                      <a16:colId xmlns:a16="http://schemas.microsoft.com/office/drawing/2014/main" val="3130331894"/>
                    </a:ext>
                  </a:extLst>
                </a:gridCol>
                <a:gridCol w="745627">
                  <a:extLst>
                    <a:ext uri="{9D8B030D-6E8A-4147-A177-3AD203B41FA5}">
                      <a16:colId xmlns:a16="http://schemas.microsoft.com/office/drawing/2014/main" val="2925784092"/>
                    </a:ext>
                  </a:extLst>
                </a:gridCol>
              </a:tblGrid>
              <a:tr h="199268"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At diagnosis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During Tx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Total 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854961"/>
                  </a:ext>
                </a:extLst>
              </a:tr>
              <a:tr h="1992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Gastric Cancer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14 (20.3%)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40 (39.6%)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101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30371"/>
                  </a:ext>
                </a:extLst>
              </a:tr>
              <a:tr h="1992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Colorectal Cancer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14 (13.9%)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15 (21.7%)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69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009699"/>
                  </a:ext>
                </a:extLst>
              </a:tr>
              <a:tr h="1992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HCC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2 (8.7%)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6 (26.1%)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23</a:t>
                      </a:r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672231"/>
                  </a:ext>
                </a:extLst>
              </a:tr>
              <a:tr h="1992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/>
                        <a:t>Lung cancer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/>
                        <a:t>19 (12.5%)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/>
                        <a:t>68 (44.7%)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/>
                        <a:t>152</a:t>
                      </a:r>
                      <a:endParaRPr lang="ko-KR" alt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242774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2188A44E-E36A-488C-9DE2-9D8F94B1F6BC}"/>
              </a:ext>
            </a:extLst>
          </p:cNvPr>
          <p:cNvSpPr txBox="1"/>
          <p:nvPr/>
        </p:nvSpPr>
        <p:spPr>
          <a:xfrm>
            <a:off x="9268580" y="2222147"/>
            <a:ext cx="26294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b="1" dirty="0" err="1">
                <a:solidFill>
                  <a:srgbClr val="333333"/>
                </a:solidFill>
                <a:effectLst/>
                <a:latin typeface="+mn-ea"/>
              </a:rPr>
              <a:t>Oncotarget</a:t>
            </a:r>
            <a:r>
              <a:rPr lang="en-US" altLang="ko-KR" sz="1200" b="1" dirty="0">
                <a:solidFill>
                  <a:srgbClr val="333333"/>
                </a:solidFill>
                <a:effectLst/>
                <a:latin typeface="+mn-ea"/>
              </a:rPr>
              <a:t>. 2015; 6:42803-42812</a:t>
            </a:r>
            <a:endParaRPr lang="ko-KR" altLang="en-US" sz="1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2149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직사각형 13"/>
          <p:cNvSpPr>
            <a:spLocks noChangeArrowheads="1"/>
          </p:cNvSpPr>
          <p:nvPr/>
        </p:nvSpPr>
        <p:spPr bwMode="auto">
          <a:xfrm>
            <a:off x="2289175" y="179388"/>
            <a:ext cx="81994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3200" b="1">
                <a:solidFill>
                  <a:srgbClr val="5F6B72"/>
                </a:solidFill>
                <a:latin typeface="Calibri" panose="020F0502020204030204" pitchFamily="34" charset="0"/>
              </a:rPr>
              <a:t>Severity of Chemotherapy induced Anemia </a:t>
            </a:r>
            <a:br>
              <a:rPr lang="en-US" altLang="ko-KR" sz="3200" b="1">
                <a:solidFill>
                  <a:srgbClr val="5F6B72"/>
                </a:solidFill>
                <a:latin typeface="Calibri" panose="020F0502020204030204" pitchFamily="34" charset="0"/>
              </a:rPr>
            </a:br>
            <a:endParaRPr lang="ko-KR" altLang="en-US" sz="3200" b="1">
              <a:solidFill>
                <a:srgbClr val="5F6B72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1703388" y="6338888"/>
            <a:ext cx="92884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kumimoji="1" lang="en-US" altLang="ko-KR" sz="1100">
                <a:solidFill>
                  <a:prstClr val="black"/>
                </a:solidFill>
                <a:latin typeface="Calibri" panose="020F0502020204030204" pitchFamily="34" charset="0"/>
              </a:rPr>
              <a:t>ECAS: The European Cancer Anemia Survey.  </a:t>
            </a:r>
            <a:r>
              <a:rPr kumimoji="1" lang="en-US" altLang="ko-KR" sz="1100">
                <a:solidFill>
                  <a:prstClr val="black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Ref. 1. </a:t>
            </a:r>
            <a:r>
              <a:rPr kumimoji="1" lang="en-US" altLang="ko-KR" sz="1100">
                <a:solidFill>
                  <a:prstClr val="black"/>
                </a:solidFill>
                <a:latin typeface="Calibri" panose="020F0502020204030204" pitchFamily="34" charset="0"/>
              </a:rPr>
              <a:t>Stasi R, et al., </a:t>
            </a:r>
            <a:r>
              <a:rPr kumimoji="1" lang="en-US" altLang="ko-KR" sz="1100" i="1">
                <a:solidFill>
                  <a:prstClr val="black"/>
                </a:solidFill>
                <a:latin typeface="Calibri" panose="020F0502020204030204" pitchFamily="34" charset="0"/>
              </a:rPr>
              <a:t>The Oncologist </a:t>
            </a:r>
            <a:r>
              <a:rPr kumimoji="1" lang="en-US" altLang="ko-KR" sz="1100">
                <a:solidFill>
                  <a:prstClr val="black"/>
                </a:solidFill>
                <a:latin typeface="Calibri" panose="020F0502020204030204" pitchFamily="34" charset="0"/>
              </a:rPr>
              <a:t>2005;10:539-554 , 2. Ludwig H. et al.,</a:t>
            </a:r>
            <a:r>
              <a:rPr kumimoji="1" lang="en-US" altLang="ko-KR" sz="1100" i="1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r>
              <a:rPr kumimoji="1" lang="ko-KR" altLang="en-US" sz="1100" i="1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kumimoji="1" lang="en-US" altLang="ko-KR" sz="1100" i="1">
                <a:solidFill>
                  <a:prstClr val="black"/>
                </a:solidFill>
                <a:latin typeface="Calibri" panose="020F0502020204030204" pitchFamily="34" charset="0"/>
              </a:rPr>
              <a:t>Eur J Ca</a:t>
            </a:r>
            <a:r>
              <a:rPr kumimoji="1" lang="en-US" altLang="ko-KR" sz="1100">
                <a:solidFill>
                  <a:prstClr val="black"/>
                </a:solidFill>
                <a:latin typeface="Calibri" panose="020F0502020204030204" pitchFamily="34" charset="0"/>
              </a:rPr>
              <a:t>. 2004:40(15):2293-2306. </a:t>
            </a:r>
            <a:r>
              <a:rPr kumimoji="1" lang="en-US" altLang="ko-KR" sz="1100">
                <a:solidFill>
                  <a:prstClr val="black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 </a:t>
            </a:r>
            <a:endParaRPr kumimoji="1" lang="en-US" altLang="ko-KR" sz="110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sz="1100">
              <a:solidFill>
                <a:prstClr val="black"/>
              </a:solidFill>
              <a:latin typeface="Calibri" panose="020F0502020204030204" pitchFamily="34" charset="0"/>
              <a:ea typeface="굴림" panose="020B0600000101010101" pitchFamily="50" charset="-127"/>
            </a:endParaRPr>
          </a:p>
        </p:txBody>
      </p: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2057401" y="908050"/>
            <a:ext cx="8215313" cy="1016000"/>
          </a:xfrm>
          <a:prstGeom prst="rect">
            <a:avLst/>
          </a:prstGeom>
          <a:solidFill>
            <a:srgbClr val="1A3A77"/>
          </a:solidFill>
          <a:ln>
            <a:noFill/>
          </a:ln>
        </p:spPr>
        <p:txBody>
          <a:bodyPr>
            <a:spAutoFit/>
          </a:bodyPr>
          <a:lstStyle>
            <a:lvl1pPr marL="2857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1" lang="en-US" altLang="ko-KR" sz="2000" b="1" i="1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High % of CIA in Gynecologic Cancers </a:t>
            </a:r>
            <a:r>
              <a:rPr kumimoji="1" lang="en-US" altLang="ko-KR" sz="20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due to </a:t>
            </a:r>
            <a:r>
              <a:rPr kumimoji="1" lang="en-US" altLang="ko-KR" sz="2000" u="sng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ac</a:t>
            </a:r>
            <a:r>
              <a:rPr kumimoji="1" lang="en-US" altLang="ko-KR" sz="2000" b="1" u="sng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cumulation  effect </a:t>
            </a:r>
            <a:r>
              <a:rPr kumimoji="1" lang="en-US" altLang="ko-KR" sz="20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of repeated chemotherapy cycle, </a:t>
            </a:r>
            <a:r>
              <a:rPr kumimoji="1" lang="en-US" altLang="ko-KR" sz="2000" b="1" u="sng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nephrotoxic platinum agents </a:t>
            </a:r>
            <a:r>
              <a:rPr kumimoji="1" lang="en-US" altLang="ko-KR" sz="20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induced erythropoietin decrease and </a:t>
            </a:r>
            <a:r>
              <a:rPr kumimoji="1" lang="en-US" altLang="ko-KR" sz="2000" b="1" u="sng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Pelvic Ir</a:t>
            </a:r>
            <a:r>
              <a:rPr kumimoji="1" lang="en-US" altLang="ko-KR" sz="2000" b="1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r</a:t>
            </a:r>
            <a:r>
              <a:rPr kumimoji="1" lang="en-US" altLang="ko-KR" sz="2000" b="1" u="sng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adiation</a:t>
            </a:r>
            <a:r>
              <a:rPr kumimoji="1" lang="en-US" altLang="ko-KR" sz="2000" b="1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 </a:t>
            </a:r>
            <a:r>
              <a:rPr kumimoji="1" lang="en-US" altLang="ko-KR" sz="2000" b="1" baseline="30000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2</a:t>
            </a:r>
            <a:r>
              <a:rPr kumimoji="1" lang="en-US" altLang="ko-KR" sz="2000" b="1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 </a:t>
            </a:r>
            <a:endParaRPr kumimoji="1" lang="ko-KR" altLang="en-US" sz="2000" dirty="0">
              <a:solidFill>
                <a:srgbClr val="CCB400">
                  <a:lumMod val="60000"/>
                  <a:lumOff val="40000"/>
                </a:srgbClr>
              </a:solidFill>
              <a:latin typeface="Calibri" panose="020F0502020204030204" pitchFamily="34" charset="0"/>
              <a:ea typeface="굴림" panose="020B0600000101010101" pitchFamily="50" charset="-127"/>
            </a:endParaRPr>
          </a:p>
        </p:txBody>
      </p:sp>
      <p:pic>
        <p:nvPicPr>
          <p:cNvPr id="30726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2198689"/>
            <a:ext cx="8215312" cy="3900487"/>
          </a:xfrm>
          <a:prstGeom prst="rect">
            <a:avLst/>
          </a:prstGeom>
          <a:noFill/>
          <a:ln w="38100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4295776" y="2686051"/>
            <a:ext cx="1152525" cy="254317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dirty="0">
                <a:solidFill>
                  <a:prstClr val="white"/>
                </a:solidFill>
              </a:rPr>
              <a:t> </a:t>
            </a:r>
            <a:endParaRPr kumimoji="1"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877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2373314" y="274638"/>
            <a:ext cx="421163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3200" b="1" dirty="0">
                <a:solidFill>
                  <a:srgbClr val="5F6B72"/>
                </a:solidFill>
                <a:latin typeface="Calibri" pitchFamily="34" charset="0"/>
                <a:ea typeface="굴림" panose="020B0600000101010101" pitchFamily="50" charset="-127"/>
              </a:rPr>
              <a:t>Negative impact of CAA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677989" y="6342063"/>
            <a:ext cx="8810625" cy="40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5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     1. Stasi R, et al., </a:t>
            </a:r>
            <a:r>
              <a:rPr kumimoji="1" lang="en-US" altLang="ko-KR" sz="1050" i="1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The Oncologist </a:t>
            </a:r>
            <a:r>
              <a:rPr kumimoji="1" lang="en-US" altLang="ko-KR" sz="105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2005;10:539-554  2. Peters -</a:t>
            </a:r>
            <a:r>
              <a:rPr kumimoji="1" lang="en-US" altLang="ko-KR" sz="1050" dirty="0" err="1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Engl</a:t>
            </a:r>
            <a:r>
              <a:rPr kumimoji="1" lang="en-US" altLang="ko-KR" sz="105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C, et al. </a:t>
            </a:r>
            <a:r>
              <a:rPr kumimoji="1" lang="pt-BR" altLang="ko-KR" sz="1050" i="1" dirty="0">
                <a:solidFill>
                  <a:prstClr val="black"/>
                </a:solidFill>
                <a:latin typeface="Calibri" panose="020F0502020204030204" pitchFamily="34" charset="0"/>
                <a:ea typeface="Arial Unicode MS" pitchFamily="50" charset="-127"/>
                <a:cs typeface="Arial" charset="0"/>
              </a:rPr>
              <a:t>Acta Oncologica</a:t>
            </a:r>
            <a:r>
              <a:rPr kumimoji="1" lang="pt-BR" altLang="ko-KR" sz="1050" dirty="0">
                <a:solidFill>
                  <a:prstClr val="black"/>
                </a:solidFill>
                <a:latin typeface="Calibri" panose="020F0502020204030204" pitchFamily="34" charset="0"/>
                <a:ea typeface="Arial Unicode MS" pitchFamily="50" charset="-127"/>
                <a:cs typeface="Arial" charset="0"/>
              </a:rPr>
              <a:t>, 2005; 44: 129-133</a:t>
            </a:r>
            <a:endParaRPr kumimoji="1" lang="ko-KR" altLang="en-US" sz="105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8677" name="Text Box 1"/>
          <p:cNvSpPr txBox="1">
            <a:spLocks noChangeArrowheads="1"/>
          </p:cNvSpPr>
          <p:nvPr/>
        </p:nvSpPr>
        <p:spPr bwMode="auto">
          <a:xfrm>
            <a:off x="2063751" y="2636838"/>
            <a:ext cx="39481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latinLnBrk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7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2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2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8FB08C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  <a:ea typeface="바탕" panose="02030600000101010101" pitchFamily="18" charset="-127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GB" altLang="ko-KR" sz="1400" b="1">
                <a:solidFill>
                  <a:srgbClr val="000000"/>
                </a:solidFill>
                <a:latin typeface="Century Gothic" panose="020B0502020202020204" pitchFamily="34" charset="0"/>
                <a:ea typeface="msgothic"/>
                <a:cs typeface="msgothic"/>
              </a:rPr>
              <a:t>Impact of anemia on relative risk of death </a:t>
            </a:r>
            <a:r>
              <a:rPr kumimoji="1" lang="en-US" altLang="ko-KR" sz="1400">
                <a:solidFill>
                  <a:srgbClr val="000000"/>
                </a:solidFill>
                <a:latin typeface="Century Gothic" panose="020B0502020202020204" pitchFamily="34" charset="0"/>
                <a:ea typeface="msgothic"/>
                <a:cs typeface="msgothic"/>
              </a:rPr>
              <a:t> </a:t>
            </a:r>
          </a:p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ko-KR" sz="1100">
                <a:solidFill>
                  <a:srgbClr val="000000"/>
                </a:solidFill>
                <a:latin typeface="Century Gothic" panose="020B0502020202020204" pitchFamily="34" charset="0"/>
                <a:ea typeface="msgothic"/>
                <a:cs typeface="msgothic"/>
              </a:rPr>
              <a:t>(anemic patients vs. non-anemic patients)</a:t>
            </a:r>
            <a:endParaRPr kumimoji="1" lang="ko-KR" altLang="en-US" sz="1100">
              <a:solidFill>
                <a:srgbClr val="000000"/>
              </a:solidFill>
              <a:latin typeface="Century Gothic" panose="020B0502020202020204" pitchFamily="34" charset="0"/>
              <a:ea typeface="msgothic"/>
              <a:cs typeface="msgothic"/>
            </a:endParaRPr>
          </a:p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GB" altLang="ko-KR" sz="1100" b="1">
                <a:solidFill>
                  <a:srgbClr val="000000"/>
                </a:solidFill>
                <a:latin typeface="Century Gothic" panose="020B0502020202020204" pitchFamily="34" charset="0"/>
                <a:ea typeface="msgothic"/>
                <a:cs typeface="msgothic"/>
              </a:rPr>
              <a:t>. </a:t>
            </a:r>
          </a:p>
        </p:txBody>
      </p:sp>
      <p:sp>
        <p:nvSpPr>
          <p:cNvPr id="25607" name="직사각형 5"/>
          <p:cNvSpPr>
            <a:spLocks noChangeArrowheads="1"/>
          </p:cNvSpPr>
          <p:nvPr/>
        </p:nvSpPr>
        <p:spPr bwMode="auto">
          <a:xfrm>
            <a:off x="1992313" y="5805489"/>
            <a:ext cx="40322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b="1" dirty="0">
                <a:solidFill>
                  <a:prstClr val="black"/>
                </a:solidFill>
                <a:latin typeface="Calibri" panose="020F0502020204030204" pitchFamily="34" charset="0"/>
              </a:rPr>
              <a:t>[</a:t>
            </a:r>
            <a:r>
              <a:rPr lang="en-US" altLang="ko-KR" sz="1050" b="1" dirty="0">
                <a:solidFill>
                  <a:prstClr val="black"/>
                </a:solidFill>
                <a:latin typeface="Calibri" panose="020F0502020204030204" pitchFamily="34" charset="0"/>
              </a:rPr>
              <a:t>Method] </a:t>
            </a:r>
            <a:r>
              <a:rPr lang="en-US" altLang="ko-KR" sz="1050" dirty="0">
                <a:solidFill>
                  <a:prstClr val="black"/>
                </a:solidFill>
                <a:latin typeface="Calibri" panose="020F0502020204030204" pitchFamily="34" charset="0"/>
              </a:rPr>
              <a:t>A systematic review of 60 articles reporting the survival of cancer patients in relation to anemia and hemoglobin concentration </a:t>
            </a:r>
          </a:p>
        </p:txBody>
      </p:sp>
      <p:pic>
        <p:nvPicPr>
          <p:cNvPr id="28679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3076575"/>
            <a:ext cx="34798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4295776" y="5526088"/>
            <a:ext cx="2682875" cy="311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050" i="1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Oncologist </a:t>
            </a:r>
            <a:r>
              <a:rPr kumimoji="1" lang="en-US" altLang="ko-KR" sz="105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2005;10:539-554</a:t>
            </a:r>
            <a:endParaRPr kumimoji="1" lang="ko-KR" altLang="en-US" sz="105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919289" y="2595564"/>
            <a:ext cx="4067175" cy="3209925"/>
          </a:xfrm>
          <a:prstGeom prst="rect">
            <a:avLst/>
          </a:prstGeom>
          <a:noFill/>
          <a:ln w="28575">
            <a:solidFill>
              <a:srgbClr val="B64E5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876" y="981075"/>
            <a:ext cx="8404225" cy="1322388"/>
          </a:xfrm>
          <a:prstGeom prst="rect">
            <a:avLst/>
          </a:prstGeom>
          <a:solidFill>
            <a:srgbClr val="1A3A77"/>
          </a:solidFill>
        </p:spPr>
        <p:txBody>
          <a:bodyPr>
            <a:spAutoFit/>
          </a:bodyPr>
          <a:lstStyle/>
          <a:p>
            <a:pPr marL="285750" indent="-285750" eaLnBrk="0" fontAlgn="base" latinLnBrk="0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kumimoji="1" lang="en-US" altLang="ko-KR" sz="2000" b="1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65% higher relative risk of death </a:t>
            </a:r>
            <a:r>
              <a:rPr kumimoji="1" lang="en-US" altLang="ko-KR" sz="20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for anemic patients than for non-anemic patients. </a:t>
            </a:r>
            <a:r>
              <a:rPr kumimoji="1" lang="en-US" altLang="ko-K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1</a:t>
            </a:r>
            <a:endParaRPr kumimoji="1" lang="en-US" altLang="ko-KR" sz="20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50" charset="-127"/>
            </a:endParaRPr>
          </a:p>
          <a:p>
            <a:pPr marL="285750" indent="-285750" eaLnBrk="0" fontAlgn="base" latinLnBrk="0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kumimoji="1" lang="en-US" altLang="ko-KR" sz="2000" b="1" i="1" dirty="0" err="1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Anaemia</a:t>
            </a:r>
            <a:r>
              <a:rPr kumimoji="1" lang="en-US" altLang="ko-KR" sz="2000" b="1" i="1" dirty="0">
                <a:solidFill>
                  <a:srgbClr val="CCB400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 during adjuvant chemotherapy </a:t>
            </a:r>
            <a:r>
              <a:rPr kumimoji="1" lang="en-US" altLang="ko-KR" sz="2000" b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is</a:t>
            </a:r>
            <a:r>
              <a:rPr kumimoji="1" lang="en-US" altLang="ko-KR" sz="2000" b="1" i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 </a:t>
            </a:r>
            <a:r>
              <a:rPr kumimoji="1" lang="en-US" altLang="ko-KR" sz="2000" b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associated with poor survival </a:t>
            </a:r>
            <a:r>
              <a:rPr kumimoji="1" lang="en-US" altLang="ko-KR" sz="20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in breast cancer patients</a:t>
            </a:r>
            <a:r>
              <a:rPr kumimoji="1" lang="en-US" altLang="ko-KR" sz="2000" i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.</a:t>
            </a:r>
            <a:r>
              <a:rPr kumimoji="1" lang="en-US" altLang="ko-KR" sz="2000" baseline="300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2</a:t>
            </a:r>
          </a:p>
        </p:txBody>
      </p:sp>
      <p:sp>
        <p:nvSpPr>
          <p:cNvPr id="28683" name="Text Box 1"/>
          <p:cNvSpPr txBox="1">
            <a:spLocks noChangeArrowheads="1"/>
          </p:cNvSpPr>
          <p:nvPr/>
        </p:nvSpPr>
        <p:spPr bwMode="auto">
          <a:xfrm>
            <a:off x="6630989" y="2595564"/>
            <a:ext cx="3487737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200" b="1">
                <a:solidFill>
                  <a:srgbClr val="000000"/>
                </a:solidFill>
                <a:latin typeface="Century Gothic" panose="020B0502020202020204" pitchFamily="34" charset="0"/>
                <a:ea typeface="msgothic"/>
                <a:cs typeface="msgothic"/>
              </a:rPr>
              <a:t>Kalpan-Meier plot: survival according to Hb</a:t>
            </a:r>
            <a:r>
              <a:rPr lang="ko-KR" altLang="en-US" sz="1200" b="1">
                <a:solidFill>
                  <a:srgbClr val="000000"/>
                </a:solidFill>
                <a:latin typeface="Century Gothic" panose="020B0502020202020204" pitchFamily="34" charset="0"/>
                <a:ea typeface="msgothic"/>
                <a:cs typeface="msgothic"/>
              </a:rPr>
              <a:t> </a:t>
            </a:r>
            <a:r>
              <a:rPr lang="en-US" altLang="ko-KR" sz="1200" b="1">
                <a:solidFill>
                  <a:srgbClr val="000000"/>
                </a:solidFill>
                <a:latin typeface="Century Gothic" panose="020B0502020202020204" pitchFamily="34" charset="0"/>
                <a:ea typeface="msgothic"/>
                <a:cs typeface="msgothic"/>
              </a:rPr>
              <a:t> (thereshold 10g/dl)</a:t>
            </a:r>
            <a:endParaRPr lang="ko-KR" altLang="en-US" sz="1200">
              <a:solidFill>
                <a:srgbClr val="000000"/>
              </a:solidFill>
              <a:latin typeface="Century Gothic" panose="020B0502020202020204" pitchFamily="34" charset="0"/>
              <a:ea typeface="msgothic"/>
              <a:cs typeface="msgothic"/>
            </a:endParaRPr>
          </a:p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GB" altLang="ko-KR" sz="1400" b="1">
              <a:solidFill>
                <a:srgbClr val="000000"/>
              </a:solidFill>
              <a:latin typeface="Century Gothic" panose="020B0502020202020204" pitchFamily="34" charset="0"/>
              <a:ea typeface="msgothic"/>
              <a:cs typeface="msgothic"/>
            </a:endParaRPr>
          </a:p>
        </p:txBody>
      </p:sp>
      <p:sp>
        <p:nvSpPr>
          <p:cNvPr id="25613" name="직사각형 5"/>
          <p:cNvSpPr>
            <a:spLocks noChangeArrowheads="1"/>
          </p:cNvSpPr>
          <p:nvPr/>
        </p:nvSpPr>
        <p:spPr bwMode="auto">
          <a:xfrm>
            <a:off x="6167439" y="5805489"/>
            <a:ext cx="41354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b="1" dirty="0">
                <a:solidFill>
                  <a:srgbClr val="000000"/>
                </a:solidFill>
                <a:latin typeface="Calibri" panose="020F0502020204030204" pitchFamily="34" charset="0"/>
              </a:rPr>
              <a:t>[</a:t>
            </a:r>
            <a:r>
              <a:rPr lang="en-US" altLang="ko-KR" sz="105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Patients&amp;Methods</a:t>
            </a:r>
            <a:r>
              <a:rPr lang="en-US" altLang="ko-KR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] </a:t>
            </a:r>
            <a:r>
              <a:rPr lang="en-US" altLang="ko-KR" sz="1050" dirty="0">
                <a:solidFill>
                  <a:srgbClr val="000000"/>
                </a:solidFill>
                <a:latin typeface="Calibri" panose="020F0502020204030204" pitchFamily="34" charset="0"/>
              </a:rPr>
              <a:t>Retrospective study, 129 Primary Breast Cancer patients</a:t>
            </a:r>
            <a:r>
              <a:rPr lang="ko-KR" alt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050" dirty="0">
                <a:solidFill>
                  <a:srgbClr val="000000"/>
                </a:solidFill>
                <a:latin typeface="Calibri" panose="020F0502020204030204" pitchFamily="34" charset="0"/>
              </a:rPr>
              <a:t>with adjuvant cytotoxic chemotherapy</a:t>
            </a:r>
            <a:endParaRPr lang="ko-KR" alt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86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4" y="2928938"/>
            <a:ext cx="4135437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5" name="직사각형 2"/>
          <p:cNvSpPr>
            <a:spLocks noChangeArrowheads="1"/>
          </p:cNvSpPr>
          <p:nvPr/>
        </p:nvSpPr>
        <p:spPr bwMode="auto">
          <a:xfrm>
            <a:off x="8053388" y="5589588"/>
            <a:ext cx="25066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800" dirty="0">
                <a:solidFill>
                  <a:prstClr val="black"/>
                </a:solidFill>
                <a:latin typeface="Calibri" panose="020F0502020204030204" pitchFamily="34" charset="0"/>
              </a:rPr>
              <a:t>        </a:t>
            </a:r>
            <a:r>
              <a:rPr lang="pt-BR" altLang="ko-KR" sz="1050" i="1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Acta Oncologica</a:t>
            </a:r>
            <a:r>
              <a:rPr lang="pt-BR" altLang="ko-KR" sz="105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 2005; 44: 129-133</a:t>
            </a:r>
            <a:endParaRPr lang="ko-KR" alt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167439" y="2595563"/>
            <a:ext cx="4135437" cy="3206750"/>
          </a:xfrm>
          <a:prstGeom prst="rect">
            <a:avLst/>
          </a:prstGeom>
          <a:noFill/>
          <a:ln w="28575">
            <a:solidFill>
              <a:srgbClr val="B64E5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8904288" y="3967164"/>
            <a:ext cx="1295400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dirty="0" err="1">
                <a:solidFill>
                  <a:srgbClr val="FF33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Hb</a:t>
            </a:r>
            <a:r>
              <a:rPr kumimoji="1" lang="ko-KR" altLang="en-US" sz="1600" dirty="0">
                <a:solidFill>
                  <a:srgbClr val="FF33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≥</a:t>
            </a:r>
            <a:r>
              <a:rPr kumimoji="1" lang="en-US" altLang="ko-KR" sz="1600" dirty="0">
                <a:solidFill>
                  <a:srgbClr val="FF33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endParaRPr kumimoji="1" lang="ko-KR" altLang="en-US" sz="1600" dirty="0">
              <a:solidFill>
                <a:srgbClr val="FF33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8467725" y="4597400"/>
            <a:ext cx="1296988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dirty="0" err="1">
                <a:solidFill>
                  <a:srgbClr val="FF33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Hb</a:t>
            </a:r>
            <a:r>
              <a:rPr kumimoji="1" lang="en-US" altLang="ko-KR" sz="1600" dirty="0">
                <a:solidFill>
                  <a:srgbClr val="FF33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&lt;10</a:t>
            </a:r>
            <a:endParaRPr kumimoji="1" lang="ko-KR" altLang="en-US" sz="1600" dirty="0">
              <a:solidFill>
                <a:srgbClr val="FF33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433756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Template">
  <a:themeElements>
    <a:clrScheme name="Custom 1">
      <a:dk1>
        <a:srgbClr val="000000"/>
      </a:dk1>
      <a:lt1>
        <a:srgbClr val="FFFFFF"/>
      </a:lt1>
      <a:dk2>
        <a:srgbClr val="9DACB0"/>
      </a:dk2>
      <a:lt2>
        <a:srgbClr val="404444"/>
      </a:lt2>
      <a:accent1>
        <a:srgbClr val="830051"/>
      </a:accent1>
      <a:accent2>
        <a:srgbClr val="003865"/>
      </a:accent2>
      <a:accent3>
        <a:srgbClr val="68D2DF"/>
      </a:accent3>
      <a:accent4>
        <a:srgbClr val="3C1053"/>
      </a:accent4>
      <a:accent5>
        <a:srgbClr val="C4D600"/>
      </a:accent5>
      <a:accent6>
        <a:srgbClr val="F0AB00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33798</TotalTime>
  <Words>2533</Words>
  <Application>Microsoft Office PowerPoint</Application>
  <PresentationFormat>와이드스크린</PresentationFormat>
  <Paragraphs>288</Paragraphs>
  <Slides>35</Slides>
  <Notes>17</Notes>
  <HiddenSlides>0</HiddenSlides>
  <MMClips>0</MMClips>
  <ScaleCrop>false</ScaleCrop>
  <HeadingPairs>
    <vt:vector size="8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5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57" baseType="lpstr">
      <vt:lpstr>10X10</vt:lpstr>
      <vt:lpstr>Arial Unicode MS</vt:lpstr>
      <vt:lpstr>HY울릉도M</vt:lpstr>
      <vt:lpstr>msgothic</vt:lpstr>
      <vt:lpstr>Noto Sans</vt:lpstr>
      <vt:lpstr>굴림</vt:lpstr>
      <vt:lpstr>맑은 고딕</vt:lpstr>
      <vt:lpstr>바탕</vt:lpstr>
      <vt:lpstr>Arial</vt:lpstr>
      <vt:lpstr>Arial Narrow</vt:lpstr>
      <vt:lpstr>Calibri</vt:lpstr>
      <vt:lpstr>Calibri Light</vt:lpstr>
      <vt:lpstr>Century Gothic</vt:lpstr>
      <vt:lpstr>Tahoma</vt:lpstr>
      <vt:lpstr>Wingdings</vt:lpstr>
      <vt:lpstr>Wingdings 2</vt:lpstr>
      <vt:lpstr>Office 테마</vt:lpstr>
      <vt:lpstr>Slide Template</vt:lpstr>
      <vt:lpstr>1_Office 테마</vt:lpstr>
      <vt:lpstr>2_Office 테마</vt:lpstr>
      <vt:lpstr>3_Office 테마</vt:lpstr>
      <vt:lpstr>Image</vt:lpstr>
      <vt:lpstr>Advanced Treatment Strategies for Anemia -Chemotherapy induced Anemia-</vt:lpstr>
      <vt:lpstr>Classification of Anemia</vt:lpstr>
      <vt:lpstr>PowerPoint 프레젠테이션</vt:lpstr>
      <vt:lpstr>빈혈의 종류에 따른 말초혈액 현미경 소견 </vt:lpstr>
      <vt:lpstr>PowerPoint 프레젠테이션</vt:lpstr>
      <vt:lpstr>Then? Anemia in Lung Cancer ??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 X-ray Findings in Lung Cancer Diagnosis</dc:title>
  <dc:creator>Administrator</dc:creator>
  <cp:lastModifiedBy>Administrator</cp:lastModifiedBy>
  <cp:revision>68</cp:revision>
  <dcterms:created xsi:type="dcterms:W3CDTF">2024-02-13T17:56:39Z</dcterms:created>
  <dcterms:modified xsi:type="dcterms:W3CDTF">2024-06-22T05:46:57Z</dcterms:modified>
</cp:coreProperties>
</file>