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1"/>
    <p:sldMasterId id="2147483720" r:id="rId2"/>
    <p:sldMasterId id="2147483723" r:id="rId3"/>
  </p:sldMasterIdLst>
  <p:notesMasterIdLst>
    <p:notesMasterId r:id="rId53"/>
  </p:notesMasterIdLst>
  <p:sldIdLst>
    <p:sldId id="259" r:id="rId4"/>
    <p:sldId id="347" r:id="rId5"/>
    <p:sldId id="344" r:id="rId6"/>
    <p:sldId id="258" r:id="rId7"/>
    <p:sldId id="276" r:id="rId8"/>
    <p:sldId id="260" r:id="rId9"/>
    <p:sldId id="262" r:id="rId10"/>
    <p:sldId id="261" r:id="rId11"/>
    <p:sldId id="264" r:id="rId12"/>
    <p:sldId id="267" r:id="rId13"/>
    <p:sldId id="282" r:id="rId14"/>
    <p:sldId id="268" r:id="rId15"/>
    <p:sldId id="263" r:id="rId16"/>
    <p:sldId id="275" r:id="rId17"/>
    <p:sldId id="266" r:id="rId18"/>
    <p:sldId id="270" r:id="rId19"/>
    <p:sldId id="269" r:id="rId20"/>
    <p:sldId id="271" r:id="rId21"/>
    <p:sldId id="272" r:id="rId22"/>
    <p:sldId id="273" r:id="rId23"/>
    <p:sldId id="274" r:id="rId24"/>
    <p:sldId id="281" r:id="rId25"/>
    <p:sldId id="277" r:id="rId26"/>
    <p:sldId id="278" r:id="rId27"/>
    <p:sldId id="284" r:id="rId28"/>
    <p:sldId id="286" r:id="rId29"/>
    <p:sldId id="279" r:id="rId30"/>
    <p:sldId id="280" r:id="rId31"/>
    <p:sldId id="283" r:id="rId32"/>
    <p:sldId id="28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8" r:id="rId44"/>
    <p:sldId id="296" r:id="rId45"/>
    <p:sldId id="299" r:id="rId46"/>
    <p:sldId id="348" r:id="rId47"/>
    <p:sldId id="349" r:id="rId48"/>
    <p:sldId id="350" r:id="rId49"/>
    <p:sldId id="300" r:id="rId50"/>
    <p:sldId id="301" r:id="rId51"/>
    <p:sldId id="343" r:id="rId5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87921" autoAdjust="0"/>
  </p:normalViewPr>
  <p:slideViewPr>
    <p:cSldViewPr snapToGrid="0">
      <p:cViewPr varScale="1">
        <p:scale>
          <a:sx n="78" d="100"/>
          <a:sy n="78" d="100"/>
        </p:scale>
        <p:origin x="166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Prevalence (</a:t>
            </a:r>
            <a:r>
              <a:rPr lang="ko-KR" altLang="en-US" dirty="0"/>
              <a:t>단위 천</a:t>
            </a:r>
            <a:r>
              <a:rPr lang="en-US" altLang="ko-KR" dirty="0"/>
              <a:t>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prevalence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A86-4A1C-9BC9-31EFA4ED8D4B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A86-4A1C-9BC9-31EFA4ED8D4B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4"/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A86-4A1C-9BC9-31EFA4ED8D4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following TBC</c:v>
                </c:pt>
                <c:pt idx="1">
                  <c:v>complicating ABPA</c:v>
                </c:pt>
                <c:pt idx="2">
                  <c:v>complicating sarcoidosis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1740</c:v>
                </c:pt>
                <c:pt idx="1">
                  <c:v>411</c:v>
                </c:pt>
                <c:pt idx="2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A86-4A1C-9BC9-31EFA4ED8D4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77735152"/>
        <c:axId val="177734608"/>
      </c:barChart>
      <c:catAx>
        <c:axId val="17773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77734608"/>
        <c:crosses val="autoZero"/>
        <c:auto val="1"/>
        <c:lblAlgn val="ctr"/>
        <c:lblOffset val="100"/>
        <c:noMultiLvlLbl val="0"/>
      </c:catAx>
      <c:valAx>
        <c:axId val="17773460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773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7784C-851F-4FF1-8682-21BF1C14642A}" type="datetimeFigureOut">
              <a:rPr lang="ko-KR" altLang="en-US" smtClean="0"/>
              <a:t>2019-09-27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0B551-8855-461F-AAB7-B7C1D76F969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380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629D5-0067-4726-95D5-41F08ED23E7A}" type="slidenum">
              <a:rPr altLang="en-US" smtClean="0">
                <a:solidFill>
                  <a:prstClr val="black"/>
                </a:solidFill>
                <a:ea typeface="맑은 고딕" panose="020B0503020000020004" pitchFamily="50" charset="-127"/>
              </a:rPr>
              <a:pPr/>
              <a:t>1</a:t>
            </a:fld>
            <a:endParaRPr altLang="en-US">
              <a:solidFill>
                <a:prstClr val="black"/>
              </a:solidFill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8011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177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Simple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aspergilloma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developed within a post-tuberculous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cicatricial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atelectasis of the left upper lobe with saccular bronchiectasis. Surgical resection by video-assisted thoracic surgery was performed because of recurrent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haemoptysis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 requirement for anticoagulant therapy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721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lung and b) mediastinal windows at the level of the right upper lobe. Multiple cavities are visible with a fungus ball lying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 the largest one. The wall of the cavities cannot be distinguished from the thickened pleura or the</a:t>
            </a:r>
          </a:p>
          <a:p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neighbouring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alveolar consolidation. The extra pleural fat is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hyperattenuated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(white arrows). *: the dilated</a:t>
            </a:r>
          </a:p>
          <a:p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oesophagus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should not be confused with a cavity.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614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Untreated, over years, these cavities enlarge and coalesce, developing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infiltrates or perforating into the pleura, and an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aspergilloma</a:t>
            </a:r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appear or disappear. Thus serological or microbiological evidence implicating Aspergillus spp. is required for diagnosis.</a:t>
            </a:r>
          </a:p>
          <a:p>
            <a:r>
              <a:rPr lang="ko-KR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사진설명 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Chronic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pulmonary aspergillosis showing marked progression between a) 2007 and b)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2012. Chest radiographs prior to 2007 (i.e. 1990s) showed “upper lobe fibrosis”, without a firm diagnosis. A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cavity with pleural thickening is visible on the left in both images, with additional small cavities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inferiorly in 2012, and contraction of the left upper lobe. The right side shows interval development of a large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cavity, with some pleural thickening. Neither cavity contains a fungal ball.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6300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CFPA is often an end result from untreated CCPA. Extensive fibrosis with fibrotic destruction of at least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lobes of lung complicating CCPA (figure 5), leading to a major loss of lung function. Usually the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fibrosis is solid in appearance, but large or small cavities with surrounding fibrosis may be seen.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Serological or microbiological evidence implicating Aspergillus spp. is required for diagnosis. One or more</a:t>
            </a:r>
          </a:p>
          <a:p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aspergillomas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be present</a:t>
            </a:r>
          </a:p>
          <a:p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그림설명 </a:t>
            </a:r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Imaging of chronic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fibrosing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pulmonary aspergillosis complicating chronic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pulmonary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aspergillosis, which followed tuberculosis, with mild chronic obstructive pulmonary disease. Complete opacification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left hemi-thorax developed between February 1998, when a left upper lobe cavity with a fluid level was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present, and May 1999. Multiple left lung autopsy percutaneous biopsies showed evidence of chronic inflammation,</a:t>
            </a:r>
          </a:p>
          <a:p>
            <a:r>
              <a:rPr lang="en-US" altLang="ko-K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no granulomas or fungal hyphae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1984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or more nodules (&lt;3 cm), which do not usually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cavitate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are an unusual form of CPA (figure 6). They may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mimic carcinoma of the lung, metastases,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cryptococcal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nodule,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coccidioidomycosis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other rare pathogens and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only be definitively diagnosed on histology. Nodules in patients with rheumatoid arthritis may be pure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rheumatoid nodules or contain Aspergillus. Tissue invasion is not demonstrated, although necrosis is frequent.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Sometimes lesions larger than 3 cm in diameter are seen and may have a necrotic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These are not well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described in the literature and are best described as “mass lesions caused by Aspergillus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spp</a:t>
            </a:r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사진설명</a:t>
            </a:r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Successive axial views within the lung window showing Aspergillus nodules, of variable size and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borders, and a fungus ball filling a cavity with a wall of variable thickness in a patient with pre-existing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bronchiectasis and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cicatricial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atelectasis of the middle lobe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9599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Subacute invasive aspergillosis (SAIA) was previously termed chronic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necrotising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semi-invasive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pulmonary aspergillosis. SAIA occurs in mildly immunocompromised or very debilitated patients and has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clinical and radiological features to CCPA (figures 7 and 8) but is more rapid in progression [7].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SAIA typically occurs in patients with diabetes mellitus, malnutrition, alcoholism, advanced age, prolonged corticosteroid administration or other modest immunocompromising agents, chronic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obstructive lung disease, connective tissue disorders, radiation therapy, non-tuberculous mycobacterial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(NTM) infection or HIV infection [24–27]. Patients are more likely to have detectable Aspergillus antigen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blood [28], and will show hyphae invading lung parenchyma, if a biopsy is done</a:t>
            </a:r>
          </a:p>
          <a:p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그림설명</a:t>
            </a:r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Subacute invasive aspergillosis in a patient with hepatocellular carcinoma being treated with the</a:t>
            </a:r>
          </a:p>
          <a:p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sorafenib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multityrosine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Raf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kinase inhibitor with some immunosuppressive features against T-cells).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The chest radiograph shows a large irregular right upper-lobe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lesion that developed with multiple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symptoms over 6 weeks during treatment with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sorafenib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patient presented with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unresectable</a:t>
            </a:r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hepatocellular carcinoma. b) The computed tomography scan shows a dual cavity with moderately thick walls,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external irregular edge and some material within the cavity on an almost normal lung background. L: left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side; R: right side.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760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032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Direct evidence : biopsy / culture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4844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Presence</a:t>
            </a:r>
            <a:r>
              <a:rPr lang="en-US" altLang="ko-KR" baseline="0" dirty="0"/>
              <a:t> of Aspergillus in </a:t>
            </a:r>
            <a:r>
              <a:rPr lang="en-US" altLang="ko-KR" dirty="0"/>
              <a:t>Sputum sample : not diagnostic &lt;&lt; </a:t>
            </a:r>
            <a:r>
              <a:rPr lang="en-US" altLang="ko-KR" dirty="0" err="1"/>
              <a:t>bronchoscopic</a:t>
            </a:r>
            <a:r>
              <a:rPr lang="en-US" altLang="ko-KR" dirty="0"/>
              <a:t> sample</a:t>
            </a:r>
            <a:r>
              <a:rPr lang="en-US" altLang="ko-KR" baseline="0" dirty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788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Bronchopleural</a:t>
            </a:r>
            <a:r>
              <a:rPr lang="en-US" altLang="ko-KR" baseline="0" dirty="0" smtClean="0"/>
              <a:t> fistula and fungal ball inside the pleural cavity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2734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are not enough alone for a confirmed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diagnosis of CPA as numerous other conditions can yield Aspergillus in the airways.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7006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9193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3939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813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9 Cavity with irregular edge and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aspergilloma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presenting as a coarse and irregular network in a patient with a previous left upper-lobe resection. Note the apical pleural thickening bordering the cavity well seen on the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topogram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a) computed tomography scan. b) Axial view with lung window at the level of the left upper lobe</a:t>
            </a:r>
          </a:p>
          <a:p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10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Aspergilloma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chronic,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pulmonary aspergillosis. Axial view with a) lung and b) mediastinal windows. The fungus ball appears as a left upper lobe solid oval mass partially surrounded by a crescent of air, the “air-crescent” sign (a), within a thick-walled and slightly irregular cavity. Note in this case the nondependent location of the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aspergilloma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typical absence of enhancement after contrast media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administration in (b).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6396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8 Chronic,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pulmonary aspergillosis in a smoker with previous infection caused by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Mycobacterium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kansasii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poor nutrition and cirrhosis. The patient had had several episodes of severe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haemoptysis</a:t>
            </a:r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treated by arterial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embolisation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long-term treatment by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voriconazole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a, b) Axial and c, d) coronal sections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mediastinal (b and d) and lung windows (a and c). Typical bilateral fungus balls (*) are seen almost filling the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cavities on the left side. Of note are small air pockets within the fungus ball (c and d) on the left side and the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irregular walls of the cavity on the right side (a) representing surface growth of Aspergillus on the interior cavity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surface. The fungus balls appear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hypoattenuated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compared to enhanced thickened pleura (thick white arrows)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alveolar consolidation (arrow heads). Note the hypertrophic systemic arteries (thin white arrow). Figure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reproduced courtesy of A. Khalil (Tenon Hospital, Paris, France; personal communication).</a:t>
            </a:r>
          </a:p>
          <a:p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11 Chronic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pulmonary aspergillosis of the right upper lobe. a) Axial view and b) sagittal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reformat in mediastinal window show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alveolar consolidation delimited inferiorly by fissures. Note the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dense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extrapleural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fat.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2054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Chronic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fibrosing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pulmonary aspergillosis (CFPA) is the terminal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fibrosing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evolution of CCPA [26]. This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situation may occur when CCPA remains untreated resulting in extensive pulmonary fibrosis (figures 4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12). The fibrosis may be limited to one or both upper lobes but also commonly involves the whole</a:t>
            </a:r>
          </a:p>
          <a:p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hemithorax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[10]. There is no distinctive feature of fibrosis related to CPA, other than the cavitation and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fungal balls seen in close proximity</a:t>
            </a:r>
          </a:p>
          <a:p>
            <a:endParaRPr lang="en-US" altLang="ko-K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12 Chronic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fibrosing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aspergillosis with atelectasis and fibrosis of the whole left lung, secondary to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untreated chronic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pulmonary aspergillosis. The cavity contains strands of Aspergillus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9466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14 Chronic pulmonary aspergillosis presenting as bilateral upper lobes lung masses partly necrotic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cavitary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left. a)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Topogram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chest computed tomography. b) Axial view in mediastinal window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contrast media administration.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35212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1242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Tx failure : consider alternative regimen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928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4978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Tx failure : consider alternative regimen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1451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Tx failure : consider alternative regimen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182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8380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16008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Disappeared fungal ball inside the pleural cavity</a:t>
            </a:r>
          </a:p>
          <a:p>
            <a:r>
              <a:rPr lang="en-US" altLang="ko-KR" dirty="0" smtClean="0"/>
              <a:t>Minimally</a:t>
            </a:r>
            <a:r>
              <a:rPr lang="en-US" altLang="ko-KR" baseline="0" dirty="0" smtClean="0"/>
              <a:t> decreased walls of cavity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59683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4265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818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276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9174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conidia germinate and form a network of hyphae on the interior surface of a cavity, damaging the surrounding parenchyma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7081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SAFS L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8880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5876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B551-8855-461F-AAB7-B7C1D76F969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902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04"/>
            <a:ext cx="9144001" cy="685679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333500"/>
            <a:ext cx="6858000" cy="1924050"/>
          </a:xfrm>
        </p:spPr>
        <p:txBody>
          <a:bodyPr anchor="b"/>
          <a:lstStyle>
            <a:lvl1pPr algn="ctr">
              <a:defRPr sz="4500" b="1">
                <a:solidFill>
                  <a:srgbClr val="0000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4667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7919A6-33EB-49BD-A62F-1FA56B9F9712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0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90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21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66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70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517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472" y="1789890"/>
            <a:ext cx="7828853" cy="244704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2800" b="1" i="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365471" y="4357992"/>
            <a:ext cx="7828853" cy="925208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65472" y="5395609"/>
            <a:ext cx="7828853" cy="910023"/>
          </a:xfrm>
          <a:prstGeom prst="rect">
            <a:avLst/>
          </a:prstGeom>
        </p:spPr>
        <p:txBody>
          <a:bodyPr tIns="46800" bIns="234000">
            <a:noAutofit/>
          </a:bodyPr>
          <a:lstStyle>
            <a:lvl1pPr marL="0" indent="0">
              <a:buFontTx/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472" y="529134"/>
            <a:ext cx="1402951" cy="52135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870175" y="548412"/>
            <a:ext cx="3886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latinLnBrk="0">
              <a:defRPr/>
            </a:pPr>
            <a:r>
              <a:rPr lang="fr-CH" sz="1400" b="1" dirty="0">
                <a:solidFill>
                  <a:srgbClr val="026493"/>
                </a:solidFill>
                <a:latin typeface="Rockwell Condensed" panose="02060603050405020104"/>
              </a:rPr>
              <a:t>ESMO IMMUNO-ONCOLOGY CONGRESS 2017</a:t>
            </a:r>
          </a:p>
        </p:txBody>
      </p:sp>
    </p:spTree>
    <p:extLst>
      <p:ext uri="{BB962C8B-B14F-4D97-AF65-F5344CB8AC3E}">
        <p14:creationId xmlns:p14="http://schemas.microsoft.com/office/powerpoint/2010/main" val="3071365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990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-25933" y="6467813"/>
            <a:ext cx="331704" cy="296731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8D83D96-D520-43E8-9FE3-99F474E31B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98303D-13B7-40AC-9820-83C4738D9703}"/>
              </a:ext>
            </a:extLst>
          </p:cNvPr>
          <p:cNvSpPr txBox="1"/>
          <p:nvPr userDrawn="1"/>
        </p:nvSpPr>
        <p:spPr>
          <a:xfrm>
            <a:off x="5687438" y="6549100"/>
            <a:ext cx="2166025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defTabSz="457200" latinLnBrk="0"/>
            <a:r>
              <a:rPr lang="en-US" sz="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Reck</a:t>
            </a:r>
            <a:r>
              <a:rPr 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et al. IMpower150 PFS analysis.</a:t>
            </a:r>
            <a:endParaRPr lang="en-GB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xmlns="" id="{0B7FE017-E032-4044-8038-F63A5B431F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0495" y="6125634"/>
            <a:ext cx="5564221" cy="64370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7B717CF4-AEB3-4CCD-85D4-8326074CA5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3218" y="84412"/>
            <a:ext cx="8800289" cy="86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D01CD9-D0C4-472C-81F3-EFABE4E3D5A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23826" y="954015"/>
            <a:ext cx="8799513" cy="517161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1875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20"/>
            <a:ext cx="9144000" cy="119007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74920"/>
            <a:ext cx="7886700" cy="11015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543464" y="1621766"/>
            <a:ext cx="8143336" cy="47903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/>
            </a:lvl1pPr>
            <a:lvl2pPr>
              <a:lnSpc>
                <a:spcPct val="100000"/>
              </a:lnSpc>
              <a:defRPr sz="28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ko-KR" altLang="en-US" dirty="0"/>
              <a:t> 마스터 텍스트 스타일 편집</a:t>
            </a:r>
          </a:p>
          <a:p>
            <a:pPr lvl="1"/>
            <a:r>
              <a:rPr lang="ko-KR" altLang="en-US" dirty="0"/>
              <a:t> 둘째 수준</a:t>
            </a:r>
          </a:p>
          <a:p>
            <a:pPr lvl="2"/>
            <a:r>
              <a:rPr lang="ko-KR" altLang="en-US" dirty="0"/>
              <a:t> 셋째 수준</a:t>
            </a:r>
          </a:p>
          <a:p>
            <a:pPr lvl="3"/>
            <a:r>
              <a:rPr lang="ko-KR" altLang="en-US" dirty="0"/>
              <a:t> 넷째 수준</a:t>
            </a:r>
          </a:p>
          <a:p>
            <a:pPr lvl="4"/>
            <a:r>
              <a:rPr lang="ko-KR" altLang="en-US" dirty="0"/>
              <a:t> 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47924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1526927"/>
            <a:ext cx="8496944" cy="965969"/>
          </a:xfrm>
          <a:prstGeom prst="rect">
            <a:avLst/>
          </a:prstGeom>
        </p:spPr>
        <p:txBody>
          <a:bodyPr anchor="b"/>
          <a:lstStyle>
            <a:lvl1pPr algn="ctr">
              <a:defRPr sz="60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65412" y="764704"/>
            <a:ext cx="6013176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spc="-1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8194" name="Picture 2" descr="C:\Users\paik\Documents\네이트온 받은 파일\내과ppt-10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24" y="6165304"/>
            <a:ext cx="1841353" cy="515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743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aik\Documents\네이트온 받은 파일\내과ppt-08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268025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23528" y="1598935"/>
            <a:ext cx="8496944" cy="965969"/>
          </a:xfrm>
          <a:prstGeom prst="rect">
            <a:avLst/>
          </a:prstGeom>
        </p:spPr>
        <p:txBody>
          <a:bodyPr anchor="b"/>
          <a:lstStyle>
            <a:lvl1pPr algn="ctr">
              <a:defRPr sz="60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65412" y="836712"/>
            <a:ext cx="6013176" cy="6480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spc="-1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pic>
        <p:nvPicPr>
          <p:cNvPr id="6" name="Picture 2" descr="\\paikbackup1\FS2$\홍보실\로고타입\한글영문\부산g_한글영문_ppt.png"/>
          <p:cNvPicPr>
            <a:picLocks noChangeAspect="1" noChangeArrowheads="1"/>
          </p:cNvPicPr>
          <p:nvPr userDrawn="1"/>
        </p:nvPicPr>
        <p:blipFill>
          <a:blip r:embed="rId3" cstate="print">
            <a:lum bright="25000"/>
          </a:blip>
          <a:srcRect/>
          <a:stretch>
            <a:fillRect/>
          </a:stretch>
        </p:blipFill>
        <p:spPr bwMode="auto">
          <a:xfrm>
            <a:off x="6521583" y="6254204"/>
            <a:ext cx="2476434" cy="432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450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6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3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F822A4-8DA6-4447-9B1F-C5DB58435268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85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1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3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7"/>
            <a:ext cx="9144000" cy="1198706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79376"/>
            <a:ext cx="7886700" cy="98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332" y="1570009"/>
            <a:ext cx="8195094" cy="485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 마스터 텍스트 스타일을 편집합니다</a:t>
            </a:r>
          </a:p>
          <a:p>
            <a:pPr lvl="1"/>
            <a:r>
              <a:rPr lang="ko-KR" altLang="en-US" dirty="0"/>
              <a:t> 둘째 수준</a:t>
            </a:r>
          </a:p>
          <a:p>
            <a:pPr lvl="2"/>
            <a:r>
              <a:rPr lang="ko-KR" altLang="en-US" dirty="0"/>
              <a:t> 셋째 수준</a:t>
            </a:r>
          </a:p>
          <a:p>
            <a:pPr lvl="3"/>
            <a:r>
              <a:rPr lang="ko-KR" altLang="en-US" dirty="0"/>
              <a:t> 넷째 수준</a:t>
            </a:r>
          </a:p>
          <a:p>
            <a:pPr lvl="4"/>
            <a:r>
              <a:rPr lang="ko-KR" altLang="en-US" dirty="0"/>
              <a:t> 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623235" y="6424044"/>
            <a:ext cx="4168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i="1">
                <a:solidFill>
                  <a:srgbClr val="0070C0"/>
                </a:solidFill>
                <a:latin typeface="+mn-lt"/>
              </a:defRPr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90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hf hdr="0" dt="0"/>
  <p:txStyles>
    <p:titleStyle>
      <a:lvl1pPr algn="ctr" defTabSz="685800" rtl="0" eaLnBrk="1" latinLnBrk="1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ClrTx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ClrTx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aik\Documents\네이트온 받은 파일\내과ppt-05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00" y="-1"/>
            <a:ext cx="92680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104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hf hd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200" latinLnBrk="0"/>
            <a:fld id="{8664C608-40B1-4030-A28D-5B74BC98ADCE}" type="datetimeFigureOut">
              <a:rPr lang="en-US" smtClean="0">
                <a:solidFill>
                  <a:srgbClr val="D34817">
                    <a:lumMod val="50000"/>
                  </a:srgbClr>
                </a:solidFill>
              </a:rPr>
              <a:pPr defTabSz="457200" latinLnBrk="0"/>
              <a:t>9/27/2019</a:t>
            </a:fld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457200" latinLnBrk="0"/>
            <a:endParaRPr lang="en-US" dirty="0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 defTabSz="457200" latinLnBrk="0"/>
            <a:fld id="{4FAB73BC-B049-4115-A692-8D63A059BFB8}" type="slidenum">
              <a:rPr lang="en-US" smtClean="0"/>
              <a:pPr defTabSz="457200" latinLnBrk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3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1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1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02466" y="1827302"/>
            <a:ext cx="8496944" cy="31562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4400" dirty="0">
                <a:latin typeface="+mj-ea"/>
              </a:rPr>
              <a:t>Chronic Pulmonary Aspergillosis</a:t>
            </a:r>
            <a:br>
              <a:rPr lang="en-US" altLang="ko-KR" sz="4400" dirty="0">
                <a:latin typeface="+mj-ea"/>
              </a:rPr>
            </a:br>
            <a:r>
              <a:rPr lang="en-US" altLang="ko-KR" sz="3600" dirty="0">
                <a:solidFill>
                  <a:schemeClr val="accent1">
                    <a:lumMod val="75000"/>
                  </a:schemeClr>
                </a:solidFill>
                <a:latin typeface="+mj-ea"/>
              </a:rPr>
              <a:t>  </a:t>
            </a:r>
            <a:r>
              <a:rPr lang="en-US" altLang="ko-KR" sz="3600" i="1" dirty="0">
                <a:solidFill>
                  <a:schemeClr val="accent1">
                    <a:lumMod val="75000"/>
                  </a:schemeClr>
                </a:solidFill>
                <a:latin typeface="+mj-ea"/>
              </a:rPr>
              <a:t>Diagnosis &amp; management</a:t>
            </a:r>
            <a:r>
              <a:rPr lang="en-US" altLang="ko-KR" sz="4000" i="1" dirty="0">
                <a:latin typeface="+mj-ea"/>
              </a:rPr>
              <a:t/>
            </a:r>
            <a:br>
              <a:rPr lang="en-US" altLang="ko-KR" sz="4000" i="1" dirty="0">
                <a:latin typeface="+mj-ea"/>
              </a:rPr>
            </a:br>
            <a:endParaRPr lang="ko-KR" altLang="en-US" sz="4000" i="1" dirty="0">
              <a:latin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3896" y="4815231"/>
            <a:ext cx="6172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2019.9.26</a:t>
            </a:r>
          </a:p>
          <a:p>
            <a:pPr algn="ctr">
              <a:lnSpc>
                <a:spcPct val="150000"/>
              </a:lnSpc>
            </a:pPr>
            <a:r>
              <a:rPr lang="ko-KR" altLang="en-US" sz="24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인제의대</a:t>
            </a:r>
            <a:r>
              <a:rPr lang="ko-KR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ko-KR" altLang="en-US" sz="2400" b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부산백병원</a:t>
            </a:r>
            <a:r>
              <a:rPr lang="ko-KR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호흡기</a:t>
            </a:r>
            <a:r>
              <a:rPr lang="en-US" altLang="ko-KR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,</a:t>
            </a:r>
            <a:r>
              <a:rPr lang="ko-KR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알레르기내과</a:t>
            </a:r>
            <a:endParaRPr lang="en-US" altLang="ko-KR" sz="2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이  현  경</a:t>
            </a:r>
          </a:p>
        </p:txBody>
      </p:sp>
      <p:pic>
        <p:nvPicPr>
          <p:cNvPr id="2050" name="Picture 2" descr="https://microbewiki.kenyon.edu/images/thumb/c/c7/A._fumigatus_morphology.jpg/500px-A._fumigatus_morpholog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30" y="0"/>
            <a:ext cx="2494052" cy="16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52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/>
              <a:t>Chronic pulmonary aspergillosis (CPA)</a:t>
            </a:r>
            <a:br>
              <a:rPr lang="en-US" altLang="ko-KR" sz="3200" dirty="0"/>
            </a:br>
            <a:r>
              <a:rPr lang="en-US" altLang="ko-KR" sz="2800" i="1" dirty="0">
                <a:solidFill>
                  <a:srgbClr val="FFFF00"/>
                </a:solidFill>
              </a:rPr>
              <a:t>Epidemiology : global burden</a:t>
            </a:r>
            <a:endParaRPr lang="ko-KR" altLang="en-US" sz="3200" i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  <p:graphicFrame>
        <p:nvGraphicFramePr>
          <p:cNvPr id="31" name="차트 30"/>
          <p:cNvGraphicFramePr/>
          <p:nvPr>
            <p:extLst>
              <p:ext uri="{D42A27DB-BD31-4B8C-83A1-F6EECF244321}">
                <p14:modId xmlns:p14="http://schemas.microsoft.com/office/powerpoint/2010/main" val="313825601"/>
              </p:ext>
            </p:extLst>
          </p:nvPr>
        </p:nvGraphicFramePr>
        <p:xfrm>
          <a:off x="983974" y="1774134"/>
          <a:ext cx="7176051" cy="4486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4467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Risk factors for CPA</a:t>
            </a:r>
            <a:endParaRPr lang="ko-KR" altLang="en-US" dirty="0"/>
          </a:p>
        </p:txBody>
      </p:sp>
      <p:pic>
        <p:nvPicPr>
          <p:cNvPr id="5122" name="Picture 2" descr="https://player.slideplayer.com/90/14835692/slides/slide_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2" t="13897" r="5092" b="11722"/>
          <a:stretch/>
        </p:blipFill>
        <p:spPr bwMode="auto">
          <a:xfrm>
            <a:off x="-126647" y="1535287"/>
            <a:ext cx="8797807" cy="50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5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European Guideline for CPA 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39" y="1391479"/>
            <a:ext cx="9169439" cy="403528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5587159" y="6255891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ko-KR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Eur Respir J 2016; 47: 45–68</a:t>
            </a:r>
            <a:endParaRPr lang="ko-KR" altLang="en-US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184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Chronic pulmonary aspergillosis (CPA)</a:t>
            </a:r>
            <a:endParaRPr lang="ko-KR" altLang="en-US" dirty="0"/>
          </a:p>
        </p:txBody>
      </p:sp>
      <p:sp>
        <p:nvSpPr>
          <p:cNvPr id="6" name="육각형 5"/>
          <p:cNvSpPr/>
          <p:nvPr/>
        </p:nvSpPr>
        <p:spPr>
          <a:xfrm>
            <a:off x="3583318" y="2590103"/>
            <a:ext cx="2593067" cy="1928191"/>
          </a:xfrm>
          <a:prstGeom prst="hexagon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68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Chronic Pulmonary Aspergillosis (CPA)</a:t>
            </a:r>
            <a:endParaRPr lang="ko-KR" altLang="en-US" sz="2400" b="1" dirty="0">
              <a:latin typeface="MS PGothic" panose="020B0600070205080204" pitchFamily="34" charset="-128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28298" y="1580321"/>
            <a:ext cx="2872539" cy="709340"/>
          </a:xfrm>
          <a:prstGeom prst="round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Simple </a:t>
            </a:r>
            <a:r>
              <a:rPr lang="en-US" altLang="ko-KR" sz="2400" b="1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aspergilloma</a:t>
            </a:r>
            <a:endParaRPr lang="ko-KR" altLang="en-US" sz="2400" b="1" dirty="0">
              <a:latin typeface="MS PGothic" panose="020B0600070205080204" pitchFamily="34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35980" y="2988016"/>
            <a:ext cx="3069055" cy="11323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Chronic </a:t>
            </a:r>
            <a:r>
              <a:rPr lang="en-US" altLang="ko-KR" sz="2200" b="1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cavitary</a:t>
            </a:r>
            <a:r>
              <a:rPr lang="en-US" altLang="ko-KR" sz="22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 pulmonary aspergillosis (CCPA)</a:t>
            </a:r>
            <a:endParaRPr lang="ko-KR" altLang="en-US" sz="2200" b="1" dirty="0">
              <a:latin typeface="MS PGothic" panose="020B0600070205080204" pitchFamily="34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98960" y="5506645"/>
            <a:ext cx="3875172" cy="7093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Chronic </a:t>
            </a:r>
            <a:r>
              <a:rPr lang="en-US" altLang="ko-KR" sz="2400" b="1" dirty="0" err="1">
                <a:latin typeface="MS PGothic" panose="020B0600070205080204" pitchFamily="34" charset="-128"/>
                <a:ea typeface="MS PGothic" panose="020B0600070205080204" pitchFamily="34" charset="-128"/>
              </a:rPr>
              <a:t>fibrosing</a:t>
            </a:r>
            <a:r>
              <a:rPr lang="en-US" altLang="ko-KR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 pulmonary aspergillosis (CFPA)</a:t>
            </a:r>
            <a:endParaRPr lang="ko-KR" altLang="en-US" sz="2400" b="1" dirty="0">
              <a:latin typeface="MS PGothic" panose="020B0600070205080204" pitchFamily="34" charset="-128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176385" y="1580321"/>
            <a:ext cx="2851486" cy="7093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i="1" dirty="0">
                <a:latin typeface="MS PGothic" panose="020B0600070205080204" pitchFamily="34" charset="-128"/>
                <a:ea typeface="MS PGothic" panose="020B0600070205080204" pitchFamily="34" charset="-128"/>
              </a:rPr>
              <a:t>Aspergillus</a:t>
            </a:r>
            <a:r>
              <a:rPr lang="en-US" altLang="ko-KR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 nodule</a:t>
            </a:r>
            <a:endParaRPr lang="ko-KR" altLang="en-US" sz="2400" b="1" dirty="0">
              <a:latin typeface="MS PGothic" panose="020B0600070205080204" pitchFamily="34" charset="-128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5310111" y="4856240"/>
            <a:ext cx="3621505" cy="15916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latin typeface="MS PGothic" panose="020B0600070205080204" pitchFamily="34" charset="-128"/>
                <a:ea typeface="MS PGothic" panose="020B0600070205080204" pitchFamily="34" charset="-128"/>
              </a:rPr>
              <a:t>Subacute invasive aspergillosis (chronic necrotizing pulmonary aspergillosis) (CNPA)</a:t>
            </a:r>
            <a:endParaRPr lang="ko-KR" altLang="en-US" sz="2400" b="1" dirty="0">
              <a:latin typeface="MS PGothic" panose="020B0600070205080204" pitchFamily="34" charset="-128"/>
            </a:endParaRPr>
          </a:p>
        </p:txBody>
      </p:sp>
      <p:cxnSp>
        <p:nvCxnSpPr>
          <p:cNvPr id="13" name="직선 연결선 12"/>
          <p:cNvCxnSpPr>
            <a:stCxn id="7" idx="3"/>
            <a:endCxn id="6" idx="4"/>
          </p:cNvCxnSpPr>
          <p:nvPr/>
        </p:nvCxnSpPr>
        <p:spPr>
          <a:xfrm>
            <a:off x="3300837" y="1934991"/>
            <a:ext cx="764529" cy="655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>
            <a:stCxn id="10" idx="1"/>
            <a:endCxn id="6" idx="5"/>
          </p:cNvCxnSpPr>
          <p:nvPr/>
        </p:nvCxnSpPr>
        <p:spPr>
          <a:xfrm flipH="1">
            <a:off x="5694337" y="1934991"/>
            <a:ext cx="482048" cy="655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endCxn id="11" idx="0"/>
          </p:cNvCxnSpPr>
          <p:nvPr/>
        </p:nvCxnSpPr>
        <p:spPr>
          <a:xfrm>
            <a:off x="6184884" y="3554198"/>
            <a:ext cx="935980" cy="13020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>
            <a:endCxn id="9" idx="0"/>
          </p:cNvCxnSpPr>
          <p:nvPr/>
        </p:nvCxnSpPr>
        <p:spPr>
          <a:xfrm flipH="1">
            <a:off x="2436546" y="4579149"/>
            <a:ext cx="1605749" cy="9274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>
            <a:stCxn id="8" idx="3"/>
            <a:endCxn id="6" idx="3"/>
          </p:cNvCxnSpPr>
          <p:nvPr/>
        </p:nvCxnSpPr>
        <p:spPr>
          <a:xfrm>
            <a:off x="3205035" y="3554198"/>
            <a:ext cx="378283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0" y="1468693"/>
            <a:ext cx="9121340" cy="513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3805" y="2964876"/>
            <a:ext cx="7886700" cy="1101544"/>
          </a:xfrm>
        </p:spPr>
        <p:txBody>
          <a:bodyPr/>
          <a:lstStyle/>
          <a:p>
            <a:r>
              <a:rPr lang="en-US" altLang="ko-KR" dirty="0">
                <a:solidFill>
                  <a:srgbClr val="002060"/>
                </a:solidFill>
              </a:rPr>
              <a:t>Clinical characteristics of CPA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5123793"/>
            <a:ext cx="3352800" cy="17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6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Aspergilloma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53874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Learning radiology website</a:t>
            </a:r>
            <a:endParaRPr lang="ko-KR" altLang="en-US" sz="1100" dirty="0"/>
          </a:p>
        </p:txBody>
      </p:sp>
      <p:pic>
        <p:nvPicPr>
          <p:cNvPr id="1026" name="Picture 2" descr="http://www.learningradiology.com/images/chestimages1/aspergilloma-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2" y="1670013"/>
            <a:ext cx="3463163" cy="27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7305" y="1548086"/>
            <a:ext cx="44516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Morphological appearance of fungal ball (fungal hyphae &amp; ECM)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Can be present in a pulmonary or pleural cavity or an 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ectatic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bronchus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May be found in all forms of CPA (except Aspergillus nodule)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34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74920"/>
            <a:ext cx="8058150" cy="1101544"/>
          </a:xfrm>
        </p:spPr>
        <p:txBody>
          <a:bodyPr/>
          <a:lstStyle/>
          <a:p>
            <a:r>
              <a:rPr lang="en-US" altLang="ko-KR" dirty="0"/>
              <a:t>Single (simple) pulmonary </a:t>
            </a:r>
            <a:r>
              <a:rPr lang="en-US" altLang="ko-KR" dirty="0" err="1"/>
              <a:t>Aspergilloma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131" y="1361884"/>
            <a:ext cx="4072743" cy="27827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l="42920" t="7338" r="4425" b="72166"/>
          <a:stretch/>
        </p:blipFill>
        <p:spPr>
          <a:xfrm>
            <a:off x="1623353" y="4323522"/>
            <a:ext cx="6068744" cy="2534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3874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020613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74920"/>
            <a:ext cx="8058150" cy="1101544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Chronic </a:t>
            </a:r>
            <a:r>
              <a:rPr lang="en-US" altLang="ko-KR" sz="3200" dirty="0" err="1"/>
              <a:t>cavitary</a:t>
            </a:r>
            <a:r>
              <a:rPr lang="en-US" altLang="ko-KR" sz="3200" dirty="0"/>
              <a:t> pulmonary Aspergillosis (CCPA) </a:t>
            </a:r>
            <a:endParaRPr lang="ko-KR" altLang="en-US" sz="32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44469" t="26594" b="56468"/>
          <a:stretch/>
        </p:blipFill>
        <p:spPr>
          <a:xfrm>
            <a:off x="1530560" y="4616801"/>
            <a:ext cx="6987275" cy="22411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979" y="1332965"/>
            <a:ext cx="5985450" cy="328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003135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/>
              <a:t>CCPA</a:t>
            </a:r>
            <a:br>
              <a:rPr lang="en-US" altLang="ko-KR" sz="3200" dirty="0"/>
            </a:br>
            <a:r>
              <a:rPr lang="en-US" altLang="ko-KR" sz="2800" i="1" dirty="0">
                <a:solidFill>
                  <a:srgbClr val="FFFF00"/>
                </a:solidFill>
              </a:rPr>
              <a:t>radiologic progression</a:t>
            </a:r>
            <a:endParaRPr lang="ko-KR" altLang="en-US" sz="2800" i="1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66" y="1797533"/>
            <a:ext cx="8300933" cy="4400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9703" y="6108667"/>
            <a:ext cx="173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2007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912" y="6108667"/>
            <a:ext cx="173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2012</a:t>
            </a:r>
            <a:endParaRPr lang="ko-KR" altLang="en-US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923795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74920"/>
            <a:ext cx="8058150" cy="1101544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Chronic </a:t>
            </a:r>
            <a:r>
              <a:rPr lang="en-US" altLang="ko-KR" sz="3200" dirty="0" err="1"/>
              <a:t>fibrosing</a:t>
            </a:r>
            <a:r>
              <a:rPr lang="en-US" altLang="ko-KR" sz="3200" dirty="0"/>
              <a:t> pulmonary Aspergillosis (CFPA) </a:t>
            </a:r>
            <a:endParaRPr lang="ko-KR" altLang="en-US" sz="32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l="44096" t="39211" r="1608" b="41336"/>
          <a:stretch/>
        </p:blipFill>
        <p:spPr>
          <a:xfrm>
            <a:off x="76760" y="4763912"/>
            <a:ext cx="5211055" cy="196328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86" y="1308786"/>
            <a:ext cx="3891600" cy="4504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32166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CASE (72/M)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"/>
          <a:stretch/>
        </p:blipFill>
        <p:spPr>
          <a:xfrm>
            <a:off x="73269" y="1278192"/>
            <a:ext cx="4909796" cy="5220931"/>
          </a:xfrm>
          <a:prstGeom prst="rect">
            <a:avLst/>
          </a:prstGeom>
        </p:spPr>
      </p:pic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5297697" y="1467631"/>
            <a:ext cx="3532285" cy="48420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ko-KR" sz="24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s/p </a:t>
            </a:r>
            <a:r>
              <a:rPr lang="en-US" altLang="ko-KR" sz="2400" dirty="0" err="1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RLLectomy</a:t>
            </a:r>
            <a:r>
              <a:rPr lang="en-US" altLang="ko-KR" sz="24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7 YA due to lung cancer</a:t>
            </a:r>
            <a:endParaRPr lang="en-US" altLang="ko-KR" sz="24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ko-KR" sz="24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H/O </a:t>
            </a:r>
            <a:r>
              <a:rPr lang="en-US" altLang="ko-KR" sz="2400" dirty="0" err="1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pul.TB</a:t>
            </a:r>
            <a:r>
              <a:rPr lang="en-US" altLang="ko-KR" sz="24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ko-KR" sz="24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 his thirties</a:t>
            </a:r>
            <a:endParaRPr lang="en-US" altLang="ko-KR" sz="24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ko-KR" sz="24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non-smoker</a:t>
            </a:r>
            <a:endParaRPr lang="en-US" altLang="ko-KR" sz="24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2400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ko-KR" sz="24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presented with cough, sputu</a:t>
            </a:r>
            <a:r>
              <a:rPr lang="en-US" altLang="ko-KR" sz="2400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m, BTS, fever 5MA</a:t>
            </a:r>
            <a:endParaRPr lang="en-US" altLang="ko-KR" sz="24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24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sz="24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43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74920"/>
            <a:ext cx="8058150" cy="1101544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Aspergillus nodule</a:t>
            </a:r>
            <a:endParaRPr lang="ko-KR" alt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43422" t="58234" b="25225"/>
          <a:stretch/>
        </p:blipFill>
        <p:spPr>
          <a:xfrm>
            <a:off x="552714" y="4059594"/>
            <a:ext cx="7968139" cy="24496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8" y="1467555"/>
            <a:ext cx="8982173" cy="250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53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49" y="74920"/>
            <a:ext cx="8221839" cy="1101544"/>
          </a:xfrm>
        </p:spPr>
        <p:txBody>
          <a:bodyPr>
            <a:normAutofit/>
          </a:bodyPr>
          <a:lstStyle/>
          <a:p>
            <a:r>
              <a:rPr lang="en-US" altLang="ko-KR" sz="3200" dirty="0"/>
              <a:t>Subacute invasive aspergillosis (SAIA/CNPA)</a:t>
            </a:r>
            <a:endParaRPr lang="ko-KR" altLang="en-US" sz="32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l="42618" t="74012" b="3720"/>
          <a:stretch/>
        </p:blipFill>
        <p:spPr>
          <a:xfrm>
            <a:off x="1298222" y="4177498"/>
            <a:ext cx="6536212" cy="266720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316" y="1266775"/>
            <a:ext cx="6427118" cy="2820411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613319" y="4264966"/>
            <a:ext cx="8015111" cy="2492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Susceptible conditions</a:t>
            </a:r>
          </a:p>
          <a:p>
            <a:endParaRPr lang="en-US" altLang="ko-KR" sz="2400" dirty="0">
              <a:solidFill>
                <a:schemeClr val="tx1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en-US" altLang="ko-KR" sz="2400" dirty="0">
                <a:solidFill>
                  <a:schemeClr val="tx1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DM, malnutrition, alcoholism, advanced age, prolonged corticosteroid administration or other modest immunocompromising agents, COPD, CTD, radiation therapy, NTM infection or HIV infection</a:t>
            </a:r>
            <a:endParaRPr lang="ko-KR" altLang="en-US" sz="2400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96260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Evolution between CPA</a:t>
            </a:r>
            <a:endParaRPr lang="ko-KR" altLang="en-US" dirty="0"/>
          </a:p>
        </p:txBody>
      </p:sp>
      <p:pic>
        <p:nvPicPr>
          <p:cNvPr id="3074" name="Picture 2" descr="Image result for subacute invasive pulmonary aspergillo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8" y="2231098"/>
            <a:ext cx="8558924" cy="308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41068" y="6596390"/>
            <a:ext cx="2186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G. Hayes et al. J. Fungi </a:t>
            </a:r>
            <a:r>
              <a:rPr lang="en-US" altLang="ko-KR" sz="1100" b="1" dirty="0"/>
              <a:t>2016</a:t>
            </a:r>
            <a:r>
              <a:rPr lang="en-US" altLang="ko-KR" sz="1100" dirty="0"/>
              <a:t>, 2, 18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756331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3805" y="2964876"/>
            <a:ext cx="7886700" cy="1101544"/>
          </a:xfrm>
        </p:spPr>
        <p:txBody>
          <a:bodyPr/>
          <a:lstStyle/>
          <a:p>
            <a:r>
              <a:rPr lang="en-US" altLang="ko-KR" dirty="0">
                <a:solidFill>
                  <a:srgbClr val="002060"/>
                </a:solidFill>
              </a:rPr>
              <a:t>Diagnosis of CPA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5123793"/>
            <a:ext cx="3352800" cy="17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Diagnostic criteria of CPA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3441314" y="1652366"/>
            <a:ext cx="2556191" cy="112401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/>
              <a:t>Radiology (CT)</a:t>
            </a:r>
          </a:p>
        </p:txBody>
      </p:sp>
      <p:sp>
        <p:nvSpPr>
          <p:cNvPr id="5" name="덧셈 기호 4"/>
          <p:cNvSpPr/>
          <p:nvPr/>
        </p:nvSpPr>
        <p:spPr>
          <a:xfrm>
            <a:off x="4180364" y="3372270"/>
            <a:ext cx="1078089" cy="1125583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410948" y="2124561"/>
            <a:ext cx="2556191" cy="12733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/>
              <a:t>Direct evidence of Aspergillus infection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410948" y="4083312"/>
            <a:ext cx="2556191" cy="13014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/>
              <a:t>Immunological response to Aspergillus spp.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6471680" y="2124561"/>
            <a:ext cx="2556191" cy="114921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/>
              <a:t>Exclusion of alternative dx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395532" y="3555968"/>
            <a:ext cx="587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OR</a:t>
            </a:r>
            <a:endParaRPr lang="ko-KR" altLang="en-US" b="1" dirty="0"/>
          </a:p>
        </p:txBody>
      </p:sp>
      <p:grpSp>
        <p:nvGrpSpPr>
          <p:cNvPr id="13" name="그룹 12"/>
          <p:cNvGrpSpPr/>
          <p:nvPr/>
        </p:nvGrpSpPr>
        <p:grpSpPr>
          <a:xfrm>
            <a:off x="2967139" y="3823825"/>
            <a:ext cx="6060731" cy="2856558"/>
            <a:chOff x="2967139" y="3823825"/>
            <a:chExt cx="6060731" cy="2856558"/>
          </a:xfrm>
        </p:grpSpPr>
        <p:sp>
          <p:nvSpPr>
            <p:cNvPr id="9" name="모서리가 둥근 직사각형 8"/>
            <p:cNvSpPr/>
            <p:nvPr/>
          </p:nvSpPr>
          <p:spPr>
            <a:xfrm>
              <a:off x="2967139" y="5240605"/>
              <a:ext cx="3209722" cy="1439778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/>
                <a:t>Not immunocompromised (HIV, ca, CS)</a:t>
              </a: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6471679" y="3823825"/>
              <a:ext cx="2556191" cy="114921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/>
                <a:t>Present at least  3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15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Laboratory tests for CPA (summary)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https://player.slideplayer.com/90/14835692/slides/slide_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2"/>
          <a:stretch/>
        </p:blipFill>
        <p:spPr bwMode="auto">
          <a:xfrm>
            <a:off x="116416" y="1298222"/>
            <a:ext cx="8928354" cy="548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85688" y="1595354"/>
            <a:ext cx="8859082" cy="47903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The antibody titer bears little relationship to the </a:t>
            </a:r>
            <a:r>
              <a:rPr lang="en-US" altLang="ko-K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extent or severity 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of disease, although very high antibody titers are more common in those with </a:t>
            </a:r>
            <a:r>
              <a:rPr lang="en-US" altLang="ko-KR" sz="2200" dirty="0" err="1">
                <a:latin typeface="Arial" panose="020B0604020202020204" pitchFamily="34" charset="0"/>
                <a:cs typeface="Arial" panose="020B0604020202020204" pitchFamily="34" charset="0"/>
              </a:rPr>
              <a:t>aspergilloma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Antibody titer generally </a:t>
            </a:r>
            <a:r>
              <a:rPr lang="en-US" altLang="ko-K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slowly fall 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with successful therapy, but rarely become undetectable, unless continuous therapy has been given for years.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sharply rising antibody titer </a:t>
            </a:r>
            <a:r>
              <a:rPr lang="en-US" altLang="ko-KR" sz="2200" dirty="0">
                <a:latin typeface="Arial" panose="020B0604020202020204" pitchFamily="34" charset="0"/>
                <a:cs typeface="Arial" panose="020B0604020202020204" pitchFamily="34" charset="0"/>
              </a:rPr>
              <a:t>is usually a sign of therapeutic failure or relapse, but should be repeated before initiating a change in therapy in case of laboratory error.</a:t>
            </a:r>
            <a:endParaRPr lang="ko-KR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Galactomannan Ag test </a:t>
            </a:r>
            <a:endParaRPr lang="ko-KR" altLang="en-US" dirty="0"/>
          </a:p>
        </p:txBody>
      </p:sp>
      <p:graphicFrame>
        <p:nvGraphicFramePr>
          <p:cNvPr id="5" name="내용 개체 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839417"/>
              </p:ext>
            </p:extLst>
          </p:nvPr>
        </p:nvGraphicFramePr>
        <p:xfrm>
          <a:off x="542925" y="1622425"/>
          <a:ext cx="8143875" cy="2794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66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specimens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Sensitivity (%)</a:t>
                      </a:r>
                      <a:endParaRPr lang="ko-KR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/>
                        <a:t>Specificity (%)</a:t>
                      </a:r>
                      <a:endParaRPr lang="ko-KR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86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BAL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77.2 /</a:t>
                      </a:r>
                      <a:r>
                        <a:rPr lang="en-US" altLang="ko-KR" sz="2400" b="1" baseline="0" dirty="0"/>
                        <a:t> </a:t>
                      </a:r>
                      <a:r>
                        <a:rPr lang="en-US" altLang="ko-KR" sz="2400" b="1" dirty="0"/>
                        <a:t>85.7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76.3</a:t>
                      </a:r>
                      <a:r>
                        <a:rPr lang="en-US" altLang="ko-KR" sz="2400" b="1" baseline="0" dirty="0"/>
                        <a:t> / </a:t>
                      </a:r>
                      <a:r>
                        <a:rPr lang="en-US" altLang="ko-KR" sz="2400" b="1" dirty="0"/>
                        <a:t>77.0</a:t>
                      </a:r>
                      <a:endParaRPr lang="ko-KR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869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Serum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23 / 66.7</a:t>
                      </a:r>
                      <a:endParaRPr lang="ko-KR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b="1" dirty="0"/>
                        <a:t>63.5</a:t>
                      </a:r>
                      <a:endParaRPr lang="ko-KR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  <p:sp>
        <p:nvSpPr>
          <p:cNvPr id="6" name="직사각형 5"/>
          <p:cNvSpPr/>
          <p:nvPr/>
        </p:nvSpPr>
        <p:spPr>
          <a:xfrm>
            <a:off x="715108" y="5005754"/>
            <a:ext cx="7971692" cy="8206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400" b="1" dirty="0"/>
              <a:t>BAL</a:t>
            </a:r>
            <a:r>
              <a:rPr lang="en-US" altLang="ko-KR" sz="2000" b="1" dirty="0"/>
              <a:t> and </a:t>
            </a:r>
            <a:r>
              <a:rPr lang="en-US" altLang="ko-KR" sz="2000" b="1" u="sng" dirty="0"/>
              <a:t>not serum GM </a:t>
            </a:r>
            <a:r>
              <a:rPr lang="en-US" altLang="ko-KR" sz="2000" b="1" dirty="0"/>
              <a:t>should be used in dx of CPA (</a:t>
            </a:r>
            <a:r>
              <a:rPr lang="en-US" altLang="ko-KR" sz="2000" b="1" dirty="0" err="1"/>
              <a:t>SoR</a:t>
            </a:r>
            <a:r>
              <a:rPr lang="en-US" altLang="ko-KR" sz="2000" b="1" dirty="0"/>
              <a:t>, </a:t>
            </a:r>
            <a:r>
              <a:rPr lang="en-US" altLang="ko-KR" sz="2000" b="1" dirty="0" err="1"/>
              <a:t>QoE</a:t>
            </a:r>
            <a:r>
              <a:rPr lang="en-US" altLang="ko-KR" sz="2000" b="1" dirty="0"/>
              <a:t> II)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5529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Clinical scenario for dx of CPA (1)</a:t>
            </a:r>
            <a:endParaRPr lang="ko-KR" altLang="en-US" dirty="0"/>
          </a:p>
        </p:txBody>
      </p:sp>
      <p:grpSp>
        <p:nvGrpSpPr>
          <p:cNvPr id="23" name="그룹 22"/>
          <p:cNvGrpSpPr/>
          <p:nvPr/>
        </p:nvGrpSpPr>
        <p:grpSpPr>
          <a:xfrm>
            <a:off x="2969460" y="2770365"/>
            <a:ext cx="2986173" cy="1234259"/>
            <a:chOff x="2969460" y="2770365"/>
            <a:chExt cx="2986173" cy="1234259"/>
          </a:xfrm>
        </p:grpSpPr>
        <p:sp>
          <p:nvSpPr>
            <p:cNvPr id="5" name="덧셈 기호 4"/>
            <p:cNvSpPr/>
            <p:nvPr/>
          </p:nvSpPr>
          <p:spPr>
            <a:xfrm>
              <a:off x="2969460" y="3014813"/>
              <a:ext cx="706066" cy="664545"/>
            </a:xfrm>
            <a:prstGeom prst="mathPlu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3675527" y="2770365"/>
              <a:ext cx="2280106" cy="123425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i="1" dirty="0"/>
                <a:t>Aspergillus</a:t>
              </a:r>
              <a:r>
                <a:rPr lang="en-US" altLang="ko-KR" sz="2000" b="1" dirty="0"/>
                <a:t> IgG or precipitins test</a:t>
              </a:r>
            </a:p>
          </p:txBody>
        </p:sp>
      </p:grpSp>
      <p:pic>
        <p:nvPicPr>
          <p:cNvPr id="2050" name="Picture 2" descr="http://www.learningradiology.com/images/chestimages1/Fungus%20Ball-an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/>
          <a:stretch/>
        </p:blipFill>
        <p:spPr bwMode="auto">
          <a:xfrm>
            <a:off x="230024" y="1505436"/>
            <a:ext cx="2739436" cy="368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3874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Learning radiology website</a:t>
            </a:r>
            <a:endParaRPr lang="ko-KR" alt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5631707" y="6611506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  <p:grpSp>
        <p:nvGrpSpPr>
          <p:cNvPr id="24" name="그룹 23"/>
          <p:cNvGrpSpPr/>
          <p:nvPr/>
        </p:nvGrpSpPr>
        <p:grpSpPr>
          <a:xfrm>
            <a:off x="5961328" y="1843209"/>
            <a:ext cx="3050325" cy="1564646"/>
            <a:chOff x="5961328" y="1843209"/>
            <a:chExt cx="3050325" cy="1564646"/>
          </a:xfrm>
        </p:grpSpPr>
        <p:cxnSp>
          <p:nvCxnSpPr>
            <p:cNvPr id="15" name="직선 화살표 연결선 14"/>
            <p:cNvCxnSpPr/>
            <p:nvPr/>
          </p:nvCxnSpPr>
          <p:spPr>
            <a:xfrm flipV="1">
              <a:off x="5961328" y="2525102"/>
              <a:ext cx="814033" cy="8827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모서리가 둥근 직사각형 17"/>
            <p:cNvSpPr/>
            <p:nvPr/>
          </p:nvSpPr>
          <p:spPr>
            <a:xfrm>
              <a:off x="6775361" y="1843209"/>
              <a:ext cx="2236292" cy="115241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/>
                <a:t>If </a:t>
              </a:r>
              <a:r>
                <a:rPr lang="en-US" altLang="ko-KR" sz="2000" b="1" dirty="0" err="1"/>
                <a:t>pos</a:t>
              </a:r>
              <a:r>
                <a:rPr lang="en-US" altLang="ko-KR" sz="2000" b="1" dirty="0"/>
                <a:t> result : </a:t>
              </a:r>
              <a:r>
                <a:rPr lang="en-US" altLang="ko-KR" sz="2000" b="1" dirty="0">
                  <a:solidFill>
                    <a:srgbClr val="FF0000"/>
                  </a:solidFill>
                </a:rPr>
                <a:t>confirm dx</a:t>
              </a: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955633" y="3387495"/>
            <a:ext cx="3099834" cy="1801241"/>
            <a:chOff x="5955633" y="3387495"/>
            <a:chExt cx="3099834" cy="1801241"/>
          </a:xfrm>
        </p:grpSpPr>
        <p:cxnSp>
          <p:nvCxnSpPr>
            <p:cNvPr id="13" name="직선 화살표 연결선 12"/>
            <p:cNvCxnSpPr>
              <a:stCxn id="7" idx="3"/>
            </p:cNvCxnSpPr>
            <p:nvPr/>
          </p:nvCxnSpPr>
          <p:spPr>
            <a:xfrm>
              <a:off x="5955633" y="3387495"/>
              <a:ext cx="819728" cy="8152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모서리가 둥근 직사각형 21"/>
            <p:cNvSpPr/>
            <p:nvPr/>
          </p:nvSpPr>
          <p:spPr>
            <a:xfrm>
              <a:off x="6819175" y="3783345"/>
              <a:ext cx="2236292" cy="1405391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/>
                <a:t>If </a:t>
              </a:r>
              <a:r>
                <a:rPr lang="en-US" altLang="ko-KR" sz="2000" b="1" dirty="0" err="1"/>
                <a:t>neg</a:t>
              </a:r>
              <a:r>
                <a:rPr lang="en-US" altLang="ko-KR" sz="2000" b="1" dirty="0"/>
                <a:t> result : need other evidence of </a:t>
              </a:r>
              <a:r>
                <a:rPr lang="en-US" altLang="ko-KR" sz="2000" b="1" i="1" dirty="0"/>
                <a:t>Aspergillus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72289" y="5194543"/>
            <a:ext cx="185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 fungal ball is present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91913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Clinical scenario for dx of CPA (2)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55707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 </a:t>
            </a:r>
            <a:endParaRPr lang="ko-KR" alt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271663" y="2872013"/>
            <a:ext cx="185490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/>
              <a:t>One or more cavities c/w CPA</a:t>
            </a:r>
            <a:endParaRPr lang="ko-KR" alt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876799" y="1697485"/>
            <a:ext cx="287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Required tests</a:t>
            </a:r>
            <a:endParaRPr lang="ko-KR" alt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15105" y="2437901"/>
            <a:ext cx="5216769" cy="313932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i="1" dirty="0"/>
              <a:t>Aspergillus</a:t>
            </a:r>
            <a:r>
              <a:rPr lang="en-US" altLang="ko-KR" sz="2200" b="1" dirty="0"/>
              <a:t> IgG or precipitins test </a:t>
            </a:r>
            <a:r>
              <a:rPr lang="en-US" altLang="ko-KR" sz="2200" b="1" dirty="0" err="1"/>
              <a:t>pos</a:t>
            </a:r>
            <a:endParaRPr lang="en-US" altLang="ko-KR" sz="22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dirty="0"/>
              <a:t>Strongly positive Aspergillus Ab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dirty="0"/>
              <a:t>DNA in resp. fluids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dirty="0"/>
              <a:t>Biopsy showing fungal hyphae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dirty="0"/>
              <a:t>Growing fungal hyphae on microscopy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dirty="0"/>
              <a:t>Growing Aspergillus spp. from a cavity</a:t>
            </a:r>
            <a:endParaRPr lang="ko-KR" altLang="en-US" sz="2200" dirty="0"/>
          </a:p>
        </p:txBody>
      </p:sp>
      <p:sp>
        <p:nvSpPr>
          <p:cNvPr id="19" name="오른쪽 화살표 18"/>
          <p:cNvSpPr/>
          <p:nvPr/>
        </p:nvSpPr>
        <p:spPr>
          <a:xfrm>
            <a:off x="2325511" y="3286262"/>
            <a:ext cx="699911" cy="382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963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5109" y="70346"/>
            <a:ext cx="7886700" cy="1101544"/>
          </a:xfrm>
        </p:spPr>
        <p:txBody>
          <a:bodyPr/>
          <a:lstStyle/>
          <a:p>
            <a:r>
              <a:rPr lang="en-US" altLang="ko-KR" dirty="0"/>
              <a:t>Clinical scenario for dx of CPA (3)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55707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 </a:t>
            </a:r>
            <a:endParaRPr lang="ko-KR" alt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835674" y="1732821"/>
            <a:ext cx="294306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ko-KR" sz="2400" b="1" dirty="0"/>
              <a:t>Respiratory sample showing hyphae c/w </a:t>
            </a:r>
            <a:r>
              <a:rPr lang="en-US" altLang="ko-KR" sz="2400" b="1" i="1" dirty="0"/>
              <a:t>Aspergillus       </a:t>
            </a:r>
            <a:r>
              <a:rPr lang="en-US" altLang="ko-KR" sz="2400" b="1" dirty="0"/>
              <a:t> </a:t>
            </a:r>
            <a:endParaRPr lang="ko-KR" alt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07394" y="3405036"/>
            <a:ext cx="185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and/or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5674" y="3866421"/>
            <a:ext cx="294306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/>
              <a:t>2. Growing </a:t>
            </a:r>
            <a:r>
              <a:rPr lang="en-US" altLang="ko-KR" sz="2400" b="1" i="1" dirty="0"/>
              <a:t>Aspergillus</a:t>
            </a:r>
            <a:r>
              <a:rPr lang="en-US" altLang="ko-KR" sz="2400" b="1" dirty="0"/>
              <a:t> spp.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071" y="5390421"/>
            <a:ext cx="294306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/>
              <a:t>3. Positive </a:t>
            </a:r>
            <a:r>
              <a:rPr lang="en-US" altLang="ko-KR" sz="2400" b="1" i="1" dirty="0"/>
              <a:t>Aspergillus</a:t>
            </a:r>
            <a:r>
              <a:rPr lang="en-US" altLang="ko-KR" sz="2400" b="1" dirty="0"/>
              <a:t> PCR assay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6105" y="4859253"/>
            <a:ext cx="185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and/or</a:t>
            </a:r>
            <a:endParaRPr lang="ko-KR" altLang="en-US" b="1" dirty="0"/>
          </a:p>
        </p:txBody>
      </p:sp>
      <p:grpSp>
        <p:nvGrpSpPr>
          <p:cNvPr id="3" name="그룹 2"/>
          <p:cNvGrpSpPr/>
          <p:nvPr/>
        </p:nvGrpSpPr>
        <p:grpSpPr>
          <a:xfrm>
            <a:off x="4309275" y="3266255"/>
            <a:ext cx="4060623" cy="1200329"/>
            <a:chOff x="4309275" y="3266255"/>
            <a:chExt cx="4060623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5426834" y="3266255"/>
              <a:ext cx="2943064" cy="120032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ko-KR" sz="2400" b="1" dirty="0"/>
                <a:t>NOT enough alone for a confirmed dx of CPA</a:t>
              </a:r>
            </a:p>
          </p:txBody>
        </p:sp>
        <p:sp>
          <p:nvSpPr>
            <p:cNvPr id="15" name="오른쪽 화살표 14"/>
            <p:cNvSpPr/>
            <p:nvPr/>
          </p:nvSpPr>
          <p:spPr>
            <a:xfrm>
              <a:off x="4309275" y="3675107"/>
              <a:ext cx="699911" cy="38262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59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56E5BD53-65C5-4D9E-9BCA-CB8E6243C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3" b="15053"/>
          <a:stretch/>
        </p:blipFill>
        <p:spPr>
          <a:xfrm>
            <a:off x="0" y="0"/>
            <a:ext cx="4876800" cy="313649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C22C7178-DA9C-4485-9530-2E593B08B6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8055"/>
          <a:stretch/>
        </p:blipFill>
        <p:spPr>
          <a:xfrm>
            <a:off x="4267200" y="0"/>
            <a:ext cx="4876800" cy="528975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48CF5B40-081D-4189-837A-86EFA3676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5" t="11227" r="4956" b="11290"/>
          <a:stretch/>
        </p:blipFill>
        <p:spPr>
          <a:xfrm>
            <a:off x="540774" y="3136490"/>
            <a:ext cx="3795252" cy="3542534"/>
          </a:xfrm>
          <a:prstGeom prst="rect">
            <a:avLst/>
          </a:prstGeom>
        </p:spPr>
      </p:pic>
      <p:sp>
        <p:nvSpPr>
          <p:cNvPr id="2" name="오른쪽 화살표 1"/>
          <p:cNvSpPr/>
          <p:nvPr/>
        </p:nvSpPr>
        <p:spPr>
          <a:xfrm rot="3153382">
            <a:off x="845574" y="1494503"/>
            <a:ext cx="422787" cy="31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3153382">
            <a:off x="5112773" y="1337193"/>
            <a:ext cx="422787" cy="31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433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5109" y="70346"/>
            <a:ext cx="7886700" cy="1101544"/>
          </a:xfrm>
        </p:spPr>
        <p:txBody>
          <a:bodyPr/>
          <a:lstStyle/>
          <a:p>
            <a:r>
              <a:rPr lang="en-US" altLang="ko-KR" dirty="0"/>
              <a:t>Mycobacterial infection and CPA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55707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 </a:t>
            </a:r>
            <a:endParaRPr lang="ko-KR" alt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128751" y="2213468"/>
            <a:ext cx="176684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/>
              <a:t>TB or NTM</a:t>
            </a:r>
          </a:p>
        </p:txBody>
      </p:sp>
      <p:sp>
        <p:nvSpPr>
          <p:cNvPr id="17" name="오른쪽 화살표 16"/>
          <p:cNvSpPr/>
          <p:nvPr/>
        </p:nvSpPr>
        <p:spPr>
          <a:xfrm>
            <a:off x="3192081" y="2252986"/>
            <a:ext cx="699911" cy="382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188474" y="2226739"/>
            <a:ext cx="135654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CPA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88474" y="3145487"/>
            <a:ext cx="176684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/>
              <a:t>TB or NTM</a:t>
            </a:r>
          </a:p>
        </p:txBody>
      </p:sp>
      <p:sp>
        <p:nvSpPr>
          <p:cNvPr id="20" name="오른쪽 화살표 19"/>
          <p:cNvSpPr/>
          <p:nvPr/>
        </p:nvSpPr>
        <p:spPr>
          <a:xfrm>
            <a:off x="3192081" y="3224525"/>
            <a:ext cx="699911" cy="3826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128750" y="3108794"/>
            <a:ext cx="135654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CPA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28750" y="3999753"/>
            <a:ext cx="135654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/>
              <a:t>CPA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88474" y="3999751"/>
            <a:ext cx="176684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/>
              <a:t>TB or NTM</a:t>
            </a:r>
          </a:p>
        </p:txBody>
      </p:sp>
      <p:sp>
        <p:nvSpPr>
          <p:cNvPr id="25" name="덧셈 기호 24"/>
          <p:cNvSpPr/>
          <p:nvPr/>
        </p:nvSpPr>
        <p:spPr>
          <a:xfrm>
            <a:off x="3185926" y="3898310"/>
            <a:ext cx="706066" cy="664545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246185" y="1406770"/>
            <a:ext cx="6553200" cy="379827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75109" y="5597645"/>
            <a:ext cx="578430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400" dirty="0"/>
              <a:t>AFB s/c, PCR are required work up of possible CPA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663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5109" y="70346"/>
            <a:ext cx="7886700" cy="1101544"/>
          </a:xfrm>
        </p:spPr>
        <p:txBody>
          <a:bodyPr/>
          <a:lstStyle/>
          <a:p>
            <a:r>
              <a:rPr lang="en-US" altLang="ko-KR" dirty="0"/>
              <a:t>Radiological Diagnosis (1)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55707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 </a:t>
            </a:r>
            <a:endParaRPr lang="ko-KR" alt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515814" y="1711569"/>
            <a:ext cx="731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2400" dirty="0"/>
              <a:t>Chest x-ray, chest CT (contrast at least for baseline CT)</a:t>
            </a:r>
            <a:endParaRPr lang="ko-KR" alt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75109" y="3262043"/>
            <a:ext cx="294306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/>
              <a:t>Underlying lung disorders (TB, NTM, </a:t>
            </a:r>
            <a:r>
              <a:rPr lang="en-US" altLang="ko-KR" sz="2400" b="1" dirty="0" err="1"/>
              <a:t>etc</a:t>
            </a:r>
            <a:r>
              <a:rPr lang="en-US" altLang="ko-KR" sz="2400" b="1" dirty="0"/>
              <a:t>)</a:t>
            </a:r>
          </a:p>
        </p:txBody>
      </p:sp>
      <p:sp>
        <p:nvSpPr>
          <p:cNvPr id="26" name="덧셈 기호 25"/>
          <p:cNvSpPr/>
          <p:nvPr/>
        </p:nvSpPr>
        <p:spPr>
          <a:xfrm>
            <a:off x="3912393" y="3461110"/>
            <a:ext cx="706066" cy="664545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5012058" y="3246276"/>
            <a:ext cx="294306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/>
              <a:t>Changes secondary to Aspergillus infection</a:t>
            </a:r>
          </a:p>
        </p:txBody>
      </p:sp>
    </p:spTree>
    <p:extLst>
      <p:ext uri="{BB962C8B-B14F-4D97-AF65-F5344CB8AC3E}">
        <p14:creationId xmlns:p14="http://schemas.microsoft.com/office/powerpoint/2010/main" val="131200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5109" y="70346"/>
            <a:ext cx="7886700" cy="1101544"/>
          </a:xfrm>
        </p:spPr>
        <p:txBody>
          <a:bodyPr/>
          <a:lstStyle/>
          <a:p>
            <a:r>
              <a:rPr lang="en-US" altLang="ko-KR" dirty="0"/>
              <a:t>Radiological Diagnosis (2)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55707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 </a:t>
            </a:r>
            <a:endParaRPr lang="ko-KR" altLang="en-US" sz="1100" dirty="0"/>
          </a:p>
        </p:txBody>
      </p:sp>
      <p:sp>
        <p:nvSpPr>
          <p:cNvPr id="8" name="직사각형 7"/>
          <p:cNvSpPr/>
          <p:nvPr/>
        </p:nvSpPr>
        <p:spPr>
          <a:xfrm>
            <a:off x="373764" y="2251746"/>
            <a:ext cx="8489389" cy="32647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2800" b="1" dirty="0"/>
              <a:t>The distinctive hallmarks of CPA : </a:t>
            </a:r>
          </a:p>
          <a:p>
            <a:pPr>
              <a:lnSpc>
                <a:spcPct val="150000"/>
              </a:lnSpc>
            </a:pPr>
            <a:r>
              <a:rPr lang="en-US" altLang="ko-KR" sz="2400" dirty="0"/>
              <a:t> new and/or expanding </a:t>
            </a:r>
            <a:r>
              <a:rPr lang="en-US" altLang="ko-KR" sz="2400" b="1" dirty="0"/>
              <a:t>cavities</a:t>
            </a:r>
            <a:r>
              <a:rPr lang="en-US" altLang="ko-KR" sz="2400" dirty="0"/>
              <a:t> of variable wall thickness in the setting of chronic lung disease </a:t>
            </a:r>
            <a:r>
              <a:rPr lang="en-US" altLang="ko-KR" sz="2400" dirty="0">
                <a:solidFill>
                  <a:srgbClr val="FF0000"/>
                </a:solidFill>
              </a:rPr>
              <a:t>with or without </a:t>
            </a:r>
            <a:r>
              <a:rPr lang="en-US" altLang="ko-KR" sz="2400" dirty="0" err="1">
                <a:solidFill>
                  <a:srgbClr val="FF0000"/>
                </a:solidFill>
              </a:rPr>
              <a:t>intracavitary</a:t>
            </a:r>
            <a:r>
              <a:rPr lang="en-US" altLang="ko-KR" sz="2400" dirty="0">
                <a:solidFill>
                  <a:srgbClr val="FF0000"/>
                </a:solidFill>
              </a:rPr>
              <a:t> fungal ball formation</a:t>
            </a:r>
            <a:r>
              <a:rPr lang="en-US" altLang="ko-KR" sz="2400" dirty="0"/>
              <a:t>, often with pleural thickening and marked parenchymal destruction and/or fibrosis. </a:t>
            </a:r>
            <a:endParaRPr lang="ko-KR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5109" y="70346"/>
            <a:ext cx="7886700" cy="1101544"/>
          </a:xfrm>
        </p:spPr>
        <p:txBody>
          <a:bodyPr/>
          <a:lstStyle/>
          <a:p>
            <a:r>
              <a:rPr lang="en-US" altLang="ko-KR" dirty="0"/>
              <a:t>Radiological Diagnosis (3)</a:t>
            </a:r>
            <a:br>
              <a:rPr lang="en-US" altLang="ko-KR" dirty="0"/>
            </a:br>
            <a:r>
              <a:rPr lang="en-US" altLang="ko-KR" sz="2800" i="1" dirty="0" err="1">
                <a:solidFill>
                  <a:srgbClr val="FFFF00"/>
                </a:solidFill>
              </a:rPr>
              <a:t>Aspergilloma</a:t>
            </a:r>
            <a:r>
              <a:rPr lang="en-US" altLang="ko-KR" sz="2800" i="1" dirty="0">
                <a:solidFill>
                  <a:srgbClr val="FFFF00"/>
                </a:solidFill>
              </a:rPr>
              <a:t> formation</a:t>
            </a:r>
            <a:endParaRPr lang="ko-KR" altLang="en-US" sz="2800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707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 </a:t>
            </a:r>
            <a:endParaRPr lang="ko-KR" altLang="en-US" sz="11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09" y="1537602"/>
            <a:ext cx="7941007" cy="432393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39" y="1722782"/>
            <a:ext cx="7561584" cy="43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5109" y="70346"/>
            <a:ext cx="7886700" cy="1101544"/>
          </a:xfrm>
        </p:spPr>
        <p:txBody>
          <a:bodyPr/>
          <a:lstStyle/>
          <a:p>
            <a:r>
              <a:rPr lang="en-US" altLang="ko-KR" dirty="0"/>
              <a:t>Radiological Diagnosis (4)</a:t>
            </a:r>
            <a:br>
              <a:rPr lang="en-US" altLang="ko-KR" dirty="0"/>
            </a:br>
            <a:r>
              <a:rPr lang="en-US" altLang="ko-KR" sz="2800" i="1" dirty="0">
                <a:solidFill>
                  <a:srgbClr val="FFFF00"/>
                </a:solidFill>
              </a:rPr>
              <a:t>CCPA</a:t>
            </a:r>
            <a:endParaRPr lang="ko-KR" altLang="en-US" sz="2800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707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 </a:t>
            </a:r>
            <a:endParaRPr lang="ko-KR" altLang="en-US" sz="11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2" y="1371443"/>
            <a:ext cx="4970250" cy="393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065" y="3790801"/>
            <a:ext cx="4113935" cy="24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1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5109" y="70346"/>
            <a:ext cx="7886700" cy="1101544"/>
          </a:xfrm>
        </p:spPr>
        <p:txBody>
          <a:bodyPr/>
          <a:lstStyle/>
          <a:p>
            <a:r>
              <a:rPr lang="en-US" altLang="ko-KR" dirty="0"/>
              <a:t>Radiological Diagnosis (5)</a:t>
            </a:r>
            <a:br>
              <a:rPr lang="en-US" altLang="ko-KR" dirty="0"/>
            </a:br>
            <a:r>
              <a:rPr lang="en-US" altLang="ko-KR" sz="2800" i="1" dirty="0">
                <a:solidFill>
                  <a:srgbClr val="FFFF00"/>
                </a:solidFill>
              </a:rPr>
              <a:t>CFPA</a:t>
            </a:r>
            <a:endParaRPr lang="ko-KR" altLang="en-US" sz="2800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707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 </a:t>
            </a:r>
            <a:endParaRPr lang="ko-KR" altLang="en-US" sz="11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369" y="1285761"/>
            <a:ext cx="5681262" cy="47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38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5109" y="70346"/>
            <a:ext cx="7886700" cy="1101544"/>
          </a:xfrm>
        </p:spPr>
        <p:txBody>
          <a:bodyPr/>
          <a:lstStyle/>
          <a:p>
            <a:r>
              <a:rPr lang="en-US" altLang="ko-KR" dirty="0"/>
              <a:t>Radiological Diagnosis (6)</a:t>
            </a:r>
            <a:br>
              <a:rPr lang="en-US" altLang="ko-KR" dirty="0"/>
            </a:br>
            <a:r>
              <a:rPr lang="en-US" altLang="ko-KR" sz="2800" i="1" dirty="0">
                <a:solidFill>
                  <a:srgbClr val="FFFF00"/>
                </a:solidFill>
              </a:rPr>
              <a:t>Aspergillus nodule</a:t>
            </a:r>
            <a:endParaRPr lang="ko-KR" altLang="en-US" sz="2800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707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 </a:t>
            </a:r>
            <a:endParaRPr lang="ko-KR" altLang="en-US" sz="11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831966"/>
            <a:ext cx="3479214" cy="367741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299" y="2673016"/>
            <a:ext cx="5341593" cy="199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3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3805" y="2964876"/>
            <a:ext cx="7886700" cy="1101544"/>
          </a:xfrm>
        </p:spPr>
        <p:txBody>
          <a:bodyPr/>
          <a:lstStyle/>
          <a:p>
            <a:r>
              <a:rPr lang="en-US" altLang="ko-KR" dirty="0">
                <a:solidFill>
                  <a:srgbClr val="002060"/>
                </a:solidFill>
              </a:rPr>
              <a:t>Treatment of CPA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5123793"/>
            <a:ext cx="3352800" cy="17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Oral </a:t>
            </a:r>
            <a:r>
              <a:rPr lang="en-US" altLang="ko-KR" dirty="0" err="1"/>
              <a:t>triazole</a:t>
            </a:r>
            <a:r>
              <a:rPr lang="en-US" altLang="ko-KR" dirty="0"/>
              <a:t> therapy for CPA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3464" y="1621766"/>
            <a:ext cx="8143336" cy="5001772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 </a:t>
            </a:r>
            <a:r>
              <a:rPr lang="en-US" altLang="ko-KR" b="1" dirty="0"/>
              <a:t>Decision to treat CPA</a:t>
            </a:r>
          </a:p>
          <a:p>
            <a:pPr lvl="1"/>
            <a:r>
              <a:rPr lang="en-US" altLang="ko-KR" dirty="0"/>
              <a:t> depend on patient’s type of disease, clinical phenotype, eligibility for surgery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General recommendation</a:t>
            </a:r>
          </a:p>
          <a:p>
            <a:pPr lvl="1"/>
            <a:r>
              <a:rPr lang="en-US" altLang="ko-KR" dirty="0"/>
              <a:t> progressive and/or symptomatic CPA</a:t>
            </a:r>
          </a:p>
          <a:p>
            <a:pPr lvl="1"/>
            <a:r>
              <a:rPr lang="en-US" altLang="ko-KR" dirty="0"/>
              <a:t> SGRQ or respiratory symptom score may guide</a:t>
            </a:r>
          </a:p>
          <a:p>
            <a:pPr lvl="1"/>
            <a:r>
              <a:rPr lang="en-US" altLang="ko-KR" dirty="0"/>
              <a:t> SAIA : treat as acute IA 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Benefit of oral </a:t>
            </a:r>
            <a:r>
              <a:rPr lang="en-US" altLang="ko-KR" b="1" dirty="0" err="1"/>
              <a:t>triazole</a:t>
            </a:r>
            <a:r>
              <a:rPr lang="en-US" altLang="ko-KR" b="1" dirty="0"/>
              <a:t> therapy</a:t>
            </a:r>
          </a:p>
          <a:p>
            <a:pPr lvl="1"/>
            <a:r>
              <a:rPr lang="en-US" altLang="ko-KR" dirty="0"/>
              <a:t> prevent or treat life-threatening hemoptysis</a:t>
            </a:r>
          </a:p>
          <a:p>
            <a:pPr lvl="1"/>
            <a:r>
              <a:rPr lang="en-US" altLang="ko-KR" dirty="0"/>
              <a:t> clinical and radiological stabilization</a:t>
            </a:r>
          </a:p>
          <a:p>
            <a:pPr marL="3429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50" y="2490188"/>
            <a:ext cx="8581099" cy="32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Duration of antifungal therapy for CPA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3464" y="1621766"/>
            <a:ext cx="8143336" cy="5001772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/>
              <a:t> </a:t>
            </a:r>
            <a:r>
              <a:rPr lang="en-US" altLang="ko-KR" b="1" dirty="0"/>
              <a:t>Time to response</a:t>
            </a:r>
          </a:p>
          <a:p>
            <a:pPr lvl="1"/>
            <a:r>
              <a:rPr lang="en-US" altLang="ko-KR" dirty="0"/>
              <a:t> usually respond by 6 months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Minimum duration of Tx</a:t>
            </a:r>
          </a:p>
          <a:p>
            <a:pPr lvl="1"/>
            <a:r>
              <a:rPr lang="en-US" altLang="ko-KR" dirty="0"/>
              <a:t> 4-6 months</a:t>
            </a:r>
          </a:p>
          <a:p>
            <a:r>
              <a:rPr lang="en-US" altLang="ko-KR" b="1" dirty="0"/>
              <a:t> Response to treatment</a:t>
            </a:r>
          </a:p>
          <a:p>
            <a:pPr lvl="1"/>
            <a:r>
              <a:rPr lang="en-US" altLang="ko-KR" dirty="0"/>
              <a:t> treatment failure : if deteriorate after </a:t>
            </a:r>
            <a:r>
              <a:rPr lang="en-US" altLang="ko-KR" dirty="0" err="1"/>
              <a:t>tx</a:t>
            </a:r>
            <a:r>
              <a:rPr lang="en-US" altLang="ko-KR" dirty="0"/>
              <a:t> of 6 months</a:t>
            </a:r>
          </a:p>
          <a:p>
            <a:pPr lvl="1"/>
            <a:r>
              <a:rPr lang="en-US" altLang="ko-KR" dirty="0"/>
              <a:t> minimal response : extend </a:t>
            </a:r>
            <a:r>
              <a:rPr lang="en-US" altLang="ko-KR" dirty="0" err="1"/>
              <a:t>tx</a:t>
            </a:r>
            <a:r>
              <a:rPr lang="en-US" altLang="ko-KR" dirty="0"/>
              <a:t> </a:t>
            </a:r>
            <a:r>
              <a:rPr lang="en-US" altLang="ko-KR" dirty="0" err="1"/>
              <a:t>upto</a:t>
            </a:r>
            <a:r>
              <a:rPr lang="en-US" altLang="ko-KR" dirty="0"/>
              <a:t> 9months</a:t>
            </a:r>
          </a:p>
          <a:p>
            <a:pPr lvl="1"/>
            <a:r>
              <a:rPr lang="en-US" altLang="ko-KR" dirty="0"/>
              <a:t> in responder : consider long term suppressive </a:t>
            </a:r>
            <a:r>
              <a:rPr lang="en-US" altLang="ko-KR" dirty="0" err="1"/>
              <a:t>tx</a:t>
            </a:r>
            <a:endParaRPr lang="en-US" altLang="ko-KR" dirty="0"/>
          </a:p>
          <a:p>
            <a:pPr lvl="1"/>
            <a:r>
              <a:rPr lang="en-US" altLang="ko-KR" dirty="0"/>
              <a:t> only </a:t>
            </a:r>
            <a:r>
              <a:rPr lang="en-US" altLang="ko-KR" b="1" dirty="0"/>
              <a:t>stable</a:t>
            </a:r>
            <a:r>
              <a:rPr lang="en-US" altLang="ko-KR" dirty="0"/>
              <a:t> disease : consider multiple factors (cost, </a:t>
            </a:r>
            <a:r>
              <a:rPr lang="en-US" altLang="ko-KR" dirty="0" err="1"/>
              <a:t>comcomitant</a:t>
            </a:r>
            <a:r>
              <a:rPr lang="en-US" altLang="ko-KR" dirty="0"/>
              <a:t> med, tolerability </a:t>
            </a:r>
            <a:r>
              <a:rPr lang="en-US" altLang="ko-KR" dirty="0" err="1"/>
              <a:t>etc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Relapse</a:t>
            </a:r>
            <a:r>
              <a:rPr lang="en-US" altLang="ko-KR" dirty="0"/>
              <a:t> is common, but not universal after D/C</a:t>
            </a:r>
          </a:p>
          <a:p>
            <a:pPr marL="3429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845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595887"/>
            <a:ext cx="7886700" cy="48420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Introduction : Aspergillus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Pulmonary aspergillosis : classification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Chronic pulmonary aspergillosis</a:t>
            </a:r>
          </a:p>
          <a:p>
            <a:pPr lvl="1"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Diagnosis</a:t>
            </a:r>
          </a:p>
          <a:p>
            <a:pPr lvl="1"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Treatment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Summary and Conclusion </a:t>
            </a:r>
          </a:p>
          <a:p>
            <a:pPr>
              <a:lnSpc>
                <a:spcPct val="150000"/>
              </a:lnSpc>
            </a:pPr>
            <a:endParaRPr lang="en-US" altLang="ko-KR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ko-KR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70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IV alternatives for the Tx of CPA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3464" y="1621766"/>
            <a:ext cx="8143336" cy="5001772"/>
          </a:xfrm>
        </p:spPr>
        <p:txBody>
          <a:bodyPr>
            <a:normAutofit/>
          </a:bodyPr>
          <a:lstStyle/>
          <a:p>
            <a:r>
              <a:rPr lang="en-US" altLang="ko-KR" dirty="0"/>
              <a:t> </a:t>
            </a:r>
            <a:r>
              <a:rPr lang="en-US" altLang="ko-KR" b="1" dirty="0"/>
              <a:t>in Whom to use</a:t>
            </a:r>
          </a:p>
          <a:p>
            <a:pPr lvl="1"/>
            <a:r>
              <a:rPr lang="en-US" altLang="ko-KR" dirty="0"/>
              <a:t> triazole failure</a:t>
            </a:r>
          </a:p>
          <a:p>
            <a:pPr lvl="1"/>
            <a:r>
              <a:rPr lang="en-US" altLang="ko-KR" dirty="0"/>
              <a:t> intolerant to triazole</a:t>
            </a:r>
          </a:p>
          <a:p>
            <a:pPr lvl="1"/>
            <a:r>
              <a:rPr lang="en-US" altLang="ko-KR" dirty="0"/>
              <a:t> triazole resistance</a:t>
            </a:r>
          </a:p>
          <a:p>
            <a:pPr lvl="1"/>
            <a:r>
              <a:rPr lang="en-US" altLang="ko-KR" dirty="0"/>
              <a:t> progressive disease</a:t>
            </a:r>
          </a:p>
          <a:p>
            <a:pPr lvl="1"/>
            <a:r>
              <a:rPr lang="en-US" altLang="ko-KR" dirty="0"/>
              <a:t> IV induction followed by an oral maintenance therapy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Which agents </a:t>
            </a:r>
          </a:p>
          <a:p>
            <a:pPr lvl="1"/>
            <a:r>
              <a:rPr lang="en-US" altLang="ko-KR" dirty="0"/>
              <a:t> </a:t>
            </a:r>
            <a:r>
              <a:rPr lang="en-US" altLang="ko-KR" dirty="0" err="1"/>
              <a:t>Ampho</a:t>
            </a:r>
            <a:r>
              <a:rPr lang="en-US" altLang="ko-KR" dirty="0"/>
              <a:t>-B, echinocandin (micafungin, </a:t>
            </a:r>
            <a:r>
              <a:rPr lang="en-US" altLang="ko-KR" dirty="0" err="1"/>
              <a:t>caspofungin</a:t>
            </a:r>
            <a:r>
              <a:rPr lang="en-US" altLang="ko-K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354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Local cavity therapy for CPA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3464" y="1621766"/>
            <a:ext cx="8143336" cy="5001772"/>
          </a:xfrm>
        </p:spPr>
        <p:txBody>
          <a:bodyPr>
            <a:normAutofit/>
          </a:bodyPr>
          <a:lstStyle/>
          <a:p>
            <a:r>
              <a:rPr lang="en-US" altLang="ko-KR" dirty="0"/>
              <a:t> </a:t>
            </a:r>
            <a:r>
              <a:rPr lang="en-US" altLang="ko-KR" b="1" dirty="0"/>
              <a:t>When ? </a:t>
            </a:r>
          </a:p>
          <a:p>
            <a:pPr lvl="1"/>
            <a:r>
              <a:rPr lang="en-US" altLang="ko-KR" dirty="0"/>
              <a:t> when surgical resection is not an option to control recurrent hemoptysis</a:t>
            </a:r>
          </a:p>
          <a:p>
            <a:r>
              <a:rPr lang="en-US" altLang="ko-KR" b="1" dirty="0"/>
              <a:t> Which methods to </a:t>
            </a:r>
            <a:r>
              <a:rPr lang="en-US" altLang="ko-KR" b="1" dirty="0" err="1"/>
              <a:t>instillate</a:t>
            </a:r>
            <a:r>
              <a:rPr lang="en-US" altLang="ko-KR" b="1" dirty="0"/>
              <a:t> of antifungals</a:t>
            </a:r>
          </a:p>
          <a:p>
            <a:pPr lvl="1"/>
            <a:r>
              <a:rPr lang="en-US" altLang="ko-KR" dirty="0"/>
              <a:t> by BFS guidance</a:t>
            </a:r>
          </a:p>
          <a:p>
            <a:pPr lvl="1"/>
            <a:r>
              <a:rPr lang="en-US" altLang="ko-KR" dirty="0"/>
              <a:t> by percutaneous TT needle</a:t>
            </a:r>
          </a:p>
          <a:p>
            <a:pPr lvl="1"/>
            <a:r>
              <a:rPr lang="en-US" altLang="ko-KR" dirty="0"/>
              <a:t> catheter placed into the aspergilloma cavity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Which agents? Amp-B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response rate </a:t>
            </a:r>
            <a:r>
              <a:rPr lang="en-US" altLang="ko-KR" dirty="0"/>
              <a:t>: 70-100%</a:t>
            </a:r>
          </a:p>
        </p:txBody>
      </p:sp>
    </p:spTree>
    <p:extLst>
      <p:ext uri="{BB962C8B-B14F-4D97-AF65-F5344CB8AC3E}">
        <p14:creationId xmlns:p14="http://schemas.microsoft.com/office/powerpoint/2010/main" val="19002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Follow-up imaging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3464" y="1621766"/>
            <a:ext cx="8143336" cy="5001772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 </a:t>
            </a:r>
            <a:r>
              <a:rPr lang="en-US" altLang="ko-KR" b="1" dirty="0"/>
              <a:t>Which imaging ? </a:t>
            </a:r>
          </a:p>
          <a:p>
            <a:pPr lvl="1"/>
            <a:r>
              <a:rPr lang="en-US" altLang="ko-KR" dirty="0"/>
              <a:t> usually LDCT</a:t>
            </a:r>
          </a:p>
          <a:p>
            <a:r>
              <a:rPr lang="en-US" altLang="ko-KR" b="1" dirty="0"/>
              <a:t> How frequently ?</a:t>
            </a:r>
          </a:p>
          <a:p>
            <a:pPr lvl="1"/>
            <a:r>
              <a:rPr lang="en-US" altLang="ko-KR" dirty="0"/>
              <a:t> after </a:t>
            </a:r>
            <a:r>
              <a:rPr lang="en-US" altLang="ko-KR" dirty="0" err="1"/>
              <a:t>beginging</a:t>
            </a:r>
            <a:r>
              <a:rPr lang="en-US" altLang="ko-KR" dirty="0"/>
              <a:t> </a:t>
            </a:r>
            <a:r>
              <a:rPr lang="en-US" altLang="ko-KR" dirty="0" err="1"/>
              <a:t>tx</a:t>
            </a:r>
            <a:r>
              <a:rPr lang="en-US" altLang="ko-KR" dirty="0"/>
              <a:t> : every 3-6months, and then less often 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Signs of improvement</a:t>
            </a:r>
          </a:p>
          <a:p>
            <a:pPr lvl="1"/>
            <a:r>
              <a:rPr lang="en-US" altLang="ko-KR" dirty="0"/>
              <a:t> reduced pl thickening</a:t>
            </a:r>
          </a:p>
          <a:p>
            <a:pPr lvl="1"/>
            <a:r>
              <a:rPr lang="en-US" altLang="ko-KR" dirty="0"/>
              <a:t> less material or fluid in a cavity</a:t>
            </a:r>
          </a:p>
          <a:p>
            <a:pPr lvl="1"/>
            <a:r>
              <a:rPr lang="en-US" altLang="ko-KR" dirty="0"/>
              <a:t> a smoother interior cavity wall</a:t>
            </a:r>
          </a:p>
          <a:p>
            <a:pPr lvl="1"/>
            <a:r>
              <a:rPr lang="en-US" altLang="ko-KR" dirty="0"/>
              <a:t> a smaller nodule or area of </a:t>
            </a:r>
            <a:r>
              <a:rPr lang="en-US" altLang="ko-KR" dirty="0" err="1"/>
              <a:t>pericavitary</a:t>
            </a:r>
            <a:r>
              <a:rPr lang="en-US" altLang="ko-KR" dirty="0"/>
              <a:t> consolidation</a:t>
            </a:r>
          </a:p>
        </p:txBody>
      </p:sp>
    </p:spTree>
    <p:extLst>
      <p:ext uri="{BB962C8B-B14F-4D97-AF65-F5344CB8AC3E}">
        <p14:creationId xmlns:p14="http://schemas.microsoft.com/office/powerpoint/2010/main" val="34789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Indication for surgery in CPA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43464" y="1621766"/>
            <a:ext cx="8143336" cy="5001772"/>
          </a:xfrm>
        </p:spPr>
        <p:txBody>
          <a:bodyPr>
            <a:normAutofit fontScale="85000" lnSpcReduction="10000"/>
          </a:bodyPr>
          <a:lstStyle/>
          <a:p>
            <a:r>
              <a:rPr lang="en-US" altLang="ko-KR" b="1" dirty="0"/>
              <a:t> Indication </a:t>
            </a:r>
            <a:r>
              <a:rPr lang="en-US" altLang="ko-KR" dirty="0"/>
              <a:t>: should be considered in all patients with severe hemoptysis</a:t>
            </a:r>
          </a:p>
          <a:p>
            <a:r>
              <a:rPr lang="en-US" altLang="ko-KR" dirty="0"/>
              <a:t> adequate lung function is required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careful patient selection </a:t>
            </a:r>
            <a:r>
              <a:rPr lang="en-US" altLang="ko-KR" dirty="0"/>
              <a:t>is very important</a:t>
            </a:r>
          </a:p>
          <a:p>
            <a:pPr lvl="1"/>
            <a:r>
              <a:rPr lang="en-US" altLang="ko-KR" b="1" dirty="0"/>
              <a:t> </a:t>
            </a:r>
            <a:r>
              <a:rPr lang="en-US" altLang="ko-KR" dirty="0"/>
              <a:t>performance, nutritional status, cardiopulmonary function</a:t>
            </a:r>
          </a:p>
          <a:p>
            <a:r>
              <a:rPr lang="en-US" altLang="ko-KR" dirty="0"/>
              <a:t> </a:t>
            </a:r>
            <a:r>
              <a:rPr lang="en-US" altLang="ko-KR" b="1" dirty="0"/>
              <a:t>surgical technique </a:t>
            </a:r>
            <a:r>
              <a:rPr lang="en-US" altLang="ko-KR" dirty="0"/>
              <a:t>: full resection of aspergilloma without spillage of fungal elements into the pleural space </a:t>
            </a:r>
          </a:p>
          <a:p>
            <a:endParaRPr lang="en-US" altLang="ko-KR" dirty="0"/>
          </a:p>
          <a:p>
            <a:r>
              <a:rPr lang="en-US" altLang="ko-KR" b="1" dirty="0"/>
              <a:t>Surgical outcome </a:t>
            </a:r>
            <a:r>
              <a:rPr lang="en-US" altLang="ko-KR" dirty="0"/>
              <a:t>: favorable outcome in aspergilloma, but CCPA higher morbidity and mortality</a:t>
            </a:r>
          </a:p>
        </p:txBody>
      </p:sp>
    </p:spTree>
    <p:extLst>
      <p:ext uri="{BB962C8B-B14F-4D97-AF65-F5344CB8AC3E}">
        <p14:creationId xmlns:p14="http://schemas.microsoft.com/office/powerpoint/2010/main" val="9209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After about 4 year of </a:t>
            </a:r>
            <a:r>
              <a:rPr lang="en-US" altLang="ko-KR" dirty="0" err="1" smtClean="0"/>
              <a:t>itraconazol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Tx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C22C7178-DA9C-4485-9530-2E593B08B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8055"/>
          <a:stretch/>
        </p:blipFill>
        <p:spPr>
          <a:xfrm>
            <a:off x="193942" y="1337187"/>
            <a:ext cx="4876800" cy="528975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t="9388" r="18024" b="6869"/>
          <a:stretch/>
        </p:blipFill>
        <p:spPr>
          <a:xfrm>
            <a:off x="4301124" y="1337187"/>
            <a:ext cx="4803547" cy="5289756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 rot="3153382">
            <a:off x="973393" y="2694043"/>
            <a:ext cx="422787" cy="31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022554" y="6257611"/>
            <a:ext cx="29398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 4YA at the beginning of </a:t>
            </a:r>
            <a:r>
              <a:rPr lang="en-US" altLang="ko-KR" b="1" dirty="0" err="1" smtClean="0"/>
              <a:t>Tx</a:t>
            </a:r>
            <a:endParaRPr lang="ko-KR" alt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01147" y="6257611"/>
            <a:ext cx="3239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 after 4 </a:t>
            </a:r>
            <a:r>
              <a:rPr lang="en-US" altLang="ko-KR" b="1" dirty="0" err="1" smtClean="0"/>
              <a:t>yrs</a:t>
            </a:r>
            <a:r>
              <a:rPr lang="en-US" altLang="ko-KR" b="1" dirty="0" smtClean="0"/>
              <a:t> of </a:t>
            </a:r>
            <a:r>
              <a:rPr lang="en-US" altLang="ko-KR" b="1" dirty="0" err="1" smtClean="0"/>
              <a:t>itraconazol</a:t>
            </a:r>
            <a:r>
              <a:rPr lang="en-US" altLang="ko-KR" b="1" dirty="0" smtClean="0"/>
              <a:t> </a:t>
            </a:r>
            <a:r>
              <a:rPr lang="en-US" altLang="ko-KR" b="1" dirty="0" err="1" smtClean="0"/>
              <a:t>Tx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1846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Follow up BFS after </a:t>
            </a:r>
            <a:r>
              <a:rPr lang="en-US" altLang="ko-KR" dirty="0" err="1" smtClean="0"/>
              <a:t>itraconazol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Tx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392D961F-953B-4362-82F5-50A3327526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0" t="10538" r="6104" b="12043"/>
          <a:stretch/>
        </p:blipFill>
        <p:spPr>
          <a:xfrm>
            <a:off x="3215150" y="1648412"/>
            <a:ext cx="3206776" cy="318905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A4202FAE-B68D-4F74-9D30-19952A2B92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9" t="10150" r="4520" b="13076"/>
          <a:stretch/>
        </p:blipFill>
        <p:spPr>
          <a:xfrm>
            <a:off x="0" y="1677909"/>
            <a:ext cx="3301169" cy="315956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284C6244-C8E8-4FED-8E67-84D30069C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5" t="10552" r="5458" b="20273"/>
          <a:stretch/>
        </p:blipFill>
        <p:spPr>
          <a:xfrm>
            <a:off x="6077798" y="1648412"/>
            <a:ext cx="3261129" cy="31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 years before </a:t>
            </a:r>
            <a:r>
              <a:rPr lang="en-US" altLang="ko-KR" dirty="0" err="1" smtClean="0"/>
              <a:t>itraconazol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Tx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98217BD5-8433-46D1-84D2-E6FFFC74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" b="6847"/>
          <a:stretch/>
        </p:blipFill>
        <p:spPr>
          <a:xfrm>
            <a:off x="2174506" y="1415846"/>
            <a:ext cx="4403275" cy="526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 &amp; conclusion (1)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475118"/>
            <a:ext cx="8143336" cy="521743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The prevalence of CPA is very high and high 5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mortality (75-80%) without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The respiratory physician and radiologist should make an effort to diagnose CPA ASAP</a:t>
            </a:r>
          </a:p>
          <a:p>
            <a:pPr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Majority of patients with CPA require chronic antifungal therapy</a:t>
            </a:r>
          </a:p>
          <a:p>
            <a:pPr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Earlier and precise diagnosis are needed. </a:t>
            </a:r>
          </a:p>
          <a:p>
            <a:pPr lvl="1"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patient might be benefit from long term antifungal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 &amp; conclusion (2)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475118"/>
            <a:ext cx="8143336" cy="521743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Aims of Tx</a:t>
            </a:r>
          </a:p>
          <a:p>
            <a:pPr lvl="1"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reduction of symptoms and prevention of progression</a:t>
            </a:r>
          </a:p>
          <a:p>
            <a:pPr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Key Goals of therapy</a:t>
            </a:r>
          </a:p>
          <a:p>
            <a:pPr lvl="1"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arresting progression</a:t>
            </a:r>
          </a:p>
          <a:p>
            <a:pPr lvl="1"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minimizing loss of lung function </a:t>
            </a:r>
          </a:p>
          <a:p>
            <a:pPr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Team approach is important </a:t>
            </a:r>
          </a:p>
          <a:p>
            <a:pPr lvl="1">
              <a:lnSpc>
                <a:spcPct val="17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Pulmonologist, radiologist, lab physician, infectious disease physician, thoracic surgeon etc.</a:t>
            </a:r>
          </a:p>
        </p:txBody>
      </p:sp>
    </p:spTree>
    <p:extLst>
      <p:ext uri="{BB962C8B-B14F-4D97-AF65-F5344CB8AC3E}">
        <p14:creationId xmlns:p14="http://schemas.microsoft.com/office/powerpoint/2010/main" val="92067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xmlns="" id="{6AE1777B-6BEF-4A52-94C3-1F3552F1587E}"/>
              </a:ext>
            </a:extLst>
          </p:cNvPr>
          <p:cNvSpPr txBox="1">
            <a:spLocks/>
          </p:cNvSpPr>
          <p:nvPr/>
        </p:nvSpPr>
        <p:spPr>
          <a:xfrm>
            <a:off x="2843808" y="692696"/>
            <a:ext cx="5256584" cy="1296144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0" i="0" u="none" strike="noStrike" kern="1200" cap="all" spc="0" normalizeH="0" baseline="0" noProof="0" dirty="0">
                <a:ln>
                  <a:noFill/>
                </a:ln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바탕" panose="02030600000101010101" pitchFamily="18" charset="-127"/>
                <a:cs typeface="+mj-cs"/>
              </a:rPr>
              <a:t>Thank you.</a:t>
            </a:r>
            <a:endParaRPr kumimoji="0" lang="ko-KR" altLang="en-US" sz="6600" b="0" i="0" u="none" strike="noStrike" kern="1200" cap="all" spc="0" normalizeH="0" baseline="0" noProof="0" dirty="0">
              <a:ln>
                <a:noFill/>
              </a:ln>
              <a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effectLst/>
              <a:uLnTx/>
              <a:uFillTx/>
              <a:latin typeface="Rockwell Condensed" panose="02060603050405020104"/>
              <a:ea typeface="바탕" panose="02030600000101010101" pitchFamily="18" charset="-127"/>
              <a:cs typeface="+mj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3D10AEF-8EE7-4174-B3B6-00F7021EC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8" y="1829296"/>
            <a:ext cx="757336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7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8383" y="2067737"/>
            <a:ext cx="7886700" cy="1392636"/>
          </a:xfrm>
        </p:spPr>
        <p:txBody>
          <a:bodyPr>
            <a:normAutofit/>
          </a:bodyPr>
          <a:lstStyle/>
          <a:p>
            <a:r>
              <a:rPr lang="en-US" altLang="ko-KR" sz="4000" dirty="0">
                <a:solidFill>
                  <a:srgbClr val="002060"/>
                </a:solidFill>
              </a:rPr>
              <a:t>Introduction about CPA</a:t>
            </a:r>
            <a:br>
              <a:rPr lang="en-US" altLang="ko-KR" sz="4000" dirty="0">
                <a:solidFill>
                  <a:srgbClr val="002060"/>
                </a:solidFill>
              </a:rPr>
            </a:br>
            <a:r>
              <a:rPr lang="en-US" altLang="ko-KR" sz="4000" dirty="0">
                <a:solidFill>
                  <a:srgbClr val="002060"/>
                </a:solidFill>
              </a:rPr>
              <a:t>  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5123793"/>
            <a:ext cx="3352800" cy="1734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5511" y="3149601"/>
            <a:ext cx="4967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>
                <a:solidFill>
                  <a:srgbClr val="002060"/>
                </a:solidFill>
              </a:rPr>
              <a:t>- microbiology</a:t>
            </a:r>
            <a:br>
              <a:rPr lang="en-US" altLang="ko-KR" sz="2400" i="1" dirty="0">
                <a:solidFill>
                  <a:srgbClr val="002060"/>
                </a:solidFill>
              </a:rPr>
            </a:br>
            <a:r>
              <a:rPr lang="en-US" altLang="ko-KR" sz="2400" i="1" dirty="0">
                <a:solidFill>
                  <a:srgbClr val="002060"/>
                </a:solidFill>
              </a:rPr>
              <a:t>- classification</a:t>
            </a:r>
            <a:br>
              <a:rPr lang="en-US" altLang="ko-KR" sz="2400" i="1" dirty="0">
                <a:solidFill>
                  <a:srgbClr val="002060"/>
                </a:solidFill>
              </a:rPr>
            </a:br>
            <a:r>
              <a:rPr lang="en-US" altLang="ko-KR" sz="2400" i="1" dirty="0">
                <a:solidFill>
                  <a:srgbClr val="002060"/>
                </a:solidFill>
              </a:rPr>
              <a:t>- history</a:t>
            </a:r>
            <a:br>
              <a:rPr lang="en-US" altLang="ko-KR" sz="2400" i="1" dirty="0">
                <a:solidFill>
                  <a:srgbClr val="002060"/>
                </a:solidFill>
              </a:rPr>
            </a:br>
            <a:r>
              <a:rPr lang="en-US" altLang="ko-KR" sz="2400" i="1" dirty="0">
                <a:solidFill>
                  <a:srgbClr val="002060"/>
                </a:solidFill>
              </a:rPr>
              <a:t>- epidemiology</a:t>
            </a:r>
            <a:endParaRPr lang="ko-KR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456853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88902"/>
            <a:ext cx="7886700" cy="1101544"/>
          </a:xfrm>
        </p:spPr>
        <p:txBody>
          <a:bodyPr/>
          <a:lstStyle/>
          <a:p>
            <a:r>
              <a:rPr lang="en-US" altLang="ko-KR" dirty="0"/>
              <a:t>Introduction about </a:t>
            </a:r>
            <a:r>
              <a:rPr lang="en-US" altLang="ko-KR" i="1" dirty="0"/>
              <a:t>Aspergillus </a:t>
            </a:r>
            <a:r>
              <a:rPr lang="en-US" altLang="ko-KR" dirty="0"/>
              <a:t>(1)</a:t>
            </a:r>
            <a:r>
              <a:rPr lang="en-US" altLang="ko-KR" i="1" dirty="0"/>
              <a:t> </a:t>
            </a:r>
            <a:endParaRPr lang="ko-KR" altLang="en-US" i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457864"/>
            <a:ext cx="8143336" cy="5115463"/>
          </a:xfrm>
        </p:spPr>
        <p:txBody>
          <a:bodyPr>
            <a:normAutofit lnSpcReduction="10000"/>
          </a:bodyPr>
          <a:lstStyle/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 Where? </a:t>
            </a:r>
            <a:r>
              <a:rPr lang="en-US" altLang="ko-K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anywhere</a:t>
            </a:r>
          </a:p>
          <a:p>
            <a:pPr lvl="1"/>
            <a:r>
              <a:rPr lang="en-US" altLang="ko-KR" sz="2400" dirty="0"/>
              <a:t>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ubiquitous in the environment; it can be found in soil,     </a:t>
            </a:r>
          </a:p>
          <a:p>
            <a:pPr marL="342900" lvl="1" indent="0">
              <a:buNone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  decomposing plant matter, household dust, building   </a:t>
            </a:r>
          </a:p>
          <a:p>
            <a:pPr marL="342900" lvl="1" indent="0">
              <a:buNone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  materials, plants, food, and water.</a:t>
            </a:r>
          </a:p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 Who? </a:t>
            </a:r>
          </a:p>
          <a:p>
            <a:pPr lvl="1"/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면역억제자나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기존 폐질환자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(TBC, NTM, COPD, 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lvl="1" indent="0">
              <a:buNone/>
            </a:pP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에서 감염유발</a:t>
            </a: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 What species?</a:t>
            </a:r>
          </a:p>
          <a:p>
            <a:pPr lvl="1"/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약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종의 </a:t>
            </a:r>
            <a:r>
              <a:rPr lang="en-US" altLang="ko-KR" sz="2400" i="1" dirty="0"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중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종 정도가 사람에게 감염유발</a:t>
            </a: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i="1" dirty="0">
                <a:latin typeface="Arial" panose="020B0604020202020204" pitchFamily="34" charset="0"/>
                <a:cs typeface="Arial" panose="020B0604020202020204" pitchFamily="34" charset="0"/>
              </a:rPr>
              <a:t>Aspergillus fumigatus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가 가장 흔하게 감염유발</a:t>
            </a: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i="1" dirty="0">
                <a:latin typeface="Arial" panose="020B0604020202020204" pitchFamily="34" charset="0"/>
                <a:cs typeface="Arial" panose="020B0604020202020204" pitchFamily="34" charset="0"/>
              </a:rPr>
              <a:t>Aspergillus </a:t>
            </a:r>
            <a:r>
              <a:rPr lang="en-US" altLang="ko-K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r>
              <a:rPr lang="en-US" altLang="ko-KR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terreus</a:t>
            </a:r>
            <a:r>
              <a:rPr lang="en-US" altLang="ko-KR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flavus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가 소수에서 감염 유발</a:t>
            </a:r>
          </a:p>
        </p:txBody>
      </p:sp>
    </p:spTree>
    <p:extLst>
      <p:ext uri="{BB962C8B-B14F-4D97-AF65-F5344CB8AC3E}">
        <p14:creationId xmlns:p14="http://schemas.microsoft.com/office/powerpoint/2010/main" val="37984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88902"/>
            <a:ext cx="7886700" cy="1101544"/>
          </a:xfrm>
        </p:spPr>
        <p:txBody>
          <a:bodyPr/>
          <a:lstStyle/>
          <a:p>
            <a:r>
              <a:rPr lang="en-US" altLang="ko-KR" sz="3200" dirty="0"/>
              <a:t>Introduction about </a:t>
            </a:r>
            <a:r>
              <a:rPr lang="en-US" altLang="ko-KR" sz="3200" i="1" dirty="0"/>
              <a:t>Aspergillus </a:t>
            </a:r>
            <a:r>
              <a:rPr lang="en-US" altLang="ko-KR" sz="3200" dirty="0"/>
              <a:t>(2)</a:t>
            </a:r>
            <a:r>
              <a:rPr lang="en-US" altLang="ko-KR" sz="3200" i="1" dirty="0"/>
              <a:t> </a:t>
            </a:r>
            <a:br>
              <a:rPr lang="en-US" altLang="ko-KR" sz="3200" i="1" dirty="0"/>
            </a:br>
            <a:r>
              <a:rPr lang="en-US" altLang="ko-KR" i="1" dirty="0"/>
              <a:t>- Life cycle-</a:t>
            </a:r>
            <a:endParaRPr lang="ko-KR" altLang="en-US" i="1" dirty="0"/>
          </a:p>
        </p:txBody>
      </p:sp>
      <p:pic>
        <p:nvPicPr>
          <p:cNvPr id="1026" name="Picture 2" descr="File:A. fumigatus life cy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5" y="1846052"/>
            <a:ext cx="8094851" cy="44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50632" y="6559672"/>
            <a:ext cx="3666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err="1"/>
              <a:t>Dagenais</a:t>
            </a:r>
            <a:r>
              <a:rPr lang="en-US" altLang="ko-KR" sz="1100" dirty="0"/>
              <a:t> T, et al. </a:t>
            </a:r>
            <a:r>
              <a:rPr lang="en-US" altLang="ko-KR" sz="1100" dirty="0" err="1"/>
              <a:t>Clin</a:t>
            </a:r>
            <a:r>
              <a:rPr lang="en-US" altLang="ko-KR" sz="1100" dirty="0"/>
              <a:t> Microbial Rev 2009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043920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Spectrum Pulmonary Aspergillosis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45" y="1276419"/>
            <a:ext cx="8247649" cy="4750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7773" y="6596390"/>
            <a:ext cx="3666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err="1"/>
              <a:t>Maghrabi</a:t>
            </a:r>
            <a:r>
              <a:rPr lang="en-US" altLang="ko-KR" sz="1100" dirty="0"/>
              <a:t> F, et al. </a:t>
            </a:r>
            <a:r>
              <a:rPr lang="en-US" altLang="ko-KR" sz="1100" dirty="0" err="1"/>
              <a:t>Curr</a:t>
            </a:r>
            <a:r>
              <a:rPr lang="en-US" altLang="ko-KR" sz="1100" dirty="0"/>
              <a:t> Fungal Infect Rep (2017) 11:242–251</a:t>
            </a:r>
            <a:endParaRPr lang="ko-KR" alt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109330" y="6027003"/>
            <a:ext cx="3945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/>
              <a:t>SAFS : severe asthma with fungal sensitization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/>
              <a:t>CPA : chronic pulmonary aspergillosis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/>
              <a:t>SAIA : subacute invasive aspergillosis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/>
              <a:t>IA : invasive aspergillosis</a:t>
            </a:r>
            <a:endParaRPr lang="ko-KR" altLang="en-US" sz="1200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2554357" y="2816825"/>
            <a:ext cx="4860234" cy="616226"/>
          </a:xfrm>
          <a:prstGeom prst="roundRect">
            <a:avLst/>
          </a:prstGeom>
          <a:solidFill>
            <a:srgbClr val="FF99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2554357" y="3805688"/>
            <a:ext cx="4860234" cy="616226"/>
          </a:xfrm>
          <a:prstGeom prst="roundRect">
            <a:avLst/>
          </a:prstGeom>
          <a:solidFill>
            <a:srgbClr val="FF99CC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050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/>
              <a:t>Chronic pulmonary aspergillosis (CPA)</a:t>
            </a:r>
            <a:br>
              <a:rPr lang="en-US" altLang="ko-KR" sz="3200" dirty="0"/>
            </a:br>
            <a:r>
              <a:rPr lang="en-US" altLang="ko-KR" sz="2800" i="1" dirty="0">
                <a:solidFill>
                  <a:srgbClr val="FFFF00"/>
                </a:solidFill>
              </a:rPr>
              <a:t>history</a:t>
            </a:r>
            <a:endParaRPr lang="ko-KR" altLang="en-US" sz="2800" i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47686" y="6596390"/>
            <a:ext cx="18801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/>
              <a:t>Denning D, et al. ERJ 2016</a:t>
            </a:r>
            <a:endParaRPr lang="ko-KR" altLang="en-US" sz="1100" dirty="0"/>
          </a:p>
        </p:txBody>
      </p:sp>
      <p:sp>
        <p:nvSpPr>
          <p:cNvPr id="5" name="오른쪽 화살표 4"/>
          <p:cNvSpPr/>
          <p:nvPr/>
        </p:nvSpPr>
        <p:spPr>
          <a:xfrm>
            <a:off x="460340" y="3394439"/>
            <a:ext cx="8537714" cy="98397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ko-KR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1600" b="1" dirty="0"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1842                     1938         1957     1959           early 1980s                  2003        2010 -                </a:t>
            </a:r>
            <a:endParaRPr lang="ko-KR" altLang="en-US" sz="1600" b="1" dirty="0"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56177" y="1952340"/>
            <a:ext cx="1560444" cy="97898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1st recognized as a fatal condition in UK</a:t>
            </a:r>
            <a:endParaRPr lang="ko-KR" altLang="en-US" dirty="0"/>
          </a:p>
        </p:txBody>
      </p:sp>
      <p:sp>
        <p:nvSpPr>
          <p:cNvPr id="12" name="평행 사변형 11"/>
          <p:cNvSpPr/>
          <p:nvPr/>
        </p:nvSpPr>
        <p:spPr>
          <a:xfrm>
            <a:off x="1222513" y="3617597"/>
            <a:ext cx="178905" cy="55706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991742" y="1964292"/>
            <a:ext cx="1560444" cy="9789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1st radiological description of </a:t>
            </a:r>
            <a:r>
              <a:rPr lang="en-US" altLang="ko-KR" sz="1600" b="1" kern="0" dirty="0" err="1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aspergilloma</a:t>
            </a: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in France</a:t>
            </a:r>
            <a:endParaRPr lang="ko-KR" altLang="en-US" sz="1600" b="1" kern="0" dirty="0">
              <a:solidFill>
                <a:prstClr val="black"/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559989" y="4841529"/>
            <a:ext cx="1647886" cy="9789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1st recorded </a:t>
            </a:r>
            <a:r>
              <a:rPr lang="en-US" altLang="ko-KR" sz="1600" b="1" kern="0" dirty="0" err="1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Ampho</a:t>
            </a: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-B </a:t>
            </a:r>
            <a:r>
              <a:rPr lang="en-US" altLang="ko-KR" sz="1600" b="1" kern="0" dirty="0" err="1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Tx</a:t>
            </a: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(CPA complicating </a:t>
            </a:r>
            <a:r>
              <a:rPr lang="en-US" altLang="ko-KR" sz="1600" b="1" kern="0" dirty="0" err="1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TBc</a:t>
            </a: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)</a:t>
            </a:r>
            <a:endParaRPr lang="ko-KR" altLang="en-US" sz="1600" b="1" kern="0" dirty="0">
              <a:solidFill>
                <a:prstClr val="black"/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827307" y="1964292"/>
            <a:ext cx="1560444" cy="978985"/>
          </a:xfrm>
          <a:prstGeom prst="rect">
            <a:avLst/>
          </a:prstGeom>
          <a:gradFill>
            <a:gsLst>
              <a:gs pos="0">
                <a:srgbClr val="00B0F0"/>
              </a:gs>
              <a:gs pos="4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1st classified (</a:t>
            </a:r>
            <a:r>
              <a:rPr lang="en-US" altLang="ko-KR" sz="1600" b="1" kern="0" dirty="0" err="1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mycetoma</a:t>
            </a: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)</a:t>
            </a:r>
            <a:endParaRPr lang="ko-KR" altLang="en-US" sz="1600" b="1" kern="0" dirty="0">
              <a:solidFill>
                <a:prstClr val="black"/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662872" y="1952339"/>
            <a:ext cx="1560444" cy="978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Term SIPA, CNPA introduced</a:t>
            </a:r>
            <a:endParaRPr lang="ko-KR" altLang="en-US" sz="1600" b="1" kern="0" dirty="0">
              <a:solidFill>
                <a:prstClr val="black"/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882650" y="4830285"/>
            <a:ext cx="1560444" cy="9789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Surgery for </a:t>
            </a:r>
            <a:r>
              <a:rPr lang="en-US" altLang="ko-KR" sz="1600" b="1" kern="0" dirty="0" err="1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aspergilloma</a:t>
            </a: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 tried</a:t>
            </a:r>
            <a:endParaRPr lang="ko-KR" altLang="en-US" sz="1600" b="1" kern="0" dirty="0">
              <a:solidFill>
                <a:prstClr val="black"/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437610" y="1964292"/>
            <a:ext cx="1560444" cy="9789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Criteria and classification proposed</a:t>
            </a:r>
            <a:endParaRPr lang="ko-KR" altLang="en-US" sz="1600" b="1" kern="0" dirty="0">
              <a:solidFill>
                <a:prstClr val="black"/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223316" y="4841528"/>
            <a:ext cx="1560444" cy="9789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altLang="ko-KR" sz="1600" b="1" kern="0" dirty="0" err="1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Itraconazol</a:t>
            </a: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, </a:t>
            </a:r>
            <a:r>
              <a:rPr lang="en-US" altLang="ko-KR" sz="1600" b="1" kern="0" dirty="0" err="1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voriconazol</a:t>
            </a:r>
            <a:r>
              <a:rPr lang="en-US" altLang="ko-KR" sz="1600" b="1" kern="0" dirty="0">
                <a:solidFill>
                  <a:prstClr val="black"/>
                </a:solidFill>
                <a:latin typeface="Calibri"/>
                <a:ea typeface="맑은 고딕" panose="020B0503020000020004" pitchFamily="50" charset="-127"/>
              </a:rPr>
              <a:t>, micafungin trials</a:t>
            </a:r>
            <a:endParaRPr lang="ko-KR" altLang="en-US" sz="1600" b="1" kern="0" dirty="0">
              <a:solidFill>
                <a:prstClr val="black"/>
              </a:solidFill>
              <a:latin typeface="Calibri"/>
              <a:ea typeface="맑은 고딕" panose="020B0503020000020004" pitchFamily="50" charset="-127"/>
            </a:endParaRPr>
          </a:p>
        </p:txBody>
      </p:sp>
      <p:cxnSp>
        <p:nvCxnSpPr>
          <p:cNvPr id="22" name="직선 연결선 21"/>
          <p:cNvCxnSpPr>
            <a:stCxn id="11" idx="2"/>
          </p:cNvCxnSpPr>
          <p:nvPr/>
        </p:nvCxnSpPr>
        <p:spPr>
          <a:xfrm flipH="1">
            <a:off x="934279" y="2931325"/>
            <a:ext cx="2120" cy="71489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flipH="1">
            <a:off x="2523082" y="2931325"/>
            <a:ext cx="2120" cy="71489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flipH="1">
            <a:off x="3398841" y="4114676"/>
            <a:ext cx="2120" cy="71489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 flipH="1">
            <a:off x="4200058" y="2945292"/>
            <a:ext cx="2120" cy="71489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18" idx="2"/>
          </p:cNvCxnSpPr>
          <p:nvPr/>
        </p:nvCxnSpPr>
        <p:spPr>
          <a:xfrm rot="5400000">
            <a:off x="5777478" y="2637126"/>
            <a:ext cx="371419" cy="959815"/>
          </a:xfrm>
          <a:prstGeom prst="bentConnector2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5497578" y="3296475"/>
            <a:ext cx="8701" cy="32987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꺾인 연결선 43"/>
          <p:cNvCxnSpPr/>
          <p:nvPr/>
        </p:nvCxnSpPr>
        <p:spPr>
          <a:xfrm rot="5400000">
            <a:off x="7552785" y="2655124"/>
            <a:ext cx="371419" cy="959815"/>
          </a:xfrm>
          <a:prstGeom prst="bentConnector2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>
            <a:off x="7272885" y="3314473"/>
            <a:ext cx="8701" cy="32987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 flipH="1">
            <a:off x="5506279" y="4153585"/>
            <a:ext cx="2120" cy="67397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 flipH="1">
            <a:off x="8209689" y="4112659"/>
            <a:ext cx="2120" cy="714899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56177" y="6365557"/>
            <a:ext cx="394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/>
              <a:t>SIPA : Semi-invasive aspergillosis</a:t>
            </a:r>
            <a:endParaRPr lang="ko-KR" alt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/>
              <a:t>CNPA : chronic necrotizing pulmonary aspergillosis</a:t>
            </a:r>
          </a:p>
        </p:txBody>
      </p:sp>
    </p:spTree>
    <p:extLst>
      <p:ext uri="{BB962C8B-B14F-4D97-AF65-F5344CB8AC3E}">
        <p14:creationId xmlns:p14="http://schemas.microsoft.com/office/powerpoint/2010/main" val="1891438289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신홍준_전남대 테마_2018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신홍준(양재)">
      <a:majorFont>
        <a:latin typeface="Times New Roman"/>
        <a:ea typeface="양재붓꽃체L"/>
        <a:cs typeface=""/>
      </a:majorFont>
      <a:minorFont>
        <a:latin typeface="Times New Roman"/>
        <a:ea typeface="양재붓꽃체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신홍준_전남대 테마_201811" id="{1BA492FE-D247-469A-BF28-2DC2A65CC276}" vid="{6DF713D6-3850-4685-9CC1-8B35C90DA763}"/>
    </a:ext>
  </a:extLst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목판">
  <a:themeElements>
    <a:clrScheme name="목판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목판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목판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2121</TotalTime>
  <Words>3024</Words>
  <Application>Microsoft Office PowerPoint</Application>
  <PresentationFormat>화면 슬라이드 쇼(4:3)</PresentationFormat>
  <Paragraphs>377</Paragraphs>
  <Slides>49</Slides>
  <Notes>36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49</vt:i4>
      </vt:variant>
    </vt:vector>
  </HeadingPairs>
  <TitlesOfParts>
    <vt:vector size="63" baseType="lpstr">
      <vt:lpstr>Arial Unicode MS</vt:lpstr>
      <vt:lpstr>MS PGothic</vt:lpstr>
      <vt:lpstr>맑은 고딕</vt:lpstr>
      <vt:lpstr>바탕</vt:lpstr>
      <vt:lpstr>양재붓꽃체L</vt:lpstr>
      <vt:lpstr>Arial</vt:lpstr>
      <vt:lpstr>Calibri</vt:lpstr>
      <vt:lpstr>Rockwell</vt:lpstr>
      <vt:lpstr>Rockwell Condensed</vt:lpstr>
      <vt:lpstr>Times New Roman</vt:lpstr>
      <vt:lpstr>Wingdings</vt:lpstr>
      <vt:lpstr>신홍준_전남대 테마_201811</vt:lpstr>
      <vt:lpstr>1_디자인 사용자 지정</vt:lpstr>
      <vt:lpstr>목판</vt:lpstr>
      <vt:lpstr>Chronic Pulmonary Aspergillosis   Diagnosis &amp; management </vt:lpstr>
      <vt:lpstr>CASE (72/M)</vt:lpstr>
      <vt:lpstr>PowerPoint 프레젠테이션</vt:lpstr>
      <vt:lpstr>Contents</vt:lpstr>
      <vt:lpstr>Introduction about CPA    </vt:lpstr>
      <vt:lpstr>Introduction about Aspergillus (1) </vt:lpstr>
      <vt:lpstr>Introduction about Aspergillus (2)  - Life cycle-</vt:lpstr>
      <vt:lpstr>Spectrum Pulmonary Aspergillosis</vt:lpstr>
      <vt:lpstr>Chronic pulmonary aspergillosis (CPA) history</vt:lpstr>
      <vt:lpstr>Chronic pulmonary aspergillosis (CPA) Epidemiology : global burden</vt:lpstr>
      <vt:lpstr>Risk factors for CPA</vt:lpstr>
      <vt:lpstr>European Guideline for CPA </vt:lpstr>
      <vt:lpstr>Chronic pulmonary aspergillosis (CPA)</vt:lpstr>
      <vt:lpstr>Clinical characteristics of CPA</vt:lpstr>
      <vt:lpstr>Aspergilloma</vt:lpstr>
      <vt:lpstr>Single (simple) pulmonary Aspergilloma</vt:lpstr>
      <vt:lpstr>Chronic cavitary pulmonary Aspergillosis (CCPA) </vt:lpstr>
      <vt:lpstr>CCPA radiologic progression</vt:lpstr>
      <vt:lpstr>Chronic fibrosing pulmonary Aspergillosis (CFPA) </vt:lpstr>
      <vt:lpstr>Aspergillus nodule</vt:lpstr>
      <vt:lpstr>Subacute invasive aspergillosis (SAIA/CNPA)</vt:lpstr>
      <vt:lpstr>Evolution between CPA</vt:lpstr>
      <vt:lpstr>Diagnosis of CPA</vt:lpstr>
      <vt:lpstr>Diagnostic criteria of CPA</vt:lpstr>
      <vt:lpstr>Laboratory tests for CPA (summary)</vt:lpstr>
      <vt:lpstr>Galactomannan Ag test </vt:lpstr>
      <vt:lpstr>Clinical scenario for dx of CPA (1)</vt:lpstr>
      <vt:lpstr>Clinical scenario for dx of CPA (2)</vt:lpstr>
      <vt:lpstr>Clinical scenario for dx of CPA (3)</vt:lpstr>
      <vt:lpstr>Mycobacterial infection and CPA</vt:lpstr>
      <vt:lpstr>Radiological Diagnosis (1)</vt:lpstr>
      <vt:lpstr>Radiological Diagnosis (2)</vt:lpstr>
      <vt:lpstr>Radiological Diagnosis (3) Aspergilloma formation</vt:lpstr>
      <vt:lpstr>Radiological Diagnosis (4) CCPA</vt:lpstr>
      <vt:lpstr>Radiological Diagnosis (5) CFPA</vt:lpstr>
      <vt:lpstr>Radiological Diagnosis (6) Aspergillus nodule</vt:lpstr>
      <vt:lpstr>Treatment of CPA</vt:lpstr>
      <vt:lpstr>Oral triazole therapy for CPA</vt:lpstr>
      <vt:lpstr>Duration of antifungal therapy for CPA</vt:lpstr>
      <vt:lpstr>IV alternatives for the Tx of CPA</vt:lpstr>
      <vt:lpstr>Local cavity therapy for CPA</vt:lpstr>
      <vt:lpstr>Follow-up imaging</vt:lpstr>
      <vt:lpstr>Indication for surgery in CPA</vt:lpstr>
      <vt:lpstr>After about 4 year of itraconazol Tx</vt:lpstr>
      <vt:lpstr>Follow up BFS after itraconazol Tx</vt:lpstr>
      <vt:lpstr>3 years before itraconazol Tx</vt:lpstr>
      <vt:lpstr>Summary &amp; conclusion (1)</vt:lpstr>
      <vt:lpstr>Summary &amp; conclusion (2)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 Hyun-Kyung</dc:creator>
  <cp:lastModifiedBy>Lee Hyun-Kyung</cp:lastModifiedBy>
  <cp:revision>85</cp:revision>
  <dcterms:created xsi:type="dcterms:W3CDTF">2019-09-21T03:03:42Z</dcterms:created>
  <dcterms:modified xsi:type="dcterms:W3CDTF">2019-09-26T16:12:01Z</dcterms:modified>
</cp:coreProperties>
</file>