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56" r:id="rId2"/>
    <p:sldId id="257" r:id="rId3"/>
    <p:sldId id="258" r:id="rId4"/>
    <p:sldId id="306" r:id="rId5"/>
    <p:sldId id="290" r:id="rId6"/>
    <p:sldId id="280" r:id="rId7"/>
    <p:sldId id="291" r:id="rId8"/>
    <p:sldId id="292" r:id="rId9"/>
    <p:sldId id="293" r:id="rId10"/>
    <p:sldId id="294" r:id="rId11"/>
    <p:sldId id="284" r:id="rId12"/>
    <p:sldId id="295" r:id="rId13"/>
    <p:sldId id="296" r:id="rId14"/>
    <p:sldId id="297" r:id="rId15"/>
    <p:sldId id="298" r:id="rId16"/>
    <p:sldId id="299" r:id="rId17"/>
    <p:sldId id="271" r:id="rId18"/>
    <p:sldId id="272" r:id="rId19"/>
    <p:sldId id="273" r:id="rId20"/>
    <p:sldId id="301" r:id="rId21"/>
    <p:sldId id="274" r:id="rId22"/>
    <p:sldId id="275" r:id="rId23"/>
    <p:sldId id="276" r:id="rId24"/>
    <p:sldId id="277" r:id="rId25"/>
    <p:sldId id="278" r:id="rId26"/>
    <p:sldId id="286" r:id="rId27"/>
    <p:sldId id="279" r:id="rId28"/>
    <p:sldId id="302" r:id="rId29"/>
    <p:sldId id="303" r:id="rId30"/>
    <p:sldId id="304" r:id="rId31"/>
    <p:sldId id="305" r:id="rId32"/>
    <p:sldId id="282" r:id="rId33"/>
    <p:sldId id="281" r:id="rId34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8717" autoAdjust="0"/>
  </p:normalViewPr>
  <p:slideViewPr>
    <p:cSldViewPr snapToGrid="0">
      <p:cViewPr varScale="1">
        <p:scale>
          <a:sx n="98" d="100"/>
          <a:sy n="98" d="100"/>
        </p:scale>
        <p:origin x="99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CC1450-0614-41C3-9468-E142CDE5B9A9}" type="datetimeFigureOut">
              <a:rPr lang="ko-KR" altLang="en-US" smtClean="0"/>
              <a:t>2024-09-26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E55BD9-197E-4841-9835-47A331229FA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863524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PL1: visceral pleura/ PL2: deeper visceral pleura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E55BD9-197E-4841-9835-47A331229FA4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580148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IIIB</a:t>
            </a:r>
            <a:r>
              <a:rPr lang="ko-KR" altLang="en-US" dirty="0"/>
              <a:t>까지 포함하여 구분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E55BD9-197E-4841-9835-47A331229FA4}" type="slidenum">
              <a:rPr lang="ko-KR" altLang="en-US" smtClean="0"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997384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31A800B-0186-446B-A2FB-866EFA265E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27D51F2F-B4D4-4547-8667-514E56E3EE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A2DEB1B6-032D-42F5-81FC-25042F8715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F4241-D7DE-452B-8433-C749B11A94F5}" type="datetimeFigureOut">
              <a:rPr lang="ko-KR" altLang="en-US" smtClean="0"/>
              <a:t>2024-09-26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B352393D-84E2-44E3-9F90-264621986D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CED9AA2-115E-4348-B835-586029C867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AB23-B173-4EE0-BD5A-CEF2F0E5B56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608588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BCADE3D-3E60-465B-B424-FEA8802EA2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A56DF78D-A538-4B40-A52B-4188B3631B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EE15075B-CDA7-45BA-B82C-0CAE740C9F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F4241-D7DE-452B-8433-C749B11A94F5}" type="datetimeFigureOut">
              <a:rPr lang="ko-KR" altLang="en-US" smtClean="0"/>
              <a:t>2024-09-26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EA37C9D3-8CC4-482D-BE3B-E49E4F8BF3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9CD4F80-6574-4ECB-B479-4AFEBD1DE9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AB23-B173-4EE0-BD5A-CEF2F0E5B56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91285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EDD8E707-21B4-4DE5-86E7-C1DF0FBB9CC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3D0986F0-810A-41C3-BA7C-A1005E572C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E5E860F0-752C-4954-80E1-8846FC85A3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F4241-D7DE-452B-8433-C749B11A94F5}" type="datetimeFigureOut">
              <a:rPr lang="ko-KR" altLang="en-US" smtClean="0"/>
              <a:t>2024-09-26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42F00D71-37BF-4865-BE66-5A6CD2848C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30C20B9-29C8-4D3F-81DF-DA039A8620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AB23-B173-4EE0-BD5A-CEF2F0E5B56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909738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3A2AED7-4519-4020-B2D7-AB6A78A86D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6D8BEE7C-7AE3-4828-BC0B-0FD66DEEB8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D0AA7B1-CEC5-4819-B688-3046A5CFD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F4241-D7DE-452B-8433-C749B11A94F5}" type="datetimeFigureOut">
              <a:rPr lang="ko-KR" altLang="en-US" smtClean="0"/>
              <a:t>2024-09-26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6D2500C-C7BB-4E9F-8758-4094F377E3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CEE0288-5D39-4FBF-81D8-20B9D91D9E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AB23-B173-4EE0-BD5A-CEF2F0E5B56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545602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DDC4BC5-A42D-427E-9981-D0AEE157B9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FD5B03B-2740-4278-AB91-79935C2031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6ADC510-9E75-4B55-9BAC-C3FF2FE450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F4241-D7DE-452B-8433-C749B11A94F5}" type="datetimeFigureOut">
              <a:rPr lang="ko-KR" altLang="en-US" smtClean="0"/>
              <a:t>2024-09-26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A60A916-6A28-47CD-ADCD-4EB2F437D7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5DABDD86-CB7B-412D-9AF8-20BC3FA159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AB23-B173-4EE0-BD5A-CEF2F0E5B56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2958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2D2C02B-A8A1-4FF5-9276-F8A7E09B1F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CF74DF57-4C24-4DD4-9661-1115F95AC2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B7DD8C63-3A0E-4E97-A3AE-598291D162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E3402D6F-C2F9-4299-A57F-8E11BF1BCA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F4241-D7DE-452B-8433-C749B11A94F5}" type="datetimeFigureOut">
              <a:rPr lang="ko-KR" altLang="en-US" smtClean="0"/>
              <a:t>2024-09-26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097FFC58-1CC6-4937-8AA8-F2D1B0F7A8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D8268190-18F5-44AB-9F7C-AD19A07115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AB23-B173-4EE0-BD5A-CEF2F0E5B56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143143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0DB5AD8-12ED-4632-A95E-A26E64E23D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BFCDD37-CB13-48C0-8E4D-C9699EA05D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845F0754-807C-45F5-A8B5-3862D60F84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60393AB4-8C92-4EE5-9D02-12916541BE0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841DD5D9-D55C-4F21-9BDF-C12DCB3B151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BDB2DCFD-E561-47CC-82C3-94432F8904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F4241-D7DE-452B-8433-C749B11A94F5}" type="datetimeFigureOut">
              <a:rPr lang="ko-KR" altLang="en-US" smtClean="0"/>
              <a:t>2024-09-26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9E2B64FA-3ADB-4A2A-BE03-1F20493C95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55CBF94A-6C28-42C0-BD69-E7C6B89662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AB23-B173-4EE0-BD5A-CEF2F0E5B56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021727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7E7C758-D751-4620-8AA9-42AEF520A2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5CC37E48-221C-4023-9B40-4B68A60959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F4241-D7DE-452B-8433-C749B11A94F5}" type="datetimeFigureOut">
              <a:rPr lang="ko-KR" altLang="en-US" smtClean="0"/>
              <a:t>2024-09-26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BE736EB7-15B7-455C-85A8-FAA954044B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C9029106-7029-4139-9CDE-C49D8999AB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AB23-B173-4EE0-BD5A-CEF2F0E5B56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034754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0AFF122D-5A6A-43C2-B0CA-2FFEA1E57E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F4241-D7DE-452B-8433-C749B11A94F5}" type="datetimeFigureOut">
              <a:rPr lang="ko-KR" altLang="en-US" smtClean="0"/>
              <a:t>2024-09-26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84E10336-7B4A-47DB-935F-332D79DB4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4F45D95C-A2AB-406C-8B52-29BD2F45DE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AB23-B173-4EE0-BD5A-CEF2F0E5B56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394122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CF703DF-D24B-4231-B6D2-E9E7CEE9A6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8C608B64-31CF-4BD3-904A-3C51A70017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4241B21-64BD-441F-9AF4-69765D3828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8AAA4B50-3533-4FE0-9020-46D3A39788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F4241-D7DE-452B-8433-C749B11A94F5}" type="datetimeFigureOut">
              <a:rPr lang="ko-KR" altLang="en-US" smtClean="0"/>
              <a:t>2024-09-26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B4A3464E-44B6-4813-951D-9CBE45C059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21D0382-BD73-4696-8012-A81E169544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AB23-B173-4EE0-BD5A-CEF2F0E5B56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151775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0B98B2C-53D7-44DD-98F8-27CDEC3D22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99333985-70D7-4200-BBED-6903F9A1349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0C43B5A9-9CB0-413A-8F42-56C08282BE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321E2795-20D8-424C-ADAC-392FB7F4DB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F4241-D7DE-452B-8433-C749B11A94F5}" type="datetimeFigureOut">
              <a:rPr lang="ko-KR" altLang="en-US" smtClean="0"/>
              <a:t>2024-09-26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EABAE37E-B926-4E97-B9A9-8D80F5B7E1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A9073F83-189B-4B08-9990-9C2E02AD98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AB23-B173-4EE0-BD5A-CEF2F0E5B56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558877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507D7E3B-7E36-4063-B4CC-3014A1AD0A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D40EBB0-3A8E-4FFE-8B87-3386BB4775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E8014445-C55B-4313-BF55-709426A610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2F4241-D7DE-452B-8433-C749B11A94F5}" type="datetimeFigureOut">
              <a:rPr lang="ko-KR" altLang="en-US" smtClean="0"/>
              <a:t>2024-09-26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EFD03A0-1BD4-40AF-8680-E8F161D39D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EA1747A-DB23-4DFE-A34F-579CDB1959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77AB23-B173-4EE0-BD5A-CEF2F0E5B56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79400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E7EAAAA-DDD8-44A8-BD8C-F5B9207856D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anchor="ctr">
            <a:normAutofit/>
          </a:bodyPr>
          <a:lstStyle/>
          <a:p>
            <a:r>
              <a:rPr lang="en-US" altLang="ko-KR" sz="5000" b="1" dirty="0"/>
              <a:t>TNM 9</a:t>
            </a:r>
            <a:r>
              <a:rPr lang="en-US" altLang="ko-KR" sz="5000" b="1" baseline="30000" dirty="0"/>
              <a:t>th</a:t>
            </a:r>
            <a:r>
              <a:rPr lang="en-US" altLang="ko-KR" sz="5000" b="1" dirty="0"/>
              <a:t> stage of lung cancer</a:t>
            </a:r>
            <a:endParaRPr lang="ko-KR" altLang="en-US" sz="5000" dirty="0"/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E3C97716-4D98-4349-A7B4-33712E84EFD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endParaRPr lang="en-US" altLang="ko-KR" dirty="0"/>
          </a:p>
          <a:p>
            <a:pPr algn="r"/>
            <a:r>
              <a:rPr lang="ko-KR" alt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부산대학교병원 호흡기내과</a:t>
            </a:r>
            <a:endParaRPr lang="en-US" altLang="ko-KR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r"/>
            <a:r>
              <a:rPr lang="ko-KR" alt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김수한</a:t>
            </a:r>
          </a:p>
        </p:txBody>
      </p:sp>
    </p:spTree>
    <p:extLst>
      <p:ext uri="{BB962C8B-B14F-4D97-AF65-F5344CB8AC3E}">
        <p14:creationId xmlns:p14="http://schemas.microsoft.com/office/powerpoint/2010/main" val="1961372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5ECDCF32-C00D-4419-96F1-D115C4D835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4717" y="188536"/>
            <a:ext cx="6022566" cy="6076742"/>
          </a:xfrm>
          <a:prstGeom prst="rect">
            <a:avLst/>
          </a:prstGeom>
        </p:spPr>
      </p:pic>
      <p:sp>
        <p:nvSpPr>
          <p:cNvPr id="6" name="직사각형 5">
            <a:extLst>
              <a:ext uri="{FF2B5EF4-FFF2-40B4-BE49-F238E27FC236}">
                <a16:creationId xmlns:a16="http://schemas.microsoft.com/office/drawing/2014/main" id="{04C7A514-4F10-4A77-B75E-BDA8ADAA9ABC}"/>
              </a:ext>
            </a:extLst>
          </p:cNvPr>
          <p:cNvSpPr/>
          <p:nvPr/>
        </p:nvSpPr>
        <p:spPr>
          <a:xfrm>
            <a:off x="5195148" y="6300132"/>
            <a:ext cx="69968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dirty="0"/>
              <a:t>Staging Manual in Thoracic Oncology (3</a:t>
            </a:r>
            <a:r>
              <a:rPr lang="en-US" altLang="ko-KR" baseline="30000" dirty="0"/>
              <a:t>rd</a:t>
            </a:r>
            <a:r>
              <a:rPr lang="en-US" altLang="ko-KR" dirty="0"/>
              <a:t> edition). IASCLC, 2024.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16720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F602D7D-0BD3-748D-B907-30AE231189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681"/>
            <a:ext cx="10515600" cy="1030270"/>
          </a:xfrm>
        </p:spPr>
        <p:txBody>
          <a:bodyPr/>
          <a:lstStyle/>
          <a:p>
            <a:r>
              <a:rPr lang="en-US" altLang="ko-KR" b="1" dirty="0"/>
              <a:t>TNM 9th edition definition (N, M)</a:t>
            </a:r>
            <a:endParaRPr lang="ko-KR" altLang="en-US" b="1" dirty="0"/>
          </a:p>
        </p:txBody>
      </p:sp>
      <p:pic>
        <p:nvPicPr>
          <p:cNvPr id="7" name="그림 6" descr="텍스트, 스크린샷, 폰트, 화이트이(가) 표시된 사진&#10;&#10;자동 생성된 설명">
            <a:extLst>
              <a:ext uri="{FF2B5EF4-FFF2-40B4-BE49-F238E27FC236}">
                <a16:creationId xmlns:a16="http://schemas.microsoft.com/office/drawing/2014/main" id="{711A0E8D-25BE-439A-2618-7510C8E9CC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732" y="1616465"/>
            <a:ext cx="10872535" cy="2116849"/>
          </a:xfrm>
          <a:prstGeom prst="rect">
            <a:avLst/>
          </a:prstGeom>
        </p:spPr>
      </p:pic>
      <p:pic>
        <p:nvPicPr>
          <p:cNvPr id="9" name="그림 8" descr="텍스트, 스크린샷, 폰트, 대수학이(가) 표시된 사진&#10;&#10;자동 생성된 설명">
            <a:extLst>
              <a:ext uri="{FF2B5EF4-FFF2-40B4-BE49-F238E27FC236}">
                <a16:creationId xmlns:a16="http://schemas.microsoft.com/office/drawing/2014/main" id="{691C1E43-67C4-6576-B07E-6F990BA51E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046" y="4254828"/>
            <a:ext cx="10869659" cy="2058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2159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B85B407F-CDC4-4886-ACD1-F3AD20075E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3317" y="770872"/>
            <a:ext cx="7725365" cy="5316256"/>
          </a:xfrm>
          <a:prstGeom prst="rect">
            <a:avLst/>
          </a:prstGeom>
        </p:spPr>
      </p:pic>
      <p:sp>
        <p:nvSpPr>
          <p:cNvPr id="6" name="직사각형 5">
            <a:extLst>
              <a:ext uri="{FF2B5EF4-FFF2-40B4-BE49-F238E27FC236}">
                <a16:creationId xmlns:a16="http://schemas.microsoft.com/office/drawing/2014/main" id="{31C1CC79-83EF-4A89-8EF8-3B9A426F5F1C}"/>
              </a:ext>
            </a:extLst>
          </p:cNvPr>
          <p:cNvSpPr/>
          <p:nvPr/>
        </p:nvSpPr>
        <p:spPr>
          <a:xfrm>
            <a:off x="5195148" y="6300132"/>
            <a:ext cx="69968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dirty="0"/>
              <a:t>Staging Manual in Thoracic Oncology (3</a:t>
            </a:r>
            <a:r>
              <a:rPr lang="en-US" altLang="ko-KR" baseline="30000" dirty="0"/>
              <a:t>rd</a:t>
            </a:r>
            <a:r>
              <a:rPr lang="en-US" altLang="ko-KR" dirty="0"/>
              <a:t> edition). IASCLC, 2024.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23201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13B40995-7E96-42F9-B8E5-DFD3BC6B55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680" y="1139011"/>
            <a:ext cx="5210902" cy="4372585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D3D8788A-66F1-4689-8444-FCA5576C0A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9418" y="1062800"/>
            <a:ext cx="5210902" cy="4525006"/>
          </a:xfrm>
          <a:prstGeom prst="rect">
            <a:avLst/>
          </a:prstGeom>
        </p:spPr>
      </p:pic>
      <p:sp>
        <p:nvSpPr>
          <p:cNvPr id="8" name="직사각형 7">
            <a:extLst>
              <a:ext uri="{FF2B5EF4-FFF2-40B4-BE49-F238E27FC236}">
                <a16:creationId xmlns:a16="http://schemas.microsoft.com/office/drawing/2014/main" id="{FC59E1B0-C048-47A3-AB6E-EC0A4F2E103B}"/>
              </a:ext>
            </a:extLst>
          </p:cNvPr>
          <p:cNvSpPr/>
          <p:nvPr/>
        </p:nvSpPr>
        <p:spPr>
          <a:xfrm>
            <a:off x="5195148" y="6300132"/>
            <a:ext cx="69968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dirty="0"/>
              <a:t>Staging Manual in Thoracic Oncology (3</a:t>
            </a:r>
            <a:r>
              <a:rPr lang="en-US" altLang="ko-KR" baseline="30000" dirty="0"/>
              <a:t>rd</a:t>
            </a:r>
            <a:r>
              <a:rPr lang="en-US" altLang="ko-KR" dirty="0"/>
              <a:t> edition). IASCLC, 2024.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83718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A5D626DD-E107-4853-8DCB-D1866CAC56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3329" y="413293"/>
            <a:ext cx="7185342" cy="5767463"/>
          </a:xfrm>
          <a:prstGeom prst="rect">
            <a:avLst/>
          </a:prstGeom>
        </p:spPr>
      </p:pic>
      <p:sp>
        <p:nvSpPr>
          <p:cNvPr id="6" name="직사각형 5">
            <a:extLst>
              <a:ext uri="{FF2B5EF4-FFF2-40B4-BE49-F238E27FC236}">
                <a16:creationId xmlns:a16="http://schemas.microsoft.com/office/drawing/2014/main" id="{80A9F28D-0843-43E6-974E-5BF5754BC782}"/>
              </a:ext>
            </a:extLst>
          </p:cNvPr>
          <p:cNvSpPr/>
          <p:nvPr/>
        </p:nvSpPr>
        <p:spPr>
          <a:xfrm>
            <a:off x="5195148" y="6300132"/>
            <a:ext cx="69968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dirty="0"/>
              <a:t>Staging Manual in Thoracic Oncology (3</a:t>
            </a:r>
            <a:r>
              <a:rPr lang="en-US" altLang="ko-KR" baseline="30000" dirty="0"/>
              <a:t>rd</a:t>
            </a:r>
            <a:r>
              <a:rPr lang="en-US" altLang="ko-KR" dirty="0"/>
              <a:t> edition). IASCLC, 2024.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15112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B9B2B65C-BE1F-451D-9B18-64718101E7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5627" y="733049"/>
            <a:ext cx="6420746" cy="5391902"/>
          </a:xfrm>
          <a:prstGeom prst="rect">
            <a:avLst/>
          </a:prstGeom>
        </p:spPr>
      </p:pic>
      <p:sp>
        <p:nvSpPr>
          <p:cNvPr id="6" name="직사각형 5">
            <a:extLst>
              <a:ext uri="{FF2B5EF4-FFF2-40B4-BE49-F238E27FC236}">
                <a16:creationId xmlns:a16="http://schemas.microsoft.com/office/drawing/2014/main" id="{CFA10BE0-6B06-4E61-ACCE-9273A6968957}"/>
              </a:ext>
            </a:extLst>
          </p:cNvPr>
          <p:cNvSpPr/>
          <p:nvPr/>
        </p:nvSpPr>
        <p:spPr>
          <a:xfrm>
            <a:off x="5195148" y="6300132"/>
            <a:ext cx="69968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dirty="0"/>
              <a:t>Staging Manual in Thoracic Oncology (3</a:t>
            </a:r>
            <a:r>
              <a:rPr lang="en-US" altLang="ko-KR" baseline="30000" dirty="0"/>
              <a:t>rd</a:t>
            </a:r>
            <a:r>
              <a:rPr lang="en-US" altLang="ko-KR" dirty="0"/>
              <a:t> edition). IASCLC, 2024.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15889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35E0E99B-6D96-4CD0-A26C-D0FC691D08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9552" y="186179"/>
            <a:ext cx="3515596" cy="5967167"/>
          </a:xfrm>
          <a:prstGeom prst="rect">
            <a:avLst/>
          </a:prstGeom>
        </p:spPr>
      </p:pic>
      <p:sp>
        <p:nvSpPr>
          <p:cNvPr id="6" name="직사각형 5">
            <a:extLst>
              <a:ext uri="{FF2B5EF4-FFF2-40B4-BE49-F238E27FC236}">
                <a16:creationId xmlns:a16="http://schemas.microsoft.com/office/drawing/2014/main" id="{6F390687-0383-4032-91F7-8BF65F1E47F4}"/>
              </a:ext>
            </a:extLst>
          </p:cNvPr>
          <p:cNvSpPr/>
          <p:nvPr/>
        </p:nvSpPr>
        <p:spPr>
          <a:xfrm>
            <a:off x="5195148" y="6300132"/>
            <a:ext cx="69968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dirty="0"/>
              <a:t>Staging Manual in Thoracic Oncology (3</a:t>
            </a:r>
            <a:r>
              <a:rPr lang="en-US" altLang="ko-KR" baseline="30000" dirty="0"/>
              <a:t>rd</a:t>
            </a:r>
            <a:r>
              <a:rPr lang="en-US" altLang="ko-KR" dirty="0"/>
              <a:t> edition). IASCLC, 2024.</a:t>
            </a:r>
            <a:endParaRPr lang="ko-KR" altLang="en-US" dirty="0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38F17320-3A68-4157-A404-C2CA27F088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6854" y="203468"/>
            <a:ext cx="3738483" cy="5949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529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A97674B-BA5D-6D42-A85F-DA2EA826A5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1978"/>
            <a:ext cx="10515600" cy="1325563"/>
          </a:xfrm>
        </p:spPr>
        <p:txBody>
          <a:bodyPr/>
          <a:lstStyle/>
          <a:p>
            <a:r>
              <a:rPr lang="en-US" altLang="ko-KR" b="1" dirty="0"/>
              <a:t>What’s New in the 9</a:t>
            </a:r>
            <a:r>
              <a:rPr lang="en-US" altLang="ko-KR" b="1" baseline="30000" dirty="0"/>
              <a:t>th</a:t>
            </a:r>
            <a:r>
              <a:rPr lang="en-US" altLang="ko-KR" b="1" dirty="0"/>
              <a:t> Edition TNM?</a:t>
            </a:r>
            <a:endParaRPr lang="ko-KR" altLang="en-US" b="1" dirty="0"/>
          </a:p>
        </p:txBody>
      </p:sp>
      <p:graphicFrame>
        <p:nvGraphicFramePr>
          <p:cNvPr id="5" name="내용 개체 틀 4">
            <a:extLst>
              <a:ext uri="{FF2B5EF4-FFF2-40B4-BE49-F238E27FC236}">
                <a16:creationId xmlns:a16="http://schemas.microsoft.com/office/drawing/2014/main" id="{0D6C2E48-FB47-85D2-0C6A-1535077B05D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58956034"/>
              </p:ext>
            </p:extLst>
          </p:nvPr>
        </p:nvGraphicFramePr>
        <p:xfrm>
          <a:off x="838200" y="1407541"/>
          <a:ext cx="10515600" cy="50853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85757">
                  <a:extLst>
                    <a:ext uri="{9D8B030D-6E8A-4147-A177-3AD203B41FA5}">
                      <a16:colId xmlns:a16="http://schemas.microsoft.com/office/drawing/2014/main" val="865384998"/>
                    </a:ext>
                  </a:extLst>
                </a:gridCol>
                <a:gridCol w="7829843">
                  <a:extLst>
                    <a:ext uri="{9D8B030D-6E8A-4147-A177-3AD203B41FA5}">
                      <a16:colId xmlns:a16="http://schemas.microsoft.com/office/drawing/2014/main" val="3018581260"/>
                    </a:ext>
                  </a:extLst>
                </a:gridCol>
              </a:tblGrid>
              <a:tr h="896747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Lung Cancer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7634843"/>
                  </a:ext>
                </a:extLst>
              </a:tr>
              <a:tr h="896747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T (Tumor)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No changes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3064736"/>
                  </a:ext>
                </a:extLst>
              </a:tr>
              <a:tr h="896747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N (Node)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The N2 category is subdivided into </a:t>
                      </a:r>
                      <a:r>
                        <a:rPr lang="en-US" altLang="ko-KR"/>
                        <a:t>the </a:t>
                      </a:r>
                      <a:r>
                        <a:rPr lang="en-US" altLang="ko-KR">
                          <a:solidFill>
                            <a:srgbClr val="FF0000"/>
                          </a:solidFill>
                        </a:rPr>
                        <a:t>N2a </a:t>
                      </a:r>
                      <a:r>
                        <a:rPr lang="en-US" altLang="ko-KR"/>
                        <a:t>category</a:t>
                      </a:r>
                      <a:r>
                        <a:rPr lang="en-US" altLang="ko-KR" dirty="0"/>
                        <a:t>, which denotes metastasis limited to a single ipsilateral mediastinal or subcarinal station, and </a:t>
                      </a:r>
                      <a:r>
                        <a:rPr lang="en-US" altLang="ko-KR"/>
                        <a:t>the </a:t>
                      </a:r>
                      <a:r>
                        <a:rPr lang="en-US" altLang="ko-KR">
                          <a:solidFill>
                            <a:srgbClr val="FF0000"/>
                          </a:solidFill>
                        </a:rPr>
                        <a:t>N2b </a:t>
                      </a:r>
                      <a:r>
                        <a:rPr lang="en-US" altLang="ko-KR"/>
                        <a:t>category</a:t>
                      </a:r>
                      <a:r>
                        <a:rPr lang="en-US" altLang="ko-KR" dirty="0"/>
                        <a:t>, metastases in multiple mediastinal or subcarinal stations.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03400"/>
                  </a:ext>
                </a:extLst>
              </a:tr>
              <a:tr h="896747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M (Metastasis)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The M1c category is now divided into </a:t>
                      </a:r>
                      <a:r>
                        <a:rPr lang="en-US" altLang="ko-KR" dirty="0">
                          <a:solidFill>
                            <a:srgbClr val="FF0000"/>
                          </a:solidFill>
                        </a:rPr>
                        <a:t>M1c1 </a:t>
                      </a:r>
                      <a:r>
                        <a:rPr lang="en-US" altLang="ko-KR" dirty="0"/>
                        <a:t>(multiple </a:t>
                      </a:r>
                      <a:r>
                        <a:rPr lang="en-US" altLang="ko-KR" dirty="0" err="1"/>
                        <a:t>extrathoracic</a:t>
                      </a:r>
                      <a:r>
                        <a:rPr lang="en-US" altLang="ko-KR" dirty="0"/>
                        <a:t> metastases in a single organ system) and </a:t>
                      </a:r>
                      <a:r>
                        <a:rPr lang="en-US" altLang="ko-KR" dirty="0">
                          <a:solidFill>
                            <a:srgbClr val="FF0000"/>
                          </a:solidFill>
                        </a:rPr>
                        <a:t>M1c2 </a:t>
                      </a:r>
                      <a:r>
                        <a:rPr lang="en-US" altLang="ko-KR" dirty="0"/>
                        <a:t>(multiple </a:t>
                      </a:r>
                      <a:r>
                        <a:rPr lang="en-US" altLang="ko-KR" dirty="0" err="1"/>
                        <a:t>extrathoracic</a:t>
                      </a:r>
                      <a:r>
                        <a:rPr lang="en-US" altLang="ko-KR" dirty="0"/>
                        <a:t> metastases in several organ systems).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2950188"/>
                  </a:ext>
                </a:extLst>
              </a:tr>
              <a:tr h="896747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Stage Groups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>
                          <a:solidFill>
                            <a:srgbClr val="FF0000"/>
                          </a:solidFill>
                        </a:rPr>
                        <a:t>T1N2a </a:t>
                      </a:r>
                      <a:r>
                        <a:rPr lang="en-US" altLang="ko-KR" dirty="0">
                          <a:solidFill>
                            <a:schemeClr val="tx1"/>
                          </a:solidFill>
                        </a:rPr>
                        <a:t>is assigned </a:t>
                      </a:r>
                      <a:r>
                        <a:rPr lang="en-US" altLang="ko-KR" dirty="0">
                          <a:solidFill>
                            <a:srgbClr val="FF0000"/>
                          </a:solidFill>
                        </a:rPr>
                        <a:t>to stage IIB. </a:t>
                      </a:r>
                    </a:p>
                    <a:p>
                      <a:pPr latinLnBrk="1"/>
                      <a:r>
                        <a:rPr lang="en-US" altLang="ko-KR" dirty="0">
                          <a:solidFill>
                            <a:srgbClr val="FF0000"/>
                          </a:solidFill>
                        </a:rPr>
                        <a:t>T1N1 </a:t>
                      </a:r>
                      <a:r>
                        <a:rPr lang="en-US" altLang="ko-KR" dirty="0">
                          <a:solidFill>
                            <a:schemeClr val="tx1"/>
                          </a:solidFill>
                        </a:rPr>
                        <a:t>is </a:t>
                      </a:r>
                      <a:r>
                        <a:rPr lang="en-US" altLang="ko-KR" dirty="0" err="1">
                          <a:solidFill>
                            <a:schemeClr val="tx1"/>
                          </a:solidFill>
                        </a:rPr>
                        <a:t>downstaged</a:t>
                      </a:r>
                      <a:r>
                        <a:rPr lang="en-US" altLang="ko-KR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dirty="0">
                          <a:solidFill>
                            <a:srgbClr val="FF0000"/>
                          </a:solidFill>
                        </a:rPr>
                        <a:t>from stage IIB to stage IIA. </a:t>
                      </a:r>
                    </a:p>
                    <a:p>
                      <a:pPr latinLnBrk="1"/>
                      <a:r>
                        <a:rPr lang="en-US" altLang="ko-KR" dirty="0">
                          <a:solidFill>
                            <a:srgbClr val="FF0000"/>
                          </a:solidFill>
                        </a:rPr>
                        <a:t>T2N2b </a:t>
                      </a:r>
                      <a:r>
                        <a:rPr lang="en-US" altLang="ko-KR" dirty="0">
                          <a:solidFill>
                            <a:schemeClr val="tx1"/>
                          </a:solidFill>
                        </a:rPr>
                        <a:t>is assigned</a:t>
                      </a:r>
                      <a:r>
                        <a:rPr lang="en-US" altLang="ko-KR" dirty="0">
                          <a:solidFill>
                            <a:srgbClr val="FF0000"/>
                          </a:solidFill>
                        </a:rPr>
                        <a:t> to stage IIIB. </a:t>
                      </a:r>
                    </a:p>
                    <a:p>
                      <a:pPr latinLnBrk="1"/>
                      <a:r>
                        <a:rPr lang="en-US" altLang="ko-KR" dirty="0">
                          <a:solidFill>
                            <a:srgbClr val="FF0000"/>
                          </a:solidFill>
                        </a:rPr>
                        <a:t>T3N2a </a:t>
                      </a:r>
                      <a:r>
                        <a:rPr lang="en-US" altLang="ko-KR" dirty="0">
                          <a:solidFill>
                            <a:schemeClr val="tx1"/>
                          </a:solidFill>
                        </a:rPr>
                        <a:t>is assigned</a:t>
                      </a:r>
                      <a:r>
                        <a:rPr lang="en-US" altLang="ko-KR" dirty="0">
                          <a:solidFill>
                            <a:srgbClr val="FF0000"/>
                          </a:solidFill>
                        </a:rPr>
                        <a:t> to stage IIIA.</a:t>
                      </a:r>
                      <a:endParaRPr lang="ko-KR" alt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51142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0311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0396D8F-6536-235B-6456-BCF7606A6B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344"/>
            <a:ext cx="10515600" cy="785330"/>
          </a:xfrm>
        </p:spPr>
        <p:txBody>
          <a:bodyPr/>
          <a:lstStyle/>
          <a:p>
            <a:r>
              <a:rPr lang="en-US" altLang="ko-KR" b="1" dirty="0"/>
              <a:t>T3 analysis</a:t>
            </a:r>
            <a:endParaRPr lang="ko-KR" altLang="en-US" b="1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1622B501-A2C8-4952-9838-C10260C455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66578"/>
            <a:ext cx="10515600" cy="5535906"/>
          </a:xfrm>
        </p:spPr>
        <p:txBody>
          <a:bodyPr>
            <a:normAutofit lnSpcReduction="10000"/>
          </a:bodyPr>
          <a:lstStyle/>
          <a:p>
            <a:r>
              <a:rPr lang="en-US" altLang="ko-KR" sz="2000" dirty="0"/>
              <a:t>Chest Wall/PL3 (parietal pleura inv) was hypothesized to have worse survival than the other T3 descriptors.</a:t>
            </a:r>
          </a:p>
          <a:p>
            <a:r>
              <a:rPr lang="en-US" altLang="ko-KR" sz="2000" dirty="0"/>
              <a:t>Given inconsistent findings in clinical vs path, the consensus was that there was insufficient evidence to change the Chest Wall/PL3 classification as a T3 descriptor.</a:t>
            </a:r>
          </a:p>
          <a:p>
            <a:endParaRPr lang="en-US" altLang="ko-KR" sz="2000" dirty="0"/>
          </a:p>
          <a:p>
            <a:endParaRPr lang="en-US" altLang="ko-KR" sz="2000" dirty="0"/>
          </a:p>
          <a:p>
            <a:endParaRPr lang="en-US" altLang="ko-KR" sz="2000" dirty="0"/>
          </a:p>
          <a:p>
            <a:endParaRPr lang="en-US" altLang="ko-KR" sz="2000" dirty="0"/>
          </a:p>
          <a:p>
            <a:endParaRPr lang="en-US" altLang="ko-KR" sz="2000" dirty="0"/>
          </a:p>
          <a:p>
            <a:endParaRPr lang="en-US" altLang="ko-KR" sz="2000" dirty="0"/>
          </a:p>
          <a:p>
            <a:endParaRPr lang="en-US" altLang="ko-KR" sz="2000" dirty="0"/>
          </a:p>
          <a:p>
            <a:endParaRPr lang="en-US" altLang="ko-KR" sz="2000" dirty="0"/>
          </a:p>
          <a:p>
            <a:endParaRPr lang="en-US" altLang="ko-KR" sz="2000" dirty="0"/>
          </a:p>
          <a:p>
            <a:pPr marL="0" indent="0">
              <a:buNone/>
            </a:pPr>
            <a:endParaRPr lang="en-US" altLang="ko-KR" sz="2000" dirty="0"/>
          </a:p>
          <a:p>
            <a:r>
              <a:rPr lang="en-US" altLang="ko-KR" sz="2000" dirty="0"/>
              <a:t>9thEd publication will not recommend any changes to the current 8thEd T criteria.</a:t>
            </a:r>
            <a:endParaRPr lang="ko-KR" altLang="en-US" sz="2000" dirty="0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82B93678-B45C-4850-9B05-86D5A9B7E2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2467" y="2194415"/>
            <a:ext cx="6667066" cy="3590924"/>
          </a:xfrm>
          <a:prstGeom prst="rect">
            <a:avLst/>
          </a:prstGeom>
        </p:spPr>
      </p:pic>
      <p:sp>
        <p:nvSpPr>
          <p:cNvPr id="8" name="직사각형 7">
            <a:extLst>
              <a:ext uri="{FF2B5EF4-FFF2-40B4-BE49-F238E27FC236}">
                <a16:creationId xmlns:a16="http://schemas.microsoft.com/office/drawing/2014/main" id="{43030624-24E3-4282-A6CA-0D8CA5428339}"/>
              </a:ext>
            </a:extLst>
          </p:cNvPr>
          <p:cNvSpPr/>
          <p:nvPr/>
        </p:nvSpPr>
        <p:spPr>
          <a:xfrm>
            <a:off x="5195148" y="6362230"/>
            <a:ext cx="69968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dirty="0"/>
              <a:t>Staging Manual in Thoracic Oncology (3</a:t>
            </a:r>
            <a:r>
              <a:rPr lang="en-US" altLang="ko-KR" baseline="30000" dirty="0"/>
              <a:t>rd</a:t>
            </a:r>
            <a:r>
              <a:rPr lang="en-US" altLang="ko-KR" dirty="0"/>
              <a:t> edition). IASCLC, 2024.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71384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CCE0698-FE1C-657F-CA1C-F2DA4D2CF5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88146"/>
            <a:ext cx="10515600" cy="1325563"/>
          </a:xfrm>
        </p:spPr>
        <p:txBody>
          <a:bodyPr/>
          <a:lstStyle/>
          <a:p>
            <a:r>
              <a:rPr lang="en-US" altLang="ko-KR" b="1" dirty="0"/>
              <a:t> IASLC 8</a:t>
            </a:r>
            <a:r>
              <a:rPr lang="en-US" altLang="ko-KR" b="1" baseline="30000" dirty="0"/>
              <a:t>th</a:t>
            </a:r>
            <a:r>
              <a:rPr lang="en-US" altLang="ko-KR" b="1" dirty="0"/>
              <a:t>/9</a:t>
            </a:r>
            <a:r>
              <a:rPr lang="en-US" altLang="ko-KR" b="1" baseline="30000" dirty="0"/>
              <a:t>th</a:t>
            </a:r>
            <a:r>
              <a:rPr lang="en-US" altLang="ko-KR" b="1" dirty="0"/>
              <a:t> Edition T-category</a:t>
            </a:r>
            <a:endParaRPr lang="ko-KR" altLang="en-US" b="1" dirty="0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45617B56-4C4F-4171-9F3F-6F418A4235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0316" y="1413709"/>
            <a:ext cx="9431366" cy="4690008"/>
          </a:xfrm>
          <a:prstGeom prst="rect">
            <a:avLst/>
          </a:prstGeom>
        </p:spPr>
      </p:pic>
      <p:sp>
        <p:nvSpPr>
          <p:cNvPr id="8" name="직사각형 7">
            <a:extLst>
              <a:ext uri="{FF2B5EF4-FFF2-40B4-BE49-F238E27FC236}">
                <a16:creationId xmlns:a16="http://schemas.microsoft.com/office/drawing/2014/main" id="{E860E9CE-B4A8-44DB-BAE1-14C0276F449D}"/>
              </a:ext>
            </a:extLst>
          </p:cNvPr>
          <p:cNvSpPr/>
          <p:nvPr/>
        </p:nvSpPr>
        <p:spPr>
          <a:xfrm>
            <a:off x="5195148" y="6300132"/>
            <a:ext cx="69968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dirty="0"/>
              <a:t>Staging Manual in Thoracic Oncology (3</a:t>
            </a:r>
            <a:r>
              <a:rPr lang="en-US" altLang="ko-KR" baseline="30000" dirty="0"/>
              <a:t>rd</a:t>
            </a:r>
            <a:r>
              <a:rPr lang="en-US" altLang="ko-KR" dirty="0"/>
              <a:t> edition). IASCLC, 2024.</a:t>
            </a:r>
            <a:endParaRPr lang="ko-KR" altLang="en-US" dirty="0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FD613D7B-1A11-4BAC-83CB-7CA4F66F5BCF}"/>
              </a:ext>
            </a:extLst>
          </p:cNvPr>
          <p:cNvSpPr/>
          <p:nvPr/>
        </p:nvSpPr>
        <p:spPr>
          <a:xfrm>
            <a:off x="5093672" y="2488064"/>
            <a:ext cx="2053578" cy="12450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55311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CAC2BEA-1444-49FD-8C15-7257DD95C4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/>
              <a:t>Contents</a:t>
            </a:r>
            <a:endParaRPr lang="ko-KR" altLang="en-US" b="1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C129342A-60E8-4C71-9BB5-0B47AD2D37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altLang="ko-KR" dirty="0"/>
              <a:t>TNM history</a:t>
            </a:r>
          </a:p>
          <a:p>
            <a:endParaRPr lang="en-US" altLang="ko-KR" dirty="0"/>
          </a:p>
          <a:p>
            <a:r>
              <a:rPr lang="en-US" altLang="ko-KR" dirty="0"/>
              <a:t>TNM definition in 9</a:t>
            </a:r>
            <a:r>
              <a:rPr lang="en-US" altLang="ko-KR" baseline="30000" dirty="0"/>
              <a:t>th</a:t>
            </a:r>
            <a:r>
              <a:rPr lang="en-US" altLang="ko-KR" dirty="0"/>
              <a:t> edition</a:t>
            </a:r>
          </a:p>
          <a:p>
            <a:endParaRPr lang="en-US" altLang="ko-KR" dirty="0"/>
          </a:p>
          <a:p>
            <a:r>
              <a:rPr lang="en-US" altLang="ko-KR" dirty="0"/>
              <a:t>New changes in TNM 9</a:t>
            </a:r>
            <a:r>
              <a:rPr lang="en-US" altLang="ko-KR" baseline="30000" dirty="0"/>
              <a:t>th</a:t>
            </a:r>
            <a:r>
              <a:rPr lang="en-US" altLang="ko-KR" dirty="0"/>
              <a:t> edition</a:t>
            </a:r>
          </a:p>
          <a:p>
            <a:endParaRPr lang="en-US" altLang="ko-KR" dirty="0"/>
          </a:p>
          <a:p>
            <a:r>
              <a:rPr lang="en-US" altLang="ko-KR" dirty="0"/>
              <a:t>Other considerations</a:t>
            </a:r>
          </a:p>
          <a:p>
            <a:endParaRPr lang="en-US" altLang="ko-KR" dirty="0"/>
          </a:p>
          <a:p>
            <a:r>
              <a:rPr lang="en-US" altLang="ko-KR" dirty="0"/>
              <a:t>Summary</a:t>
            </a:r>
          </a:p>
          <a:p>
            <a:endParaRPr lang="en-US" altLang="ko-KR" dirty="0"/>
          </a:p>
          <a:p>
            <a:r>
              <a:rPr lang="en-US" altLang="ko-KR" dirty="0"/>
              <a:t>Limitations and future perspectives</a:t>
            </a:r>
          </a:p>
          <a:p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700417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>
            <a:extLst>
              <a:ext uri="{FF2B5EF4-FFF2-40B4-BE49-F238E27FC236}">
                <a16:creationId xmlns:a16="http://schemas.microsoft.com/office/drawing/2014/main" id="{E860E9CE-B4A8-44DB-BAE1-14C0276F449D}"/>
              </a:ext>
            </a:extLst>
          </p:cNvPr>
          <p:cNvSpPr/>
          <p:nvPr/>
        </p:nvSpPr>
        <p:spPr>
          <a:xfrm>
            <a:off x="5195148" y="6322611"/>
            <a:ext cx="69968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dirty="0"/>
              <a:t>Staging Manual in Thoracic Oncology (3</a:t>
            </a:r>
            <a:r>
              <a:rPr lang="en-US" altLang="ko-KR" baseline="30000" dirty="0"/>
              <a:t>rd</a:t>
            </a:r>
            <a:r>
              <a:rPr lang="en-US" altLang="ko-KR" dirty="0"/>
              <a:t> edition). IASCLC, 2024.</a:t>
            </a:r>
            <a:endParaRPr lang="ko-KR" altLang="en-US" dirty="0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6ED249ED-B1C5-40E2-816C-AB5A308416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7497" y="578590"/>
            <a:ext cx="7177002" cy="2790324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C3362D8A-A6E6-4F18-B736-D1B39D1118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0949" y="3489087"/>
            <a:ext cx="7130097" cy="2790323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C8121F82-7134-4E5F-8B76-E5CC632F2C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1479" y="188536"/>
            <a:ext cx="8416941" cy="249161"/>
          </a:xfrm>
          <a:prstGeom prst="rect">
            <a:avLst/>
          </a:prstGeom>
        </p:spPr>
      </p:pic>
      <p:sp>
        <p:nvSpPr>
          <p:cNvPr id="7" name="직사각형 6">
            <a:extLst>
              <a:ext uri="{FF2B5EF4-FFF2-40B4-BE49-F238E27FC236}">
                <a16:creationId xmlns:a16="http://schemas.microsoft.com/office/drawing/2014/main" id="{E072CD00-9A66-487F-8300-6CFE4FF50619}"/>
              </a:ext>
            </a:extLst>
          </p:cNvPr>
          <p:cNvSpPr/>
          <p:nvPr/>
        </p:nvSpPr>
        <p:spPr>
          <a:xfrm>
            <a:off x="2507496" y="2696548"/>
            <a:ext cx="7153549" cy="3452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C7C06A08-FE32-4478-B6FD-2814D000E9B0}"/>
              </a:ext>
            </a:extLst>
          </p:cNvPr>
          <p:cNvSpPr/>
          <p:nvPr/>
        </p:nvSpPr>
        <p:spPr>
          <a:xfrm>
            <a:off x="2519936" y="5592148"/>
            <a:ext cx="7153549" cy="3452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36989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4CBC1DC-4B0F-E7B6-2468-4CA40F4A8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9138"/>
            <a:ext cx="10515600" cy="1325563"/>
          </a:xfrm>
        </p:spPr>
        <p:txBody>
          <a:bodyPr/>
          <a:lstStyle/>
          <a:p>
            <a:r>
              <a:rPr lang="en-US" altLang="ko-KR" b="1" dirty="0"/>
              <a:t>IASLC 9thEdition, N-category: </a:t>
            </a:r>
            <a:br>
              <a:rPr lang="en-US" altLang="ko-KR" b="1" dirty="0"/>
            </a:br>
            <a:r>
              <a:rPr lang="en-US" altLang="ko-KR" b="1" dirty="0"/>
              <a:t>Split N2 into N2a and N2b</a:t>
            </a:r>
            <a:endParaRPr lang="ko-KR" altLang="en-US" b="1" dirty="0"/>
          </a:p>
        </p:txBody>
      </p:sp>
      <p:graphicFrame>
        <p:nvGraphicFramePr>
          <p:cNvPr id="4" name="내용 개체 틀 3">
            <a:extLst>
              <a:ext uri="{FF2B5EF4-FFF2-40B4-BE49-F238E27FC236}">
                <a16:creationId xmlns:a16="http://schemas.microsoft.com/office/drawing/2014/main" id="{600359E8-5AD9-0285-713A-7EBA87250F6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39738444"/>
              </p:ext>
            </p:extLst>
          </p:nvPr>
        </p:nvGraphicFramePr>
        <p:xfrm>
          <a:off x="838200" y="1825625"/>
          <a:ext cx="10515600" cy="4323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2027">
                  <a:extLst>
                    <a:ext uri="{9D8B030D-6E8A-4147-A177-3AD203B41FA5}">
                      <a16:colId xmlns:a16="http://schemas.microsoft.com/office/drawing/2014/main" val="1091176157"/>
                    </a:ext>
                  </a:extLst>
                </a:gridCol>
                <a:gridCol w="722201">
                  <a:extLst>
                    <a:ext uri="{9D8B030D-6E8A-4147-A177-3AD203B41FA5}">
                      <a16:colId xmlns:a16="http://schemas.microsoft.com/office/drawing/2014/main" val="411650750"/>
                    </a:ext>
                  </a:extLst>
                </a:gridCol>
                <a:gridCol w="6552472">
                  <a:extLst>
                    <a:ext uri="{9D8B030D-6E8A-4147-A177-3AD203B41FA5}">
                      <a16:colId xmlns:a16="http://schemas.microsoft.com/office/drawing/2014/main" val="2940193970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1605080755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Proposed 9thEdition N-categories</a:t>
                      </a:r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9</a:t>
                      </a:r>
                      <a:r>
                        <a:rPr lang="en-US" altLang="ko-KR" baseline="30000" dirty="0"/>
                        <a:t>th</a:t>
                      </a:r>
                      <a:r>
                        <a:rPr lang="en-US" altLang="ko-KR" dirty="0"/>
                        <a:t> edition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30953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NX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Regional lymph nodes cannot be assessed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No changes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59757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N0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No regional lymph node metastasis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No changes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10155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N1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Metastasis in ipsilateral </a:t>
                      </a:r>
                      <a:r>
                        <a:rPr lang="en-US" altLang="ko-KR" dirty="0" err="1"/>
                        <a:t>peribronchialand</a:t>
                      </a:r>
                      <a:r>
                        <a:rPr lang="en-US" altLang="ko-KR" dirty="0"/>
                        <a:t>/or ipsilateral hilar lymph nodes and intrapulmonary </a:t>
                      </a:r>
                    </a:p>
                    <a:p>
                      <a:pPr latinLnBrk="1"/>
                      <a:r>
                        <a:rPr lang="en-US" altLang="ko-KR" dirty="0"/>
                        <a:t>nodes, including involvement by direct extension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No changes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40401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N2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Metastasis in ipsilateral mediastinal and/or subcarinal lymph node(s)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49271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>
                          <a:solidFill>
                            <a:srgbClr val="FF0000"/>
                          </a:solidFill>
                        </a:rPr>
                        <a:t>N2a</a:t>
                      </a:r>
                      <a:endParaRPr lang="ko-KR" alt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>
                          <a:solidFill>
                            <a:srgbClr val="FF0000"/>
                          </a:solidFill>
                        </a:rPr>
                        <a:t>Single N2 station involvement</a:t>
                      </a:r>
                      <a:endParaRPr lang="ko-KR" alt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>
                          <a:solidFill>
                            <a:srgbClr val="FF0000"/>
                          </a:solidFill>
                        </a:rPr>
                        <a:t>Subdivided</a:t>
                      </a:r>
                      <a:endParaRPr lang="ko-KR" alt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09299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>
                          <a:solidFill>
                            <a:srgbClr val="FF0000"/>
                          </a:solidFill>
                        </a:rPr>
                        <a:t>N2b</a:t>
                      </a:r>
                      <a:endParaRPr lang="ko-KR" alt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>
                          <a:solidFill>
                            <a:srgbClr val="FF0000"/>
                          </a:solidFill>
                        </a:rPr>
                        <a:t>Multiple N2 station involvement</a:t>
                      </a:r>
                      <a:endParaRPr lang="ko-KR" alt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>
                          <a:solidFill>
                            <a:srgbClr val="FF0000"/>
                          </a:solidFill>
                        </a:rPr>
                        <a:t>Subdivided</a:t>
                      </a:r>
                      <a:endParaRPr lang="ko-KR" alt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69118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N3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Metastasis in contralateral mediastinal, contralateral hilar, ipsilateral or contralateral scalene, </a:t>
                      </a:r>
                    </a:p>
                    <a:p>
                      <a:pPr latinLnBrk="1"/>
                      <a:r>
                        <a:rPr lang="en-US" altLang="ko-KR" dirty="0"/>
                        <a:t>or supraclavicular lymph node(s)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No changes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79415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1974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2BFB32E-464E-67DF-3150-4B1D0B134A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9715"/>
            <a:ext cx="10515600" cy="1325563"/>
          </a:xfrm>
        </p:spPr>
        <p:txBody>
          <a:bodyPr/>
          <a:lstStyle/>
          <a:p>
            <a:r>
              <a:rPr lang="en-US" altLang="ko-KR" b="1" dirty="0"/>
              <a:t>IASLC 8</a:t>
            </a:r>
            <a:r>
              <a:rPr lang="en-US" altLang="ko-KR" b="1" baseline="30000" dirty="0"/>
              <a:t>th</a:t>
            </a:r>
            <a:r>
              <a:rPr lang="en-US" altLang="ko-KR" b="1" dirty="0"/>
              <a:t> vs 9</a:t>
            </a:r>
            <a:r>
              <a:rPr lang="en-US" altLang="ko-KR" b="1" baseline="30000" dirty="0"/>
              <a:t>th</a:t>
            </a:r>
            <a:r>
              <a:rPr lang="en-US" altLang="ko-KR" b="1" dirty="0"/>
              <a:t> Edition N-category -Pathologic</a:t>
            </a:r>
            <a:endParaRPr lang="ko-KR" altLang="en-US" b="1" dirty="0"/>
          </a:p>
        </p:txBody>
      </p:sp>
      <p:pic>
        <p:nvPicPr>
          <p:cNvPr id="5" name="내용 개체 틀 4" descr="텍스트, 라인, 스크린샷, 그래프이(가) 표시된 사진&#10;&#10;자동 생성된 설명">
            <a:extLst>
              <a:ext uri="{FF2B5EF4-FFF2-40B4-BE49-F238E27FC236}">
                <a16:creationId xmlns:a16="http://schemas.microsoft.com/office/drawing/2014/main" id="{D9AAB398-DA04-2F69-AB45-E0EEBF457E1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30" y="1731000"/>
            <a:ext cx="11985340" cy="4049314"/>
          </a:xfrm>
        </p:spPr>
      </p:pic>
      <p:pic>
        <p:nvPicPr>
          <p:cNvPr id="7" name="그림 6" descr="텍스트, 스크린샷, 폰트, 번호이(가) 표시된 사진&#10;&#10;자동 생성된 설명">
            <a:extLst>
              <a:ext uri="{FF2B5EF4-FFF2-40B4-BE49-F238E27FC236}">
                <a16:creationId xmlns:a16="http://schemas.microsoft.com/office/drawing/2014/main" id="{BABA6BD1-4112-B587-B169-71CDEEABB6A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2500" y="2166488"/>
            <a:ext cx="9406999" cy="2652425"/>
          </a:xfrm>
          <a:prstGeom prst="rect">
            <a:avLst/>
          </a:prstGeom>
        </p:spPr>
      </p:pic>
      <p:sp>
        <p:nvSpPr>
          <p:cNvPr id="6" name="직사각형 5">
            <a:extLst>
              <a:ext uri="{FF2B5EF4-FFF2-40B4-BE49-F238E27FC236}">
                <a16:creationId xmlns:a16="http://schemas.microsoft.com/office/drawing/2014/main" id="{D2FD00BF-F66D-4559-870F-426D786F5CCB}"/>
              </a:ext>
            </a:extLst>
          </p:cNvPr>
          <p:cNvSpPr/>
          <p:nvPr/>
        </p:nvSpPr>
        <p:spPr>
          <a:xfrm>
            <a:off x="7862934" y="6215802"/>
            <a:ext cx="40014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dirty="0"/>
              <a:t>J </a:t>
            </a:r>
            <a:r>
              <a:rPr lang="en-US" altLang="ko-KR" dirty="0" err="1"/>
              <a:t>Thorac</a:t>
            </a:r>
            <a:r>
              <a:rPr lang="en-US" altLang="ko-KR" dirty="0"/>
              <a:t> Oncol. 2024; 19(5):766-785.</a:t>
            </a:r>
            <a:endParaRPr lang="ko-KR" altLang="en-US" dirty="0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968B8009-5DA4-481E-A56A-B290734899AE}"/>
              </a:ext>
            </a:extLst>
          </p:cNvPr>
          <p:cNvSpPr/>
          <p:nvPr/>
        </p:nvSpPr>
        <p:spPr>
          <a:xfrm>
            <a:off x="1462468" y="3797559"/>
            <a:ext cx="9337031" cy="61582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28585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5BDE4D7-0456-AF76-5ABC-9AABEA433D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6844"/>
            <a:ext cx="10515600" cy="1325563"/>
          </a:xfrm>
        </p:spPr>
        <p:txBody>
          <a:bodyPr/>
          <a:lstStyle/>
          <a:p>
            <a:r>
              <a:rPr lang="en-US" altLang="ko-KR" b="1" dirty="0"/>
              <a:t>IASLC 9thEdition, M-category: </a:t>
            </a:r>
            <a:br>
              <a:rPr lang="en-US" altLang="ko-KR" b="1" dirty="0"/>
            </a:br>
            <a:r>
              <a:rPr lang="en-US" altLang="ko-KR" b="1" dirty="0"/>
              <a:t>Split M1c into M1c1 and M1c2</a:t>
            </a:r>
            <a:endParaRPr lang="ko-KR" altLang="en-US" b="1" dirty="0"/>
          </a:p>
        </p:txBody>
      </p:sp>
      <p:graphicFrame>
        <p:nvGraphicFramePr>
          <p:cNvPr id="4" name="내용 개체 틀 3">
            <a:extLst>
              <a:ext uri="{FF2B5EF4-FFF2-40B4-BE49-F238E27FC236}">
                <a16:creationId xmlns:a16="http://schemas.microsoft.com/office/drawing/2014/main" id="{4E7EFB53-152B-7493-59A3-41C2845F892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06172676"/>
              </p:ext>
            </p:extLst>
          </p:nvPr>
        </p:nvGraphicFramePr>
        <p:xfrm>
          <a:off x="213553" y="1831449"/>
          <a:ext cx="11764894" cy="4505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1080">
                  <a:extLst>
                    <a:ext uri="{9D8B030D-6E8A-4147-A177-3AD203B41FA5}">
                      <a16:colId xmlns:a16="http://schemas.microsoft.com/office/drawing/2014/main" val="3633631015"/>
                    </a:ext>
                  </a:extLst>
                </a:gridCol>
                <a:gridCol w="831080">
                  <a:extLst>
                    <a:ext uri="{9D8B030D-6E8A-4147-A177-3AD203B41FA5}">
                      <a16:colId xmlns:a16="http://schemas.microsoft.com/office/drawing/2014/main" val="2365533886"/>
                    </a:ext>
                  </a:extLst>
                </a:gridCol>
                <a:gridCol w="8332174">
                  <a:extLst>
                    <a:ext uri="{9D8B030D-6E8A-4147-A177-3AD203B41FA5}">
                      <a16:colId xmlns:a16="http://schemas.microsoft.com/office/drawing/2014/main" val="995891541"/>
                    </a:ext>
                  </a:extLst>
                </a:gridCol>
                <a:gridCol w="1770560">
                  <a:extLst>
                    <a:ext uri="{9D8B030D-6E8A-4147-A177-3AD203B41FA5}">
                      <a16:colId xmlns:a16="http://schemas.microsoft.com/office/drawing/2014/main" val="3943410898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Proposed 9thEdition M-categories</a:t>
                      </a:r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9thEdition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39632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m0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No distant metastasis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No changes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58122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m1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Distant metastasis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No changes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25793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m1a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Separate tumor nodule(s) in a contralateral lobe; tumor with pleural nodules or malignant pleural or pericardial effusion. Most pleural (pericardial) effusions with lung cancer are due to tumor. In a few patients, however, multiple microscopic examinations of pleural (pericardial) fluid are negative for tumor, and the fluid is non-bloody and is not an exudate. Where these elements and clinical judgment dictate that the effusion is not related to the tumor, the effusion should be excluded as a staging descriptor.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No changes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59406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m1b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Single </a:t>
                      </a:r>
                      <a:r>
                        <a:rPr lang="en-US" altLang="ko-KR" dirty="0" err="1"/>
                        <a:t>extrathoracic</a:t>
                      </a:r>
                      <a:r>
                        <a:rPr lang="en-US" altLang="ko-KR" dirty="0"/>
                        <a:t> metastasis in a single organ and involvement of a single distant (non-regional) node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No changes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4374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>
                          <a:solidFill>
                            <a:srgbClr val="FF0000"/>
                          </a:solidFill>
                        </a:rPr>
                        <a:t>m1c1</a:t>
                      </a:r>
                      <a:endParaRPr lang="ko-KR" alt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>
                          <a:solidFill>
                            <a:srgbClr val="FF0000"/>
                          </a:solidFill>
                        </a:rPr>
                        <a:t>Multiple </a:t>
                      </a:r>
                      <a:r>
                        <a:rPr lang="en-US" altLang="ko-KR" dirty="0" err="1">
                          <a:solidFill>
                            <a:srgbClr val="FF0000"/>
                          </a:solidFill>
                        </a:rPr>
                        <a:t>extrathoracic</a:t>
                      </a:r>
                      <a:r>
                        <a:rPr lang="en-US" altLang="ko-KR" dirty="0">
                          <a:solidFill>
                            <a:srgbClr val="FF0000"/>
                          </a:solidFill>
                        </a:rPr>
                        <a:t> metastases in a single organ system</a:t>
                      </a:r>
                      <a:endParaRPr lang="ko-KR" alt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>
                          <a:solidFill>
                            <a:srgbClr val="FF0000"/>
                          </a:solidFill>
                        </a:rPr>
                        <a:t>Subdivided</a:t>
                      </a:r>
                      <a:endParaRPr lang="ko-KR" alt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31558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>
                          <a:solidFill>
                            <a:srgbClr val="FF0000"/>
                          </a:solidFill>
                        </a:rPr>
                        <a:t>m1c2</a:t>
                      </a:r>
                      <a:endParaRPr lang="ko-KR" alt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>
                          <a:solidFill>
                            <a:srgbClr val="FF0000"/>
                          </a:solidFill>
                        </a:rPr>
                        <a:t>Multiple </a:t>
                      </a:r>
                      <a:r>
                        <a:rPr lang="en-US" altLang="ko-KR" dirty="0" err="1">
                          <a:solidFill>
                            <a:srgbClr val="FF0000"/>
                          </a:solidFill>
                        </a:rPr>
                        <a:t>extrathoracic</a:t>
                      </a:r>
                      <a:r>
                        <a:rPr lang="en-US" altLang="ko-KR" dirty="0">
                          <a:solidFill>
                            <a:srgbClr val="FF0000"/>
                          </a:solidFill>
                        </a:rPr>
                        <a:t> metastases in multiple organ systems</a:t>
                      </a:r>
                      <a:endParaRPr lang="ko-KR" alt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>
                          <a:solidFill>
                            <a:srgbClr val="FF0000"/>
                          </a:solidFill>
                        </a:rPr>
                        <a:t>Subdivided</a:t>
                      </a:r>
                      <a:endParaRPr lang="ko-KR" alt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06410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75641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528855C-315F-EFD3-C49F-CF1F9D12AD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4793"/>
            <a:ext cx="10515600" cy="1325563"/>
          </a:xfrm>
        </p:spPr>
        <p:txBody>
          <a:bodyPr>
            <a:normAutofit/>
          </a:bodyPr>
          <a:lstStyle/>
          <a:p>
            <a:r>
              <a:rPr lang="en-US" altLang="ko-KR" sz="3600" b="1" dirty="0"/>
              <a:t>IASLC 8</a:t>
            </a:r>
            <a:r>
              <a:rPr lang="en-US" altLang="ko-KR" sz="3600" b="1" baseline="30000" dirty="0"/>
              <a:t>th</a:t>
            </a:r>
            <a:r>
              <a:rPr lang="en-US" altLang="ko-KR" sz="3600" b="1" dirty="0"/>
              <a:t> vs 9</a:t>
            </a:r>
            <a:r>
              <a:rPr lang="en-US" altLang="ko-KR" sz="3600" b="1" baseline="30000" dirty="0"/>
              <a:t>th</a:t>
            </a:r>
            <a:r>
              <a:rPr lang="en-US" altLang="ko-KR" sz="3600" b="1" dirty="0"/>
              <a:t> Edition M-category – Clinical: Divide M1c into two Subcategories</a:t>
            </a:r>
            <a:endParaRPr lang="ko-KR" altLang="en-US" sz="3600" b="1" dirty="0"/>
          </a:p>
        </p:txBody>
      </p:sp>
      <p:pic>
        <p:nvPicPr>
          <p:cNvPr id="5" name="내용 개체 틀 4" descr="텍스트, 스크린샷, 라인, 그래프이(가) 표시된 사진&#10;&#10;자동 생성된 설명">
            <a:extLst>
              <a:ext uri="{FF2B5EF4-FFF2-40B4-BE49-F238E27FC236}">
                <a16:creationId xmlns:a16="http://schemas.microsoft.com/office/drawing/2014/main" id="{B5FA8EA5-A5E7-7F09-79E2-30253AEA5B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2591" y="1422773"/>
            <a:ext cx="4546817" cy="4995426"/>
          </a:xfrm>
        </p:spPr>
      </p:pic>
      <p:grpSp>
        <p:nvGrpSpPr>
          <p:cNvPr id="9" name="그룹 8">
            <a:extLst>
              <a:ext uri="{FF2B5EF4-FFF2-40B4-BE49-F238E27FC236}">
                <a16:creationId xmlns:a16="http://schemas.microsoft.com/office/drawing/2014/main" id="{E77B0099-9455-AE38-6D5D-78E9B536C172}"/>
              </a:ext>
            </a:extLst>
          </p:cNvPr>
          <p:cNvGrpSpPr/>
          <p:nvPr/>
        </p:nvGrpSpPr>
        <p:grpSpPr>
          <a:xfrm>
            <a:off x="1340608" y="1829733"/>
            <a:ext cx="9510782" cy="4181506"/>
            <a:chOff x="1340608" y="1829733"/>
            <a:chExt cx="9510782" cy="4181506"/>
          </a:xfrm>
        </p:grpSpPr>
        <p:pic>
          <p:nvPicPr>
            <p:cNvPr id="7" name="그림 6" descr="텍스트, 스크린샷, 번호, 폰트이(가) 표시된 사진&#10;&#10;자동 생성된 설명">
              <a:extLst>
                <a:ext uri="{FF2B5EF4-FFF2-40B4-BE49-F238E27FC236}">
                  <a16:creationId xmlns:a16="http://schemas.microsoft.com/office/drawing/2014/main" id="{31F330FB-F039-14BB-60C4-673FBE7A2AC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40608" y="1829733"/>
              <a:ext cx="9510782" cy="4181506"/>
            </a:xfrm>
            <a:prstGeom prst="rect">
              <a:avLst/>
            </a:prstGeom>
          </p:spPr>
        </p:pic>
        <p:sp>
          <p:nvSpPr>
            <p:cNvPr id="8" name="직사각형 7">
              <a:extLst>
                <a:ext uri="{FF2B5EF4-FFF2-40B4-BE49-F238E27FC236}">
                  <a16:creationId xmlns:a16="http://schemas.microsoft.com/office/drawing/2014/main" id="{05D72005-2B20-F74A-F7C9-ABD21BDF152B}"/>
                </a:ext>
              </a:extLst>
            </p:cNvPr>
            <p:cNvSpPr/>
            <p:nvPr/>
          </p:nvSpPr>
          <p:spPr>
            <a:xfrm>
              <a:off x="1401691" y="2922104"/>
              <a:ext cx="9388616" cy="1743083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0" name="직사각형 9">
            <a:extLst>
              <a:ext uri="{FF2B5EF4-FFF2-40B4-BE49-F238E27FC236}">
                <a16:creationId xmlns:a16="http://schemas.microsoft.com/office/drawing/2014/main" id="{F17DD725-9387-468A-AC01-1D9ED07A53CB}"/>
              </a:ext>
            </a:extLst>
          </p:cNvPr>
          <p:cNvSpPr/>
          <p:nvPr/>
        </p:nvSpPr>
        <p:spPr>
          <a:xfrm>
            <a:off x="7862934" y="6333393"/>
            <a:ext cx="40014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dirty="0"/>
              <a:t>J </a:t>
            </a:r>
            <a:r>
              <a:rPr lang="en-US" altLang="ko-KR" dirty="0" err="1"/>
              <a:t>Thorac</a:t>
            </a:r>
            <a:r>
              <a:rPr lang="en-US" altLang="ko-KR" dirty="0"/>
              <a:t> Oncol. 2024; 19(5):786-802.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41289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 descr="텍스트, 스크린샷, 번호, 폰트이(가) 표시된 사진&#10;&#10;자동 생성된 설명">
            <a:extLst>
              <a:ext uri="{FF2B5EF4-FFF2-40B4-BE49-F238E27FC236}">
                <a16:creationId xmlns:a16="http://schemas.microsoft.com/office/drawing/2014/main" id="{C5A01699-5935-9647-DC56-6EDE50D3A2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89" y="752455"/>
            <a:ext cx="4657759" cy="5353089"/>
          </a:xfrm>
          <a:prstGeom prst="rect">
            <a:avLst/>
          </a:prstGeom>
        </p:spPr>
      </p:pic>
      <p:pic>
        <p:nvPicPr>
          <p:cNvPr id="11" name="그림 10" descr="텍스트, 스크린샷, 번호, 다채로움이(가) 표시된 사진&#10;&#10;자동 생성된 설명">
            <a:extLst>
              <a:ext uri="{FF2B5EF4-FFF2-40B4-BE49-F238E27FC236}">
                <a16:creationId xmlns:a16="http://schemas.microsoft.com/office/drawing/2014/main" id="{965AC599-683C-05CB-233F-F4858CC4CD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8753" y="597673"/>
            <a:ext cx="6196058" cy="5662654"/>
          </a:xfrm>
          <a:prstGeom prst="rect">
            <a:avLst/>
          </a:prstGeom>
        </p:spPr>
      </p:pic>
      <p:sp>
        <p:nvSpPr>
          <p:cNvPr id="13" name="직사각형 12">
            <a:extLst>
              <a:ext uri="{FF2B5EF4-FFF2-40B4-BE49-F238E27FC236}">
                <a16:creationId xmlns:a16="http://schemas.microsoft.com/office/drawing/2014/main" id="{DED80E0D-2558-D586-A6DB-EDC5E3842BA2}"/>
              </a:ext>
            </a:extLst>
          </p:cNvPr>
          <p:cNvSpPr/>
          <p:nvPr/>
        </p:nvSpPr>
        <p:spPr>
          <a:xfrm>
            <a:off x="9975890" y="1491965"/>
            <a:ext cx="466908" cy="843541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A71F825A-0173-B626-26B6-AE43724E5014}"/>
              </a:ext>
            </a:extLst>
          </p:cNvPr>
          <p:cNvSpPr/>
          <p:nvPr/>
        </p:nvSpPr>
        <p:spPr>
          <a:xfrm>
            <a:off x="10442798" y="1491964"/>
            <a:ext cx="466908" cy="843541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10291F93-70EE-5F7C-C65D-8733B6FBA03B}"/>
              </a:ext>
            </a:extLst>
          </p:cNvPr>
          <p:cNvSpPr/>
          <p:nvPr/>
        </p:nvSpPr>
        <p:spPr>
          <a:xfrm>
            <a:off x="10930350" y="2335505"/>
            <a:ext cx="446264" cy="843541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079013B9-A871-6554-98B2-0036A8F18897}"/>
              </a:ext>
            </a:extLst>
          </p:cNvPr>
          <p:cNvSpPr/>
          <p:nvPr/>
        </p:nvSpPr>
        <p:spPr>
          <a:xfrm>
            <a:off x="10442798" y="3179046"/>
            <a:ext cx="446264" cy="843541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0E1CF3FD-A1E6-4CC3-93AC-A409F7500E17}"/>
              </a:ext>
            </a:extLst>
          </p:cNvPr>
          <p:cNvSpPr/>
          <p:nvPr/>
        </p:nvSpPr>
        <p:spPr>
          <a:xfrm>
            <a:off x="7862934" y="6333393"/>
            <a:ext cx="42546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dirty="0"/>
              <a:t>J </a:t>
            </a:r>
            <a:r>
              <a:rPr lang="en-US" altLang="ko-KR" dirty="0" err="1"/>
              <a:t>Thorac</a:t>
            </a:r>
            <a:r>
              <a:rPr lang="en-US" altLang="ko-KR" dirty="0"/>
              <a:t> Oncol. 2024; 19(7):1007-1027.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78781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  <p:bldP spid="16" grpId="0" animBg="1"/>
      <p:bldP spid="1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 descr="텍스트, 스크린샷, 번호, 폰트이(가) 표시된 사진&#10;&#10;자동 생성된 설명">
            <a:extLst>
              <a:ext uri="{FF2B5EF4-FFF2-40B4-BE49-F238E27FC236}">
                <a16:creationId xmlns:a16="http://schemas.microsoft.com/office/drawing/2014/main" id="{A515E8A3-FA7F-EC3A-51EF-865DB102B6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079" y="572444"/>
            <a:ext cx="6198673" cy="571311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3E7E7AF-024F-1127-14AB-9867FB7FDFBB}"/>
              </a:ext>
            </a:extLst>
          </p:cNvPr>
          <p:cNvSpPr txBox="1"/>
          <p:nvPr/>
        </p:nvSpPr>
        <p:spPr>
          <a:xfrm>
            <a:off x="7076408" y="2551836"/>
            <a:ext cx="475255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/>
              <a:t>M0 tumors are coalesced into groups that largely lie along diagonals.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/>
              <a:t>Higher stage groups consist of tumors with progressively higher T or higher N categories.</a:t>
            </a:r>
            <a:endParaRPr lang="ko-KR" altLang="en-US" dirty="0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1FFDA224-0160-4910-9E0A-BDD3DE788CD7}"/>
              </a:ext>
            </a:extLst>
          </p:cNvPr>
          <p:cNvSpPr/>
          <p:nvPr/>
        </p:nvSpPr>
        <p:spPr>
          <a:xfrm>
            <a:off x="7862934" y="6333393"/>
            <a:ext cx="40719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dirty="0"/>
              <a:t>Chest. 2024; S0012-3692(24)00706-2.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55174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 descr="텍스트, 라인, 그래프, 폰트이(가) 표시된 사진&#10;&#10;자동 생성된 설명">
            <a:extLst>
              <a:ext uri="{FF2B5EF4-FFF2-40B4-BE49-F238E27FC236}">
                <a16:creationId xmlns:a16="http://schemas.microsoft.com/office/drawing/2014/main" id="{D04BF4BB-FE0F-15D5-D5B1-90B2C14027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989" y="174580"/>
            <a:ext cx="11902018" cy="3552910"/>
          </a:xfrm>
          <a:prstGeom prst="rect">
            <a:avLst/>
          </a:prstGeom>
        </p:spPr>
      </p:pic>
      <p:pic>
        <p:nvPicPr>
          <p:cNvPr id="7" name="그림 6" descr="텍스트, 폰트, 번호, 흑백이(가) 표시된 사진&#10;&#10;자동 생성된 설명">
            <a:extLst>
              <a:ext uri="{FF2B5EF4-FFF2-40B4-BE49-F238E27FC236}">
                <a16:creationId xmlns:a16="http://schemas.microsoft.com/office/drawing/2014/main" id="{9A61EEC2-B729-4DAA-5392-F5FFB46C30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863" y="3884744"/>
            <a:ext cx="10178270" cy="2471640"/>
          </a:xfrm>
          <a:prstGeom prst="rect">
            <a:avLst/>
          </a:prstGeom>
        </p:spPr>
      </p:pic>
      <p:sp>
        <p:nvSpPr>
          <p:cNvPr id="8" name="직사각형 7">
            <a:extLst>
              <a:ext uri="{FF2B5EF4-FFF2-40B4-BE49-F238E27FC236}">
                <a16:creationId xmlns:a16="http://schemas.microsoft.com/office/drawing/2014/main" id="{DB47F73A-407D-DF37-463E-B71893556576}"/>
              </a:ext>
            </a:extLst>
          </p:cNvPr>
          <p:cNvSpPr/>
          <p:nvPr/>
        </p:nvSpPr>
        <p:spPr>
          <a:xfrm>
            <a:off x="1006863" y="4344856"/>
            <a:ext cx="4980419" cy="100758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702A8912-5CF1-944D-F85D-4B9C0010CA7F}"/>
              </a:ext>
            </a:extLst>
          </p:cNvPr>
          <p:cNvSpPr/>
          <p:nvPr/>
        </p:nvSpPr>
        <p:spPr>
          <a:xfrm>
            <a:off x="6204715" y="4357475"/>
            <a:ext cx="4925340" cy="100758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74CACC7B-DE96-416A-9D00-DC52F96FD5A6}"/>
              </a:ext>
            </a:extLst>
          </p:cNvPr>
          <p:cNvSpPr/>
          <p:nvPr/>
        </p:nvSpPr>
        <p:spPr>
          <a:xfrm>
            <a:off x="7862934" y="6333393"/>
            <a:ext cx="42546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dirty="0"/>
              <a:t>J </a:t>
            </a:r>
            <a:r>
              <a:rPr lang="en-US" altLang="ko-KR" dirty="0" err="1"/>
              <a:t>Thorac</a:t>
            </a:r>
            <a:r>
              <a:rPr lang="en-US" altLang="ko-KR" dirty="0"/>
              <a:t> Oncol. 2024; 19(7):1007-1027.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46881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713803B6-865E-452A-BEA2-63F02A5A0E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1416" y="0"/>
            <a:ext cx="5533350" cy="6858000"/>
          </a:xfrm>
          <a:prstGeom prst="rect">
            <a:avLst/>
          </a:prstGeom>
        </p:spPr>
      </p:pic>
      <p:sp>
        <p:nvSpPr>
          <p:cNvPr id="6" name="직사각형 5">
            <a:extLst>
              <a:ext uri="{FF2B5EF4-FFF2-40B4-BE49-F238E27FC236}">
                <a16:creationId xmlns:a16="http://schemas.microsoft.com/office/drawing/2014/main" id="{707B348E-B34A-456D-AB0A-E0640E50B331}"/>
              </a:ext>
            </a:extLst>
          </p:cNvPr>
          <p:cNvSpPr/>
          <p:nvPr/>
        </p:nvSpPr>
        <p:spPr>
          <a:xfrm>
            <a:off x="7862934" y="6333393"/>
            <a:ext cx="40719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dirty="0"/>
              <a:t>Chest. 2024; S0012-3692(24)00706-2.</a:t>
            </a:r>
            <a:endParaRPr lang="ko-KR" altLang="en-US" dirty="0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4F9225C9-26FB-4C27-8768-86DCF65F93A4}"/>
              </a:ext>
            </a:extLst>
          </p:cNvPr>
          <p:cNvSpPr/>
          <p:nvPr/>
        </p:nvSpPr>
        <p:spPr>
          <a:xfrm>
            <a:off x="5529663" y="423562"/>
            <a:ext cx="1259064" cy="99883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E73F3356-BD6D-4A8A-ACD9-BDA7E4F8D9AA}"/>
              </a:ext>
            </a:extLst>
          </p:cNvPr>
          <p:cNvSpPr/>
          <p:nvPr/>
        </p:nvSpPr>
        <p:spPr>
          <a:xfrm>
            <a:off x="4010282" y="1675089"/>
            <a:ext cx="1259064" cy="104963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A9C86328-D751-4EFC-BC90-F90BF2CAF86E}"/>
              </a:ext>
            </a:extLst>
          </p:cNvPr>
          <p:cNvSpPr/>
          <p:nvPr/>
        </p:nvSpPr>
        <p:spPr>
          <a:xfrm>
            <a:off x="2829027" y="3427689"/>
            <a:ext cx="1181255" cy="59012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11DE4CCE-F23B-482D-AB4B-05E05BF274CB}"/>
              </a:ext>
            </a:extLst>
          </p:cNvPr>
          <p:cNvSpPr/>
          <p:nvPr/>
        </p:nvSpPr>
        <p:spPr>
          <a:xfrm>
            <a:off x="2655236" y="4552716"/>
            <a:ext cx="1181255" cy="30561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6F2388BD-E8B6-4843-817F-6E75FCFC2C55}"/>
              </a:ext>
            </a:extLst>
          </p:cNvPr>
          <p:cNvSpPr/>
          <p:nvPr/>
        </p:nvSpPr>
        <p:spPr>
          <a:xfrm>
            <a:off x="4387272" y="5458692"/>
            <a:ext cx="2401455" cy="139930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94226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2E5CB15-56CD-4D57-AA25-33BA3F33F5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/>
              <a:t>Other considerations for prognosis</a:t>
            </a:r>
            <a:endParaRPr lang="ko-KR" altLang="en-US" b="1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22BB078C-407B-4C97-833E-35DA5FD951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STAS (spread through air spaces)</a:t>
            </a:r>
          </a:p>
          <a:p>
            <a:r>
              <a:rPr lang="en-US" altLang="ko-KR" dirty="0"/>
              <a:t>Visceral pleural invasion, lymphatic invasion, vascular invasion</a:t>
            </a:r>
          </a:p>
          <a:p>
            <a:r>
              <a:rPr lang="en-US" altLang="ko-KR" dirty="0"/>
              <a:t>Lymphangitic carcinomatosis</a:t>
            </a:r>
          </a:p>
          <a:p>
            <a:r>
              <a:rPr lang="en-US" altLang="ko-KR" dirty="0"/>
              <a:t>Micro-metastasis</a:t>
            </a:r>
          </a:p>
          <a:p>
            <a:r>
              <a:rPr lang="en-US" altLang="ko-KR" dirty="0"/>
              <a:t>Circulating tumor cell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88871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 descr="텍스트, 스크린샷, 인간의 얼굴, 사람이(가) 표시된 사진&#10;&#10;자동 생성된 설명">
            <a:extLst>
              <a:ext uri="{FF2B5EF4-FFF2-40B4-BE49-F238E27FC236}">
                <a16:creationId xmlns:a16="http://schemas.microsoft.com/office/drawing/2014/main" id="{477FF84A-E7C6-D4E2-55A2-62BC24C341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48" y="49506"/>
            <a:ext cx="12057103" cy="6808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614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BE21997-894C-452C-B6B5-2A88490FAF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altLang="ko-KR" sz="3200" b="1" dirty="0"/>
              <a:t>TNM stage in multiple pulmonary sites involvement</a:t>
            </a:r>
            <a:endParaRPr lang="ko-KR" altLang="en-US" sz="3200" b="1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ABA29C0C-8028-4E9C-A3E1-48B4E6D9EF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8704" y="1325563"/>
            <a:ext cx="8354591" cy="4963218"/>
          </a:xfrm>
          <a:prstGeom prst="rect">
            <a:avLst/>
          </a:prstGeom>
        </p:spPr>
      </p:pic>
      <p:sp>
        <p:nvSpPr>
          <p:cNvPr id="6" name="직사각형 5">
            <a:extLst>
              <a:ext uri="{FF2B5EF4-FFF2-40B4-BE49-F238E27FC236}">
                <a16:creationId xmlns:a16="http://schemas.microsoft.com/office/drawing/2014/main" id="{5B1FA227-8119-4B30-879C-CCB4F88A91B0}"/>
              </a:ext>
            </a:extLst>
          </p:cNvPr>
          <p:cNvSpPr/>
          <p:nvPr/>
        </p:nvSpPr>
        <p:spPr>
          <a:xfrm>
            <a:off x="5195148" y="6322611"/>
            <a:ext cx="69968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dirty="0"/>
              <a:t>Staging Manual in Thoracic Oncology (3</a:t>
            </a:r>
            <a:r>
              <a:rPr lang="en-US" altLang="ko-KR" baseline="30000" dirty="0"/>
              <a:t>rd</a:t>
            </a:r>
            <a:r>
              <a:rPr lang="en-US" altLang="ko-KR" dirty="0"/>
              <a:t> edition). IASCLC, 2024.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18279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215D11C4-A064-4A7A-BAA9-41024FA51B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044" y="96716"/>
            <a:ext cx="6529833" cy="6471138"/>
          </a:xfrm>
          <a:prstGeom prst="rect">
            <a:avLst/>
          </a:prstGeom>
        </p:spPr>
      </p:pic>
      <p:sp>
        <p:nvSpPr>
          <p:cNvPr id="8" name="직사각형 7">
            <a:extLst>
              <a:ext uri="{FF2B5EF4-FFF2-40B4-BE49-F238E27FC236}">
                <a16:creationId xmlns:a16="http://schemas.microsoft.com/office/drawing/2014/main" id="{C4088BFC-2B26-4952-85EA-F0314685C3D8}"/>
              </a:ext>
            </a:extLst>
          </p:cNvPr>
          <p:cNvSpPr/>
          <p:nvPr/>
        </p:nvSpPr>
        <p:spPr>
          <a:xfrm>
            <a:off x="5195148" y="6479903"/>
            <a:ext cx="69968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dirty="0"/>
              <a:t>Staging Manual in Thoracic Oncology (3</a:t>
            </a:r>
            <a:r>
              <a:rPr lang="en-US" altLang="ko-KR" baseline="30000" dirty="0"/>
              <a:t>rd</a:t>
            </a:r>
            <a:r>
              <a:rPr lang="en-US" altLang="ko-KR" dirty="0"/>
              <a:t> edition). IASCLC, 2024.</a:t>
            </a:r>
            <a:endParaRPr lang="ko-KR" altLang="en-US" dirty="0"/>
          </a:p>
        </p:txBody>
      </p: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FD447C9F-8C8C-4F7C-95A3-D8EC8AFC1F7F}"/>
              </a:ext>
            </a:extLst>
          </p:cNvPr>
          <p:cNvCxnSpPr>
            <a:cxnSpLocks/>
          </p:cNvCxnSpPr>
          <p:nvPr/>
        </p:nvCxnSpPr>
        <p:spPr>
          <a:xfrm>
            <a:off x="1696617" y="3918857"/>
            <a:ext cx="1027922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연결선 11">
            <a:extLst>
              <a:ext uri="{FF2B5EF4-FFF2-40B4-BE49-F238E27FC236}">
                <a16:creationId xmlns:a16="http://schemas.microsoft.com/office/drawing/2014/main" id="{9C835878-033A-4B29-8D17-E001A3CE99F6}"/>
              </a:ext>
            </a:extLst>
          </p:cNvPr>
          <p:cNvCxnSpPr>
            <a:cxnSpLocks/>
          </p:cNvCxnSpPr>
          <p:nvPr/>
        </p:nvCxnSpPr>
        <p:spPr>
          <a:xfrm>
            <a:off x="1670180" y="4155233"/>
            <a:ext cx="951722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직선 연결선 13">
            <a:extLst>
              <a:ext uri="{FF2B5EF4-FFF2-40B4-BE49-F238E27FC236}">
                <a16:creationId xmlns:a16="http://schemas.microsoft.com/office/drawing/2014/main" id="{EB8B07E8-43AB-4552-B806-1616952F7AA6}"/>
              </a:ext>
            </a:extLst>
          </p:cNvPr>
          <p:cNvCxnSpPr>
            <a:cxnSpLocks/>
          </p:cNvCxnSpPr>
          <p:nvPr/>
        </p:nvCxnSpPr>
        <p:spPr>
          <a:xfrm>
            <a:off x="1696617" y="4354286"/>
            <a:ext cx="859971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연결선 16">
            <a:extLst>
              <a:ext uri="{FF2B5EF4-FFF2-40B4-BE49-F238E27FC236}">
                <a16:creationId xmlns:a16="http://schemas.microsoft.com/office/drawing/2014/main" id="{26F00CB1-B068-4E25-9154-1BEA13D341E3}"/>
              </a:ext>
            </a:extLst>
          </p:cNvPr>
          <p:cNvCxnSpPr>
            <a:cxnSpLocks/>
          </p:cNvCxnSpPr>
          <p:nvPr/>
        </p:nvCxnSpPr>
        <p:spPr>
          <a:xfrm>
            <a:off x="2940699" y="4556448"/>
            <a:ext cx="862261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직선 연결선 18">
            <a:extLst>
              <a:ext uri="{FF2B5EF4-FFF2-40B4-BE49-F238E27FC236}">
                <a16:creationId xmlns:a16="http://schemas.microsoft.com/office/drawing/2014/main" id="{B4BE493F-898A-49E2-ADD6-C44D66F8F9CE}"/>
              </a:ext>
            </a:extLst>
          </p:cNvPr>
          <p:cNvCxnSpPr>
            <a:cxnSpLocks/>
          </p:cNvCxnSpPr>
          <p:nvPr/>
        </p:nvCxnSpPr>
        <p:spPr>
          <a:xfrm>
            <a:off x="3680927" y="4979436"/>
            <a:ext cx="489857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직선 연결선 21">
            <a:extLst>
              <a:ext uri="{FF2B5EF4-FFF2-40B4-BE49-F238E27FC236}">
                <a16:creationId xmlns:a16="http://schemas.microsoft.com/office/drawing/2014/main" id="{D83572B0-2ADE-4DF0-A68F-CE197870E62B}"/>
              </a:ext>
            </a:extLst>
          </p:cNvPr>
          <p:cNvCxnSpPr>
            <a:cxnSpLocks/>
          </p:cNvCxnSpPr>
          <p:nvPr/>
        </p:nvCxnSpPr>
        <p:spPr>
          <a:xfrm>
            <a:off x="2940699" y="5169158"/>
            <a:ext cx="614264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직선 연결선 23">
            <a:extLst>
              <a:ext uri="{FF2B5EF4-FFF2-40B4-BE49-F238E27FC236}">
                <a16:creationId xmlns:a16="http://schemas.microsoft.com/office/drawing/2014/main" id="{82CDE860-3624-4207-85F3-86FE84A4E71D}"/>
              </a:ext>
            </a:extLst>
          </p:cNvPr>
          <p:cNvCxnSpPr>
            <a:cxnSpLocks/>
          </p:cNvCxnSpPr>
          <p:nvPr/>
        </p:nvCxnSpPr>
        <p:spPr>
          <a:xfrm>
            <a:off x="4332887" y="4774162"/>
            <a:ext cx="966901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직선 연결선 25">
            <a:extLst>
              <a:ext uri="{FF2B5EF4-FFF2-40B4-BE49-F238E27FC236}">
                <a16:creationId xmlns:a16="http://schemas.microsoft.com/office/drawing/2014/main" id="{AE0403A0-510F-413B-9608-082092955300}"/>
              </a:ext>
            </a:extLst>
          </p:cNvPr>
          <p:cNvCxnSpPr>
            <a:cxnSpLocks/>
          </p:cNvCxnSpPr>
          <p:nvPr/>
        </p:nvCxnSpPr>
        <p:spPr>
          <a:xfrm flipV="1">
            <a:off x="4298675" y="3956179"/>
            <a:ext cx="1094419" cy="1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직선 연결선 28">
            <a:extLst>
              <a:ext uri="{FF2B5EF4-FFF2-40B4-BE49-F238E27FC236}">
                <a16:creationId xmlns:a16="http://schemas.microsoft.com/office/drawing/2014/main" id="{4682C33F-B505-40DE-898A-1288BD5F1D91}"/>
              </a:ext>
            </a:extLst>
          </p:cNvPr>
          <p:cNvCxnSpPr>
            <a:cxnSpLocks/>
          </p:cNvCxnSpPr>
          <p:nvPr/>
        </p:nvCxnSpPr>
        <p:spPr>
          <a:xfrm flipV="1">
            <a:off x="4269127" y="4146634"/>
            <a:ext cx="788065" cy="1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직선 연결선 30">
            <a:extLst>
              <a:ext uri="{FF2B5EF4-FFF2-40B4-BE49-F238E27FC236}">
                <a16:creationId xmlns:a16="http://schemas.microsoft.com/office/drawing/2014/main" id="{21F13F7D-1928-4E3F-AC49-1D3CADE2A391}"/>
              </a:ext>
            </a:extLst>
          </p:cNvPr>
          <p:cNvCxnSpPr>
            <a:cxnSpLocks/>
          </p:cNvCxnSpPr>
          <p:nvPr/>
        </p:nvCxnSpPr>
        <p:spPr>
          <a:xfrm flipV="1">
            <a:off x="6018618" y="4976327"/>
            <a:ext cx="587455" cy="1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직선 연결선 32">
            <a:extLst>
              <a:ext uri="{FF2B5EF4-FFF2-40B4-BE49-F238E27FC236}">
                <a16:creationId xmlns:a16="http://schemas.microsoft.com/office/drawing/2014/main" id="{108742B0-D48F-4EE4-A6CA-129937571DDD}"/>
              </a:ext>
            </a:extLst>
          </p:cNvPr>
          <p:cNvCxnSpPr>
            <a:cxnSpLocks/>
          </p:cNvCxnSpPr>
          <p:nvPr/>
        </p:nvCxnSpPr>
        <p:spPr>
          <a:xfrm flipV="1">
            <a:off x="5529569" y="5169158"/>
            <a:ext cx="489049" cy="2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30483919-D006-4FD2-ADFD-BEEA6F0DA357}"/>
              </a:ext>
            </a:extLst>
          </p:cNvPr>
          <p:cNvSpPr/>
          <p:nvPr/>
        </p:nvSpPr>
        <p:spPr>
          <a:xfrm>
            <a:off x="1625654" y="5266923"/>
            <a:ext cx="5344313" cy="90061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0321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47FB3FF-1354-7718-A56A-129E164F77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/>
              <a:t>Summary</a:t>
            </a:r>
            <a:endParaRPr lang="ko-KR" altLang="en-US" b="1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0405C5F7-F37A-7151-330F-55FE414838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altLang="ko-KR" dirty="0"/>
              <a:t>No change in T stagings</a:t>
            </a:r>
          </a:p>
          <a:p>
            <a:endParaRPr lang="en-US" altLang="ko-KR" dirty="0"/>
          </a:p>
          <a:p>
            <a:r>
              <a:rPr lang="en-US" altLang="ko-KR" dirty="0"/>
              <a:t>N2 divided into N2a, N2b</a:t>
            </a:r>
          </a:p>
          <a:p>
            <a:endParaRPr lang="en-US" altLang="ko-KR" dirty="0"/>
          </a:p>
          <a:p>
            <a:r>
              <a:rPr lang="en-US" altLang="ko-KR" dirty="0"/>
              <a:t>M1c divided into M1c1, M1c2</a:t>
            </a:r>
          </a:p>
          <a:p>
            <a:endParaRPr lang="en-US" altLang="ko-KR" dirty="0"/>
          </a:p>
          <a:p>
            <a:r>
              <a:rPr lang="en-US" altLang="ko-KR" dirty="0"/>
              <a:t>Staging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ko-KR" dirty="0"/>
              <a:t>T1N1 is down-staged from IIB (8</a:t>
            </a:r>
            <a:r>
              <a:rPr lang="en-US" altLang="ko-KR" baseline="30000" dirty="0"/>
              <a:t>th</a:t>
            </a:r>
            <a:r>
              <a:rPr lang="en-US" altLang="ko-KR" dirty="0"/>
              <a:t>) to IIA (9</a:t>
            </a:r>
            <a:r>
              <a:rPr lang="en-US" altLang="ko-KR" baseline="30000" dirty="0"/>
              <a:t>th</a:t>
            </a:r>
            <a:r>
              <a:rPr lang="en-US" altLang="ko-KR" dirty="0"/>
              <a:t>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ko-KR" dirty="0"/>
              <a:t>T1N2a is assigned to IIB (9</a:t>
            </a:r>
            <a:r>
              <a:rPr lang="en-US" altLang="ko-KR" baseline="30000" dirty="0"/>
              <a:t>th</a:t>
            </a:r>
            <a:r>
              <a:rPr lang="en-US" altLang="ko-KR" dirty="0"/>
              <a:t>), and T1N2b to IIIA (9</a:t>
            </a:r>
            <a:r>
              <a:rPr lang="en-US" altLang="ko-KR" baseline="30000" dirty="0"/>
              <a:t>th</a:t>
            </a:r>
            <a:r>
              <a:rPr lang="en-US" altLang="ko-KR" dirty="0"/>
              <a:t>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ko-KR" dirty="0"/>
              <a:t>T2N2b is assigned to IIIB (9</a:t>
            </a:r>
            <a:r>
              <a:rPr lang="en-US" altLang="ko-KR" baseline="30000" dirty="0"/>
              <a:t>th</a:t>
            </a:r>
            <a:r>
              <a:rPr lang="en-US" altLang="ko-KR" dirty="0"/>
              <a:t>), and T2N2a to IIIA (9</a:t>
            </a:r>
            <a:r>
              <a:rPr lang="en-US" altLang="ko-KR" baseline="30000" dirty="0"/>
              <a:t>th</a:t>
            </a:r>
            <a:r>
              <a:rPr lang="en-US" altLang="ko-KR" dirty="0"/>
              <a:t>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ko-KR" dirty="0"/>
              <a:t>T3N2a is assigned to IIIA (9</a:t>
            </a:r>
            <a:r>
              <a:rPr lang="en-US" altLang="ko-KR" baseline="30000" dirty="0"/>
              <a:t>th</a:t>
            </a:r>
            <a:r>
              <a:rPr lang="en-US" altLang="ko-KR" dirty="0"/>
              <a:t>), and T2N2b to IIIB (9</a:t>
            </a:r>
            <a:r>
              <a:rPr lang="en-US" altLang="ko-KR" baseline="30000" dirty="0"/>
              <a:t>th</a:t>
            </a:r>
            <a:r>
              <a:rPr lang="en-US" altLang="ko-KR" dirty="0"/>
              <a:t>)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en-US" altLang="ko-KR" baseline="30000" dirty="0"/>
          </a:p>
          <a:p>
            <a:pPr marL="0" indent="0">
              <a:buNone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93941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BDBA20C-4D03-935F-4A30-2F7B2B1C8A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/>
              <a:t>Limitation of current TNM</a:t>
            </a:r>
            <a:endParaRPr lang="ko-KR" altLang="en-US" b="1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0E9EFB55-465E-6CBD-32E5-B9E1090531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Based on only anatomic extent of disease</a:t>
            </a:r>
          </a:p>
          <a:p>
            <a:r>
              <a:rPr lang="en-US" altLang="ko-KR" dirty="0"/>
              <a:t>Population based</a:t>
            </a:r>
          </a:p>
          <a:p>
            <a:r>
              <a:rPr lang="en-US" altLang="ko-KR" dirty="0"/>
              <a:t>World wide used</a:t>
            </a:r>
          </a:p>
          <a:p>
            <a:pPr marL="0" indent="0">
              <a:buNone/>
            </a:pPr>
            <a:endParaRPr lang="en-US" altLang="ko-KR" dirty="0"/>
          </a:p>
          <a:p>
            <a:pPr marL="0" indent="0">
              <a:buNone/>
            </a:pPr>
            <a:r>
              <a:rPr lang="en-US" altLang="ko-KR" dirty="0"/>
              <a:t>-&gt; Individual, molecular based biomarker incorporated to staging to guide precision therapy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2EE53B93-96D7-40A5-A3E0-A050004294C6}"/>
              </a:ext>
            </a:extLst>
          </p:cNvPr>
          <p:cNvSpPr/>
          <p:nvPr/>
        </p:nvSpPr>
        <p:spPr>
          <a:xfrm>
            <a:off x="7862934" y="6333393"/>
            <a:ext cx="40719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dirty="0"/>
              <a:t>Chest. 2024; S0012-3692(24)00706-2.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15231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2A97E8A9-BD5F-4B3A-83BE-75FCAF2EFC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6142" y="166999"/>
            <a:ext cx="4507183" cy="6321669"/>
          </a:xfrm>
          <a:prstGeom prst="rect">
            <a:avLst/>
          </a:prstGeom>
        </p:spPr>
      </p:pic>
      <p:sp>
        <p:nvSpPr>
          <p:cNvPr id="6" name="직사각형 5">
            <a:extLst>
              <a:ext uri="{FF2B5EF4-FFF2-40B4-BE49-F238E27FC236}">
                <a16:creationId xmlns:a16="http://schemas.microsoft.com/office/drawing/2014/main" id="{AE3D1367-D681-487C-86A9-8DD81F5E8B4E}"/>
              </a:ext>
            </a:extLst>
          </p:cNvPr>
          <p:cNvSpPr/>
          <p:nvPr/>
        </p:nvSpPr>
        <p:spPr>
          <a:xfrm>
            <a:off x="5195148" y="6488668"/>
            <a:ext cx="69968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dirty="0"/>
              <a:t>Staging Manual in Thoracic Oncology (3</a:t>
            </a:r>
            <a:r>
              <a:rPr lang="en-US" altLang="ko-KR" baseline="30000" dirty="0"/>
              <a:t>rd</a:t>
            </a:r>
            <a:r>
              <a:rPr lang="en-US" altLang="ko-KR" dirty="0"/>
              <a:t> edition). IASCLC, 2024.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07741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99A029B1-2DBD-41DF-9487-9F26974B21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4248" y="183573"/>
            <a:ext cx="5403504" cy="6173119"/>
          </a:xfrm>
          <a:prstGeom prst="rect">
            <a:avLst/>
          </a:prstGeom>
        </p:spPr>
      </p:pic>
      <p:sp>
        <p:nvSpPr>
          <p:cNvPr id="6" name="직사각형 5">
            <a:extLst>
              <a:ext uri="{FF2B5EF4-FFF2-40B4-BE49-F238E27FC236}">
                <a16:creationId xmlns:a16="http://schemas.microsoft.com/office/drawing/2014/main" id="{9FB776DF-0AB2-49C6-9B78-DBFCA8739C65}"/>
              </a:ext>
            </a:extLst>
          </p:cNvPr>
          <p:cNvSpPr/>
          <p:nvPr/>
        </p:nvSpPr>
        <p:spPr>
          <a:xfrm>
            <a:off x="5195148" y="6488668"/>
            <a:ext cx="69968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dirty="0"/>
              <a:t>Staging Manual in Thoracic Oncology (3</a:t>
            </a:r>
            <a:r>
              <a:rPr lang="en-US" altLang="ko-KR" baseline="30000" dirty="0"/>
              <a:t>rd</a:t>
            </a:r>
            <a:r>
              <a:rPr lang="en-US" altLang="ko-KR" dirty="0"/>
              <a:t> edition). IASCLC, 2024.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70994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F602D7D-0BD3-748D-B907-30AE231189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681"/>
            <a:ext cx="10515600" cy="1030270"/>
          </a:xfrm>
        </p:spPr>
        <p:txBody>
          <a:bodyPr/>
          <a:lstStyle/>
          <a:p>
            <a:r>
              <a:rPr lang="en-US" altLang="ko-KR" b="1" dirty="0"/>
              <a:t>TNM 9th edition definition (T)</a:t>
            </a:r>
            <a:endParaRPr lang="ko-KR" altLang="en-US" b="1" dirty="0"/>
          </a:p>
        </p:txBody>
      </p:sp>
      <p:pic>
        <p:nvPicPr>
          <p:cNvPr id="5" name="내용 개체 틀 4" descr="텍스트, 스크린샷, 폰트, 문서이(가) 표시된 사진&#10;&#10;자동 생성된 설명">
            <a:extLst>
              <a:ext uri="{FF2B5EF4-FFF2-40B4-BE49-F238E27FC236}">
                <a16:creationId xmlns:a16="http://schemas.microsoft.com/office/drawing/2014/main" id="{02638E83-4792-28BB-4F7F-D1BA22FD549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6485" y="1174747"/>
            <a:ext cx="8219030" cy="5321853"/>
          </a:xfrm>
        </p:spPr>
      </p:pic>
    </p:spTree>
    <p:extLst>
      <p:ext uri="{BB962C8B-B14F-4D97-AF65-F5344CB8AC3E}">
        <p14:creationId xmlns:p14="http://schemas.microsoft.com/office/powerpoint/2010/main" val="3088251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0D168B7E-912D-47AA-B09F-A9D7BE492F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1933" y="841443"/>
            <a:ext cx="7908134" cy="4966353"/>
          </a:xfrm>
          <a:prstGeom prst="rect">
            <a:avLst/>
          </a:prstGeom>
        </p:spPr>
      </p:pic>
      <p:sp>
        <p:nvSpPr>
          <p:cNvPr id="6" name="직사각형 5">
            <a:extLst>
              <a:ext uri="{FF2B5EF4-FFF2-40B4-BE49-F238E27FC236}">
                <a16:creationId xmlns:a16="http://schemas.microsoft.com/office/drawing/2014/main" id="{C7D916E8-7CEE-461A-9F59-0ABD92C2768F}"/>
              </a:ext>
            </a:extLst>
          </p:cNvPr>
          <p:cNvSpPr/>
          <p:nvPr/>
        </p:nvSpPr>
        <p:spPr>
          <a:xfrm>
            <a:off x="5195148" y="6271852"/>
            <a:ext cx="69968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dirty="0"/>
              <a:t>Staging Manual in Thoracic Oncology (3</a:t>
            </a:r>
            <a:r>
              <a:rPr lang="en-US" altLang="ko-KR" baseline="30000" dirty="0"/>
              <a:t>rd</a:t>
            </a:r>
            <a:r>
              <a:rPr lang="en-US" altLang="ko-KR" dirty="0"/>
              <a:t> edition). IASCLC, 2024.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74478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E1643AE5-31FE-4873-A673-D14A9932AF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8442" y="552845"/>
            <a:ext cx="6735115" cy="5601482"/>
          </a:xfrm>
          <a:prstGeom prst="rect">
            <a:avLst/>
          </a:prstGeom>
        </p:spPr>
      </p:pic>
      <p:sp>
        <p:nvSpPr>
          <p:cNvPr id="6" name="직사각형 5">
            <a:extLst>
              <a:ext uri="{FF2B5EF4-FFF2-40B4-BE49-F238E27FC236}">
                <a16:creationId xmlns:a16="http://schemas.microsoft.com/office/drawing/2014/main" id="{6D70873B-8C06-4896-8022-2E384AEA2AAD}"/>
              </a:ext>
            </a:extLst>
          </p:cNvPr>
          <p:cNvSpPr/>
          <p:nvPr/>
        </p:nvSpPr>
        <p:spPr>
          <a:xfrm>
            <a:off x="5195148" y="6300132"/>
            <a:ext cx="69968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dirty="0"/>
              <a:t>Staging Manual in Thoracic Oncology (3</a:t>
            </a:r>
            <a:r>
              <a:rPr lang="en-US" altLang="ko-KR" baseline="30000" dirty="0"/>
              <a:t>rd</a:t>
            </a:r>
            <a:r>
              <a:rPr lang="en-US" altLang="ko-KR" dirty="0"/>
              <a:t> edition). IASCLC, 2024.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88853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AD84145C-420D-4794-B354-64916D9231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2823" y="1074816"/>
            <a:ext cx="8166354" cy="4885951"/>
          </a:xfrm>
          <a:prstGeom prst="rect">
            <a:avLst/>
          </a:prstGeom>
        </p:spPr>
      </p:pic>
      <p:sp>
        <p:nvSpPr>
          <p:cNvPr id="6" name="직사각형 5">
            <a:extLst>
              <a:ext uri="{FF2B5EF4-FFF2-40B4-BE49-F238E27FC236}">
                <a16:creationId xmlns:a16="http://schemas.microsoft.com/office/drawing/2014/main" id="{E34B6AA2-69E4-4CF4-ABAA-72BF289A1C2E}"/>
              </a:ext>
            </a:extLst>
          </p:cNvPr>
          <p:cNvSpPr/>
          <p:nvPr/>
        </p:nvSpPr>
        <p:spPr>
          <a:xfrm>
            <a:off x="5195148" y="6300132"/>
            <a:ext cx="69968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dirty="0"/>
              <a:t>Staging Manual in Thoracic Oncology (3</a:t>
            </a:r>
            <a:r>
              <a:rPr lang="en-US" altLang="ko-KR" baseline="30000" dirty="0"/>
              <a:t>rd</a:t>
            </a:r>
            <a:r>
              <a:rPr lang="en-US" altLang="ko-KR" dirty="0"/>
              <a:t> edition). IASCLC, 2024.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3059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1061</TotalTime>
  <Words>950</Words>
  <Application>Microsoft Office PowerPoint</Application>
  <PresentationFormat>와이드스크린</PresentationFormat>
  <Paragraphs>149</Paragraphs>
  <Slides>33</Slides>
  <Notes>2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33</vt:i4>
      </vt:variant>
    </vt:vector>
  </HeadingPairs>
  <TitlesOfParts>
    <vt:vector size="37" baseType="lpstr">
      <vt:lpstr>맑은 고딕</vt:lpstr>
      <vt:lpstr>Arial</vt:lpstr>
      <vt:lpstr>Wingdings</vt:lpstr>
      <vt:lpstr>Office 테마</vt:lpstr>
      <vt:lpstr>TNM 9th stage of lung cancer</vt:lpstr>
      <vt:lpstr>Contents</vt:lpstr>
      <vt:lpstr>PowerPoint 프레젠테이션</vt:lpstr>
      <vt:lpstr>PowerPoint 프레젠테이션</vt:lpstr>
      <vt:lpstr>PowerPoint 프레젠테이션</vt:lpstr>
      <vt:lpstr>TNM 9th edition definition (T)</vt:lpstr>
      <vt:lpstr>PowerPoint 프레젠테이션</vt:lpstr>
      <vt:lpstr>PowerPoint 프레젠테이션</vt:lpstr>
      <vt:lpstr>PowerPoint 프레젠테이션</vt:lpstr>
      <vt:lpstr>PowerPoint 프레젠테이션</vt:lpstr>
      <vt:lpstr>TNM 9th edition definition (N, M)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What’s New in the 9th Edition TNM?</vt:lpstr>
      <vt:lpstr>T3 analysis</vt:lpstr>
      <vt:lpstr> IASLC 8th/9th Edition T-category</vt:lpstr>
      <vt:lpstr>PowerPoint 프레젠테이션</vt:lpstr>
      <vt:lpstr>IASLC 9thEdition, N-category:  Split N2 into N2a and N2b</vt:lpstr>
      <vt:lpstr>IASLC 8th vs 9th Edition N-category -Pathologic</vt:lpstr>
      <vt:lpstr>IASLC 9thEdition, M-category:  Split M1c into M1c1 and M1c2</vt:lpstr>
      <vt:lpstr>IASLC 8th vs 9th Edition M-category – Clinical: Divide M1c into two Subcategories</vt:lpstr>
      <vt:lpstr>PowerPoint 프레젠테이션</vt:lpstr>
      <vt:lpstr>PowerPoint 프레젠테이션</vt:lpstr>
      <vt:lpstr>PowerPoint 프레젠테이션</vt:lpstr>
      <vt:lpstr>PowerPoint 프레젠테이션</vt:lpstr>
      <vt:lpstr>Other considerations for prognosis</vt:lpstr>
      <vt:lpstr>TNM stage in multiple pulmonary sites involvement</vt:lpstr>
      <vt:lpstr>PowerPoint 프레젠테이션</vt:lpstr>
      <vt:lpstr>Summary</vt:lpstr>
      <vt:lpstr>Limitation of current TNM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KOREA</dc:creator>
  <cp:lastModifiedBy>Windows User</cp:lastModifiedBy>
  <cp:revision>79</cp:revision>
  <dcterms:created xsi:type="dcterms:W3CDTF">2024-09-04T01:55:29Z</dcterms:created>
  <dcterms:modified xsi:type="dcterms:W3CDTF">2024-09-26T11:58:47Z</dcterms:modified>
</cp:coreProperties>
</file>