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5"/>
  </p:notesMasterIdLst>
  <p:sldIdLst>
    <p:sldId id="257" r:id="rId2"/>
    <p:sldId id="421" r:id="rId3"/>
    <p:sldId id="1816" r:id="rId4"/>
    <p:sldId id="1707" r:id="rId5"/>
    <p:sldId id="1795" r:id="rId6"/>
    <p:sldId id="1796" r:id="rId7"/>
    <p:sldId id="1798" r:id="rId8"/>
    <p:sldId id="1711" r:id="rId9"/>
    <p:sldId id="1710" r:id="rId10"/>
    <p:sldId id="1737" r:id="rId11"/>
    <p:sldId id="1800" r:id="rId12"/>
    <p:sldId id="1801" r:id="rId13"/>
    <p:sldId id="1712" r:id="rId14"/>
    <p:sldId id="1764" r:id="rId15"/>
    <p:sldId id="1803" r:id="rId16"/>
    <p:sldId id="1804" r:id="rId17"/>
    <p:sldId id="1718" r:id="rId18"/>
    <p:sldId id="1719" r:id="rId19"/>
    <p:sldId id="1765" r:id="rId20"/>
    <p:sldId id="1802" r:id="rId21"/>
    <p:sldId id="1805" r:id="rId22"/>
    <p:sldId id="1713" r:id="rId23"/>
    <p:sldId id="1720" r:id="rId24"/>
    <p:sldId id="1827" r:id="rId25"/>
    <p:sldId id="1721" r:id="rId26"/>
    <p:sldId id="1828" r:id="rId27"/>
    <p:sldId id="1768" r:id="rId28"/>
    <p:sldId id="1818" r:id="rId29"/>
    <p:sldId id="1806" r:id="rId30"/>
    <p:sldId id="1807" r:id="rId31"/>
    <p:sldId id="1808" r:id="rId32"/>
    <p:sldId id="1809" r:id="rId33"/>
    <p:sldId id="1722" r:id="rId34"/>
    <p:sldId id="1770" r:id="rId35"/>
    <p:sldId id="1772" r:id="rId36"/>
    <p:sldId id="1817" r:id="rId37"/>
    <p:sldId id="1773" r:id="rId38"/>
    <p:sldId id="1714" r:id="rId39"/>
    <p:sldId id="1725" r:id="rId40"/>
    <p:sldId id="1774" r:id="rId41"/>
    <p:sldId id="1810" r:id="rId42"/>
    <p:sldId id="1775" r:id="rId43"/>
    <p:sldId id="1819" r:id="rId44"/>
    <p:sldId id="1793" r:id="rId45"/>
    <p:sldId id="1792" r:id="rId46"/>
    <p:sldId id="1824" r:id="rId47"/>
    <p:sldId id="1779" r:id="rId48"/>
    <p:sldId id="1821" r:id="rId49"/>
    <p:sldId id="1781" r:id="rId50"/>
    <p:sldId id="1825" r:id="rId51"/>
    <p:sldId id="1826" r:id="rId52"/>
    <p:sldId id="1726" r:id="rId53"/>
    <p:sldId id="1782" r:id="rId54"/>
    <p:sldId id="1783" r:id="rId55"/>
    <p:sldId id="1733" r:id="rId56"/>
    <p:sldId id="1736" r:id="rId57"/>
    <p:sldId id="1811" r:id="rId58"/>
    <p:sldId id="1784" r:id="rId59"/>
    <p:sldId id="1820" r:id="rId60"/>
    <p:sldId id="1785" r:id="rId61"/>
    <p:sldId id="1787" r:id="rId62"/>
    <p:sldId id="1812" r:id="rId63"/>
    <p:sldId id="1814" r:id="rId64"/>
    <p:sldId id="1815" r:id="rId65"/>
    <p:sldId id="1738" r:id="rId66"/>
    <p:sldId id="1755" r:id="rId67"/>
    <p:sldId id="1760" r:id="rId68"/>
    <p:sldId id="1762" r:id="rId69"/>
    <p:sldId id="1822" r:id="rId70"/>
    <p:sldId id="1823" r:id="rId71"/>
    <p:sldId id="1776" r:id="rId72"/>
    <p:sldId id="1788" r:id="rId73"/>
    <p:sldId id="258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3" autoAdjust="0"/>
    <p:restoredTop sz="93868" autoAdjust="0"/>
  </p:normalViewPr>
  <p:slideViewPr>
    <p:cSldViewPr snapToGrid="0">
      <p:cViewPr varScale="1">
        <p:scale>
          <a:sx n="73" d="100"/>
          <a:sy n="73" d="100"/>
        </p:scale>
        <p:origin x="8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A735-290F-434C-81F1-9AFAA2B96E7A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AE56A-2E7E-4D82-B24B-34709A0F8F4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57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AE56A-2E7E-4D82-B24B-34709A0F8F4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353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166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47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69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65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288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345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09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535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14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827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772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29DC-AE1F-4471-A0A8-3FD0C2C9AD57}" type="datetimeFigureOut">
              <a:rPr lang="ko-KR" altLang="en-US" smtClean="0"/>
              <a:t>2024-06-22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CC2C2-E437-4408-8D6D-789E90AD90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388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PPT2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1" y="1527511"/>
            <a:ext cx="10547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Update of HAP &amp; VAP</a:t>
            </a:r>
          </a:p>
          <a:p>
            <a:pPr algn="ctr"/>
            <a:r>
              <a:rPr lang="en-US" altLang="ko-KR" sz="60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management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1" y="3886134"/>
            <a:ext cx="10547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>
                <a:solidFill>
                  <a:schemeClr val="bg1"/>
                </a:solidFill>
                <a:latin typeface="+mn-ea"/>
              </a:rPr>
              <a:t>2024.06.22 </a:t>
            </a:r>
            <a:r>
              <a:rPr lang="ko-KR" altLang="en-US" sz="2000">
                <a:solidFill>
                  <a:schemeClr val="bg1"/>
                </a:solidFill>
                <a:latin typeface="+mn-ea"/>
              </a:rPr>
              <a:t>영남호흡기 심포지엄</a:t>
            </a:r>
            <a:endParaRPr lang="en-US" altLang="ko-KR" sz="2000" dirty="0">
              <a:solidFill>
                <a:schemeClr val="bg1"/>
              </a:solidFill>
              <a:latin typeface="+mn-ea"/>
            </a:endParaRPr>
          </a:p>
          <a:p>
            <a:pPr algn="ctr"/>
            <a:endParaRPr lang="en-US" altLang="ko-KR" sz="2000" dirty="0">
              <a:solidFill>
                <a:schemeClr val="bg1"/>
              </a:solidFill>
              <a:latin typeface="+mn-ea"/>
            </a:endParaRPr>
          </a:p>
          <a:p>
            <a:pPr algn="ctr"/>
            <a:endParaRPr lang="en-US" altLang="ko-KR" sz="2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sz="2000" dirty="0" err="1">
                <a:solidFill>
                  <a:schemeClr val="bg1"/>
                </a:solidFill>
                <a:latin typeface="+mn-ea"/>
              </a:rPr>
              <a:t>부산백병원</a:t>
            </a:r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 호흡기 내과</a:t>
            </a:r>
            <a:endParaRPr lang="en-US" altLang="ko-KR" sz="2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sz="2000" dirty="0">
                <a:solidFill>
                  <a:schemeClr val="bg1"/>
                </a:solidFill>
                <a:latin typeface="+mn-ea"/>
              </a:rPr>
              <a:t>이 호 영</a:t>
            </a:r>
            <a:endParaRPr lang="en-US" altLang="ko-KR" sz="2000" dirty="0">
              <a:solidFill>
                <a:schemeClr val="bg1"/>
              </a:solidFill>
              <a:latin typeface="+mn-ea"/>
            </a:endParaRPr>
          </a:p>
          <a:p>
            <a:pPr algn="ctr"/>
            <a:endParaRPr lang="en-US" altLang="ko-KR" sz="20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828" y="5936357"/>
            <a:ext cx="3096344" cy="540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700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PATHOGENESIS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Hospitalized patients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Oropharyngeal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colonization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with pathogenic bacteria (gram-negative bacilli)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Increased risk of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aspiration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234950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- impairment of consciousness (anesthesia, opioids, sedative)</a:t>
            </a:r>
          </a:p>
          <a:p>
            <a:pPr marL="234950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- impair swallowing function (neurologic 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comorbities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Impairment of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cough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(pain, 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sedation,weakness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accent5"/>
                </a:solidFill>
                <a:latin typeface="+mn-lt"/>
              </a:rPr>
              <a:t>Immune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defects (malnutrition…)</a:t>
            </a:r>
          </a:p>
        </p:txBody>
      </p:sp>
    </p:spTree>
    <p:extLst>
      <p:ext uri="{BB962C8B-B14F-4D97-AF65-F5344CB8AC3E}">
        <p14:creationId xmlns:p14="http://schemas.microsoft.com/office/powerpoint/2010/main" val="215947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PATHOGENESIS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accent2"/>
                </a:solidFill>
                <a:latin typeface="+mn-lt"/>
              </a:rPr>
              <a:t>Aspiration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of potential pathogens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Endotracheal intubation compromises the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natural barrier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Facilitates the entry of bacteria into the lung by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pooling and leakage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of contaminated secretions around the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endotracheal tube cuff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accent2"/>
                </a:solidFill>
                <a:latin typeface="+mn-lt"/>
              </a:rPr>
              <a:t>Biofilm formation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on the inner and outer surfaces of tube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Cross infection from the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hands of health care personnel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and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contaminated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respiratory therapy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544679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PATHOGENESIS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B04302F6-229F-2139-5E9B-8B3CA10A2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5"/>
          <a:stretch/>
        </p:blipFill>
        <p:spPr bwMode="auto">
          <a:xfrm>
            <a:off x="2331613" y="1456346"/>
            <a:ext cx="7804060" cy="491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1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EPIDEMIOLOGY_INCIDENCE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5606483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5"/>
                </a:solidFill>
                <a:latin typeface="+mn-lt"/>
              </a:rPr>
              <a:t>2</a:t>
            </a:r>
            <a:r>
              <a:rPr lang="en-US" sz="2000" baseline="30000" dirty="0">
                <a:solidFill>
                  <a:schemeClr val="accent5"/>
                </a:solidFill>
                <a:latin typeface="+mn-lt"/>
              </a:rPr>
              <a:t>ND</a:t>
            </a:r>
            <a:r>
              <a:rPr lang="en-US" sz="2000" dirty="0">
                <a:solidFill>
                  <a:schemeClr val="accent5"/>
                </a:solidFill>
                <a:latin typeface="+mn-lt"/>
              </a:rPr>
              <a:t> most common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in-hospital infection</a:t>
            </a:r>
          </a:p>
          <a:p>
            <a:pPr marL="23495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   (1</a:t>
            </a:r>
            <a:r>
              <a:rPr lang="en-US" sz="2000" baseline="30000" dirty="0">
                <a:solidFill>
                  <a:schemeClr val="tx1"/>
                </a:solidFill>
                <a:latin typeface="+mn-lt"/>
              </a:rPr>
              <a:t>st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UTIs )</a:t>
            </a:r>
          </a:p>
          <a:p>
            <a:pPr marL="234950" lvl="1" indent="0"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5"/>
                </a:solidFill>
                <a:latin typeface="+mn-lt"/>
              </a:rPr>
              <a:t>0.5-2%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of hospitalized </a:t>
            </a:r>
            <a:r>
              <a:rPr lang="en-US" sz="2000" dirty="0">
                <a:solidFill>
                  <a:schemeClr val="accent5"/>
                </a:solidFill>
                <a:latin typeface="+mn-lt"/>
              </a:rPr>
              <a:t>nonventilated patients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have HAP at any time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5"/>
                </a:solidFill>
                <a:latin typeface="+mn-lt"/>
              </a:rPr>
              <a:t>13%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of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non-ICU stroke patients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develop HAP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1C13-A910-8532-1E62-4084EF91DC97}"/>
              </a:ext>
            </a:extLst>
          </p:cNvPr>
          <p:cNvSpPr txBox="1">
            <a:spLocks/>
          </p:cNvSpPr>
          <p:nvPr/>
        </p:nvSpPr>
        <p:spPr>
          <a:xfrm>
            <a:off x="6001555" y="1312132"/>
            <a:ext cx="5838303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accent2"/>
                </a:solidFill>
                <a:latin typeface="+mn-lt"/>
              </a:rPr>
              <a:t>6-20-fold higher </a:t>
            </a: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in ventilated patients than non-ventilated patients.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9-27%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of all intubated patients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Increases with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duration of intubation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50%of VAP develop within the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first 4 days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of mechanical ventilation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Depending on region</a:t>
            </a:r>
          </a:p>
          <a:p>
            <a:pPr marL="234950" lvl="1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    - North America 1-2.5cases/1000</a:t>
            </a:r>
          </a:p>
          <a:p>
            <a:pPr marL="234950" lvl="1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    - Europe                    18 cases/1000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016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EPIDEMIOLOGY_INCIDENCE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CF579A4F-6952-AF48-3566-D3E31B4FC2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5072" y="1402284"/>
                <a:ext cx="11401855" cy="5455716"/>
              </a:xfrm>
              <a:prstGeom prst="rect">
                <a:avLst/>
              </a:prstGeom>
            </p:spPr>
            <p:txBody>
              <a:bodyPr/>
              <a:lstStyle>
                <a:lvl1pPr marL="234950" indent="-234950" algn="l" defTabSz="6858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rgbClr val="4698CB"/>
                  </a:buClr>
                  <a:buFont typeface="Wingdings" pitchFamily="2" charset="2"/>
                  <a:buChar char="§"/>
                  <a:tabLst/>
                  <a:defRPr sz="1800" kern="1200" baseline="0">
                    <a:solidFill>
                      <a:srgbClr val="54585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-222250" algn="l" defTabSz="6858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rgbClr val="4698CB"/>
                  </a:buClr>
                  <a:buFont typeface="System Font Regular"/>
                  <a:buChar char="-"/>
                  <a:tabLst/>
                  <a:defRPr sz="1800" kern="1200" baseline="0">
                    <a:solidFill>
                      <a:srgbClr val="54585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804863" indent="-288925" algn="l" defTabSz="6858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Clr>
                    <a:srgbClr val="4698CB"/>
                  </a:buClr>
                  <a:buSzPct val="90000"/>
                  <a:buFont typeface="Lucida Grande" panose="020B0600040502020204" pitchFamily="34" charset="0"/>
                  <a:buChar char="✓"/>
                  <a:tabLst/>
                  <a:defRPr sz="1800" kern="1200" baseline="0">
                    <a:solidFill>
                      <a:srgbClr val="54585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4585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4585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v"/>
                </a:pPr>
                <a:r>
                  <a:rPr lang="en-US" sz="3000" b="1" dirty="0">
                    <a:solidFill>
                      <a:schemeClr val="tx1"/>
                    </a:solidFill>
                    <a:latin typeface="+mn-lt"/>
                  </a:rPr>
                  <a:t>INCIDENCE</a:t>
                </a:r>
              </a:p>
              <a:p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2500" dirty="0">
                    <a:solidFill>
                      <a:schemeClr val="accent5"/>
                    </a:solidFill>
                    <a:latin typeface="+mn-lt"/>
                  </a:rPr>
                  <a:t>Cardiothoracic</a:t>
                </a:r>
                <a:r>
                  <a:rPr lang="en-US" sz="2500" dirty="0">
                    <a:solidFill>
                      <a:schemeClr val="tx1"/>
                    </a:solidFill>
                    <a:latin typeface="+mn-lt"/>
                  </a:rPr>
                  <a:t> and </a:t>
                </a:r>
                <a:r>
                  <a:rPr lang="en-US" sz="2500" dirty="0">
                    <a:solidFill>
                      <a:schemeClr val="accent5"/>
                    </a:solidFill>
                    <a:latin typeface="+mn-lt"/>
                  </a:rPr>
                  <a:t>abdominal surgeries </a:t>
                </a:r>
                <a:r>
                  <a:rPr lang="en-US" sz="2500" dirty="0">
                    <a:solidFill>
                      <a:schemeClr val="tx1"/>
                    </a:solidFill>
                    <a:latin typeface="+mn-lt"/>
                  </a:rPr>
                  <a:t>increased the risk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2500" dirty="0">
                    <a:solidFill>
                      <a:schemeClr val="accent5"/>
                    </a:solidFill>
                    <a:latin typeface="+mn-lt"/>
                  </a:rPr>
                  <a:t>5.8% </a:t>
                </a:r>
                <a:r>
                  <a:rPr lang="en-US" sz="2500" dirty="0">
                    <a:solidFill>
                      <a:schemeClr val="tx1"/>
                    </a:solidFill>
                    <a:latin typeface="+mn-lt"/>
                  </a:rPr>
                  <a:t>lobar pulmonary resection </a:t>
                </a:r>
                <a:r>
                  <a:rPr lang="en-US" sz="2500" dirty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altLang="ko-KR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num>
                      <m:den>
                        <m:r>
                          <a:rPr lang="en-US" altLang="ko-KR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500" dirty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 ↓ </a:t>
                </a:r>
                <a:r>
                  <a:rPr lang="en-US" sz="2500" dirty="0">
                    <a:solidFill>
                      <a:schemeClr val="accent5"/>
                    </a:solidFill>
                    <a:latin typeface="+mn-lt"/>
                    <a:sym typeface="Wingdings" panose="05000000000000000000" pitchFamily="2" charset="2"/>
                  </a:rPr>
                  <a:t>Video-assisted thoracic resection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2500" dirty="0">
                    <a:solidFill>
                      <a:schemeClr val="accent5"/>
                    </a:solidFill>
                    <a:latin typeface="+mn-lt"/>
                    <a:sym typeface="Wingdings" panose="05000000000000000000" pitchFamily="2" charset="2"/>
                  </a:rPr>
                  <a:t>3% </a:t>
                </a:r>
                <a:r>
                  <a:rPr lang="en-US" sz="2500" dirty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major abdominal surgery develop postoperative pneumonia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sz="25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2500" dirty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Risk factors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sz="2500" dirty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Age, COPD, DM, CVA, Dysphagia, malnutrition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sz="2500" dirty="0">
                    <a:solidFill>
                      <a:schemeClr val="tx1"/>
                    </a:solidFill>
                    <a:latin typeface="+mn-lt"/>
                    <a:sym typeface="Wingdings" panose="05000000000000000000" pitchFamily="2" charset="2"/>
                  </a:rPr>
                  <a:t>Preoperative oropharyngeal colonization, PPI use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sz="2500" dirty="0">
                  <a:solidFill>
                    <a:schemeClr val="tx1"/>
                  </a:solidFill>
                  <a:latin typeface="+mn-lt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sz="2500" dirty="0">
                  <a:solidFill>
                    <a:schemeClr val="tx1"/>
                  </a:solidFill>
                  <a:latin typeface="+mn-lt"/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sz="25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CF579A4F-6952-AF48-3566-D3E31B4FC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72" y="1402284"/>
                <a:ext cx="11401855" cy="5455716"/>
              </a:xfrm>
              <a:prstGeom prst="rect">
                <a:avLst/>
              </a:prstGeom>
              <a:blipFill>
                <a:blip r:embed="rId4"/>
                <a:stretch>
                  <a:fillRect l="-1123" t="-134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682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EPIDEMIOLOGY_KOREA(2019)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17CB30-2E77-DDAD-E8A6-F0055D3E0B89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2019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년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1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월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~2019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년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12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월</a:t>
            </a: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국내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16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개 종합병원 및 상급종합병원</a:t>
            </a: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성인환자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477,734 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명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ko-KR" altLang="en-US" sz="2500" dirty="0">
                <a:solidFill>
                  <a:schemeClr val="accent5"/>
                </a:solidFill>
                <a:latin typeface="+mn-lt"/>
              </a:rPr>
              <a:t>병원 사망 </a:t>
            </a:r>
            <a:r>
              <a:rPr lang="en-US" altLang="ko-KR" sz="2500" dirty="0">
                <a:solidFill>
                  <a:schemeClr val="accent5"/>
                </a:solidFill>
                <a:latin typeface="+mn-lt"/>
              </a:rPr>
              <a:t>343 (28.7%)</a:t>
            </a:r>
          </a:p>
          <a:p>
            <a:pPr marL="234950" lvl="1" indent="0">
              <a:buClr>
                <a:schemeClr val="accent2"/>
              </a:buClr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61D5FDB-7E35-B63A-6224-289F391D0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977" y="3505451"/>
            <a:ext cx="8306959" cy="274358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EDE9417-7ABF-93D0-57CD-4ADDA027664D}"/>
              </a:ext>
            </a:extLst>
          </p:cNvPr>
          <p:cNvSpPr/>
          <p:nvPr/>
        </p:nvSpPr>
        <p:spPr>
          <a:xfrm>
            <a:off x="2416629" y="4823927"/>
            <a:ext cx="7622116" cy="40121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B78053D-EAA9-0B09-0B94-A6561ABBD558}"/>
              </a:ext>
            </a:extLst>
          </p:cNvPr>
          <p:cNvSpPr/>
          <p:nvPr/>
        </p:nvSpPr>
        <p:spPr>
          <a:xfrm>
            <a:off x="2416629" y="5781806"/>
            <a:ext cx="7622116" cy="40121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D30B230-2D89-E6FA-7D64-5C2CF5214B4E}"/>
              </a:ext>
            </a:extLst>
          </p:cNvPr>
          <p:cNvSpPr/>
          <p:nvPr/>
        </p:nvSpPr>
        <p:spPr>
          <a:xfrm>
            <a:off x="2416629" y="5302866"/>
            <a:ext cx="7622116" cy="40121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3946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EPIDEMIOLOGY_KOREA(2019)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ADAD646-A1B3-2CA8-3512-4EF3EAAE9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484"/>
          <a:stretch/>
        </p:blipFill>
        <p:spPr>
          <a:xfrm>
            <a:off x="2306160" y="1610777"/>
            <a:ext cx="8505375" cy="463825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974F677-968C-05E5-4694-C425298F8A85}"/>
              </a:ext>
            </a:extLst>
          </p:cNvPr>
          <p:cNvSpPr/>
          <p:nvPr/>
        </p:nvSpPr>
        <p:spPr>
          <a:xfrm>
            <a:off x="3368352" y="2108056"/>
            <a:ext cx="6517488" cy="40121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83262A2-1FAC-2D97-84B2-DD04BA6C5C7B}"/>
              </a:ext>
            </a:extLst>
          </p:cNvPr>
          <p:cNvSpPr/>
          <p:nvPr/>
        </p:nvSpPr>
        <p:spPr>
          <a:xfrm>
            <a:off x="2475722" y="2925515"/>
            <a:ext cx="7410117" cy="401216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F7CB63E-DF30-4671-65D1-DBDB5D78FB81}"/>
              </a:ext>
            </a:extLst>
          </p:cNvPr>
          <p:cNvSpPr/>
          <p:nvPr/>
        </p:nvSpPr>
        <p:spPr>
          <a:xfrm>
            <a:off x="2530561" y="4718237"/>
            <a:ext cx="837791" cy="1374651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48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EPIDEMIOLOGY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IMPACT ON OUTCOMES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Mortality (2-14%)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ICU admission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Subsequent need for mechanical ventilation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Prolonged hospital length of stay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751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EPIDEMIOLOGY_Etiologic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agents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234857"/>
            <a:ext cx="5700928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Difficult to obtain adequate samples of respiratory secretions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50-90% of patients with HAP 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No pathogens are isolated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Gram-negative bacilli 35%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Nonfermenting organism (20%)-</a:t>
            </a:r>
            <a:r>
              <a:rPr lang="en-US" sz="200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P.aeruginosa</a:t>
            </a:r>
            <a:r>
              <a:rPr lang="en-US" sz="20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S.maltophilia</a:t>
            </a:r>
            <a:r>
              <a:rPr lang="en-US" sz="20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, Acinetobacter sp.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Enteric gram-negative bacilli(15%)-</a:t>
            </a:r>
            <a:r>
              <a:rPr lang="en-US" sz="20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E.coli, Klebsiella sp., Proteus </a:t>
            </a:r>
            <a:r>
              <a:rPr lang="en-US" sz="2000" i="1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sp</a:t>
            </a:r>
            <a:r>
              <a:rPr lang="en-US" sz="20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.,Enterobacter sp.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S. aureus 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(15%)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Respiratory virus(20%, Influenza, RSV)-bacterial coinfection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Fungi (Aspergillus sp.)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4DBC9-8503-39AA-B954-38B57996E760}"/>
              </a:ext>
            </a:extLst>
          </p:cNvPr>
          <p:cNvSpPr txBox="1">
            <a:spLocks/>
          </p:cNvSpPr>
          <p:nvPr/>
        </p:nvSpPr>
        <p:spPr>
          <a:xfrm>
            <a:off x="6096000" y="1234857"/>
            <a:ext cx="5700928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Local ICU ecology </a:t>
            </a:r>
            <a:r>
              <a:rPr lang="en-US" altLang="ko-K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is the most important risk factor for acquiring MDR pathogens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accent2"/>
                </a:solidFill>
                <a:latin typeface="+mn-lt"/>
              </a:rPr>
              <a:t>MDR pathogens </a:t>
            </a:r>
            <a:r>
              <a:rPr lang="en-US" altLang="ko-K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more frequently in late-onset VAP cases (</a:t>
            </a:r>
            <a:r>
              <a:rPr lang="en-US" altLang="ko-KR" sz="2000" dirty="0">
                <a:solidFill>
                  <a:schemeClr val="accent2"/>
                </a:solidFill>
                <a:latin typeface="+mn-lt"/>
                <a:sym typeface="Wingdings" panose="05000000000000000000" pitchFamily="2" charset="2"/>
              </a:rPr>
              <a:t>5 days of MV</a:t>
            </a:r>
            <a:r>
              <a:rPr lang="en-US" altLang="ko-K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altLang="ko-KR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GNB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P.aeruginosa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and Enterobacteriaceae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Extended-spectrum B-lactamase-producing Enterobacteriaceae (ESBL-PE): 19-61%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Acinetobacter baumannii</a:t>
            </a:r>
          </a:p>
          <a:p>
            <a:pPr marL="234950" lvl="1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   - US and Europe: </a:t>
            </a:r>
            <a:r>
              <a:rPr lang="en-US" altLang="ko-K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8-14% </a:t>
            </a:r>
          </a:p>
          <a:p>
            <a:pPr marL="234950" lvl="1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    - Asia, Latin: </a:t>
            </a:r>
            <a:r>
              <a:rPr lang="en-US" altLang="ko-K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19% - &gt;50% </a:t>
            </a:r>
            <a:endParaRPr lang="en-US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Carbapenem resistant Enterobacteriaceae (CRE)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1608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5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EPIDEMIOLOGY_Etiologic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agents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6895785" y="1222462"/>
            <a:ext cx="4722134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chemeClr val="tx1"/>
                </a:solidFill>
                <a:latin typeface="+mn-lt"/>
              </a:rPr>
              <a:t>Korea (2019)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G(-): 78.3%, G(+): 21.7%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ko-KR" sz="2000" dirty="0">
              <a:solidFill>
                <a:schemeClr val="tx1"/>
              </a:solidFill>
              <a:latin typeface="+mn-lt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Staphylococcus aureus(12.8%)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ko-KR" sz="2000" dirty="0">
              <a:solidFill>
                <a:schemeClr val="tx1"/>
              </a:solidFill>
              <a:latin typeface="+mn-lt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altLang="ko-KR" sz="2000" dirty="0">
              <a:solidFill>
                <a:schemeClr val="tx1"/>
              </a:solidFill>
              <a:latin typeface="+mn-lt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altLang="ko-KR" sz="2000" dirty="0">
              <a:solidFill>
                <a:schemeClr val="tx1"/>
              </a:solidFill>
              <a:latin typeface="+mn-lt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Acinetobacter baumannii(28.8%)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ko-KR" sz="2000" dirty="0" err="1">
                <a:solidFill>
                  <a:schemeClr val="tx1"/>
                </a:solidFill>
                <a:latin typeface="+mn-lt"/>
              </a:rPr>
              <a:t>P.aeruginosa</a:t>
            </a: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(16.2%)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Klebsiella pneumoniae(15.5%)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E2904F0-AEBE-C9F6-1CC2-0EE6667CDF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877"/>
          <a:stretch/>
        </p:blipFill>
        <p:spPr>
          <a:xfrm>
            <a:off x="65407" y="1222462"/>
            <a:ext cx="6830378" cy="498196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C375148-B0F3-4EE1-011B-C370FE5A8129}"/>
              </a:ext>
            </a:extLst>
          </p:cNvPr>
          <p:cNvSpPr/>
          <p:nvPr/>
        </p:nvSpPr>
        <p:spPr>
          <a:xfrm>
            <a:off x="65237" y="3625051"/>
            <a:ext cx="6690126" cy="312467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71E6EAD-3C24-B33E-A82D-FDC0F8B6B557}"/>
              </a:ext>
            </a:extLst>
          </p:cNvPr>
          <p:cNvSpPr/>
          <p:nvPr/>
        </p:nvSpPr>
        <p:spPr>
          <a:xfrm>
            <a:off x="65237" y="1586311"/>
            <a:ext cx="6690126" cy="312467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65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842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CONTENTS</a:t>
            </a: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193183" y="1393831"/>
            <a:ext cx="11732654" cy="5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arabicPeriod"/>
            </a:pPr>
            <a:endParaRPr lang="en-US" altLang="ko-KR" sz="3400" b="1" dirty="0"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en-US" altLang="ko-KR" sz="3400" b="1" dirty="0">
                <a:cs typeface="Arial" panose="020B0604020202020204" pitchFamily="34" charset="0"/>
              </a:rPr>
              <a:t>Introduction</a:t>
            </a:r>
          </a:p>
          <a:p>
            <a:pPr marL="514350" indent="-514350" algn="l">
              <a:buAutoNum type="arabicPeriod"/>
            </a:pPr>
            <a:r>
              <a:rPr lang="en-US" altLang="ko-KR" sz="3400" b="1" dirty="0">
                <a:cs typeface="Arial" panose="020B0604020202020204" pitchFamily="34" charset="0"/>
              </a:rPr>
              <a:t>Pathogenesis</a:t>
            </a:r>
          </a:p>
          <a:p>
            <a:pPr marL="514350" indent="-514350" algn="l">
              <a:buAutoNum type="arabicPeriod"/>
            </a:pPr>
            <a:r>
              <a:rPr lang="en-US" altLang="ko-KR" sz="3400" b="1" dirty="0">
                <a:cs typeface="Arial" panose="020B0604020202020204" pitchFamily="34" charset="0"/>
              </a:rPr>
              <a:t>Epidemiology </a:t>
            </a:r>
          </a:p>
          <a:p>
            <a:pPr marL="514350" indent="-514350" algn="l">
              <a:buAutoNum type="arabicPeriod"/>
            </a:pPr>
            <a:r>
              <a:rPr lang="en-US" altLang="ko-KR" sz="3400" b="1" dirty="0">
                <a:cs typeface="Arial" panose="020B0604020202020204" pitchFamily="34" charset="0"/>
              </a:rPr>
              <a:t>Diagnosis</a:t>
            </a:r>
          </a:p>
          <a:p>
            <a:pPr marL="514350" indent="-514350" algn="l">
              <a:buAutoNum type="arabicPeriod"/>
            </a:pPr>
            <a:r>
              <a:rPr lang="en-US" altLang="ko-KR" sz="3400" b="1" dirty="0">
                <a:cs typeface="Arial" panose="020B0604020202020204" pitchFamily="34" charset="0"/>
              </a:rPr>
              <a:t>Treatment</a:t>
            </a:r>
          </a:p>
          <a:p>
            <a:pPr marL="514350" indent="-514350" algn="l">
              <a:buAutoNum type="arabicPeriod"/>
            </a:pPr>
            <a:r>
              <a:rPr lang="en-US" altLang="ko-KR" sz="3400" b="1" dirty="0">
                <a:cs typeface="Arial" panose="020B0604020202020204" pitchFamily="34" charset="0"/>
              </a:rPr>
              <a:t>Prevention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5490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54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EPIDEMIOLOGY_Etiologic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agents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65237" y="1248220"/>
            <a:ext cx="4722134" cy="359644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000" b="1" dirty="0">
                <a:solidFill>
                  <a:schemeClr val="tx1"/>
                </a:solidFill>
                <a:latin typeface="+mn-lt"/>
              </a:rPr>
              <a:t>Korea (2019)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EF03568-C37C-8012-E734-1CD5B43B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54" y="2350027"/>
            <a:ext cx="12192000" cy="29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37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692150" lvl="1" indent="-457200">
              <a:buClr>
                <a:schemeClr val="accent2"/>
              </a:buClr>
              <a:buAutoNum type="arabicPeriod"/>
            </a:pPr>
            <a:r>
              <a:rPr lang="en-US" sz="2500" dirty="0">
                <a:solidFill>
                  <a:schemeClr val="accent2"/>
                </a:solidFill>
                <a:latin typeface="+mn-lt"/>
              </a:rPr>
              <a:t>Clinical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observations suggesting infection</a:t>
            </a:r>
          </a:p>
          <a:p>
            <a:pPr marL="1039813" lvl="2" indent="-4572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New onset fever, purulent sputum, leukocytosis</a:t>
            </a:r>
          </a:p>
          <a:p>
            <a:pPr marL="1039813" lvl="2" indent="-4572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Increased minute ventilation, decline oxygenation, increased vasopressor</a:t>
            </a:r>
          </a:p>
          <a:p>
            <a:pPr marL="1039813" lvl="2" indent="-457200"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692150" lvl="1" indent="-457200">
              <a:buClr>
                <a:schemeClr val="accent2"/>
              </a:buClr>
              <a:buAutoNum type="arabicPeriod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New or progressive persistent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radiographic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opacities</a:t>
            </a:r>
          </a:p>
          <a:p>
            <a:pPr marL="692150" lvl="1" indent="-457200">
              <a:buClr>
                <a:schemeClr val="accent2"/>
              </a:buClr>
              <a:buAutoNum type="arabicPeriod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692150" lvl="1" indent="-457200">
              <a:buClr>
                <a:schemeClr val="accent2"/>
              </a:buClr>
              <a:buAutoNum type="arabicPeriod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“Positive”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microbiologic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culture  </a:t>
            </a:r>
          </a:p>
          <a:p>
            <a:pPr marL="1039813" lvl="2" indent="-4572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Tracheal aspirates, BAL, pleural fluid, blood</a:t>
            </a:r>
          </a:p>
          <a:p>
            <a:pPr marL="692150" lvl="1" indent="-457200">
              <a:buAutoNum type="arabicPeriod"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18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ESTABLISHING A CLINICAL DIAGNOSIS</a:t>
            </a: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The clinical diagnosis of HAP may be inaccurate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35% of HAP patients did not have radiographic findings of pneumonia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Chest radiography showed poor sensitivity and specificity compared to CT. </a:t>
            </a:r>
          </a:p>
        </p:txBody>
      </p:sp>
    </p:spTree>
    <p:extLst>
      <p:ext uri="{BB962C8B-B14F-4D97-AF65-F5344CB8AC3E}">
        <p14:creationId xmlns:p14="http://schemas.microsoft.com/office/powerpoint/2010/main" val="1902740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30DDCF15-1A12-4CA4-A763-70543E6E89C8}"/>
              </a:ext>
            </a:extLst>
          </p:cNvPr>
          <p:cNvGrpSpPr/>
          <p:nvPr/>
        </p:nvGrpSpPr>
        <p:grpSpPr>
          <a:xfrm>
            <a:off x="988455" y="231145"/>
            <a:ext cx="10215091" cy="6395710"/>
            <a:chOff x="487253" y="231145"/>
            <a:chExt cx="10215091" cy="639571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1F344EE-705D-46BA-8D80-4F4B88B59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19" t="2275" r="33414" b="2275"/>
            <a:stretch/>
          </p:blipFill>
          <p:spPr>
            <a:xfrm>
              <a:off x="487253" y="231145"/>
              <a:ext cx="6531734" cy="639571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DDA5F278-2860-4EB1-BAE6-81FD85CA0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507" t="2275" r="676" b="67346"/>
            <a:stretch/>
          </p:blipFill>
          <p:spPr>
            <a:xfrm>
              <a:off x="7508383" y="231145"/>
              <a:ext cx="3193961" cy="203553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31BC9D1D-12B1-4A76-A8F4-D3D9300E1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507" t="34928" r="676" b="34928"/>
            <a:stretch/>
          </p:blipFill>
          <p:spPr>
            <a:xfrm>
              <a:off x="7508383" y="2419081"/>
              <a:ext cx="3193961" cy="2019838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C80C434-CC1C-48BF-91F1-C5A2E7A2F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507" t="67581" r="676" b="2275"/>
            <a:stretch/>
          </p:blipFill>
          <p:spPr>
            <a:xfrm>
              <a:off x="7508383" y="4591318"/>
              <a:ext cx="3193961" cy="2019839"/>
            </a:xfrm>
            <a:prstGeom prst="rect">
              <a:avLst/>
            </a:prstGeom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5EE46825-3925-4F2A-AA5C-1DCE5FA8BFC8}"/>
              </a:ext>
            </a:extLst>
          </p:cNvPr>
          <p:cNvSpPr/>
          <p:nvPr/>
        </p:nvSpPr>
        <p:spPr>
          <a:xfrm>
            <a:off x="8009585" y="231145"/>
            <a:ext cx="3193960" cy="63800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506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30DDCF15-1A12-4CA4-A763-70543E6E89C8}"/>
              </a:ext>
            </a:extLst>
          </p:cNvPr>
          <p:cNvGrpSpPr/>
          <p:nvPr/>
        </p:nvGrpSpPr>
        <p:grpSpPr>
          <a:xfrm>
            <a:off x="988455" y="231145"/>
            <a:ext cx="10215091" cy="6395710"/>
            <a:chOff x="487253" y="231145"/>
            <a:chExt cx="10215091" cy="639571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1F344EE-705D-46BA-8D80-4F4B88B59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19" t="2275" r="33414" b="2275"/>
            <a:stretch/>
          </p:blipFill>
          <p:spPr>
            <a:xfrm>
              <a:off x="487253" y="231145"/>
              <a:ext cx="6531734" cy="639571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DDA5F278-2860-4EB1-BAE6-81FD85CA0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507" t="2275" r="676" b="67346"/>
            <a:stretch/>
          </p:blipFill>
          <p:spPr>
            <a:xfrm>
              <a:off x="7508383" y="231145"/>
              <a:ext cx="3193961" cy="2035537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31BC9D1D-12B1-4A76-A8F4-D3D9300E1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507" t="34928" r="676" b="34928"/>
            <a:stretch/>
          </p:blipFill>
          <p:spPr>
            <a:xfrm>
              <a:off x="7508383" y="2419081"/>
              <a:ext cx="3193961" cy="2019838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6C80C434-CC1C-48BF-91F1-C5A2E7A2F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507" t="67581" r="676" b="2275"/>
            <a:stretch/>
          </p:blipFill>
          <p:spPr>
            <a:xfrm>
              <a:off x="7508383" y="4591318"/>
              <a:ext cx="3193961" cy="2019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0396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7516495-B8F0-4C82-B632-1F390D59F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" t="1801" r="62571" b="50551"/>
          <a:stretch/>
        </p:blipFill>
        <p:spPr>
          <a:xfrm>
            <a:off x="2455352" y="708816"/>
            <a:ext cx="6819275" cy="53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8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FCD5BF7C-990E-4F46-86E5-857B0068C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35" t="1801" r="26690" b="50551"/>
          <a:stretch/>
        </p:blipFill>
        <p:spPr>
          <a:xfrm>
            <a:off x="2213022" y="270274"/>
            <a:ext cx="3760629" cy="306535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9646004-1154-42B1-A09E-12FF4F70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93" t="1801" r="1163" b="50551"/>
          <a:stretch/>
        </p:blipFill>
        <p:spPr>
          <a:xfrm>
            <a:off x="6891204" y="270274"/>
            <a:ext cx="2640169" cy="3065351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E461449-9517-42C8-AD3D-045B6FB4017C}"/>
              </a:ext>
            </a:extLst>
          </p:cNvPr>
          <p:cNvGrpSpPr/>
          <p:nvPr/>
        </p:nvGrpSpPr>
        <p:grpSpPr>
          <a:xfrm>
            <a:off x="1440288" y="3429000"/>
            <a:ext cx="9311424" cy="2962141"/>
            <a:chOff x="1120463" y="3429000"/>
            <a:chExt cx="9311424" cy="2962141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3D4FFC78-1A3E-4E64-A8CE-41C2CE6FA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977" t="52352" r="7580" b="2238"/>
            <a:stretch/>
          </p:blipFill>
          <p:spPr>
            <a:xfrm>
              <a:off x="5937160" y="3429000"/>
              <a:ext cx="4494727" cy="2941749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32809120-2C40-4177-946E-6C62A4AB5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76" t="52352" r="50325" b="1604"/>
            <a:stretch/>
          </p:blipFill>
          <p:spPr>
            <a:xfrm>
              <a:off x="1120463" y="3429000"/>
              <a:ext cx="4533363" cy="2962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7281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ESTABLISHING A CLINICAL DIAGNOSIS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3000" b="1" dirty="0">
                <a:solidFill>
                  <a:schemeClr val="tx1"/>
                </a:solidFill>
                <a:latin typeface="+mn-lt"/>
              </a:rPr>
              <a:t>Biomarkers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Procalcitonin</a:t>
            </a: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C-reactive protein(CRP)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accent5"/>
                </a:solidFill>
                <a:latin typeface="+mn-lt"/>
              </a:rPr>
              <a:t>Neither of these is currently recommended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for identifying HAP</a:t>
            </a:r>
          </a:p>
        </p:txBody>
      </p:sp>
    </p:spTree>
    <p:extLst>
      <p:ext uri="{BB962C8B-B14F-4D97-AF65-F5344CB8AC3E}">
        <p14:creationId xmlns:p14="http://schemas.microsoft.com/office/powerpoint/2010/main" val="1567624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43ED900-8976-4ED6-869C-62E513F60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85" y="1209924"/>
            <a:ext cx="5760000" cy="237791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6732695-B535-3D21-D530-5B84425DB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783" y="1520629"/>
            <a:ext cx="4839375" cy="206721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7293A58-27EA-8B7B-42C8-3A0E9C72AAEA}"/>
              </a:ext>
            </a:extLst>
          </p:cNvPr>
          <p:cNvSpPr/>
          <p:nvPr/>
        </p:nvSpPr>
        <p:spPr>
          <a:xfrm>
            <a:off x="3778370" y="1698172"/>
            <a:ext cx="950384" cy="28590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76E19FA-6DD3-745F-2AC3-9402E93589D6}"/>
              </a:ext>
            </a:extLst>
          </p:cNvPr>
          <p:cNvSpPr/>
          <p:nvPr/>
        </p:nvSpPr>
        <p:spPr>
          <a:xfrm>
            <a:off x="9822117" y="2493769"/>
            <a:ext cx="1594819" cy="26249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2E4462C-E651-1C42-C62D-6B3C6EB5A0BB}"/>
              </a:ext>
            </a:extLst>
          </p:cNvPr>
          <p:cNvSpPr/>
          <p:nvPr/>
        </p:nvSpPr>
        <p:spPr>
          <a:xfrm>
            <a:off x="7013840" y="2756263"/>
            <a:ext cx="1437829" cy="26249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4D39F62-45F8-FAC8-2E3E-F01771CB541D}"/>
              </a:ext>
            </a:extLst>
          </p:cNvPr>
          <p:cNvSpPr/>
          <p:nvPr/>
        </p:nvSpPr>
        <p:spPr>
          <a:xfrm>
            <a:off x="7976477" y="1917283"/>
            <a:ext cx="1845640" cy="26249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2277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C1185E7-26F5-430B-B096-9EAA6E1D8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7" y="1561752"/>
            <a:ext cx="5291137" cy="521107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46F3BF0-A922-4100-BE8E-93CD2EEB5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359" y="1465039"/>
            <a:ext cx="5136463" cy="540416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33056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THE CLINICAL DIAGNOSTIC STRATEGY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132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GUIDELINES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185892D0-F2CF-15C8-4E39-008951790AE6}"/>
              </a:ext>
            </a:extLst>
          </p:cNvPr>
          <p:cNvGrpSpPr/>
          <p:nvPr/>
        </p:nvGrpSpPr>
        <p:grpSpPr>
          <a:xfrm>
            <a:off x="132254" y="1959227"/>
            <a:ext cx="6581775" cy="3732864"/>
            <a:chOff x="332086" y="1659173"/>
            <a:chExt cx="6581775" cy="373286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E7ED1EF-49C1-4889-BD7E-274428453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086" y="1659173"/>
              <a:ext cx="6581775" cy="2733675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03E68BA7-2511-4BB0-8811-6341BC575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5358" y="4458587"/>
              <a:ext cx="5429250" cy="933450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4DC091FA-616D-650E-226A-C4BFEA12776C}"/>
              </a:ext>
            </a:extLst>
          </p:cNvPr>
          <p:cNvGrpSpPr/>
          <p:nvPr/>
        </p:nvGrpSpPr>
        <p:grpSpPr>
          <a:xfrm>
            <a:off x="6845441" y="4038950"/>
            <a:ext cx="4832979" cy="2210084"/>
            <a:chOff x="6982282" y="3648849"/>
            <a:chExt cx="4832979" cy="221008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2CD9096-00D0-72C2-D96C-6F8B41041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9123" y="3673736"/>
              <a:ext cx="4696138" cy="2185197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DF141BD5-9379-BBE1-5548-54699832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2282" y="3648849"/>
              <a:ext cx="1038370" cy="809738"/>
            </a:xfrm>
            <a:prstGeom prst="rect">
              <a:avLst/>
            </a:prstGeom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A9352284-C9CB-1850-66C5-D11029383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2282" y="2020122"/>
            <a:ext cx="5074835" cy="15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6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D99C5EF-717F-3B75-FB5C-3B903035F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400" y="2364224"/>
            <a:ext cx="9297457" cy="346059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D505EE-287F-402A-3D57-30488B2CBD01}"/>
              </a:ext>
            </a:extLst>
          </p:cNvPr>
          <p:cNvSpPr txBox="1">
            <a:spLocks/>
          </p:cNvSpPr>
          <p:nvPr/>
        </p:nvSpPr>
        <p:spPr>
          <a:xfrm>
            <a:off x="395072" y="133056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Clinical Pulmonary Infection Score (CPIS)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267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THE CLINICAL DIAGNOSTIC STRATEGY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accent2"/>
                </a:solidFill>
                <a:latin typeface="+mn-lt"/>
              </a:rPr>
              <a:t>No invasive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diagnostic procedures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Risk of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missing a patient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who needs antibiotic treatment is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minimal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Potential </a:t>
            </a:r>
            <a:r>
              <a:rPr lang="en-US" sz="2500" dirty="0">
                <a:solidFill>
                  <a:schemeClr val="accent2"/>
                </a:solidFill>
                <a:latin typeface="+mn-lt"/>
              </a:rPr>
              <a:t>sampling errors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from the proximal airways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8556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249886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THE INVASIVE DIAGNOSTIC STRATEGY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43F22CC-357A-88D3-D9CD-E334FBC0B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942" y="1893194"/>
            <a:ext cx="5877730" cy="49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7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DETERMINING THE ETIOLOGIC AGENT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accent5"/>
                </a:solidFill>
                <a:latin typeface="+mn-lt"/>
              </a:rPr>
              <a:t>Accurate targeting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of empirical antibiotics therapy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accent5"/>
                </a:solidFill>
                <a:latin typeface="+mn-lt"/>
              </a:rPr>
              <a:t>Narrower-spectrum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 antibiotics therapy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accent5"/>
                </a:solidFill>
                <a:latin typeface="+mn-lt"/>
              </a:rPr>
              <a:t>Discontinuation of broad-spectrum antibiotics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targeting MDR pathogens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3000" dirty="0">
                <a:solidFill>
                  <a:schemeClr val="accent5"/>
                </a:solidFill>
                <a:latin typeface="+mn-lt"/>
              </a:rPr>
              <a:t>Identify</a:t>
            </a:r>
            <a:r>
              <a:rPr lang="ko-KR" altLang="en-US" sz="30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altLang="ko-KR" sz="3000" dirty="0">
                <a:solidFill>
                  <a:schemeClr val="accent5"/>
                </a:solidFill>
                <a:latin typeface="+mn-lt"/>
              </a:rPr>
              <a:t>the</a:t>
            </a:r>
            <a:r>
              <a:rPr lang="ko-KR" altLang="en-US" sz="30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altLang="ko-KR" sz="3000" dirty="0">
                <a:solidFill>
                  <a:schemeClr val="accent5"/>
                </a:solidFill>
                <a:latin typeface="+mn-lt"/>
              </a:rPr>
              <a:t>pathogen</a:t>
            </a:r>
            <a:r>
              <a:rPr lang="ko-KR" altLang="en-US" sz="30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altLang="ko-KR" sz="3000" dirty="0">
                <a:solidFill>
                  <a:schemeClr val="tx1"/>
                </a:solidFill>
                <a:latin typeface="+mn-lt"/>
              </a:rPr>
              <a:t>by</a:t>
            </a:r>
            <a:r>
              <a:rPr lang="ko-KR" alt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3000" dirty="0">
                <a:solidFill>
                  <a:schemeClr val="tx1"/>
                </a:solidFill>
                <a:latin typeface="+mn-lt"/>
              </a:rPr>
              <a:t>culturing</a:t>
            </a:r>
            <a:r>
              <a:rPr lang="ko-KR" alt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3000" dirty="0">
                <a:solidFill>
                  <a:schemeClr val="tx1"/>
                </a:solidFill>
                <a:latin typeface="+mn-lt"/>
              </a:rPr>
              <a:t>respiratory</a:t>
            </a:r>
            <a:r>
              <a:rPr lang="ko-KR" altLang="en-US" sz="3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3000" dirty="0">
                <a:solidFill>
                  <a:schemeClr val="tx1"/>
                </a:solidFill>
                <a:latin typeface="+mn-lt"/>
              </a:rPr>
              <a:t>secretions.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ko-KR" sz="3000" dirty="0">
                <a:solidFill>
                  <a:schemeClr val="tx1"/>
                </a:solidFill>
                <a:latin typeface="+mn-lt"/>
              </a:rPr>
              <a:t>Sputum culture, Blood culture </a:t>
            </a:r>
          </a:p>
          <a:p>
            <a:pPr marL="234950" lvl="1" indent="0">
              <a:buNone/>
            </a:pP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2970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23220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DETERMINING THE ETIOLOGIC AGENT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44E4D-5819-C560-0BF9-E98A30260C64}"/>
              </a:ext>
            </a:extLst>
          </p:cNvPr>
          <p:cNvSpPr txBox="1"/>
          <p:nvPr/>
        </p:nvSpPr>
        <p:spPr>
          <a:xfrm>
            <a:off x="1811625" y="2080283"/>
            <a:ext cx="3438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5"/>
              </a:buClr>
            </a:pPr>
            <a:r>
              <a:rPr lang="en-US" altLang="ko-KR" sz="3000" b="1" dirty="0"/>
              <a:t>Non-invasive</a:t>
            </a:r>
            <a:endParaRPr lang="ko-KR" altLang="en-US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3E809-0AA3-211F-80DC-A8C5249409D6}"/>
              </a:ext>
            </a:extLst>
          </p:cNvPr>
          <p:cNvSpPr txBox="1"/>
          <p:nvPr/>
        </p:nvSpPr>
        <p:spPr>
          <a:xfrm>
            <a:off x="7758945" y="2080283"/>
            <a:ext cx="2770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5"/>
              </a:buClr>
            </a:pPr>
            <a:r>
              <a:rPr lang="en-US" altLang="ko-KR" sz="3000" b="1" dirty="0"/>
              <a:t>Invasive</a:t>
            </a:r>
            <a:endParaRPr lang="ko-KR" altLang="en-US" sz="3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EC4E0-6C18-FF2C-819D-59154EFEC41B}"/>
              </a:ext>
            </a:extLst>
          </p:cNvPr>
          <p:cNvSpPr txBox="1"/>
          <p:nvPr/>
        </p:nvSpPr>
        <p:spPr>
          <a:xfrm>
            <a:off x="965914" y="2600004"/>
            <a:ext cx="513008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Spontaneous sputum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Nasotracheal suction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Endotracheal aspirates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5547C-6BE7-CDB9-F3F8-E389D7066D9D}"/>
              </a:ext>
            </a:extLst>
          </p:cNvPr>
          <p:cNvSpPr txBox="1"/>
          <p:nvPr/>
        </p:nvSpPr>
        <p:spPr>
          <a:xfrm>
            <a:off x="6578957" y="2600004"/>
            <a:ext cx="51300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Bronchoscopy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Washing, PSB, BAL 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E27C0-74DD-7C30-E21B-2D76BF0A75A1}"/>
              </a:ext>
            </a:extLst>
          </p:cNvPr>
          <p:cNvSpPr txBox="1"/>
          <p:nvPr/>
        </p:nvSpPr>
        <p:spPr>
          <a:xfrm>
            <a:off x="6578957" y="3967110"/>
            <a:ext cx="513008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Who </a:t>
            </a:r>
            <a:r>
              <a:rPr lang="en-US" altLang="ko-KR" sz="2500" dirty="0">
                <a:solidFill>
                  <a:schemeClr val="accent5"/>
                </a:solidFill>
              </a:rPr>
              <a:t>cannot produce an adequate sample</a:t>
            </a:r>
          </a:p>
          <a:p>
            <a:pPr>
              <a:buClr>
                <a:schemeClr val="accent5"/>
              </a:buClr>
            </a:pPr>
            <a:endParaRPr lang="en-US" altLang="ko-KR" sz="2500" dirty="0"/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Less likely to be </a:t>
            </a:r>
            <a:r>
              <a:rPr lang="en-US" altLang="ko-KR" sz="2500" dirty="0">
                <a:solidFill>
                  <a:schemeClr val="accent5"/>
                </a:solidFill>
              </a:rPr>
              <a:t>contaminated with oropharyngeal flora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834DF-BDDF-0AC6-A52A-825070013964}"/>
              </a:ext>
            </a:extLst>
          </p:cNvPr>
          <p:cNvSpPr txBox="1"/>
          <p:nvPr/>
        </p:nvSpPr>
        <p:spPr>
          <a:xfrm>
            <a:off x="7795361" y="3413112"/>
            <a:ext cx="2770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5"/>
              </a:buClr>
            </a:pPr>
            <a:r>
              <a:rPr lang="en-US" altLang="ko-KR" sz="3000" b="1" dirty="0"/>
              <a:t>Advantage</a:t>
            </a:r>
            <a:endParaRPr lang="ko-KR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409456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23220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DETERMINING THE ETIOLOGIC AGENT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44E4D-5819-C560-0BF9-E98A30260C64}"/>
              </a:ext>
            </a:extLst>
          </p:cNvPr>
          <p:cNvSpPr txBox="1"/>
          <p:nvPr/>
        </p:nvSpPr>
        <p:spPr>
          <a:xfrm>
            <a:off x="1811625" y="2080283"/>
            <a:ext cx="3438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5"/>
              </a:buClr>
            </a:pPr>
            <a:r>
              <a:rPr lang="en-US" altLang="ko-KR" sz="3000" b="1" dirty="0"/>
              <a:t>Non-invasive</a:t>
            </a:r>
            <a:endParaRPr lang="ko-KR" altLang="en-US" sz="3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3E809-0AA3-211F-80DC-A8C5249409D6}"/>
              </a:ext>
            </a:extLst>
          </p:cNvPr>
          <p:cNvSpPr txBox="1"/>
          <p:nvPr/>
        </p:nvSpPr>
        <p:spPr>
          <a:xfrm>
            <a:off x="7758945" y="2080283"/>
            <a:ext cx="2770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5"/>
              </a:buClr>
            </a:pPr>
            <a:r>
              <a:rPr lang="en-US" altLang="ko-KR" sz="3000" b="1" dirty="0"/>
              <a:t>Invasive</a:t>
            </a:r>
            <a:endParaRPr lang="ko-KR" altLang="en-US" sz="3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EC4E0-6C18-FF2C-819D-59154EFEC41B}"/>
              </a:ext>
            </a:extLst>
          </p:cNvPr>
          <p:cNvSpPr txBox="1"/>
          <p:nvPr/>
        </p:nvSpPr>
        <p:spPr>
          <a:xfrm>
            <a:off x="965914" y="2600004"/>
            <a:ext cx="513008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Spontaneous sputum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Nasotracheal suction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Endotracheal aspirates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5547C-6BE7-CDB9-F3F8-E389D7066D9D}"/>
              </a:ext>
            </a:extLst>
          </p:cNvPr>
          <p:cNvSpPr txBox="1"/>
          <p:nvPr/>
        </p:nvSpPr>
        <p:spPr>
          <a:xfrm>
            <a:off x="6578957" y="2600004"/>
            <a:ext cx="51300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Bronchoscopy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Washing, PSB, BAL 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E27C0-74DD-7C30-E21B-2D76BF0A75A1}"/>
              </a:ext>
            </a:extLst>
          </p:cNvPr>
          <p:cNvSpPr txBox="1"/>
          <p:nvPr/>
        </p:nvSpPr>
        <p:spPr>
          <a:xfrm>
            <a:off x="6578957" y="3967112"/>
            <a:ext cx="513008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/>
              <a:t>Adverse events related to </a:t>
            </a:r>
            <a:r>
              <a:rPr lang="en-US" altLang="ko-KR" sz="2500" dirty="0">
                <a:solidFill>
                  <a:schemeClr val="accent5"/>
                </a:solidFill>
              </a:rPr>
              <a:t>sedation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accent5"/>
                </a:solidFill>
              </a:rPr>
              <a:t>Worsening gas exchange 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accent5"/>
                </a:solidFill>
              </a:rPr>
              <a:t>Respiratory deterioration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67565-1F5F-0C16-67AA-BDB71A2F836F}"/>
              </a:ext>
            </a:extLst>
          </p:cNvPr>
          <p:cNvSpPr txBox="1"/>
          <p:nvPr/>
        </p:nvSpPr>
        <p:spPr>
          <a:xfrm>
            <a:off x="1041043" y="5393911"/>
            <a:ext cx="10444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en-US" altLang="ko-KR" sz="3000" b="1" dirty="0"/>
          </a:p>
          <a:p>
            <a:pPr marL="342900" indent="-342900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n-US" altLang="ko-KR" sz="3000" b="1" dirty="0"/>
              <a:t>Invasive sampling is </a:t>
            </a:r>
            <a:r>
              <a:rPr lang="en-US" altLang="ko-KR" sz="3000" b="1" dirty="0">
                <a:solidFill>
                  <a:schemeClr val="accent5"/>
                </a:solidFill>
              </a:rPr>
              <a:t>NOT</a:t>
            </a:r>
            <a:r>
              <a:rPr lang="en-US" altLang="ko-KR" sz="3000" b="1" dirty="0"/>
              <a:t> generally recommended</a:t>
            </a:r>
          </a:p>
          <a:p>
            <a:pPr marL="285750" indent="-285750">
              <a:buClr>
                <a:schemeClr val="accent5"/>
              </a:buClr>
              <a:buFont typeface="Wingdings" panose="05000000000000000000" pitchFamily="2" charset="2"/>
              <a:buChar char="Ø"/>
            </a:pPr>
            <a:endParaRPr lang="ko-KR" altLang="en-US" sz="3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DFF81-837A-3DF4-222D-52115321A6C0}"/>
              </a:ext>
            </a:extLst>
          </p:cNvPr>
          <p:cNvSpPr txBox="1"/>
          <p:nvPr/>
        </p:nvSpPr>
        <p:spPr>
          <a:xfrm>
            <a:off x="7493456" y="3535252"/>
            <a:ext cx="3293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chemeClr val="accent5"/>
              </a:buClr>
            </a:pPr>
            <a:r>
              <a:rPr lang="en-US" altLang="ko-KR" sz="3000" b="1" dirty="0"/>
              <a:t>Disadvantage</a:t>
            </a:r>
            <a:endParaRPr lang="ko-KR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997754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BB4A9B8-4FC3-4E1D-B1C9-4B22C67F0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71" y="1253052"/>
            <a:ext cx="5760000" cy="231951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A3408FB-AB8E-3DE2-DD31-C2F224619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067" y="1354262"/>
            <a:ext cx="5364114" cy="274094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2C9CDB2-0DB3-B530-E62B-9FFFD86D1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46" y="4349177"/>
            <a:ext cx="7535327" cy="220058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E1F3400-27FB-E37B-8A4B-9508B6A25139}"/>
              </a:ext>
            </a:extLst>
          </p:cNvPr>
          <p:cNvSpPr/>
          <p:nvPr/>
        </p:nvSpPr>
        <p:spPr>
          <a:xfrm>
            <a:off x="3804496" y="1750422"/>
            <a:ext cx="1616590" cy="326571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01DB83C-120B-D216-9A7A-F8D9300569B3}"/>
              </a:ext>
            </a:extLst>
          </p:cNvPr>
          <p:cNvSpPr/>
          <p:nvPr/>
        </p:nvSpPr>
        <p:spPr>
          <a:xfrm>
            <a:off x="3958046" y="2814418"/>
            <a:ext cx="1750422" cy="30760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B35FD26-9396-5249-FAFC-9C3A26224FC4}"/>
              </a:ext>
            </a:extLst>
          </p:cNvPr>
          <p:cNvSpPr/>
          <p:nvPr/>
        </p:nvSpPr>
        <p:spPr>
          <a:xfrm>
            <a:off x="360984" y="3095269"/>
            <a:ext cx="1611508" cy="30760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E7C042B-29C3-6218-AFA2-1D5C4DA48457}"/>
              </a:ext>
            </a:extLst>
          </p:cNvPr>
          <p:cNvSpPr/>
          <p:nvPr/>
        </p:nvSpPr>
        <p:spPr>
          <a:xfrm>
            <a:off x="5048859" y="4322525"/>
            <a:ext cx="2161837" cy="270051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8FD2C99-98B8-B970-2CFC-2CF680088088}"/>
              </a:ext>
            </a:extLst>
          </p:cNvPr>
          <p:cNvSpPr/>
          <p:nvPr/>
        </p:nvSpPr>
        <p:spPr>
          <a:xfrm>
            <a:off x="264446" y="4980813"/>
            <a:ext cx="3594640" cy="264278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73E2C4C-814A-96F2-A246-99146E7843B9}"/>
              </a:ext>
            </a:extLst>
          </p:cNvPr>
          <p:cNvSpPr/>
          <p:nvPr/>
        </p:nvSpPr>
        <p:spPr>
          <a:xfrm>
            <a:off x="209856" y="5234784"/>
            <a:ext cx="1527504" cy="264278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D1E847F-1662-FEF8-1C47-9BCF30F2ABF4}"/>
              </a:ext>
            </a:extLst>
          </p:cNvPr>
          <p:cNvSpPr/>
          <p:nvPr/>
        </p:nvSpPr>
        <p:spPr>
          <a:xfrm>
            <a:off x="6326859" y="5007921"/>
            <a:ext cx="1527504" cy="264278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98DD110-5EEA-3FED-9000-00CB195B4060}"/>
              </a:ext>
            </a:extLst>
          </p:cNvPr>
          <p:cNvSpPr/>
          <p:nvPr/>
        </p:nvSpPr>
        <p:spPr>
          <a:xfrm>
            <a:off x="7799773" y="2936591"/>
            <a:ext cx="4031243" cy="28993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3813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DIAGNOSIS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DETERMINING THE ETIOLOGIC AGENT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Nasal MRSA screening </a:t>
            </a:r>
            <a:r>
              <a:rPr lang="en-US" altLang="ko-KR" sz="250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 High negative predictive value </a:t>
            </a:r>
            <a:r>
              <a:rPr lang="en-US" altLang="ko-KR" sz="25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(over 90%)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sz="25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Multiplex PCR platforms for rapid detection </a:t>
            </a:r>
          </a:p>
          <a:p>
            <a:pPr marL="234950" lvl="1" indent="0">
              <a:buNone/>
            </a:pPr>
            <a:r>
              <a:rPr lang="en-US" altLang="ko-KR" sz="25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   (viruses, bacteria, antimicrobial resistance genes)</a:t>
            </a:r>
          </a:p>
          <a:p>
            <a:pPr marL="234950" lvl="1" indent="0">
              <a:buNone/>
            </a:pPr>
            <a:endParaRPr lang="en-US" altLang="ko-KR" sz="25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Mass spectrometry, exhaled breath biomarkers, fluorescence microscopy </a:t>
            </a: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5512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en-US" sz="3000" b="1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EMPIRICAL TREATMENT APPROACH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Most effective coverage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Avoiding the use of unnecessary antibiotics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Administering broad-spectrum antibiotics to avoid inadequate treatment of patients with true bacterial pneumonia</a:t>
            </a:r>
          </a:p>
          <a:p>
            <a:pPr marL="0" indent="0">
              <a:buNone/>
            </a:pPr>
            <a:endParaRPr lang="en-US" sz="3000" b="1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TARGETED TREATMENT APPROACH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ko-KR" sz="3000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Without overusing or abusing antibiotics</a:t>
            </a:r>
          </a:p>
          <a:p>
            <a:pPr marL="0" indent="0">
              <a:buNone/>
            </a:pPr>
            <a:endParaRPr lang="en-US" sz="25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90486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80975D90-65EF-51D3-7D19-14A1BAC592F1}"/>
              </a:ext>
            </a:extLst>
          </p:cNvPr>
          <p:cNvSpPr txBox="1">
            <a:spLocks/>
          </p:cNvSpPr>
          <p:nvPr/>
        </p:nvSpPr>
        <p:spPr>
          <a:xfrm>
            <a:off x="4108361" y="6501431"/>
            <a:ext cx="8017969" cy="3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15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Microorganisms</a:t>
            </a:r>
            <a:r>
              <a:rPr lang="en-US" altLang="ko-KR" sz="1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12.1 (2024): 213.</a:t>
            </a:r>
            <a:endParaRPr lang="en-US" altLang="ko-K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9928DE8-B21F-DC9D-3CF9-2A3B1D163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142" y="1140332"/>
            <a:ext cx="9307224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1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67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INTRODUCTION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17921" y="3309867"/>
            <a:ext cx="5778079" cy="4977685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n-US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5"/>
              </a:buClr>
            </a:pPr>
            <a:endParaRPr lang="en-US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5"/>
              </a:buClr>
            </a:pPr>
            <a:endParaRPr lang="en-US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5"/>
              </a:buClr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Pneumonia in a nonventilated patient becoming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    apparent more than </a:t>
            </a:r>
            <a:r>
              <a:rPr lang="en-US" sz="2000" dirty="0">
                <a:solidFill>
                  <a:schemeClr val="accent5"/>
                </a:solidFill>
                <a:latin typeface="Aptos" panose="020B0004020202020204" pitchFamily="34" charset="0"/>
              </a:rPr>
              <a:t>48 hours after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admission to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    hospital.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D6EC17-65A2-9F5A-4183-73BEC607908E}"/>
              </a:ext>
            </a:extLst>
          </p:cNvPr>
          <p:cNvSpPr txBox="1">
            <a:spLocks/>
          </p:cNvSpPr>
          <p:nvPr/>
        </p:nvSpPr>
        <p:spPr>
          <a:xfrm>
            <a:off x="6095999" y="3309862"/>
            <a:ext cx="5778079" cy="4977685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endParaRPr lang="en-US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2"/>
              </a:buClr>
            </a:pPr>
            <a:endParaRPr lang="en-US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Pneumonia in a patient receiving mechanical 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    ventilation for more than </a:t>
            </a:r>
            <a:r>
              <a:rPr lang="en-US" sz="2000" dirty="0">
                <a:solidFill>
                  <a:schemeClr val="accent2"/>
                </a:solidFill>
                <a:latin typeface="Aptos" panose="020B0004020202020204" pitchFamily="34" charset="0"/>
              </a:rPr>
              <a:t>48hours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14AF4-0452-587B-989F-9B39DD617328}"/>
              </a:ext>
            </a:extLst>
          </p:cNvPr>
          <p:cNvSpPr txBox="1"/>
          <p:nvPr/>
        </p:nvSpPr>
        <p:spPr>
          <a:xfrm>
            <a:off x="437882" y="2620844"/>
            <a:ext cx="53393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5"/>
                </a:solidFill>
                <a:latin typeface="Aptos" panose="020B0004020202020204" pitchFamily="34" charset="0"/>
              </a:rPr>
              <a:t>HAP</a:t>
            </a:r>
          </a:p>
          <a:p>
            <a:pPr algn="ctr"/>
            <a:r>
              <a:rPr lang="en-US" altLang="ko-KR" sz="2800" b="1" dirty="0">
                <a:solidFill>
                  <a:schemeClr val="accent5"/>
                </a:solidFill>
                <a:latin typeface="Aptos" panose="020B0004020202020204" pitchFamily="34" charset="0"/>
              </a:rPr>
              <a:t>Hospital Acquired Pneumonia</a:t>
            </a:r>
            <a:endParaRPr lang="ko-KR" altLang="en-US" sz="2800" b="1" dirty="0">
              <a:solidFill>
                <a:schemeClr val="accent5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1225F-3774-B3DC-C382-E6D37B6518B4}"/>
              </a:ext>
            </a:extLst>
          </p:cNvPr>
          <p:cNvSpPr txBox="1"/>
          <p:nvPr/>
        </p:nvSpPr>
        <p:spPr>
          <a:xfrm>
            <a:off x="6214275" y="2601976"/>
            <a:ext cx="56598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2"/>
                </a:solidFill>
                <a:latin typeface="Aptos" panose="020B0004020202020204" pitchFamily="34" charset="0"/>
              </a:rPr>
              <a:t>VAP</a:t>
            </a:r>
          </a:p>
          <a:p>
            <a:pPr algn="ctr"/>
            <a:r>
              <a:rPr lang="en-US" altLang="ko-KR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Ventilator Associated Pneumonia</a:t>
            </a:r>
            <a:endParaRPr lang="ko-KR" altLang="en-US" sz="2800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9A53D-B1E5-E0DB-B833-F45AFD2FD72C}"/>
              </a:ext>
            </a:extLst>
          </p:cNvPr>
          <p:cNvSpPr txBox="1">
            <a:spLocks/>
          </p:cNvSpPr>
          <p:nvPr/>
        </p:nvSpPr>
        <p:spPr>
          <a:xfrm>
            <a:off x="3325235" y="1618699"/>
            <a:ext cx="5778079" cy="523221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tx1"/>
                </a:solidFill>
                <a:latin typeface="+mn-lt"/>
              </a:rPr>
              <a:t>Nosocomial Pneumonia</a:t>
            </a:r>
          </a:p>
          <a:p>
            <a:pPr marL="234950" lvl="1" indent="0">
              <a:buNone/>
            </a:pP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725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EMPIRICAL TREATMENT APPROACH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1.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Low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disease severity and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No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risk factors for MRSA</a:t>
            </a:r>
          </a:p>
          <a:p>
            <a:pPr marL="234950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 - monotherapy with anti-pseudomonal activity</a:t>
            </a: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2.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Low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disease severity and presence of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risk factors for MRSA</a:t>
            </a:r>
          </a:p>
          <a:p>
            <a:pPr marL="234950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  - one anti-pseudomonal plus one anti-MRSA</a:t>
            </a: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3.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High disease severity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(Septic shock, need to intubation)</a:t>
            </a:r>
          </a:p>
          <a:p>
            <a:pPr marL="234950" lvl="1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  - dual anti-pseudomonal plus anti-MRSA </a:t>
            </a:r>
          </a:p>
        </p:txBody>
      </p:sp>
    </p:spTree>
    <p:extLst>
      <p:ext uri="{BB962C8B-B14F-4D97-AF65-F5344CB8AC3E}">
        <p14:creationId xmlns:p14="http://schemas.microsoft.com/office/powerpoint/2010/main" val="3363829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INITIAL TREATMENT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017DB87-EE37-4DB1-A701-E8134A741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602" y="2034988"/>
            <a:ext cx="9406858" cy="4673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4F6275-1E43-FF9C-6EF0-503EE6103691}"/>
              </a:ext>
            </a:extLst>
          </p:cNvPr>
          <p:cNvSpPr txBox="1"/>
          <p:nvPr/>
        </p:nvSpPr>
        <p:spPr>
          <a:xfrm>
            <a:off x="8595168" y="1613313"/>
            <a:ext cx="3513909" cy="147732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/>
              <a:t>        #HIGH RISK of Mortality#</a:t>
            </a:r>
          </a:p>
          <a:p>
            <a:pPr marL="285750" indent="-285750">
              <a:buFontTx/>
              <a:buChar char="-"/>
            </a:pPr>
            <a:r>
              <a:rPr lang="en-US" altLang="ko-KR" dirty="0"/>
              <a:t>ICU admission</a:t>
            </a:r>
          </a:p>
          <a:p>
            <a:pPr marL="285750" indent="-285750">
              <a:buFontTx/>
              <a:buChar char="-"/>
            </a:pPr>
            <a:r>
              <a:rPr lang="en-US" altLang="ko-KR" dirty="0"/>
              <a:t>Need for ventilatory support</a:t>
            </a:r>
          </a:p>
          <a:p>
            <a:pPr marL="285750" indent="-285750">
              <a:buFontTx/>
              <a:buChar char="-"/>
            </a:pPr>
            <a:r>
              <a:rPr lang="en-US" altLang="ko-KR" dirty="0"/>
              <a:t>Septic shock</a:t>
            </a:r>
          </a:p>
          <a:p>
            <a:pPr marL="285750" indent="-285750">
              <a:buFontTx/>
              <a:buChar char="-"/>
            </a:pPr>
            <a:r>
              <a:rPr lang="en-US" altLang="ko-KR" dirty="0"/>
              <a:t>Elevated </a:t>
            </a:r>
            <a:r>
              <a:rPr lang="en-US" altLang="ko-KR" dirty="0" err="1"/>
              <a:t>procalcitionin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6589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00C5BE5-83B5-61D5-F69C-EEA7BC49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59" y="103518"/>
            <a:ext cx="10373183" cy="6487064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8FCA2589-7C3A-F50B-6FD9-7868AC3758AE}"/>
              </a:ext>
            </a:extLst>
          </p:cNvPr>
          <p:cNvSpPr/>
          <p:nvPr/>
        </p:nvSpPr>
        <p:spPr>
          <a:xfrm>
            <a:off x="750859" y="103518"/>
            <a:ext cx="2337400" cy="312467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D5DFB8D-A0C2-A3AC-3748-5D63A6D0AED4}"/>
              </a:ext>
            </a:extLst>
          </p:cNvPr>
          <p:cNvSpPr/>
          <p:nvPr/>
        </p:nvSpPr>
        <p:spPr>
          <a:xfrm>
            <a:off x="4830791" y="294258"/>
            <a:ext cx="2671314" cy="312467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1080EC4-E31E-70B2-B7BF-99177C3A65E9}"/>
              </a:ext>
            </a:extLst>
          </p:cNvPr>
          <p:cNvSpPr/>
          <p:nvPr/>
        </p:nvSpPr>
        <p:spPr>
          <a:xfrm>
            <a:off x="7743644" y="89141"/>
            <a:ext cx="1831675" cy="27413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1A1FD79-A95F-8E41-FEEC-9D3FA9FB592F}"/>
              </a:ext>
            </a:extLst>
          </p:cNvPr>
          <p:cNvSpPr/>
          <p:nvPr/>
        </p:nvSpPr>
        <p:spPr>
          <a:xfrm>
            <a:off x="7726392" y="759126"/>
            <a:ext cx="3177396" cy="27413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297E580-F720-AB76-91FF-BF4E8A080F7A}"/>
              </a:ext>
            </a:extLst>
          </p:cNvPr>
          <p:cNvSpPr/>
          <p:nvPr/>
        </p:nvSpPr>
        <p:spPr>
          <a:xfrm>
            <a:off x="7743644" y="3851253"/>
            <a:ext cx="3470694" cy="1255584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A94E7FA-2F31-DF39-C68B-2651FF4F37DA}"/>
              </a:ext>
            </a:extLst>
          </p:cNvPr>
          <p:cNvSpPr/>
          <p:nvPr/>
        </p:nvSpPr>
        <p:spPr>
          <a:xfrm>
            <a:off x="4224068" y="3868506"/>
            <a:ext cx="3470694" cy="1255584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AB37275-C43E-5370-5A71-A690DE961CA6}"/>
              </a:ext>
            </a:extLst>
          </p:cNvPr>
          <p:cNvSpPr/>
          <p:nvPr/>
        </p:nvSpPr>
        <p:spPr>
          <a:xfrm>
            <a:off x="4275827" y="762959"/>
            <a:ext cx="1820173" cy="27413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90903EA-2F56-2241-7E8F-48A919F2290E}"/>
              </a:ext>
            </a:extLst>
          </p:cNvPr>
          <p:cNvSpPr/>
          <p:nvPr/>
        </p:nvSpPr>
        <p:spPr>
          <a:xfrm>
            <a:off x="750859" y="762959"/>
            <a:ext cx="1820173" cy="27413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7293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6FF8B28-37FE-DA41-09A9-547D52A69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3" y="1146241"/>
            <a:ext cx="12074434" cy="456551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40B1BC3-3113-B720-C1B2-9C96E9EB1BF0}"/>
              </a:ext>
            </a:extLst>
          </p:cNvPr>
          <p:cNvSpPr/>
          <p:nvPr/>
        </p:nvSpPr>
        <p:spPr>
          <a:xfrm>
            <a:off x="58783" y="1146241"/>
            <a:ext cx="2777706" cy="75157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7B51C06-0522-2CAC-E89A-3802CD94CD87}"/>
              </a:ext>
            </a:extLst>
          </p:cNvPr>
          <p:cNvSpPr/>
          <p:nvPr/>
        </p:nvSpPr>
        <p:spPr>
          <a:xfrm>
            <a:off x="3126910" y="1146241"/>
            <a:ext cx="3894991" cy="75157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7FF7B4B-266C-7376-255F-A32CB047794E}"/>
              </a:ext>
            </a:extLst>
          </p:cNvPr>
          <p:cNvSpPr/>
          <p:nvPr/>
        </p:nvSpPr>
        <p:spPr>
          <a:xfrm>
            <a:off x="7454495" y="1146241"/>
            <a:ext cx="4260177" cy="75157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7973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TREATMENT_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성인 병원획득 폐렴의 국내역학</a:t>
            </a:r>
            <a:endParaRPr lang="en-US" altLang="ko-KR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F84DABA-9A04-D525-7470-5A0E987F0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470"/>
          <a:stretch/>
        </p:blipFill>
        <p:spPr>
          <a:xfrm>
            <a:off x="1858851" y="1175471"/>
            <a:ext cx="8474298" cy="541243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A878C7E-55FD-9DF3-A9CD-FCB3CF1BED02}"/>
              </a:ext>
            </a:extLst>
          </p:cNvPr>
          <p:cNvSpPr/>
          <p:nvPr/>
        </p:nvSpPr>
        <p:spPr>
          <a:xfrm>
            <a:off x="2389764" y="2147237"/>
            <a:ext cx="7082040" cy="30266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1039174-BAB1-AC6A-16E8-177A4362420B}"/>
              </a:ext>
            </a:extLst>
          </p:cNvPr>
          <p:cNvSpPr/>
          <p:nvPr/>
        </p:nvSpPr>
        <p:spPr>
          <a:xfrm>
            <a:off x="2389764" y="4157193"/>
            <a:ext cx="7082040" cy="30266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1806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67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TREATMENT_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성인 병원획득 폐렴의 국내역학</a:t>
            </a:r>
            <a:endParaRPr lang="en-US" altLang="ko-KR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F84DABA-9A04-D525-7470-5A0E987F0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216"/>
          <a:stretch/>
        </p:blipFill>
        <p:spPr>
          <a:xfrm>
            <a:off x="1215990" y="1738647"/>
            <a:ext cx="9760020" cy="437532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A52BBB7-7EBB-2BFC-0393-50611FEF3217}"/>
              </a:ext>
            </a:extLst>
          </p:cNvPr>
          <p:cNvSpPr/>
          <p:nvPr/>
        </p:nvSpPr>
        <p:spPr>
          <a:xfrm>
            <a:off x="1354594" y="5140605"/>
            <a:ext cx="9117874" cy="34579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4EDAEC6-2397-88C6-962D-FB51E7888CC0}"/>
              </a:ext>
            </a:extLst>
          </p:cNvPr>
          <p:cNvSpPr/>
          <p:nvPr/>
        </p:nvSpPr>
        <p:spPr>
          <a:xfrm>
            <a:off x="1354594" y="5610034"/>
            <a:ext cx="9117874" cy="34579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128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67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TREATMENT_</a:t>
            </a:r>
            <a:r>
              <a:rPr lang="ko-KR" altLang="en-US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성인 병원획득 폐렴의 국내역학</a:t>
            </a:r>
            <a:endParaRPr lang="en-US" altLang="ko-KR" sz="2800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387A00B-A866-5B47-719A-83A81D711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57" y="2394120"/>
            <a:ext cx="9659698" cy="39724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02B877-31FE-871F-BDB6-417433C6F5DA}"/>
              </a:ext>
            </a:extLst>
          </p:cNvPr>
          <p:cNvSpPr txBox="1">
            <a:spLocks/>
          </p:cNvSpPr>
          <p:nvPr/>
        </p:nvSpPr>
        <p:spPr>
          <a:xfrm>
            <a:off x="-65670" y="1063416"/>
            <a:ext cx="9659698" cy="1731645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Retrospective multi-center, 13 tertiary hospital in KOREA, 6months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Appropriate antibiotics 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corticosteroid usage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Propensity score matching 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8209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FFF66B8-E434-4813-AAA0-E94863412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244644"/>
            <a:ext cx="5760000" cy="229697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F3C256C-1A80-501F-08CF-2098AF9FC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584" y="1953418"/>
            <a:ext cx="5825673" cy="35646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9FC173-9E1A-0FDA-79E7-C13B697E9009}"/>
              </a:ext>
            </a:extLst>
          </p:cNvPr>
          <p:cNvSpPr txBox="1">
            <a:spLocks/>
          </p:cNvSpPr>
          <p:nvPr/>
        </p:nvSpPr>
        <p:spPr>
          <a:xfrm>
            <a:off x="65237" y="3656075"/>
            <a:ext cx="6166346" cy="3032108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ko-KR" altLang="en-US" sz="2000" dirty="0">
                <a:solidFill>
                  <a:schemeClr val="tx1"/>
                </a:solidFill>
                <a:latin typeface="+mn-lt"/>
              </a:rPr>
              <a:t>폐 상피내막액</a:t>
            </a: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/</a:t>
            </a:r>
            <a:r>
              <a:rPr lang="ko-KR" altLang="en-US" sz="2000" dirty="0">
                <a:solidFill>
                  <a:schemeClr val="tx1"/>
                </a:solidFill>
                <a:latin typeface="+mn-lt"/>
              </a:rPr>
              <a:t>혈장 투과율 </a:t>
            </a:r>
            <a:endParaRPr lang="en-US" altLang="ko-KR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G(-) </a:t>
            </a:r>
            <a:r>
              <a:rPr lang="ko-KR" altLang="en-US" sz="2000" dirty="0">
                <a:solidFill>
                  <a:schemeClr val="tx1"/>
                </a:solidFill>
                <a:latin typeface="+mn-lt"/>
              </a:rPr>
              <a:t>정균</a:t>
            </a: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/</a:t>
            </a:r>
            <a:r>
              <a:rPr lang="ko-KR" altLang="en-US" sz="2000" dirty="0">
                <a:solidFill>
                  <a:schemeClr val="tx1"/>
                </a:solidFill>
                <a:latin typeface="+mn-lt"/>
              </a:rPr>
              <a:t>살균 약력학적 목표 달성 확률 </a:t>
            </a:r>
            <a:endParaRPr lang="en-US" altLang="ko-KR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Clr>
                <a:schemeClr val="accent2"/>
              </a:buClr>
              <a:buNone/>
            </a:pPr>
            <a:r>
              <a:rPr lang="en-US" altLang="ko-KR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     Cefepime &gt; Pip/</a:t>
            </a:r>
            <a:r>
              <a:rPr lang="en-US" altLang="ko-KR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tazo</a:t>
            </a:r>
            <a:endParaRPr lang="en-US" altLang="ko-KR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marL="234950" lvl="1" indent="0">
              <a:buClr>
                <a:schemeClr val="accent2"/>
              </a:buClr>
              <a:buNone/>
            </a:pPr>
            <a:endParaRPr lang="en-US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Combination with Vancomycin </a:t>
            </a:r>
          </a:p>
          <a:p>
            <a:pPr marL="234950" lvl="1" indent="0"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    </a:t>
            </a:r>
            <a:r>
              <a:rPr lang="en-US" sz="200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Nephrotoxicity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(pip/</a:t>
            </a:r>
            <a:r>
              <a:rPr lang="en-US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tazo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&gt; Cefepime)</a:t>
            </a:r>
          </a:p>
          <a:p>
            <a:pPr marL="234950" lvl="1" indent="0">
              <a:buClr>
                <a:schemeClr val="accent2"/>
              </a:buClr>
              <a:buNone/>
            </a:pPr>
            <a:endParaRPr lang="en-US" sz="2000" dirty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CNS toxicity 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 (Cefepime &gt; pip/</a:t>
            </a:r>
            <a:r>
              <a:rPr lang="en-US" sz="2000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tazo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)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1EA4863-B2F0-6D05-FEFE-03B885316832}"/>
              </a:ext>
            </a:extLst>
          </p:cNvPr>
          <p:cNvSpPr/>
          <p:nvPr/>
        </p:nvSpPr>
        <p:spPr>
          <a:xfrm>
            <a:off x="2963639" y="1717043"/>
            <a:ext cx="3200153" cy="236376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4592247-1E1F-5176-EB70-FD663E34F43F}"/>
              </a:ext>
            </a:extLst>
          </p:cNvPr>
          <p:cNvSpPr/>
          <p:nvPr/>
        </p:nvSpPr>
        <p:spPr>
          <a:xfrm>
            <a:off x="10437223" y="4083455"/>
            <a:ext cx="910710" cy="1434623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C8677D4-1786-AC9E-614C-8F889BC59D88}"/>
              </a:ext>
            </a:extLst>
          </p:cNvPr>
          <p:cNvSpPr/>
          <p:nvPr/>
        </p:nvSpPr>
        <p:spPr>
          <a:xfrm>
            <a:off x="1561396" y="3127309"/>
            <a:ext cx="2448901" cy="236376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934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F4FAB55-08DD-4E9E-1AE7-A5FF5C5AF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42" y="1320360"/>
            <a:ext cx="5685913" cy="121028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8CCD445-94BC-504B-AC36-55FA79D40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058" y="1348224"/>
            <a:ext cx="5420481" cy="513469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691747-8554-6923-E1F1-1AFA7D820697}"/>
              </a:ext>
            </a:extLst>
          </p:cNvPr>
          <p:cNvSpPr txBox="1">
            <a:spLocks/>
          </p:cNvSpPr>
          <p:nvPr/>
        </p:nvSpPr>
        <p:spPr>
          <a:xfrm>
            <a:off x="65238" y="3629555"/>
            <a:ext cx="11790762" cy="2745119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Cefepime vs meropenem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Open-label, randomized study</a:t>
            </a:r>
          </a:p>
          <a:p>
            <a:pPr marL="234950" lvl="1" indent="0">
              <a:buClr>
                <a:schemeClr val="accent2"/>
              </a:buClr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End of treatment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Clinical response, End of study, Survival at day 30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화살표: 아래쪽 10">
            <a:extLst>
              <a:ext uri="{FF2B5EF4-FFF2-40B4-BE49-F238E27FC236}">
                <a16:creationId xmlns:a16="http://schemas.microsoft.com/office/drawing/2014/main" id="{AD02E414-59EC-ABB0-67D1-9F2B72EB282E}"/>
              </a:ext>
            </a:extLst>
          </p:cNvPr>
          <p:cNvSpPr/>
          <p:nvPr/>
        </p:nvSpPr>
        <p:spPr>
          <a:xfrm>
            <a:off x="7341326" y="1867989"/>
            <a:ext cx="326571" cy="5355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022D863F-032F-8302-DF3D-47B72CA7C364}"/>
              </a:ext>
            </a:extLst>
          </p:cNvPr>
          <p:cNvSpPr/>
          <p:nvPr/>
        </p:nvSpPr>
        <p:spPr>
          <a:xfrm>
            <a:off x="10184674" y="1657714"/>
            <a:ext cx="326571" cy="5355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화살표: 아래쪽 12">
            <a:extLst>
              <a:ext uri="{FF2B5EF4-FFF2-40B4-BE49-F238E27FC236}">
                <a16:creationId xmlns:a16="http://schemas.microsoft.com/office/drawing/2014/main" id="{7356A9A1-FD0A-90CF-A366-C7FC40D94DF4}"/>
              </a:ext>
            </a:extLst>
          </p:cNvPr>
          <p:cNvSpPr/>
          <p:nvPr/>
        </p:nvSpPr>
        <p:spPr>
          <a:xfrm>
            <a:off x="8751904" y="4332515"/>
            <a:ext cx="326571" cy="5355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593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F6CE32D-4EE0-4819-8AA0-057846599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262335"/>
            <a:ext cx="5760000" cy="23672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77A603-40A7-265D-C441-307E11396F66}"/>
              </a:ext>
            </a:extLst>
          </p:cNvPr>
          <p:cNvSpPr txBox="1">
            <a:spLocks/>
          </p:cNvSpPr>
          <p:nvPr/>
        </p:nvSpPr>
        <p:spPr>
          <a:xfrm>
            <a:off x="65238" y="3629555"/>
            <a:ext cx="11790762" cy="2745119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accent5"/>
                </a:solidFill>
                <a:latin typeface="+mn-lt"/>
              </a:rPr>
              <a:t>Change in the epidemiology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of Aspiration pneumonia</a:t>
            </a:r>
          </a:p>
          <a:p>
            <a:pPr marL="234950" lvl="1" indent="0">
              <a:buClr>
                <a:schemeClr val="accent2"/>
              </a:buClr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(60-90 % of Anaerobes in 1990s, 1-2% in 2000s)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Anaerobic antibiotics </a:t>
            </a:r>
            <a:r>
              <a:rPr lang="en-US" sz="2500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Gut dysbiosis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High incidence of </a:t>
            </a:r>
            <a:r>
              <a:rPr lang="en-US" sz="2500" dirty="0" err="1">
                <a:solidFill>
                  <a:schemeClr val="accent5"/>
                </a:solidFill>
                <a:latin typeface="+mn-lt"/>
              </a:rPr>
              <a:t>C.difficile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 infection </a:t>
            </a: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accent5"/>
              </a:solidFill>
              <a:latin typeface="+mn-lt"/>
            </a:endParaRPr>
          </a:p>
          <a:p>
            <a:pPr lvl="1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Necrotizing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pneumonia,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empyema,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lung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abscess,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severe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peri-</a:t>
            </a:r>
            <a:r>
              <a:rPr lang="en-US" altLang="ko-KR" sz="2500" dirty="0" err="1">
                <a:solidFill>
                  <a:schemeClr val="tx1"/>
                </a:solidFill>
                <a:latin typeface="+mn-lt"/>
              </a:rPr>
              <a:t>odontal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 disease</a:t>
            </a: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A4FBCF3-B371-6E66-73AC-F5E8D8123CF4}"/>
              </a:ext>
            </a:extLst>
          </p:cNvPr>
          <p:cNvSpPr/>
          <p:nvPr/>
        </p:nvSpPr>
        <p:spPr>
          <a:xfrm>
            <a:off x="3971109" y="1717042"/>
            <a:ext cx="1489165" cy="333827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8C938BD-E665-6EE2-22D9-6CFE2DDEB2FF}"/>
              </a:ext>
            </a:extLst>
          </p:cNvPr>
          <p:cNvSpPr/>
          <p:nvPr/>
        </p:nvSpPr>
        <p:spPr>
          <a:xfrm>
            <a:off x="2719402" y="2909853"/>
            <a:ext cx="3200153" cy="236376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9750199-5E97-B7AC-DD21-0F495FEF4104}"/>
              </a:ext>
            </a:extLst>
          </p:cNvPr>
          <p:cNvSpPr/>
          <p:nvPr/>
        </p:nvSpPr>
        <p:spPr>
          <a:xfrm>
            <a:off x="547010" y="3146228"/>
            <a:ext cx="994407" cy="282771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63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INTRODUCTION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17920" y="1604533"/>
            <a:ext cx="11401855" cy="4644501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9B47D2-4EE7-3A3E-117B-639ECE85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069" y="1388016"/>
            <a:ext cx="6344535" cy="5077534"/>
          </a:xfrm>
          <a:prstGeom prst="rect">
            <a:avLst/>
          </a:prstGeom>
        </p:spPr>
      </p:pic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9F1DA96A-2DD5-DF7E-D029-37BCEAE389D6}"/>
              </a:ext>
            </a:extLst>
          </p:cNvPr>
          <p:cNvSpPr txBox="1">
            <a:spLocks/>
          </p:cNvSpPr>
          <p:nvPr/>
        </p:nvSpPr>
        <p:spPr>
          <a:xfrm>
            <a:off x="4108361" y="6501431"/>
            <a:ext cx="8017969" cy="3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15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Microorganisms</a:t>
            </a:r>
            <a:r>
              <a:rPr lang="en-US" altLang="ko-KR" sz="1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12.1 (2024): 213.</a:t>
            </a:r>
            <a:endParaRPr lang="en-US" altLang="ko-K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2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E364860-4CB1-E1F0-E198-08FD867B3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10" y="1199839"/>
            <a:ext cx="5439534" cy="222916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37DE72-DFD3-F694-E3CD-EF75AA144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112" y="1164616"/>
            <a:ext cx="5920755" cy="569338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C4B361-2A00-B778-9906-985AC2296AE2}"/>
              </a:ext>
            </a:extLst>
          </p:cNvPr>
          <p:cNvSpPr txBox="1">
            <a:spLocks/>
          </p:cNvSpPr>
          <p:nvPr/>
        </p:nvSpPr>
        <p:spPr>
          <a:xfrm>
            <a:off x="65238" y="3629555"/>
            <a:ext cx="11790762" cy="2745119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VAP-free survival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Infection-free survival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Overall survival </a:t>
            </a:r>
          </a:p>
        </p:txBody>
      </p:sp>
    </p:spTree>
    <p:extLst>
      <p:ext uri="{BB962C8B-B14F-4D97-AF65-F5344CB8AC3E}">
        <p14:creationId xmlns:p14="http://schemas.microsoft.com/office/powerpoint/2010/main" val="377200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232436F-92E4-106E-A1FF-FEA53E15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223" y="1572682"/>
            <a:ext cx="7983064" cy="450595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EE1CEA9-9810-85B2-956C-48A3979F4363}"/>
              </a:ext>
            </a:extLst>
          </p:cNvPr>
          <p:cNvSpPr/>
          <p:nvPr/>
        </p:nvSpPr>
        <p:spPr>
          <a:xfrm>
            <a:off x="2963640" y="1717042"/>
            <a:ext cx="981344" cy="2214877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401FDBA-9701-7601-9EAF-482EA877E604}"/>
              </a:ext>
            </a:extLst>
          </p:cNvPr>
          <p:cNvSpPr/>
          <p:nvPr/>
        </p:nvSpPr>
        <p:spPr>
          <a:xfrm>
            <a:off x="3944985" y="4474906"/>
            <a:ext cx="1084216" cy="1603729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9278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TARGETED TREATMENT APPROACH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Pharmacokinetic/Pharmacodynamic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(PK/PD)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Antibiotics dosing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Measurement and targeting of serum antibiotics concentrations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Extended and continuous infusion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Weight-based dosing of specific antibiotics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accent5"/>
                </a:solidFill>
                <a:latin typeface="+mn-lt"/>
              </a:rPr>
              <a:t>Inhaled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antibiotics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High peak concentration and low systemic exposure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No strong evidence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MDR G(-) pathogen sensitive only to aminoglycosides or polymyxins. </a:t>
            </a:r>
          </a:p>
        </p:txBody>
      </p:sp>
    </p:spTree>
    <p:extLst>
      <p:ext uri="{BB962C8B-B14F-4D97-AF65-F5344CB8AC3E}">
        <p14:creationId xmlns:p14="http://schemas.microsoft.com/office/powerpoint/2010/main" val="2414237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GUIDELINES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5ADC585-5846-4408-AB5A-058206BAC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321799"/>
            <a:ext cx="5760000" cy="231240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A93848F-F3E6-B2FA-4EFC-D35411492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661" y="1321799"/>
            <a:ext cx="4437831" cy="541415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B7A1379-04A3-1CE2-4FD0-D4F74C26B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00" y="3805948"/>
            <a:ext cx="6380830" cy="2781954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D124D6B-4902-6FBE-E81C-22FE73D787EC}"/>
              </a:ext>
            </a:extLst>
          </p:cNvPr>
          <p:cNvSpPr/>
          <p:nvPr/>
        </p:nvSpPr>
        <p:spPr>
          <a:xfrm>
            <a:off x="3030584" y="1798893"/>
            <a:ext cx="2468879" cy="278102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036DB7B-69D1-785E-188B-E2324AD77683}"/>
              </a:ext>
            </a:extLst>
          </p:cNvPr>
          <p:cNvSpPr/>
          <p:nvPr/>
        </p:nvSpPr>
        <p:spPr>
          <a:xfrm>
            <a:off x="3030584" y="2917944"/>
            <a:ext cx="2847702" cy="278102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97E63AD-B7B3-B621-EC8A-CEDADCDD489D}"/>
              </a:ext>
            </a:extLst>
          </p:cNvPr>
          <p:cNvSpPr/>
          <p:nvPr/>
        </p:nvSpPr>
        <p:spPr>
          <a:xfrm>
            <a:off x="561706" y="3192044"/>
            <a:ext cx="1005838" cy="236956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863F0F8-CA7A-70B0-A6B7-3145B58F897A}"/>
              </a:ext>
            </a:extLst>
          </p:cNvPr>
          <p:cNvSpPr/>
          <p:nvPr/>
        </p:nvSpPr>
        <p:spPr>
          <a:xfrm>
            <a:off x="7937864" y="1321799"/>
            <a:ext cx="1767839" cy="24574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A367E98-91A0-FA65-01E0-721862E391C4}"/>
              </a:ext>
            </a:extLst>
          </p:cNvPr>
          <p:cNvSpPr/>
          <p:nvPr/>
        </p:nvSpPr>
        <p:spPr>
          <a:xfrm>
            <a:off x="7990839" y="1553149"/>
            <a:ext cx="1982236" cy="24574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BE984B9-D668-F1FF-289E-F6A09160F547}"/>
              </a:ext>
            </a:extLst>
          </p:cNvPr>
          <p:cNvSpPr/>
          <p:nvPr/>
        </p:nvSpPr>
        <p:spPr>
          <a:xfrm>
            <a:off x="7377620" y="2327374"/>
            <a:ext cx="3412299" cy="24574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0454BD1-8403-AE80-18BA-1D2C2CD1934A}"/>
              </a:ext>
            </a:extLst>
          </p:cNvPr>
          <p:cNvSpPr/>
          <p:nvPr/>
        </p:nvSpPr>
        <p:spPr>
          <a:xfrm>
            <a:off x="7830466" y="2778077"/>
            <a:ext cx="2142610" cy="24574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9A4DB64-64C7-D9BD-24B2-DDFA7B742860}"/>
              </a:ext>
            </a:extLst>
          </p:cNvPr>
          <p:cNvSpPr/>
          <p:nvPr/>
        </p:nvSpPr>
        <p:spPr>
          <a:xfrm>
            <a:off x="7912834" y="3711308"/>
            <a:ext cx="2668080" cy="183609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773B978-C34B-BFC4-8968-E6BA81365D77}"/>
              </a:ext>
            </a:extLst>
          </p:cNvPr>
          <p:cNvSpPr/>
          <p:nvPr/>
        </p:nvSpPr>
        <p:spPr>
          <a:xfrm>
            <a:off x="7304995" y="4193078"/>
            <a:ext cx="1538559" cy="183609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3562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GUIDELINES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503318A-C476-40CF-8B2A-F6FD323DF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447291"/>
            <a:ext cx="5760000" cy="237836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BC47997-31EF-5C64-0042-EABFAC158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571" y="1672841"/>
            <a:ext cx="5604429" cy="374754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1312733-59AB-585A-21BB-16A177B4BF69}"/>
              </a:ext>
            </a:extLst>
          </p:cNvPr>
          <p:cNvSpPr/>
          <p:nvPr/>
        </p:nvSpPr>
        <p:spPr>
          <a:xfrm>
            <a:off x="3344091" y="1959429"/>
            <a:ext cx="2751909" cy="274320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9F0562C-7A2D-CAAA-B23D-1529B8D7B4BE}"/>
              </a:ext>
            </a:extLst>
          </p:cNvPr>
          <p:cNvSpPr/>
          <p:nvPr/>
        </p:nvSpPr>
        <p:spPr>
          <a:xfrm>
            <a:off x="7089874" y="4062550"/>
            <a:ext cx="2602766" cy="326570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6BF9E76-2D30-B7FE-39A1-DDEAD8035275}"/>
              </a:ext>
            </a:extLst>
          </p:cNvPr>
          <p:cNvSpPr/>
          <p:nvPr/>
        </p:nvSpPr>
        <p:spPr>
          <a:xfrm>
            <a:off x="9187920" y="4578181"/>
            <a:ext cx="2668080" cy="326570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6A520F6-2F4B-9F07-A12C-DCBEBA255A42}"/>
              </a:ext>
            </a:extLst>
          </p:cNvPr>
          <p:cNvSpPr/>
          <p:nvPr/>
        </p:nvSpPr>
        <p:spPr>
          <a:xfrm>
            <a:off x="6519840" y="4942074"/>
            <a:ext cx="677794" cy="243086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039985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ANTIBIOTIC DE-ESCALATION AND DURATION OF TREATMENT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Clinical, laboratory, radiologic evaluation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Procalcitonin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500" b="1" dirty="0">
                <a:solidFill>
                  <a:schemeClr val="tx1"/>
                </a:solidFill>
                <a:latin typeface="+mn-lt"/>
              </a:rPr>
              <a:t>De-escalation of Antibiotics</a:t>
            </a:r>
          </a:p>
        </p:txBody>
      </p:sp>
    </p:spTree>
    <p:extLst>
      <p:ext uri="{BB962C8B-B14F-4D97-AF65-F5344CB8AC3E}">
        <p14:creationId xmlns:p14="http://schemas.microsoft.com/office/powerpoint/2010/main" val="17961287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ANTIBIOTIC DE-ESCALATION AND DURATION OF TREATMENT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Depending on the individual patient progression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b="1" dirty="0">
                <a:solidFill>
                  <a:schemeClr val="tx1"/>
                </a:solidFill>
                <a:latin typeface="+mn-lt"/>
              </a:rPr>
              <a:t>Short courses (7days) 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⟩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Longer courses (8-15 days)</a:t>
            </a:r>
          </a:p>
        </p:txBody>
      </p:sp>
    </p:spTree>
    <p:extLst>
      <p:ext uri="{BB962C8B-B14F-4D97-AF65-F5344CB8AC3E}">
        <p14:creationId xmlns:p14="http://schemas.microsoft.com/office/powerpoint/2010/main" val="2021631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124378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AVOIDING OVERUSE OF ANTIBIOTICS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3FD3354-0F86-4211-B244-D039FB059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705" y="1665564"/>
            <a:ext cx="10098741" cy="519243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D6B18C9-B3D6-5C48-C9D9-7CA03DCED2A8}"/>
              </a:ext>
            </a:extLst>
          </p:cNvPr>
          <p:cNvSpPr/>
          <p:nvPr/>
        </p:nvSpPr>
        <p:spPr>
          <a:xfrm>
            <a:off x="8704136" y="5505169"/>
            <a:ext cx="2046595" cy="228453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1E2A33A-8B2B-F739-E7AE-1AE4E3214496}"/>
              </a:ext>
            </a:extLst>
          </p:cNvPr>
          <p:cNvSpPr/>
          <p:nvPr/>
        </p:nvSpPr>
        <p:spPr>
          <a:xfrm>
            <a:off x="1954528" y="5363844"/>
            <a:ext cx="2552158" cy="228454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8853252-6AB4-2DC1-0B45-E4DB3490760D}"/>
              </a:ext>
            </a:extLst>
          </p:cNvPr>
          <p:cNvSpPr/>
          <p:nvPr/>
        </p:nvSpPr>
        <p:spPr>
          <a:xfrm>
            <a:off x="6095999" y="5733622"/>
            <a:ext cx="2213064" cy="228453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2D135CA-7C3E-66E9-99BB-97C7C1BCA686}"/>
              </a:ext>
            </a:extLst>
          </p:cNvPr>
          <p:cNvSpPr/>
          <p:nvPr/>
        </p:nvSpPr>
        <p:spPr>
          <a:xfrm>
            <a:off x="8620901" y="5733622"/>
            <a:ext cx="2213064" cy="228453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33388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GUIDELINES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86CFEF5-7CBF-4D5C-B77F-A6F6718B1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328875"/>
            <a:ext cx="5760000" cy="234328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0808A25-DC07-9B97-FEAA-6DC15C632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233" y="1805894"/>
            <a:ext cx="5630177" cy="200996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F9017C0-1955-B82F-BCE8-7E9FB3872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181" y="4935994"/>
            <a:ext cx="11739637" cy="125113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A010C65-5B7C-D011-03B3-F219BBE5D392}"/>
              </a:ext>
            </a:extLst>
          </p:cNvPr>
          <p:cNvSpPr/>
          <p:nvPr/>
        </p:nvSpPr>
        <p:spPr>
          <a:xfrm>
            <a:off x="2677886" y="1805894"/>
            <a:ext cx="3271915" cy="25125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19FEE7B-8213-6D6E-FF5D-578E9AFC8B7D}"/>
              </a:ext>
            </a:extLst>
          </p:cNvPr>
          <p:cNvSpPr/>
          <p:nvPr/>
        </p:nvSpPr>
        <p:spPr>
          <a:xfrm>
            <a:off x="557349" y="2945373"/>
            <a:ext cx="1793965" cy="268089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6E91445-0F3E-C03F-5E91-8021E069A02E}"/>
              </a:ext>
            </a:extLst>
          </p:cNvPr>
          <p:cNvSpPr/>
          <p:nvPr/>
        </p:nvSpPr>
        <p:spPr>
          <a:xfrm>
            <a:off x="557349" y="3271214"/>
            <a:ext cx="3271915" cy="251254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2CAE3DF-564A-89B4-23E3-145FC2F13BA3}"/>
              </a:ext>
            </a:extLst>
          </p:cNvPr>
          <p:cNvSpPr/>
          <p:nvPr/>
        </p:nvSpPr>
        <p:spPr>
          <a:xfrm>
            <a:off x="8517821" y="2726113"/>
            <a:ext cx="2742362" cy="21926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485A25B-19F5-9B9D-5E0C-0435D4DD586B}"/>
              </a:ext>
            </a:extLst>
          </p:cNvPr>
          <p:cNvSpPr/>
          <p:nvPr/>
        </p:nvSpPr>
        <p:spPr>
          <a:xfrm>
            <a:off x="5984131" y="5066623"/>
            <a:ext cx="2742362" cy="21926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44531A1-17CA-7D38-053B-47003EEA11E4}"/>
              </a:ext>
            </a:extLst>
          </p:cNvPr>
          <p:cNvSpPr/>
          <p:nvPr/>
        </p:nvSpPr>
        <p:spPr>
          <a:xfrm>
            <a:off x="6436977" y="5305491"/>
            <a:ext cx="4640326" cy="21926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082FCEB-6909-B25F-0A90-60DB71F1A0BE}"/>
              </a:ext>
            </a:extLst>
          </p:cNvPr>
          <p:cNvSpPr/>
          <p:nvPr/>
        </p:nvSpPr>
        <p:spPr>
          <a:xfrm>
            <a:off x="6095998" y="5558813"/>
            <a:ext cx="5516881" cy="21926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D0FCC4E-9351-E323-4FF5-8FB95FEA3D0F}"/>
              </a:ext>
            </a:extLst>
          </p:cNvPr>
          <p:cNvSpPr/>
          <p:nvPr/>
        </p:nvSpPr>
        <p:spPr>
          <a:xfrm>
            <a:off x="6095998" y="5778073"/>
            <a:ext cx="1702528" cy="219260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8642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GUIDELINES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267884-E350-5563-B671-052095FDAD99}"/>
              </a:ext>
            </a:extLst>
          </p:cNvPr>
          <p:cNvSpPr txBox="1"/>
          <p:nvPr/>
        </p:nvSpPr>
        <p:spPr>
          <a:xfrm>
            <a:off x="945761" y="1714238"/>
            <a:ext cx="1013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dirty="0"/>
              <a:t>Non-glucose fermenting GNB VAP </a:t>
            </a:r>
            <a:r>
              <a:rPr lang="en-US" altLang="ko-KR" sz="3000" dirty="0">
                <a:sym typeface="Wingdings" panose="05000000000000000000" pitchFamily="2" charset="2"/>
              </a:rPr>
              <a:t> </a:t>
            </a:r>
            <a:r>
              <a:rPr lang="ko-KR" altLang="en-US" sz="3000" dirty="0">
                <a:sym typeface="Wingdings" panose="05000000000000000000" pitchFamily="2" charset="2"/>
              </a:rPr>
              <a:t>단기치료 </a:t>
            </a:r>
            <a:r>
              <a:rPr lang="en-US" altLang="ko-KR" sz="3000" dirty="0">
                <a:sym typeface="Wingdings" panose="05000000000000000000" pitchFamily="2" charset="2"/>
              </a:rPr>
              <a:t> </a:t>
            </a:r>
            <a:r>
              <a:rPr lang="ko-KR" altLang="en-US" sz="3000" dirty="0">
                <a:sym typeface="Wingdings" panose="05000000000000000000" pitchFamily="2" charset="2"/>
              </a:rPr>
              <a:t>재발 증가</a:t>
            </a:r>
            <a:endParaRPr lang="ko-KR" altLang="en-US" sz="30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12983F1-6F68-11CA-D4D6-9ABC3CF3F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011" y="2539015"/>
            <a:ext cx="8240275" cy="275310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BE0776-3F7B-E909-A43C-2E459C11FA33}"/>
              </a:ext>
            </a:extLst>
          </p:cNvPr>
          <p:cNvSpPr/>
          <p:nvPr/>
        </p:nvSpPr>
        <p:spPr>
          <a:xfrm>
            <a:off x="6283234" y="2836946"/>
            <a:ext cx="1293223" cy="2455178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7662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INTRODUCTION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17920" y="1604533"/>
            <a:ext cx="11401855" cy="4644501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C94CF23-B31B-05C6-2858-C06DA8FF0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423" y="1634603"/>
            <a:ext cx="6354062" cy="4382112"/>
          </a:xfrm>
          <a:prstGeom prst="rect">
            <a:avLst/>
          </a:prstGeom>
        </p:spPr>
      </p:pic>
      <p:sp>
        <p:nvSpPr>
          <p:cNvPr id="7" name="내용 개체 틀 2">
            <a:extLst>
              <a:ext uri="{FF2B5EF4-FFF2-40B4-BE49-F238E27FC236}">
                <a16:creationId xmlns:a16="http://schemas.microsoft.com/office/drawing/2014/main" id="{8FD69C56-6C08-7AD2-3490-4176BC2A7C2B}"/>
              </a:ext>
            </a:extLst>
          </p:cNvPr>
          <p:cNvSpPr txBox="1">
            <a:spLocks/>
          </p:cNvSpPr>
          <p:nvPr/>
        </p:nvSpPr>
        <p:spPr>
          <a:xfrm>
            <a:off x="4108361" y="6501431"/>
            <a:ext cx="8017969" cy="3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15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Microorganisms</a:t>
            </a:r>
            <a:r>
              <a:rPr lang="en-US" altLang="ko-KR" sz="1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12.1 (2024): 213.</a:t>
            </a:r>
            <a:endParaRPr lang="en-US" altLang="ko-K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977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GUIDELINES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2F57392-ACA3-44C4-AD62-E3E8401EF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229574"/>
            <a:ext cx="5760000" cy="311276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39BD508-28B8-D8C9-124E-FF2206649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905"/>
          <a:stretch/>
        </p:blipFill>
        <p:spPr>
          <a:xfrm>
            <a:off x="6814935" y="1582106"/>
            <a:ext cx="4858428" cy="348029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F02F38A-D08B-2797-353C-6597D8147C29}"/>
              </a:ext>
            </a:extLst>
          </p:cNvPr>
          <p:cNvSpPr/>
          <p:nvPr/>
        </p:nvSpPr>
        <p:spPr>
          <a:xfrm>
            <a:off x="3023541" y="1674269"/>
            <a:ext cx="2671865" cy="21984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4B5518E-B89D-777F-200D-475BBB9050FC}"/>
              </a:ext>
            </a:extLst>
          </p:cNvPr>
          <p:cNvSpPr/>
          <p:nvPr/>
        </p:nvSpPr>
        <p:spPr>
          <a:xfrm>
            <a:off x="9184136" y="2445323"/>
            <a:ext cx="2389556" cy="232563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4961D23-DA01-A4D5-ABAB-C78E5E7E7FB4}"/>
              </a:ext>
            </a:extLst>
          </p:cNvPr>
          <p:cNvSpPr/>
          <p:nvPr/>
        </p:nvSpPr>
        <p:spPr>
          <a:xfrm>
            <a:off x="7076662" y="2733704"/>
            <a:ext cx="2733544" cy="232563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81051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GUIDELINES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1FA0539-2425-472D-B936-BBE3F1D44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238522"/>
            <a:ext cx="5760000" cy="2373398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8DB8C579-D636-2DA1-F115-556A408EA8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657"/>
          <a:stretch/>
        </p:blipFill>
        <p:spPr>
          <a:xfrm>
            <a:off x="6715207" y="1238522"/>
            <a:ext cx="4858428" cy="3429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48D81DD-A0D3-5A79-838F-C5DEFA7BBDC4}"/>
              </a:ext>
            </a:extLst>
          </p:cNvPr>
          <p:cNvSpPr/>
          <p:nvPr/>
        </p:nvSpPr>
        <p:spPr>
          <a:xfrm>
            <a:off x="336000" y="1987778"/>
            <a:ext cx="2877463" cy="245971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90DC8B0-A577-3389-CA7F-FD337CB1B483}"/>
              </a:ext>
            </a:extLst>
          </p:cNvPr>
          <p:cNvSpPr/>
          <p:nvPr/>
        </p:nvSpPr>
        <p:spPr>
          <a:xfrm>
            <a:off x="1063167" y="3104652"/>
            <a:ext cx="2502994" cy="245971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7503453-56AE-7015-F167-7EF75E0483B9}"/>
              </a:ext>
            </a:extLst>
          </p:cNvPr>
          <p:cNvSpPr/>
          <p:nvPr/>
        </p:nvSpPr>
        <p:spPr>
          <a:xfrm>
            <a:off x="9236161" y="2538595"/>
            <a:ext cx="2502994" cy="245971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ED285AA-B58F-D175-3ECA-BDB7C409B3EC}"/>
              </a:ext>
            </a:extLst>
          </p:cNvPr>
          <p:cNvSpPr/>
          <p:nvPr/>
        </p:nvSpPr>
        <p:spPr>
          <a:xfrm>
            <a:off x="6958869" y="2777851"/>
            <a:ext cx="1623428" cy="300675"/>
          </a:xfrm>
          <a:prstGeom prst="rect">
            <a:avLst/>
          </a:prstGeom>
          <a:solidFill>
            <a:schemeClr val="accent5">
              <a:alpha val="1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4003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TREATMENT_New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Antibiotics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chemeClr val="tx1"/>
                </a:solidFill>
                <a:latin typeface="+mn-lt"/>
              </a:rPr>
              <a:t>Ceftobiprole : 5</a:t>
            </a:r>
            <a:r>
              <a:rPr lang="en-US" sz="250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cephalosporin for HAP </a:t>
            </a:r>
          </a:p>
          <a:p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 err="1">
                <a:solidFill>
                  <a:schemeClr val="accent5"/>
                </a:solidFill>
                <a:latin typeface="+mn-lt"/>
              </a:rPr>
              <a:t>Ceftolozane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-tazobactam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: 5</a:t>
            </a:r>
            <a:r>
              <a:rPr lang="en-US" sz="250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cephalosporin + </a:t>
            </a:r>
            <a:r>
              <a:rPr lang="el-GR" sz="2500" dirty="0">
                <a:solidFill>
                  <a:schemeClr val="tx1"/>
                </a:solidFill>
                <a:latin typeface="+mn-lt"/>
              </a:rPr>
              <a:t>β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-lactamase inhibitor (BLI)</a:t>
            </a:r>
          </a:p>
          <a:p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>
                <a:solidFill>
                  <a:schemeClr val="tx1"/>
                </a:solidFill>
                <a:latin typeface="+mn-lt"/>
              </a:rPr>
              <a:t>Meropenem-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vaborbactam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: Carbapenem +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non- </a:t>
            </a:r>
            <a:r>
              <a:rPr lang="el-GR" altLang="ko-KR" sz="2500" dirty="0">
                <a:solidFill>
                  <a:schemeClr val="tx1"/>
                </a:solidFill>
                <a:latin typeface="+mn-lt"/>
              </a:rPr>
              <a:t>β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-lactam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BLI</a:t>
            </a:r>
          </a:p>
          <a:p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>
                <a:solidFill>
                  <a:schemeClr val="accent5"/>
                </a:solidFill>
                <a:latin typeface="+mn-lt"/>
              </a:rPr>
              <a:t>Ceftazidime-avibactam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: 3</a:t>
            </a:r>
            <a:r>
              <a:rPr lang="en-US" sz="2500" baseline="30000" dirty="0">
                <a:solidFill>
                  <a:schemeClr val="tx1"/>
                </a:solidFill>
                <a:latin typeface="+mn-lt"/>
              </a:rPr>
              <a:t>rd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cephalosporin + non-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l-GR" altLang="ko-KR" sz="2500" dirty="0">
                <a:solidFill>
                  <a:schemeClr val="tx1"/>
                </a:solidFill>
                <a:latin typeface="+mn-lt"/>
              </a:rPr>
              <a:t>β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-lactam BLI </a:t>
            </a:r>
          </a:p>
          <a:p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>
                <a:solidFill>
                  <a:schemeClr val="tx1"/>
                </a:solidFill>
                <a:latin typeface="+mn-lt"/>
              </a:rPr>
              <a:t>Imipenem-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relebactam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: carbapenem +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non- </a:t>
            </a:r>
            <a:r>
              <a:rPr lang="el-GR" altLang="ko-KR" sz="2500" dirty="0">
                <a:solidFill>
                  <a:schemeClr val="tx1"/>
                </a:solidFill>
                <a:latin typeface="+mn-lt"/>
              </a:rPr>
              <a:t>β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-lactam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BLI</a:t>
            </a:r>
          </a:p>
          <a:p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 err="1">
                <a:solidFill>
                  <a:schemeClr val="tx1"/>
                </a:solidFill>
                <a:latin typeface="+mn-lt"/>
              </a:rPr>
              <a:t>Cefiderocol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: siderophore cephalosporin</a:t>
            </a:r>
          </a:p>
        </p:txBody>
      </p:sp>
    </p:spTree>
    <p:extLst>
      <p:ext uri="{BB962C8B-B14F-4D97-AF65-F5344CB8AC3E}">
        <p14:creationId xmlns:p14="http://schemas.microsoft.com/office/powerpoint/2010/main" val="1850151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TREATMENT_New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Antibiotics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err="1">
                <a:solidFill>
                  <a:schemeClr val="accent5"/>
                </a:solidFill>
                <a:latin typeface="+mn-lt"/>
              </a:rPr>
              <a:t>Ceftolozane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-tazobactam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: 5</a:t>
            </a:r>
            <a:r>
              <a:rPr lang="en-US" sz="250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cephalosporin + </a:t>
            </a:r>
            <a:r>
              <a:rPr lang="el-GR" sz="2500" dirty="0">
                <a:solidFill>
                  <a:schemeClr val="tx1"/>
                </a:solidFill>
                <a:latin typeface="+mn-lt"/>
              </a:rPr>
              <a:t>β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-lactamase inhibitor (BLI)</a:t>
            </a:r>
          </a:p>
          <a:p>
            <a:pPr lvl="1"/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sz="2500" dirty="0">
                <a:solidFill>
                  <a:schemeClr val="tx1"/>
                </a:solidFill>
                <a:latin typeface="+mn-lt"/>
              </a:rPr>
              <a:t>MDR or XDR of 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P.aeruginosa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,  ESBL-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Enterobacterales</a:t>
            </a: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sz="2500" dirty="0">
                <a:solidFill>
                  <a:schemeClr val="tx1"/>
                </a:solidFill>
                <a:latin typeface="+mn-lt"/>
              </a:rPr>
              <a:t>Limited against anaerobic, G(+) cocci, 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A.baumannii</a:t>
            </a: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>
                <a:solidFill>
                  <a:schemeClr val="accent5"/>
                </a:solidFill>
                <a:latin typeface="+mn-lt"/>
              </a:rPr>
              <a:t>Ceftazidime-avibactam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: 3</a:t>
            </a:r>
            <a:r>
              <a:rPr lang="en-US" sz="2500" baseline="30000" dirty="0">
                <a:solidFill>
                  <a:schemeClr val="tx1"/>
                </a:solidFill>
                <a:latin typeface="+mn-lt"/>
              </a:rPr>
              <a:t>rd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cephalosporin + non-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l-GR" altLang="ko-KR" sz="2500" dirty="0">
                <a:solidFill>
                  <a:schemeClr val="tx1"/>
                </a:solidFill>
                <a:latin typeface="+mn-lt"/>
              </a:rPr>
              <a:t>β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-lactam BLI </a:t>
            </a:r>
          </a:p>
          <a:p>
            <a:pPr lvl="1"/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MDR of </a:t>
            </a:r>
            <a:r>
              <a:rPr lang="en-US" altLang="ko-KR" sz="2500" dirty="0" err="1">
                <a:solidFill>
                  <a:schemeClr val="tx1"/>
                </a:solidFill>
                <a:latin typeface="+mn-lt"/>
              </a:rPr>
              <a:t>P.aeruginosa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,  ESBL-</a:t>
            </a:r>
            <a:r>
              <a:rPr lang="en-US" altLang="ko-KR" sz="2500" dirty="0" err="1">
                <a:solidFill>
                  <a:schemeClr val="tx1"/>
                </a:solidFill>
                <a:latin typeface="+mn-lt"/>
              </a:rPr>
              <a:t>Enterobacterales</a:t>
            </a: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No activity against Ambler class B </a:t>
            </a:r>
            <a:r>
              <a:rPr lang="el-GR" altLang="ko-KR" sz="2500" dirty="0">
                <a:solidFill>
                  <a:schemeClr val="tx1"/>
                </a:solidFill>
                <a:latin typeface="+mn-lt"/>
              </a:rPr>
              <a:t>β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-lactamases</a:t>
            </a:r>
          </a:p>
          <a:p>
            <a:pPr lvl="1"/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715E1E-F486-4032-7AFD-71E8CDE82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426" y="1939319"/>
            <a:ext cx="3341298" cy="175747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5840EB6-062F-1A1D-11FE-A43A20D2A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519" y="4628935"/>
            <a:ext cx="3515800" cy="19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1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TREATMENT_New</a:t>
            </a:r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Antibiotics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5715E1E-F486-4032-7AFD-71E8CDE82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087" y="1402284"/>
            <a:ext cx="3341298" cy="175747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5840EB6-062F-1A1D-11FE-A43A20D2A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113" y="1402284"/>
            <a:ext cx="3515800" cy="1958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6B9456-C457-B8CF-2D7B-23B39ABB927F}"/>
              </a:ext>
            </a:extLst>
          </p:cNvPr>
          <p:cNvSpPr txBox="1"/>
          <p:nvPr/>
        </p:nvSpPr>
        <p:spPr>
          <a:xfrm>
            <a:off x="3032760" y="3243345"/>
            <a:ext cx="6126480" cy="332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dirty="0">
                <a:solidFill>
                  <a:srgbClr val="000000"/>
                </a:solidFill>
                <a:latin typeface="+mn-ea"/>
              </a:rPr>
              <a:t>○ 복잡성 복강 내 감염</a:t>
            </a:r>
            <a:r>
              <a:rPr lang="en-US" altLang="ko-KR" sz="1800" dirty="0">
                <a:solidFill>
                  <a:srgbClr val="000000"/>
                </a:solidFill>
                <a:latin typeface="+mn-ea"/>
              </a:rPr>
              <a:t>(Complicated intra-abdominal infections),</a:t>
            </a:r>
            <a:r>
              <a:rPr lang="ko-KR" altLang="en-US" sz="1800" dirty="0">
                <a:solidFill>
                  <a:srgbClr val="000000"/>
                </a:solidFill>
                <a:latin typeface="+mn-ea"/>
              </a:rPr>
              <a:t> 복잡성 요로감염</a:t>
            </a:r>
            <a:r>
              <a:rPr lang="en-US" altLang="ko-KR" sz="1800" dirty="0">
                <a:solidFill>
                  <a:srgbClr val="000000"/>
                </a:solidFill>
                <a:latin typeface="+mn-ea"/>
              </a:rPr>
              <a:t>(Complicated urinary tract infections)</a:t>
            </a:r>
            <a:r>
              <a:rPr lang="ko-KR" altLang="en-US" sz="1800" dirty="0">
                <a:solidFill>
                  <a:srgbClr val="000000"/>
                </a:solidFill>
                <a:latin typeface="+mn-ea"/>
              </a:rPr>
              <a:t>과 </a:t>
            </a:r>
            <a:r>
              <a:rPr lang="ko-KR" altLang="en-US" sz="1800" dirty="0">
                <a:solidFill>
                  <a:schemeClr val="accent5"/>
                </a:solidFill>
                <a:latin typeface="+mn-ea"/>
              </a:rPr>
              <a:t>원내 감염 폐렴</a:t>
            </a:r>
            <a:r>
              <a:rPr lang="en-US" altLang="ko-KR" sz="1800" dirty="0">
                <a:solidFill>
                  <a:schemeClr val="accent5"/>
                </a:solidFill>
                <a:latin typeface="+mn-ea"/>
              </a:rPr>
              <a:t>(Hospital-acquired and ventilator-acquired pneumonia)</a:t>
            </a:r>
            <a:r>
              <a:rPr lang="ko-KR" altLang="en-US" sz="1800" dirty="0">
                <a:solidFill>
                  <a:srgbClr val="000000"/>
                </a:solidFill>
                <a:latin typeface="+mn-ea"/>
              </a:rPr>
              <a:t>에 </a:t>
            </a:r>
            <a:r>
              <a:rPr lang="en-US" altLang="ko-KR" sz="1800" dirty="0">
                <a:solidFill>
                  <a:schemeClr val="accent5"/>
                </a:solidFill>
                <a:latin typeface="+mn-ea"/>
              </a:rPr>
              <a:t>Carbapenem</a:t>
            </a:r>
            <a:r>
              <a:rPr lang="ko-KR" altLang="en-US" sz="1800" dirty="0">
                <a:solidFill>
                  <a:schemeClr val="accent5"/>
                </a:solidFill>
                <a:latin typeface="+mn-ea"/>
              </a:rPr>
              <a:t>계 항생제에 실패한 경우 </a:t>
            </a:r>
            <a:r>
              <a:rPr lang="ko-KR" altLang="en-US" sz="1800" dirty="0">
                <a:solidFill>
                  <a:srgbClr val="000000"/>
                </a:solidFill>
                <a:latin typeface="+mn-ea"/>
              </a:rPr>
              <a:t>또는 </a:t>
            </a:r>
            <a:r>
              <a:rPr lang="ko-KR" altLang="en-US" sz="1800" dirty="0" err="1">
                <a:solidFill>
                  <a:schemeClr val="accent5"/>
                </a:solidFill>
                <a:latin typeface="+mn-ea"/>
              </a:rPr>
              <a:t>다제내성</a:t>
            </a:r>
            <a:r>
              <a:rPr lang="ko-KR" altLang="en-US" sz="1800" dirty="0">
                <a:solidFill>
                  <a:schemeClr val="accent5"/>
                </a:solidFill>
                <a:latin typeface="+mn-ea"/>
              </a:rPr>
              <a:t> </a:t>
            </a:r>
            <a:r>
              <a:rPr lang="ko-KR" altLang="en-US" sz="1800" dirty="0" err="1">
                <a:solidFill>
                  <a:schemeClr val="accent5"/>
                </a:solidFill>
                <a:latin typeface="+mn-ea"/>
              </a:rPr>
              <a:t>녹농균이나</a:t>
            </a:r>
            <a:r>
              <a:rPr lang="ko-KR" altLang="en-US" sz="1800" dirty="0">
                <a:solidFill>
                  <a:schemeClr val="accent5"/>
                </a:solidFill>
                <a:latin typeface="+mn-ea"/>
              </a:rPr>
              <a:t> </a:t>
            </a:r>
            <a:r>
              <a:rPr lang="ko-KR" altLang="en-US" sz="1800" dirty="0" err="1">
                <a:solidFill>
                  <a:schemeClr val="accent5"/>
                </a:solidFill>
                <a:latin typeface="+mn-ea"/>
              </a:rPr>
              <a:t>카바페넴</a:t>
            </a:r>
            <a:r>
              <a:rPr lang="ko-KR" altLang="en-US" sz="1800" dirty="0">
                <a:solidFill>
                  <a:schemeClr val="accent5"/>
                </a:solidFill>
                <a:latin typeface="+mn-ea"/>
              </a:rPr>
              <a:t> 내성 장내세균이 증명된 경우 </a:t>
            </a:r>
            <a:r>
              <a:rPr lang="ko-KR" altLang="en-US" sz="1800" dirty="0">
                <a:solidFill>
                  <a:srgbClr val="000000"/>
                </a:solidFill>
                <a:latin typeface="+mn-ea"/>
              </a:rPr>
              <a:t>요양급여를 인정하며</a:t>
            </a:r>
            <a:r>
              <a:rPr lang="en-US" altLang="ko-KR" sz="18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1800" dirty="0">
                <a:solidFill>
                  <a:srgbClr val="000000"/>
                </a:solidFill>
                <a:latin typeface="+mn-ea"/>
              </a:rPr>
              <a:t>투여소견서를 첨부하여야 함</a:t>
            </a:r>
            <a:r>
              <a:rPr lang="en-US" altLang="ko-KR" sz="180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18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946361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PREVENTION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MINIMIZING OROPHARYNGEAL COLONIZATION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Oral care interventions (dental care, toothbrushing, chlorhexidine)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Avoiding gastric acid-suppressing medication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3000" b="1" dirty="0">
                <a:solidFill>
                  <a:schemeClr val="tx1"/>
                </a:solidFill>
                <a:latin typeface="+mn-lt"/>
              </a:rPr>
              <a:t>PREVENTING ASPIRATION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Dysphagia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Diet modification, swallowing training, non-oral feeding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Minimizing sedative medications, Multimodality postoperative pain control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3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3000" b="1" dirty="0">
                <a:solidFill>
                  <a:schemeClr val="tx1"/>
                </a:solidFill>
                <a:latin typeface="+mn-lt"/>
              </a:rPr>
              <a:t>AIRWAY CLEARANCE, EARLY MOBILIZATION, PAIN CONTROL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3000" b="1" dirty="0">
                <a:solidFill>
                  <a:schemeClr val="tx1"/>
                </a:solidFill>
                <a:latin typeface="+mn-lt"/>
              </a:rPr>
              <a:t>PROPHYLACTIC ANTIBIOTICS</a:t>
            </a:r>
          </a:p>
          <a:p>
            <a:pPr marL="0" indent="0">
              <a:buNone/>
            </a:pPr>
            <a:r>
              <a:rPr lang="en-US" altLang="ko-KR" sz="3000" b="1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3000" b="1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3000" b="1" dirty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7536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PREVENTION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CONVENTIONAL INFECTION CONTROL APPROACHES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Adequate space, ventilation systems, handwashing facilities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Attitudes and practices of health care personnel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Health care staff, number, quality, motivation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Antibiotic policy </a:t>
            </a: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35730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PREVENTION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SPECIFIC PROPHYLAXIS AGAINST VAP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Cuff pressure above 20cm H2O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Semi-recumbent position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Oral hygiene with sterile water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33712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PREVENTION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SPECIFIC PROPHYLAXIS AGAINST VAP</a:t>
            </a:r>
          </a:p>
          <a:p>
            <a:pPr marL="234950" lvl="1" indent="0">
              <a:buClr>
                <a:schemeClr val="accent2"/>
              </a:buClr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Continuous or intermittent suctioning of oropharyngeal secretions</a:t>
            </a:r>
          </a:p>
          <a:p>
            <a:pPr marL="234950" lvl="1" indent="0">
              <a:buClr>
                <a:schemeClr val="accent2"/>
              </a:buClr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(sub-glottic secretion drainage)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Antacids, histamine 2 blockers, PPI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accent2"/>
                </a:solidFill>
                <a:latin typeface="+mn-lt"/>
              </a:rPr>
              <a:t>Oral care with chlorhexidine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Selective decontamination of the digestive tract (SDD)</a:t>
            </a: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60669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PREVENTION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89810F6-9B9D-FF01-F3DD-04545BE7A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1667"/>
            <a:ext cx="12192000" cy="341059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78C486AD-E6F4-CDA5-BFD4-99DADE5CC3BE}"/>
              </a:ext>
            </a:extLst>
          </p:cNvPr>
          <p:cNvSpPr/>
          <p:nvPr/>
        </p:nvSpPr>
        <p:spPr>
          <a:xfrm>
            <a:off x="5958005" y="2140542"/>
            <a:ext cx="6007572" cy="263023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9D531C1-F3B0-97D7-A511-1372EB41AA12}"/>
              </a:ext>
            </a:extLst>
          </p:cNvPr>
          <p:cNvSpPr/>
          <p:nvPr/>
        </p:nvSpPr>
        <p:spPr>
          <a:xfrm>
            <a:off x="6118758" y="2401739"/>
            <a:ext cx="1483825" cy="263023"/>
          </a:xfrm>
          <a:prstGeom prst="rect">
            <a:avLst/>
          </a:prstGeom>
          <a:solidFill>
            <a:schemeClr val="accent2">
              <a:alpha val="26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8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PATHOGENESIS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17920" y="1604533"/>
            <a:ext cx="11401855" cy="4644501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Development of HAP or VAP 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number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2500" dirty="0">
                <a:solidFill>
                  <a:schemeClr val="accent5"/>
                </a:solidFill>
                <a:latin typeface="+mn-lt"/>
              </a:rPr>
              <a:t>virulence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 of the microorganisms entering the lower respiratory tract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Patient’s response; cellular, humoral and mechanical defense mechanisms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accent2"/>
                </a:solidFill>
                <a:latin typeface="+mn-lt"/>
              </a:rPr>
              <a:t>Endotracheal tube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itself</a:t>
            </a:r>
          </a:p>
          <a:p>
            <a:pPr marL="234950" lvl="1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58483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PREVENTION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13077FA-7ED7-1140-3111-497B9078D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32" y="1300056"/>
            <a:ext cx="5534797" cy="151468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73A178C-BF0C-B73B-D49C-97FA59F59091}"/>
              </a:ext>
            </a:extLst>
          </p:cNvPr>
          <p:cNvSpPr txBox="1">
            <a:spLocks/>
          </p:cNvSpPr>
          <p:nvPr/>
        </p:nvSpPr>
        <p:spPr>
          <a:xfrm>
            <a:off x="65237" y="2814742"/>
            <a:ext cx="6139620" cy="4043258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Toothbrushing (VAP)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Twice daily (no additional benefit of 3 or more)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  <a:latin typeface="+mn-lt"/>
              </a:rPr>
              <a:t>Lower rates of pneumonia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Shorter duration of MV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Shorter ICU length of stay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Lower ICU mortality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No differences of Hospital LOS, use of Antibiotics </a:t>
            </a:r>
          </a:p>
          <a:p>
            <a:pPr marL="234950" lvl="1" indent="0"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8F596EE-1510-50F0-977F-F989BA752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777" y="1146467"/>
            <a:ext cx="3637760" cy="55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097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SUMMARY_HAP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209099"/>
            <a:ext cx="11401855" cy="5610264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chemeClr val="tx1"/>
                </a:solidFill>
                <a:latin typeface="+mn-lt"/>
              </a:rPr>
              <a:t>HAP is associated with excess mortality, hospital length of stay, and cost.</a:t>
            </a:r>
          </a:p>
          <a:p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>
                <a:solidFill>
                  <a:schemeClr val="tx1"/>
                </a:solidFill>
                <a:latin typeface="+mn-lt"/>
              </a:rPr>
              <a:t>HAP is most commonly causes by aspiration of 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oro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-pharyngeal secretions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contaminated with pathogenic bacteria. </a:t>
            </a: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 err="1">
                <a:solidFill>
                  <a:schemeClr val="tx1"/>
                </a:solidFill>
                <a:latin typeface="+mn-lt"/>
              </a:rPr>
              <a:t>P.aeruginosa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S.aureus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, enteric gram(-) bacilli, Streptococcus sp..</a:t>
            </a:r>
          </a:p>
          <a:p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>
                <a:solidFill>
                  <a:schemeClr val="tx1"/>
                </a:solidFill>
                <a:latin typeface="+mn-lt"/>
              </a:rPr>
              <a:t>Empirical treatment should target potentially resistant organisms.</a:t>
            </a:r>
          </a:p>
          <a:p>
            <a:pPr marL="0" indent="0">
              <a:buNone/>
            </a:pPr>
            <a:r>
              <a:rPr lang="en-US" sz="2500">
                <a:solidFill>
                  <a:schemeClr val="tx1"/>
                </a:solidFill>
                <a:latin typeface="+mn-lt"/>
              </a:rPr>
              <a:t>    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Definitive culture returns, antibiotics should be de-escalated to 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    a narrow-spectrum agents.</a:t>
            </a: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r>
              <a:rPr lang="en-US" sz="2500" dirty="0">
                <a:solidFill>
                  <a:schemeClr val="tx1"/>
                </a:solidFill>
                <a:latin typeface="+mn-lt"/>
              </a:rPr>
              <a:t>For most patients, a 7-day course of antibiotics is recommended.</a:t>
            </a:r>
          </a:p>
          <a:p>
            <a:pPr marL="0" indent="0">
              <a:buNone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altLang="ko-KR" sz="3000" b="1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3000" b="1" dirty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638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SUMMARY_VAP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209099"/>
            <a:ext cx="11401855" cy="5610264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VAP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is</a:t>
            </a:r>
            <a:r>
              <a:rPr lang="ko-KR" altLang="en-US" sz="25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ko-KR" sz="2500" dirty="0">
                <a:solidFill>
                  <a:schemeClr val="tx1"/>
                </a:solidFill>
                <a:latin typeface="+mn-lt"/>
              </a:rPr>
              <a:t>associated with mortality, particularly in case of infection due to high-risk pathogens.</a:t>
            </a:r>
          </a:p>
          <a:p>
            <a:pPr>
              <a:buClr>
                <a:schemeClr val="accent2"/>
              </a:buClr>
            </a:pPr>
            <a:endParaRPr lang="en-US" altLang="ko-KR" sz="25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2500" dirty="0" err="1">
                <a:solidFill>
                  <a:schemeClr val="tx1"/>
                </a:solidFill>
                <a:latin typeface="+mn-lt"/>
              </a:rPr>
              <a:t>P.aeruginosa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+mn-lt"/>
              </a:rPr>
              <a:t>S.aureus</a:t>
            </a:r>
            <a:r>
              <a:rPr lang="en-US" sz="2500" dirty="0">
                <a:solidFill>
                  <a:schemeClr val="tx1"/>
                </a:solidFill>
                <a:latin typeface="+mn-lt"/>
              </a:rPr>
              <a:t>, and Enterobacteriaceae.</a:t>
            </a:r>
          </a:p>
          <a:p>
            <a:pPr>
              <a:buClr>
                <a:schemeClr val="accent2"/>
              </a:buClr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Pulmonary secretions should always be obtained before new antibiotics.  </a:t>
            </a:r>
          </a:p>
          <a:p>
            <a:pPr>
              <a:buClr>
                <a:schemeClr val="accent2"/>
              </a:buClr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The initial approach involves broad-spectrum antibiotics to avoid inadequate treatment in patients with true bacterial pneumonia. </a:t>
            </a:r>
          </a:p>
          <a:p>
            <a:pPr>
              <a:buClr>
                <a:schemeClr val="accent2"/>
              </a:buClr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Switching to monotherapy after day 3-5, duration of therapy to 7-8 days. </a:t>
            </a:r>
          </a:p>
          <a:p>
            <a:pPr>
              <a:buClr>
                <a:schemeClr val="accent2"/>
              </a:buClr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altLang="ko-KR" sz="3000" b="1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3000" b="1" dirty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06461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85248" y="1377810"/>
            <a:ext cx="3883748" cy="70569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ko-KR" sz="5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HY헤드라인M" panose="02030600000101010101" pitchFamily="18" charset="-127"/>
                <a:cs typeface="Arial" panose="020B0604020202020204" pitchFamily="34" charset="0"/>
              </a:rPr>
              <a:t>Thank You</a:t>
            </a:r>
            <a:endParaRPr lang="ko-KR" altLang="en-US" sz="5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4" name="Picture 3" descr="C:\Users\전경사진\부산백병원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1775" y="2406338"/>
            <a:ext cx="6170695" cy="3552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204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PATHOGENESIS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95072" y="1402284"/>
            <a:ext cx="11401855" cy="5455716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endParaRPr lang="en-US" altLang="ko-KR" sz="2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5"/>
              </a:buClr>
            </a:pPr>
            <a:r>
              <a:rPr lang="en-US" altLang="ko-KR" sz="2500" dirty="0">
                <a:solidFill>
                  <a:schemeClr val="accent5"/>
                </a:solidFill>
                <a:latin typeface="Aptos" panose="020B0004020202020204" pitchFamily="34" charset="0"/>
              </a:rPr>
              <a:t>Aspiration</a:t>
            </a:r>
            <a:r>
              <a:rPr lang="en-US" altLang="ko-KR" sz="2500" dirty="0">
                <a:solidFill>
                  <a:schemeClr val="tx1"/>
                </a:solidFill>
                <a:latin typeface="Aptos" panose="020B0004020202020204" pitchFamily="34" charset="0"/>
              </a:rPr>
              <a:t> of </a:t>
            </a:r>
            <a:r>
              <a:rPr lang="en-US" altLang="ko-KR" sz="2500" dirty="0">
                <a:solidFill>
                  <a:schemeClr val="accent5"/>
                </a:solidFill>
                <a:latin typeface="Aptos" panose="020B0004020202020204" pitchFamily="34" charset="0"/>
              </a:rPr>
              <a:t>oropharyngeal secretions</a:t>
            </a:r>
          </a:p>
          <a:p>
            <a:pPr>
              <a:buClr>
                <a:schemeClr val="accent5"/>
              </a:buClr>
            </a:pPr>
            <a:endParaRPr lang="en-US" altLang="ko-KR" sz="25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5"/>
              </a:buClr>
            </a:pPr>
            <a:r>
              <a:rPr lang="en-US" altLang="ko-KR" sz="2500" dirty="0">
                <a:solidFill>
                  <a:schemeClr val="tx1"/>
                </a:solidFill>
                <a:latin typeface="Aptos" panose="020B0004020202020204" pitchFamily="34" charset="0"/>
              </a:rPr>
              <a:t>Large volume </a:t>
            </a:r>
            <a:r>
              <a:rPr lang="en-US" altLang="ko-KR" sz="2500" dirty="0">
                <a:solidFill>
                  <a:schemeClr val="accent5"/>
                </a:solidFill>
                <a:latin typeface="Aptos" panose="020B0004020202020204" pitchFamily="34" charset="0"/>
              </a:rPr>
              <a:t>gastric </a:t>
            </a:r>
            <a:r>
              <a:rPr lang="en-US" altLang="ko-KR" sz="2500" dirty="0">
                <a:solidFill>
                  <a:schemeClr val="tx1"/>
                </a:solidFill>
                <a:latin typeface="Aptos" panose="020B0004020202020204" pitchFamily="34" charset="0"/>
              </a:rPr>
              <a:t>aspiration </a:t>
            </a:r>
          </a:p>
          <a:p>
            <a:pPr>
              <a:buClr>
                <a:schemeClr val="accent5"/>
              </a:buClr>
            </a:pPr>
            <a:endParaRPr lang="en-US" altLang="ko-KR" sz="25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5"/>
              </a:buClr>
            </a:pPr>
            <a:r>
              <a:rPr lang="en-US" altLang="ko-KR" sz="2500" dirty="0">
                <a:solidFill>
                  <a:schemeClr val="accent5"/>
                </a:solidFill>
                <a:latin typeface="Aptos" panose="020B0004020202020204" pitchFamily="34" charset="0"/>
              </a:rPr>
              <a:t>Hematogenous</a:t>
            </a:r>
            <a:r>
              <a:rPr lang="en-US" altLang="ko-KR" sz="2500" dirty="0">
                <a:solidFill>
                  <a:schemeClr val="tx1"/>
                </a:solidFill>
                <a:latin typeface="Aptos" panose="020B0004020202020204" pitchFamily="34" charset="0"/>
              </a:rPr>
              <a:t> spread of infection</a:t>
            </a:r>
          </a:p>
          <a:p>
            <a:pPr>
              <a:buClr>
                <a:schemeClr val="accent5"/>
              </a:buClr>
            </a:pPr>
            <a:endParaRPr lang="en-US" altLang="ko-KR" sz="25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buClr>
                <a:schemeClr val="accent5"/>
              </a:buClr>
            </a:pPr>
            <a:r>
              <a:rPr lang="en-US" altLang="ko-KR" sz="2500" dirty="0">
                <a:solidFill>
                  <a:schemeClr val="accent5"/>
                </a:solidFill>
                <a:latin typeface="Aptos" panose="020B0004020202020204" pitchFamily="34" charset="0"/>
              </a:rPr>
              <a:t>Inhalation</a:t>
            </a:r>
            <a:r>
              <a:rPr lang="en-US" altLang="ko-KR" sz="2500" dirty="0">
                <a:solidFill>
                  <a:schemeClr val="tx1"/>
                </a:solidFill>
                <a:latin typeface="Aptos" panose="020B0004020202020204" pitchFamily="34" charset="0"/>
              </a:rPr>
              <a:t> of contaminated aerosols (e.g. Legionella)</a:t>
            </a:r>
          </a:p>
        </p:txBody>
      </p:sp>
    </p:spTree>
    <p:extLst>
      <p:ext uri="{BB962C8B-B14F-4D97-AF65-F5344CB8AC3E}">
        <p14:creationId xmlns:p14="http://schemas.microsoft.com/office/powerpoint/2010/main" val="3765229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ik\Documents\네이트온 받은 파일\PPT2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237" y="270098"/>
            <a:ext cx="9907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PATHOGENESIS</a:t>
            </a:r>
          </a:p>
        </p:txBody>
      </p:sp>
      <p:pic>
        <p:nvPicPr>
          <p:cNvPr id="10" name="Picture 8" descr="C:\Users\2010부산백병원로고\한글영문\부산w_한글영문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8745" y="608966"/>
            <a:ext cx="2087585" cy="364174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579A4F-6952-AF48-3566-D3E31B4FC27C}"/>
              </a:ext>
            </a:extLst>
          </p:cNvPr>
          <p:cNvSpPr txBox="1">
            <a:spLocks/>
          </p:cNvSpPr>
          <p:nvPr/>
        </p:nvSpPr>
        <p:spPr>
          <a:xfrm>
            <a:off x="317920" y="1604533"/>
            <a:ext cx="11401855" cy="4644501"/>
          </a:xfrm>
          <a:prstGeom prst="rect">
            <a:avLst/>
          </a:prstGeom>
        </p:spPr>
        <p:txBody>
          <a:bodyPr/>
          <a:lstStyle>
            <a:lvl1pPr marL="234950" indent="-2349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Wingdings" pitchFamily="2" charset="2"/>
              <a:buChar char="§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22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Font typeface="System Font Regular"/>
              <a:buChar char="-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04863" indent="-288925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698CB"/>
              </a:buClr>
              <a:buSzPct val="90000"/>
              <a:buFont typeface="Lucida Grande" panose="020B0600040502020204" pitchFamily="34" charset="0"/>
              <a:buChar char="✓"/>
              <a:tabLst/>
              <a:defRPr sz="1800" kern="1200" baseline="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458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Mechanisms to protect the Lungs from infection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Glottis and Larynx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Coughing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Mucociliary clearance, epithelial lining fluid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5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500" dirty="0">
                <a:solidFill>
                  <a:schemeClr val="tx1"/>
                </a:solidFill>
                <a:latin typeface="+mn-lt"/>
              </a:rPr>
              <a:t>Immune system</a:t>
            </a:r>
          </a:p>
        </p:txBody>
      </p:sp>
    </p:spTree>
    <p:extLst>
      <p:ext uri="{BB962C8B-B14F-4D97-AF65-F5344CB8AC3E}">
        <p14:creationId xmlns:p14="http://schemas.microsoft.com/office/powerpoint/2010/main" val="1253262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ptos"/>
        <a:ea typeface="맑은 고딕"/>
        <a:cs typeface=""/>
      </a:majorFont>
      <a:minorFont>
        <a:latin typeface="Aptos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82752</TotalTime>
  <Words>1837</Words>
  <Application>Microsoft Office PowerPoint</Application>
  <PresentationFormat>와이드스크린</PresentationFormat>
  <Paragraphs>464</Paragraphs>
  <Slides>73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73</vt:i4>
      </vt:variant>
    </vt:vector>
  </HeadingPairs>
  <TitlesOfParts>
    <vt:vector size="81" baseType="lpstr">
      <vt:lpstr>HY헤드라인M</vt:lpstr>
      <vt:lpstr>맑은 고딕</vt:lpstr>
      <vt:lpstr>Aptos</vt:lpstr>
      <vt:lpstr>Arial</vt:lpstr>
      <vt:lpstr>Arial Black</vt:lpstr>
      <vt:lpstr>Cambria Math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Ho Young Lee</dc:creator>
  <cp:lastModifiedBy>Ho Young Lee</cp:lastModifiedBy>
  <cp:revision>152</cp:revision>
  <dcterms:created xsi:type="dcterms:W3CDTF">2020-10-30T08:58:49Z</dcterms:created>
  <dcterms:modified xsi:type="dcterms:W3CDTF">2024-06-22T03:05:19Z</dcterms:modified>
</cp:coreProperties>
</file>