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6"/>
  </p:notesMasterIdLst>
  <p:sldIdLst>
    <p:sldId id="258" r:id="rId2"/>
    <p:sldId id="337" r:id="rId3"/>
    <p:sldId id="338" r:id="rId4"/>
    <p:sldId id="291" r:id="rId5"/>
  </p:sldIdLst>
  <p:sldSz cx="9144000" cy="6858000" type="screen4x3"/>
  <p:notesSz cx="6797675" cy="9926638"/>
  <p:embeddedFontLst>
    <p:embeddedFont>
      <p:font typeface="G마켓 산스 Medium" panose="02000000000000000000" pitchFamily="50" charset="-127"/>
      <p:regular r:id="rId7"/>
    </p:embeddedFont>
    <p:embeddedFont>
      <p:font typeface="나눔스퀘어 Light" panose="020B0600000101010101" pitchFamily="50" charset="-127"/>
      <p:regular r:id="rId8"/>
    </p:embeddedFont>
    <p:embeddedFont>
      <p:font typeface="G마켓 산스 Bold" panose="02000000000000000000" pitchFamily="50" charset="-127"/>
      <p:regular r:id="rId9"/>
    </p:embeddedFont>
    <p:embeddedFont>
      <p:font typeface="나눔스퀘어" panose="020B0600000101010101" pitchFamily="50" charset="-127"/>
      <p:regular r:id="rId10"/>
    </p:embeddedFont>
    <p:embeddedFont>
      <p:font typeface="맑은 고딕" panose="020B0503020000020004" pitchFamily="50" charset="-127"/>
      <p:regular r:id="rId11"/>
      <p:bold r:id="rId12"/>
    </p:embeddedFont>
    <p:embeddedFont>
      <p:font typeface="나눔스퀘어_ac" panose="020B0600000101010101" pitchFamily="50" charset="-127"/>
      <p:regular r:id="rId13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43E"/>
    <a:srgbClr val="0000FF"/>
    <a:srgbClr val="0322A7"/>
    <a:srgbClr val="0153A9"/>
    <a:srgbClr val="FE854E"/>
    <a:srgbClr val="BFE6F5"/>
    <a:srgbClr val="FF6340"/>
    <a:srgbClr val="18296B"/>
    <a:srgbClr val="FFFF99"/>
    <a:srgbClr val="FF98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623" autoAdjust="0"/>
    <p:restoredTop sz="94816" autoAdjust="0"/>
  </p:normalViewPr>
  <p:slideViewPr>
    <p:cSldViewPr>
      <p:cViewPr varScale="1">
        <p:scale>
          <a:sx n="110" d="100"/>
          <a:sy n="110" d="100"/>
        </p:scale>
        <p:origin x="1266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2.fntdata"/><Relationship Id="rId13" Type="http://schemas.openxmlformats.org/officeDocument/2006/relationships/font" Target="fonts/font7.fntdata"/><Relationship Id="rId3" Type="http://schemas.openxmlformats.org/officeDocument/2006/relationships/slide" Target="slides/slide2.xml"/><Relationship Id="rId7" Type="http://schemas.openxmlformats.org/officeDocument/2006/relationships/font" Target="fonts/font1.fntdata"/><Relationship Id="rId12" Type="http://schemas.openxmlformats.org/officeDocument/2006/relationships/font" Target="fonts/font6.fntdata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font" Target="fonts/font3.fntdata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247" cy="498328"/>
          </a:xfrm>
          <a:prstGeom prst="rect">
            <a:avLst/>
          </a:prstGeom>
        </p:spPr>
        <p:txBody>
          <a:bodyPr vert="horz" lIns="92108" tIns="46054" rIns="92108" bIns="46054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49826" y="0"/>
            <a:ext cx="2946246" cy="498328"/>
          </a:xfrm>
          <a:prstGeom prst="rect">
            <a:avLst/>
          </a:prstGeom>
        </p:spPr>
        <p:txBody>
          <a:bodyPr vert="horz" lIns="92108" tIns="46054" rIns="92108" bIns="46054" rtlCol="0"/>
          <a:lstStyle>
            <a:lvl1pPr algn="r">
              <a:defRPr sz="1200"/>
            </a:lvl1pPr>
          </a:lstStyle>
          <a:p>
            <a:fld id="{E2F5A077-C4CA-445F-826B-8E0300184BDE}" type="datetimeFigureOut">
              <a:rPr lang="ko-KR" altLang="en-US" smtClean="0"/>
              <a:t>2021-10-27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108" tIns="46054" rIns="92108" bIns="46054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79288" y="4777245"/>
            <a:ext cx="5439101" cy="3908363"/>
          </a:xfrm>
          <a:prstGeom prst="rect">
            <a:avLst/>
          </a:prstGeom>
        </p:spPr>
        <p:txBody>
          <a:bodyPr vert="horz" lIns="92108" tIns="46054" rIns="92108" bIns="46054" rtlCol="0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9428310"/>
            <a:ext cx="2946247" cy="498328"/>
          </a:xfrm>
          <a:prstGeom prst="rect">
            <a:avLst/>
          </a:prstGeom>
        </p:spPr>
        <p:txBody>
          <a:bodyPr vert="horz" lIns="92108" tIns="46054" rIns="92108" bIns="46054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49826" y="9428310"/>
            <a:ext cx="2946246" cy="498328"/>
          </a:xfrm>
          <a:prstGeom prst="rect">
            <a:avLst/>
          </a:prstGeom>
        </p:spPr>
        <p:txBody>
          <a:bodyPr vert="horz" lIns="92108" tIns="46054" rIns="92108" bIns="46054" rtlCol="0" anchor="b"/>
          <a:lstStyle>
            <a:lvl1pPr algn="r">
              <a:defRPr sz="1200"/>
            </a:lvl1pPr>
          </a:lstStyle>
          <a:p>
            <a:fld id="{13822B89-9ED5-4A59-AECC-8F8E167D48E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158429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 userDrawn="1"/>
        </p:nvSpPr>
        <p:spPr>
          <a:xfrm>
            <a:off x="0" y="0"/>
            <a:ext cx="9144000" cy="836712"/>
          </a:xfrm>
          <a:prstGeom prst="rect">
            <a:avLst/>
          </a:prstGeom>
          <a:solidFill>
            <a:srgbClr val="BFE6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자유형 7"/>
          <p:cNvSpPr/>
          <p:nvPr userDrawn="1"/>
        </p:nvSpPr>
        <p:spPr>
          <a:xfrm>
            <a:off x="7456494" y="0"/>
            <a:ext cx="1690597" cy="836712"/>
          </a:xfrm>
          <a:custGeom>
            <a:avLst/>
            <a:gdLst>
              <a:gd name="connsiteX0" fmla="*/ 664178 w 1690597"/>
              <a:gd name="connsiteY0" fmla="*/ 0 h 836712"/>
              <a:gd name="connsiteX1" fmla="*/ 1690597 w 1690597"/>
              <a:gd name="connsiteY1" fmla="*/ 0 h 836712"/>
              <a:gd name="connsiteX2" fmla="*/ 1690597 w 1690597"/>
              <a:gd name="connsiteY2" fmla="*/ 836712 h 836712"/>
              <a:gd name="connsiteX3" fmla="*/ 0 w 1690597"/>
              <a:gd name="connsiteY3" fmla="*/ 836712 h 836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90597" h="836712">
                <a:moveTo>
                  <a:pt x="664178" y="0"/>
                </a:moveTo>
                <a:lnTo>
                  <a:pt x="1690597" y="0"/>
                </a:lnTo>
                <a:lnTo>
                  <a:pt x="1690597" y="836712"/>
                </a:lnTo>
                <a:lnTo>
                  <a:pt x="0" y="836712"/>
                </a:lnTo>
                <a:close/>
              </a:path>
            </a:pathLst>
          </a:cu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직사각형 11"/>
          <p:cNvSpPr/>
          <p:nvPr userDrawn="1"/>
        </p:nvSpPr>
        <p:spPr>
          <a:xfrm>
            <a:off x="0" y="6381328"/>
            <a:ext cx="9144000" cy="47667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3" name="그림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0829" y="6496221"/>
            <a:ext cx="864096" cy="246885"/>
          </a:xfrm>
          <a:prstGeom prst="rect">
            <a:avLst/>
          </a:prstGeom>
        </p:spPr>
      </p:pic>
      <p:grpSp>
        <p:nvGrpSpPr>
          <p:cNvPr id="16" name="그룹 15"/>
          <p:cNvGrpSpPr/>
          <p:nvPr userDrawn="1"/>
        </p:nvGrpSpPr>
        <p:grpSpPr>
          <a:xfrm>
            <a:off x="488132" y="5373216"/>
            <a:ext cx="8188324" cy="792088"/>
            <a:chOff x="422691" y="5301208"/>
            <a:chExt cx="8188324" cy="792088"/>
          </a:xfrm>
        </p:grpSpPr>
        <p:sp>
          <p:nvSpPr>
            <p:cNvPr id="17" name="직사각형 16"/>
            <p:cNvSpPr/>
            <p:nvPr/>
          </p:nvSpPr>
          <p:spPr>
            <a:xfrm>
              <a:off x="604522" y="5301208"/>
              <a:ext cx="8006493" cy="792088"/>
            </a:xfrm>
            <a:prstGeom prst="rect">
              <a:avLst/>
            </a:prstGeom>
            <a:noFill/>
            <a:ln>
              <a:solidFill>
                <a:srgbClr val="FE854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19" name="그룹 18"/>
            <p:cNvGrpSpPr/>
            <p:nvPr/>
          </p:nvGrpSpPr>
          <p:grpSpPr>
            <a:xfrm>
              <a:off x="422691" y="5513204"/>
              <a:ext cx="363663" cy="363663"/>
              <a:chOff x="1157417" y="5476588"/>
              <a:chExt cx="363663" cy="363663"/>
            </a:xfrm>
          </p:grpSpPr>
          <p:sp>
            <p:nvSpPr>
              <p:cNvPr id="20" name="타원 19"/>
              <p:cNvSpPr/>
              <p:nvPr/>
            </p:nvSpPr>
            <p:spPr>
              <a:xfrm>
                <a:off x="1157417" y="5476588"/>
                <a:ext cx="363663" cy="363663"/>
              </a:xfrm>
              <a:prstGeom prst="ellipse">
                <a:avLst/>
              </a:prstGeom>
              <a:solidFill>
                <a:srgbClr val="FE854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21" name="그림 20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259632" y="5562158"/>
                <a:ext cx="189261" cy="21318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7726317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79525-07A0-42A3-8BF1-024B8300A480}" type="datetimeFigureOut">
              <a:rPr lang="ko-KR" altLang="en-US" smtClean="0"/>
              <a:t>2021-10-27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E4F0C-72E4-4F90-B6E8-A12F837E87C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107010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79525-07A0-42A3-8BF1-024B8300A480}" type="datetimeFigureOut">
              <a:rPr lang="ko-KR" altLang="en-US" smtClean="0"/>
              <a:t>2021-10-27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E4F0C-72E4-4F90-B6E8-A12F837E87C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711393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79525-07A0-42A3-8BF1-024B8300A480}" type="datetimeFigureOut">
              <a:rPr lang="ko-KR" altLang="en-US" smtClean="0"/>
              <a:t>2021-10-27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E4F0C-72E4-4F90-B6E8-A12F837E87C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749050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79525-07A0-42A3-8BF1-024B8300A480}" type="datetimeFigureOut">
              <a:rPr lang="ko-KR" altLang="en-US" smtClean="0"/>
              <a:t>2021-10-27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E4F0C-72E4-4F90-B6E8-A12F837E87C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159877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79525-07A0-42A3-8BF1-024B8300A480}" type="datetimeFigureOut">
              <a:rPr lang="ko-KR" altLang="en-US" smtClean="0"/>
              <a:t>2021-10-27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E4F0C-72E4-4F90-B6E8-A12F837E87C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488439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79525-07A0-42A3-8BF1-024B8300A480}" type="datetimeFigureOut">
              <a:rPr lang="ko-KR" altLang="en-US" smtClean="0"/>
              <a:t>2021-10-27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E4F0C-72E4-4F90-B6E8-A12F837E87C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065547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79525-07A0-42A3-8BF1-024B8300A480}" type="datetimeFigureOut">
              <a:rPr lang="ko-KR" altLang="en-US" smtClean="0"/>
              <a:t>2021-10-27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E4F0C-72E4-4F90-B6E8-A12F837E87C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637638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E4F0C-72E4-4F90-B6E8-A12F837E87C4}" type="slidenum">
              <a:rPr lang="ko-KR" altLang="en-US" smtClean="0"/>
              <a:t>‹#›</a:t>
            </a:fld>
            <a:endParaRPr lang="ko-KR" altLang="en-US"/>
          </a:p>
        </p:txBody>
      </p:sp>
      <p:grpSp>
        <p:nvGrpSpPr>
          <p:cNvPr id="5" name="그룹 4"/>
          <p:cNvGrpSpPr/>
          <p:nvPr userDrawn="1"/>
        </p:nvGrpSpPr>
        <p:grpSpPr>
          <a:xfrm>
            <a:off x="1547664" y="1484784"/>
            <a:ext cx="5868144" cy="1800200"/>
            <a:chOff x="1475656" y="2132856"/>
            <a:chExt cx="5868144" cy="1800200"/>
          </a:xfrm>
        </p:grpSpPr>
        <p:sp>
          <p:nvSpPr>
            <p:cNvPr id="6" name="직사각형 5"/>
            <p:cNvSpPr/>
            <p:nvPr/>
          </p:nvSpPr>
          <p:spPr>
            <a:xfrm>
              <a:off x="1691680" y="2348880"/>
              <a:ext cx="5652120" cy="1584176"/>
            </a:xfrm>
            <a:prstGeom prst="rect">
              <a:avLst/>
            </a:prstGeom>
            <a:solidFill>
              <a:srgbClr val="0153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7" name="직사각형 6"/>
            <p:cNvSpPr/>
            <p:nvPr/>
          </p:nvSpPr>
          <p:spPr>
            <a:xfrm>
              <a:off x="1475656" y="2132856"/>
              <a:ext cx="1080120" cy="1080120"/>
            </a:xfrm>
            <a:prstGeom prst="rect">
              <a:avLst/>
            </a:prstGeom>
            <a:solidFill>
              <a:srgbClr val="1829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0" name="제목 1"/>
          <p:cNvSpPr txBox="1">
            <a:spLocks/>
          </p:cNvSpPr>
          <p:nvPr userDrawn="1"/>
        </p:nvSpPr>
        <p:spPr>
          <a:xfrm>
            <a:off x="5233646" y="3284983"/>
            <a:ext cx="2016224" cy="10673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ko-KR" altLang="en-US" sz="3200" dirty="0">
                <a:solidFill>
                  <a:schemeClr val="bg1"/>
                </a:solidFill>
                <a:latin typeface="G마켓 산스 Bold" panose="02000000000000000000" pitchFamily="50" charset="-127"/>
                <a:ea typeface="G마켓 산스 Bold" panose="02000000000000000000" pitchFamily="50" charset="-127"/>
              </a:rPr>
              <a:t>회원가입</a:t>
            </a:r>
          </a:p>
        </p:txBody>
      </p:sp>
    </p:spTree>
    <p:extLst>
      <p:ext uri="{BB962C8B-B14F-4D97-AF65-F5344CB8AC3E}">
        <p14:creationId xmlns:p14="http://schemas.microsoft.com/office/powerpoint/2010/main" val="21754150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79525-07A0-42A3-8BF1-024B8300A480}" type="datetimeFigureOut">
              <a:rPr lang="ko-KR" altLang="en-US" smtClean="0"/>
              <a:t>2021-10-27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E4F0C-72E4-4F90-B6E8-A12F837E87C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525826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79525-07A0-42A3-8BF1-024B8300A480}" type="datetimeFigureOut">
              <a:rPr lang="ko-KR" altLang="en-US" smtClean="0"/>
              <a:t>2021-10-27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E4F0C-72E4-4F90-B6E8-A12F837E87C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8248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679525-07A0-42A3-8BF1-024B8300A480}" type="datetimeFigureOut">
              <a:rPr lang="ko-KR" altLang="en-US" smtClean="0"/>
              <a:t>2021-10-27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1E4F0C-72E4-4F90-B6E8-A12F837E87C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24477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2563" y="-2"/>
            <a:ext cx="9144000" cy="6290345"/>
          </a:xfrm>
          <a:prstGeom prst="rect">
            <a:avLst/>
          </a:prstGeom>
          <a:solidFill>
            <a:srgbClr val="0153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7" name="직사각형 16"/>
          <p:cNvSpPr/>
          <p:nvPr/>
        </p:nvSpPr>
        <p:spPr>
          <a:xfrm>
            <a:off x="0" y="1943281"/>
            <a:ext cx="9144000" cy="524443"/>
          </a:xfrm>
          <a:prstGeom prst="rect">
            <a:avLst/>
          </a:prstGeom>
          <a:solidFill>
            <a:srgbClr val="1829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제목 1"/>
          <p:cNvSpPr txBox="1">
            <a:spLocks/>
          </p:cNvSpPr>
          <p:nvPr/>
        </p:nvSpPr>
        <p:spPr>
          <a:xfrm>
            <a:off x="839098" y="1940277"/>
            <a:ext cx="7117278" cy="5274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ko-KR" altLang="en-US" sz="2000" dirty="0">
                <a:solidFill>
                  <a:schemeClr val="bg1"/>
                </a:solidFill>
                <a:latin typeface="G마켓 산스 Medium" panose="02000000000000000000" pitchFamily="50" charset="-127"/>
                <a:ea typeface="G마켓 산스 Medium" panose="02000000000000000000" pitchFamily="50" charset="-127"/>
              </a:rPr>
              <a:t>코로나</a:t>
            </a:r>
            <a:r>
              <a:rPr lang="en-US" altLang="ko-KR" sz="2000" dirty="0">
                <a:solidFill>
                  <a:schemeClr val="bg1"/>
                </a:solidFill>
                <a:latin typeface="G마켓 산스 Medium" panose="02000000000000000000" pitchFamily="50" charset="-127"/>
                <a:ea typeface="G마켓 산스 Medium" panose="02000000000000000000" pitchFamily="50" charset="-127"/>
              </a:rPr>
              <a:t>19 </a:t>
            </a:r>
            <a:r>
              <a:rPr lang="ko-KR" altLang="en-US" sz="2000" dirty="0" smtClean="0">
                <a:solidFill>
                  <a:schemeClr val="bg1"/>
                </a:solidFill>
                <a:latin typeface="G마켓 산스 Medium" panose="02000000000000000000" pitchFamily="50" charset="-127"/>
                <a:ea typeface="G마켓 산스 Medium" panose="02000000000000000000" pitchFamily="50" charset="-127"/>
              </a:rPr>
              <a:t>의료기관 주</a:t>
            </a:r>
            <a:r>
              <a:rPr lang="en-US" altLang="ko-KR" sz="2000" dirty="0" smtClean="0">
                <a:solidFill>
                  <a:schemeClr val="bg1"/>
                </a:solidFill>
                <a:latin typeface="G마켓 산스 Medium" panose="02000000000000000000" pitchFamily="50" charset="-127"/>
                <a:ea typeface="G마켓 산스 Medium" panose="02000000000000000000" pitchFamily="50" charset="-127"/>
              </a:rPr>
              <a:t>3</a:t>
            </a:r>
            <a:r>
              <a:rPr lang="ko-KR" altLang="en-US" sz="2000" dirty="0" smtClean="0">
                <a:solidFill>
                  <a:schemeClr val="bg1"/>
                </a:solidFill>
                <a:latin typeface="G마켓 산스 Medium" panose="02000000000000000000" pitchFamily="50" charset="-127"/>
                <a:ea typeface="G마켓 산스 Medium" panose="02000000000000000000" pitchFamily="50" charset="-127"/>
              </a:rPr>
              <a:t>일 운영 설정 매뉴얼</a:t>
            </a:r>
            <a:endParaRPr lang="en-US" altLang="ko-KR" sz="2000" dirty="0">
              <a:solidFill>
                <a:schemeClr val="bg1"/>
              </a:solidFill>
              <a:latin typeface="G마켓 산스 Medium" panose="02000000000000000000" pitchFamily="50" charset="-127"/>
              <a:ea typeface="G마켓 산스 Medium" panose="02000000000000000000" pitchFamily="50" charset="-127"/>
            </a:endParaRPr>
          </a:p>
        </p:txBody>
      </p:sp>
      <p:sp>
        <p:nvSpPr>
          <p:cNvPr id="12" name="제목 1"/>
          <p:cNvSpPr txBox="1">
            <a:spLocks/>
          </p:cNvSpPr>
          <p:nvPr/>
        </p:nvSpPr>
        <p:spPr>
          <a:xfrm>
            <a:off x="839098" y="460177"/>
            <a:ext cx="5533102" cy="10673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ko-KR" altLang="en-US" sz="3200">
                <a:solidFill>
                  <a:schemeClr val="bg1"/>
                </a:solidFill>
                <a:latin typeface="G마켓 산스 Bold" panose="02000000000000000000" pitchFamily="50" charset="-127"/>
                <a:ea typeface="G마켓 산스 Bold" panose="02000000000000000000" pitchFamily="50" charset="-127"/>
              </a:rPr>
              <a:t>코로나 </a:t>
            </a:r>
            <a:r>
              <a:rPr lang="en-US" altLang="ko-KR" sz="3200">
                <a:solidFill>
                  <a:schemeClr val="bg1"/>
                </a:solidFill>
                <a:latin typeface="G마켓 산스 Bold" panose="02000000000000000000" pitchFamily="50" charset="-127"/>
                <a:ea typeface="G마켓 산스 Bold" panose="02000000000000000000" pitchFamily="50" charset="-127"/>
              </a:rPr>
              <a:t>19</a:t>
            </a:r>
            <a:endParaRPr lang="ko-KR" altLang="en-US" sz="3200" dirty="0">
              <a:solidFill>
                <a:schemeClr val="bg1"/>
              </a:solidFill>
              <a:latin typeface="G마켓 산스 Bold" panose="02000000000000000000" pitchFamily="50" charset="-127"/>
              <a:ea typeface="G마켓 산스 Bold" panose="02000000000000000000" pitchFamily="50" charset="-127"/>
            </a:endParaRPr>
          </a:p>
        </p:txBody>
      </p:sp>
      <p:grpSp>
        <p:nvGrpSpPr>
          <p:cNvPr id="18" name="그룹 17"/>
          <p:cNvGrpSpPr/>
          <p:nvPr/>
        </p:nvGrpSpPr>
        <p:grpSpPr>
          <a:xfrm>
            <a:off x="0" y="6251822"/>
            <a:ext cx="9144000" cy="620598"/>
            <a:chOff x="0" y="6251822"/>
            <a:chExt cx="9144000" cy="620598"/>
          </a:xfrm>
        </p:grpSpPr>
        <p:sp>
          <p:nvSpPr>
            <p:cNvPr id="19" name="직사각형 18"/>
            <p:cNvSpPr/>
            <p:nvPr/>
          </p:nvSpPr>
          <p:spPr>
            <a:xfrm>
              <a:off x="0" y="6251822"/>
              <a:ext cx="9144000" cy="62059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20" name="그림 1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3528" y="6423385"/>
              <a:ext cx="1105972" cy="315992"/>
            </a:xfrm>
            <a:prstGeom prst="rect">
              <a:avLst/>
            </a:prstGeom>
          </p:spPr>
        </p:pic>
        <p:sp>
          <p:nvSpPr>
            <p:cNvPr id="21" name="제목 1"/>
            <p:cNvSpPr txBox="1">
              <a:spLocks/>
            </p:cNvSpPr>
            <p:nvPr/>
          </p:nvSpPr>
          <p:spPr>
            <a:xfrm>
              <a:off x="1669386" y="6308662"/>
              <a:ext cx="3872526" cy="52744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1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altLang="ko-KR" sz="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COPYRIGHT ⓒ 2021 </a:t>
              </a:r>
              <a:r>
                <a:rPr lang="ko-KR" altLang="en-US" sz="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질병관리청 </a:t>
              </a:r>
              <a:r>
                <a:rPr lang="en-US" altLang="ko-KR" sz="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ALL RIGHTS RESERVED.</a:t>
              </a:r>
            </a:p>
            <a:p>
              <a:pPr algn="l"/>
              <a:r>
                <a:rPr lang="ko-KR" altLang="en-US" sz="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해당 매뉴얼의 모든 저작권은 </a:t>
              </a:r>
              <a:r>
                <a:rPr lang="en-US" altLang="ko-KR" sz="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2021 </a:t>
              </a:r>
              <a:r>
                <a:rPr lang="ko-KR" altLang="en-US" sz="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질병관리청에 있으므로 무단 배포 및 복제를 금합니다</a:t>
              </a:r>
              <a:r>
                <a:rPr lang="en-US" altLang="ko-KR" sz="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스퀘어_ac" panose="020B0600000101010101" pitchFamily="50" charset="-127"/>
                  <a:ea typeface="나눔스퀘어_ac" panose="020B0600000101010101" pitchFamily="50" charset="-127"/>
                </a:rPr>
                <a:t>.</a:t>
              </a:r>
              <a:endParaRPr lang="ko-KR" altLang="en-U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endParaRPr>
            </a:p>
          </p:txBody>
        </p:sp>
        <p:pic>
          <p:nvPicPr>
            <p:cNvPr id="22" name="그림 2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17610" y="6423385"/>
              <a:ext cx="1302862" cy="315992"/>
            </a:xfrm>
            <a:prstGeom prst="rect">
              <a:avLst/>
            </a:prstGeom>
          </p:spPr>
        </p:pic>
      </p:grpSp>
      <p:sp>
        <p:nvSpPr>
          <p:cNvPr id="16" name="제목 1"/>
          <p:cNvSpPr txBox="1">
            <a:spLocks/>
          </p:cNvSpPr>
          <p:nvPr/>
        </p:nvSpPr>
        <p:spPr>
          <a:xfrm>
            <a:off x="839098" y="1257839"/>
            <a:ext cx="7693342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ko-KR" altLang="en-US" sz="2800" dirty="0" smtClean="0">
                <a:solidFill>
                  <a:srgbClr val="BFE6F5"/>
                </a:solidFill>
                <a:latin typeface="G마켓 산스 Bold" panose="02000000000000000000" pitchFamily="50" charset="-127"/>
                <a:ea typeface="G마켓 산스 Bold" panose="02000000000000000000" pitchFamily="50" charset="-127"/>
              </a:rPr>
              <a:t>의료기관 주</a:t>
            </a:r>
            <a:r>
              <a:rPr lang="en-US" altLang="ko-KR" sz="2800" dirty="0" smtClean="0">
                <a:solidFill>
                  <a:srgbClr val="BFE6F5"/>
                </a:solidFill>
                <a:latin typeface="G마켓 산스 Bold" panose="02000000000000000000" pitchFamily="50" charset="-127"/>
                <a:ea typeface="G마켓 산스 Bold" panose="02000000000000000000" pitchFamily="50" charset="-127"/>
              </a:rPr>
              <a:t>3</a:t>
            </a:r>
            <a:r>
              <a:rPr lang="ko-KR" altLang="en-US" sz="2800" dirty="0" smtClean="0">
                <a:solidFill>
                  <a:srgbClr val="BFE6F5"/>
                </a:solidFill>
                <a:latin typeface="G마켓 산스 Bold" panose="02000000000000000000" pitchFamily="50" charset="-127"/>
                <a:ea typeface="G마켓 산스 Bold" panose="02000000000000000000" pitchFamily="50" charset="-127"/>
              </a:rPr>
              <a:t>일 운영 설정 매뉴얼</a:t>
            </a:r>
            <a:endParaRPr lang="ko-KR" altLang="en-US" sz="2800" dirty="0">
              <a:solidFill>
                <a:schemeClr val="bg1"/>
              </a:solidFill>
              <a:latin typeface="G마켓 산스 Bold" panose="02000000000000000000" pitchFamily="50" charset="-127"/>
              <a:ea typeface="G마켓 산스 Bold" panose="02000000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2052558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1"/>
          <p:cNvSpPr txBox="1">
            <a:spLocks/>
          </p:cNvSpPr>
          <p:nvPr/>
        </p:nvSpPr>
        <p:spPr>
          <a:xfrm>
            <a:off x="939891" y="5445734"/>
            <a:ext cx="7264217" cy="44068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28600" indent="-216000" algn="l" defTabSz="864000">
              <a:lnSpc>
                <a:spcPct val="90000"/>
              </a:lnSpc>
              <a:buAutoNum type="arabicPeriod"/>
            </a:pPr>
            <a:r>
              <a:rPr lang="ko-KR" altLang="en-US" sz="1100" dirty="0" smtClean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코로나</a:t>
            </a:r>
            <a:r>
              <a:rPr lang="en-US" altLang="ko-KR" sz="1100" dirty="0" smtClean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19 </a:t>
            </a:r>
            <a:r>
              <a:rPr lang="ko-KR" altLang="en-US" sz="1100" dirty="0" smtClean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예약정보 설정에서는 주</a:t>
            </a:r>
            <a:r>
              <a:rPr lang="en-US" altLang="ko-KR" sz="1100" dirty="0" smtClean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3</a:t>
            </a:r>
            <a:r>
              <a:rPr lang="ko-KR" altLang="en-US" sz="1100" dirty="0" smtClean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일만 대국민</a:t>
            </a:r>
            <a:r>
              <a:rPr lang="en-US" altLang="ko-KR" sz="1100" dirty="0" smtClean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/</a:t>
            </a:r>
            <a:r>
              <a:rPr lang="ko-KR" altLang="en-US" sz="1100" dirty="0" err="1" smtClean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콜센터</a:t>
            </a:r>
            <a:r>
              <a:rPr lang="ko-KR" altLang="en-US" sz="1100" dirty="0" smtClean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 예약이 가능합니다</a:t>
            </a:r>
            <a:r>
              <a:rPr lang="en-US" altLang="ko-KR" sz="1100" dirty="0" smtClean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.</a:t>
            </a:r>
          </a:p>
          <a:p>
            <a:pPr marL="228600" indent="-216000" algn="l" defTabSz="864000">
              <a:lnSpc>
                <a:spcPct val="90000"/>
              </a:lnSpc>
              <a:buAutoNum type="arabicPeriod"/>
            </a:pPr>
            <a:r>
              <a:rPr lang="ko-KR" altLang="en-US" sz="1100" dirty="0" smtClean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만일 주</a:t>
            </a:r>
            <a:r>
              <a:rPr lang="en-US" altLang="ko-KR" sz="1100" dirty="0" smtClean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3</a:t>
            </a:r>
            <a:r>
              <a:rPr lang="ko-KR" altLang="en-US" sz="1100" dirty="0" smtClean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일 이상으로 정보를 설정할 경우 </a:t>
            </a:r>
            <a:r>
              <a:rPr lang="en-US" altLang="ko-KR" sz="1100" dirty="0" smtClean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“</a:t>
            </a:r>
            <a:r>
              <a:rPr lang="ko-KR" altLang="en-US" sz="1100" dirty="0" smtClean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근무일자를 주</a:t>
            </a:r>
            <a:r>
              <a:rPr lang="en-US" altLang="ko-KR" sz="1100" dirty="0" smtClean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3</a:t>
            </a:r>
            <a:r>
              <a:rPr lang="ko-KR" altLang="en-US" sz="1100" dirty="0" smtClean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일을 초과하여 등록할 수 없습니다</a:t>
            </a:r>
            <a:r>
              <a:rPr lang="en-US" altLang="ko-KR" sz="1100" dirty="0" smtClean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.” </a:t>
            </a:r>
            <a:r>
              <a:rPr lang="ko-KR" altLang="en-US" sz="1100" dirty="0" smtClean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경고 문구가 활성화되며</a:t>
            </a:r>
            <a:r>
              <a:rPr lang="en-US" altLang="ko-KR" sz="1100" dirty="0" smtClean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, </a:t>
            </a:r>
            <a:r>
              <a:rPr lang="ko-KR" altLang="en-US" sz="1100" dirty="0" smtClean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설정 변경이 불가합니다</a:t>
            </a:r>
            <a:r>
              <a:rPr lang="en-US" altLang="ko-KR" sz="1100" dirty="0" smtClean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.</a:t>
            </a:r>
            <a:endParaRPr lang="en-US" altLang="ko-KR" sz="1100" dirty="0">
              <a:latin typeface="나눔스퀘어_ac" panose="020B0600000101010101" pitchFamily="50" charset="-127"/>
              <a:ea typeface="나눔스퀘어_ac" panose="020B0600000101010101" pitchFamily="50" charset="-127"/>
            </a:endParaRPr>
          </a:p>
        </p:txBody>
      </p:sp>
      <p:sp>
        <p:nvSpPr>
          <p:cNvPr id="9" name="제목 1"/>
          <p:cNvSpPr txBox="1">
            <a:spLocks/>
          </p:cNvSpPr>
          <p:nvPr/>
        </p:nvSpPr>
        <p:spPr>
          <a:xfrm>
            <a:off x="377593" y="260648"/>
            <a:ext cx="3330311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ko-KR" altLang="en-US" sz="1800" dirty="0" smtClean="0">
                <a:latin typeface="G마켓 산스 Bold" panose="02000000000000000000" pitchFamily="50" charset="-127"/>
                <a:ea typeface="G마켓 산스 Bold" panose="02000000000000000000" pitchFamily="50" charset="-127"/>
              </a:rPr>
              <a:t>예약정보 설정 변경  </a:t>
            </a:r>
            <a:r>
              <a:rPr lang="en-US" altLang="ko-KR" sz="1800" dirty="0" smtClean="0">
                <a:latin typeface="G마켓 산스 Bold" panose="02000000000000000000" pitchFamily="50" charset="-127"/>
                <a:ea typeface="G마켓 산스 Bold" panose="02000000000000000000" pitchFamily="50" charset="-127"/>
              </a:rPr>
              <a:t>|   </a:t>
            </a:r>
            <a:endParaRPr lang="en-US" altLang="ko-KR" sz="1800" dirty="0">
              <a:latin typeface="G마켓 산스 Bold" panose="02000000000000000000" pitchFamily="50" charset="-127"/>
              <a:ea typeface="G마켓 산스 Bold" panose="02000000000000000000" pitchFamily="50" charset="-127"/>
            </a:endParaRPr>
          </a:p>
        </p:txBody>
      </p:sp>
      <p:sp>
        <p:nvSpPr>
          <p:cNvPr id="13" name="제목 1"/>
          <p:cNvSpPr txBox="1">
            <a:spLocks/>
          </p:cNvSpPr>
          <p:nvPr/>
        </p:nvSpPr>
        <p:spPr>
          <a:xfrm>
            <a:off x="8338964" y="246292"/>
            <a:ext cx="558426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1400" dirty="0">
                <a:solidFill>
                  <a:schemeClr val="bg1"/>
                </a:solidFill>
                <a:latin typeface="G마켓 산스 Bold" panose="02000000000000000000" pitchFamily="50" charset="-127"/>
                <a:ea typeface="G마켓 산스 Bold" panose="02000000000000000000" pitchFamily="50" charset="-127"/>
              </a:rPr>
              <a:t>2</a:t>
            </a:r>
          </a:p>
        </p:txBody>
      </p:sp>
      <p:sp>
        <p:nvSpPr>
          <p:cNvPr id="10" name="제목 1"/>
          <p:cNvSpPr txBox="1">
            <a:spLocks/>
          </p:cNvSpPr>
          <p:nvPr/>
        </p:nvSpPr>
        <p:spPr>
          <a:xfrm>
            <a:off x="2699792" y="318300"/>
            <a:ext cx="4059204" cy="2880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ko-KR" altLang="en-US" sz="1000" dirty="0">
                <a:latin typeface="나눔스퀘어 Light" panose="020B0600000101010101" pitchFamily="50" charset="-127"/>
                <a:ea typeface="나눔스퀘어 Light" panose="020B0600000101010101" pitchFamily="50" charset="-127"/>
              </a:rPr>
              <a:t>코로나</a:t>
            </a:r>
            <a:r>
              <a:rPr lang="en-US" altLang="ko-KR" sz="1000" dirty="0">
                <a:latin typeface="나눔스퀘어 Light" panose="020B0600000101010101" pitchFamily="50" charset="-127"/>
                <a:ea typeface="나눔스퀘어 Light" panose="020B0600000101010101" pitchFamily="50" charset="-127"/>
              </a:rPr>
              <a:t>19 </a:t>
            </a:r>
            <a:r>
              <a:rPr lang="ko-KR" altLang="en-US" sz="1000" dirty="0" smtClean="0">
                <a:latin typeface="나눔스퀘어 Light" panose="020B0600000101010101" pitchFamily="50" charset="-127"/>
                <a:ea typeface="나눔스퀘어 Light" panose="020B0600000101010101" pitchFamily="50" charset="-127"/>
              </a:rPr>
              <a:t>의료기관 주</a:t>
            </a:r>
            <a:r>
              <a:rPr lang="en-US" altLang="ko-KR" sz="1000" dirty="0" smtClean="0">
                <a:latin typeface="나눔스퀘어 Light" panose="020B0600000101010101" pitchFamily="50" charset="-127"/>
                <a:ea typeface="나눔스퀘어 Light" panose="020B0600000101010101" pitchFamily="50" charset="-127"/>
              </a:rPr>
              <a:t>3</a:t>
            </a:r>
            <a:r>
              <a:rPr lang="ko-KR" altLang="en-US" sz="1000" dirty="0" smtClean="0">
                <a:latin typeface="나눔스퀘어 Light" panose="020B0600000101010101" pitchFamily="50" charset="-127"/>
                <a:ea typeface="나눔스퀘어 Light" panose="020B0600000101010101" pitchFamily="50" charset="-127"/>
              </a:rPr>
              <a:t>일 운영 설정 매뉴얼</a:t>
            </a:r>
            <a:endParaRPr lang="ko-KR" altLang="en-US" sz="1000" dirty="0">
              <a:latin typeface="나눔스퀘어 Light" panose="020B0600000101010101" pitchFamily="50" charset="-127"/>
              <a:ea typeface="나눔스퀘어 Light" panose="020B0600000101010101" pitchFamily="50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2"/>
          <a:srcRect b="4664"/>
          <a:stretch/>
        </p:blipFill>
        <p:spPr>
          <a:xfrm>
            <a:off x="1174111" y="866420"/>
            <a:ext cx="6795776" cy="4405590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5220072" y="2780928"/>
            <a:ext cx="3267819" cy="1105060"/>
          </a:xfrm>
          <a:prstGeom prst="rect">
            <a:avLst/>
          </a:prstGeom>
        </p:spPr>
      </p:pic>
      <p:sp>
        <p:nvSpPr>
          <p:cNvPr id="22" name="모서리가 둥근 직사각형 21"/>
          <p:cNvSpPr/>
          <p:nvPr/>
        </p:nvSpPr>
        <p:spPr>
          <a:xfrm>
            <a:off x="3131840" y="2966852"/>
            <a:ext cx="1872208" cy="1326244"/>
          </a:xfrm>
          <a:prstGeom prst="roundRect">
            <a:avLst>
              <a:gd name="adj" fmla="val 2161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" name="직사각형 26">
            <a:extLst>
              <a:ext uri="{FF2B5EF4-FFF2-40B4-BE49-F238E27FC236}">
                <a16:creationId xmlns="" xmlns:a16="http://schemas.microsoft.com/office/drawing/2014/main" id="{8AC64FBB-EF62-4D8E-B3D0-390531917477}"/>
              </a:ext>
            </a:extLst>
          </p:cNvPr>
          <p:cNvSpPr/>
          <p:nvPr/>
        </p:nvSpPr>
        <p:spPr>
          <a:xfrm>
            <a:off x="2843808" y="2935953"/>
            <a:ext cx="288032" cy="27435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endParaRPr lang="ko-KR" altLang="en-US" sz="1200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9" name="직사각형 28">
            <a:extLst>
              <a:ext uri="{FF2B5EF4-FFF2-40B4-BE49-F238E27FC236}">
                <a16:creationId xmlns="" xmlns:a16="http://schemas.microsoft.com/office/drawing/2014/main" id="{8AC64FBB-EF62-4D8E-B3D0-390531917477}"/>
              </a:ext>
            </a:extLst>
          </p:cNvPr>
          <p:cNvSpPr/>
          <p:nvPr/>
        </p:nvSpPr>
        <p:spPr>
          <a:xfrm>
            <a:off x="5220072" y="2470024"/>
            <a:ext cx="288032" cy="27435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 smtClean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2</a:t>
            </a:r>
            <a:endParaRPr lang="ko-KR" altLang="en-US" sz="1200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0" name="모서리가 둥근 직사각형 29"/>
          <p:cNvSpPr/>
          <p:nvPr/>
        </p:nvSpPr>
        <p:spPr>
          <a:xfrm>
            <a:off x="5246841" y="2780928"/>
            <a:ext cx="3241049" cy="1105060"/>
          </a:xfrm>
          <a:prstGeom prst="roundRect">
            <a:avLst>
              <a:gd name="adj" fmla="val 2161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511746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1"/>
          <p:cNvSpPr txBox="1">
            <a:spLocks/>
          </p:cNvSpPr>
          <p:nvPr/>
        </p:nvSpPr>
        <p:spPr>
          <a:xfrm>
            <a:off x="939891" y="5335893"/>
            <a:ext cx="7264217" cy="44068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28600" indent="-216000" algn="l" defTabSz="864000">
              <a:lnSpc>
                <a:spcPct val="150000"/>
              </a:lnSpc>
              <a:buAutoNum type="arabicPeriod"/>
            </a:pPr>
            <a:r>
              <a:rPr lang="ko-KR" altLang="en-US" sz="1100" dirty="0" smtClean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주</a:t>
            </a:r>
            <a:r>
              <a:rPr lang="en-US" altLang="ko-KR" sz="1100" dirty="0" smtClean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3</a:t>
            </a:r>
            <a:r>
              <a:rPr lang="ko-KR" altLang="en-US" sz="1100" dirty="0" smtClean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일로 변경한 경우 예약정보 설정 변경이 가능합니다</a:t>
            </a:r>
            <a:r>
              <a:rPr lang="en-US" altLang="ko-KR" sz="1100" dirty="0" smtClean="0">
                <a:latin typeface="나눔스퀘어_ac" panose="020B0600000101010101" pitchFamily="50" charset="-127"/>
                <a:ea typeface="나눔스퀘어_ac" panose="020B0600000101010101" pitchFamily="50" charset="-127"/>
              </a:rPr>
              <a:t>.</a:t>
            </a:r>
            <a:endParaRPr lang="en-US" altLang="ko-KR" sz="1100" dirty="0">
              <a:latin typeface="나눔스퀘어_ac" panose="020B0600000101010101" pitchFamily="50" charset="-127"/>
              <a:ea typeface="나눔스퀘어_ac" panose="020B0600000101010101" pitchFamily="50" charset="-127"/>
            </a:endParaRPr>
          </a:p>
        </p:txBody>
      </p:sp>
      <p:sp>
        <p:nvSpPr>
          <p:cNvPr id="9" name="제목 1"/>
          <p:cNvSpPr txBox="1">
            <a:spLocks/>
          </p:cNvSpPr>
          <p:nvPr/>
        </p:nvSpPr>
        <p:spPr>
          <a:xfrm>
            <a:off x="377593" y="260648"/>
            <a:ext cx="3762359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ko-KR" altLang="en-US" sz="1800" dirty="0">
                <a:latin typeface="G마켓 산스 Bold" panose="02000000000000000000" pitchFamily="50" charset="-127"/>
                <a:ea typeface="G마켓 산스 Bold" panose="02000000000000000000" pitchFamily="50" charset="-127"/>
              </a:rPr>
              <a:t>예약정보 설정 변경  </a:t>
            </a:r>
            <a:r>
              <a:rPr lang="en-US" altLang="ko-KR" sz="1800" dirty="0">
                <a:latin typeface="G마켓 산스 Bold" panose="02000000000000000000" pitchFamily="50" charset="-127"/>
                <a:ea typeface="G마켓 산스 Bold" panose="02000000000000000000" pitchFamily="50" charset="-127"/>
              </a:rPr>
              <a:t>|   </a:t>
            </a:r>
            <a:endParaRPr lang="en-US" altLang="ko-KR" sz="1800" dirty="0">
              <a:latin typeface="G마켓 산스 Bold" panose="02000000000000000000" pitchFamily="50" charset="-127"/>
              <a:ea typeface="G마켓 산스 Bold" panose="02000000000000000000" pitchFamily="50" charset="-127"/>
            </a:endParaRPr>
          </a:p>
        </p:txBody>
      </p:sp>
      <p:sp>
        <p:nvSpPr>
          <p:cNvPr id="13" name="제목 1"/>
          <p:cNvSpPr txBox="1">
            <a:spLocks/>
          </p:cNvSpPr>
          <p:nvPr/>
        </p:nvSpPr>
        <p:spPr>
          <a:xfrm>
            <a:off x="8338964" y="246292"/>
            <a:ext cx="558426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1400" dirty="0">
                <a:solidFill>
                  <a:schemeClr val="bg1"/>
                </a:solidFill>
                <a:latin typeface="G마켓 산스 Bold" panose="02000000000000000000" pitchFamily="50" charset="-127"/>
                <a:ea typeface="G마켓 산스 Bold" panose="02000000000000000000" pitchFamily="50" charset="-127"/>
              </a:rPr>
              <a:t>3</a:t>
            </a:r>
          </a:p>
        </p:txBody>
      </p:sp>
      <p:sp>
        <p:nvSpPr>
          <p:cNvPr id="18" name="제목 1"/>
          <p:cNvSpPr txBox="1">
            <a:spLocks/>
          </p:cNvSpPr>
          <p:nvPr/>
        </p:nvSpPr>
        <p:spPr>
          <a:xfrm>
            <a:off x="2627784" y="318300"/>
            <a:ext cx="4059204" cy="2880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ko-KR" altLang="en-US" sz="1000" dirty="0">
                <a:latin typeface="나눔스퀘어 Light" panose="020B0600000101010101" pitchFamily="50" charset="-127"/>
                <a:ea typeface="나눔스퀘어 Light" panose="020B0600000101010101" pitchFamily="50" charset="-127"/>
              </a:rPr>
              <a:t>코로나</a:t>
            </a:r>
            <a:r>
              <a:rPr lang="en-US" altLang="ko-KR" sz="1000" dirty="0">
                <a:latin typeface="나눔스퀘어 Light" panose="020B0600000101010101" pitchFamily="50" charset="-127"/>
                <a:ea typeface="나눔스퀘어 Light" panose="020B0600000101010101" pitchFamily="50" charset="-127"/>
              </a:rPr>
              <a:t>19 </a:t>
            </a:r>
            <a:r>
              <a:rPr lang="ko-KR" altLang="en-US" sz="1000" dirty="0" smtClean="0">
                <a:latin typeface="나눔스퀘어 Light" panose="020B0600000101010101" pitchFamily="50" charset="-127"/>
                <a:ea typeface="나눔스퀘어 Light" panose="020B0600000101010101" pitchFamily="50" charset="-127"/>
              </a:rPr>
              <a:t>의료기관 주</a:t>
            </a:r>
            <a:r>
              <a:rPr lang="en-US" altLang="ko-KR" sz="1000" dirty="0" smtClean="0">
                <a:latin typeface="나눔스퀘어 Light" panose="020B0600000101010101" pitchFamily="50" charset="-127"/>
                <a:ea typeface="나눔스퀘어 Light" panose="020B0600000101010101" pitchFamily="50" charset="-127"/>
              </a:rPr>
              <a:t>3</a:t>
            </a:r>
            <a:r>
              <a:rPr lang="ko-KR" altLang="en-US" sz="1000" dirty="0" smtClean="0">
                <a:latin typeface="나눔스퀘어 Light" panose="020B0600000101010101" pitchFamily="50" charset="-127"/>
                <a:ea typeface="나눔스퀘어 Light" panose="020B0600000101010101" pitchFamily="50" charset="-127"/>
              </a:rPr>
              <a:t>일 운영 설정 매뉴얼</a:t>
            </a:r>
            <a:endParaRPr lang="ko-KR" altLang="en-US" sz="1000" dirty="0">
              <a:latin typeface="나눔스퀘어 Light" panose="020B0600000101010101" pitchFamily="50" charset="-127"/>
              <a:ea typeface="나눔스퀘어 Light" panose="020B0600000101010101" pitchFamily="50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77"/>
          <a:stretch/>
        </p:blipFill>
        <p:spPr>
          <a:xfrm>
            <a:off x="1225271" y="951709"/>
            <a:ext cx="6693455" cy="4384184"/>
          </a:xfrm>
          <a:prstGeom prst="rect">
            <a:avLst/>
          </a:prstGeom>
        </p:spPr>
      </p:pic>
      <p:sp>
        <p:nvSpPr>
          <p:cNvPr id="14" name="모서리가 둥근 직사각형 13"/>
          <p:cNvSpPr/>
          <p:nvPr/>
        </p:nvSpPr>
        <p:spPr>
          <a:xfrm>
            <a:off x="3167822" y="3040894"/>
            <a:ext cx="1836225" cy="1324209"/>
          </a:xfrm>
          <a:prstGeom prst="roundRect">
            <a:avLst>
              <a:gd name="adj" fmla="val 2161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직사각형 14">
            <a:extLst>
              <a:ext uri="{FF2B5EF4-FFF2-40B4-BE49-F238E27FC236}">
                <a16:creationId xmlns="" xmlns:a16="http://schemas.microsoft.com/office/drawing/2014/main" id="{8AC64FBB-EF62-4D8E-B3D0-390531917477}"/>
              </a:ext>
            </a:extLst>
          </p:cNvPr>
          <p:cNvSpPr/>
          <p:nvPr/>
        </p:nvSpPr>
        <p:spPr>
          <a:xfrm>
            <a:off x="2843808" y="2975723"/>
            <a:ext cx="288032" cy="27435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endParaRPr lang="ko-KR" altLang="en-US" sz="1200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0152" y="2960091"/>
            <a:ext cx="2781300" cy="1009650"/>
          </a:xfrm>
          <a:prstGeom prst="rect">
            <a:avLst/>
          </a:prstGeom>
        </p:spPr>
      </p:pic>
      <p:sp>
        <p:nvSpPr>
          <p:cNvPr id="21" name="모서리가 둥근 직사각형 20"/>
          <p:cNvSpPr/>
          <p:nvPr/>
        </p:nvSpPr>
        <p:spPr>
          <a:xfrm>
            <a:off x="5911250" y="2967015"/>
            <a:ext cx="2827620" cy="994018"/>
          </a:xfrm>
          <a:prstGeom prst="roundRect">
            <a:avLst>
              <a:gd name="adj" fmla="val 2161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직사각형 21">
            <a:extLst>
              <a:ext uri="{FF2B5EF4-FFF2-40B4-BE49-F238E27FC236}">
                <a16:creationId xmlns="" xmlns:a16="http://schemas.microsoft.com/office/drawing/2014/main" id="{8AC64FBB-EF62-4D8E-B3D0-390531917477}"/>
              </a:ext>
            </a:extLst>
          </p:cNvPr>
          <p:cNvSpPr/>
          <p:nvPr/>
        </p:nvSpPr>
        <p:spPr>
          <a:xfrm>
            <a:off x="5911250" y="2701364"/>
            <a:ext cx="288032" cy="27435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 smtClean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2</a:t>
            </a:r>
            <a:endParaRPr lang="ko-KR" altLang="en-US" sz="1200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124619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0" y="4365104"/>
            <a:ext cx="9144000" cy="524443"/>
          </a:xfrm>
          <a:prstGeom prst="rect">
            <a:avLst/>
          </a:prstGeom>
          <a:solidFill>
            <a:srgbClr val="1829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" name="제목 1"/>
          <p:cNvSpPr>
            <a:spLocks noGrp="1"/>
          </p:cNvSpPr>
          <p:nvPr>
            <p:ph type="title"/>
          </p:nvPr>
        </p:nvSpPr>
        <p:spPr>
          <a:xfrm>
            <a:off x="5796136" y="5229200"/>
            <a:ext cx="3028528" cy="576064"/>
          </a:xfrm>
        </p:spPr>
        <p:txBody>
          <a:bodyPr>
            <a:noAutofit/>
          </a:bodyPr>
          <a:lstStyle/>
          <a:p>
            <a:r>
              <a:rPr lang="ko-KR" altLang="en-US" sz="3600" dirty="0">
                <a:solidFill>
                  <a:srgbClr val="BFE6F5"/>
                </a:solidFill>
                <a:latin typeface="G마켓 산스 Bold" panose="02000000000000000000" pitchFamily="50" charset="-127"/>
                <a:ea typeface="G마켓 산스 Bold" panose="02000000000000000000" pitchFamily="50" charset="-127"/>
              </a:rPr>
              <a:t>감사합니다</a:t>
            </a:r>
            <a:r>
              <a:rPr lang="en-US" altLang="ko-KR" sz="3600" dirty="0">
                <a:solidFill>
                  <a:srgbClr val="BFE6F5"/>
                </a:solidFill>
                <a:latin typeface="G마켓 산스 Bold" panose="02000000000000000000" pitchFamily="50" charset="-127"/>
                <a:ea typeface="G마켓 산스 Bold" panose="02000000000000000000" pitchFamily="50" charset="-127"/>
              </a:rPr>
              <a:t>.</a:t>
            </a:r>
            <a:r>
              <a:rPr lang="en-US" altLang="ko-KR" sz="3600" dirty="0">
                <a:solidFill>
                  <a:schemeClr val="bg1"/>
                </a:solidFill>
                <a:latin typeface="G마켓 산스 Bold" panose="02000000000000000000" pitchFamily="50" charset="-127"/>
                <a:ea typeface="G마켓 산스 Bold" panose="02000000000000000000" pitchFamily="50" charset="-127"/>
              </a:rPr>
              <a:t> </a:t>
            </a:r>
            <a:endParaRPr lang="ko-KR" altLang="en-US" sz="3600" dirty="0">
              <a:solidFill>
                <a:schemeClr val="bg1"/>
              </a:solidFill>
              <a:latin typeface="G마켓 산스 Bold" panose="02000000000000000000" pitchFamily="50" charset="-127"/>
              <a:ea typeface="G마켓 산스 Bold" panose="02000000000000000000" pitchFamily="50" charset="-127"/>
            </a:endParaRPr>
          </a:p>
        </p:txBody>
      </p:sp>
      <p:sp>
        <p:nvSpPr>
          <p:cNvPr id="5" name="제목 1"/>
          <p:cNvSpPr txBox="1">
            <a:spLocks/>
          </p:cNvSpPr>
          <p:nvPr/>
        </p:nvSpPr>
        <p:spPr>
          <a:xfrm>
            <a:off x="611560" y="4365104"/>
            <a:ext cx="8053382" cy="5274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ko-KR" altLang="en-US" sz="1600" dirty="0">
                <a:solidFill>
                  <a:schemeClr val="bg1"/>
                </a:solidFill>
                <a:latin typeface="G마켓 산스 Medium" panose="02000000000000000000" pitchFamily="50" charset="-127"/>
                <a:ea typeface="G마켓 산스 Medium" panose="02000000000000000000" pitchFamily="50" charset="-127"/>
              </a:rPr>
              <a:t>코로나</a:t>
            </a:r>
            <a:r>
              <a:rPr lang="en-US" altLang="ko-KR" sz="1600" dirty="0">
                <a:solidFill>
                  <a:schemeClr val="bg1"/>
                </a:solidFill>
                <a:latin typeface="G마켓 산스 Medium" panose="02000000000000000000" pitchFamily="50" charset="-127"/>
                <a:ea typeface="G마켓 산스 Medium" panose="02000000000000000000" pitchFamily="50" charset="-127"/>
              </a:rPr>
              <a:t>19 </a:t>
            </a:r>
            <a:r>
              <a:rPr lang="ko-KR" altLang="en-US" sz="1600" dirty="0" smtClean="0">
                <a:solidFill>
                  <a:schemeClr val="bg1"/>
                </a:solidFill>
                <a:latin typeface="G마켓 산스 Medium" panose="02000000000000000000" pitchFamily="50" charset="-127"/>
                <a:ea typeface="G마켓 산스 Medium" panose="02000000000000000000" pitchFamily="50" charset="-127"/>
              </a:rPr>
              <a:t>의료기관 </a:t>
            </a:r>
            <a:r>
              <a:rPr lang="ko-KR" altLang="en-US" sz="1600" dirty="0" smtClean="0">
                <a:solidFill>
                  <a:schemeClr val="bg1"/>
                </a:solidFill>
                <a:latin typeface="G마켓 산스 Medium" panose="02000000000000000000" pitchFamily="50" charset="-127"/>
                <a:ea typeface="G마켓 산스 Medium" panose="02000000000000000000" pitchFamily="50" charset="-127"/>
              </a:rPr>
              <a:t>주</a:t>
            </a:r>
            <a:r>
              <a:rPr lang="en-US" altLang="ko-KR" sz="1600" dirty="0" smtClean="0">
                <a:solidFill>
                  <a:schemeClr val="bg1"/>
                </a:solidFill>
                <a:latin typeface="G마켓 산스 Medium" panose="02000000000000000000" pitchFamily="50" charset="-127"/>
                <a:ea typeface="G마켓 산스 Medium" panose="02000000000000000000" pitchFamily="50" charset="-127"/>
              </a:rPr>
              <a:t>3</a:t>
            </a:r>
            <a:r>
              <a:rPr lang="ko-KR" altLang="en-US" sz="1600" dirty="0" smtClean="0">
                <a:solidFill>
                  <a:schemeClr val="bg1"/>
                </a:solidFill>
                <a:latin typeface="G마켓 산스 Medium" panose="02000000000000000000" pitchFamily="50" charset="-127"/>
                <a:ea typeface="G마켓 산스 Medium" panose="02000000000000000000" pitchFamily="50" charset="-127"/>
              </a:rPr>
              <a:t>일 운영 설정 변경 </a:t>
            </a:r>
            <a:r>
              <a:rPr lang="ko-KR" altLang="en-US" sz="1600" dirty="0">
                <a:solidFill>
                  <a:schemeClr val="bg1"/>
                </a:solidFill>
                <a:latin typeface="G마켓 산스 Medium" panose="02000000000000000000" pitchFamily="50" charset="-127"/>
                <a:ea typeface="G마켓 산스 Medium" panose="02000000000000000000" pitchFamily="50" charset="-127"/>
              </a:rPr>
              <a:t>매뉴얼</a:t>
            </a:r>
          </a:p>
        </p:txBody>
      </p:sp>
    </p:spTree>
    <p:extLst>
      <p:ext uri="{BB962C8B-B14F-4D97-AF65-F5344CB8AC3E}">
        <p14:creationId xmlns:p14="http://schemas.microsoft.com/office/powerpoint/2010/main" val="22502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2949</TotalTime>
  <Words>132</Words>
  <Application>Microsoft Office PowerPoint</Application>
  <PresentationFormat>화면 슬라이드 쇼(4:3)</PresentationFormat>
  <Paragraphs>20</Paragraphs>
  <Slides>4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7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4</vt:i4>
      </vt:variant>
    </vt:vector>
  </HeadingPairs>
  <TitlesOfParts>
    <vt:vector size="12" baseType="lpstr">
      <vt:lpstr>G마켓 산스 Medium</vt:lpstr>
      <vt:lpstr>나눔스퀘어 Light</vt:lpstr>
      <vt:lpstr>G마켓 산스 Bold</vt:lpstr>
      <vt:lpstr>나눔스퀘어</vt:lpstr>
      <vt:lpstr>Arial</vt:lpstr>
      <vt:lpstr>맑은 고딕</vt:lpstr>
      <vt:lpstr>나눔스퀘어_ac</vt:lpstr>
      <vt:lpstr>Office 테마</vt:lpstr>
      <vt:lpstr>PowerPoint 프레젠테이션</vt:lpstr>
      <vt:lpstr>PowerPoint 프레젠테이션</vt:lpstr>
      <vt:lpstr>PowerPoint 프레젠테이션</vt:lpstr>
      <vt:lpstr>감사합니다. </vt:lpstr>
    </vt:vector>
  </TitlesOfParts>
  <Company>Windows7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코로나19 대상자관리(의료기관) 매뉴얼 </dc:title>
  <dc:creator>User</dc:creator>
  <cp:lastModifiedBy>CDC</cp:lastModifiedBy>
  <cp:revision>588</cp:revision>
  <cp:lastPrinted>2021-10-25T06:54:33Z</cp:lastPrinted>
  <dcterms:created xsi:type="dcterms:W3CDTF">2021-01-14T00:45:55Z</dcterms:created>
  <dcterms:modified xsi:type="dcterms:W3CDTF">2021-10-27T02:31:53Z</dcterms:modified>
</cp:coreProperties>
</file>