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304" r:id="rId3"/>
    <p:sldId id="287" r:id="rId4"/>
    <p:sldId id="326" r:id="rId5"/>
    <p:sldId id="324" r:id="rId6"/>
    <p:sldId id="327" r:id="rId7"/>
    <p:sldId id="321" r:id="rId8"/>
    <p:sldId id="306" r:id="rId9"/>
    <p:sldId id="328" r:id="rId10"/>
    <p:sldId id="329" r:id="rId11"/>
    <p:sldId id="330" r:id="rId12"/>
    <p:sldId id="286" r:id="rId13"/>
  </p:sldIdLst>
  <p:sldSz cx="6858000" cy="9144000" type="screen4x3"/>
  <p:notesSz cx="10234613" cy="7104063"/>
  <p:embeddedFontLst>
    <p:embeddedFont>
      <p:font typeface="맑은 고딕" panose="020B0503020000020004" pitchFamily="50" charset="-127"/>
      <p:regular r:id="rId16"/>
      <p:bold r:id="rId17"/>
    </p:embeddedFont>
    <p:embeddedFont>
      <p:font typeface="나눔고딕" panose="020D0604000000000000" pitchFamily="50" charset="-127"/>
      <p:regular r:id="rId18"/>
    </p:embeddedFont>
    <p:embeddedFont>
      <p:font typeface="나눔명조" panose="020B0600000101010101" charset="-127"/>
      <p:regular r:id="rId19"/>
      <p:bold r:id="rId2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  <p15:guide id="3" orient="horz" pos="2238">
          <p15:clr>
            <a:srgbClr val="A4A3A4"/>
          </p15:clr>
        </p15:guide>
        <p15:guide id="4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2424"/>
    <a:srgbClr val="FF66FF"/>
    <a:srgbClr val="F78C81"/>
    <a:srgbClr val="663300"/>
    <a:srgbClr val="FFFF00"/>
    <a:srgbClr val="FFFFCC"/>
    <a:srgbClr val="996633"/>
    <a:srgbClr val="516F56"/>
    <a:srgbClr val="909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906" autoAdjust="0"/>
  </p:normalViewPr>
  <p:slideViewPr>
    <p:cSldViewPr>
      <p:cViewPr varScale="1">
        <p:scale>
          <a:sx n="75" d="100"/>
          <a:sy n="75" d="100"/>
        </p:scale>
        <p:origin x="237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122"/>
        <p:guide pos="3108"/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6595" y="0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pPr>
              <a:defRPr/>
            </a:pPr>
            <a:fld id="{C090A663-448B-45BC-BD1B-C8393F97173D}" type="datetimeFigureOut">
              <a:rPr lang="ko-KR" altLang="en-US"/>
              <a:pPr>
                <a:defRPr/>
              </a:pPr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436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6595" y="6747436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pPr>
              <a:defRPr/>
            </a:pPr>
            <a:fld id="{DBF0484D-4392-44A9-9C79-DBC648A7F9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6595" y="0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040578-8487-4E4A-90B5-2603DC1381A0}" type="datetimeFigureOut">
              <a:rPr lang="ko-KR" altLang="en-US"/>
              <a:pPr>
                <a:defRPr/>
              </a:pPr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19563" y="531813"/>
            <a:ext cx="199548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4285" y="3373719"/>
            <a:ext cx="8187690" cy="3197916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436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6595" y="6747436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8BCA380-A9A0-4E47-A274-7A1532FED8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937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A637B-28C1-46D7-8367-75CE4ADE307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285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42888" y="442913"/>
            <a:ext cx="3671887" cy="6373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75" y="442913"/>
            <a:ext cx="554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 userDrawn="1"/>
        </p:nvSpPr>
        <p:spPr>
          <a:xfrm>
            <a:off x="4995863" y="8509000"/>
            <a:ext cx="2282825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kumimoji="0"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242888" y="442913"/>
            <a:ext cx="3671887" cy="6373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75" y="442913"/>
            <a:ext cx="554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 userDrawn="1"/>
        </p:nvSpPr>
        <p:spPr>
          <a:xfrm>
            <a:off x="4995863" y="8509000"/>
            <a:ext cx="2282825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kumimoji="0"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50658" y="381429"/>
            <a:ext cx="6172200" cy="1524000"/>
          </a:xfrm>
        </p:spPr>
        <p:txBody>
          <a:bodyPr>
            <a:normAutofit/>
          </a:bodyPr>
          <a:lstStyle>
            <a:lvl1pPr algn="l">
              <a:defRPr sz="4000" spc="-15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8459788"/>
            <a:ext cx="48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5535613" y="8604250"/>
            <a:ext cx="11874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E3B417-BBD2-4AF8-8560-01B84D63746C}" type="slidenum">
              <a:rPr kumimoji="0" lang="en-US" altLang="ko-KR" sz="800" spc="-3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8459788"/>
            <a:ext cx="48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535613" y="8604250"/>
            <a:ext cx="11874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6F5282-933A-4F01-9863-28B6C38E4C38}" type="slidenum">
              <a:rPr kumimoji="0" lang="en-US" altLang="ko-KR" sz="800" spc="-3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6652" y="251521"/>
            <a:ext cx="5829300" cy="119194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1857021" y="1991915"/>
            <a:ext cx="3030141" cy="5268384"/>
          </a:xfrm>
        </p:spPr>
        <p:txBody>
          <a:bodyPr>
            <a:normAutofit/>
          </a:bodyPr>
          <a:lstStyle>
            <a:lvl1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buFont typeface="Wingdings" pitchFamily="2" charset="2"/>
              <a:buChar char="§"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7898-8DD3-4B9F-AFE3-EDD1B0CC8E1F}" type="datetimeFigureOut">
              <a:rPr lang="ko-KR" altLang="en-US"/>
              <a:pPr>
                <a:defRPr/>
              </a:pPr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0B91-03D3-4B53-BE46-06A6894FC1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729B-94E5-4924-89E3-52D4ABA1C715}" type="datetimeFigureOut">
              <a:rPr lang="ko-KR" altLang="en-US"/>
              <a:pPr>
                <a:defRPr/>
              </a:pPr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D1D1-0DC7-401E-B71E-A81C9B380BE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C89477-9EFD-43B9-A55B-2A74B40EEDF2}" type="datetimeFigureOut">
              <a:rPr lang="ko-KR" altLang="en-US"/>
              <a:pPr>
                <a:defRPr/>
              </a:pPr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0AFF12-8740-4825-9E4E-43AFDAAA6E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6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14290" y="500034"/>
            <a:ext cx="4214842" cy="6286543"/>
          </a:xfrm>
          <a:prstGeom prst="rect">
            <a:avLst/>
          </a:prstGeom>
          <a:solidFill>
            <a:srgbClr val="516F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5715015" y="8358214"/>
            <a:ext cx="882635" cy="36192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4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itchFamily="50" charset="-127"/>
                <a:ea typeface="굴림" pitchFamily="50" charset="-127"/>
              </a:rPr>
              <a:t>2018. 6.</a:t>
            </a:r>
            <a:endParaRPr lang="ko-KR" altLang="en-US" sz="1400" b="1" spc="-30" dirty="0">
              <a:solidFill>
                <a:schemeClr val="tx1">
                  <a:lumMod val="75000"/>
                  <a:lumOff val="2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85728" y="1785918"/>
            <a:ext cx="4143404" cy="1857388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국가예방접종 지원사업 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계약서 등록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및 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인플루엔자 사업 참여 매뉴얼</a:t>
            </a:r>
            <a:endParaRPr lang="ko-KR" altLang="en-US" sz="27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28604" y="5500694"/>
            <a:ext cx="2863848" cy="684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http://is.cdc.go.kr</a:t>
            </a:r>
            <a:endParaRPr kumimoji="0"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4257352"/>
            <a:ext cx="6343650" cy="4076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임신부 인플루엔자 국가예방접종 지원 사업에 참여하기 위해서는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통장 사본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교육수료정보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임신부 참여 확인증을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국가예방접종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탭을 클릭하여 통장사본을 등록합니다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임신부 교육수료 정보를 입력 후 검증이 완료되면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클릭하여 저장합니다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en-US" altLang="ko-KR" sz="1300" b="1" spc="-6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※</a:t>
            </a:r>
            <a:r>
              <a:rPr kumimoji="0" lang="ko-KR" altLang="en-US" sz="1300" b="1" spc="-6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임신부 사업 참여를 위해서는 어린이 또는 어르신 교육도 수료 및 등록하여야 함</a:t>
            </a:r>
            <a:endParaRPr kumimoji="0" lang="en-US" altLang="ko-KR" sz="1300" b="1" spc="-6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임신부 참여 확인증 정보의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전자 서명 및 확인증 작성을 완료합니다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(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인플루엔자 참여백신 시행 확인증과 동일한 절차로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89164" y="7426912"/>
            <a:ext cx="661764" cy="1918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3.  </a:t>
            </a:r>
            <a:r>
              <a:rPr lang="ko-KR" altLang="en-US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인플루엔자 지원사업 신규 참여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. 2.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임신부 인플루엔자 지원사업 참여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12976" y="5418233"/>
            <a:ext cx="864096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76635" y="5857111"/>
            <a:ext cx="168590" cy="1080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269991" y="6630703"/>
            <a:ext cx="3090499" cy="17022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170629" y="5580112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통장사본 등록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4243" y="6031605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en-US" altLang="ko-KR" sz="1200" b="1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임신부 교육 수료정보 저장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21956" y="73551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3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등록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2" y="5301703"/>
            <a:ext cx="2847489" cy="282822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4" y="5762170"/>
            <a:ext cx="1814220" cy="207750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6909" y="5543677"/>
            <a:ext cx="319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뷰어로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서명 및 확인증 작성 완료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27025" y="5381798"/>
            <a:ext cx="565249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842065" y="6655472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2574739" y="7864281"/>
            <a:ext cx="235469" cy="1434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9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35" y="4160560"/>
            <a:ext cx="6210300" cy="42767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어르신 인플루엔자 국가예방접종 지원 사업에 참여하기 위해서는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어르신 자율점검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통장 사본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교육수료정보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어르신 인플루엔자 참여 확인증을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어르신 인플루엔자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탭을 클릭하여 어르신 자율점검을 작성합니다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                        </a:t>
            </a:r>
            <a:r>
              <a:rPr kumimoji="0" lang="en-US" altLang="ko-KR" sz="1300" b="1" spc="-6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※</a:t>
            </a:r>
            <a:r>
              <a:rPr kumimoji="0" lang="ko-KR" altLang="en-US" sz="1300" b="1" spc="-6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어린이 또는 임신부 사업 참여할 경우 어린이 자율점검으로 갈음</a:t>
            </a:r>
            <a:endParaRPr kumimoji="0" lang="en-US" altLang="ko-KR" sz="1300" b="1" spc="-6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통장사본을 등록합니다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어르신 교육수료 정보를 입력 후 검증이 완료되면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클릭하여 저장합니다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어르신 인플루엔자 확인증 정보의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전자 서명 및 확인증 작성을 완료합니다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(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인플루엔자 참여백신 시행 확인증과 동일한 절차로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17032" y="7560926"/>
            <a:ext cx="528322" cy="19673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3.  </a:t>
            </a:r>
            <a:r>
              <a:rPr lang="ko-KR" altLang="en-US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인플루엔자 지원사업 신규 참여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. 3.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어르신 인플루엔자 지원사업 참여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97323" y="5331358"/>
            <a:ext cx="621216" cy="1028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67023" y="6405005"/>
            <a:ext cx="168590" cy="1080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373008" y="6902109"/>
            <a:ext cx="3090499" cy="3468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001163" y="6121448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통장사본 등록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4723" y="6547438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임신부 교육 수료정보 저장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0306" y="7526225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등록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2" y="5240646"/>
            <a:ext cx="2847489" cy="282822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4" y="5701113"/>
            <a:ext cx="1814220" cy="20775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719" y="5534363"/>
            <a:ext cx="319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5.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뷰어로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서명 및 확인증 작성 완료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90835" y="5320741"/>
            <a:ext cx="565249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905875" y="6594415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638549" y="7803224"/>
            <a:ext cx="235469" cy="1434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838401" y="5452331"/>
            <a:ext cx="864096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617065" y="5654241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1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어르신 자율점검 작성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2888" y="442913"/>
            <a:ext cx="3671887" cy="63738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357166" y="5286380"/>
            <a:ext cx="3565525" cy="1658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40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감사합니다</a:t>
            </a:r>
            <a:r>
              <a:rPr lang="en-US" altLang="ko-KR" sz="40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40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28604" y="714348"/>
            <a:ext cx="6000792" cy="714380"/>
          </a:xfrm>
        </p:spPr>
        <p:txBody>
          <a:bodyPr rtlCol="0" anchor="t">
            <a:no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목차</a:t>
            </a:r>
            <a:endParaRPr lang="ko-KR" altLang="en-US" sz="28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제목 6"/>
          <p:cNvSpPr txBox="1">
            <a:spLocks/>
          </p:cNvSpPr>
          <p:nvPr/>
        </p:nvSpPr>
        <p:spPr bwMode="auto">
          <a:xfrm>
            <a:off x="285728" y="500034"/>
            <a:ext cx="61722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목차</a:t>
            </a:r>
            <a:endParaRPr kumimoji="0"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759" y="1760775"/>
            <a:ext cx="534635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0. 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 시스템  들어가기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계약서 종류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계약서 </a:t>
            </a:r>
            <a:r>
              <a:rPr kumimoji="0" lang="ko-KR" altLang="en-US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종류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3.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등록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 시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유의 사항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 등록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절차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2. 1.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기관 정보 확인 및 인증서 등록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)</a:t>
            </a:r>
            <a:b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2. 2.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계약서 등록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인플루엔자 지원사업 신규 참여 절차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3.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어린이 인플루엔자 지원사업 참여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2.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임신부 인플루엔자 지원사업 참여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3. 3.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어르신 인플루엔자 지원사업 참여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9" y="3961152"/>
            <a:ext cx="6181323" cy="420393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1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32656" y="1857356"/>
            <a:ext cx="616656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질병보건통합관리시스템</a:t>
            </a:r>
            <a:r>
              <a:rPr kumimoji="0" lang="en-US" altLang="ko-KR" sz="1300" b="1" spc="-30" dirty="0" smtClean="0">
                <a:solidFill>
                  <a:schemeClr val="bg1">
                    <a:lumMod val="50000"/>
                  </a:schemeClr>
                </a:solidFill>
                <a:latin typeface="굴림" pitchFamily="50" charset="-127"/>
              </a:rPr>
              <a:t>(http://is.cdc.go.kr/)</a:t>
            </a:r>
            <a:r>
              <a:rPr kumimoji="0" lang="ko-KR" altLang="en-US" sz="1300" b="1" spc="-30" dirty="0" smtClean="0">
                <a:solidFill>
                  <a:schemeClr val="bg1">
                    <a:lumMod val="50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에서 의료기관 및 보건소 사용자 정보로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(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 신청 및 관리가 가능합니다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.</a:t>
            </a:r>
          </a:p>
          <a:p>
            <a:pPr indent="-5143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질병보건통합관리시스템 로그인 후 좌측 메뉴에서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‘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예방접종관리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’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 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&gt; ‘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국가예방접종사업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’ &gt; ‘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행정업무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’ &gt; ‘</a:t>
            </a:r>
            <a:r>
              <a:rPr kumimoji="0" lang="ko-KR" altLang="en-US" sz="1300" b="1" spc="-30" dirty="0" err="1" smtClean="0">
                <a:solidFill>
                  <a:srgbClr val="9C2424"/>
                </a:solidFill>
                <a:latin typeface="굴림" pitchFamily="50" charset="-127"/>
              </a:rPr>
              <a:t>계약신청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(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관리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)’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를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클릭합니다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.</a:t>
            </a: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‘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계약서 확인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’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버튼을 클릭하시면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최근 등록된 계약서를 확인할 수 있습니다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.</a:t>
            </a: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0.  </a:t>
            </a: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시스템 들어가기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073548" y="5915573"/>
            <a:ext cx="1152128" cy="240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계약서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종류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12" name="TextBox 17"/>
          <p:cNvSpPr txBox="1"/>
          <p:nvPr/>
        </p:nvSpPr>
        <p:spPr>
          <a:xfrm>
            <a:off x="332656" y="1857356"/>
            <a:ext cx="6166569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서면 계약서 관리 기관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(2017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년 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7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월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이전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계약서 미등록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계약서 등록 및 갱신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69" y="3961152"/>
            <a:ext cx="6181323" cy="420393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80728" y="5915573"/>
            <a:ext cx="1152128" cy="240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73712"/>
              </p:ext>
            </p:extLst>
          </p:nvPr>
        </p:nvGraphicFramePr>
        <p:xfrm>
          <a:off x="633388" y="2894214"/>
          <a:ext cx="57479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1821862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389864473"/>
                    </a:ext>
                  </a:extLst>
                </a:gridCol>
                <a:gridCol w="2699940">
                  <a:extLst>
                    <a:ext uri="{9D8B030D-6E8A-4147-A177-3AD203B41FA5}">
                      <a16:colId xmlns:a16="http://schemas.microsoft.com/office/drawing/2014/main" xmlns="" val="301420489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 구분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 계약 등록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갱신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892346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서면 계약 기관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바로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 계약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97095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 계약 기관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통합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만료 </a:t>
                      </a:r>
                      <a:r>
                        <a:rPr lang="en-US" altLang="ko-KR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개월 전부터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659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단일 사업 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바로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806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9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9" y="4566813"/>
            <a:ext cx="6139056" cy="374960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3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32656" y="1857356"/>
            <a:ext cx="6166569" cy="332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위탁 계약 범위에 따른 전자 계약서</a:t>
            </a:r>
            <a:endParaRPr kumimoji="0" lang="en-US" altLang="ko-KR" sz="2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.  </a:t>
            </a: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18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계약서 종류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09306" y="7709134"/>
            <a:ext cx="4680520" cy="24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17110"/>
              </p:ext>
            </p:extLst>
          </p:nvPr>
        </p:nvGraphicFramePr>
        <p:xfrm>
          <a:off x="620688" y="2186795"/>
          <a:ext cx="5760640" cy="113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13528178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4266341099"/>
                    </a:ext>
                  </a:extLst>
                </a:gridCol>
                <a:gridCol w="949424">
                  <a:extLst>
                    <a:ext uri="{9D8B030D-6E8A-4147-A177-3AD203B41FA5}">
                      <a16:colId xmlns:a16="http://schemas.microsoft.com/office/drawing/2014/main" xmlns="" val="695135056"/>
                    </a:ext>
                  </a:extLst>
                </a:gridCol>
                <a:gridCol w="2677616">
                  <a:extLst>
                    <a:ext uri="{9D8B030D-6E8A-4147-A177-3AD203B41FA5}">
                      <a16:colId xmlns:a16="http://schemas.microsoft.com/office/drawing/2014/main" xmlns="" val="3180516897"/>
                    </a:ext>
                  </a:extLst>
                </a:gridCol>
              </a:tblGrid>
              <a:tr h="2647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 이하</a:t>
                      </a:r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아동 대상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65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 이상</a:t>
                      </a:r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노인 대상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계약서 종류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갱신 가능일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2884528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통합</a:t>
                      </a:r>
                      <a:r>
                        <a:rPr lang="ko-KR" altLang="en-US" sz="100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 만료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개월 전부터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507072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단일 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바로 통합 계약서로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277580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266488"/>
                  </a:ext>
                </a:extLst>
              </a:tr>
            </a:tbl>
          </a:graphicData>
        </a:graphic>
      </p:graphicFrame>
      <p:sp>
        <p:nvSpPr>
          <p:cNvPr id="13" name="TextBox 17"/>
          <p:cNvSpPr txBox="1"/>
          <p:nvPr/>
        </p:nvSpPr>
        <p:spPr>
          <a:xfrm>
            <a:off x="332656" y="3335164"/>
            <a:ext cx="616656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(12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세 이하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65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세 이하 대상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각각 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2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부 소지한 기관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통합 계약서 취급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만료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1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개월 전부터 갱신 가능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최종 갱신일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이후 등록된 계약서의 계약 승인일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87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4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1.  </a:t>
            </a:r>
            <a:r>
              <a:rPr lang="ko-KR" altLang="en-US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등록 </a:t>
            </a:r>
            <a:r>
              <a:rPr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 시</a:t>
            </a:r>
            <a:r>
              <a:rPr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유의 사항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12" name="TextBox 17"/>
          <p:cNvSpPr txBox="1"/>
          <p:nvPr/>
        </p:nvSpPr>
        <p:spPr>
          <a:xfrm>
            <a:off x="332656" y="1857356"/>
            <a:ext cx="616656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계약 등록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/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갱신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유의 사항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미등록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 등록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 유효기간 만료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 갱신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갱신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시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유의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사항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/>
            </a:r>
            <a:b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</a:b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현재 참여하고 있는 사업에 대한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‘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교육 수료 정보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’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확인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(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등록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  <a:b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</a:b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   . 24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개월 이내 수료한 기본 또는 보수 교육</a:t>
            </a:r>
            <a:endParaRPr kumimoji="0" lang="en-US" altLang="ko-KR" sz="1300" b="1" spc="-30" dirty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69" y="3961152"/>
            <a:ext cx="6181323" cy="420393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04664" y="5483525"/>
            <a:ext cx="2880320" cy="240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53754" y="6396015"/>
            <a:ext cx="3199581" cy="768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" y="3771596"/>
            <a:ext cx="6166800" cy="41893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84448" y="1882175"/>
            <a:ext cx="6597352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전자계약 신청 전 의료기관 기본정보 및 기관인증서 등록 여부 등을 확인합니다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수정이 필요한 항목이 있으면 수정 후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클릭하여 설정을 완료합니다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전자서명 시 사용될 기관인증서를 등록하고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인증서 유효기간이 만료된 경우는 갱신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재등록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필요합니다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b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1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※</a:t>
            </a:r>
            <a:r>
              <a:rPr kumimoji="0" lang="ko-KR" altLang="en-US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국민건강심사평가원에서 요양기관 사업자등록번호로 발급한 인증서만</a:t>
            </a:r>
            <a:r>
              <a:rPr kumimoji="0" lang="en-US" altLang="ko-KR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등록 </a:t>
            </a:r>
            <a:r>
              <a:rPr kumimoji="0" lang="ko-KR" altLang="en-US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가능</a:t>
            </a:r>
            <a: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※ </a:t>
            </a:r>
            <a:r>
              <a:rPr kumimoji="0" lang="ko-KR" altLang="en-US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인증서 등록 오류 시 사업자 등록번호 등 확인 </a:t>
            </a:r>
            <a:r>
              <a:rPr kumimoji="0" lang="ko-KR" altLang="en-US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필요</a:t>
            </a:r>
            <a:endParaRPr kumimoji="0" lang="en-US" altLang="ko-KR" sz="12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등록된 기본정보와 기관인증서는 전자계약 및 위탁의료기관 점검관리에 사용됩니다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200" b="1" spc="-3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598" y="3377564"/>
            <a:ext cx="6634796" cy="5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58056" y="3970536"/>
            <a:ext cx="2829520" cy="15375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41040" y="3712901"/>
            <a:ext cx="13997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300" b="1" dirty="0" err="1" smtClean="0">
                <a:solidFill>
                  <a:srgbClr val="FF0000"/>
                </a:solidFill>
              </a:rPr>
              <a:t>기관정보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 확인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773512" y="5292080"/>
            <a:ext cx="43135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96" y="4733889"/>
            <a:ext cx="2862283" cy="32776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4704" y="5004048"/>
            <a:ext cx="20120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300" b="1" dirty="0" err="1" smtClean="0">
                <a:solidFill>
                  <a:srgbClr val="FF0000"/>
                </a:solidFill>
              </a:rPr>
              <a:t>기관인증서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 등록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갱신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5" name="꺾인 연결선 24"/>
          <p:cNvCxnSpPr>
            <a:stCxn id="15" idx="2"/>
          </p:cNvCxnSpPr>
          <p:nvPr/>
        </p:nvCxnSpPr>
        <p:spPr>
          <a:xfrm rot="16200000" flipH="1">
            <a:off x="2341782" y="5155510"/>
            <a:ext cx="864621" cy="1569808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5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제목 6"/>
          <p:cNvSpPr txBox="1">
            <a:spLocks/>
          </p:cNvSpPr>
          <p:nvPr/>
        </p:nvSpPr>
        <p:spPr bwMode="auto">
          <a:xfrm>
            <a:off x="327025" y="563563"/>
            <a:ext cx="61722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2.  </a:t>
            </a: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등록</a:t>
            </a: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절차</a:t>
            </a:r>
            <a:r>
              <a:rPr kumimoji="0" lang="en-US" altLang="ko-KR" sz="24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24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24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kumimoji="0"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kumimoji="0"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. 1. </a:t>
            </a:r>
            <a:r>
              <a:rPr kumimoji="0"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기관 정보 확인 및 인증서 등록</a:t>
            </a:r>
            <a:r>
              <a:rPr kumimoji="0"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kumimoji="0"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" y="4016480"/>
            <a:ext cx="6166800" cy="41893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예방접종 업무 위탁 사업에 참여하기 위해서는 우선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예방접종계약서를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계약서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입력 사항 입력 후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계약서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 위탁 계약서 확인  후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서명 또는 날인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부분을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인증서 선택 후 암호 입력 후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좌측 상단의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 하셔야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계약서 등록이 완료됩니다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34" y="6019681"/>
            <a:ext cx="1664338" cy="11182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00" y="5272400"/>
            <a:ext cx="3490224" cy="326004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5633175"/>
            <a:ext cx="1814220" cy="207750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03188" y="5984043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18169" y="6902420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662033" y="7926608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509120" y="6480649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205217" y="5417151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68878" y="5760231"/>
            <a:ext cx="19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계약서 등록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갱신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688" y="7087364"/>
            <a:ext cx="263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입력 사항 입력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작성 버튼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0368" y="8111848"/>
            <a:ext cx="24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위탁 계약서  확인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서명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3200" y="7688300"/>
            <a:ext cx="298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인증서 선택 및 암호 입력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3199" y="5638096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5. 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전자문서등록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버튼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2. 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전자 계약 등록</a:t>
            </a: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갱신</a:t>
            </a: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)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2.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2. </a:t>
            </a:r>
            <a:r>
              <a:rPr lang="ko-KR" altLang="en-US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전자 계약서 등록</a:t>
            </a:r>
            <a:r>
              <a:rPr lang="en-US" altLang="ko-KR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lang="ko-KR" altLang="en-US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갱신</a:t>
            </a:r>
            <a:r>
              <a:rPr lang="en-US" altLang="ko-KR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)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4257352"/>
            <a:ext cx="6343650" cy="4076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어린이 인플루엔자 국가예방접종 지원 사업에 참여하기 위해서는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통장 사본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교육수료정보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참여백신 시행 확인증을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국가예방접종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탭을 클릭하여 통장사본을 등록합니다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교육수료 정보를 입력 후 검증이 완료되면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클릭하여 저장합니다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참여백신 시행 확인증 정보의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참여하실 백신 정보를 선택 후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정보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  후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서명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부분을 클릭합니다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인증서 선택 후 암호 입력 후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클릭합니다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좌측 상단의 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전자문서등록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 하셔야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등록이 완료됩니다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559325" y="7044432"/>
            <a:ext cx="661764" cy="1918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3.  </a:t>
            </a:r>
            <a:r>
              <a:rPr lang="ko-KR" altLang="en-US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인플루엔자 지원사업 신규 참여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. 1.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어린이 인플루엔자 지원사업 참여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12976" y="5418233"/>
            <a:ext cx="864096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76635" y="5857111"/>
            <a:ext cx="168590" cy="1080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298877" y="6342844"/>
            <a:ext cx="3090499" cy="3687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" y="5471203"/>
            <a:ext cx="2847489" cy="282822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50" y="7260907"/>
            <a:ext cx="1903277" cy="12272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70629" y="5580112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통장사본 등록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7715" y="6032341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어린이 교육 수료정보 저장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5" y="5889187"/>
            <a:ext cx="1814220" cy="20775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6694" y="8195552"/>
            <a:ext cx="24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5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위탁 계약서  확인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서명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455" y="6295702"/>
            <a:ext cx="298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6.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인증서 선택 및 암호 입력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779" y="5221925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7. 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전자문서등록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버튼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71463" y="5573227"/>
            <a:ext cx="565249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564903" y="8052119"/>
            <a:ext cx="235469" cy="1434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48133" y="6731347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634553" y="7279248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200058" y="6933572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3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등록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5743" y="7747683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백신 선택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작성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595959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916</Words>
  <Application>Microsoft Office PowerPoint</Application>
  <PresentationFormat>화면 슬라이드 쇼(4:3)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굴림</vt:lpstr>
      <vt:lpstr>Wingdings</vt:lpstr>
      <vt:lpstr>Arial</vt:lpstr>
      <vt:lpstr>맑은 고딕</vt:lpstr>
      <vt:lpstr>나눔고딕</vt:lpstr>
      <vt:lpstr>나눔명조</vt:lpstr>
      <vt:lpstr>Office 테마</vt:lpstr>
      <vt:lpstr>국가예방접종 지원사업  전자 계약서 등록(갱신) 및  인플루엔자 사업 참여 매뉴얼</vt:lpstr>
      <vt:lpstr>목차</vt:lpstr>
      <vt:lpstr> 0.  전자 계약 시스템 들어가기</vt:lpstr>
      <vt:lpstr> 1.  전자 계약 관련 정보      1. 1. 계약서 종류</vt:lpstr>
      <vt:lpstr> 1.  전자 계약 관련 정보      1. 2. 전자 계약서 종류</vt:lpstr>
      <vt:lpstr> 1.  전자 계약 관련 정보      1. 3. 등록 / 갱신 시, 유의 사항</vt:lpstr>
      <vt:lpstr>PowerPoint 프레젠테이션</vt:lpstr>
      <vt:lpstr> 2.  전자 계약 등록(갱신) 절차      2. 2. 전자 계약서 등록(갱신)</vt:lpstr>
      <vt:lpstr> 3.  인플루엔자 지원사업 신규 참여 절차      3. 1. 어린이 인플루엔자 지원사업 참여</vt:lpstr>
      <vt:lpstr> 3.  인플루엔자 지원사업 신규 참여 절차      3. 2. 임신부 인플루엔자 지원사업 참여</vt:lpstr>
      <vt:lpstr> 3.  인플루엔자 지원사업 신규 참여 절차      3. 3. 어르신 인플루엔자 지원사업 참여</vt:lpstr>
      <vt:lpstr>감사합니다.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 나눔명조R, 40pt</dc:title>
  <dc:creator>네이버 한글캠페인</dc:creator>
  <cp:lastModifiedBy>USER</cp:lastModifiedBy>
  <cp:revision>722</cp:revision>
  <cp:lastPrinted>2016-09-08T09:43:53Z</cp:lastPrinted>
  <dcterms:created xsi:type="dcterms:W3CDTF">2011-08-23T09:33:59Z</dcterms:created>
  <dcterms:modified xsi:type="dcterms:W3CDTF">2019-09-30T04:01:51Z</dcterms:modified>
</cp:coreProperties>
</file>