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78" r:id="rId2"/>
    <p:sldId id="341" r:id="rId3"/>
    <p:sldId id="259" r:id="rId4"/>
    <p:sldId id="289" r:id="rId5"/>
    <p:sldId id="257" r:id="rId6"/>
    <p:sldId id="258" r:id="rId7"/>
    <p:sldId id="261" r:id="rId8"/>
    <p:sldId id="275" r:id="rId9"/>
    <p:sldId id="276" r:id="rId10"/>
    <p:sldId id="277" r:id="rId11"/>
    <p:sldId id="267" r:id="rId12"/>
    <p:sldId id="269" r:id="rId13"/>
    <p:sldId id="270" r:id="rId14"/>
    <p:sldId id="271" r:id="rId15"/>
    <p:sldId id="272" r:id="rId16"/>
    <p:sldId id="268" r:id="rId17"/>
    <p:sldId id="274" r:id="rId18"/>
    <p:sldId id="342" r:id="rId19"/>
    <p:sldId id="343" r:id="rId20"/>
    <p:sldId id="344" r:id="rId21"/>
    <p:sldId id="345" r:id="rId22"/>
    <p:sldId id="346" r:id="rId23"/>
    <p:sldId id="347" r:id="rId24"/>
    <p:sldId id="348" r:id="rId25"/>
    <p:sldId id="349" r:id="rId26"/>
    <p:sldId id="350" r:id="rId27"/>
    <p:sldId id="351" r:id="rId28"/>
    <p:sldId id="352" r:id="rId29"/>
    <p:sldId id="353" r:id="rId30"/>
    <p:sldId id="279" r:id="rId31"/>
    <p:sldId id="273" r:id="rId32"/>
    <p:sldId id="280" r:id="rId33"/>
    <p:sldId id="281" r:id="rId34"/>
    <p:sldId id="282" r:id="rId35"/>
    <p:sldId id="284" r:id="rId36"/>
    <p:sldId id="285" r:id="rId37"/>
    <p:sldId id="286" r:id="rId38"/>
    <p:sldId id="287" r:id="rId39"/>
    <p:sldId id="288" r:id="rId40"/>
    <p:sldId id="301" r:id="rId41"/>
    <p:sldId id="302" r:id="rId42"/>
    <p:sldId id="303" r:id="rId43"/>
    <p:sldId id="354" r:id="rId44"/>
    <p:sldId id="355" r:id="rId45"/>
    <p:sldId id="356" r:id="rId46"/>
    <p:sldId id="357" r:id="rId47"/>
    <p:sldId id="305" r:id="rId48"/>
    <p:sldId id="306" r:id="rId49"/>
    <p:sldId id="307" r:id="rId50"/>
    <p:sldId id="308" r:id="rId51"/>
    <p:sldId id="309" r:id="rId52"/>
    <p:sldId id="359" r:id="rId53"/>
    <p:sldId id="314" r:id="rId54"/>
    <p:sldId id="311" r:id="rId55"/>
    <p:sldId id="312" r:id="rId56"/>
    <p:sldId id="313" r:id="rId57"/>
    <p:sldId id="315" r:id="rId58"/>
    <p:sldId id="316" r:id="rId59"/>
    <p:sldId id="317" r:id="rId60"/>
    <p:sldId id="318" r:id="rId61"/>
    <p:sldId id="319" r:id="rId62"/>
    <p:sldId id="320" r:id="rId63"/>
    <p:sldId id="321" r:id="rId64"/>
    <p:sldId id="322" r:id="rId65"/>
    <p:sldId id="323" r:id="rId66"/>
    <p:sldId id="324"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61" r:id="rId81"/>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5E6"/>
    <a:srgbClr val="E8E8E9"/>
    <a:srgbClr val="CCCCCC"/>
    <a:srgbClr val="E6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4" autoAdjust="0"/>
    <p:restoredTop sz="82283" autoAdjust="0"/>
  </p:normalViewPr>
  <p:slideViewPr>
    <p:cSldViewPr snapToGrid="0">
      <p:cViewPr varScale="1">
        <p:scale>
          <a:sx n="56" d="100"/>
          <a:sy n="56" d="100"/>
        </p:scale>
        <p:origin x="14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B2C87-59D0-4E94-AACB-42DBDF154F1E}" type="datetimeFigureOut">
              <a:rPr lang="ko-KR" altLang="en-US" smtClean="0"/>
              <a:t>2019-04-28</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AB783-B009-45CB-8571-AA62EE49DD91}" type="slidenum">
              <a:rPr lang="ko-KR" altLang="en-US" smtClean="0"/>
              <a:t>‹#›</a:t>
            </a:fld>
            <a:endParaRPr lang="ko-KR" altLang="en-US"/>
          </a:p>
        </p:txBody>
      </p:sp>
    </p:spTree>
    <p:extLst>
      <p:ext uri="{BB962C8B-B14F-4D97-AF65-F5344CB8AC3E}">
        <p14:creationId xmlns:p14="http://schemas.microsoft.com/office/powerpoint/2010/main" val="109906282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Thoracentesis or drain</a:t>
            </a:r>
            <a:r>
              <a:rPr lang="en-US" altLang="ko-KR" baseline="0" dirty="0" smtClean="0"/>
              <a:t> =&gt; cytology </a:t>
            </a:r>
          </a:p>
          <a:p>
            <a:r>
              <a:rPr lang="en-US" altLang="ko-KR" baseline="0" dirty="0" smtClean="0"/>
              <a:t>VATS =&gt; surgical biopsy </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3</a:t>
            </a:fld>
            <a:endParaRPr lang="ko-KR" altLang="en-US"/>
          </a:p>
        </p:txBody>
      </p:sp>
    </p:spTree>
    <p:extLst>
      <p:ext uri="{BB962C8B-B14F-4D97-AF65-F5344CB8AC3E}">
        <p14:creationId xmlns:p14="http://schemas.microsoft.com/office/powerpoint/2010/main" val="2255675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2002-AJC</a:t>
            </a:r>
            <a:r>
              <a:rPr lang="en-US" altLang="ko-KR" baseline="0" dirty="0" smtClean="0"/>
              <a:t>C 6</a:t>
            </a:r>
            <a:r>
              <a:rPr lang="en-US" altLang="ko-KR" baseline="30000" dirty="0" smtClean="0"/>
              <a:t>th</a:t>
            </a:r>
            <a:r>
              <a:rPr lang="en-US" altLang="ko-KR" baseline="0" dirty="0" smtClean="0"/>
              <a:t> edition</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15</a:t>
            </a:fld>
            <a:endParaRPr lang="ko-KR" altLang="en-US"/>
          </a:p>
        </p:txBody>
      </p:sp>
    </p:spTree>
    <p:extLst>
      <p:ext uri="{BB962C8B-B14F-4D97-AF65-F5344CB8AC3E}">
        <p14:creationId xmlns:p14="http://schemas.microsoft.com/office/powerpoint/2010/main" val="185201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16</a:t>
            </a:fld>
            <a:endParaRPr lang="ko-KR" altLang="en-US"/>
          </a:p>
        </p:txBody>
      </p:sp>
    </p:spTree>
    <p:extLst>
      <p:ext uri="{BB962C8B-B14F-4D97-AF65-F5344CB8AC3E}">
        <p14:creationId xmlns:p14="http://schemas.microsoft.com/office/powerpoint/2010/main" val="2154255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2002-AJC</a:t>
            </a:r>
            <a:r>
              <a:rPr lang="en-US" altLang="ko-KR" baseline="0" dirty="0" smtClean="0"/>
              <a:t>C 6</a:t>
            </a:r>
            <a:r>
              <a:rPr lang="en-US" altLang="ko-KR" baseline="30000" dirty="0" smtClean="0"/>
              <a:t>th</a:t>
            </a:r>
            <a:r>
              <a:rPr lang="en-US" altLang="ko-KR" baseline="0" dirty="0" smtClean="0"/>
              <a:t> edition</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17</a:t>
            </a:fld>
            <a:endParaRPr lang="ko-KR" altLang="en-US"/>
          </a:p>
        </p:txBody>
      </p:sp>
    </p:spTree>
    <p:extLst>
      <p:ext uri="{BB962C8B-B14F-4D97-AF65-F5344CB8AC3E}">
        <p14:creationId xmlns:p14="http://schemas.microsoft.com/office/powerpoint/2010/main" val="1304100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3</a:t>
            </a:r>
            <a:r>
              <a:rPr lang="ko-KR" altLang="en-US" dirty="0" smtClean="0"/>
              <a:t>개의 </a:t>
            </a:r>
            <a:r>
              <a:rPr lang="en-US" altLang="ko-KR" dirty="0" smtClean="0"/>
              <a:t>cohort</a:t>
            </a:r>
            <a:r>
              <a:rPr lang="ko-KR" altLang="en-US" dirty="0" smtClean="0"/>
              <a:t>를 가지고 연구함</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18</a:t>
            </a:fld>
            <a:endParaRPr lang="ko-KR" altLang="en-US"/>
          </a:p>
        </p:txBody>
      </p:sp>
    </p:spTree>
    <p:extLst>
      <p:ext uri="{BB962C8B-B14F-4D97-AF65-F5344CB8AC3E}">
        <p14:creationId xmlns:p14="http://schemas.microsoft.com/office/powerpoint/2010/main" val="1073298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Deviation cohort (n 199)/validation cohort (n 74)</a:t>
            </a:r>
          </a:p>
          <a:p>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25</a:t>
            </a:fld>
            <a:endParaRPr lang="ko-KR" altLang="en-US"/>
          </a:p>
        </p:txBody>
      </p:sp>
    </p:spTree>
    <p:extLst>
      <p:ext uri="{BB962C8B-B14F-4D97-AF65-F5344CB8AC3E}">
        <p14:creationId xmlns:p14="http://schemas.microsoft.com/office/powerpoint/2010/main" val="2449422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Malignancy</a:t>
            </a:r>
            <a:r>
              <a:rPr lang="en-US" altLang="ko-KR" baseline="0" dirty="0" smtClean="0"/>
              <a:t> </a:t>
            </a:r>
            <a:r>
              <a:rPr lang="ko-KR" altLang="en-US" baseline="0" dirty="0" smtClean="0"/>
              <a:t>와 연관된 </a:t>
            </a:r>
            <a:r>
              <a:rPr lang="en-US" altLang="ko-KR" baseline="0" dirty="0" smtClean="0"/>
              <a:t>19</a:t>
            </a:r>
            <a:r>
              <a:rPr lang="ko-KR" altLang="en-US" baseline="0" dirty="0" smtClean="0"/>
              <a:t>개의 항목에</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26</a:t>
            </a:fld>
            <a:endParaRPr lang="ko-KR" altLang="en-US"/>
          </a:p>
        </p:txBody>
      </p:sp>
    </p:spTree>
    <p:extLst>
      <p:ext uri="{BB962C8B-B14F-4D97-AF65-F5344CB8AC3E}">
        <p14:creationId xmlns:p14="http://schemas.microsoft.com/office/powerpoint/2010/main" val="660269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27</a:t>
            </a:fld>
            <a:endParaRPr lang="ko-KR" altLang="en-US"/>
          </a:p>
        </p:txBody>
      </p:sp>
    </p:spTree>
    <p:extLst>
      <p:ext uri="{BB962C8B-B14F-4D97-AF65-F5344CB8AC3E}">
        <p14:creationId xmlns:p14="http://schemas.microsoft.com/office/powerpoint/2010/main" val="2971985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US</a:t>
            </a:r>
            <a:r>
              <a:rPr lang="ko-KR" altLang="en-US" baseline="0" dirty="0" smtClean="0"/>
              <a:t>는 </a:t>
            </a:r>
            <a:r>
              <a:rPr lang="en-US" altLang="ko-KR" baseline="0" dirty="0" smtClean="0"/>
              <a:t>5cc detection </a:t>
            </a:r>
            <a:r>
              <a:rPr lang="ko-KR" altLang="en-US" baseline="0" dirty="0" smtClean="0"/>
              <a:t>을 할 수가 있다</a:t>
            </a:r>
            <a:r>
              <a:rPr lang="en-US" altLang="ko-KR" baseline="0" dirty="0" smtClean="0"/>
              <a:t>…</a:t>
            </a:r>
          </a:p>
          <a:p>
            <a:r>
              <a:rPr lang="en-US" altLang="ko-KR" baseline="0" dirty="0" err="1" smtClean="0"/>
              <a:t>Swriling</a:t>
            </a:r>
            <a:r>
              <a:rPr lang="en-US" altLang="ko-KR" baseline="0" dirty="0" smtClean="0"/>
              <a:t> </a:t>
            </a:r>
            <a:r>
              <a:rPr lang="ko-KR" altLang="en-US" baseline="0" dirty="0" smtClean="0"/>
              <a:t>의 </a:t>
            </a:r>
            <a:r>
              <a:rPr lang="en-US" altLang="ko-KR" baseline="0" dirty="0" smtClean="0"/>
              <a:t>mechanism</a:t>
            </a:r>
            <a:r>
              <a:rPr lang="ko-KR" altLang="en-US" baseline="0" dirty="0" smtClean="0"/>
              <a:t>은 </a:t>
            </a:r>
            <a:r>
              <a:rPr lang="en-US" altLang="ko-KR" baseline="0" dirty="0" smtClean="0"/>
              <a:t>fibrotic/</a:t>
            </a:r>
            <a:r>
              <a:rPr lang="en-US" altLang="ko-KR" baseline="0" dirty="0" err="1" smtClean="0"/>
              <a:t>fibrinolytic</a:t>
            </a:r>
            <a:r>
              <a:rPr lang="en-US" altLang="ko-KR" baseline="0" dirty="0" smtClean="0"/>
              <a:t> complex</a:t>
            </a:r>
            <a:r>
              <a:rPr lang="ko-KR" altLang="en-US" baseline="0" dirty="0" smtClean="0"/>
              <a:t>로 설명된다</a:t>
            </a:r>
            <a:r>
              <a:rPr lang="en-US" altLang="ko-KR" baseline="0" dirty="0" smtClean="0"/>
              <a:t>…</a:t>
            </a:r>
          </a:p>
          <a:p>
            <a:r>
              <a:rPr lang="en-US" altLang="ko-KR" baseline="0" dirty="0" smtClean="0"/>
              <a:t>Us</a:t>
            </a:r>
            <a:r>
              <a:rPr lang="ko-KR" altLang="en-US" baseline="0" dirty="0" smtClean="0"/>
              <a:t> </a:t>
            </a:r>
            <a:r>
              <a:rPr lang="en-US" altLang="ko-KR" baseline="0" dirty="0" smtClean="0"/>
              <a:t>=&gt; numerous floating </a:t>
            </a:r>
            <a:r>
              <a:rPr lang="en-US" altLang="ko-KR" baseline="0" dirty="0" err="1" smtClean="0"/>
              <a:t>hyperechoic</a:t>
            </a:r>
            <a:r>
              <a:rPr lang="en-US" altLang="ko-KR" baseline="0" dirty="0" smtClean="0"/>
              <a:t> particles within the PE </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28</a:t>
            </a:fld>
            <a:endParaRPr lang="ko-KR" altLang="en-US"/>
          </a:p>
        </p:txBody>
      </p:sp>
    </p:spTree>
    <p:extLst>
      <p:ext uri="{BB962C8B-B14F-4D97-AF65-F5344CB8AC3E}">
        <p14:creationId xmlns:p14="http://schemas.microsoft.com/office/powerpoint/2010/main" val="2919503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smtClean="0"/>
              <a:t>Cytospin</a:t>
            </a:r>
            <a:r>
              <a:rPr lang="ko-KR" altLang="en-US" dirty="0" smtClean="0"/>
              <a:t>을 돌려서 </a:t>
            </a:r>
            <a:r>
              <a:rPr lang="en-US" altLang="ko-KR" dirty="0" smtClean="0"/>
              <a:t>alcohol</a:t>
            </a:r>
            <a:r>
              <a:rPr lang="ko-KR" altLang="en-US" dirty="0" smtClean="0"/>
              <a:t>로 고정시키는 과정</a:t>
            </a:r>
            <a:r>
              <a:rPr lang="ko-KR" altLang="en-US" baseline="0" dirty="0" smtClean="0"/>
              <a:t> </a:t>
            </a:r>
            <a:r>
              <a:rPr lang="en-US" altLang="ko-KR" baseline="0" dirty="0" smtClean="0"/>
              <a:t>=&gt; liquid (</a:t>
            </a:r>
            <a:r>
              <a:rPr lang="ko-KR" altLang="en-US" baseline="0" dirty="0" smtClean="0"/>
              <a:t>다시 </a:t>
            </a:r>
            <a:r>
              <a:rPr lang="ko-KR" altLang="en-US" baseline="0" dirty="0" err="1" smtClean="0"/>
              <a:t>사용할수도</a:t>
            </a:r>
            <a:r>
              <a:rPr lang="en-US" altLang="ko-KR" baseline="0" dirty="0" smtClean="0"/>
              <a:t>…) =&gt; cell </a:t>
            </a:r>
            <a:r>
              <a:rPr lang="ko-KR" altLang="en-US" baseline="0" dirty="0" smtClean="0"/>
              <a:t>일 잘 보임</a:t>
            </a:r>
            <a:r>
              <a:rPr lang="en-US" altLang="ko-KR" baseline="0" dirty="0" smtClean="0"/>
              <a:t>…(cell</a:t>
            </a:r>
            <a:r>
              <a:rPr lang="ko-KR" altLang="en-US" baseline="0" dirty="0" smtClean="0"/>
              <a:t>의 </a:t>
            </a:r>
            <a:r>
              <a:rPr lang="en-US" altLang="ko-KR" baseline="0" dirty="0" smtClean="0"/>
              <a:t>loss</a:t>
            </a:r>
            <a:r>
              <a:rPr lang="ko-KR" altLang="en-US" baseline="0" dirty="0" smtClean="0"/>
              <a:t>가 거의 없다</a:t>
            </a:r>
            <a:r>
              <a:rPr lang="en-US" altLang="ko-KR" baseline="0" dirty="0" smtClean="0"/>
              <a:t>…)</a:t>
            </a:r>
          </a:p>
          <a:p>
            <a:r>
              <a:rPr lang="en-US" altLang="ko-KR" baseline="0" dirty="0" smtClean="0"/>
              <a:t>Cell block</a:t>
            </a:r>
            <a:r>
              <a:rPr lang="ko-KR" altLang="en-US" baseline="0" dirty="0" smtClean="0"/>
              <a:t>은 </a:t>
            </a:r>
            <a:r>
              <a:rPr lang="en-US" altLang="ko-KR" baseline="0" dirty="0" smtClean="0"/>
              <a:t>cell</a:t>
            </a:r>
            <a:r>
              <a:rPr lang="ko-KR" altLang="en-US" baseline="0" dirty="0" smtClean="0"/>
              <a:t>이 </a:t>
            </a:r>
            <a:r>
              <a:rPr lang="en-US" altLang="ko-KR" baseline="0" dirty="0" smtClean="0"/>
              <a:t>loss</a:t>
            </a:r>
            <a:r>
              <a:rPr lang="ko-KR" altLang="en-US" baseline="0" dirty="0" smtClean="0"/>
              <a:t>되나 </a:t>
            </a:r>
            <a:r>
              <a:rPr lang="en-US" altLang="ko-KR" baseline="0" dirty="0" err="1" smtClean="0"/>
              <a:t>forlmalin</a:t>
            </a:r>
            <a:r>
              <a:rPr lang="ko-KR" altLang="en-US" baseline="0" dirty="0" smtClean="0"/>
              <a:t>으로 고정시키고 </a:t>
            </a:r>
            <a:r>
              <a:rPr lang="ko-KR" altLang="en-US" baseline="0" dirty="0" err="1" smtClean="0"/>
              <a:t>조직처럼할수</a:t>
            </a:r>
            <a:r>
              <a:rPr lang="ko-KR" altLang="en-US" baseline="0" dirty="0" smtClean="0"/>
              <a:t> 있다</a:t>
            </a:r>
            <a:r>
              <a:rPr lang="en-US" altLang="ko-KR" baseline="0" dirty="0" smtClean="0"/>
              <a:t>…IHC</a:t>
            </a:r>
            <a:r>
              <a:rPr lang="ko-KR" altLang="en-US" baseline="0" dirty="0" smtClean="0"/>
              <a:t>에는 더 좋음</a:t>
            </a:r>
            <a:r>
              <a:rPr lang="en-US" altLang="ko-KR" baseline="0" dirty="0" smtClean="0"/>
              <a:t>. </a:t>
            </a:r>
          </a:p>
          <a:p>
            <a:r>
              <a:rPr lang="en-US" altLang="ko-KR" baseline="0" dirty="0" smtClean="0"/>
              <a:t>IHC</a:t>
            </a:r>
            <a:r>
              <a:rPr lang="ko-KR" altLang="en-US" baseline="0" dirty="0" smtClean="0"/>
              <a:t>의 도입으로 </a:t>
            </a:r>
            <a:r>
              <a:rPr lang="en-US" altLang="ko-KR" baseline="0" dirty="0" smtClean="0"/>
              <a:t>mesothelial cell</a:t>
            </a:r>
            <a:r>
              <a:rPr lang="ko-KR" altLang="en-US" baseline="0" dirty="0" smtClean="0"/>
              <a:t>과 </a:t>
            </a:r>
            <a:r>
              <a:rPr lang="en-US" altLang="ko-KR" baseline="0" dirty="0" smtClean="0"/>
              <a:t>cancer cell</a:t>
            </a:r>
            <a:r>
              <a:rPr lang="ko-KR" altLang="en-US" baseline="0" dirty="0" smtClean="0"/>
              <a:t>을 구분하는 것이 용이하게 되었다</a:t>
            </a:r>
            <a:r>
              <a:rPr lang="en-US" altLang="ko-KR" baseline="0" dirty="0" smtClean="0"/>
              <a:t>…</a:t>
            </a:r>
          </a:p>
          <a:p>
            <a:endParaRPr lang="en-US" altLang="ko-KR" baseline="0" dirty="0" smtClean="0"/>
          </a:p>
          <a:p>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30</a:t>
            </a:fld>
            <a:endParaRPr lang="ko-KR" altLang="en-US"/>
          </a:p>
        </p:txBody>
      </p:sp>
    </p:spTree>
    <p:extLst>
      <p:ext uri="{BB962C8B-B14F-4D97-AF65-F5344CB8AC3E}">
        <p14:creationId xmlns:p14="http://schemas.microsoft.com/office/powerpoint/2010/main" val="474966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21 </a:t>
            </a:r>
            <a:r>
              <a:rPr lang="ko-KR" altLang="en-US" dirty="0" smtClean="0"/>
              <a:t>게이지 </a:t>
            </a:r>
            <a:r>
              <a:rPr lang="en-US" altLang="ko-KR" dirty="0" smtClean="0"/>
              <a:t>needle</a:t>
            </a:r>
            <a:r>
              <a:rPr lang="ko-KR" altLang="en-US" dirty="0" smtClean="0"/>
              <a:t>을 이용함</a:t>
            </a:r>
            <a:r>
              <a:rPr lang="en-US" altLang="ko-KR" dirty="0" smtClean="0"/>
              <a:t>. 2</a:t>
            </a:r>
            <a:r>
              <a:rPr lang="ko-KR" altLang="en-US" dirty="0" smtClean="0"/>
              <a:t>번 시행함</a:t>
            </a:r>
            <a:r>
              <a:rPr lang="en-US" altLang="ko-KR" dirty="0" smtClean="0"/>
              <a:t>. </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31</a:t>
            </a:fld>
            <a:endParaRPr lang="ko-KR" altLang="en-US"/>
          </a:p>
        </p:txBody>
      </p:sp>
    </p:spTree>
    <p:extLst>
      <p:ext uri="{BB962C8B-B14F-4D97-AF65-F5344CB8AC3E}">
        <p14:creationId xmlns:p14="http://schemas.microsoft.com/office/powerpoint/2010/main" val="184263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1</a:t>
            </a:r>
            <a:r>
              <a:rPr lang="ko-KR" altLang="en-US" dirty="0" smtClean="0"/>
              <a:t>년에 미국에서 </a:t>
            </a:r>
            <a:r>
              <a:rPr lang="en-US" altLang="ko-KR" dirty="0" smtClean="0"/>
              <a:t>150</a:t>
            </a:r>
            <a:r>
              <a:rPr lang="ko-KR" altLang="en-US" dirty="0" err="1" smtClean="0"/>
              <a:t>만건의</a:t>
            </a:r>
            <a:r>
              <a:rPr lang="ko-KR" altLang="en-US" dirty="0" smtClean="0"/>
              <a:t> </a:t>
            </a:r>
            <a:r>
              <a:rPr lang="en-US" altLang="ko-KR" dirty="0" smtClean="0"/>
              <a:t>new</a:t>
            </a:r>
            <a:r>
              <a:rPr lang="en-US" altLang="ko-KR" baseline="0" dirty="0" smtClean="0"/>
              <a:t> pleural effusion </a:t>
            </a:r>
            <a:r>
              <a:rPr lang="ko-KR" altLang="en-US" baseline="0" dirty="0" smtClean="0"/>
              <a:t>환자가 발생하고 이중 </a:t>
            </a:r>
            <a:r>
              <a:rPr lang="en-US" altLang="ko-KR" baseline="0" dirty="0" smtClean="0"/>
              <a:t>20</a:t>
            </a:r>
            <a:r>
              <a:rPr lang="ko-KR" altLang="en-US" baseline="0" dirty="0" err="1" smtClean="0"/>
              <a:t>만건은</a:t>
            </a:r>
            <a:r>
              <a:rPr lang="ko-KR" altLang="en-US" baseline="0" dirty="0" smtClean="0"/>
              <a:t> </a:t>
            </a:r>
            <a:r>
              <a:rPr lang="en-US" altLang="ko-KR" baseline="0" dirty="0" smtClean="0"/>
              <a:t>malignant effusion</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4</a:t>
            </a:fld>
            <a:endParaRPr lang="ko-KR" altLang="en-US"/>
          </a:p>
        </p:txBody>
      </p:sp>
    </p:spTree>
    <p:extLst>
      <p:ext uri="{BB962C8B-B14F-4D97-AF65-F5344CB8AC3E}">
        <p14:creationId xmlns:p14="http://schemas.microsoft.com/office/powerpoint/2010/main" val="1765872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이전</a:t>
            </a:r>
            <a:r>
              <a:rPr lang="en-US" altLang="ko-KR" baseline="0" dirty="0" smtClean="0"/>
              <a:t> </a:t>
            </a:r>
            <a:r>
              <a:rPr lang="ko-KR" altLang="en-US" baseline="0" dirty="0" smtClean="0"/>
              <a:t>연구에서는 </a:t>
            </a:r>
            <a:r>
              <a:rPr lang="en-US" altLang="ko-KR" baseline="0" dirty="0" smtClean="0"/>
              <a:t>60cc</a:t>
            </a:r>
            <a:r>
              <a:rPr lang="ko-KR" altLang="en-US" baseline="0" dirty="0" smtClean="0"/>
              <a:t>가 적절하다</a:t>
            </a:r>
            <a:r>
              <a:rPr lang="en-US" altLang="ko-KR" baseline="0" dirty="0" smtClean="0"/>
              <a:t>…(prospective study)</a:t>
            </a:r>
          </a:p>
          <a:p>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35</a:t>
            </a:fld>
            <a:endParaRPr lang="ko-KR" altLang="en-US"/>
          </a:p>
        </p:txBody>
      </p:sp>
    </p:spTree>
    <p:extLst>
      <p:ext uri="{BB962C8B-B14F-4D97-AF65-F5344CB8AC3E}">
        <p14:creationId xmlns:p14="http://schemas.microsoft.com/office/powerpoint/2010/main" val="265724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Initial </a:t>
            </a:r>
            <a:r>
              <a:rPr lang="en-US" altLang="ko-KR" dirty="0" err="1" smtClean="0"/>
              <a:t>thora</a:t>
            </a:r>
            <a:r>
              <a:rPr lang="en-US" altLang="ko-KR" dirty="0" smtClean="0"/>
              <a:t> …</a:t>
            </a:r>
          </a:p>
          <a:p>
            <a:r>
              <a:rPr lang="en-US" altLang="ko-KR" dirty="0" smtClean="0"/>
              <a:t>Malignant </a:t>
            </a:r>
            <a:r>
              <a:rPr lang="ko-KR" altLang="en-US" dirty="0" smtClean="0"/>
              <a:t>의 위험인자</a:t>
            </a:r>
            <a:r>
              <a:rPr lang="en-US" altLang="ko-KR" dirty="0" smtClean="0"/>
              <a:t>…large volume/protein </a:t>
            </a:r>
          </a:p>
          <a:p>
            <a:r>
              <a:rPr lang="en-US" altLang="ko-KR" dirty="0" smtClean="0"/>
              <a:t>Negative</a:t>
            </a:r>
            <a:r>
              <a:rPr lang="en-US" altLang="ko-KR" baseline="0" dirty="0" smtClean="0"/>
              <a:t> risk factor ….contralateral fluid</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36</a:t>
            </a:fld>
            <a:endParaRPr lang="ko-KR" altLang="en-US"/>
          </a:p>
        </p:txBody>
      </p:sp>
    </p:spTree>
    <p:extLst>
      <p:ext uri="{BB962C8B-B14F-4D97-AF65-F5344CB8AC3E}">
        <p14:creationId xmlns:p14="http://schemas.microsoft.com/office/powerpoint/2010/main" val="2260813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ADC</a:t>
            </a:r>
            <a:r>
              <a:rPr lang="ko-KR" altLang="en-US" dirty="0" smtClean="0"/>
              <a:t>에서</a:t>
            </a:r>
            <a:r>
              <a:rPr lang="ko-KR" altLang="en-US" baseline="0" dirty="0" smtClean="0"/>
              <a:t> </a:t>
            </a:r>
            <a:r>
              <a:rPr lang="en-US" altLang="ko-KR" baseline="0" dirty="0" smtClean="0"/>
              <a:t>MPE</a:t>
            </a:r>
            <a:r>
              <a:rPr lang="ko-KR" altLang="en-US" baseline="0" dirty="0" smtClean="0"/>
              <a:t>가 잘 나온다</a:t>
            </a:r>
            <a:r>
              <a:rPr lang="en-US" altLang="ko-KR" baseline="0" dirty="0" smtClean="0"/>
              <a:t>…</a:t>
            </a:r>
          </a:p>
          <a:p>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37</a:t>
            </a:fld>
            <a:endParaRPr lang="ko-KR" altLang="en-US"/>
          </a:p>
        </p:txBody>
      </p:sp>
    </p:spTree>
    <p:extLst>
      <p:ext uri="{BB962C8B-B14F-4D97-AF65-F5344CB8AC3E}">
        <p14:creationId xmlns:p14="http://schemas.microsoft.com/office/powerpoint/2010/main" val="2047772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Level</a:t>
            </a:r>
            <a:r>
              <a:rPr lang="en-US" altLang="ko-KR" baseline="0" dirty="0" smtClean="0"/>
              <a:t> of tumor markers in various groups of pleural effusion</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38</a:t>
            </a:fld>
            <a:endParaRPr lang="ko-KR" altLang="en-US"/>
          </a:p>
        </p:txBody>
      </p:sp>
    </p:spTree>
    <p:extLst>
      <p:ext uri="{BB962C8B-B14F-4D97-AF65-F5344CB8AC3E}">
        <p14:creationId xmlns:p14="http://schemas.microsoft.com/office/powerpoint/2010/main" val="1888788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HRE2</a:t>
            </a:r>
            <a:r>
              <a:rPr lang="ko-KR" altLang="en-US" dirty="0" smtClean="0"/>
              <a:t>를 추가하는 것은 </a:t>
            </a:r>
            <a:r>
              <a:rPr lang="en-US" altLang="ko-KR" dirty="0" smtClean="0"/>
              <a:t>LAC-CNPE</a:t>
            </a:r>
            <a:r>
              <a:rPr lang="ko-KR" altLang="en-US" dirty="0" smtClean="0"/>
              <a:t>의 진단적 </a:t>
            </a:r>
            <a:r>
              <a:rPr lang="en-US" altLang="ko-KR" dirty="0" err="1" smtClean="0"/>
              <a:t>sensitivit</a:t>
            </a:r>
            <a:r>
              <a:rPr lang="ko-KR" altLang="en-US" dirty="0" smtClean="0"/>
              <a:t>에는 도움이 되지 않는다</a:t>
            </a:r>
            <a:r>
              <a:rPr lang="en-US" altLang="ko-KR" dirty="0" smtClean="0"/>
              <a:t>…</a:t>
            </a:r>
          </a:p>
          <a:p>
            <a:r>
              <a:rPr lang="en-US" altLang="ko-KR" dirty="0" smtClean="0"/>
              <a:t>Combined</a:t>
            </a:r>
            <a:r>
              <a:rPr lang="en-US" altLang="ko-KR" baseline="0" dirty="0" smtClean="0"/>
              <a:t> tumor </a:t>
            </a:r>
            <a:r>
              <a:rPr lang="en-US" altLang="ko-KR" baseline="0" dirty="0" err="1" smtClean="0"/>
              <a:t>marke</a:t>
            </a:r>
            <a:r>
              <a:rPr lang="ko-KR" altLang="en-US" baseline="0" dirty="0" smtClean="0"/>
              <a:t>는 </a:t>
            </a:r>
            <a:r>
              <a:rPr lang="en-US" altLang="ko-KR" baseline="0" dirty="0" smtClean="0"/>
              <a:t>cytology</a:t>
            </a:r>
            <a:r>
              <a:rPr lang="ko-KR" altLang="en-US" baseline="0" dirty="0" smtClean="0"/>
              <a:t>가 </a:t>
            </a:r>
            <a:r>
              <a:rPr lang="en-US" altLang="ko-KR" baseline="0" dirty="0" smtClean="0"/>
              <a:t>negative </a:t>
            </a:r>
            <a:r>
              <a:rPr lang="ko-KR" altLang="en-US" baseline="0" dirty="0" smtClean="0"/>
              <a:t>인 환자 </a:t>
            </a:r>
            <a:r>
              <a:rPr lang="en-US" altLang="ko-KR" baseline="0" dirty="0" smtClean="0"/>
              <a:t>(early stage)</a:t>
            </a:r>
            <a:r>
              <a:rPr lang="ko-KR" altLang="en-US" baseline="0" dirty="0" smtClean="0"/>
              <a:t>에서 </a:t>
            </a:r>
            <a:r>
              <a:rPr lang="en-US" altLang="ko-KR" baseline="0" dirty="0" smtClean="0"/>
              <a:t>2/3</a:t>
            </a:r>
            <a:r>
              <a:rPr lang="ko-KR" altLang="en-US" baseline="0" dirty="0" smtClean="0"/>
              <a:t>에서 진단이 가능하다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39</a:t>
            </a:fld>
            <a:endParaRPr lang="ko-KR" altLang="en-US"/>
          </a:p>
        </p:txBody>
      </p:sp>
    </p:spTree>
    <p:extLst>
      <p:ext uri="{BB962C8B-B14F-4D97-AF65-F5344CB8AC3E}">
        <p14:creationId xmlns:p14="http://schemas.microsoft.com/office/powerpoint/2010/main" val="1720719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5-ALA </a:t>
            </a:r>
            <a:r>
              <a:rPr lang="ko-KR" altLang="en-US" dirty="0" smtClean="0"/>
              <a:t>는 </a:t>
            </a:r>
            <a:r>
              <a:rPr lang="en-US" altLang="ko-KR" dirty="0" smtClean="0"/>
              <a:t>photo sensitizer </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41</a:t>
            </a:fld>
            <a:endParaRPr lang="ko-KR" altLang="en-US"/>
          </a:p>
        </p:txBody>
      </p:sp>
    </p:spTree>
    <p:extLst>
      <p:ext uri="{BB962C8B-B14F-4D97-AF65-F5344CB8AC3E}">
        <p14:creationId xmlns:p14="http://schemas.microsoft.com/office/powerpoint/2010/main" val="3919955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전신마취에 대한 부담감으로</a:t>
            </a:r>
            <a:r>
              <a:rPr lang="en-US" altLang="ko-KR" dirty="0" smtClean="0"/>
              <a:t>…medical </a:t>
            </a:r>
            <a:r>
              <a:rPr lang="en-US" altLang="ko-KR" dirty="0" err="1" smtClean="0"/>
              <a:t>thoaracoscopy</a:t>
            </a:r>
            <a:endParaRPr lang="en-US" altLang="ko-KR" dirty="0" smtClean="0"/>
          </a:p>
          <a:p>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42</a:t>
            </a:fld>
            <a:endParaRPr lang="ko-KR" altLang="en-US"/>
          </a:p>
        </p:txBody>
      </p:sp>
    </p:spTree>
    <p:extLst>
      <p:ext uri="{BB962C8B-B14F-4D97-AF65-F5344CB8AC3E}">
        <p14:creationId xmlns:p14="http://schemas.microsoft.com/office/powerpoint/2010/main" val="3219427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Mutation</a:t>
            </a:r>
            <a:r>
              <a:rPr lang="en-US" altLang="ko-KR" baseline="0" dirty="0" smtClean="0"/>
              <a:t> </a:t>
            </a:r>
            <a:r>
              <a:rPr lang="ko-KR" altLang="en-US" baseline="0" dirty="0" smtClean="0"/>
              <a:t>의 </a:t>
            </a:r>
            <a:r>
              <a:rPr lang="ko-KR" altLang="en-US" baseline="0" dirty="0" err="1" smtClean="0"/>
              <a:t>빈도과</a:t>
            </a:r>
            <a:r>
              <a:rPr lang="ko-KR" altLang="en-US" baseline="0" dirty="0" smtClean="0"/>
              <a:t> </a:t>
            </a:r>
            <a:r>
              <a:rPr lang="en-US" altLang="ko-KR" baseline="0" dirty="0" smtClean="0"/>
              <a:t>EGFR-TKIs </a:t>
            </a:r>
            <a:r>
              <a:rPr lang="ko-KR" altLang="en-US" baseline="0" dirty="0" smtClean="0"/>
              <a:t>를 </a:t>
            </a:r>
            <a:r>
              <a:rPr lang="ko-KR" altLang="en-US" baseline="0" dirty="0" err="1" smtClean="0"/>
              <a:t>사용하였을때</a:t>
            </a:r>
            <a:r>
              <a:rPr lang="ko-KR" altLang="en-US" baseline="0" dirty="0" smtClean="0"/>
              <a:t> 반응을 비교하고자 함</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43</a:t>
            </a:fld>
            <a:endParaRPr lang="ko-KR" altLang="en-US"/>
          </a:p>
        </p:txBody>
      </p:sp>
    </p:spTree>
    <p:extLst>
      <p:ext uri="{BB962C8B-B14F-4D97-AF65-F5344CB8AC3E}">
        <p14:creationId xmlns:p14="http://schemas.microsoft.com/office/powerpoint/2010/main" val="3911159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Paired</a:t>
            </a:r>
            <a:r>
              <a:rPr lang="en-US" altLang="ko-KR" baseline="0" dirty="0" smtClean="0"/>
              <a:t> </a:t>
            </a:r>
            <a:r>
              <a:rPr lang="en-US" altLang="ko-KR" baseline="0" dirty="0" err="1" smtClean="0"/>
              <a:t>smaple</a:t>
            </a:r>
            <a:r>
              <a:rPr lang="en-US" altLang="ko-KR" baseline="0" dirty="0" smtClean="0"/>
              <a:t> (tissue/MPE)</a:t>
            </a:r>
          </a:p>
          <a:p>
            <a:endParaRPr lang="en-US" altLang="ko-KR" dirty="0" smtClean="0"/>
          </a:p>
          <a:p>
            <a:r>
              <a:rPr lang="en-US" altLang="ko-KR" dirty="0" smtClean="0"/>
              <a:t>Effusion</a:t>
            </a:r>
            <a:r>
              <a:rPr lang="en-US" altLang="ko-KR" baseline="0" dirty="0" smtClean="0"/>
              <a:t> </a:t>
            </a:r>
            <a:r>
              <a:rPr lang="ko-KR" altLang="en-US" baseline="0" dirty="0" smtClean="0"/>
              <a:t>을</a:t>
            </a:r>
            <a:r>
              <a:rPr lang="en-US" altLang="ko-KR" baseline="0" dirty="0" smtClean="0"/>
              <a:t> centrifugation </a:t>
            </a:r>
            <a:r>
              <a:rPr lang="ko-KR" altLang="en-US" baseline="0" dirty="0" smtClean="0"/>
              <a:t>시켜서 </a:t>
            </a:r>
            <a:r>
              <a:rPr lang="en-US" altLang="ko-KR" baseline="0" dirty="0" smtClean="0"/>
              <a:t>cell free supernatant vs cell pellet </a:t>
            </a:r>
            <a:r>
              <a:rPr lang="ko-KR" altLang="en-US" baseline="0" dirty="0" smtClean="0"/>
              <a:t>의 </a:t>
            </a:r>
            <a:r>
              <a:rPr lang="en-US" altLang="ko-KR" baseline="0" dirty="0" smtClean="0"/>
              <a:t>EGFR mutation rate</a:t>
            </a:r>
            <a:r>
              <a:rPr lang="ko-KR" altLang="en-US" baseline="0" dirty="0" smtClean="0"/>
              <a:t>에서 차이가 난다</a:t>
            </a:r>
            <a:r>
              <a:rPr lang="en-US" altLang="ko-KR" baseline="0" dirty="0" smtClean="0"/>
              <a:t>….</a:t>
            </a:r>
            <a:r>
              <a:rPr lang="ko-KR" altLang="en-US" baseline="0" dirty="0" smtClean="0"/>
              <a:t>어떤 연구는 </a:t>
            </a:r>
            <a:r>
              <a:rPr lang="en-US" altLang="ko-KR" baseline="0" dirty="0" smtClean="0"/>
              <a:t>supernatant </a:t>
            </a:r>
            <a:r>
              <a:rPr lang="ko-KR" altLang="en-US" baseline="0" dirty="0" smtClean="0"/>
              <a:t>가 더 좋다고 하나 </a:t>
            </a:r>
            <a:r>
              <a:rPr lang="en-US" altLang="ko-KR" baseline="0" dirty="0" smtClean="0"/>
              <a:t>(centrifugation</a:t>
            </a:r>
            <a:r>
              <a:rPr lang="ko-KR" altLang="en-US" baseline="0" dirty="0" smtClean="0"/>
              <a:t>을 하면</a:t>
            </a:r>
            <a:endParaRPr lang="en-US" altLang="ko-KR" baseline="0" dirty="0" smtClean="0"/>
          </a:p>
          <a:p>
            <a:r>
              <a:rPr lang="en-US" altLang="ko-KR" baseline="0" dirty="0" smtClean="0"/>
              <a:t>Damaged cell</a:t>
            </a:r>
            <a:r>
              <a:rPr lang="ko-KR" altLang="en-US" baseline="0" dirty="0" smtClean="0"/>
              <a:t>에서  </a:t>
            </a:r>
            <a:r>
              <a:rPr lang="en-US" altLang="ko-KR" baseline="0" dirty="0" smtClean="0"/>
              <a:t>DNA </a:t>
            </a:r>
            <a:r>
              <a:rPr lang="ko-KR" altLang="en-US" baseline="0" dirty="0" smtClean="0"/>
              <a:t>가 </a:t>
            </a:r>
            <a:r>
              <a:rPr lang="en-US" altLang="ko-KR" baseline="0" dirty="0" smtClean="0"/>
              <a:t>supernatant</a:t>
            </a:r>
            <a:r>
              <a:rPr lang="ko-KR" altLang="en-US" baseline="0" dirty="0" smtClean="0"/>
              <a:t>로 유리된다</a:t>
            </a:r>
            <a:r>
              <a:rPr lang="en-US" altLang="ko-KR" baseline="0" dirty="0" smtClean="0"/>
              <a:t>…) </a:t>
            </a:r>
          </a:p>
          <a:p>
            <a:r>
              <a:rPr lang="ko-KR" altLang="en-US" baseline="0" dirty="0" smtClean="0"/>
              <a:t>이번 연구는 </a:t>
            </a:r>
            <a:r>
              <a:rPr lang="en-US" altLang="ko-KR" baseline="0" dirty="0" smtClean="0"/>
              <a:t>cell </a:t>
            </a:r>
            <a:r>
              <a:rPr lang="en-US" altLang="ko-KR" baseline="0" dirty="0" err="1" smtClean="0"/>
              <a:t>pelle</a:t>
            </a:r>
            <a:r>
              <a:rPr lang="ko-KR" altLang="en-US" baseline="0" dirty="0" smtClean="0"/>
              <a:t>을 추천함</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44</a:t>
            </a:fld>
            <a:endParaRPr lang="ko-KR" altLang="en-US"/>
          </a:p>
        </p:txBody>
      </p:sp>
    </p:spTree>
    <p:extLst>
      <p:ext uri="{BB962C8B-B14F-4D97-AF65-F5344CB8AC3E}">
        <p14:creationId xmlns:p14="http://schemas.microsoft.com/office/powerpoint/2010/main" val="3774631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조직이 더 잘나온다</a:t>
            </a:r>
            <a:r>
              <a:rPr lang="en-US" altLang="ko-KR" dirty="0" smtClean="0"/>
              <a:t>??  Damaged cell</a:t>
            </a:r>
            <a:r>
              <a:rPr lang="ko-KR" altLang="en-US" dirty="0" smtClean="0"/>
              <a:t>에서 </a:t>
            </a:r>
            <a:r>
              <a:rPr lang="en-US" altLang="ko-KR" dirty="0" smtClean="0"/>
              <a:t>DNA</a:t>
            </a:r>
            <a:r>
              <a:rPr lang="ko-KR" altLang="en-US" dirty="0" smtClean="0"/>
              <a:t>가 더 잘 유리된다</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45</a:t>
            </a:fld>
            <a:endParaRPr lang="ko-KR" altLang="en-US"/>
          </a:p>
        </p:txBody>
      </p:sp>
    </p:spTree>
    <p:extLst>
      <p:ext uri="{BB962C8B-B14F-4D97-AF65-F5344CB8AC3E}">
        <p14:creationId xmlns:p14="http://schemas.microsoft.com/office/powerpoint/2010/main" val="212277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Retrospective</a:t>
            </a:r>
            <a:r>
              <a:rPr lang="en-US" altLang="ko-KR" baseline="0" dirty="0" smtClean="0"/>
              <a:t> </a:t>
            </a:r>
            <a:r>
              <a:rPr lang="ko-KR" altLang="en-US" baseline="0" dirty="0" smtClean="0"/>
              <a:t>하게 </a:t>
            </a:r>
            <a:r>
              <a:rPr lang="en-US" altLang="ko-KR" baseline="0" dirty="0" smtClean="0"/>
              <a:t>NIS date</a:t>
            </a:r>
            <a:r>
              <a:rPr lang="ko-KR" altLang="en-US" baseline="0" dirty="0" smtClean="0"/>
              <a:t>를 분석하였다</a:t>
            </a:r>
            <a:r>
              <a:rPr lang="en-US" altLang="ko-KR" baseline="0" dirty="0" smtClean="0"/>
              <a:t>…MPE </a:t>
            </a:r>
            <a:r>
              <a:rPr lang="ko-KR" altLang="en-US" baseline="0" dirty="0" smtClean="0"/>
              <a:t>의 </a:t>
            </a:r>
            <a:r>
              <a:rPr lang="en-US" altLang="ko-KR" baseline="0" dirty="0" smtClean="0"/>
              <a:t>prevalence </a:t>
            </a:r>
          </a:p>
          <a:p>
            <a:r>
              <a:rPr lang="ko-KR" altLang="en-US" baseline="0" dirty="0" smtClean="0"/>
              <a:t>년간 </a:t>
            </a:r>
            <a:r>
              <a:rPr lang="en-US" altLang="ko-KR" baseline="0" dirty="0" smtClean="0"/>
              <a:t>127000 </a:t>
            </a:r>
            <a:r>
              <a:rPr lang="ko-KR" altLang="en-US" baseline="0" dirty="0" smtClean="0"/>
              <a:t>명이 입원을 한다</a:t>
            </a:r>
            <a:r>
              <a:rPr lang="en-US" altLang="ko-KR" baseline="0" dirty="0" smtClean="0"/>
              <a:t>…MPE</a:t>
            </a:r>
            <a:r>
              <a:rPr lang="ko-KR" altLang="en-US" baseline="0" dirty="0" smtClean="0"/>
              <a:t>로</a:t>
            </a:r>
            <a:r>
              <a:rPr lang="en-US" altLang="ko-KR" baseline="0" dirty="0" smtClean="0"/>
              <a:t>…</a:t>
            </a:r>
          </a:p>
          <a:p>
            <a:r>
              <a:rPr lang="ko-KR" altLang="en-US" baseline="0" dirty="0" smtClean="0"/>
              <a:t>년간 </a:t>
            </a:r>
            <a:r>
              <a:rPr lang="en-US" altLang="ko-KR" baseline="0" dirty="0" smtClean="0"/>
              <a:t>50</a:t>
            </a:r>
            <a:r>
              <a:rPr lang="ko-KR" altLang="en-US" baseline="0" dirty="0" smtClean="0"/>
              <a:t>억 달러 이상의 비용이 들어감</a:t>
            </a:r>
            <a:r>
              <a:rPr lang="en-US" altLang="ko-KR" baseline="0" dirty="0" smtClean="0"/>
              <a:t>…</a:t>
            </a:r>
          </a:p>
          <a:p>
            <a:r>
              <a:rPr lang="en-US" altLang="ko-KR" baseline="0" dirty="0" smtClean="0"/>
              <a:t>1</a:t>
            </a:r>
            <a:r>
              <a:rPr lang="ko-KR" altLang="en-US" baseline="0" dirty="0" smtClean="0"/>
              <a:t>년에 발생하는 </a:t>
            </a:r>
            <a:r>
              <a:rPr lang="en-US" altLang="ko-KR" baseline="0" dirty="0" smtClean="0"/>
              <a:t>new pleural effusion </a:t>
            </a:r>
            <a:r>
              <a:rPr lang="ko-KR" altLang="en-US" baseline="0" dirty="0" smtClean="0"/>
              <a:t>수가 </a:t>
            </a:r>
            <a:r>
              <a:rPr lang="en-US" altLang="ko-KR" baseline="0" dirty="0" smtClean="0"/>
              <a:t>150</a:t>
            </a:r>
            <a:r>
              <a:rPr lang="ko-KR" altLang="en-US" baseline="0" dirty="0" smtClean="0"/>
              <a:t>만 명임</a:t>
            </a:r>
            <a:r>
              <a:rPr lang="en-US" altLang="ko-KR" baseline="0" dirty="0" smtClean="0"/>
              <a:t>….</a:t>
            </a:r>
          </a:p>
          <a:p>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5</a:t>
            </a:fld>
            <a:endParaRPr lang="ko-KR" altLang="en-US"/>
          </a:p>
        </p:txBody>
      </p:sp>
    </p:spTree>
    <p:extLst>
      <p:ext uri="{BB962C8B-B14F-4D97-AF65-F5344CB8AC3E}">
        <p14:creationId xmlns:p14="http://schemas.microsoft.com/office/powerpoint/2010/main" val="381949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EGFR-TKI</a:t>
            </a:r>
            <a:r>
              <a:rPr lang="ko-KR" altLang="en-US" dirty="0" smtClean="0"/>
              <a:t>를 </a:t>
            </a:r>
            <a:r>
              <a:rPr lang="ko-KR" altLang="en-US" dirty="0" err="1" smtClean="0"/>
              <a:t>사용하였을때의</a:t>
            </a:r>
            <a:r>
              <a:rPr lang="ko-KR" altLang="en-US" dirty="0" smtClean="0"/>
              <a:t> </a:t>
            </a:r>
            <a:r>
              <a:rPr lang="en-US" altLang="ko-KR" dirty="0" smtClean="0"/>
              <a:t>PFS</a:t>
            </a:r>
            <a:r>
              <a:rPr lang="ko-KR" altLang="en-US" dirty="0" smtClean="0"/>
              <a:t>가 차이가나므로 좋은</a:t>
            </a:r>
            <a:r>
              <a:rPr lang="en-US" altLang="ko-KR" baseline="0" dirty="0" smtClean="0"/>
              <a:t> biomarker </a:t>
            </a:r>
            <a:r>
              <a:rPr lang="ko-KR" altLang="en-US" baseline="0" dirty="0" smtClean="0"/>
              <a:t>가 </a:t>
            </a:r>
            <a:r>
              <a:rPr lang="ko-KR" altLang="en-US" baseline="0" dirty="0" err="1" smtClean="0"/>
              <a:t>될수</a:t>
            </a:r>
            <a:r>
              <a:rPr lang="ko-KR" altLang="en-US" baseline="0" dirty="0" smtClean="0"/>
              <a:t> 있다</a:t>
            </a:r>
            <a:r>
              <a:rPr lang="en-US" altLang="ko-KR" baseline="0" dirty="0" smtClean="0"/>
              <a:t>…</a:t>
            </a:r>
          </a:p>
          <a:p>
            <a:r>
              <a:rPr lang="ko-KR" altLang="en-US" baseline="0" dirty="0" smtClean="0"/>
              <a:t>가설</a:t>
            </a:r>
            <a:r>
              <a:rPr lang="en-US" altLang="ko-KR" baseline="0" dirty="0" smtClean="0"/>
              <a:t>…1) pleural space</a:t>
            </a:r>
            <a:r>
              <a:rPr lang="ko-KR" altLang="en-US" baseline="0" dirty="0" smtClean="0"/>
              <a:t>로의 흡수력이 떨어진다</a:t>
            </a:r>
            <a:r>
              <a:rPr lang="en-US" altLang="ko-KR" baseline="0" dirty="0" smtClean="0"/>
              <a:t>….2) cancer</a:t>
            </a:r>
            <a:r>
              <a:rPr lang="ko-KR" altLang="en-US" baseline="0" dirty="0" smtClean="0"/>
              <a:t>에 의해 손상된 </a:t>
            </a:r>
            <a:r>
              <a:rPr lang="en-US" altLang="ko-KR" baseline="0" dirty="0" smtClean="0"/>
              <a:t>lymphatic drain </a:t>
            </a:r>
            <a:r>
              <a:rPr lang="ko-KR" altLang="en-US" baseline="0" dirty="0" smtClean="0"/>
              <a:t>이 </a:t>
            </a:r>
            <a:r>
              <a:rPr lang="en-US" altLang="ko-KR" baseline="0" dirty="0" smtClean="0"/>
              <a:t>TKIs</a:t>
            </a:r>
            <a:r>
              <a:rPr lang="ko-KR" altLang="en-US" baseline="0" dirty="0" smtClean="0"/>
              <a:t>를 사용해도 회복되지 않아서 </a:t>
            </a:r>
            <a:r>
              <a:rPr lang="en-US" altLang="ko-KR" baseline="0" dirty="0" smtClean="0"/>
              <a:t>effusion </a:t>
            </a:r>
            <a:r>
              <a:rPr lang="ko-KR" altLang="en-US" baseline="0" dirty="0" smtClean="0"/>
              <a:t>이 줄이 않는다</a:t>
            </a:r>
            <a:r>
              <a:rPr lang="en-US" altLang="ko-KR" baseline="0" dirty="0" smtClean="0"/>
              <a:t>…3) effusion </a:t>
            </a:r>
            <a:r>
              <a:rPr lang="ko-KR" altLang="en-US" baseline="0" dirty="0" smtClean="0"/>
              <a:t>에 있는 </a:t>
            </a:r>
            <a:r>
              <a:rPr lang="en-US" altLang="ko-KR" baseline="0" dirty="0" smtClean="0"/>
              <a:t>stem cell</a:t>
            </a:r>
            <a:r>
              <a:rPr lang="ko-KR" altLang="en-US" baseline="0" dirty="0" smtClean="0"/>
              <a:t>이 </a:t>
            </a:r>
            <a:r>
              <a:rPr lang="en-US" altLang="ko-KR" baseline="0" dirty="0" smtClean="0"/>
              <a:t>EMT</a:t>
            </a:r>
            <a:r>
              <a:rPr lang="ko-KR" altLang="en-US" baseline="0" dirty="0" smtClean="0"/>
              <a:t>를 </a:t>
            </a:r>
            <a:r>
              <a:rPr lang="ko-KR" altLang="en-US" baseline="0" dirty="0" err="1" smtClean="0"/>
              <a:t>말들어서</a:t>
            </a:r>
            <a:r>
              <a:rPr lang="ko-KR" altLang="en-US" baseline="0" dirty="0" smtClean="0"/>
              <a:t> 저항을 자체적으로 </a:t>
            </a:r>
            <a:r>
              <a:rPr lang="ko-KR" altLang="en-US" baseline="0" dirty="0" err="1" smtClean="0"/>
              <a:t>가니다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46</a:t>
            </a:fld>
            <a:endParaRPr lang="ko-KR" altLang="en-US"/>
          </a:p>
        </p:txBody>
      </p:sp>
    </p:spTree>
    <p:extLst>
      <p:ext uri="{BB962C8B-B14F-4D97-AF65-F5344CB8AC3E}">
        <p14:creationId xmlns:p14="http://schemas.microsoft.com/office/powerpoint/2010/main" val="2209895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smtClean="0">
                <a:solidFill>
                  <a:schemeClr val="tx1"/>
                </a:solidFill>
                <a:effectLst/>
                <a:latin typeface="+mn-lt"/>
                <a:ea typeface="+mn-ea"/>
                <a:cs typeface="+mn-cs"/>
              </a:rPr>
              <a:t>This study showed that malignant PEs were associated with higher levels of both pleural fluid and serum VEGF</a:t>
            </a:r>
          </a:p>
          <a:p>
            <a:r>
              <a:rPr lang="en-US" altLang="ko-KR" sz="1200" b="0" i="0" kern="1200" dirty="0" smtClean="0">
                <a:solidFill>
                  <a:schemeClr val="tx1"/>
                </a:solidFill>
                <a:effectLst/>
                <a:latin typeface="+mn-lt"/>
                <a:ea typeface="+mn-ea"/>
                <a:cs typeface="+mn-cs"/>
              </a:rPr>
              <a:t>VEGF appears to represent a promising biomarker for the differential diagnosis between benign and malignant PEs.</a:t>
            </a:r>
          </a:p>
          <a:p>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47</a:t>
            </a:fld>
            <a:endParaRPr lang="ko-KR" altLang="en-US"/>
          </a:p>
        </p:txBody>
      </p:sp>
    </p:spTree>
    <p:extLst>
      <p:ext uri="{BB962C8B-B14F-4D97-AF65-F5344CB8AC3E}">
        <p14:creationId xmlns:p14="http://schemas.microsoft.com/office/powerpoint/2010/main" val="2167284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smtClean="0"/>
              <a:t>Beva</a:t>
            </a:r>
            <a:r>
              <a:rPr lang="en-US" altLang="ko-KR" dirty="0" smtClean="0"/>
              <a:t>/</a:t>
            </a:r>
            <a:r>
              <a:rPr lang="en-US" altLang="ko-KR" dirty="0" err="1" smtClean="0"/>
              <a:t>carbo</a:t>
            </a:r>
            <a:r>
              <a:rPr lang="en-US" altLang="ko-KR" dirty="0" smtClean="0"/>
              <a:t>/</a:t>
            </a:r>
            <a:r>
              <a:rPr lang="en-US" altLang="ko-KR" dirty="0" err="1" smtClean="0"/>
              <a:t>pem</a:t>
            </a:r>
            <a:r>
              <a:rPr lang="en-US" altLang="ko-KR" baseline="0" dirty="0" smtClean="0"/>
              <a:t> =&gt; 35%-50% (RR) </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49</a:t>
            </a:fld>
            <a:endParaRPr lang="ko-KR" altLang="en-US"/>
          </a:p>
        </p:txBody>
      </p:sp>
    </p:spTree>
    <p:extLst>
      <p:ext uri="{BB962C8B-B14F-4D97-AF65-F5344CB8AC3E}">
        <p14:creationId xmlns:p14="http://schemas.microsoft.com/office/powerpoint/2010/main" val="4257711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IPC =&gt; indwelling pleural catheter </a:t>
            </a:r>
          </a:p>
          <a:p>
            <a:r>
              <a:rPr lang="en-US" altLang="ko-KR" dirty="0" err="1" smtClean="0"/>
              <a:t>Poudrage</a:t>
            </a:r>
            <a:r>
              <a:rPr lang="en-US" altLang="ko-KR" baseline="0" dirty="0" smtClean="0"/>
              <a:t> </a:t>
            </a:r>
            <a:r>
              <a:rPr lang="ko-KR" altLang="en-US" baseline="0" dirty="0" smtClean="0"/>
              <a:t>살포</a:t>
            </a:r>
            <a:r>
              <a:rPr lang="en-US" altLang="ko-KR" baseline="0" dirty="0" smtClean="0"/>
              <a:t>/slurry </a:t>
            </a:r>
            <a:r>
              <a:rPr lang="ko-KR" altLang="en-US" baseline="0" dirty="0" smtClean="0"/>
              <a:t>물에 녹여서 진흙처럼</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55</a:t>
            </a:fld>
            <a:endParaRPr lang="ko-KR" altLang="en-US"/>
          </a:p>
        </p:txBody>
      </p:sp>
    </p:spTree>
    <p:extLst>
      <p:ext uri="{BB962C8B-B14F-4D97-AF65-F5344CB8AC3E}">
        <p14:creationId xmlns:p14="http://schemas.microsoft.com/office/powerpoint/2010/main" val="2365230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Pleural apposition </a:t>
            </a:r>
          </a:p>
          <a:p>
            <a:r>
              <a:rPr lang="ko-KR" altLang="en-US" dirty="0" smtClean="0"/>
              <a:t>구체적이고 현실적임</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56</a:t>
            </a:fld>
            <a:endParaRPr lang="ko-KR" altLang="en-US"/>
          </a:p>
        </p:txBody>
      </p:sp>
    </p:spTree>
    <p:extLst>
      <p:ext uri="{BB962C8B-B14F-4D97-AF65-F5344CB8AC3E}">
        <p14:creationId xmlns:p14="http://schemas.microsoft.com/office/powerpoint/2010/main" val="3375731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Saudi thoracic society</a:t>
            </a:r>
          </a:p>
          <a:p>
            <a:endParaRPr lang="en-US" altLang="ko-KR" dirty="0" smtClean="0"/>
          </a:p>
          <a:p>
            <a:r>
              <a:rPr lang="en-US" altLang="ko-KR" dirty="0" smtClean="0"/>
              <a:t>40Disabled; requires special care and assistance.</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57</a:t>
            </a:fld>
            <a:endParaRPr lang="ko-KR" altLang="en-US"/>
          </a:p>
        </p:txBody>
      </p:sp>
    </p:spTree>
    <p:extLst>
      <p:ext uri="{BB962C8B-B14F-4D97-AF65-F5344CB8AC3E}">
        <p14:creationId xmlns:p14="http://schemas.microsoft.com/office/powerpoint/2010/main" val="1662846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기전은 잘 모르나</a:t>
            </a:r>
            <a:r>
              <a:rPr lang="en-US" altLang="ko-KR" dirty="0" smtClean="0"/>
              <a:t>…alterations of vascular permeability and hydrostatic mechanism</a:t>
            </a:r>
          </a:p>
          <a:p>
            <a:endParaRPr lang="en-US" altLang="ko-KR" dirty="0" smtClean="0"/>
          </a:p>
          <a:p>
            <a:r>
              <a:rPr lang="en-US" altLang="ko-KR" dirty="0" smtClean="0"/>
              <a:t>Risk factors for the complication include pulmonary collapse for longer than 1 week, younger age, and the rapid removal of a large amount of pleural fluid over a short time period which is why the recommended rate of removal of 1–2 L every 2 h should not be exceeded.</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59</a:t>
            </a:fld>
            <a:endParaRPr lang="ko-KR" altLang="en-US"/>
          </a:p>
        </p:txBody>
      </p:sp>
    </p:spTree>
    <p:extLst>
      <p:ext uri="{BB962C8B-B14F-4D97-AF65-F5344CB8AC3E}">
        <p14:creationId xmlns:p14="http://schemas.microsoft.com/office/powerpoint/2010/main" val="3552669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Water manometer</a:t>
            </a:r>
            <a:r>
              <a:rPr lang="en-US" altLang="ko-KR" baseline="0" dirty="0" smtClean="0"/>
              <a:t> </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60</a:t>
            </a:fld>
            <a:endParaRPr lang="ko-KR" altLang="en-US"/>
          </a:p>
        </p:txBody>
      </p:sp>
    </p:spTree>
    <p:extLst>
      <p:ext uri="{BB962C8B-B14F-4D97-AF65-F5344CB8AC3E}">
        <p14:creationId xmlns:p14="http://schemas.microsoft.com/office/powerpoint/2010/main" val="3375085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Lymphoma/SCLC </a:t>
            </a:r>
            <a:r>
              <a:rPr lang="ko-KR" altLang="en-US" dirty="0" smtClean="0"/>
              <a:t>는 가능함</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62</a:t>
            </a:fld>
            <a:endParaRPr lang="ko-KR" altLang="en-US"/>
          </a:p>
        </p:txBody>
      </p:sp>
    </p:spTree>
    <p:extLst>
      <p:ext uri="{BB962C8B-B14F-4D97-AF65-F5344CB8AC3E}">
        <p14:creationId xmlns:p14="http://schemas.microsoft.com/office/powerpoint/2010/main" val="1256848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Staphylococcus</a:t>
            </a:r>
            <a:r>
              <a:rPr lang="en-US" altLang="ko-KR" baseline="0" dirty="0" smtClean="0"/>
              <a:t> aureus </a:t>
            </a:r>
            <a:r>
              <a:rPr lang="ko-KR" altLang="en-US" baseline="0" dirty="0" smtClean="0"/>
              <a:t>는 보고된 </a:t>
            </a:r>
            <a:r>
              <a:rPr lang="en-US" altLang="ko-KR" baseline="0" dirty="0" smtClean="0"/>
              <a:t>case </a:t>
            </a:r>
            <a:r>
              <a:rPr lang="ko-KR" altLang="en-US" baseline="0" dirty="0" smtClean="0"/>
              <a:t>가 많지 않아 </a:t>
            </a:r>
            <a:r>
              <a:rPr lang="en-US" altLang="ko-KR" baseline="0" dirty="0" smtClean="0"/>
              <a:t>100%</a:t>
            </a:r>
            <a:r>
              <a:rPr lang="ko-KR" altLang="en-US" baseline="0" dirty="0" smtClean="0"/>
              <a:t>로</a:t>
            </a:r>
            <a:r>
              <a:rPr lang="en-US" altLang="ko-KR" baseline="0" dirty="0" smtClean="0"/>
              <a:t> </a:t>
            </a:r>
            <a:r>
              <a:rPr lang="ko-KR" altLang="en-US" baseline="0" dirty="0" smtClean="0"/>
              <a:t>나옴</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64</a:t>
            </a:fld>
            <a:endParaRPr lang="ko-KR" altLang="en-US"/>
          </a:p>
        </p:txBody>
      </p:sp>
    </p:spTree>
    <p:extLst>
      <p:ext uri="{BB962C8B-B14F-4D97-AF65-F5344CB8AC3E}">
        <p14:creationId xmlns:p14="http://schemas.microsoft.com/office/powerpoint/2010/main" val="2098877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Minimal</a:t>
            </a:r>
            <a:r>
              <a:rPr lang="en-US" altLang="ko-KR" baseline="0" dirty="0" smtClean="0"/>
              <a:t> PE =&gt; &lt;10mm thickness (max) </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8</a:t>
            </a:fld>
            <a:endParaRPr lang="ko-KR" altLang="en-US"/>
          </a:p>
        </p:txBody>
      </p:sp>
    </p:spTree>
    <p:extLst>
      <p:ext uri="{BB962C8B-B14F-4D97-AF65-F5344CB8AC3E}">
        <p14:creationId xmlns:p14="http://schemas.microsoft.com/office/powerpoint/2010/main" val="3408853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The mechanism by which talc induces </a:t>
            </a:r>
            <a:r>
              <a:rPr lang="en-US" altLang="ko-KR" sz="1200" b="0" i="0" u="none" strike="noStrike" kern="1200" baseline="0" dirty="0" err="1" smtClean="0">
                <a:solidFill>
                  <a:schemeClr val="tx1"/>
                </a:solidFill>
                <a:latin typeface="+mn-lt"/>
                <a:ea typeface="+mn-ea"/>
                <a:cs typeface="+mn-cs"/>
              </a:rPr>
              <a:t>pleurodesis</a:t>
            </a:r>
            <a:r>
              <a:rPr lang="en-US" altLang="ko-KR" sz="1200" b="0" i="0" u="none" strike="noStrike" kern="1200" baseline="0" dirty="0" smtClean="0">
                <a:solidFill>
                  <a:schemeClr val="tx1"/>
                </a:solidFill>
                <a:latin typeface="+mn-lt"/>
                <a:ea typeface="+mn-ea"/>
                <a:cs typeface="+mn-cs"/>
              </a:rPr>
              <a:t> remains unclear. Experimental data demonstrate that talc stimulates mesothelial cells to release </a:t>
            </a:r>
            <a:r>
              <a:rPr lang="en-US" altLang="ko-KR" sz="1200" b="0" i="0" u="none" strike="noStrike" kern="1200" baseline="0" dirty="0" err="1" smtClean="0">
                <a:solidFill>
                  <a:schemeClr val="tx1"/>
                </a:solidFill>
                <a:latin typeface="+mn-lt"/>
                <a:ea typeface="+mn-ea"/>
                <a:cs typeface="+mn-cs"/>
              </a:rPr>
              <a:t>proinflammatory</a:t>
            </a:r>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mediators, such as basic fibroblast growth factor, IL-8, VEGF and transforming growth factor (TGF), that have the capacity to promote </a:t>
            </a:r>
            <a:r>
              <a:rPr lang="en-US" altLang="ko-KR" sz="1200" b="0" i="0" u="none" strike="noStrike" kern="1200" baseline="0" dirty="0" err="1" smtClean="0">
                <a:solidFill>
                  <a:schemeClr val="tx1"/>
                </a:solidFill>
                <a:latin typeface="+mn-lt"/>
                <a:ea typeface="+mn-ea"/>
                <a:cs typeface="+mn-cs"/>
              </a:rPr>
              <a:t>intrapleural</a:t>
            </a:r>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fibrosis.</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65</a:t>
            </a:fld>
            <a:endParaRPr lang="ko-KR" altLang="en-US"/>
          </a:p>
        </p:txBody>
      </p:sp>
    </p:spTree>
    <p:extLst>
      <p:ext uri="{BB962C8B-B14F-4D97-AF65-F5344CB8AC3E}">
        <p14:creationId xmlns:p14="http://schemas.microsoft.com/office/powerpoint/2010/main" val="2946669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Single center </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70</a:t>
            </a:fld>
            <a:endParaRPr lang="ko-KR" altLang="en-US"/>
          </a:p>
        </p:txBody>
      </p:sp>
    </p:spTree>
    <p:extLst>
      <p:ext uri="{BB962C8B-B14F-4D97-AF65-F5344CB8AC3E}">
        <p14:creationId xmlns:p14="http://schemas.microsoft.com/office/powerpoint/2010/main" val="4089778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No significant between-group differences in effusion size and complexity, number of inpatient days, mortality, or number of adverse events were identified. No significant excess of blockages of the indwelling pleural catheter was noted in the talc group.</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73</a:t>
            </a:fld>
            <a:endParaRPr lang="ko-KR" altLang="en-US"/>
          </a:p>
        </p:txBody>
      </p:sp>
    </p:spTree>
    <p:extLst>
      <p:ext uri="{BB962C8B-B14F-4D97-AF65-F5344CB8AC3E}">
        <p14:creationId xmlns:p14="http://schemas.microsoft.com/office/powerpoint/2010/main" val="3023646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여기서도 </a:t>
            </a:r>
            <a:r>
              <a:rPr lang="en-US" altLang="ko-KR" dirty="0" smtClean="0"/>
              <a:t>mortality</a:t>
            </a:r>
            <a:r>
              <a:rPr lang="ko-KR" altLang="en-US" dirty="0" smtClean="0"/>
              <a:t>는 증명하지 못함 </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79</a:t>
            </a:fld>
            <a:endParaRPr lang="ko-KR" altLang="en-US"/>
          </a:p>
        </p:txBody>
      </p:sp>
    </p:spTree>
    <p:extLst>
      <p:ext uri="{BB962C8B-B14F-4D97-AF65-F5344CB8AC3E}">
        <p14:creationId xmlns:p14="http://schemas.microsoft.com/office/powerpoint/2010/main" val="1327490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683BEFE-2A9A-4515-A9EB-FDB18430F5F4}" type="slidenum">
              <a:rPr lang="en-US" altLang="ko-KR" sz="1200">
                <a:latin typeface="굴림" panose="020B0600000101010101" pitchFamily="50" charset="-127"/>
                <a:ea typeface="굴림" panose="020B0600000101010101" pitchFamily="50" charset="-127"/>
              </a:rPr>
              <a:pPr/>
              <a:t>80</a:t>
            </a:fld>
            <a:endParaRPr lang="en-US" altLang="ko-KR" sz="1200">
              <a:latin typeface="굴림" panose="020B0600000101010101" pitchFamily="50" charset="-127"/>
              <a:ea typeface="굴림" panose="020B0600000101010101" pitchFamily="50" charset="-127"/>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ko-KR" altLang="en-US">
                <a:latin typeface="굴림" panose="020B0600000101010101" pitchFamily="50" charset="-127"/>
                <a:ea typeface="굴림" panose="020B0600000101010101" pitchFamily="50" charset="-127"/>
              </a:rPr>
              <a:t>경청해 주셔서 감사합니다</a:t>
            </a:r>
            <a:r>
              <a:rPr lang="en-US" altLang="ko-KR">
                <a:latin typeface="굴림" panose="020B0600000101010101" pitchFamily="50" charset="-127"/>
                <a:ea typeface="굴림" panose="020B0600000101010101" pitchFamily="50" charset="-127"/>
              </a:rPr>
              <a:t>.</a:t>
            </a:r>
          </a:p>
          <a:p>
            <a:pPr eaLnBrk="1" hangingPunct="1"/>
            <a:endParaRPr lang="en-US" altLang="ko-KR">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3096943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Three group  (13.2%</a:t>
            </a:r>
            <a:r>
              <a:rPr lang="ko-KR" altLang="en-US" dirty="0" smtClean="0"/>
              <a:t>에서</a:t>
            </a:r>
            <a:r>
              <a:rPr lang="en-US" altLang="ko-KR" baseline="0" dirty="0" smtClean="0"/>
              <a:t> minimal PE </a:t>
            </a:r>
            <a:r>
              <a:rPr lang="ko-KR" altLang="en-US" baseline="0" dirty="0" smtClean="0"/>
              <a:t>이 존재한다</a:t>
            </a:r>
            <a:r>
              <a:rPr lang="en-US" altLang="ko-KR" baseline="0" dirty="0" smtClean="0"/>
              <a:t>…)</a:t>
            </a:r>
          </a:p>
          <a:p>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9</a:t>
            </a:fld>
            <a:endParaRPr lang="ko-KR" altLang="en-US"/>
          </a:p>
        </p:txBody>
      </p:sp>
    </p:spTree>
    <p:extLst>
      <p:ext uri="{BB962C8B-B14F-4D97-AF65-F5344CB8AC3E}">
        <p14:creationId xmlns:p14="http://schemas.microsoft.com/office/powerpoint/2010/main" val="4240379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Minimal</a:t>
            </a:r>
            <a:r>
              <a:rPr lang="en-US" altLang="ko-KR" baseline="0" dirty="0" smtClean="0"/>
              <a:t> PE</a:t>
            </a:r>
            <a:r>
              <a:rPr lang="ko-KR" altLang="en-US" baseline="0" dirty="0" smtClean="0"/>
              <a:t>의 존재는 예후에 </a:t>
            </a:r>
            <a:r>
              <a:rPr lang="ko-KR" altLang="en-US" baseline="0" dirty="0" err="1" smtClean="0"/>
              <a:t>좋지않은</a:t>
            </a:r>
            <a:r>
              <a:rPr lang="ko-KR" altLang="en-US" baseline="0" dirty="0" smtClean="0"/>
              <a:t> 영향을 준다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10</a:t>
            </a:fld>
            <a:endParaRPr lang="ko-KR" altLang="en-US"/>
          </a:p>
        </p:txBody>
      </p:sp>
    </p:spTree>
    <p:extLst>
      <p:ext uri="{BB962C8B-B14F-4D97-AF65-F5344CB8AC3E}">
        <p14:creationId xmlns:p14="http://schemas.microsoft.com/office/powerpoint/2010/main" val="2158231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PF pH and survival may result from the accumulation of end products of glycolysis</a:t>
            </a:r>
          </a:p>
          <a:p>
            <a:r>
              <a:rPr lang="en-US" altLang="ko-KR" sz="1200" b="0" i="0" u="none" strike="noStrike" kern="1200" baseline="0" dirty="0" smtClean="0">
                <a:solidFill>
                  <a:schemeClr val="tx1"/>
                </a:solidFill>
                <a:latin typeface="+mn-lt"/>
                <a:ea typeface="+mn-ea"/>
                <a:cs typeface="+mn-cs"/>
              </a:rPr>
              <a:t>in the pleural space caused by extensive tumor</a:t>
            </a:r>
          </a:p>
          <a:p>
            <a:r>
              <a:rPr lang="en-US" altLang="ko-KR" sz="1200" b="0" i="0" u="none" strike="noStrike" kern="1200" baseline="0" dirty="0" smtClean="0">
                <a:solidFill>
                  <a:schemeClr val="tx1"/>
                </a:solidFill>
                <a:latin typeface="+mn-lt"/>
                <a:ea typeface="+mn-ea"/>
                <a:cs typeface="+mn-cs"/>
              </a:rPr>
              <a:t>deposits, which signify a late stage or aggressive</a:t>
            </a:r>
          </a:p>
          <a:p>
            <a:r>
              <a:rPr lang="en-US" altLang="ko-KR" sz="1200" b="0" i="0" u="none" strike="noStrike" kern="1200" baseline="0" dirty="0" smtClean="0">
                <a:solidFill>
                  <a:schemeClr val="tx1"/>
                </a:solidFill>
                <a:latin typeface="+mn-lt"/>
                <a:ea typeface="+mn-ea"/>
                <a:cs typeface="+mn-cs"/>
              </a:rPr>
              <a:t>malignancy with a poor survival.5</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11</a:t>
            </a:fld>
            <a:endParaRPr lang="ko-KR" altLang="en-US"/>
          </a:p>
        </p:txBody>
      </p:sp>
    </p:spTree>
    <p:extLst>
      <p:ext uri="{BB962C8B-B14F-4D97-AF65-F5344CB8AC3E}">
        <p14:creationId xmlns:p14="http://schemas.microsoft.com/office/powerpoint/2010/main" val="112977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7.28 </a:t>
            </a:r>
            <a:r>
              <a:rPr lang="ko-KR" altLang="en-US" dirty="0" smtClean="0"/>
              <a:t>이 </a:t>
            </a:r>
            <a:r>
              <a:rPr lang="en-US" altLang="ko-KR" dirty="0" smtClean="0"/>
              <a:t>ROC curve</a:t>
            </a:r>
            <a:r>
              <a:rPr lang="ko-KR" altLang="en-US" dirty="0" smtClean="0"/>
              <a:t>가 가장 이상적으로 보임</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13</a:t>
            </a:fld>
            <a:endParaRPr lang="ko-KR" altLang="en-US"/>
          </a:p>
        </p:txBody>
      </p:sp>
    </p:spTree>
    <p:extLst>
      <p:ext uri="{BB962C8B-B14F-4D97-AF65-F5344CB8AC3E}">
        <p14:creationId xmlns:p14="http://schemas.microsoft.com/office/powerpoint/2010/main" val="303716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연관성은 되나 </a:t>
            </a:r>
            <a:r>
              <a:rPr lang="en-US" altLang="ko-KR" dirty="0" smtClean="0"/>
              <a:t>predictive</a:t>
            </a:r>
            <a:r>
              <a:rPr lang="en-US" altLang="ko-KR" baseline="0" dirty="0" smtClean="0"/>
              <a:t> accuracy</a:t>
            </a:r>
            <a:r>
              <a:rPr lang="ko-KR" altLang="en-US" baseline="0" dirty="0" smtClean="0"/>
              <a:t>가 떨어진다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83AB783-B009-45CB-8571-AA62EE49DD91}" type="slidenum">
              <a:rPr lang="ko-KR" altLang="en-US" smtClean="0"/>
              <a:t>14</a:t>
            </a:fld>
            <a:endParaRPr lang="ko-KR" altLang="en-US"/>
          </a:p>
        </p:txBody>
      </p:sp>
    </p:spTree>
    <p:extLst>
      <p:ext uri="{BB962C8B-B14F-4D97-AF65-F5344CB8AC3E}">
        <p14:creationId xmlns:p14="http://schemas.microsoft.com/office/powerpoint/2010/main" val="1532506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274065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394319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46390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1929646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874250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1936365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1441929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494508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32901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947745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891DFC9D-6E60-4458-9C00-91AAC913A4F9}" type="datetimeFigureOut">
              <a:rPr lang="ko-KR" altLang="en-US" smtClean="0"/>
              <a:t>2019-04-28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176239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DFC9D-6E60-4458-9C00-91AAC913A4F9}" type="datetimeFigureOut">
              <a:rPr lang="ko-KR" altLang="en-US" smtClean="0"/>
              <a:t>2019-04-28</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23C8B-C6D8-4A0D-BEDE-3834224D41DB}" type="slidenum">
              <a:rPr lang="ko-KR" altLang="en-US" smtClean="0"/>
              <a:t>‹#›</a:t>
            </a:fld>
            <a:endParaRPr lang="ko-KR" altLang="en-US"/>
          </a:p>
        </p:txBody>
      </p:sp>
    </p:spTree>
    <p:extLst>
      <p:ext uri="{BB962C8B-B14F-4D97-AF65-F5344CB8AC3E}">
        <p14:creationId xmlns:p14="http://schemas.microsoft.com/office/powerpoint/2010/main" val="174717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wmf"/><Relationship Id="rId5" Type="http://schemas.openxmlformats.org/officeDocument/2006/relationships/oleObject" Target="../embeddings/oleObject1.bin"/><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3713584" y="1750495"/>
            <a:ext cx="1166326" cy="10356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6758473" y="41275"/>
            <a:ext cx="1166326" cy="4198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제목 1"/>
          <p:cNvSpPr txBox="1">
            <a:spLocks/>
          </p:cNvSpPr>
          <p:nvPr/>
        </p:nvSpPr>
        <p:spPr>
          <a:xfrm>
            <a:off x="205274" y="2395734"/>
            <a:ext cx="8714791" cy="1282961"/>
          </a:xfrm>
          <a:prstGeom prst="rect">
            <a:avLst/>
          </a:prstGeom>
        </p:spPr>
        <p:txBody>
          <a:bodyPr vert="horz" lIns="91440" tIns="45720" rIns="91440" bIns="45720" rtlCol="0" anchor="b">
            <a:noAutofit/>
          </a:bodyPr>
          <a:lstStyle>
            <a:lvl1pPr algn="ctr" defTabSz="914400" rtl="0" eaLnBrk="1" latinLnBrk="1" hangingPunct="1">
              <a:lnSpc>
                <a:spcPct val="90000"/>
              </a:lnSpc>
              <a:spcBef>
                <a:spcPct val="0"/>
              </a:spcBef>
              <a:buNone/>
              <a:defRPr sz="6000" kern="1200">
                <a:solidFill>
                  <a:schemeClr val="tx1"/>
                </a:solidFill>
                <a:latin typeface="+mj-lt"/>
                <a:ea typeface="+mj-ea"/>
                <a:cs typeface="+mj-cs"/>
              </a:defRPr>
            </a:lvl1pPr>
          </a:lstStyle>
          <a:p>
            <a:r>
              <a:rPr lang="en-US" altLang="ko-KR" sz="4800" b="1" dirty="0" smtClean="0"/>
              <a:t>Recent Advances in </a:t>
            </a:r>
          </a:p>
          <a:p>
            <a:r>
              <a:rPr lang="en-US" altLang="ko-KR" sz="4800" b="1" dirty="0" smtClean="0"/>
              <a:t>Malignant Pleural Effusion</a:t>
            </a:r>
            <a:endParaRPr lang="ko-KR" altLang="en-US" sz="4800" dirty="0"/>
          </a:p>
        </p:txBody>
      </p:sp>
      <p:sp>
        <p:nvSpPr>
          <p:cNvPr id="11" name="Text Placeholder 4"/>
          <p:cNvSpPr txBox="1">
            <a:spLocks/>
          </p:cNvSpPr>
          <p:nvPr/>
        </p:nvSpPr>
        <p:spPr>
          <a:xfrm>
            <a:off x="1476992" y="4818039"/>
            <a:ext cx="5863453" cy="796925"/>
          </a:xfrm>
          <a:prstGeom prst="rect">
            <a:avLst/>
          </a:prstGeom>
        </p:spPr>
        <p:txBody>
          <a:bodyPr vert="horz" lIns="91440" tIns="45720" rIns="91440" bIns="45720" rtlCol="0" anchor="ctr">
            <a:noAutofit/>
          </a:bodyPr>
          <a:lstStyle>
            <a:defPPr>
              <a:defRPr lang="ko-KR"/>
            </a:defPPr>
            <a:lvl1pPr marL="0" algn="l"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400" dirty="0" err="1">
                <a:solidFill>
                  <a:schemeClr val="tx1">
                    <a:lumMod val="75000"/>
                    <a:lumOff val="25000"/>
                  </a:schemeClr>
                </a:solidFill>
                <a:latin typeface="Calibri" panose="020F0502020204030204" pitchFamily="34" charset="0"/>
              </a:rPr>
              <a:t>Seong</a:t>
            </a:r>
            <a:r>
              <a:rPr lang="en-US" altLang="ko-KR" sz="2400" dirty="0">
                <a:solidFill>
                  <a:schemeClr val="tx1">
                    <a:lumMod val="75000"/>
                    <a:lumOff val="25000"/>
                  </a:schemeClr>
                </a:solidFill>
                <a:latin typeface="Calibri" panose="020F0502020204030204" pitchFamily="34" charset="0"/>
              </a:rPr>
              <a:t> </a:t>
            </a:r>
            <a:r>
              <a:rPr lang="en-US" altLang="ko-KR" sz="2400" dirty="0" err="1">
                <a:solidFill>
                  <a:schemeClr val="tx1">
                    <a:lumMod val="75000"/>
                    <a:lumOff val="25000"/>
                  </a:schemeClr>
                </a:solidFill>
                <a:latin typeface="Calibri" panose="020F0502020204030204" pitchFamily="34" charset="0"/>
              </a:rPr>
              <a:t>Hoon</a:t>
            </a:r>
            <a:r>
              <a:rPr lang="en-US" altLang="ko-KR" sz="2400" dirty="0">
                <a:solidFill>
                  <a:schemeClr val="tx1">
                    <a:lumMod val="75000"/>
                    <a:lumOff val="25000"/>
                  </a:schemeClr>
                </a:solidFill>
                <a:latin typeface="Calibri" panose="020F0502020204030204" pitchFamily="34" charset="0"/>
              </a:rPr>
              <a:t> Yoon</a:t>
            </a:r>
          </a:p>
          <a:p>
            <a:pPr algn="ctr"/>
            <a:r>
              <a:rPr lang="en-US" altLang="ko-KR" sz="2400" dirty="0">
                <a:solidFill>
                  <a:schemeClr val="tx1">
                    <a:lumMod val="75000"/>
                    <a:lumOff val="25000"/>
                  </a:schemeClr>
                </a:solidFill>
                <a:latin typeface="Calibri" panose="020F0502020204030204" pitchFamily="34" charset="0"/>
              </a:rPr>
              <a:t>Pusan National University </a:t>
            </a:r>
            <a:r>
              <a:rPr lang="en-US" altLang="ko-KR" sz="2400" dirty="0" err="1">
                <a:solidFill>
                  <a:schemeClr val="tx1">
                    <a:lumMod val="75000"/>
                    <a:lumOff val="25000"/>
                  </a:schemeClr>
                </a:solidFill>
                <a:latin typeface="Calibri" panose="020F0502020204030204" pitchFamily="34" charset="0"/>
              </a:rPr>
              <a:t>Yangsan</a:t>
            </a:r>
            <a:r>
              <a:rPr lang="en-US" altLang="ko-KR" sz="2400" dirty="0">
                <a:solidFill>
                  <a:schemeClr val="tx1">
                    <a:lumMod val="75000"/>
                    <a:lumOff val="25000"/>
                  </a:schemeClr>
                </a:solidFill>
                <a:latin typeface="Calibri" panose="020F0502020204030204" pitchFamily="34" charset="0"/>
              </a:rPr>
              <a:t> Hospital</a:t>
            </a:r>
            <a:endParaRPr lang="ko-KR" altLang="en-US" sz="2400" dirty="0">
              <a:solidFill>
                <a:schemeClr val="tx1">
                  <a:lumMod val="75000"/>
                  <a:lumOff val="25000"/>
                </a:schemeClr>
              </a:solidFill>
              <a:latin typeface="Calibri" panose="020F0502020204030204" pitchFamily="34" charset="0"/>
            </a:endParaRPr>
          </a:p>
        </p:txBody>
      </p:sp>
      <p:pic>
        <p:nvPicPr>
          <p:cNvPr id="12" name="그림 11" descr="pnuh 배경.gif"/>
          <p:cNvPicPr>
            <a:picLocks noChangeAspect="1"/>
          </p:cNvPicPr>
          <p:nvPr/>
        </p:nvPicPr>
        <p:blipFill>
          <a:blip r:embed="rId2" cstate="print"/>
          <a:stretch>
            <a:fillRect/>
          </a:stretch>
        </p:blipFill>
        <p:spPr>
          <a:xfrm flipH="1">
            <a:off x="5579094" y="4578985"/>
            <a:ext cx="3568312" cy="2294118"/>
          </a:xfrm>
          <a:prstGeom prst="rect">
            <a:avLst/>
          </a:prstGeom>
        </p:spPr>
      </p:pic>
      <p:pic>
        <p:nvPicPr>
          <p:cNvPr id="9" name="그림 8" descr="pnuh 배경.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08" y="-2497"/>
            <a:ext cx="39528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649" y="67852"/>
            <a:ext cx="2425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428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94497" y="217280"/>
            <a:ext cx="3092324" cy="483049"/>
          </a:xfrm>
        </p:spPr>
        <p:txBody>
          <a:bodyPr>
            <a:noAutofit/>
          </a:bodyPr>
          <a:lstStyle/>
          <a:p>
            <a:r>
              <a:rPr lang="en-US" altLang="ko-KR" sz="3200" b="1" i="1" dirty="0"/>
              <a:t>Overall survival</a:t>
            </a:r>
            <a:endParaRPr lang="ko-KR" altLang="en-US" sz="3200" b="1" i="1" dirty="0"/>
          </a:p>
        </p:txBody>
      </p:sp>
      <p:sp>
        <p:nvSpPr>
          <p:cNvPr id="3" name="내용 개체 틀 2"/>
          <p:cNvSpPr>
            <a:spLocks noGrp="1"/>
          </p:cNvSpPr>
          <p:nvPr>
            <p:ph idx="1"/>
          </p:nvPr>
        </p:nvSpPr>
        <p:spPr/>
        <p:txBody>
          <a:bodyPr/>
          <a:lstStyle/>
          <a:p>
            <a:endParaRPr lang="ko-KR" altLang="en-US"/>
          </a:p>
        </p:txBody>
      </p:sp>
      <p:pic>
        <p:nvPicPr>
          <p:cNvPr id="4" name="그림 3"/>
          <p:cNvPicPr>
            <a:picLocks noChangeAspect="1"/>
          </p:cNvPicPr>
          <p:nvPr/>
        </p:nvPicPr>
        <p:blipFill>
          <a:blip r:embed="rId3"/>
          <a:stretch>
            <a:fillRect/>
          </a:stretch>
        </p:blipFill>
        <p:spPr>
          <a:xfrm>
            <a:off x="0" y="736541"/>
            <a:ext cx="9144000" cy="5547872"/>
          </a:xfrm>
          <a:prstGeom prst="rect">
            <a:avLst/>
          </a:prstGeom>
        </p:spPr>
      </p:pic>
      <p:sp>
        <p:nvSpPr>
          <p:cNvPr id="5" name="직사각형 4"/>
          <p:cNvSpPr/>
          <p:nvPr/>
        </p:nvSpPr>
        <p:spPr>
          <a:xfrm>
            <a:off x="6891972" y="6408692"/>
            <a:ext cx="1997983" cy="276999"/>
          </a:xfrm>
          <a:prstGeom prst="rect">
            <a:avLst/>
          </a:prstGeom>
        </p:spPr>
        <p:txBody>
          <a:bodyPr wrap="none">
            <a:spAutoFit/>
          </a:bodyPr>
          <a:lstStyle/>
          <a:p>
            <a:r>
              <a:rPr lang="en-US" altLang="ko-KR" sz="1200" i="1" dirty="0"/>
              <a:t>J </a:t>
            </a:r>
            <a:r>
              <a:rPr lang="en-US" altLang="ko-KR" sz="1200" i="1" dirty="0" err="1"/>
              <a:t>Clin</a:t>
            </a:r>
            <a:r>
              <a:rPr lang="en-US" altLang="ko-KR" sz="1200" i="1" dirty="0"/>
              <a:t> </a:t>
            </a:r>
            <a:r>
              <a:rPr lang="en-US" altLang="ko-KR" sz="1200" i="1" dirty="0" err="1"/>
              <a:t>Oncol</a:t>
            </a:r>
            <a:r>
              <a:rPr lang="en-US" altLang="ko-KR" sz="1200" i="1" dirty="0"/>
              <a:t> </a:t>
            </a:r>
            <a:r>
              <a:rPr lang="en-US" altLang="ko-KR" sz="1200" dirty="0" smtClean="0"/>
              <a:t>2014;32:960-967</a:t>
            </a:r>
            <a:endParaRPr lang="ko-KR" altLang="en-US" sz="1200" dirty="0"/>
          </a:p>
        </p:txBody>
      </p:sp>
      <p:sp>
        <p:nvSpPr>
          <p:cNvPr id="6" name="직사각형 5"/>
          <p:cNvSpPr/>
          <p:nvPr/>
        </p:nvSpPr>
        <p:spPr>
          <a:xfrm>
            <a:off x="94497" y="814812"/>
            <a:ext cx="294802" cy="32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3039420" y="814812"/>
            <a:ext cx="294802" cy="32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6055496" y="810302"/>
            <a:ext cx="294802" cy="32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94497" y="3510477"/>
            <a:ext cx="294802" cy="32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3039420" y="3484073"/>
            <a:ext cx="294802" cy="32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6029609" y="3510477"/>
            <a:ext cx="294802" cy="32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49232" y="6275360"/>
            <a:ext cx="1630575" cy="253916"/>
          </a:xfrm>
          <a:prstGeom prst="rect">
            <a:avLst/>
          </a:prstGeom>
        </p:spPr>
        <p:txBody>
          <a:bodyPr wrap="none">
            <a:spAutoFit/>
          </a:bodyPr>
          <a:lstStyle/>
          <a:p>
            <a:r>
              <a:rPr lang="en-US" altLang="ko-KR" sz="1050" dirty="0"/>
              <a:t>MST, median survival </a:t>
            </a:r>
            <a:r>
              <a:rPr lang="en-US" altLang="ko-KR" sz="1050" dirty="0" smtClean="0"/>
              <a:t>time</a:t>
            </a:r>
            <a:endParaRPr lang="ko-KR" altLang="en-US" sz="2800" dirty="0"/>
          </a:p>
        </p:txBody>
      </p:sp>
      <p:sp>
        <p:nvSpPr>
          <p:cNvPr id="13" name="직사각형 12"/>
          <p:cNvSpPr/>
          <p:nvPr/>
        </p:nvSpPr>
        <p:spPr>
          <a:xfrm>
            <a:off x="1421394" y="1580762"/>
            <a:ext cx="1618026" cy="3295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t>total study population</a:t>
            </a:r>
            <a:endParaRPr lang="ko-KR" altLang="en-US" sz="1200" b="1" dirty="0"/>
          </a:p>
        </p:txBody>
      </p:sp>
      <p:sp>
        <p:nvSpPr>
          <p:cNvPr id="14" name="직사각형 13"/>
          <p:cNvSpPr/>
          <p:nvPr/>
        </p:nvSpPr>
        <p:spPr>
          <a:xfrm>
            <a:off x="5258558" y="1334273"/>
            <a:ext cx="761998" cy="3295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t>Stage I</a:t>
            </a:r>
            <a:endParaRPr lang="ko-KR" altLang="en-US" sz="1200" b="1" dirty="0"/>
          </a:p>
        </p:txBody>
      </p:sp>
      <p:sp>
        <p:nvSpPr>
          <p:cNvPr id="15" name="직사각형 14"/>
          <p:cNvSpPr/>
          <p:nvPr/>
        </p:nvSpPr>
        <p:spPr>
          <a:xfrm>
            <a:off x="7945928" y="1405195"/>
            <a:ext cx="761998" cy="3295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t>Stage II</a:t>
            </a:r>
            <a:endParaRPr lang="ko-KR" altLang="en-US" sz="1200" b="1" dirty="0"/>
          </a:p>
        </p:txBody>
      </p:sp>
      <p:sp>
        <p:nvSpPr>
          <p:cNvPr id="16" name="직사각형 15"/>
          <p:cNvSpPr/>
          <p:nvPr/>
        </p:nvSpPr>
        <p:spPr>
          <a:xfrm>
            <a:off x="1736673" y="4311354"/>
            <a:ext cx="852617" cy="3295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t>Stage IIIA</a:t>
            </a:r>
            <a:endParaRPr lang="ko-KR" altLang="en-US" sz="1200" b="1" dirty="0"/>
          </a:p>
        </p:txBody>
      </p:sp>
      <p:sp>
        <p:nvSpPr>
          <p:cNvPr id="17" name="직사각형 16"/>
          <p:cNvSpPr/>
          <p:nvPr/>
        </p:nvSpPr>
        <p:spPr>
          <a:xfrm>
            <a:off x="4877559" y="4311354"/>
            <a:ext cx="835178" cy="3295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t>Stage IIIB</a:t>
            </a:r>
            <a:endParaRPr lang="ko-KR" altLang="en-US" sz="1200" b="1" dirty="0"/>
          </a:p>
        </p:txBody>
      </p:sp>
      <p:sp>
        <p:nvSpPr>
          <p:cNvPr id="18" name="직사각형 17"/>
          <p:cNvSpPr/>
          <p:nvPr/>
        </p:nvSpPr>
        <p:spPr>
          <a:xfrm>
            <a:off x="7945928" y="4311353"/>
            <a:ext cx="835178" cy="3295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t>Stage IV</a:t>
            </a:r>
            <a:endParaRPr lang="ko-KR" altLang="en-US" sz="1200" b="1" dirty="0"/>
          </a:p>
        </p:txBody>
      </p:sp>
    </p:spTree>
    <p:extLst>
      <p:ext uri="{BB962C8B-B14F-4D97-AF65-F5344CB8AC3E}">
        <p14:creationId xmlns:p14="http://schemas.microsoft.com/office/powerpoint/2010/main" val="3547122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그림 3"/>
          <p:cNvPicPr>
            <a:picLocks noChangeAspect="1"/>
          </p:cNvPicPr>
          <p:nvPr/>
        </p:nvPicPr>
        <p:blipFill>
          <a:blip r:embed="rId3"/>
          <a:stretch>
            <a:fillRect/>
          </a:stretch>
        </p:blipFill>
        <p:spPr>
          <a:xfrm>
            <a:off x="131362" y="132393"/>
            <a:ext cx="8582025" cy="1838325"/>
          </a:xfrm>
          <a:prstGeom prst="rect">
            <a:avLst/>
          </a:prstGeom>
        </p:spPr>
      </p:pic>
      <p:sp>
        <p:nvSpPr>
          <p:cNvPr id="5" name="TextBox 4"/>
          <p:cNvSpPr txBox="1"/>
          <p:nvPr/>
        </p:nvSpPr>
        <p:spPr>
          <a:xfrm>
            <a:off x="6890343" y="6308271"/>
            <a:ext cx="1764113" cy="276999"/>
          </a:xfrm>
          <a:prstGeom prst="rect">
            <a:avLst/>
          </a:prstGeom>
          <a:noFill/>
        </p:spPr>
        <p:txBody>
          <a:bodyPr wrap="square" rtlCol="0">
            <a:spAutoFit/>
          </a:bodyPr>
          <a:lstStyle/>
          <a:p>
            <a:r>
              <a:rPr lang="en-US" altLang="ko-KR" sz="1200" i="1" dirty="0"/>
              <a:t>CHEST</a:t>
            </a:r>
            <a:r>
              <a:rPr lang="en-US" altLang="ko-KR" sz="1200" dirty="0"/>
              <a:t> 2000; 117:79–86</a:t>
            </a:r>
            <a:endParaRPr lang="ko-KR" altLang="en-US" sz="1200" dirty="0"/>
          </a:p>
        </p:txBody>
      </p:sp>
      <p:pic>
        <p:nvPicPr>
          <p:cNvPr id="3" name="그림 2"/>
          <p:cNvPicPr>
            <a:picLocks noChangeAspect="1"/>
          </p:cNvPicPr>
          <p:nvPr/>
        </p:nvPicPr>
        <p:blipFill>
          <a:blip r:embed="rId4"/>
          <a:stretch>
            <a:fillRect/>
          </a:stretch>
        </p:blipFill>
        <p:spPr>
          <a:xfrm>
            <a:off x="314325" y="2019705"/>
            <a:ext cx="7458075" cy="3952875"/>
          </a:xfrm>
          <a:prstGeom prst="rect">
            <a:avLst/>
          </a:prstGeom>
        </p:spPr>
      </p:pic>
      <p:sp>
        <p:nvSpPr>
          <p:cNvPr id="6" name="직사각형 5"/>
          <p:cNvSpPr/>
          <p:nvPr/>
        </p:nvSpPr>
        <p:spPr>
          <a:xfrm>
            <a:off x="340179" y="3228975"/>
            <a:ext cx="7458075" cy="7511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800" dirty="0" smtClean="0"/>
              <a:t>Median </a:t>
            </a:r>
            <a:r>
              <a:rPr lang="en-US" altLang="ko-KR" sz="2800" dirty="0" err="1" smtClean="0"/>
              <a:t>Surival</a:t>
            </a:r>
            <a:r>
              <a:rPr lang="en-US" altLang="ko-KR" sz="2800" dirty="0" smtClean="0"/>
              <a:t> (n=417) : 4.0 months</a:t>
            </a:r>
            <a:endParaRPr lang="ko-KR" altLang="en-US" sz="2800" dirty="0"/>
          </a:p>
        </p:txBody>
      </p:sp>
    </p:spTree>
    <p:extLst>
      <p:ext uri="{BB962C8B-B14F-4D97-AF65-F5344CB8AC3E}">
        <p14:creationId xmlns:p14="http://schemas.microsoft.com/office/powerpoint/2010/main" val="73098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09774" y="6403523"/>
            <a:ext cx="1762751" cy="276999"/>
          </a:xfrm>
          <a:prstGeom prst="rect">
            <a:avLst/>
          </a:prstGeom>
          <a:noFill/>
        </p:spPr>
        <p:txBody>
          <a:bodyPr wrap="square" rtlCol="0">
            <a:spAutoFit/>
          </a:bodyPr>
          <a:lstStyle/>
          <a:p>
            <a:r>
              <a:rPr lang="en-US" altLang="ko-KR" sz="1200" i="1" dirty="0"/>
              <a:t>CHEST</a:t>
            </a:r>
            <a:r>
              <a:rPr lang="en-US" altLang="ko-KR" sz="1200" dirty="0"/>
              <a:t> 2000; 117:79–86</a:t>
            </a:r>
            <a:endParaRPr lang="ko-KR" altLang="en-US" sz="1200" dirty="0"/>
          </a:p>
        </p:txBody>
      </p:sp>
      <p:pic>
        <p:nvPicPr>
          <p:cNvPr id="5" name="그림 4"/>
          <p:cNvPicPr>
            <a:picLocks noChangeAspect="1"/>
          </p:cNvPicPr>
          <p:nvPr/>
        </p:nvPicPr>
        <p:blipFill>
          <a:blip r:embed="rId2"/>
          <a:stretch>
            <a:fillRect/>
          </a:stretch>
        </p:blipFill>
        <p:spPr>
          <a:xfrm>
            <a:off x="1905106" y="826870"/>
            <a:ext cx="5228238" cy="5527225"/>
          </a:xfrm>
          <a:prstGeom prst="rect">
            <a:avLst/>
          </a:prstGeom>
        </p:spPr>
      </p:pic>
      <p:sp>
        <p:nvSpPr>
          <p:cNvPr id="6" name="직사각형 5"/>
          <p:cNvSpPr/>
          <p:nvPr/>
        </p:nvSpPr>
        <p:spPr>
          <a:xfrm>
            <a:off x="1847440" y="498728"/>
            <a:ext cx="5572898" cy="369332"/>
          </a:xfrm>
          <a:prstGeom prst="rect">
            <a:avLst/>
          </a:prstGeom>
        </p:spPr>
        <p:txBody>
          <a:bodyPr wrap="square">
            <a:spAutoFit/>
          </a:bodyPr>
          <a:lstStyle/>
          <a:p>
            <a:r>
              <a:rPr lang="en-US" altLang="ko-KR" dirty="0"/>
              <a:t>Survival of 339 Patients With </a:t>
            </a:r>
            <a:r>
              <a:rPr lang="en-US" altLang="ko-KR" dirty="0" smtClean="0"/>
              <a:t>Known Underlying Cancer</a:t>
            </a:r>
            <a:endParaRPr lang="ko-KR" altLang="en-US" dirty="0"/>
          </a:p>
        </p:txBody>
      </p:sp>
      <p:sp>
        <p:nvSpPr>
          <p:cNvPr id="7" name="직사각형 6"/>
          <p:cNvSpPr/>
          <p:nvPr/>
        </p:nvSpPr>
        <p:spPr>
          <a:xfrm>
            <a:off x="1905106" y="1326291"/>
            <a:ext cx="1521835" cy="24713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1917459" y="3339223"/>
            <a:ext cx="1521835" cy="247136"/>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3414580" y="1272344"/>
            <a:ext cx="1342767" cy="338554"/>
          </a:xfrm>
          <a:prstGeom prst="rect">
            <a:avLst/>
          </a:prstGeom>
          <a:noFill/>
        </p:spPr>
        <p:txBody>
          <a:bodyPr wrap="square" rtlCol="0">
            <a:spAutoFit/>
          </a:bodyPr>
          <a:lstStyle/>
          <a:p>
            <a:r>
              <a:rPr lang="en-US" altLang="ko-KR" sz="1600" dirty="0" smtClean="0">
                <a:solidFill>
                  <a:schemeClr val="accent2"/>
                </a:solidFill>
              </a:rPr>
              <a:t>(high risk)</a:t>
            </a:r>
            <a:endParaRPr lang="ko-KR" altLang="en-US" sz="1600" dirty="0">
              <a:solidFill>
                <a:schemeClr val="accent2"/>
              </a:solidFill>
            </a:endParaRPr>
          </a:p>
        </p:txBody>
      </p:sp>
      <p:cxnSp>
        <p:nvCxnSpPr>
          <p:cNvPr id="18" name="직선 연결선 17"/>
          <p:cNvCxnSpPr/>
          <p:nvPr/>
        </p:nvCxnSpPr>
        <p:spPr>
          <a:xfrm>
            <a:off x="2075935" y="1787611"/>
            <a:ext cx="494207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813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09774" y="6403523"/>
            <a:ext cx="1762751" cy="276999"/>
          </a:xfrm>
          <a:prstGeom prst="rect">
            <a:avLst/>
          </a:prstGeom>
          <a:noFill/>
        </p:spPr>
        <p:txBody>
          <a:bodyPr wrap="square" rtlCol="0">
            <a:spAutoFit/>
          </a:bodyPr>
          <a:lstStyle/>
          <a:p>
            <a:r>
              <a:rPr lang="en-US" altLang="ko-KR" sz="1200" i="1" dirty="0"/>
              <a:t>CHEST</a:t>
            </a:r>
            <a:r>
              <a:rPr lang="en-US" altLang="ko-KR" sz="1200" dirty="0"/>
              <a:t> 2000; 117:79–86</a:t>
            </a:r>
            <a:endParaRPr lang="ko-KR" altLang="en-US" sz="1200" dirty="0"/>
          </a:p>
        </p:txBody>
      </p:sp>
      <p:pic>
        <p:nvPicPr>
          <p:cNvPr id="5" name="그림 4"/>
          <p:cNvPicPr>
            <a:picLocks noChangeAspect="1"/>
          </p:cNvPicPr>
          <p:nvPr/>
        </p:nvPicPr>
        <p:blipFill>
          <a:blip r:embed="rId3"/>
          <a:stretch>
            <a:fillRect/>
          </a:stretch>
        </p:blipFill>
        <p:spPr>
          <a:xfrm>
            <a:off x="161666" y="973222"/>
            <a:ext cx="6181725" cy="1781175"/>
          </a:xfrm>
          <a:prstGeom prst="rect">
            <a:avLst/>
          </a:prstGeom>
        </p:spPr>
      </p:pic>
      <p:pic>
        <p:nvPicPr>
          <p:cNvPr id="7" name="그림 6"/>
          <p:cNvPicPr>
            <a:picLocks noChangeAspect="1"/>
          </p:cNvPicPr>
          <p:nvPr/>
        </p:nvPicPr>
        <p:blipFill>
          <a:blip r:embed="rId4"/>
          <a:stretch>
            <a:fillRect/>
          </a:stretch>
        </p:blipFill>
        <p:spPr>
          <a:xfrm>
            <a:off x="161666" y="4039981"/>
            <a:ext cx="6143625" cy="1514475"/>
          </a:xfrm>
          <a:prstGeom prst="rect">
            <a:avLst/>
          </a:prstGeom>
        </p:spPr>
      </p:pic>
      <p:pic>
        <p:nvPicPr>
          <p:cNvPr id="8" name="그림 7"/>
          <p:cNvPicPr>
            <a:picLocks noChangeAspect="1"/>
          </p:cNvPicPr>
          <p:nvPr/>
        </p:nvPicPr>
        <p:blipFill>
          <a:blip r:embed="rId5"/>
          <a:stretch>
            <a:fillRect/>
          </a:stretch>
        </p:blipFill>
        <p:spPr>
          <a:xfrm>
            <a:off x="6343391" y="3285603"/>
            <a:ext cx="2800609" cy="2442282"/>
          </a:xfrm>
          <a:prstGeom prst="rect">
            <a:avLst/>
          </a:prstGeom>
        </p:spPr>
      </p:pic>
      <p:sp>
        <p:nvSpPr>
          <p:cNvPr id="9" name="직사각형 8"/>
          <p:cNvSpPr/>
          <p:nvPr/>
        </p:nvSpPr>
        <p:spPr>
          <a:xfrm>
            <a:off x="226540" y="659382"/>
            <a:ext cx="6198973" cy="338554"/>
          </a:xfrm>
          <a:prstGeom prst="rect">
            <a:avLst/>
          </a:prstGeom>
        </p:spPr>
        <p:txBody>
          <a:bodyPr wrap="square">
            <a:spAutoFit/>
          </a:bodyPr>
          <a:lstStyle/>
          <a:p>
            <a:r>
              <a:rPr lang="en-US" altLang="ko-KR" sz="1600" b="1" i="1" dirty="0">
                <a:latin typeface="NewCaledonia-BoldItalic"/>
              </a:rPr>
              <a:t>Univariate </a:t>
            </a:r>
            <a:r>
              <a:rPr lang="en-US" altLang="ko-KR" sz="1600" b="1" i="1" dirty="0" smtClean="0">
                <a:latin typeface="NewCaledonia-BoldItalic"/>
              </a:rPr>
              <a:t>Analyses of Potential </a:t>
            </a:r>
            <a:r>
              <a:rPr lang="en-US" altLang="ko-KR" sz="1600" b="1" i="1" dirty="0">
                <a:latin typeface="NewCaledonia-BoldItalic"/>
              </a:rPr>
              <a:t>Predictors of Time to Death</a:t>
            </a:r>
            <a:endParaRPr lang="ko-KR" altLang="en-US" sz="1600" dirty="0"/>
          </a:p>
        </p:txBody>
      </p:sp>
      <p:sp>
        <p:nvSpPr>
          <p:cNvPr id="10" name="직사각형 9"/>
          <p:cNvSpPr/>
          <p:nvPr/>
        </p:nvSpPr>
        <p:spPr>
          <a:xfrm>
            <a:off x="133862" y="3745147"/>
            <a:ext cx="6384328" cy="338554"/>
          </a:xfrm>
          <a:prstGeom prst="rect">
            <a:avLst/>
          </a:prstGeom>
        </p:spPr>
        <p:txBody>
          <a:bodyPr wrap="square">
            <a:spAutoFit/>
          </a:bodyPr>
          <a:lstStyle/>
          <a:p>
            <a:r>
              <a:rPr lang="en-US" altLang="ko-KR" sz="1600" b="1" i="1" dirty="0" smtClean="0">
                <a:latin typeface="NewCaledonia-BoldItalic"/>
              </a:rPr>
              <a:t>Multivariate Analyses of Potential </a:t>
            </a:r>
            <a:r>
              <a:rPr lang="en-US" altLang="ko-KR" sz="1600" b="1" i="1" dirty="0">
                <a:latin typeface="NewCaledonia-BoldItalic"/>
              </a:rPr>
              <a:t>Predictors of Time to Death</a:t>
            </a:r>
            <a:endParaRPr lang="ko-KR" altLang="en-US" sz="1600" dirty="0"/>
          </a:p>
        </p:txBody>
      </p:sp>
      <p:sp>
        <p:nvSpPr>
          <p:cNvPr id="11" name="직사각형 10"/>
          <p:cNvSpPr/>
          <p:nvPr/>
        </p:nvSpPr>
        <p:spPr>
          <a:xfrm>
            <a:off x="6820930" y="3476368"/>
            <a:ext cx="345989" cy="268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1720159" y="1818544"/>
            <a:ext cx="108642" cy="345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모서리가 둥근 직사각형 13"/>
          <p:cNvSpPr/>
          <p:nvPr/>
        </p:nvSpPr>
        <p:spPr>
          <a:xfrm>
            <a:off x="188440" y="1541836"/>
            <a:ext cx="6116851" cy="606582"/>
          </a:xfrm>
          <a:prstGeom prst="round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3739082" y="4209861"/>
            <a:ext cx="851025" cy="1258432"/>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39170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1567543"/>
            <a:ext cx="9144000" cy="3722914"/>
          </a:xfrm>
          <a:prstGeom prst="rect">
            <a:avLst/>
          </a:prstGeom>
        </p:spPr>
      </p:pic>
      <p:sp>
        <p:nvSpPr>
          <p:cNvPr id="6" name="직사각형 5"/>
          <p:cNvSpPr/>
          <p:nvPr/>
        </p:nvSpPr>
        <p:spPr>
          <a:xfrm>
            <a:off x="135802" y="1403287"/>
            <a:ext cx="8845236" cy="1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8643" y="1215020"/>
            <a:ext cx="7799560" cy="369332"/>
          </a:xfrm>
          <a:prstGeom prst="rect">
            <a:avLst/>
          </a:prstGeom>
        </p:spPr>
        <p:txBody>
          <a:bodyPr wrap="square">
            <a:spAutoFit/>
          </a:bodyPr>
          <a:lstStyle/>
          <a:p>
            <a:r>
              <a:rPr lang="en-US" altLang="ko-KR" b="1" i="1" dirty="0" smtClean="0">
                <a:latin typeface="NewCaledonia-BoldItalic"/>
              </a:rPr>
              <a:t>Predictive </a:t>
            </a:r>
            <a:r>
              <a:rPr lang="en-US" altLang="ko-KR" b="1" i="1" dirty="0">
                <a:latin typeface="NewCaledonia-BoldItalic"/>
              </a:rPr>
              <a:t>Properties of PF pH, High-Risk Tumor </a:t>
            </a:r>
            <a:r>
              <a:rPr lang="en-US" altLang="ko-KR" b="1" i="1" dirty="0" smtClean="0">
                <a:latin typeface="NewCaledonia-BoldItalic"/>
              </a:rPr>
              <a:t>Classification</a:t>
            </a:r>
            <a:endParaRPr lang="ko-KR" altLang="en-US" dirty="0"/>
          </a:p>
        </p:txBody>
      </p:sp>
      <p:sp>
        <p:nvSpPr>
          <p:cNvPr id="8" name="TextBox 7"/>
          <p:cNvSpPr txBox="1"/>
          <p:nvPr/>
        </p:nvSpPr>
        <p:spPr>
          <a:xfrm>
            <a:off x="7118416" y="6312988"/>
            <a:ext cx="1762751" cy="276999"/>
          </a:xfrm>
          <a:prstGeom prst="rect">
            <a:avLst/>
          </a:prstGeom>
          <a:noFill/>
        </p:spPr>
        <p:txBody>
          <a:bodyPr wrap="square" rtlCol="0">
            <a:spAutoFit/>
          </a:bodyPr>
          <a:lstStyle/>
          <a:p>
            <a:r>
              <a:rPr lang="en-US" altLang="ko-KR" sz="1200" i="1" dirty="0"/>
              <a:t>CHEST</a:t>
            </a:r>
            <a:r>
              <a:rPr lang="en-US" altLang="ko-KR" sz="1200" dirty="0"/>
              <a:t> 2000; 117:79–86</a:t>
            </a:r>
            <a:endParaRPr lang="ko-KR" altLang="en-US" sz="1200" dirty="0"/>
          </a:p>
        </p:txBody>
      </p:sp>
      <p:sp>
        <p:nvSpPr>
          <p:cNvPr id="9" name="모서리가 둥근 직사각형 8"/>
          <p:cNvSpPr/>
          <p:nvPr/>
        </p:nvSpPr>
        <p:spPr>
          <a:xfrm>
            <a:off x="6599976" y="1774479"/>
            <a:ext cx="679010" cy="2734147"/>
          </a:xfrm>
          <a:prstGeom prst="round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 name="직선 연결선 13"/>
          <p:cNvCxnSpPr/>
          <p:nvPr/>
        </p:nvCxnSpPr>
        <p:spPr>
          <a:xfrm>
            <a:off x="6817261" y="4725910"/>
            <a:ext cx="229958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536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48404" y="234929"/>
            <a:ext cx="7886700" cy="1325563"/>
          </a:xfrm>
        </p:spPr>
        <p:txBody>
          <a:bodyPr/>
          <a:lstStyle/>
          <a:p>
            <a:r>
              <a:rPr lang="en-US" altLang="ko-KR" dirty="0" smtClean="0"/>
              <a:t>TNM staging</a:t>
            </a:r>
            <a:endParaRPr lang="ko-KR" altLang="en-US" dirty="0"/>
          </a:p>
        </p:txBody>
      </p:sp>
      <p:sp>
        <p:nvSpPr>
          <p:cNvPr id="5" name="직사각형 4"/>
          <p:cNvSpPr/>
          <p:nvPr/>
        </p:nvSpPr>
        <p:spPr>
          <a:xfrm>
            <a:off x="1919334" y="1843734"/>
            <a:ext cx="461726" cy="28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39765" y="2124392"/>
            <a:ext cx="461726" cy="28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562918" y="1654906"/>
            <a:ext cx="2497153" cy="297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600" b="1" dirty="0" smtClean="0"/>
              <a:t>6</a:t>
            </a:r>
            <a:r>
              <a:rPr lang="en-US" altLang="ko-KR" sz="1600" b="1" baseline="30000" dirty="0" smtClean="0"/>
              <a:t>th</a:t>
            </a:r>
            <a:r>
              <a:rPr lang="en-US" altLang="ko-KR" sz="1600" b="1" dirty="0" smtClean="0"/>
              <a:t> edition (AJCC)-2002</a:t>
            </a:r>
            <a:endParaRPr lang="ko-KR" altLang="en-US" sz="1600" b="1" dirty="0"/>
          </a:p>
        </p:txBody>
      </p:sp>
      <p:grpSp>
        <p:nvGrpSpPr>
          <p:cNvPr id="17" name="그룹 16"/>
          <p:cNvGrpSpPr/>
          <p:nvPr/>
        </p:nvGrpSpPr>
        <p:grpSpPr>
          <a:xfrm>
            <a:off x="716829" y="2127566"/>
            <a:ext cx="6153150" cy="2481479"/>
            <a:chOff x="988431" y="2996694"/>
            <a:chExt cx="6153150" cy="2481479"/>
          </a:xfrm>
        </p:grpSpPr>
        <p:pic>
          <p:nvPicPr>
            <p:cNvPr id="13" name="그림 12"/>
            <p:cNvPicPr>
              <a:picLocks noChangeAspect="1"/>
            </p:cNvPicPr>
            <p:nvPr/>
          </p:nvPicPr>
          <p:blipFill>
            <a:blip r:embed="rId3"/>
            <a:stretch>
              <a:fillRect/>
            </a:stretch>
          </p:blipFill>
          <p:spPr>
            <a:xfrm>
              <a:off x="988431" y="3125498"/>
              <a:ext cx="6153150" cy="2352675"/>
            </a:xfrm>
            <a:prstGeom prst="rect">
              <a:avLst/>
            </a:prstGeom>
          </p:spPr>
        </p:pic>
        <p:sp>
          <p:nvSpPr>
            <p:cNvPr id="14" name="직사각형 13"/>
            <p:cNvSpPr/>
            <p:nvPr/>
          </p:nvSpPr>
          <p:spPr>
            <a:xfrm>
              <a:off x="6246891" y="4992642"/>
              <a:ext cx="894690" cy="249315"/>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2525916" y="2996694"/>
              <a:ext cx="3793402" cy="16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8" name="타원 17"/>
          <p:cNvSpPr/>
          <p:nvPr/>
        </p:nvSpPr>
        <p:spPr>
          <a:xfrm>
            <a:off x="619597" y="3512744"/>
            <a:ext cx="512085" cy="44362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p:cNvSpPr/>
          <p:nvPr/>
        </p:nvSpPr>
        <p:spPr>
          <a:xfrm>
            <a:off x="3567065" y="4888871"/>
            <a:ext cx="126749" cy="16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2697938" y="4313979"/>
            <a:ext cx="199176" cy="208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1348966" y="4336612"/>
            <a:ext cx="1539089" cy="23539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57490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66639" y="267005"/>
            <a:ext cx="7886700" cy="940002"/>
          </a:xfrm>
        </p:spPr>
        <p:txBody>
          <a:bodyPr>
            <a:normAutofit/>
          </a:bodyPr>
          <a:lstStyle/>
          <a:p>
            <a:r>
              <a:rPr lang="en-US" altLang="ko-KR" sz="4000" dirty="0" smtClean="0"/>
              <a:t>Effusions due to Lung cancer </a:t>
            </a:r>
            <a:endParaRPr lang="ko-KR" altLang="en-US" sz="4000" dirty="0"/>
          </a:p>
        </p:txBody>
      </p:sp>
      <p:grpSp>
        <p:nvGrpSpPr>
          <p:cNvPr id="8" name="그룹 7"/>
          <p:cNvGrpSpPr/>
          <p:nvPr/>
        </p:nvGrpSpPr>
        <p:grpSpPr>
          <a:xfrm>
            <a:off x="214765" y="1077276"/>
            <a:ext cx="6195661" cy="3989357"/>
            <a:chOff x="272516" y="1425089"/>
            <a:chExt cx="6195661" cy="3989357"/>
          </a:xfrm>
        </p:grpSpPr>
        <p:pic>
          <p:nvPicPr>
            <p:cNvPr id="4" name="그림 3"/>
            <p:cNvPicPr>
              <a:picLocks noChangeAspect="1"/>
            </p:cNvPicPr>
            <p:nvPr/>
          </p:nvPicPr>
          <p:blipFill>
            <a:blip r:embed="rId3"/>
            <a:stretch>
              <a:fillRect/>
            </a:stretch>
          </p:blipFill>
          <p:spPr>
            <a:xfrm>
              <a:off x="272516" y="1425089"/>
              <a:ext cx="6195661" cy="3989357"/>
            </a:xfrm>
            <a:prstGeom prst="rect">
              <a:avLst/>
            </a:prstGeom>
          </p:spPr>
        </p:pic>
        <p:sp>
          <p:nvSpPr>
            <p:cNvPr id="5" name="직사각형 4"/>
            <p:cNvSpPr/>
            <p:nvPr/>
          </p:nvSpPr>
          <p:spPr>
            <a:xfrm>
              <a:off x="2329314" y="1645921"/>
              <a:ext cx="1886552" cy="219950"/>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3" name="그룹 22"/>
          <p:cNvGrpSpPr/>
          <p:nvPr/>
        </p:nvGrpSpPr>
        <p:grpSpPr>
          <a:xfrm>
            <a:off x="1458453" y="2667817"/>
            <a:ext cx="5495575" cy="3042337"/>
            <a:chOff x="1458453" y="2667819"/>
            <a:chExt cx="5495575" cy="3042337"/>
          </a:xfrm>
        </p:grpSpPr>
        <p:pic>
          <p:nvPicPr>
            <p:cNvPr id="6" name="그림 5"/>
            <p:cNvPicPr>
              <a:picLocks noChangeAspect="1"/>
            </p:cNvPicPr>
            <p:nvPr/>
          </p:nvPicPr>
          <p:blipFill>
            <a:blip r:embed="rId4"/>
            <a:stretch>
              <a:fillRect/>
            </a:stretch>
          </p:blipFill>
          <p:spPr>
            <a:xfrm>
              <a:off x="1458453" y="2667819"/>
              <a:ext cx="5495575" cy="3042337"/>
            </a:xfrm>
            <a:prstGeom prst="rect">
              <a:avLst/>
            </a:prstGeom>
            <a:ln w="15875">
              <a:solidFill>
                <a:srgbClr val="00B0F0"/>
              </a:solidFill>
            </a:ln>
          </p:spPr>
        </p:pic>
        <p:sp>
          <p:nvSpPr>
            <p:cNvPr id="14" name="직사각형 13"/>
            <p:cNvSpPr/>
            <p:nvPr/>
          </p:nvSpPr>
          <p:spPr>
            <a:xfrm>
              <a:off x="2421923" y="2718485"/>
              <a:ext cx="2261286" cy="2226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solidFill>
                    <a:schemeClr val="tx1"/>
                  </a:solidFill>
                </a:rPr>
                <a:t>7</a:t>
              </a:r>
              <a:r>
                <a:rPr lang="en-US" altLang="ko-KR" sz="1400" baseline="30000" dirty="0" smtClean="0">
                  <a:solidFill>
                    <a:schemeClr val="tx1"/>
                  </a:solidFill>
                </a:rPr>
                <a:t>th</a:t>
              </a:r>
              <a:r>
                <a:rPr lang="en-US" altLang="ko-KR" sz="1400" dirty="0" smtClean="0">
                  <a:solidFill>
                    <a:schemeClr val="tx1"/>
                  </a:solidFill>
                </a:rPr>
                <a:t> edition of TNM </a:t>
              </a:r>
              <a:endParaRPr lang="ko-KR" altLang="en-US" sz="1400" dirty="0">
                <a:solidFill>
                  <a:schemeClr val="tx1"/>
                </a:solidFill>
              </a:endParaRPr>
            </a:p>
          </p:txBody>
        </p:sp>
        <p:sp>
          <p:nvSpPr>
            <p:cNvPr id="19" name="직사각형 18"/>
            <p:cNvSpPr/>
            <p:nvPr/>
          </p:nvSpPr>
          <p:spPr>
            <a:xfrm>
              <a:off x="6264875" y="3121382"/>
              <a:ext cx="355567" cy="177872"/>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0" name="직사각형 19"/>
          <p:cNvSpPr/>
          <p:nvPr/>
        </p:nvSpPr>
        <p:spPr>
          <a:xfrm>
            <a:off x="5750008" y="2099887"/>
            <a:ext cx="355567" cy="177872"/>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4" name="그룹 23"/>
          <p:cNvGrpSpPr/>
          <p:nvPr/>
        </p:nvGrpSpPr>
        <p:grpSpPr>
          <a:xfrm>
            <a:off x="3321016" y="3646405"/>
            <a:ext cx="5543550" cy="3171825"/>
            <a:chOff x="3321016" y="3621691"/>
            <a:chExt cx="5543550" cy="3171825"/>
          </a:xfrm>
        </p:grpSpPr>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016" y="3621691"/>
              <a:ext cx="5543550" cy="3171825"/>
            </a:xfrm>
            <a:prstGeom prst="rect">
              <a:avLst/>
            </a:prstGeom>
            <a:noFill/>
            <a:ln w="1587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16" name="직사각형 15"/>
            <p:cNvSpPr/>
            <p:nvPr/>
          </p:nvSpPr>
          <p:spPr>
            <a:xfrm>
              <a:off x="4371513" y="3709521"/>
              <a:ext cx="2261286" cy="2226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solidFill>
                    <a:schemeClr val="tx1"/>
                  </a:solidFill>
                </a:rPr>
                <a:t>8</a:t>
              </a:r>
              <a:r>
                <a:rPr lang="en-US" altLang="ko-KR" sz="1400" baseline="30000" dirty="0" smtClean="0">
                  <a:solidFill>
                    <a:schemeClr val="tx1"/>
                  </a:solidFill>
                </a:rPr>
                <a:t>th</a:t>
              </a:r>
              <a:r>
                <a:rPr lang="en-US" altLang="ko-KR" sz="1400" dirty="0" smtClean="0">
                  <a:solidFill>
                    <a:schemeClr val="tx1"/>
                  </a:solidFill>
                </a:rPr>
                <a:t> edition of TNM </a:t>
              </a:r>
              <a:endParaRPr lang="ko-KR" altLang="en-US" sz="1400" dirty="0">
                <a:solidFill>
                  <a:schemeClr val="tx1"/>
                </a:solidFill>
              </a:endParaRPr>
            </a:p>
          </p:txBody>
        </p:sp>
        <p:sp>
          <p:nvSpPr>
            <p:cNvPr id="21" name="직사각형 20"/>
            <p:cNvSpPr/>
            <p:nvPr/>
          </p:nvSpPr>
          <p:spPr>
            <a:xfrm>
              <a:off x="7430531" y="4076973"/>
              <a:ext cx="355567" cy="177872"/>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p:nvSpPr>
          <p:spPr>
            <a:xfrm>
              <a:off x="7455243" y="4398249"/>
              <a:ext cx="355567" cy="177872"/>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5" name="TextBox 24"/>
          <p:cNvSpPr txBox="1"/>
          <p:nvPr/>
        </p:nvSpPr>
        <p:spPr>
          <a:xfrm>
            <a:off x="214765" y="6388943"/>
            <a:ext cx="2341783" cy="276999"/>
          </a:xfrm>
          <a:prstGeom prst="rect">
            <a:avLst/>
          </a:prstGeom>
          <a:noFill/>
        </p:spPr>
        <p:txBody>
          <a:bodyPr wrap="square" rtlCol="0">
            <a:spAutoFit/>
          </a:bodyPr>
          <a:lstStyle/>
          <a:p>
            <a:r>
              <a:rPr lang="en-US" altLang="ko-KR" sz="1200" i="1" dirty="0" smtClean="0"/>
              <a:t>J </a:t>
            </a:r>
            <a:r>
              <a:rPr lang="en-US" altLang="ko-KR" sz="1200" i="1" dirty="0" err="1" smtClean="0"/>
              <a:t>Thorac</a:t>
            </a:r>
            <a:r>
              <a:rPr lang="en-US" altLang="ko-KR" sz="1200" i="1" dirty="0" smtClean="0"/>
              <a:t> </a:t>
            </a:r>
            <a:r>
              <a:rPr lang="en-US" altLang="ko-KR" sz="1200" i="1" dirty="0" err="1" smtClean="0"/>
              <a:t>Oncol</a:t>
            </a:r>
            <a:r>
              <a:rPr lang="en-US" altLang="ko-KR" sz="1200" i="1" dirty="0" smtClean="0"/>
              <a:t> </a:t>
            </a:r>
            <a:r>
              <a:rPr lang="en-US" altLang="ko-KR" sz="1200" dirty="0" smtClean="0"/>
              <a:t>2015;10:1515-1522</a:t>
            </a:r>
            <a:endParaRPr lang="ko-KR" altLang="en-US" sz="1200" dirty="0"/>
          </a:p>
        </p:txBody>
      </p:sp>
      <p:sp>
        <p:nvSpPr>
          <p:cNvPr id="26" name="TextBox 25"/>
          <p:cNvSpPr txBox="1"/>
          <p:nvPr/>
        </p:nvSpPr>
        <p:spPr>
          <a:xfrm>
            <a:off x="206525" y="6195352"/>
            <a:ext cx="2341783" cy="276999"/>
          </a:xfrm>
          <a:prstGeom prst="rect">
            <a:avLst/>
          </a:prstGeom>
          <a:noFill/>
        </p:spPr>
        <p:txBody>
          <a:bodyPr wrap="square" rtlCol="0">
            <a:spAutoFit/>
          </a:bodyPr>
          <a:lstStyle/>
          <a:p>
            <a:r>
              <a:rPr lang="en-US" altLang="ko-KR" sz="1200" i="1" dirty="0" smtClean="0"/>
              <a:t>J </a:t>
            </a:r>
            <a:r>
              <a:rPr lang="en-US" altLang="ko-KR" sz="1200" i="1" dirty="0" err="1" smtClean="0"/>
              <a:t>Thorac</a:t>
            </a:r>
            <a:r>
              <a:rPr lang="en-US" altLang="ko-KR" sz="1200" i="1" dirty="0" smtClean="0"/>
              <a:t> </a:t>
            </a:r>
            <a:r>
              <a:rPr lang="en-US" altLang="ko-KR" sz="1200" i="1" dirty="0" err="1" smtClean="0"/>
              <a:t>Oncol</a:t>
            </a:r>
            <a:r>
              <a:rPr lang="en-US" altLang="ko-KR" sz="1200" i="1" dirty="0" smtClean="0"/>
              <a:t> </a:t>
            </a:r>
            <a:r>
              <a:rPr lang="en-US" altLang="ko-KR" sz="1200" dirty="0" smtClean="0"/>
              <a:t>2007;2:686-693</a:t>
            </a:r>
            <a:endParaRPr lang="ko-KR" altLang="en-US" sz="1200" dirty="0"/>
          </a:p>
        </p:txBody>
      </p:sp>
    </p:spTree>
    <p:extLst>
      <p:ext uri="{BB962C8B-B14F-4D97-AF65-F5344CB8AC3E}">
        <p14:creationId xmlns:p14="http://schemas.microsoft.com/office/powerpoint/2010/main" val="123655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48404" y="234929"/>
            <a:ext cx="7886700" cy="1325563"/>
          </a:xfrm>
        </p:spPr>
        <p:txBody>
          <a:bodyPr/>
          <a:lstStyle/>
          <a:p>
            <a:r>
              <a:rPr lang="en-US" altLang="ko-KR" dirty="0" smtClean="0"/>
              <a:t>TNM staging</a:t>
            </a:r>
            <a:endParaRPr lang="ko-KR" altLang="en-US" dirty="0"/>
          </a:p>
        </p:txBody>
      </p:sp>
      <p:sp>
        <p:nvSpPr>
          <p:cNvPr id="5" name="직사각형 4"/>
          <p:cNvSpPr/>
          <p:nvPr/>
        </p:nvSpPr>
        <p:spPr>
          <a:xfrm>
            <a:off x="1919334" y="1843734"/>
            <a:ext cx="461726" cy="28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39765" y="2124392"/>
            <a:ext cx="461726" cy="28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562918" y="1654906"/>
            <a:ext cx="2497153" cy="297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600" dirty="0" smtClean="0"/>
              <a:t>6</a:t>
            </a:r>
            <a:r>
              <a:rPr lang="en-US" altLang="ko-KR" sz="1600" baseline="30000" dirty="0" smtClean="0"/>
              <a:t>th</a:t>
            </a:r>
            <a:r>
              <a:rPr lang="en-US" altLang="ko-KR" sz="1600" dirty="0" smtClean="0"/>
              <a:t> edition (AJCC)-2002</a:t>
            </a:r>
            <a:endParaRPr lang="ko-KR" altLang="en-US" sz="1600" dirty="0"/>
          </a:p>
        </p:txBody>
      </p:sp>
      <p:grpSp>
        <p:nvGrpSpPr>
          <p:cNvPr id="17" name="그룹 16"/>
          <p:cNvGrpSpPr/>
          <p:nvPr/>
        </p:nvGrpSpPr>
        <p:grpSpPr>
          <a:xfrm>
            <a:off x="698722" y="2042909"/>
            <a:ext cx="6153150" cy="2481479"/>
            <a:chOff x="988431" y="2996694"/>
            <a:chExt cx="6153150" cy="2481479"/>
          </a:xfrm>
        </p:grpSpPr>
        <p:pic>
          <p:nvPicPr>
            <p:cNvPr id="13" name="그림 12"/>
            <p:cNvPicPr>
              <a:picLocks noChangeAspect="1"/>
            </p:cNvPicPr>
            <p:nvPr/>
          </p:nvPicPr>
          <p:blipFill>
            <a:blip r:embed="rId3"/>
            <a:stretch>
              <a:fillRect/>
            </a:stretch>
          </p:blipFill>
          <p:spPr>
            <a:xfrm>
              <a:off x="988431" y="3125498"/>
              <a:ext cx="6153150" cy="2352675"/>
            </a:xfrm>
            <a:prstGeom prst="rect">
              <a:avLst/>
            </a:prstGeom>
          </p:spPr>
        </p:pic>
        <p:sp>
          <p:nvSpPr>
            <p:cNvPr id="14" name="직사각형 13"/>
            <p:cNvSpPr/>
            <p:nvPr/>
          </p:nvSpPr>
          <p:spPr>
            <a:xfrm>
              <a:off x="6246891" y="4992642"/>
              <a:ext cx="894690" cy="249315"/>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2525916" y="2996694"/>
              <a:ext cx="3793402" cy="16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8" name="타원 17"/>
          <p:cNvSpPr/>
          <p:nvPr/>
        </p:nvSpPr>
        <p:spPr>
          <a:xfrm>
            <a:off x="601491" y="3485584"/>
            <a:ext cx="512085" cy="44362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내용 개체 틀 3"/>
          <p:cNvPicPr>
            <a:picLocks noGrp="1" noChangeAspect="1"/>
          </p:cNvPicPr>
          <p:nvPr>
            <p:ph idx="1"/>
          </p:nvPr>
        </p:nvPicPr>
        <p:blipFill>
          <a:blip r:embed="rId4"/>
          <a:stretch>
            <a:fillRect/>
          </a:stretch>
        </p:blipFill>
        <p:spPr>
          <a:xfrm>
            <a:off x="808777" y="4994628"/>
            <a:ext cx="5220831" cy="1549934"/>
          </a:xfrm>
          <a:prstGeom prst="rect">
            <a:avLst/>
          </a:prstGeom>
        </p:spPr>
      </p:pic>
      <p:sp>
        <p:nvSpPr>
          <p:cNvPr id="19" name="직사각형 18"/>
          <p:cNvSpPr/>
          <p:nvPr/>
        </p:nvSpPr>
        <p:spPr>
          <a:xfrm>
            <a:off x="601491" y="4682982"/>
            <a:ext cx="2497153" cy="297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600" b="1" dirty="0" smtClean="0"/>
              <a:t>7</a:t>
            </a:r>
            <a:r>
              <a:rPr lang="en-US" altLang="ko-KR" sz="1600" b="1" baseline="30000" dirty="0" smtClean="0"/>
              <a:t>th</a:t>
            </a:r>
            <a:r>
              <a:rPr lang="en-US" altLang="ko-KR" sz="1600" b="1" dirty="0" smtClean="0"/>
              <a:t> edition (AJCC)-2009</a:t>
            </a:r>
            <a:endParaRPr lang="ko-KR" altLang="en-US" sz="1600" b="1" dirty="0"/>
          </a:p>
        </p:txBody>
      </p:sp>
      <p:sp>
        <p:nvSpPr>
          <p:cNvPr id="3" name="모서리가 둥근 직사각형 2"/>
          <p:cNvSpPr/>
          <p:nvPr/>
        </p:nvSpPr>
        <p:spPr>
          <a:xfrm>
            <a:off x="1352127" y="5716554"/>
            <a:ext cx="479834" cy="244444"/>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p:cNvSpPr/>
          <p:nvPr/>
        </p:nvSpPr>
        <p:spPr>
          <a:xfrm>
            <a:off x="3503691" y="5924786"/>
            <a:ext cx="2290527" cy="204412"/>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2670779" y="4233851"/>
            <a:ext cx="135802" cy="15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1321806" y="4261006"/>
            <a:ext cx="1539089" cy="23539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2480657" y="6091893"/>
            <a:ext cx="72428" cy="145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1877235" y="6083922"/>
            <a:ext cx="784491" cy="208229"/>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61839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그림 3"/>
          <p:cNvPicPr>
            <a:picLocks noChangeAspect="1"/>
          </p:cNvPicPr>
          <p:nvPr/>
        </p:nvPicPr>
        <p:blipFill>
          <a:blip r:embed="rId3"/>
          <a:stretch>
            <a:fillRect/>
          </a:stretch>
        </p:blipFill>
        <p:spPr>
          <a:xfrm>
            <a:off x="210853" y="230369"/>
            <a:ext cx="8429625" cy="1590675"/>
          </a:xfrm>
          <a:prstGeom prst="rect">
            <a:avLst/>
          </a:prstGeom>
        </p:spPr>
      </p:pic>
      <p:sp>
        <p:nvSpPr>
          <p:cNvPr id="5" name="TextBox 4"/>
          <p:cNvSpPr txBox="1"/>
          <p:nvPr/>
        </p:nvSpPr>
        <p:spPr>
          <a:xfrm>
            <a:off x="394635" y="2242687"/>
            <a:ext cx="7113069"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ko-KR" sz="2400" dirty="0" smtClean="0"/>
              <a:t>(L) Pleural fluid </a:t>
            </a:r>
            <a:r>
              <a:rPr lang="en-US" altLang="ko-KR" sz="2400" dirty="0">
                <a:solidFill>
                  <a:srgbClr val="00B0F0"/>
                </a:solidFill>
              </a:rPr>
              <a:t>L</a:t>
            </a:r>
            <a:r>
              <a:rPr lang="en-US" altLang="ko-KR" sz="2400" dirty="0" smtClean="0"/>
              <a:t>actate dehydrogenase  </a:t>
            </a:r>
            <a:endParaRPr lang="ko-KR" altLang="en-US" sz="2400" dirty="0"/>
          </a:p>
        </p:txBody>
      </p:sp>
      <p:sp>
        <p:nvSpPr>
          <p:cNvPr id="6" name="직사각형 5"/>
          <p:cNvSpPr/>
          <p:nvPr/>
        </p:nvSpPr>
        <p:spPr>
          <a:xfrm>
            <a:off x="6071134" y="6378424"/>
            <a:ext cx="2873141" cy="276999"/>
          </a:xfrm>
          <a:prstGeom prst="rect">
            <a:avLst/>
          </a:prstGeom>
        </p:spPr>
        <p:txBody>
          <a:bodyPr wrap="square">
            <a:spAutoFit/>
          </a:bodyPr>
          <a:lstStyle/>
          <a:p>
            <a:r>
              <a:rPr lang="pt-BR" altLang="ko-KR" sz="1200" dirty="0"/>
              <a:t>Clive AO, et </a:t>
            </a:r>
            <a:r>
              <a:rPr lang="pt-BR" altLang="ko-KR" sz="1200" dirty="0" smtClean="0"/>
              <a:t>al </a:t>
            </a:r>
            <a:r>
              <a:rPr lang="pt-BR" altLang="ko-KR" sz="1200" i="1" dirty="0"/>
              <a:t>Thorax </a:t>
            </a:r>
            <a:r>
              <a:rPr lang="pt-BR" altLang="ko-KR" sz="1200" dirty="0"/>
              <a:t>2014;69:1098–1104</a:t>
            </a:r>
            <a:endParaRPr lang="ko-KR" altLang="en-US" sz="1200" dirty="0"/>
          </a:p>
        </p:txBody>
      </p:sp>
      <p:sp>
        <p:nvSpPr>
          <p:cNvPr id="7" name="TextBox 6"/>
          <p:cNvSpPr txBox="1"/>
          <p:nvPr/>
        </p:nvSpPr>
        <p:spPr>
          <a:xfrm>
            <a:off x="393033" y="2991853"/>
            <a:ext cx="8247445"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ko-KR" sz="2400" dirty="0" smtClean="0"/>
              <a:t>(E) </a:t>
            </a:r>
            <a:r>
              <a:rPr lang="en-US" altLang="ko-KR" sz="2400" dirty="0" smtClean="0">
                <a:solidFill>
                  <a:srgbClr val="00B0F0"/>
                </a:solidFill>
              </a:rPr>
              <a:t>E</a:t>
            </a:r>
            <a:r>
              <a:rPr lang="en-US" altLang="ko-KR" sz="2400" dirty="0" smtClean="0"/>
              <a:t>astern Cooperative Oncology Group performance score</a:t>
            </a:r>
            <a:endParaRPr lang="ko-KR" altLang="en-US" sz="2400" dirty="0"/>
          </a:p>
        </p:txBody>
      </p:sp>
      <p:sp>
        <p:nvSpPr>
          <p:cNvPr id="8" name="TextBox 7"/>
          <p:cNvSpPr txBox="1"/>
          <p:nvPr/>
        </p:nvSpPr>
        <p:spPr>
          <a:xfrm>
            <a:off x="381805" y="3702518"/>
            <a:ext cx="8247445"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ko-KR" sz="2400" dirty="0" smtClean="0"/>
              <a:t>(N) Serum </a:t>
            </a:r>
            <a:r>
              <a:rPr lang="en-US" altLang="ko-KR" sz="2400" dirty="0">
                <a:solidFill>
                  <a:srgbClr val="00B0F0"/>
                </a:solidFill>
              </a:rPr>
              <a:t>N</a:t>
            </a:r>
            <a:r>
              <a:rPr lang="en-US" altLang="ko-KR" sz="2400" dirty="0" smtClean="0"/>
              <a:t>eutrophil to Lymphocyte ratio</a:t>
            </a:r>
            <a:endParaRPr lang="ko-KR" altLang="en-US" sz="2400" dirty="0"/>
          </a:p>
        </p:txBody>
      </p:sp>
      <p:sp>
        <p:nvSpPr>
          <p:cNvPr id="9" name="TextBox 8"/>
          <p:cNvSpPr txBox="1"/>
          <p:nvPr/>
        </p:nvSpPr>
        <p:spPr>
          <a:xfrm>
            <a:off x="389825" y="4393935"/>
            <a:ext cx="8247445"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ko-KR" sz="2400" dirty="0" smtClean="0"/>
              <a:t>(T) </a:t>
            </a:r>
            <a:r>
              <a:rPr lang="en-US" altLang="ko-KR" sz="2400" dirty="0" smtClean="0">
                <a:solidFill>
                  <a:srgbClr val="00B0F0"/>
                </a:solidFill>
              </a:rPr>
              <a:t>T</a:t>
            </a:r>
            <a:r>
              <a:rPr lang="en-US" altLang="ko-KR" sz="2400" dirty="0" smtClean="0"/>
              <a:t>umor type </a:t>
            </a:r>
            <a:endParaRPr lang="ko-KR" altLang="en-US" sz="2400" dirty="0"/>
          </a:p>
        </p:txBody>
      </p:sp>
    </p:spTree>
    <p:extLst>
      <p:ext uri="{BB962C8B-B14F-4D97-AF65-F5344CB8AC3E}">
        <p14:creationId xmlns:p14="http://schemas.microsoft.com/office/powerpoint/2010/main" val="2047486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04107" y="365126"/>
            <a:ext cx="5575370" cy="1325563"/>
          </a:xfrm>
        </p:spPr>
        <p:txBody>
          <a:bodyPr/>
          <a:lstStyle/>
          <a:p>
            <a:r>
              <a:rPr lang="en-US" altLang="ko-KR" dirty="0" smtClean="0"/>
              <a:t>Baseline characteristics </a:t>
            </a:r>
            <a:endParaRPr lang="ko-KR" altLang="en-US" dirty="0"/>
          </a:p>
        </p:txBody>
      </p:sp>
      <p:pic>
        <p:nvPicPr>
          <p:cNvPr id="4" name="그림 3"/>
          <p:cNvPicPr>
            <a:picLocks noChangeAspect="1"/>
          </p:cNvPicPr>
          <p:nvPr/>
        </p:nvPicPr>
        <p:blipFill>
          <a:blip r:embed="rId2"/>
          <a:stretch>
            <a:fillRect/>
          </a:stretch>
        </p:blipFill>
        <p:spPr>
          <a:xfrm>
            <a:off x="0" y="1690689"/>
            <a:ext cx="9144000" cy="4403825"/>
          </a:xfrm>
          <a:prstGeom prst="rect">
            <a:avLst/>
          </a:prstGeom>
        </p:spPr>
      </p:pic>
      <p:sp>
        <p:nvSpPr>
          <p:cNvPr id="5" name="직사각형 4"/>
          <p:cNvSpPr/>
          <p:nvPr/>
        </p:nvSpPr>
        <p:spPr>
          <a:xfrm>
            <a:off x="6071134" y="6378424"/>
            <a:ext cx="2873141" cy="276999"/>
          </a:xfrm>
          <a:prstGeom prst="rect">
            <a:avLst/>
          </a:prstGeom>
        </p:spPr>
        <p:txBody>
          <a:bodyPr wrap="square">
            <a:spAutoFit/>
          </a:bodyPr>
          <a:lstStyle/>
          <a:p>
            <a:r>
              <a:rPr lang="pt-BR" altLang="ko-KR" sz="1200" dirty="0"/>
              <a:t>Clive AO, et </a:t>
            </a:r>
            <a:r>
              <a:rPr lang="pt-BR" altLang="ko-KR" sz="1200" dirty="0" smtClean="0"/>
              <a:t>al </a:t>
            </a:r>
            <a:r>
              <a:rPr lang="pt-BR" altLang="ko-KR" sz="1200" i="1" dirty="0"/>
              <a:t>Thorax </a:t>
            </a:r>
            <a:r>
              <a:rPr lang="pt-BR" altLang="ko-KR" sz="1200" dirty="0"/>
              <a:t>2014;69:1098–1104</a:t>
            </a:r>
            <a:endParaRPr lang="ko-KR" altLang="en-US" sz="1200" dirty="0"/>
          </a:p>
        </p:txBody>
      </p:sp>
      <p:sp>
        <p:nvSpPr>
          <p:cNvPr id="6" name="직사각형 5"/>
          <p:cNvSpPr/>
          <p:nvPr/>
        </p:nvSpPr>
        <p:spPr>
          <a:xfrm>
            <a:off x="0" y="1707018"/>
            <a:ext cx="4718957" cy="236082"/>
          </a:xfrm>
          <a:prstGeom prst="rect">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916779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그림 4" descr="pnuh 배경.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528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6237288"/>
            <a:ext cx="2425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14375" y="1143000"/>
            <a:ext cx="3214688" cy="64611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spAutoFit/>
          </a:bodyPr>
          <a:lstStyle/>
          <a:p>
            <a:pPr algn="ctr">
              <a:defRPr/>
            </a:pPr>
            <a:r>
              <a:rPr lang="en-US" altLang="ko-KR" sz="3600" b="1" dirty="0">
                <a:latin typeface="+mn-ea"/>
                <a:ea typeface="+mn-ea"/>
              </a:rPr>
              <a:t>Contents</a:t>
            </a:r>
            <a:endParaRPr lang="ko-KR" altLang="en-US" sz="3600" b="1" dirty="0">
              <a:latin typeface="+mn-ea"/>
              <a:ea typeface="+mn-ea"/>
            </a:endParaRPr>
          </a:p>
        </p:txBody>
      </p:sp>
      <p:sp>
        <p:nvSpPr>
          <p:cNvPr id="8" name="TextBox 7"/>
          <p:cNvSpPr txBox="1"/>
          <p:nvPr/>
        </p:nvSpPr>
        <p:spPr>
          <a:xfrm>
            <a:off x="1290638" y="2247255"/>
            <a:ext cx="5411104" cy="461665"/>
          </a:xfrm>
          <a:prstGeom prst="rect">
            <a:avLst/>
          </a:prstGeom>
          <a:gradFill>
            <a:gsLst>
              <a:gs pos="0">
                <a:srgbClr val="000000"/>
              </a:gs>
              <a:gs pos="39999">
                <a:srgbClr val="0A128C"/>
              </a:gs>
              <a:gs pos="70000">
                <a:srgbClr val="181CC7"/>
              </a:gs>
              <a:gs pos="88000">
                <a:srgbClr val="7005D4"/>
              </a:gs>
              <a:gs pos="100000">
                <a:srgbClr val="8C3D91"/>
              </a:gs>
            </a:gsLst>
            <a:lin ang="5400000" scaled="0"/>
          </a:gradFill>
        </p:spPr>
        <p:txBody>
          <a:bodyPr wrap="square">
            <a:spAutoFit/>
          </a:bodyPr>
          <a:lstStyle/>
          <a:p>
            <a:pPr>
              <a:defRPr/>
            </a:pPr>
            <a:r>
              <a:rPr lang="en-US" altLang="ko-KR" sz="2400" b="1" dirty="0">
                <a:solidFill>
                  <a:srgbClr val="FFFF00"/>
                </a:solidFill>
                <a:latin typeface="+mn-ea"/>
                <a:ea typeface="+mn-ea"/>
              </a:rPr>
              <a:t>1. </a:t>
            </a:r>
            <a:r>
              <a:rPr lang="en-US" altLang="ko-KR" sz="2400" b="1" dirty="0" smtClean="0">
                <a:solidFill>
                  <a:srgbClr val="FFFF00"/>
                </a:solidFill>
                <a:latin typeface="+mn-ea"/>
              </a:rPr>
              <a:t>Background </a:t>
            </a:r>
            <a:endParaRPr lang="ko-KR" altLang="en-US" sz="2400" b="1" dirty="0">
              <a:solidFill>
                <a:srgbClr val="FFFF00"/>
              </a:solidFill>
              <a:latin typeface="+mn-ea"/>
              <a:ea typeface="+mn-ea"/>
            </a:endParaRPr>
          </a:p>
        </p:txBody>
      </p:sp>
      <p:sp>
        <p:nvSpPr>
          <p:cNvPr id="9" name="TextBox 8"/>
          <p:cNvSpPr txBox="1"/>
          <p:nvPr/>
        </p:nvSpPr>
        <p:spPr>
          <a:xfrm>
            <a:off x="1290637" y="3111351"/>
            <a:ext cx="6869515" cy="461665"/>
          </a:xfrm>
          <a:prstGeom prst="rect">
            <a:avLst/>
          </a:prstGeom>
          <a:gradFill>
            <a:gsLst>
              <a:gs pos="0">
                <a:srgbClr val="000000"/>
              </a:gs>
              <a:gs pos="39999">
                <a:srgbClr val="0A128C"/>
              </a:gs>
              <a:gs pos="70000">
                <a:srgbClr val="181CC7"/>
              </a:gs>
              <a:gs pos="88000">
                <a:srgbClr val="7005D4"/>
              </a:gs>
              <a:gs pos="100000">
                <a:srgbClr val="8C3D91"/>
              </a:gs>
            </a:gsLst>
            <a:lin ang="5400000" scaled="0"/>
          </a:gradFill>
        </p:spPr>
        <p:txBody>
          <a:bodyPr wrap="square">
            <a:spAutoFit/>
          </a:bodyPr>
          <a:lstStyle/>
          <a:p>
            <a:pPr>
              <a:defRPr/>
            </a:pPr>
            <a:r>
              <a:rPr lang="en-US" altLang="ko-KR" sz="2400" b="1" dirty="0">
                <a:solidFill>
                  <a:srgbClr val="FFFF00"/>
                </a:solidFill>
                <a:latin typeface="+mn-ea"/>
                <a:ea typeface="+mn-ea"/>
              </a:rPr>
              <a:t>2. </a:t>
            </a:r>
            <a:r>
              <a:rPr lang="en-US" altLang="ko-KR" sz="2400" b="1" dirty="0" smtClean="0">
                <a:solidFill>
                  <a:srgbClr val="FFFF00"/>
                </a:solidFill>
                <a:latin typeface="+mn-ea"/>
                <a:ea typeface="+mn-ea"/>
              </a:rPr>
              <a:t>Diagnosis of </a:t>
            </a:r>
            <a:r>
              <a:rPr lang="en-US" altLang="ko-KR" sz="2400" b="1" dirty="0" err="1" smtClean="0">
                <a:solidFill>
                  <a:srgbClr val="FFFF00"/>
                </a:solidFill>
                <a:latin typeface="+mn-ea"/>
                <a:ea typeface="+mn-ea"/>
              </a:rPr>
              <a:t>Maligant</a:t>
            </a:r>
            <a:r>
              <a:rPr lang="en-US" altLang="ko-KR" sz="2400" b="1" dirty="0" smtClean="0">
                <a:solidFill>
                  <a:srgbClr val="FFFF00"/>
                </a:solidFill>
                <a:latin typeface="+mn-ea"/>
                <a:ea typeface="+mn-ea"/>
              </a:rPr>
              <a:t> Pleural Effusion</a:t>
            </a:r>
            <a:endParaRPr lang="ko-KR" altLang="en-US" sz="2400" b="1" dirty="0">
              <a:solidFill>
                <a:srgbClr val="FFFF00"/>
              </a:solidFill>
              <a:latin typeface="+mn-ea"/>
              <a:ea typeface="+mn-ea"/>
            </a:endParaRPr>
          </a:p>
        </p:txBody>
      </p:sp>
      <p:sp>
        <p:nvSpPr>
          <p:cNvPr id="10" name="TextBox 9"/>
          <p:cNvSpPr txBox="1"/>
          <p:nvPr/>
        </p:nvSpPr>
        <p:spPr>
          <a:xfrm>
            <a:off x="1290638" y="4604775"/>
            <a:ext cx="6869514" cy="461665"/>
          </a:xfrm>
          <a:prstGeom prst="rect">
            <a:avLst/>
          </a:prstGeom>
          <a:gradFill>
            <a:gsLst>
              <a:gs pos="0">
                <a:srgbClr val="000000"/>
              </a:gs>
              <a:gs pos="39999">
                <a:srgbClr val="0A128C"/>
              </a:gs>
              <a:gs pos="70000">
                <a:srgbClr val="181CC7"/>
              </a:gs>
              <a:gs pos="88000">
                <a:srgbClr val="7005D4"/>
              </a:gs>
              <a:gs pos="100000">
                <a:srgbClr val="8C3D91"/>
              </a:gs>
            </a:gsLst>
            <a:lin ang="5400000" scaled="0"/>
          </a:gradFill>
        </p:spPr>
        <p:txBody>
          <a:bodyPr wrap="square">
            <a:spAutoFit/>
          </a:bodyPr>
          <a:lstStyle/>
          <a:p>
            <a:pPr>
              <a:defRPr/>
            </a:pPr>
            <a:r>
              <a:rPr lang="en-US" altLang="ko-KR" sz="2400" b="1" dirty="0">
                <a:solidFill>
                  <a:srgbClr val="FFFF00"/>
                </a:solidFill>
                <a:latin typeface="+mn-ea"/>
                <a:ea typeface="+mn-ea"/>
              </a:rPr>
              <a:t>3. </a:t>
            </a:r>
            <a:r>
              <a:rPr lang="en-US" altLang="ko-KR" sz="2400" b="1" dirty="0" smtClean="0">
                <a:solidFill>
                  <a:srgbClr val="FFFF00"/>
                </a:solidFill>
                <a:latin typeface="+mn-ea"/>
              </a:rPr>
              <a:t>Treatment of Malignant Pleural Effusion</a:t>
            </a:r>
            <a:endParaRPr lang="ko-KR" altLang="en-US" sz="2400" b="1" dirty="0">
              <a:solidFill>
                <a:srgbClr val="FFFF00"/>
              </a:solidFill>
              <a:latin typeface="+mn-ea"/>
              <a:ea typeface="+mn-ea"/>
            </a:endParaRPr>
          </a:p>
        </p:txBody>
      </p:sp>
      <p:sp>
        <p:nvSpPr>
          <p:cNvPr id="2" name="TextBox 1"/>
          <p:cNvSpPr txBox="1"/>
          <p:nvPr/>
        </p:nvSpPr>
        <p:spPr>
          <a:xfrm>
            <a:off x="1475656" y="5118680"/>
            <a:ext cx="4267200" cy="769441"/>
          </a:xfrm>
          <a:prstGeom prst="rect">
            <a:avLst/>
          </a:prstGeom>
          <a:noFill/>
        </p:spPr>
        <p:txBody>
          <a:bodyPr wrap="square" rtlCol="0">
            <a:spAutoFit/>
          </a:bodyPr>
          <a:lstStyle/>
          <a:p>
            <a:pPr marL="342900" indent="-342900">
              <a:buFont typeface="Arial" panose="020B0604020202020204" pitchFamily="34" charset="0"/>
              <a:buChar char="•"/>
            </a:pPr>
            <a:r>
              <a:rPr lang="en-US" altLang="ko-KR" sz="2200" b="1" i="1" dirty="0" err="1" smtClean="0">
                <a:latin typeface="Arial" panose="020B0604020202020204" pitchFamily="34" charset="0"/>
                <a:cs typeface="Arial" panose="020B0604020202020204" pitchFamily="34" charset="0"/>
              </a:rPr>
              <a:t>Pleurodesis</a:t>
            </a:r>
            <a:endParaRPr lang="en-US" altLang="ko-KR" sz="2200" b="1" i="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ko-KR" sz="2200" b="1" i="1" dirty="0" smtClean="0">
                <a:latin typeface="Arial" panose="020B0604020202020204" pitchFamily="34" charset="0"/>
                <a:cs typeface="Arial" panose="020B0604020202020204" pitchFamily="34" charset="0"/>
              </a:rPr>
              <a:t>Indwelling pleural catheter</a:t>
            </a:r>
            <a:endParaRPr lang="ko-KR" altLang="en-US" sz="2200" dirty="0">
              <a:latin typeface="Arial" panose="020B0604020202020204" pitchFamily="34" charset="0"/>
              <a:cs typeface="Arial" panose="020B0604020202020204" pitchFamily="34" charset="0"/>
            </a:endParaRPr>
          </a:p>
        </p:txBody>
      </p:sp>
      <p:sp>
        <p:nvSpPr>
          <p:cNvPr id="11" name="TextBox 10"/>
          <p:cNvSpPr txBox="1"/>
          <p:nvPr/>
        </p:nvSpPr>
        <p:spPr>
          <a:xfrm>
            <a:off x="1475656" y="3651647"/>
            <a:ext cx="4267200" cy="769441"/>
          </a:xfrm>
          <a:prstGeom prst="rect">
            <a:avLst/>
          </a:prstGeom>
          <a:noFill/>
        </p:spPr>
        <p:txBody>
          <a:bodyPr wrap="square" rtlCol="0">
            <a:spAutoFit/>
          </a:bodyPr>
          <a:lstStyle/>
          <a:p>
            <a:pPr marL="342900" indent="-342900">
              <a:buFont typeface="Arial" panose="020B0604020202020204" pitchFamily="34" charset="0"/>
              <a:buChar char="•"/>
            </a:pPr>
            <a:r>
              <a:rPr lang="en-US" altLang="ko-KR" sz="2200" b="1" i="1" dirty="0" smtClean="0">
                <a:latin typeface="Arial" panose="020B0604020202020204" pitchFamily="34" charset="0"/>
                <a:cs typeface="Arial" panose="020B0604020202020204" pitchFamily="34" charset="0"/>
              </a:rPr>
              <a:t>Pleural cytology</a:t>
            </a:r>
            <a:endParaRPr lang="en-US" altLang="ko-KR"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ko-KR" sz="2200" b="1" i="1" dirty="0" smtClean="0">
                <a:latin typeface="Arial" panose="020B0604020202020204" pitchFamily="34" charset="0"/>
                <a:cs typeface="Arial" panose="020B0604020202020204" pitchFamily="34" charset="0"/>
              </a:rPr>
              <a:t>Pleural biopsy</a:t>
            </a:r>
          </a:p>
        </p:txBody>
      </p:sp>
      <p:sp>
        <p:nvSpPr>
          <p:cNvPr id="4" name="직사각형 3"/>
          <p:cNvSpPr/>
          <p:nvPr/>
        </p:nvSpPr>
        <p:spPr>
          <a:xfrm>
            <a:off x="785399" y="2932113"/>
            <a:ext cx="7554897" cy="320483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3846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11"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0"/>
            <a:ext cx="7886700" cy="1325563"/>
          </a:xfrm>
        </p:spPr>
        <p:txBody>
          <a:bodyPr>
            <a:normAutofit/>
          </a:bodyPr>
          <a:lstStyle/>
          <a:p>
            <a:r>
              <a:rPr lang="en-US" altLang="ko-KR" sz="3600" dirty="0" smtClean="0"/>
              <a:t>Median survival according to tumor types</a:t>
            </a:r>
            <a:endParaRPr lang="ko-KR" altLang="en-US" sz="3600" dirty="0"/>
          </a:p>
        </p:txBody>
      </p:sp>
      <p:pic>
        <p:nvPicPr>
          <p:cNvPr id="4" name="그림 3"/>
          <p:cNvPicPr>
            <a:picLocks noChangeAspect="1"/>
          </p:cNvPicPr>
          <p:nvPr/>
        </p:nvPicPr>
        <p:blipFill>
          <a:blip r:embed="rId2"/>
          <a:stretch>
            <a:fillRect/>
          </a:stretch>
        </p:blipFill>
        <p:spPr>
          <a:xfrm>
            <a:off x="1265467" y="1076888"/>
            <a:ext cx="6635084" cy="5160621"/>
          </a:xfrm>
          <a:prstGeom prst="rect">
            <a:avLst/>
          </a:prstGeom>
        </p:spPr>
      </p:pic>
      <p:sp>
        <p:nvSpPr>
          <p:cNvPr id="5" name="직사각형 4"/>
          <p:cNvSpPr/>
          <p:nvPr/>
        </p:nvSpPr>
        <p:spPr>
          <a:xfrm>
            <a:off x="6071134" y="6427411"/>
            <a:ext cx="2873141" cy="276999"/>
          </a:xfrm>
          <a:prstGeom prst="rect">
            <a:avLst/>
          </a:prstGeom>
        </p:spPr>
        <p:txBody>
          <a:bodyPr wrap="square">
            <a:spAutoFit/>
          </a:bodyPr>
          <a:lstStyle/>
          <a:p>
            <a:r>
              <a:rPr lang="pt-BR" altLang="ko-KR" sz="1200" dirty="0"/>
              <a:t>Clive AO, et </a:t>
            </a:r>
            <a:r>
              <a:rPr lang="pt-BR" altLang="ko-KR" sz="1200" dirty="0" smtClean="0"/>
              <a:t>al </a:t>
            </a:r>
            <a:r>
              <a:rPr lang="pt-BR" altLang="ko-KR" sz="1200" i="1" dirty="0"/>
              <a:t>Thorax </a:t>
            </a:r>
            <a:r>
              <a:rPr lang="pt-BR" altLang="ko-KR" sz="1200" dirty="0"/>
              <a:t>2014;69:1098–1104</a:t>
            </a:r>
            <a:endParaRPr lang="ko-KR" altLang="en-US" sz="1200" dirty="0"/>
          </a:p>
        </p:txBody>
      </p:sp>
      <p:sp>
        <p:nvSpPr>
          <p:cNvPr id="6" name="직사각형 5"/>
          <p:cNvSpPr/>
          <p:nvPr/>
        </p:nvSpPr>
        <p:spPr>
          <a:xfrm>
            <a:off x="1265467" y="3689856"/>
            <a:ext cx="6635084" cy="359631"/>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그림 6"/>
          <p:cNvPicPr>
            <a:picLocks noChangeAspect="1"/>
          </p:cNvPicPr>
          <p:nvPr/>
        </p:nvPicPr>
        <p:blipFill>
          <a:blip r:embed="rId3"/>
          <a:stretch>
            <a:fillRect/>
          </a:stretch>
        </p:blipFill>
        <p:spPr>
          <a:xfrm>
            <a:off x="910012" y="996763"/>
            <a:ext cx="7376732" cy="5386185"/>
          </a:xfrm>
          <a:prstGeom prst="rect">
            <a:avLst/>
          </a:prstGeom>
        </p:spPr>
      </p:pic>
    </p:spTree>
    <p:extLst>
      <p:ext uri="{BB962C8B-B14F-4D97-AF65-F5344CB8AC3E}">
        <p14:creationId xmlns:p14="http://schemas.microsoft.com/office/powerpoint/2010/main" val="1670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6071134" y="6378424"/>
            <a:ext cx="2873141" cy="276999"/>
          </a:xfrm>
          <a:prstGeom prst="rect">
            <a:avLst/>
          </a:prstGeom>
        </p:spPr>
        <p:txBody>
          <a:bodyPr wrap="square">
            <a:spAutoFit/>
          </a:bodyPr>
          <a:lstStyle/>
          <a:p>
            <a:r>
              <a:rPr lang="pt-BR" altLang="ko-KR" sz="1200" dirty="0"/>
              <a:t>Clive AO, et </a:t>
            </a:r>
            <a:r>
              <a:rPr lang="pt-BR" altLang="ko-KR" sz="1200" dirty="0" smtClean="0"/>
              <a:t>al </a:t>
            </a:r>
            <a:r>
              <a:rPr lang="pt-BR" altLang="ko-KR" sz="1200" i="1" dirty="0"/>
              <a:t>Thorax </a:t>
            </a:r>
            <a:r>
              <a:rPr lang="pt-BR" altLang="ko-KR" sz="1200" dirty="0"/>
              <a:t>2014;69:1098–1104</a:t>
            </a:r>
            <a:endParaRPr lang="ko-KR" altLang="en-US" sz="1200" dirty="0"/>
          </a:p>
        </p:txBody>
      </p:sp>
      <p:pic>
        <p:nvPicPr>
          <p:cNvPr id="6" name="그림 5"/>
          <p:cNvPicPr>
            <a:picLocks noChangeAspect="1"/>
          </p:cNvPicPr>
          <p:nvPr/>
        </p:nvPicPr>
        <p:blipFill>
          <a:blip r:embed="rId2"/>
          <a:stretch>
            <a:fillRect/>
          </a:stretch>
        </p:blipFill>
        <p:spPr>
          <a:xfrm>
            <a:off x="0" y="423493"/>
            <a:ext cx="4676775" cy="5781675"/>
          </a:xfrm>
          <a:prstGeom prst="rect">
            <a:avLst/>
          </a:prstGeom>
        </p:spPr>
      </p:pic>
      <p:pic>
        <p:nvPicPr>
          <p:cNvPr id="7" name="그림 6"/>
          <p:cNvPicPr>
            <a:picLocks noChangeAspect="1"/>
          </p:cNvPicPr>
          <p:nvPr/>
        </p:nvPicPr>
        <p:blipFill>
          <a:blip r:embed="rId3"/>
          <a:stretch>
            <a:fillRect/>
          </a:stretch>
        </p:blipFill>
        <p:spPr>
          <a:xfrm>
            <a:off x="4738488" y="437343"/>
            <a:ext cx="4405512" cy="3584445"/>
          </a:xfrm>
          <a:prstGeom prst="rect">
            <a:avLst/>
          </a:prstGeom>
        </p:spPr>
      </p:pic>
      <p:sp>
        <p:nvSpPr>
          <p:cNvPr id="9" name="직사각형 8"/>
          <p:cNvSpPr/>
          <p:nvPr/>
        </p:nvSpPr>
        <p:spPr>
          <a:xfrm>
            <a:off x="4831882" y="596766"/>
            <a:ext cx="375385" cy="423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그림 10"/>
          <p:cNvPicPr>
            <a:picLocks noChangeAspect="1"/>
          </p:cNvPicPr>
          <p:nvPr/>
        </p:nvPicPr>
        <p:blipFill>
          <a:blip r:embed="rId4"/>
          <a:stretch>
            <a:fillRect/>
          </a:stretch>
        </p:blipFill>
        <p:spPr>
          <a:xfrm>
            <a:off x="5021327" y="4540023"/>
            <a:ext cx="1495425" cy="561975"/>
          </a:xfrm>
          <a:prstGeom prst="rect">
            <a:avLst/>
          </a:prstGeom>
        </p:spPr>
      </p:pic>
      <p:sp>
        <p:nvSpPr>
          <p:cNvPr id="12" name="TextBox 11"/>
          <p:cNvSpPr txBox="1"/>
          <p:nvPr/>
        </p:nvSpPr>
        <p:spPr>
          <a:xfrm>
            <a:off x="6535554" y="4232246"/>
            <a:ext cx="1289785" cy="276999"/>
          </a:xfrm>
          <a:prstGeom prst="rect">
            <a:avLst/>
          </a:prstGeom>
          <a:noFill/>
        </p:spPr>
        <p:txBody>
          <a:bodyPr wrap="square" rtlCol="0">
            <a:spAutoFit/>
          </a:bodyPr>
          <a:lstStyle/>
          <a:p>
            <a:r>
              <a:rPr lang="en-US" altLang="ko-KR" sz="1200" dirty="0" smtClean="0"/>
              <a:t>MS (IQR) days </a:t>
            </a:r>
            <a:endParaRPr lang="ko-KR" altLang="en-US" sz="1200" dirty="0"/>
          </a:p>
        </p:txBody>
      </p:sp>
      <p:sp>
        <p:nvSpPr>
          <p:cNvPr id="13" name="TextBox 12"/>
          <p:cNvSpPr txBox="1"/>
          <p:nvPr/>
        </p:nvSpPr>
        <p:spPr>
          <a:xfrm>
            <a:off x="7775609" y="4240267"/>
            <a:ext cx="1289785" cy="276999"/>
          </a:xfrm>
          <a:prstGeom prst="rect">
            <a:avLst/>
          </a:prstGeom>
          <a:noFill/>
        </p:spPr>
        <p:txBody>
          <a:bodyPr wrap="square" rtlCol="0">
            <a:spAutoFit/>
          </a:bodyPr>
          <a:lstStyle/>
          <a:p>
            <a:r>
              <a:rPr lang="en-US" altLang="ko-KR" sz="1200" dirty="0" smtClean="0"/>
              <a:t>HR (95% CI) </a:t>
            </a:r>
            <a:endParaRPr lang="ko-KR" altLang="en-US" sz="1200" dirty="0"/>
          </a:p>
        </p:txBody>
      </p:sp>
      <p:sp>
        <p:nvSpPr>
          <p:cNvPr id="14" name="TextBox 13"/>
          <p:cNvSpPr txBox="1"/>
          <p:nvPr/>
        </p:nvSpPr>
        <p:spPr>
          <a:xfrm>
            <a:off x="6593306" y="4501523"/>
            <a:ext cx="972152" cy="253916"/>
          </a:xfrm>
          <a:prstGeom prst="rect">
            <a:avLst/>
          </a:prstGeom>
          <a:noFill/>
        </p:spPr>
        <p:txBody>
          <a:bodyPr wrap="square" rtlCol="0">
            <a:spAutoFit/>
          </a:bodyPr>
          <a:lstStyle/>
          <a:p>
            <a:r>
              <a:rPr lang="en-US" altLang="ko-KR" sz="1000" dirty="0" smtClean="0"/>
              <a:t>319 (228-549)</a:t>
            </a:r>
            <a:endParaRPr lang="ko-KR" altLang="en-US" sz="1000" dirty="0"/>
          </a:p>
        </p:txBody>
      </p:sp>
      <p:sp>
        <p:nvSpPr>
          <p:cNvPr id="15" name="TextBox 14"/>
          <p:cNvSpPr txBox="1"/>
          <p:nvPr/>
        </p:nvSpPr>
        <p:spPr>
          <a:xfrm>
            <a:off x="6591701" y="4711673"/>
            <a:ext cx="972152" cy="246221"/>
          </a:xfrm>
          <a:prstGeom prst="rect">
            <a:avLst/>
          </a:prstGeom>
          <a:noFill/>
        </p:spPr>
        <p:txBody>
          <a:bodyPr wrap="square" rtlCol="0">
            <a:spAutoFit/>
          </a:bodyPr>
          <a:lstStyle/>
          <a:p>
            <a:r>
              <a:rPr lang="en-US" altLang="ko-KR" sz="1000" dirty="0" smtClean="0"/>
              <a:t>130 (47-467)</a:t>
            </a:r>
            <a:endParaRPr lang="ko-KR" altLang="en-US" sz="1000" dirty="0"/>
          </a:p>
        </p:txBody>
      </p:sp>
      <p:sp>
        <p:nvSpPr>
          <p:cNvPr id="16" name="TextBox 15"/>
          <p:cNvSpPr txBox="1"/>
          <p:nvPr/>
        </p:nvSpPr>
        <p:spPr>
          <a:xfrm>
            <a:off x="6647846" y="4902573"/>
            <a:ext cx="972152" cy="253916"/>
          </a:xfrm>
          <a:prstGeom prst="rect">
            <a:avLst/>
          </a:prstGeom>
          <a:noFill/>
        </p:spPr>
        <p:txBody>
          <a:bodyPr wrap="square" rtlCol="0">
            <a:spAutoFit/>
          </a:bodyPr>
          <a:lstStyle/>
          <a:p>
            <a:r>
              <a:rPr lang="en-US" altLang="ko-KR" sz="1000" dirty="0" smtClean="0"/>
              <a:t>44 (22-77)</a:t>
            </a:r>
            <a:endParaRPr lang="ko-KR" altLang="en-US" sz="1000" dirty="0"/>
          </a:p>
        </p:txBody>
      </p:sp>
      <p:sp>
        <p:nvSpPr>
          <p:cNvPr id="17" name="TextBox 16"/>
          <p:cNvSpPr txBox="1"/>
          <p:nvPr/>
        </p:nvSpPr>
        <p:spPr>
          <a:xfrm>
            <a:off x="7765984" y="4499917"/>
            <a:ext cx="972152" cy="253916"/>
          </a:xfrm>
          <a:prstGeom prst="rect">
            <a:avLst/>
          </a:prstGeom>
          <a:noFill/>
        </p:spPr>
        <p:txBody>
          <a:bodyPr wrap="square" rtlCol="0">
            <a:spAutoFit/>
          </a:bodyPr>
          <a:lstStyle/>
          <a:p>
            <a:r>
              <a:rPr lang="en-US" altLang="ko-KR" sz="1000" dirty="0" smtClean="0"/>
              <a:t>319 (228-549)</a:t>
            </a:r>
            <a:endParaRPr lang="ko-KR" altLang="en-US" sz="1000" dirty="0"/>
          </a:p>
        </p:txBody>
      </p:sp>
      <p:sp>
        <p:nvSpPr>
          <p:cNvPr id="18" name="TextBox 17"/>
          <p:cNvSpPr txBox="1"/>
          <p:nvPr/>
        </p:nvSpPr>
        <p:spPr>
          <a:xfrm>
            <a:off x="7764379" y="4710067"/>
            <a:ext cx="972152" cy="253916"/>
          </a:xfrm>
          <a:prstGeom prst="rect">
            <a:avLst/>
          </a:prstGeom>
          <a:noFill/>
        </p:spPr>
        <p:txBody>
          <a:bodyPr wrap="square" rtlCol="0">
            <a:spAutoFit/>
          </a:bodyPr>
          <a:lstStyle/>
          <a:p>
            <a:r>
              <a:rPr lang="en-US" altLang="ko-KR" sz="1000" dirty="0" smtClean="0"/>
              <a:t>1.49 (1.03-2.15)</a:t>
            </a:r>
            <a:endParaRPr lang="ko-KR" altLang="en-US" sz="1000" dirty="0"/>
          </a:p>
        </p:txBody>
      </p:sp>
      <p:sp>
        <p:nvSpPr>
          <p:cNvPr id="19" name="TextBox 18"/>
          <p:cNvSpPr txBox="1"/>
          <p:nvPr/>
        </p:nvSpPr>
        <p:spPr>
          <a:xfrm>
            <a:off x="7762775" y="4900967"/>
            <a:ext cx="972152" cy="253916"/>
          </a:xfrm>
          <a:prstGeom prst="rect">
            <a:avLst/>
          </a:prstGeom>
          <a:noFill/>
        </p:spPr>
        <p:txBody>
          <a:bodyPr wrap="square" rtlCol="0">
            <a:spAutoFit/>
          </a:bodyPr>
          <a:lstStyle/>
          <a:p>
            <a:r>
              <a:rPr lang="en-US" altLang="ko-KR" sz="1000" dirty="0" smtClean="0"/>
              <a:t>5.97 (3.58-9.97)</a:t>
            </a:r>
            <a:endParaRPr lang="ko-KR" altLang="en-US" sz="1000" dirty="0"/>
          </a:p>
        </p:txBody>
      </p:sp>
      <p:sp>
        <p:nvSpPr>
          <p:cNvPr id="20" name="직사각형 19"/>
          <p:cNvSpPr/>
          <p:nvPr/>
        </p:nvSpPr>
        <p:spPr>
          <a:xfrm>
            <a:off x="5019574" y="4232246"/>
            <a:ext cx="3924701" cy="922637"/>
          </a:xfrm>
          <a:prstGeom prst="rect">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TextBox 20"/>
          <p:cNvSpPr txBox="1"/>
          <p:nvPr/>
        </p:nvSpPr>
        <p:spPr>
          <a:xfrm>
            <a:off x="81310" y="54161"/>
            <a:ext cx="3459892" cy="369332"/>
          </a:xfrm>
          <a:prstGeom prst="rect">
            <a:avLst/>
          </a:prstGeom>
          <a:noFill/>
        </p:spPr>
        <p:txBody>
          <a:bodyPr wrap="square" rtlCol="0">
            <a:spAutoFit/>
          </a:bodyPr>
          <a:lstStyle/>
          <a:p>
            <a:r>
              <a:rPr lang="en-US" altLang="ko-KR" dirty="0" smtClean="0"/>
              <a:t>The LENT score calculation</a:t>
            </a:r>
            <a:endParaRPr lang="ko-KR" altLang="en-US" dirty="0"/>
          </a:p>
        </p:txBody>
      </p:sp>
      <p:sp>
        <p:nvSpPr>
          <p:cNvPr id="22" name="TextBox 21"/>
          <p:cNvSpPr txBox="1"/>
          <p:nvPr/>
        </p:nvSpPr>
        <p:spPr>
          <a:xfrm>
            <a:off x="4920200" y="129856"/>
            <a:ext cx="4315153" cy="369332"/>
          </a:xfrm>
          <a:prstGeom prst="rect">
            <a:avLst/>
          </a:prstGeom>
          <a:noFill/>
        </p:spPr>
        <p:txBody>
          <a:bodyPr wrap="square" rtlCol="0">
            <a:spAutoFit/>
          </a:bodyPr>
          <a:lstStyle/>
          <a:p>
            <a:r>
              <a:rPr lang="en-US" altLang="ko-KR" dirty="0" smtClean="0"/>
              <a:t>Survival curves according to the LENT score</a:t>
            </a:r>
            <a:endParaRPr lang="ko-KR" altLang="en-US" dirty="0"/>
          </a:p>
        </p:txBody>
      </p:sp>
      <p:sp>
        <p:nvSpPr>
          <p:cNvPr id="23" name="직사각형 22"/>
          <p:cNvSpPr/>
          <p:nvPr/>
        </p:nvSpPr>
        <p:spPr>
          <a:xfrm>
            <a:off x="6526377" y="4473774"/>
            <a:ext cx="1173833" cy="654966"/>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6467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그림 3"/>
          <p:cNvPicPr>
            <a:picLocks noChangeAspect="1"/>
          </p:cNvPicPr>
          <p:nvPr/>
        </p:nvPicPr>
        <p:blipFill>
          <a:blip r:embed="rId2"/>
          <a:stretch>
            <a:fillRect/>
          </a:stretch>
        </p:blipFill>
        <p:spPr>
          <a:xfrm>
            <a:off x="95250" y="125292"/>
            <a:ext cx="8953500" cy="3371850"/>
          </a:xfrm>
          <a:prstGeom prst="rect">
            <a:avLst/>
          </a:prstGeom>
        </p:spPr>
      </p:pic>
      <p:sp>
        <p:nvSpPr>
          <p:cNvPr id="5" name="직사각형 4"/>
          <p:cNvSpPr/>
          <p:nvPr/>
        </p:nvSpPr>
        <p:spPr>
          <a:xfrm>
            <a:off x="6613022" y="6386119"/>
            <a:ext cx="2324675" cy="276999"/>
          </a:xfrm>
          <a:prstGeom prst="rect">
            <a:avLst/>
          </a:prstGeom>
        </p:spPr>
        <p:txBody>
          <a:bodyPr wrap="none">
            <a:spAutoFit/>
          </a:bodyPr>
          <a:lstStyle/>
          <a:p>
            <a:r>
              <a:rPr lang="en-US" altLang="ko-KR" sz="1200" i="1" dirty="0" err="1" smtClean="0">
                <a:solidFill>
                  <a:srgbClr val="000000"/>
                </a:solidFill>
                <a:latin typeface="arial" panose="020B0604020202020204" pitchFamily="34" charset="0"/>
              </a:rPr>
              <a:t>Sci</a:t>
            </a:r>
            <a:r>
              <a:rPr lang="en-US" altLang="ko-KR" sz="1200" i="1" dirty="0" smtClean="0">
                <a:solidFill>
                  <a:srgbClr val="000000"/>
                </a:solidFill>
                <a:latin typeface="arial" panose="020B0604020202020204" pitchFamily="34" charset="0"/>
              </a:rPr>
              <a:t> Rep </a:t>
            </a:r>
            <a:r>
              <a:rPr lang="en-US" altLang="ko-KR" sz="1200" dirty="0" smtClean="0">
                <a:solidFill>
                  <a:srgbClr val="000000"/>
                </a:solidFill>
                <a:latin typeface="arial" panose="020B0604020202020204" pitchFamily="34" charset="0"/>
              </a:rPr>
              <a:t>2019 </a:t>
            </a:r>
            <a:r>
              <a:rPr lang="en-US" altLang="ko-KR" sz="1200" dirty="0">
                <a:solidFill>
                  <a:srgbClr val="000000"/>
                </a:solidFill>
                <a:latin typeface="arial" panose="020B0604020202020204" pitchFamily="34" charset="0"/>
              </a:rPr>
              <a:t>Mar 18;9(1):4721</a:t>
            </a:r>
            <a:endParaRPr lang="ko-KR" altLang="en-US" sz="1200" dirty="0"/>
          </a:p>
        </p:txBody>
      </p:sp>
      <p:pic>
        <p:nvPicPr>
          <p:cNvPr id="6" name="그림 5"/>
          <p:cNvPicPr>
            <a:picLocks noChangeAspect="1"/>
          </p:cNvPicPr>
          <p:nvPr/>
        </p:nvPicPr>
        <p:blipFill>
          <a:blip r:embed="rId3"/>
          <a:stretch>
            <a:fillRect/>
          </a:stretch>
        </p:blipFill>
        <p:spPr>
          <a:xfrm>
            <a:off x="114300" y="3925005"/>
            <a:ext cx="8915400" cy="1285875"/>
          </a:xfrm>
          <a:prstGeom prst="rect">
            <a:avLst/>
          </a:prstGeom>
        </p:spPr>
      </p:pic>
      <p:sp>
        <p:nvSpPr>
          <p:cNvPr id="7" name="직사각형 6"/>
          <p:cNvSpPr/>
          <p:nvPr/>
        </p:nvSpPr>
        <p:spPr>
          <a:xfrm>
            <a:off x="4595446" y="4935415"/>
            <a:ext cx="4365697" cy="28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9"/>
          <p:cNvGrpSpPr/>
          <p:nvPr/>
        </p:nvGrpSpPr>
        <p:grpSpPr>
          <a:xfrm>
            <a:off x="5468414" y="2783470"/>
            <a:ext cx="3675586" cy="3568944"/>
            <a:chOff x="5468414" y="2783470"/>
            <a:chExt cx="3675586" cy="3568944"/>
          </a:xfrm>
        </p:grpSpPr>
        <p:pic>
          <p:nvPicPr>
            <p:cNvPr id="8" name="그림 7"/>
            <p:cNvPicPr>
              <a:picLocks noChangeAspect="1"/>
            </p:cNvPicPr>
            <p:nvPr/>
          </p:nvPicPr>
          <p:blipFill>
            <a:blip r:embed="rId4"/>
            <a:stretch>
              <a:fillRect/>
            </a:stretch>
          </p:blipFill>
          <p:spPr>
            <a:xfrm>
              <a:off x="5468414" y="2783470"/>
              <a:ext cx="3675586" cy="3568944"/>
            </a:xfrm>
            <a:prstGeom prst="rect">
              <a:avLst/>
            </a:prstGeom>
          </p:spPr>
        </p:pic>
        <p:sp>
          <p:nvSpPr>
            <p:cNvPr id="9" name="TextBox 8"/>
            <p:cNvSpPr txBox="1"/>
            <p:nvPr/>
          </p:nvSpPr>
          <p:spPr>
            <a:xfrm>
              <a:off x="7073411" y="5267954"/>
              <a:ext cx="1601666" cy="338554"/>
            </a:xfrm>
            <a:prstGeom prst="rect">
              <a:avLst/>
            </a:prstGeom>
            <a:noFill/>
          </p:spPr>
          <p:txBody>
            <a:bodyPr wrap="square" rtlCol="0">
              <a:spAutoFit/>
            </a:bodyPr>
            <a:lstStyle/>
            <a:p>
              <a:r>
                <a:rPr lang="en-US" altLang="ko-KR" sz="1600" u="sng" dirty="0" smtClean="0"/>
                <a:t>Cutoff =&gt; 181.2 </a:t>
              </a:r>
              <a:endParaRPr lang="ko-KR" altLang="en-US" sz="1600" u="sng" dirty="0"/>
            </a:p>
          </p:txBody>
        </p:sp>
      </p:grpSp>
    </p:spTree>
    <p:extLst>
      <p:ext uri="{BB962C8B-B14F-4D97-AF65-F5344CB8AC3E}">
        <p14:creationId xmlns:p14="http://schemas.microsoft.com/office/powerpoint/2010/main" val="402534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04092" y="254591"/>
            <a:ext cx="7886700" cy="1325563"/>
          </a:xfrm>
        </p:spPr>
        <p:txBody>
          <a:bodyPr/>
          <a:lstStyle/>
          <a:p>
            <a:r>
              <a:rPr lang="en-US" altLang="ko-KR" dirty="0" smtClean="0"/>
              <a:t>Survival </a:t>
            </a:r>
            <a:endParaRPr lang="ko-KR" altLang="en-US" dirty="0"/>
          </a:p>
        </p:txBody>
      </p:sp>
      <p:sp>
        <p:nvSpPr>
          <p:cNvPr id="4" name="직사각형 3"/>
          <p:cNvSpPr/>
          <p:nvPr/>
        </p:nvSpPr>
        <p:spPr>
          <a:xfrm>
            <a:off x="6613022" y="6386119"/>
            <a:ext cx="2324675" cy="276999"/>
          </a:xfrm>
          <a:prstGeom prst="rect">
            <a:avLst/>
          </a:prstGeom>
        </p:spPr>
        <p:txBody>
          <a:bodyPr wrap="none">
            <a:spAutoFit/>
          </a:bodyPr>
          <a:lstStyle/>
          <a:p>
            <a:r>
              <a:rPr lang="en-US" altLang="ko-KR" sz="1200" i="1" dirty="0" err="1" smtClean="0">
                <a:solidFill>
                  <a:srgbClr val="000000"/>
                </a:solidFill>
                <a:latin typeface="arial" panose="020B0604020202020204" pitchFamily="34" charset="0"/>
              </a:rPr>
              <a:t>Sci</a:t>
            </a:r>
            <a:r>
              <a:rPr lang="en-US" altLang="ko-KR" sz="1200" i="1" dirty="0" smtClean="0">
                <a:solidFill>
                  <a:srgbClr val="000000"/>
                </a:solidFill>
                <a:latin typeface="arial" panose="020B0604020202020204" pitchFamily="34" charset="0"/>
              </a:rPr>
              <a:t> Rep </a:t>
            </a:r>
            <a:r>
              <a:rPr lang="en-US" altLang="ko-KR" sz="1200" dirty="0" smtClean="0">
                <a:solidFill>
                  <a:srgbClr val="000000"/>
                </a:solidFill>
                <a:latin typeface="arial" panose="020B0604020202020204" pitchFamily="34" charset="0"/>
              </a:rPr>
              <a:t>2019 </a:t>
            </a:r>
            <a:r>
              <a:rPr lang="en-US" altLang="ko-KR" sz="1200" dirty="0">
                <a:solidFill>
                  <a:srgbClr val="000000"/>
                </a:solidFill>
                <a:latin typeface="arial" panose="020B0604020202020204" pitchFamily="34" charset="0"/>
              </a:rPr>
              <a:t>Mar 18;9(1):4721</a:t>
            </a:r>
            <a:endParaRPr lang="ko-KR" altLang="en-US" sz="1200" dirty="0"/>
          </a:p>
        </p:txBody>
      </p:sp>
      <p:pic>
        <p:nvPicPr>
          <p:cNvPr id="5" name="그림 4"/>
          <p:cNvPicPr>
            <a:picLocks noChangeAspect="1"/>
          </p:cNvPicPr>
          <p:nvPr/>
        </p:nvPicPr>
        <p:blipFill>
          <a:blip r:embed="rId2"/>
          <a:stretch>
            <a:fillRect/>
          </a:stretch>
        </p:blipFill>
        <p:spPr>
          <a:xfrm>
            <a:off x="120895" y="1250000"/>
            <a:ext cx="8917598" cy="4541200"/>
          </a:xfrm>
          <a:prstGeom prst="rect">
            <a:avLst/>
          </a:prstGeom>
        </p:spPr>
      </p:pic>
      <p:sp>
        <p:nvSpPr>
          <p:cNvPr id="6" name="직사각형 5"/>
          <p:cNvSpPr/>
          <p:nvPr/>
        </p:nvSpPr>
        <p:spPr>
          <a:xfrm>
            <a:off x="293077" y="1250000"/>
            <a:ext cx="422031" cy="440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4724400" y="1214832"/>
            <a:ext cx="422031" cy="440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직선 연결선 8"/>
          <p:cNvCxnSpPr/>
          <p:nvPr/>
        </p:nvCxnSpPr>
        <p:spPr>
          <a:xfrm>
            <a:off x="937846" y="3473708"/>
            <a:ext cx="1312985" cy="0"/>
          </a:xfrm>
          <a:prstGeom prst="line">
            <a:avLst/>
          </a:prstGeom>
          <a:ln w="2222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0" name="표 9"/>
          <p:cNvGraphicFramePr>
            <a:graphicFrameLocks noGrp="1"/>
          </p:cNvGraphicFramePr>
          <p:nvPr>
            <p:extLst/>
          </p:nvPr>
        </p:nvGraphicFramePr>
        <p:xfrm>
          <a:off x="1922584" y="2390824"/>
          <a:ext cx="2368061" cy="696150"/>
        </p:xfrm>
        <a:graphic>
          <a:graphicData uri="http://schemas.openxmlformats.org/drawingml/2006/table">
            <a:tbl>
              <a:tblPr firstRow="1" bandRow="1">
                <a:tableStyleId>{5C22544A-7EE6-4342-B048-85BDC9FD1C3A}</a:tableStyleId>
              </a:tblPr>
              <a:tblGrid>
                <a:gridCol w="656492"/>
                <a:gridCol w="1148862"/>
                <a:gridCol w="562707"/>
              </a:tblGrid>
              <a:tr h="232050">
                <a:tc>
                  <a:txBody>
                    <a:bodyPr/>
                    <a:lstStyle/>
                    <a:p>
                      <a:pPr latinLnBrk="1"/>
                      <a:endParaRPr lang="ko-KR" altLang="en-US" sz="90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dirty="0" smtClean="0">
                          <a:solidFill>
                            <a:schemeClr val="tx1"/>
                          </a:solidFill>
                        </a:rPr>
                        <a:t>Median</a:t>
                      </a:r>
                      <a:r>
                        <a:rPr lang="en-US" altLang="ko-KR" sz="900" baseline="0" dirty="0" smtClean="0">
                          <a:solidFill>
                            <a:schemeClr val="tx1"/>
                          </a:solidFill>
                        </a:rPr>
                        <a:t> OS (95% CI)</a:t>
                      </a:r>
                      <a:endParaRPr lang="ko-KR" altLang="en-US" sz="90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dirty="0" smtClean="0">
                          <a:solidFill>
                            <a:schemeClr val="tx1"/>
                          </a:solidFill>
                        </a:rPr>
                        <a:t>P-value</a:t>
                      </a:r>
                      <a:r>
                        <a:rPr lang="en-US" altLang="ko-KR" sz="900" baseline="0" dirty="0" smtClean="0">
                          <a:solidFill>
                            <a:schemeClr val="tx1"/>
                          </a:solidFill>
                        </a:rPr>
                        <a:t> </a:t>
                      </a:r>
                      <a:endParaRPr lang="ko-KR" altLang="en-US" sz="90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2050">
                <a:tc>
                  <a:txBody>
                    <a:bodyPr/>
                    <a:lstStyle/>
                    <a:p>
                      <a:pPr latinLnBrk="1"/>
                      <a:r>
                        <a:rPr lang="en-US" altLang="ko-KR" sz="900" dirty="0" smtClean="0">
                          <a:solidFill>
                            <a:schemeClr val="tx1"/>
                          </a:solidFill>
                        </a:rPr>
                        <a:t>Low PLR</a:t>
                      </a:r>
                      <a:endParaRPr lang="ko-KR" altLang="en-US" sz="900"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900" dirty="0" smtClean="0">
                          <a:solidFill>
                            <a:schemeClr val="tx1"/>
                          </a:solidFill>
                        </a:rPr>
                        <a:t>28.3 </a:t>
                      </a:r>
                      <a:r>
                        <a:rPr lang="en-US" altLang="ko-KR" sz="900" dirty="0" err="1" smtClean="0">
                          <a:solidFill>
                            <a:schemeClr val="tx1"/>
                          </a:solidFill>
                        </a:rPr>
                        <a:t>ms</a:t>
                      </a:r>
                      <a:r>
                        <a:rPr lang="en-US" altLang="ko-KR" sz="900" dirty="0" smtClean="0">
                          <a:solidFill>
                            <a:schemeClr val="tx1"/>
                          </a:solidFill>
                        </a:rPr>
                        <a:t> (19.7-36.9)</a:t>
                      </a:r>
                      <a:endParaRPr lang="ko-KR" altLang="en-US" sz="900"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900" dirty="0" smtClean="0">
                          <a:solidFill>
                            <a:schemeClr val="tx1"/>
                          </a:solidFill>
                        </a:rPr>
                        <a:t>&lt; 0.001</a:t>
                      </a:r>
                      <a:endParaRPr lang="ko-KR" altLang="en-US" sz="900"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r>
              <a:tr h="232050">
                <a:tc>
                  <a:txBody>
                    <a:bodyPr/>
                    <a:lstStyle/>
                    <a:p>
                      <a:pPr latinLnBrk="1"/>
                      <a:r>
                        <a:rPr lang="en-US" altLang="ko-KR" sz="900" dirty="0" smtClean="0">
                          <a:solidFill>
                            <a:schemeClr val="tx1"/>
                          </a:solidFill>
                        </a:rPr>
                        <a:t>High PLR</a:t>
                      </a:r>
                      <a:endParaRPr lang="ko-KR" altLang="en-US" sz="900" dirty="0">
                        <a:solidFill>
                          <a:schemeClr val="tx1"/>
                        </a:solidFill>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dirty="0" smtClean="0">
                          <a:solidFill>
                            <a:schemeClr val="tx1"/>
                          </a:solidFill>
                        </a:rPr>
                        <a:t>10.7</a:t>
                      </a:r>
                      <a:r>
                        <a:rPr lang="en-US" altLang="ko-KR" sz="900" baseline="0" dirty="0" smtClean="0">
                          <a:solidFill>
                            <a:schemeClr val="tx1"/>
                          </a:solidFill>
                        </a:rPr>
                        <a:t>  </a:t>
                      </a:r>
                      <a:r>
                        <a:rPr lang="en-US" altLang="ko-KR" sz="900" baseline="0" dirty="0" err="1" smtClean="0">
                          <a:solidFill>
                            <a:schemeClr val="tx1"/>
                          </a:solidFill>
                        </a:rPr>
                        <a:t>ms</a:t>
                      </a:r>
                      <a:r>
                        <a:rPr lang="en-US" altLang="ko-KR" sz="900" baseline="0" dirty="0" smtClean="0">
                          <a:solidFill>
                            <a:schemeClr val="tx1"/>
                          </a:solidFill>
                        </a:rPr>
                        <a:t> (7.0-14.4)</a:t>
                      </a:r>
                      <a:endParaRPr lang="ko-KR" altLang="en-US" sz="900" dirty="0">
                        <a:solidFill>
                          <a:schemeClr val="tx1"/>
                        </a:solidFill>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endParaRPr lang="ko-KR" altLang="en-US" sz="900" dirty="0">
                        <a:solidFill>
                          <a:schemeClr val="tx1"/>
                        </a:solidFill>
                      </a:endParaRPr>
                    </a:p>
                  </a:txBody>
                  <a:tcPr anchor="ctr">
                    <a:lnB w="1905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1" name="표 10"/>
          <p:cNvGraphicFramePr>
            <a:graphicFrameLocks noGrp="1"/>
          </p:cNvGraphicFramePr>
          <p:nvPr>
            <p:extLst/>
          </p:nvPr>
        </p:nvGraphicFramePr>
        <p:xfrm>
          <a:off x="6224954" y="2390824"/>
          <a:ext cx="2368061" cy="696150"/>
        </p:xfrm>
        <a:graphic>
          <a:graphicData uri="http://schemas.openxmlformats.org/drawingml/2006/table">
            <a:tbl>
              <a:tblPr firstRow="1" bandRow="1">
                <a:tableStyleId>{5C22544A-7EE6-4342-B048-85BDC9FD1C3A}</a:tableStyleId>
              </a:tblPr>
              <a:tblGrid>
                <a:gridCol w="656492"/>
                <a:gridCol w="1148862"/>
                <a:gridCol w="562707"/>
              </a:tblGrid>
              <a:tr h="232050">
                <a:tc>
                  <a:txBody>
                    <a:bodyPr/>
                    <a:lstStyle/>
                    <a:p>
                      <a:pPr latinLnBrk="1"/>
                      <a:endParaRPr lang="ko-KR" altLang="en-US" sz="90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dirty="0" smtClean="0">
                          <a:solidFill>
                            <a:schemeClr val="tx1"/>
                          </a:solidFill>
                        </a:rPr>
                        <a:t>Median</a:t>
                      </a:r>
                      <a:r>
                        <a:rPr lang="en-US" altLang="ko-KR" sz="900" baseline="0" dirty="0" smtClean="0">
                          <a:solidFill>
                            <a:schemeClr val="tx1"/>
                          </a:solidFill>
                        </a:rPr>
                        <a:t> PFS (95% CI)</a:t>
                      </a:r>
                      <a:endParaRPr lang="ko-KR" altLang="en-US" sz="90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dirty="0" smtClean="0">
                          <a:solidFill>
                            <a:schemeClr val="tx1"/>
                          </a:solidFill>
                        </a:rPr>
                        <a:t>P-value</a:t>
                      </a:r>
                      <a:r>
                        <a:rPr lang="en-US" altLang="ko-KR" sz="900" baseline="0" dirty="0" smtClean="0">
                          <a:solidFill>
                            <a:schemeClr val="tx1"/>
                          </a:solidFill>
                        </a:rPr>
                        <a:t> </a:t>
                      </a:r>
                      <a:endParaRPr lang="ko-KR" altLang="en-US" sz="90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2050">
                <a:tc>
                  <a:txBody>
                    <a:bodyPr/>
                    <a:lstStyle/>
                    <a:p>
                      <a:pPr latinLnBrk="1"/>
                      <a:r>
                        <a:rPr lang="en-US" altLang="ko-KR" sz="900" dirty="0" smtClean="0">
                          <a:solidFill>
                            <a:schemeClr val="tx1"/>
                          </a:solidFill>
                        </a:rPr>
                        <a:t>Low PLR</a:t>
                      </a:r>
                      <a:endParaRPr lang="ko-KR" altLang="en-US" sz="900"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900" dirty="0" smtClean="0">
                          <a:solidFill>
                            <a:schemeClr val="tx1"/>
                          </a:solidFill>
                        </a:rPr>
                        <a:t>8.1 </a:t>
                      </a:r>
                      <a:r>
                        <a:rPr lang="en-US" altLang="ko-KR" sz="900" dirty="0" err="1" smtClean="0">
                          <a:solidFill>
                            <a:schemeClr val="tx1"/>
                          </a:solidFill>
                        </a:rPr>
                        <a:t>ms</a:t>
                      </a:r>
                      <a:r>
                        <a:rPr lang="en-US" altLang="ko-KR" sz="900" dirty="0" smtClean="0">
                          <a:solidFill>
                            <a:schemeClr val="tx1"/>
                          </a:solidFill>
                        </a:rPr>
                        <a:t> (7.9-9.0)</a:t>
                      </a:r>
                      <a:endParaRPr lang="ko-KR" altLang="en-US" sz="900"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latinLnBrk="1"/>
                      <a:r>
                        <a:rPr lang="en-US" altLang="ko-KR" sz="900" dirty="0" smtClean="0">
                          <a:solidFill>
                            <a:schemeClr val="tx1"/>
                          </a:solidFill>
                        </a:rPr>
                        <a:t> 0.092</a:t>
                      </a:r>
                      <a:endParaRPr lang="ko-KR" altLang="en-US" sz="900" dirty="0">
                        <a:solidFill>
                          <a:schemeClr val="tx1"/>
                        </a:solidFill>
                      </a:endParaRPr>
                    </a:p>
                  </a:txBody>
                  <a:tcPr anchor="ctr">
                    <a:lnT w="12700" cap="flat" cmpd="sng" algn="ctr">
                      <a:solidFill>
                        <a:schemeClr val="tx1"/>
                      </a:solidFill>
                      <a:prstDash val="solid"/>
                      <a:round/>
                      <a:headEnd type="none" w="med" len="med"/>
                      <a:tailEnd type="none" w="med" len="med"/>
                    </a:lnT>
                    <a:solidFill>
                      <a:schemeClr val="bg1"/>
                    </a:solidFill>
                  </a:tcPr>
                </a:tc>
              </a:tr>
              <a:tr h="232050">
                <a:tc>
                  <a:txBody>
                    <a:bodyPr/>
                    <a:lstStyle/>
                    <a:p>
                      <a:pPr latinLnBrk="1"/>
                      <a:r>
                        <a:rPr lang="en-US" altLang="ko-KR" sz="900" dirty="0" smtClean="0">
                          <a:solidFill>
                            <a:schemeClr val="tx1"/>
                          </a:solidFill>
                        </a:rPr>
                        <a:t>High PLR</a:t>
                      </a:r>
                      <a:endParaRPr lang="ko-KR" altLang="en-US" sz="900" dirty="0">
                        <a:solidFill>
                          <a:schemeClr val="tx1"/>
                        </a:solidFill>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baseline="0" dirty="0" smtClean="0">
                          <a:solidFill>
                            <a:schemeClr val="tx1"/>
                          </a:solidFill>
                        </a:rPr>
                        <a:t>5.6  </a:t>
                      </a:r>
                      <a:r>
                        <a:rPr lang="en-US" altLang="ko-KR" sz="900" baseline="0" dirty="0" err="1" smtClean="0">
                          <a:solidFill>
                            <a:schemeClr val="tx1"/>
                          </a:solidFill>
                        </a:rPr>
                        <a:t>ms</a:t>
                      </a:r>
                      <a:r>
                        <a:rPr lang="en-US" altLang="ko-KR" sz="900" baseline="0" dirty="0" smtClean="0">
                          <a:solidFill>
                            <a:schemeClr val="tx1"/>
                          </a:solidFill>
                        </a:rPr>
                        <a:t> (4.5-6.8)</a:t>
                      </a:r>
                      <a:endParaRPr lang="ko-KR" altLang="en-US" sz="900" dirty="0">
                        <a:solidFill>
                          <a:schemeClr val="tx1"/>
                        </a:solidFill>
                      </a:endParaRPr>
                    </a:p>
                  </a:txBody>
                  <a:tcPr anchor="ctr">
                    <a:lnB w="19050" cap="flat" cmpd="sng" algn="ctr">
                      <a:solidFill>
                        <a:schemeClr val="tx1"/>
                      </a:solidFill>
                      <a:prstDash val="solid"/>
                      <a:round/>
                      <a:headEnd type="none" w="med" len="med"/>
                      <a:tailEnd type="none" w="med" len="med"/>
                    </a:lnB>
                    <a:solidFill>
                      <a:schemeClr val="bg1"/>
                    </a:solidFill>
                  </a:tcPr>
                </a:tc>
                <a:tc>
                  <a:txBody>
                    <a:bodyPr/>
                    <a:lstStyle/>
                    <a:p>
                      <a:pPr latinLnBrk="1"/>
                      <a:endParaRPr lang="ko-KR" altLang="en-US" sz="900" dirty="0">
                        <a:solidFill>
                          <a:schemeClr val="tx1"/>
                        </a:solidFill>
                      </a:endParaRPr>
                    </a:p>
                  </a:txBody>
                  <a:tcPr anchor="ctr">
                    <a:lnB w="19050" cap="flat" cmpd="sng" algn="ctr">
                      <a:solidFill>
                        <a:schemeClr val="tx1"/>
                      </a:solidFill>
                      <a:prstDash val="solid"/>
                      <a:round/>
                      <a:headEnd type="none" w="med" len="med"/>
                      <a:tailEnd type="none" w="med" len="med"/>
                    </a:lnB>
                    <a:solidFill>
                      <a:schemeClr val="bg1"/>
                    </a:solidFill>
                  </a:tcPr>
                </a:tc>
              </a:tr>
            </a:tbl>
          </a:graphicData>
        </a:graphic>
      </p:graphicFrame>
      <p:cxnSp>
        <p:nvCxnSpPr>
          <p:cNvPr id="12" name="직선 연결선 11"/>
          <p:cNvCxnSpPr/>
          <p:nvPr/>
        </p:nvCxnSpPr>
        <p:spPr>
          <a:xfrm>
            <a:off x="5417268" y="3461985"/>
            <a:ext cx="678732" cy="11723"/>
          </a:xfrm>
          <a:prstGeom prst="line">
            <a:avLst/>
          </a:prstGeom>
          <a:ln w="2222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8253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6" name="내용 개체 틀 5"/>
          <p:cNvSpPr>
            <a:spLocks noGrp="1"/>
          </p:cNvSpPr>
          <p:nvPr>
            <p:ph idx="1"/>
          </p:nvPr>
        </p:nvSpPr>
        <p:spPr/>
        <p:txBody>
          <a:bodyPr/>
          <a:lstStyle/>
          <a:p>
            <a:endParaRPr lang="ko-KR" altLang="en-US"/>
          </a:p>
        </p:txBody>
      </p:sp>
      <p:pic>
        <p:nvPicPr>
          <p:cNvPr id="7" name="Picture 3" descr="F:\사진자료\양산부산대학교병원_사진\크기변환_04.jpg"/>
          <p:cNvPicPr>
            <a:picLocks noChangeAspect="1" noChangeArrowheads="1"/>
          </p:cNvPicPr>
          <p:nvPr/>
        </p:nvPicPr>
        <p:blipFill>
          <a:blip r:embed="rId2" cstate="print">
            <a:lum bright="70000" contrast="-70000"/>
            <a:extLst>
              <a:ext uri="{BEBA8EAE-BF5A-486C-A8C5-ECC9F3942E4B}">
                <a14:imgProps xmlns:a14="http://schemas.microsoft.com/office/drawing/2010/main">
                  <a14:imgLayer r:embed="rId3">
                    <a14:imgEffect>
                      <a14:sharpenSoften amount="3000"/>
                    </a14:imgEffect>
                    <a14:imgEffect>
                      <a14:colorTemperature colorTemp="5300"/>
                    </a14:imgEffect>
                    <a14:imgEffect>
                      <a14:saturation sat="33000"/>
                    </a14:imgEffect>
                  </a14:imgLayer>
                </a14:imgProps>
              </a:ext>
            </a:extLst>
          </a:blip>
          <a:srcRect/>
          <a:stretch>
            <a:fillRect/>
          </a:stretch>
        </p:blipFill>
        <p:spPr bwMode="auto">
          <a:xfrm>
            <a:off x="0" y="0"/>
            <a:ext cx="9144000" cy="68580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6472818" y="151910"/>
            <a:ext cx="2500743" cy="426432"/>
          </a:xfrm>
          <a:prstGeom prst="rect">
            <a:avLst/>
          </a:prstGeom>
          <a:noFill/>
          <a:ln w="9525">
            <a:noFill/>
            <a:miter lim="800000"/>
            <a:headEnd/>
            <a:tailEnd/>
          </a:ln>
          <a:effectLst/>
        </p:spPr>
      </p:pic>
      <p:sp>
        <p:nvSpPr>
          <p:cNvPr id="3" name="TextBox 2"/>
          <p:cNvSpPr txBox="1"/>
          <p:nvPr/>
        </p:nvSpPr>
        <p:spPr>
          <a:xfrm>
            <a:off x="628650" y="2055815"/>
            <a:ext cx="7760043" cy="3662541"/>
          </a:xfrm>
          <a:prstGeom prst="rect">
            <a:avLst/>
          </a:prstGeom>
          <a:noFill/>
        </p:spPr>
        <p:txBody>
          <a:bodyPr wrap="square" rtlCol="0">
            <a:spAutoFit/>
          </a:bodyPr>
          <a:lstStyle/>
          <a:p>
            <a:pPr marL="457200" indent="-457200">
              <a:buFont typeface="Wingdings" panose="05000000000000000000" pitchFamily="2" charset="2"/>
              <a:buChar char="v"/>
            </a:pPr>
            <a:r>
              <a:rPr lang="en-US" altLang="ko-KR" sz="3200" b="1" dirty="0" smtClean="0"/>
              <a:t>Chest images </a:t>
            </a:r>
          </a:p>
          <a:p>
            <a:pPr marL="457200" indent="-457200">
              <a:buFont typeface="Wingdings" panose="05000000000000000000" pitchFamily="2" charset="2"/>
              <a:buChar char="v"/>
            </a:pPr>
            <a:endParaRPr lang="en-US" altLang="ko-KR" b="1" dirty="0" smtClean="0"/>
          </a:p>
          <a:p>
            <a:pPr marL="457200" indent="-457200">
              <a:buFont typeface="Wingdings" panose="05000000000000000000" pitchFamily="2" charset="2"/>
              <a:buChar char="v"/>
            </a:pPr>
            <a:r>
              <a:rPr lang="en-US" altLang="ko-KR" sz="3200" b="1" dirty="0" smtClean="0"/>
              <a:t>Pleural fluid cytology</a:t>
            </a:r>
          </a:p>
          <a:p>
            <a:pPr marL="457200" indent="-457200">
              <a:buFont typeface="Wingdings" panose="05000000000000000000" pitchFamily="2" charset="2"/>
              <a:buChar char="v"/>
            </a:pPr>
            <a:endParaRPr lang="en-US" altLang="ko-KR" b="1" dirty="0"/>
          </a:p>
          <a:p>
            <a:pPr marL="457200" indent="-457200">
              <a:buFont typeface="Wingdings" panose="05000000000000000000" pitchFamily="2" charset="2"/>
              <a:buChar char="v"/>
            </a:pPr>
            <a:r>
              <a:rPr lang="en-US" altLang="ko-KR" sz="3200" b="1" dirty="0" smtClean="0"/>
              <a:t>Tumor marker</a:t>
            </a:r>
          </a:p>
          <a:p>
            <a:pPr marL="285750" indent="-285750">
              <a:buFont typeface="Wingdings" panose="05000000000000000000" pitchFamily="2" charset="2"/>
              <a:buChar char="v"/>
            </a:pPr>
            <a:endParaRPr lang="en-US" altLang="ko-KR" dirty="0" smtClean="0"/>
          </a:p>
          <a:p>
            <a:pPr marL="285750" indent="-285750">
              <a:buFont typeface="Wingdings" panose="05000000000000000000" pitchFamily="2" charset="2"/>
              <a:buChar char="v"/>
            </a:pPr>
            <a:r>
              <a:rPr lang="en-US" altLang="ko-KR" sz="3200" dirty="0" smtClean="0"/>
              <a:t> </a:t>
            </a:r>
            <a:r>
              <a:rPr lang="en-US" altLang="ko-KR" sz="3200" b="1" dirty="0" smtClean="0"/>
              <a:t>Pleura biopsy</a:t>
            </a:r>
          </a:p>
          <a:p>
            <a:pPr marL="285750" indent="-285750">
              <a:buFont typeface="Wingdings" panose="05000000000000000000" pitchFamily="2" charset="2"/>
              <a:buChar char="v"/>
            </a:pPr>
            <a:endParaRPr lang="en-US" altLang="ko-KR" dirty="0" smtClean="0"/>
          </a:p>
          <a:p>
            <a:pPr marL="457200" indent="-457200">
              <a:buFont typeface="Wingdings" panose="05000000000000000000" pitchFamily="2" charset="2"/>
              <a:buChar char="v"/>
            </a:pPr>
            <a:r>
              <a:rPr lang="en-US" altLang="ko-KR" sz="3200" b="1" dirty="0"/>
              <a:t>Molecular biotechnology </a:t>
            </a:r>
            <a:endParaRPr lang="ko-KR" altLang="en-US" sz="3200" b="1" dirty="0"/>
          </a:p>
        </p:txBody>
      </p:sp>
      <p:sp>
        <p:nvSpPr>
          <p:cNvPr id="4" name="TextBox 3"/>
          <p:cNvSpPr txBox="1"/>
          <p:nvPr/>
        </p:nvSpPr>
        <p:spPr>
          <a:xfrm>
            <a:off x="459312" y="1134464"/>
            <a:ext cx="2893026" cy="769441"/>
          </a:xfrm>
          <a:prstGeom prst="rect">
            <a:avLst/>
          </a:prstGeom>
          <a:noFill/>
        </p:spPr>
        <p:txBody>
          <a:bodyPr wrap="square" rtlCol="0">
            <a:spAutoFit/>
          </a:bodyPr>
          <a:lstStyle/>
          <a:p>
            <a:r>
              <a:rPr lang="en-US" altLang="ko-KR" sz="4400" b="1" i="1" dirty="0" err="1" smtClean="0">
                <a:solidFill>
                  <a:schemeClr val="accent2"/>
                </a:solidFill>
              </a:rPr>
              <a:t>Diganosis</a:t>
            </a:r>
            <a:endParaRPr lang="ko-KR" altLang="en-US" sz="4400" b="1" i="1" dirty="0">
              <a:solidFill>
                <a:schemeClr val="accent2"/>
              </a:solidFill>
            </a:endParaRPr>
          </a:p>
        </p:txBody>
      </p:sp>
    </p:spTree>
    <p:extLst>
      <p:ext uri="{BB962C8B-B14F-4D97-AF65-F5344CB8AC3E}">
        <p14:creationId xmlns:p14="http://schemas.microsoft.com/office/powerpoint/2010/main" val="8616307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a:stretch>
            <a:fillRect/>
          </a:stretch>
        </p:blipFill>
        <p:spPr>
          <a:xfrm>
            <a:off x="66390" y="375143"/>
            <a:ext cx="9032368" cy="1271587"/>
          </a:xfrm>
          <a:prstGeom prst="rect">
            <a:avLst/>
          </a:prstGeom>
        </p:spPr>
      </p:pic>
      <p:sp>
        <p:nvSpPr>
          <p:cNvPr id="8" name="직사각형 7"/>
          <p:cNvSpPr/>
          <p:nvPr/>
        </p:nvSpPr>
        <p:spPr>
          <a:xfrm>
            <a:off x="5453152" y="6374396"/>
            <a:ext cx="3554563" cy="276999"/>
          </a:xfrm>
          <a:prstGeom prst="rect">
            <a:avLst/>
          </a:prstGeom>
        </p:spPr>
        <p:txBody>
          <a:bodyPr wrap="none">
            <a:spAutoFit/>
          </a:bodyPr>
          <a:lstStyle/>
          <a:p>
            <a:r>
              <a:rPr lang="en-US" altLang="ko-KR" sz="1200" dirty="0" smtClean="0">
                <a:solidFill>
                  <a:srgbClr val="000000"/>
                </a:solidFill>
                <a:latin typeface="arial" panose="020B0604020202020204" pitchFamily="34" charset="0"/>
              </a:rPr>
              <a:t>Yang MF, et al</a:t>
            </a:r>
            <a:r>
              <a:rPr lang="en-US" altLang="ko-KR" sz="1200" i="1" dirty="0" smtClean="0">
                <a:solidFill>
                  <a:srgbClr val="000000"/>
                </a:solidFill>
                <a:latin typeface="arial" panose="020B0604020202020204" pitchFamily="34" charset="0"/>
              </a:rPr>
              <a:t>. </a:t>
            </a:r>
            <a:r>
              <a:rPr lang="en-US" altLang="ko-KR" sz="1200" i="1" dirty="0" err="1" smtClean="0">
                <a:solidFill>
                  <a:srgbClr val="000000"/>
                </a:solidFill>
                <a:latin typeface="arial" panose="020B0604020202020204" pitchFamily="34" charset="0"/>
              </a:rPr>
              <a:t>Eur</a:t>
            </a:r>
            <a:r>
              <a:rPr lang="en-US" altLang="ko-KR" sz="1200" i="1" dirty="0" smtClean="0">
                <a:solidFill>
                  <a:srgbClr val="000000"/>
                </a:solidFill>
                <a:latin typeface="arial" panose="020B0604020202020204" pitchFamily="34" charset="0"/>
              </a:rPr>
              <a:t> J </a:t>
            </a:r>
            <a:r>
              <a:rPr lang="en-US" altLang="ko-KR" sz="1200" i="1" dirty="0" err="1" smtClean="0">
                <a:solidFill>
                  <a:srgbClr val="000000"/>
                </a:solidFill>
                <a:latin typeface="arial" panose="020B0604020202020204" pitchFamily="34" charset="0"/>
              </a:rPr>
              <a:t>Nucl</a:t>
            </a:r>
            <a:r>
              <a:rPr lang="en-US" altLang="ko-KR" sz="1200" i="1" dirty="0" smtClean="0">
                <a:solidFill>
                  <a:srgbClr val="000000"/>
                </a:solidFill>
                <a:latin typeface="arial" panose="020B0604020202020204" pitchFamily="34" charset="0"/>
              </a:rPr>
              <a:t> Med </a:t>
            </a:r>
            <a:r>
              <a:rPr lang="en-US" altLang="ko-KR" sz="1200" i="1" dirty="0" err="1" smtClean="0">
                <a:solidFill>
                  <a:srgbClr val="000000"/>
                </a:solidFill>
                <a:latin typeface="arial" panose="020B0604020202020204" pitchFamily="34" charset="0"/>
              </a:rPr>
              <a:t>Mol</a:t>
            </a:r>
            <a:r>
              <a:rPr lang="en-US" altLang="ko-KR" sz="1200" i="1" dirty="0" smtClean="0">
                <a:solidFill>
                  <a:srgbClr val="000000"/>
                </a:solidFill>
                <a:latin typeface="arial" panose="020B0604020202020204" pitchFamily="34" charset="0"/>
              </a:rPr>
              <a:t> Imaging </a:t>
            </a:r>
            <a:r>
              <a:rPr lang="en-US" altLang="ko-KR" sz="1200" dirty="0" smtClean="0">
                <a:solidFill>
                  <a:srgbClr val="000000"/>
                </a:solidFill>
                <a:latin typeface="arial" panose="020B0604020202020204" pitchFamily="34" charset="0"/>
              </a:rPr>
              <a:t>2019</a:t>
            </a:r>
            <a:endParaRPr lang="ko-KR" altLang="en-US" sz="1200" dirty="0"/>
          </a:p>
        </p:txBody>
      </p:sp>
      <p:pic>
        <p:nvPicPr>
          <p:cNvPr id="11" name="그림 10"/>
          <p:cNvPicPr>
            <a:picLocks noChangeAspect="1"/>
          </p:cNvPicPr>
          <p:nvPr/>
        </p:nvPicPr>
        <p:blipFill>
          <a:blip r:embed="rId4"/>
          <a:stretch>
            <a:fillRect/>
          </a:stretch>
        </p:blipFill>
        <p:spPr>
          <a:xfrm>
            <a:off x="42944" y="2087634"/>
            <a:ext cx="9068248" cy="3434667"/>
          </a:xfrm>
          <a:prstGeom prst="rect">
            <a:avLst/>
          </a:prstGeom>
          <a:ln w="19050">
            <a:solidFill>
              <a:srgbClr val="00B0F0"/>
            </a:solidFill>
          </a:ln>
        </p:spPr>
      </p:pic>
      <p:sp>
        <p:nvSpPr>
          <p:cNvPr id="12" name="직사각형 11"/>
          <p:cNvSpPr/>
          <p:nvPr/>
        </p:nvSpPr>
        <p:spPr>
          <a:xfrm>
            <a:off x="1946031" y="3012831"/>
            <a:ext cx="5673969" cy="199292"/>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89836" y="3446585"/>
            <a:ext cx="2836984" cy="229888"/>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7620000" y="3223846"/>
            <a:ext cx="1478758" cy="234462"/>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605216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endParaRPr lang="ko-KR" altLang="en-US"/>
          </a:p>
        </p:txBody>
      </p:sp>
      <p:sp>
        <p:nvSpPr>
          <p:cNvPr id="4" name="직사각형 3"/>
          <p:cNvSpPr/>
          <p:nvPr/>
        </p:nvSpPr>
        <p:spPr>
          <a:xfrm>
            <a:off x="5558659" y="6468180"/>
            <a:ext cx="3554563" cy="276999"/>
          </a:xfrm>
          <a:prstGeom prst="rect">
            <a:avLst/>
          </a:prstGeom>
        </p:spPr>
        <p:txBody>
          <a:bodyPr wrap="none">
            <a:spAutoFit/>
          </a:bodyPr>
          <a:lstStyle/>
          <a:p>
            <a:r>
              <a:rPr lang="en-US" altLang="ko-KR" sz="1200" dirty="0" smtClean="0">
                <a:solidFill>
                  <a:srgbClr val="000000"/>
                </a:solidFill>
                <a:latin typeface="arial" panose="020B0604020202020204" pitchFamily="34" charset="0"/>
              </a:rPr>
              <a:t>Yang MF, et al</a:t>
            </a:r>
            <a:r>
              <a:rPr lang="en-US" altLang="ko-KR" sz="1200" i="1" dirty="0" smtClean="0">
                <a:solidFill>
                  <a:srgbClr val="000000"/>
                </a:solidFill>
                <a:latin typeface="arial" panose="020B0604020202020204" pitchFamily="34" charset="0"/>
              </a:rPr>
              <a:t>. </a:t>
            </a:r>
            <a:r>
              <a:rPr lang="en-US" altLang="ko-KR" sz="1200" i="1" dirty="0" err="1" smtClean="0">
                <a:solidFill>
                  <a:srgbClr val="000000"/>
                </a:solidFill>
                <a:latin typeface="arial" panose="020B0604020202020204" pitchFamily="34" charset="0"/>
              </a:rPr>
              <a:t>Eur</a:t>
            </a:r>
            <a:r>
              <a:rPr lang="en-US" altLang="ko-KR" sz="1200" i="1" dirty="0" smtClean="0">
                <a:solidFill>
                  <a:srgbClr val="000000"/>
                </a:solidFill>
                <a:latin typeface="arial" panose="020B0604020202020204" pitchFamily="34" charset="0"/>
              </a:rPr>
              <a:t> J </a:t>
            </a:r>
            <a:r>
              <a:rPr lang="en-US" altLang="ko-KR" sz="1200" i="1" dirty="0" err="1" smtClean="0">
                <a:solidFill>
                  <a:srgbClr val="000000"/>
                </a:solidFill>
                <a:latin typeface="arial" panose="020B0604020202020204" pitchFamily="34" charset="0"/>
              </a:rPr>
              <a:t>Nucl</a:t>
            </a:r>
            <a:r>
              <a:rPr lang="en-US" altLang="ko-KR" sz="1200" i="1" dirty="0" smtClean="0">
                <a:solidFill>
                  <a:srgbClr val="000000"/>
                </a:solidFill>
                <a:latin typeface="arial" panose="020B0604020202020204" pitchFamily="34" charset="0"/>
              </a:rPr>
              <a:t> Med </a:t>
            </a:r>
            <a:r>
              <a:rPr lang="en-US" altLang="ko-KR" sz="1200" i="1" dirty="0" err="1" smtClean="0">
                <a:solidFill>
                  <a:srgbClr val="000000"/>
                </a:solidFill>
                <a:latin typeface="arial" panose="020B0604020202020204" pitchFamily="34" charset="0"/>
              </a:rPr>
              <a:t>Mol</a:t>
            </a:r>
            <a:r>
              <a:rPr lang="en-US" altLang="ko-KR" sz="1200" i="1" dirty="0" smtClean="0">
                <a:solidFill>
                  <a:srgbClr val="000000"/>
                </a:solidFill>
                <a:latin typeface="arial" panose="020B0604020202020204" pitchFamily="34" charset="0"/>
              </a:rPr>
              <a:t> Imaging </a:t>
            </a:r>
            <a:r>
              <a:rPr lang="en-US" altLang="ko-KR" sz="1200" dirty="0" smtClean="0">
                <a:solidFill>
                  <a:srgbClr val="000000"/>
                </a:solidFill>
                <a:latin typeface="arial" panose="020B0604020202020204" pitchFamily="34" charset="0"/>
              </a:rPr>
              <a:t>2019</a:t>
            </a:r>
            <a:endParaRPr lang="ko-KR" altLang="en-US" sz="1200" dirty="0"/>
          </a:p>
        </p:txBody>
      </p:sp>
      <p:pic>
        <p:nvPicPr>
          <p:cNvPr id="5" name="그림 4"/>
          <p:cNvPicPr>
            <a:picLocks noChangeAspect="1"/>
          </p:cNvPicPr>
          <p:nvPr/>
        </p:nvPicPr>
        <p:blipFill>
          <a:blip r:embed="rId3"/>
          <a:stretch>
            <a:fillRect/>
          </a:stretch>
        </p:blipFill>
        <p:spPr>
          <a:xfrm>
            <a:off x="140494" y="435464"/>
            <a:ext cx="8886457" cy="6043147"/>
          </a:xfrm>
          <a:prstGeom prst="rect">
            <a:avLst/>
          </a:prstGeom>
        </p:spPr>
      </p:pic>
      <p:sp>
        <p:nvSpPr>
          <p:cNvPr id="6" name="직사각형 5"/>
          <p:cNvSpPr/>
          <p:nvPr/>
        </p:nvSpPr>
        <p:spPr>
          <a:xfrm>
            <a:off x="89392" y="101301"/>
            <a:ext cx="7584831" cy="369332"/>
          </a:xfrm>
          <a:prstGeom prst="rect">
            <a:avLst/>
          </a:prstGeom>
        </p:spPr>
        <p:txBody>
          <a:bodyPr wrap="square">
            <a:spAutoFit/>
          </a:bodyPr>
          <a:lstStyle/>
          <a:p>
            <a:r>
              <a:rPr lang="en-US" altLang="ko-KR" dirty="0"/>
              <a:t>Univariate analysis of PET/CT scan findings in the derivation cohort (n, %)</a:t>
            </a:r>
            <a:endParaRPr lang="ko-KR" altLang="en-US" dirty="0"/>
          </a:p>
        </p:txBody>
      </p:sp>
    </p:spTree>
    <p:extLst>
      <p:ext uri="{BB962C8B-B14F-4D97-AF65-F5344CB8AC3E}">
        <p14:creationId xmlns:p14="http://schemas.microsoft.com/office/powerpoint/2010/main" val="2875469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447187"/>
            <a:ext cx="7886700" cy="1325563"/>
          </a:xfrm>
        </p:spPr>
        <p:txBody>
          <a:bodyPr/>
          <a:lstStyle/>
          <a:p>
            <a:endParaRPr lang="ko-KR" altLang="en-US"/>
          </a:p>
        </p:txBody>
      </p:sp>
      <p:sp>
        <p:nvSpPr>
          <p:cNvPr id="4" name="직사각형 3"/>
          <p:cNvSpPr/>
          <p:nvPr/>
        </p:nvSpPr>
        <p:spPr>
          <a:xfrm>
            <a:off x="5558659" y="6468180"/>
            <a:ext cx="3554563" cy="276999"/>
          </a:xfrm>
          <a:prstGeom prst="rect">
            <a:avLst/>
          </a:prstGeom>
        </p:spPr>
        <p:txBody>
          <a:bodyPr wrap="none">
            <a:spAutoFit/>
          </a:bodyPr>
          <a:lstStyle/>
          <a:p>
            <a:r>
              <a:rPr lang="en-US" altLang="ko-KR" sz="1200" dirty="0" smtClean="0">
                <a:solidFill>
                  <a:srgbClr val="000000"/>
                </a:solidFill>
                <a:latin typeface="arial" panose="020B0604020202020204" pitchFamily="34" charset="0"/>
              </a:rPr>
              <a:t>Yang MF, et al</a:t>
            </a:r>
            <a:r>
              <a:rPr lang="en-US" altLang="ko-KR" sz="1200" i="1" dirty="0" smtClean="0">
                <a:solidFill>
                  <a:srgbClr val="000000"/>
                </a:solidFill>
                <a:latin typeface="arial" panose="020B0604020202020204" pitchFamily="34" charset="0"/>
              </a:rPr>
              <a:t>. </a:t>
            </a:r>
            <a:r>
              <a:rPr lang="en-US" altLang="ko-KR" sz="1200" i="1" dirty="0" err="1" smtClean="0">
                <a:solidFill>
                  <a:srgbClr val="000000"/>
                </a:solidFill>
                <a:latin typeface="arial" panose="020B0604020202020204" pitchFamily="34" charset="0"/>
              </a:rPr>
              <a:t>Eur</a:t>
            </a:r>
            <a:r>
              <a:rPr lang="en-US" altLang="ko-KR" sz="1200" i="1" dirty="0" smtClean="0">
                <a:solidFill>
                  <a:srgbClr val="000000"/>
                </a:solidFill>
                <a:latin typeface="arial" panose="020B0604020202020204" pitchFamily="34" charset="0"/>
              </a:rPr>
              <a:t> J </a:t>
            </a:r>
            <a:r>
              <a:rPr lang="en-US" altLang="ko-KR" sz="1200" i="1" dirty="0" err="1" smtClean="0">
                <a:solidFill>
                  <a:srgbClr val="000000"/>
                </a:solidFill>
                <a:latin typeface="arial" panose="020B0604020202020204" pitchFamily="34" charset="0"/>
              </a:rPr>
              <a:t>Nucl</a:t>
            </a:r>
            <a:r>
              <a:rPr lang="en-US" altLang="ko-KR" sz="1200" i="1" dirty="0" smtClean="0">
                <a:solidFill>
                  <a:srgbClr val="000000"/>
                </a:solidFill>
                <a:latin typeface="arial" panose="020B0604020202020204" pitchFamily="34" charset="0"/>
              </a:rPr>
              <a:t> Med </a:t>
            </a:r>
            <a:r>
              <a:rPr lang="en-US" altLang="ko-KR" sz="1200" i="1" dirty="0" err="1" smtClean="0">
                <a:solidFill>
                  <a:srgbClr val="000000"/>
                </a:solidFill>
                <a:latin typeface="arial" panose="020B0604020202020204" pitchFamily="34" charset="0"/>
              </a:rPr>
              <a:t>Mol</a:t>
            </a:r>
            <a:r>
              <a:rPr lang="en-US" altLang="ko-KR" sz="1200" i="1" dirty="0" smtClean="0">
                <a:solidFill>
                  <a:srgbClr val="000000"/>
                </a:solidFill>
                <a:latin typeface="arial" panose="020B0604020202020204" pitchFamily="34" charset="0"/>
              </a:rPr>
              <a:t> Imaging </a:t>
            </a:r>
            <a:r>
              <a:rPr lang="en-US" altLang="ko-KR" sz="1200" dirty="0" smtClean="0">
                <a:solidFill>
                  <a:srgbClr val="000000"/>
                </a:solidFill>
                <a:latin typeface="arial" panose="020B0604020202020204" pitchFamily="34" charset="0"/>
              </a:rPr>
              <a:t>2019</a:t>
            </a:r>
            <a:endParaRPr lang="ko-KR" altLang="en-US" sz="1200" dirty="0"/>
          </a:p>
        </p:txBody>
      </p:sp>
      <p:pic>
        <p:nvPicPr>
          <p:cNvPr id="5" name="그림 4"/>
          <p:cNvPicPr>
            <a:picLocks noChangeAspect="1"/>
          </p:cNvPicPr>
          <p:nvPr/>
        </p:nvPicPr>
        <p:blipFill>
          <a:blip r:embed="rId3"/>
          <a:stretch>
            <a:fillRect/>
          </a:stretch>
        </p:blipFill>
        <p:spPr>
          <a:xfrm>
            <a:off x="354623" y="351330"/>
            <a:ext cx="8458200" cy="3248025"/>
          </a:xfrm>
          <a:prstGeom prst="rect">
            <a:avLst/>
          </a:prstGeom>
        </p:spPr>
      </p:pic>
      <p:pic>
        <p:nvPicPr>
          <p:cNvPr id="6" name="그림 5"/>
          <p:cNvPicPr>
            <a:picLocks noChangeAspect="1"/>
          </p:cNvPicPr>
          <p:nvPr/>
        </p:nvPicPr>
        <p:blipFill>
          <a:blip r:embed="rId4"/>
          <a:stretch>
            <a:fillRect/>
          </a:stretch>
        </p:blipFill>
        <p:spPr>
          <a:xfrm>
            <a:off x="409575" y="3986574"/>
            <a:ext cx="8324850" cy="2495550"/>
          </a:xfrm>
          <a:prstGeom prst="rect">
            <a:avLst/>
          </a:prstGeom>
        </p:spPr>
      </p:pic>
      <p:sp>
        <p:nvSpPr>
          <p:cNvPr id="7" name="직사각형 6"/>
          <p:cNvSpPr/>
          <p:nvPr/>
        </p:nvSpPr>
        <p:spPr>
          <a:xfrm>
            <a:off x="456467" y="105507"/>
            <a:ext cx="7233139" cy="338554"/>
          </a:xfrm>
          <a:prstGeom prst="rect">
            <a:avLst/>
          </a:prstGeom>
        </p:spPr>
        <p:txBody>
          <a:bodyPr wrap="square">
            <a:spAutoFit/>
          </a:bodyPr>
          <a:lstStyle/>
          <a:p>
            <a:r>
              <a:rPr lang="en-US" altLang="ko-KR" sz="1600" dirty="0">
                <a:solidFill>
                  <a:srgbClr val="0070C0"/>
                </a:solidFill>
              </a:rPr>
              <a:t>Development of the PET-CT score </a:t>
            </a:r>
            <a:r>
              <a:rPr lang="en-US" altLang="ko-KR" sz="1600" dirty="0" smtClean="0">
                <a:solidFill>
                  <a:srgbClr val="0070C0"/>
                </a:solidFill>
              </a:rPr>
              <a:t>for diagnosing </a:t>
            </a:r>
            <a:r>
              <a:rPr lang="en-US" altLang="ko-KR" sz="1600" dirty="0">
                <a:solidFill>
                  <a:srgbClr val="0070C0"/>
                </a:solidFill>
              </a:rPr>
              <a:t>malignant pleural effusion </a:t>
            </a:r>
            <a:endParaRPr lang="ko-KR" altLang="en-US" sz="1600" dirty="0">
              <a:solidFill>
                <a:srgbClr val="0070C0"/>
              </a:solidFill>
            </a:endParaRPr>
          </a:p>
        </p:txBody>
      </p:sp>
      <p:sp>
        <p:nvSpPr>
          <p:cNvPr id="8" name="직사각형 7"/>
          <p:cNvSpPr/>
          <p:nvPr/>
        </p:nvSpPr>
        <p:spPr>
          <a:xfrm>
            <a:off x="433021" y="3730850"/>
            <a:ext cx="6646985" cy="338554"/>
          </a:xfrm>
          <a:prstGeom prst="rect">
            <a:avLst/>
          </a:prstGeom>
        </p:spPr>
        <p:txBody>
          <a:bodyPr wrap="square">
            <a:spAutoFit/>
          </a:bodyPr>
          <a:lstStyle/>
          <a:p>
            <a:r>
              <a:rPr lang="en-US" altLang="ko-KR" sz="1600" dirty="0">
                <a:solidFill>
                  <a:srgbClr val="0070C0"/>
                </a:solidFill>
              </a:rPr>
              <a:t>Diagnostic value of the PET-CT score for malignant pleural effusion </a:t>
            </a:r>
            <a:endParaRPr lang="ko-KR" altLang="en-US" sz="1600" dirty="0">
              <a:solidFill>
                <a:srgbClr val="0070C0"/>
              </a:solidFill>
            </a:endParaRPr>
          </a:p>
        </p:txBody>
      </p:sp>
      <p:sp>
        <p:nvSpPr>
          <p:cNvPr id="9" name="모서리가 둥근 직사각형 8"/>
          <p:cNvSpPr/>
          <p:nvPr/>
        </p:nvSpPr>
        <p:spPr>
          <a:xfrm>
            <a:off x="7889631" y="504093"/>
            <a:ext cx="934915" cy="2403230"/>
          </a:xfrm>
          <a:prstGeom prst="round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1" name="직선 연결선 10"/>
          <p:cNvCxnSpPr/>
          <p:nvPr/>
        </p:nvCxnSpPr>
        <p:spPr>
          <a:xfrm>
            <a:off x="421298" y="5416061"/>
            <a:ext cx="80823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타원 11"/>
          <p:cNvSpPr/>
          <p:nvPr/>
        </p:nvSpPr>
        <p:spPr>
          <a:xfrm>
            <a:off x="362683" y="5099538"/>
            <a:ext cx="516548" cy="316523"/>
          </a:xfrm>
          <a:prstGeom prst="ellipse">
            <a:avLst/>
          </a:prstGeom>
          <a:noFill/>
          <a:ln w="222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 name="그룹 15"/>
          <p:cNvGrpSpPr/>
          <p:nvPr/>
        </p:nvGrpSpPr>
        <p:grpSpPr>
          <a:xfrm>
            <a:off x="4114794" y="1997679"/>
            <a:ext cx="4876800" cy="4714875"/>
            <a:chOff x="2133600" y="1071562"/>
            <a:chExt cx="4876800" cy="4714875"/>
          </a:xfrm>
        </p:grpSpPr>
        <p:pic>
          <p:nvPicPr>
            <p:cNvPr id="14" name="그림 13"/>
            <p:cNvPicPr>
              <a:picLocks noChangeAspect="1"/>
            </p:cNvPicPr>
            <p:nvPr/>
          </p:nvPicPr>
          <p:blipFill>
            <a:blip r:embed="rId5"/>
            <a:stretch>
              <a:fillRect/>
            </a:stretch>
          </p:blipFill>
          <p:spPr>
            <a:xfrm>
              <a:off x="2133600" y="1071562"/>
              <a:ext cx="4876800" cy="4714875"/>
            </a:xfrm>
            <a:prstGeom prst="rect">
              <a:avLst/>
            </a:prstGeom>
            <a:ln w="19050">
              <a:solidFill>
                <a:schemeClr val="accent1">
                  <a:shade val="50000"/>
                </a:schemeClr>
              </a:solidFill>
            </a:ln>
          </p:spPr>
        </p:pic>
        <p:sp>
          <p:nvSpPr>
            <p:cNvPr id="15" name="직사각형 14"/>
            <p:cNvSpPr/>
            <p:nvPr/>
          </p:nvSpPr>
          <p:spPr>
            <a:xfrm>
              <a:off x="2229583" y="1086522"/>
              <a:ext cx="337771" cy="32555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7919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내용 개체 틀 4"/>
          <p:cNvPicPr>
            <a:picLocks noGrp="1" noChangeAspect="1"/>
          </p:cNvPicPr>
          <p:nvPr>
            <p:ph idx="1"/>
          </p:nvPr>
        </p:nvPicPr>
        <p:blipFill>
          <a:blip r:embed="rId3"/>
          <a:stretch>
            <a:fillRect/>
          </a:stretch>
        </p:blipFill>
        <p:spPr>
          <a:xfrm>
            <a:off x="628650" y="291785"/>
            <a:ext cx="7886700" cy="1452329"/>
          </a:xfrm>
          <a:prstGeom prst="rect">
            <a:avLst/>
          </a:prstGeom>
        </p:spPr>
      </p:pic>
      <p:sp>
        <p:nvSpPr>
          <p:cNvPr id="6" name="직사각형 5"/>
          <p:cNvSpPr/>
          <p:nvPr/>
        </p:nvSpPr>
        <p:spPr>
          <a:xfrm>
            <a:off x="6659418" y="1256145"/>
            <a:ext cx="304800" cy="341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7137390" y="6412406"/>
            <a:ext cx="1830053" cy="276999"/>
          </a:xfrm>
          <a:prstGeom prst="rect">
            <a:avLst/>
          </a:prstGeom>
        </p:spPr>
        <p:txBody>
          <a:bodyPr wrap="none">
            <a:spAutoFit/>
          </a:bodyPr>
          <a:lstStyle/>
          <a:p>
            <a:r>
              <a:rPr lang="en-US" altLang="ko-KR" sz="1200" i="1" dirty="0"/>
              <a:t>CHEST</a:t>
            </a:r>
            <a:r>
              <a:rPr lang="en-US" altLang="ko-KR" sz="1200" dirty="0"/>
              <a:t> 2004; 126:129–134</a:t>
            </a:r>
            <a:endParaRPr lang="ko-KR" altLang="en-US" sz="1200" dirty="0"/>
          </a:p>
        </p:txBody>
      </p:sp>
      <p:pic>
        <p:nvPicPr>
          <p:cNvPr id="9" name="그림 8"/>
          <p:cNvPicPr>
            <a:picLocks noChangeAspect="1"/>
          </p:cNvPicPr>
          <p:nvPr/>
        </p:nvPicPr>
        <p:blipFill>
          <a:blip r:embed="rId4"/>
          <a:stretch>
            <a:fillRect/>
          </a:stretch>
        </p:blipFill>
        <p:spPr>
          <a:xfrm>
            <a:off x="628650" y="1829403"/>
            <a:ext cx="3108416" cy="4524982"/>
          </a:xfrm>
          <a:prstGeom prst="rect">
            <a:avLst/>
          </a:prstGeom>
        </p:spPr>
      </p:pic>
      <p:pic>
        <p:nvPicPr>
          <p:cNvPr id="12" name="그림 11"/>
          <p:cNvPicPr>
            <a:picLocks noChangeAspect="1"/>
          </p:cNvPicPr>
          <p:nvPr/>
        </p:nvPicPr>
        <p:blipFill>
          <a:blip r:embed="rId5"/>
          <a:stretch>
            <a:fillRect/>
          </a:stretch>
        </p:blipFill>
        <p:spPr>
          <a:xfrm>
            <a:off x="4027055" y="3193180"/>
            <a:ext cx="4940388" cy="1692023"/>
          </a:xfrm>
          <a:prstGeom prst="rect">
            <a:avLst/>
          </a:prstGeom>
        </p:spPr>
      </p:pic>
      <p:sp>
        <p:nvSpPr>
          <p:cNvPr id="13" name="직사각형 12"/>
          <p:cNvSpPr/>
          <p:nvPr/>
        </p:nvSpPr>
        <p:spPr>
          <a:xfrm>
            <a:off x="4027055" y="2688433"/>
            <a:ext cx="4765963" cy="523220"/>
          </a:xfrm>
          <a:prstGeom prst="rect">
            <a:avLst/>
          </a:prstGeom>
        </p:spPr>
        <p:txBody>
          <a:bodyPr wrap="square">
            <a:spAutoFit/>
          </a:bodyPr>
          <a:lstStyle/>
          <a:p>
            <a:r>
              <a:rPr lang="en-US" altLang="ko-KR" sz="1400" dirty="0"/>
              <a:t>Correlation Between Echogenic Swirling Pattern and Malignant Pleural Effusions in Patients With Underlying Malignancies</a:t>
            </a:r>
            <a:endParaRPr lang="ko-KR" altLang="en-US" sz="1400" dirty="0"/>
          </a:p>
        </p:txBody>
      </p:sp>
      <p:sp>
        <p:nvSpPr>
          <p:cNvPr id="14" name="직사각형 13"/>
          <p:cNvSpPr/>
          <p:nvPr/>
        </p:nvSpPr>
        <p:spPr>
          <a:xfrm>
            <a:off x="4059383" y="5239829"/>
            <a:ext cx="4733637" cy="1077218"/>
          </a:xfrm>
          <a:prstGeom prst="rect">
            <a:avLst/>
          </a:prstGeom>
          <a:ln w="19050">
            <a:solidFill>
              <a:schemeClr val="accent1">
                <a:shade val="50000"/>
              </a:schemeClr>
            </a:solidFill>
          </a:ln>
        </p:spPr>
        <p:txBody>
          <a:bodyPr wrap="square">
            <a:spAutoFit/>
          </a:bodyPr>
          <a:lstStyle/>
          <a:p>
            <a:r>
              <a:rPr lang="en-US" altLang="ko-KR" sz="1600" i="1" dirty="0"/>
              <a:t>The </a:t>
            </a:r>
            <a:r>
              <a:rPr lang="en-US" altLang="ko-KR" sz="1600" i="1" dirty="0">
                <a:solidFill>
                  <a:srgbClr val="00B0F0"/>
                </a:solidFill>
              </a:rPr>
              <a:t>echogenic swirling pattern </a:t>
            </a:r>
            <a:r>
              <a:rPr lang="en-US" altLang="ko-KR" sz="1600" i="1" dirty="0"/>
              <a:t>is a useful </a:t>
            </a:r>
            <a:r>
              <a:rPr lang="en-US" altLang="ko-KR" sz="1600" i="1" dirty="0">
                <a:solidFill>
                  <a:srgbClr val="00B0F0"/>
                </a:solidFill>
              </a:rPr>
              <a:t>predictor of possible malignant pleural effusions</a:t>
            </a:r>
            <a:r>
              <a:rPr lang="en-US" altLang="ko-KR" sz="1600" i="1" dirty="0"/>
              <a:t>, and may be a good marker for malignant pleural effusions in patients with underlying malignancies</a:t>
            </a:r>
            <a:endParaRPr lang="ko-KR" altLang="en-US" sz="1600" i="1" dirty="0"/>
          </a:p>
        </p:txBody>
      </p:sp>
      <p:cxnSp>
        <p:nvCxnSpPr>
          <p:cNvPr id="16" name="직선 연결선 15"/>
          <p:cNvCxnSpPr/>
          <p:nvPr/>
        </p:nvCxnSpPr>
        <p:spPr>
          <a:xfrm flipV="1">
            <a:off x="3994730" y="4225992"/>
            <a:ext cx="4908060"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929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05204" y="1137138"/>
            <a:ext cx="7886700" cy="635612"/>
          </a:xfrm>
        </p:spPr>
        <p:txBody>
          <a:bodyPr>
            <a:normAutofit/>
          </a:bodyPr>
          <a:lstStyle/>
          <a:p>
            <a:r>
              <a:rPr lang="en-US" altLang="ko-KR" sz="2200" dirty="0" smtClean="0"/>
              <a:t>CT in differential diagnosis of benign and malignant pleural effusion </a:t>
            </a:r>
            <a:endParaRPr lang="ko-KR" altLang="en-US" sz="2200" dirty="0"/>
          </a:p>
        </p:txBody>
      </p:sp>
      <p:graphicFrame>
        <p:nvGraphicFramePr>
          <p:cNvPr id="5" name="내용 개체 틀 4"/>
          <p:cNvGraphicFramePr>
            <a:graphicFrameLocks noGrp="1"/>
          </p:cNvGraphicFramePr>
          <p:nvPr>
            <p:ph idx="1"/>
            <p:extLst/>
          </p:nvPr>
        </p:nvGraphicFramePr>
        <p:xfrm>
          <a:off x="628650" y="1825623"/>
          <a:ext cx="7886700" cy="3448340"/>
        </p:xfrm>
        <a:graphic>
          <a:graphicData uri="http://schemas.openxmlformats.org/drawingml/2006/table">
            <a:tbl>
              <a:tblPr firstRow="1" bandRow="1">
                <a:tableStyleId>{5C22544A-7EE6-4342-B048-85BDC9FD1C3A}</a:tableStyleId>
              </a:tblPr>
              <a:tblGrid>
                <a:gridCol w="4611565"/>
                <a:gridCol w="1629508"/>
                <a:gridCol w="1645627"/>
              </a:tblGrid>
              <a:tr h="689668">
                <a:tc>
                  <a:txBody>
                    <a:bodyPr/>
                    <a:lstStyle/>
                    <a:p>
                      <a:pPr latinLnBrk="1"/>
                      <a:r>
                        <a:rPr lang="en-US" altLang="ko-KR" sz="2000" dirty="0" smtClean="0">
                          <a:solidFill>
                            <a:schemeClr val="bg1"/>
                          </a:solidFill>
                        </a:rPr>
                        <a:t>Parameter</a:t>
                      </a:r>
                      <a:endParaRPr lang="ko-KR" altLang="en-US" sz="2000" dirty="0">
                        <a:solidFill>
                          <a:schemeClr val="bg1"/>
                        </a:solidFill>
                      </a:endParaRPr>
                    </a:p>
                  </a:txBody>
                  <a:tcPr anchor="ctr"/>
                </a:tc>
                <a:tc>
                  <a:txBody>
                    <a:bodyPr/>
                    <a:lstStyle/>
                    <a:p>
                      <a:pPr latinLnBrk="1"/>
                      <a:r>
                        <a:rPr lang="en-US" altLang="ko-KR" sz="2000" dirty="0" smtClean="0">
                          <a:solidFill>
                            <a:schemeClr val="bg1"/>
                          </a:solidFill>
                        </a:rPr>
                        <a:t>Sensitivity</a:t>
                      </a:r>
                      <a:endParaRPr lang="ko-KR" altLang="en-US" sz="2000" dirty="0">
                        <a:solidFill>
                          <a:schemeClr val="bg1"/>
                        </a:solidFill>
                      </a:endParaRPr>
                    </a:p>
                  </a:txBody>
                  <a:tcPr anchor="ctr"/>
                </a:tc>
                <a:tc>
                  <a:txBody>
                    <a:bodyPr/>
                    <a:lstStyle/>
                    <a:p>
                      <a:pPr latinLnBrk="1"/>
                      <a:r>
                        <a:rPr lang="en-US" altLang="ko-KR" sz="2000" dirty="0" smtClean="0">
                          <a:solidFill>
                            <a:schemeClr val="bg1"/>
                          </a:solidFill>
                        </a:rPr>
                        <a:t>Specificity</a:t>
                      </a:r>
                      <a:r>
                        <a:rPr lang="en-US" altLang="ko-KR" sz="2000" baseline="0" dirty="0" smtClean="0">
                          <a:solidFill>
                            <a:schemeClr val="bg1"/>
                          </a:solidFill>
                        </a:rPr>
                        <a:t> </a:t>
                      </a:r>
                      <a:endParaRPr lang="ko-KR" altLang="en-US" sz="2000" dirty="0">
                        <a:solidFill>
                          <a:schemeClr val="bg1"/>
                        </a:solidFill>
                      </a:endParaRPr>
                    </a:p>
                  </a:txBody>
                  <a:tcPr anchor="ctr"/>
                </a:tc>
              </a:tr>
              <a:tr h="689668">
                <a:tc>
                  <a:txBody>
                    <a:bodyPr/>
                    <a:lstStyle/>
                    <a:p>
                      <a:pPr latinLnBrk="1"/>
                      <a:r>
                        <a:rPr lang="en-US" altLang="ko-KR" sz="1600" b="0" i="0" kern="1200" dirty="0" smtClean="0">
                          <a:solidFill>
                            <a:schemeClr val="tx1"/>
                          </a:solidFill>
                          <a:effectLst/>
                          <a:latin typeface="+mn-lt"/>
                          <a:ea typeface="+mn-ea"/>
                          <a:cs typeface="+mn-cs"/>
                        </a:rPr>
                        <a:t>Circumferential pleural thickening</a:t>
                      </a:r>
                      <a:endParaRPr lang="ko-KR" altLang="en-US" sz="1600" dirty="0">
                        <a:solidFill>
                          <a:schemeClr val="tx1"/>
                        </a:solidFill>
                      </a:endParaRPr>
                    </a:p>
                  </a:txBody>
                  <a:tcPr anchor="ctr"/>
                </a:tc>
                <a:tc>
                  <a:txBody>
                    <a:bodyPr/>
                    <a:lstStyle/>
                    <a:p>
                      <a:pPr latinLnBrk="1"/>
                      <a:r>
                        <a:rPr lang="en-US" altLang="ko-KR" sz="1600" dirty="0" smtClean="0">
                          <a:solidFill>
                            <a:schemeClr val="tx1"/>
                          </a:solidFill>
                        </a:rPr>
                        <a:t>41%</a:t>
                      </a:r>
                      <a:endParaRPr lang="ko-KR" altLang="en-US" sz="1600" dirty="0">
                        <a:solidFill>
                          <a:schemeClr val="tx1"/>
                        </a:solidFill>
                      </a:endParaRPr>
                    </a:p>
                  </a:txBody>
                  <a:tcPr anchor="ctr"/>
                </a:tc>
                <a:tc>
                  <a:txBody>
                    <a:bodyPr/>
                    <a:lstStyle/>
                    <a:p>
                      <a:pPr latinLnBrk="1"/>
                      <a:r>
                        <a:rPr lang="en-US" altLang="ko-KR" sz="1600" dirty="0" smtClean="0">
                          <a:solidFill>
                            <a:schemeClr val="tx1"/>
                          </a:solidFill>
                        </a:rPr>
                        <a:t>100%</a:t>
                      </a:r>
                      <a:endParaRPr lang="ko-KR" altLang="en-US" sz="1600" dirty="0">
                        <a:solidFill>
                          <a:schemeClr val="tx1"/>
                        </a:solidFill>
                      </a:endParaRPr>
                    </a:p>
                  </a:txBody>
                  <a:tcPr anchor="ctr"/>
                </a:tc>
              </a:tr>
              <a:tr h="689668">
                <a:tc>
                  <a:txBody>
                    <a:bodyPr/>
                    <a:lstStyle/>
                    <a:p>
                      <a:pPr latinLnBrk="1"/>
                      <a:r>
                        <a:rPr lang="en-US" altLang="ko-KR" sz="1600" b="0" i="0" kern="1200" dirty="0" smtClean="0">
                          <a:solidFill>
                            <a:schemeClr val="tx1"/>
                          </a:solidFill>
                          <a:effectLst/>
                          <a:latin typeface="+mn-lt"/>
                          <a:ea typeface="+mn-ea"/>
                          <a:cs typeface="+mn-cs"/>
                        </a:rPr>
                        <a:t>Nodular pleural thickening</a:t>
                      </a:r>
                      <a:endParaRPr lang="ko-KR" altLang="en-US" sz="1600" dirty="0">
                        <a:solidFill>
                          <a:schemeClr val="tx1"/>
                        </a:solidFill>
                      </a:endParaRPr>
                    </a:p>
                  </a:txBody>
                  <a:tcPr anchor="ctr"/>
                </a:tc>
                <a:tc>
                  <a:txBody>
                    <a:bodyPr/>
                    <a:lstStyle/>
                    <a:p>
                      <a:pPr latinLnBrk="1"/>
                      <a:r>
                        <a:rPr lang="en-US" altLang="ko-KR" sz="1600" dirty="0" smtClean="0">
                          <a:solidFill>
                            <a:schemeClr val="tx1"/>
                          </a:solidFill>
                        </a:rPr>
                        <a:t>51%</a:t>
                      </a:r>
                      <a:endParaRPr lang="ko-KR" altLang="en-US" sz="1600" dirty="0">
                        <a:solidFill>
                          <a:schemeClr val="tx1"/>
                        </a:solidFill>
                      </a:endParaRPr>
                    </a:p>
                  </a:txBody>
                  <a:tcPr anchor="ctr"/>
                </a:tc>
                <a:tc>
                  <a:txBody>
                    <a:bodyPr/>
                    <a:lstStyle/>
                    <a:p>
                      <a:pPr latinLnBrk="1"/>
                      <a:r>
                        <a:rPr lang="en-US" altLang="ko-KR" sz="1600" dirty="0" smtClean="0">
                          <a:solidFill>
                            <a:schemeClr val="tx1"/>
                          </a:solidFill>
                        </a:rPr>
                        <a:t>94%</a:t>
                      </a:r>
                      <a:endParaRPr lang="ko-KR" altLang="en-US" sz="1600" dirty="0">
                        <a:solidFill>
                          <a:schemeClr val="tx1"/>
                        </a:solidFill>
                      </a:endParaRPr>
                    </a:p>
                  </a:txBody>
                  <a:tcPr anchor="ctr"/>
                </a:tc>
              </a:tr>
              <a:tr h="689668">
                <a:tc>
                  <a:txBody>
                    <a:bodyPr/>
                    <a:lstStyle/>
                    <a:p>
                      <a:pPr latinLnBrk="1"/>
                      <a:r>
                        <a:rPr lang="en-US" altLang="ko-KR" sz="1600" b="0" i="0" kern="1200" dirty="0" smtClean="0">
                          <a:solidFill>
                            <a:schemeClr val="tx1"/>
                          </a:solidFill>
                          <a:effectLst/>
                          <a:latin typeface="+mn-lt"/>
                          <a:ea typeface="+mn-ea"/>
                          <a:cs typeface="+mn-cs"/>
                        </a:rPr>
                        <a:t>Parietal pleural thickening greater than 1 cm</a:t>
                      </a:r>
                      <a:endParaRPr lang="ko-KR" altLang="en-US" sz="1600" dirty="0">
                        <a:solidFill>
                          <a:schemeClr val="tx1"/>
                        </a:solidFill>
                      </a:endParaRPr>
                    </a:p>
                  </a:txBody>
                  <a:tcPr anchor="ctr"/>
                </a:tc>
                <a:tc>
                  <a:txBody>
                    <a:bodyPr/>
                    <a:lstStyle/>
                    <a:p>
                      <a:pPr latinLnBrk="1"/>
                      <a:r>
                        <a:rPr lang="en-US" altLang="ko-KR" sz="1600" dirty="0" smtClean="0">
                          <a:solidFill>
                            <a:schemeClr val="tx1"/>
                          </a:solidFill>
                        </a:rPr>
                        <a:t>36%</a:t>
                      </a:r>
                      <a:endParaRPr lang="ko-KR" altLang="en-US" sz="1600" dirty="0">
                        <a:solidFill>
                          <a:schemeClr val="tx1"/>
                        </a:solidFill>
                      </a:endParaRPr>
                    </a:p>
                  </a:txBody>
                  <a:tcPr anchor="ctr"/>
                </a:tc>
                <a:tc>
                  <a:txBody>
                    <a:bodyPr/>
                    <a:lstStyle/>
                    <a:p>
                      <a:pPr latinLnBrk="1"/>
                      <a:r>
                        <a:rPr lang="en-US" altLang="ko-KR" sz="1600" dirty="0" smtClean="0">
                          <a:solidFill>
                            <a:schemeClr val="tx1"/>
                          </a:solidFill>
                        </a:rPr>
                        <a:t>94%</a:t>
                      </a:r>
                      <a:endParaRPr lang="ko-KR" altLang="en-US" sz="1600" dirty="0">
                        <a:solidFill>
                          <a:schemeClr val="tx1"/>
                        </a:solidFill>
                      </a:endParaRPr>
                    </a:p>
                  </a:txBody>
                  <a:tcPr anchor="ctr"/>
                </a:tc>
              </a:tr>
              <a:tr h="689668">
                <a:tc>
                  <a:txBody>
                    <a:bodyPr/>
                    <a:lstStyle/>
                    <a:p>
                      <a:pPr latinLnBrk="1"/>
                      <a:r>
                        <a:rPr lang="en-US" altLang="ko-KR" sz="1600" b="0" i="0" kern="1200" dirty="0" smtClean="0">
                          <a:solidFill>
                            <a:schemeClr val="tx1"/>
                          </a:solidFill>
                          <a:effectLst/>
                          <a:latin typeface="+mn-lt"/>
                          <a:ea typeface="+mn-ea"/>
                          <a:cs typeface="+mn-cs"/>
                        </a:rPr>
                        <a:t>Mediastinal pleural involvement</a:t>
                      </a:r>
                      <a:endParaRPr lang="ko-KR" altLang="en-US" sz="1600" dirty="0">
                        <a:solidFill>
                          <a:schemeClr val="tx1"/>
                        </a:solidFill>
                      </a:endParaRPr>
                    </a:p>
                  </a:txBody>
                  <a:tcPr anchor="ctr"/>
                </a:tc>
                <a:tc>
                  <a:txBody>
                    <a:bodyPr/>
                    <a:lstStyle/>
                    <a:p>
                      <a:pPr latinLnBrk="1"/>
                      <a:r>
                        <a:rPr lang="en-US" altLang="ko-KR" sz="1600" dirty="0" smtClean="0">
                          <a:solidFill>
                            <a:schemeClr val="tx1"/>
                          </a:solidFill>
                        </a:rPr>
                        <a:t>56%</a:t>
                      </a:r>
                      <a:endParaRPr lang="ko-KR" altLang="en-US" sz="1600" dirty="0">
                        <a:solidFill>
                          <a:schemeClr val="tx1"/>
                        </a:solidFill>
                      </a:endParaRPr>
                    </a:p>
                  </a:txBody>
                  <a:tcPr anchor="ctr"/>
                </a:tc>
                <a:tc>
                  <a:txBody>
                    <a:bodyPr/>
                    <a:lstStyle/>
                    <a:p>
                      <a:pPr latinLnBrk="1"/>
                      <a:r>
                        <a:rPr lang="en-US" altLang="ko-KR" sz="1600" dirty="0" smtClean="0">
                          <a:solidFill>
                            <a:schemeClr val="tx1"/>
                          </a:solidFill>
                        </a:rPr>
                        <a:t>88%</a:t>
                      </a:r>
                      <a:endParaRPr lang="ko-KR" altLang="en-US" sz="1600" dirty="0">
                        <a:solidFill>
                          <a:schemeClr val="tx1"/>
                        </a:solidFill>
                      </a:endParaRPr>
                    </a:p>
                  </a:txBody>
                  <a:tcPr anchor="ctr"/>
                </a:tc>
              </a:tr>
            </a:tbl>
          </a:graphicData>
        </a:graphic>
      </p:graphicFrame>
      <p:sp>
        <p:nvSpPr>
          <p:cNvPr id="6" name="직사각형 5"/>
          <p:cNvSpPr/>
          <p:nvPr/>
        </p:nvSpPr>
        <p:spPr>
          <a:xfrm>
            <a:off x="6203639" y="6336579"/>
            <a:ext cx="2738581" cy="276999"/>
          </a:xfrm>
          <a:prstGeom prst="rect">
            <a:avLst/>
          </a:prstGeom>
        </p:spPr>
        <p:txBody>
          <a:bodyPr wrap="square">
            <a:spAutoFit/>
          </a:bodyPr>
          <a:lstStyle/>
          <a:p>
            <a:r>
              <a:rPr lang="en-US" altLang="ko-KR" sz="1200" i="1" dirty="0" smtClean="0">
                <a:latin typeface="Arial" panose="020B0604020202020204" pitchFamily="34" charset="0"/>
                <a:cs typeface="Arial" panose="020B0604020202020204" pitchFamily="34" charset="0"/>
              </a:rPr>
              <a:t>Am J </a:t>
            </a:r>
            <a:r>
              <a:rPr lang="en-US" altLang="ko-KR" sz="1200" i="1" dirty="0" err="1" smtClean="0">
                <a:latin typeface="Arial" panose="020B0604020202020204" pitchFamily="34" charset="0"/>
                <a:cs typeface="Arial" panose="020B0604020202020204" pitchFamily="34" charset="0"/>
              </a:rPr>
              <a:t>Roentgenol</a:t>
            </a:r>
            <a:r>
              <a:rPr lang="en-US" altLang="ko-KR" sz="1200" i="1" dirty="0" smtClean="0">
                <a:latin typeface="Arial" panose="020B0604020202020204" pitchFamily="34" charset="0"/>
                <a:cs typeface="Arial" panose="020B0604020202020204" pitchFamily="34" charset="0"/>
              </a:rPr>
              <a:t> </a:t>
            </a:r>
            <a:r>
              <a:rPr lang="en-US" altLang="ko-KR" sz="1200" dirty="0" smtClean="0">
                <a:latin typeface="Arial" panose="020B0604020202020204" pitchFamily="34" charset="0"/>
                <a:cs typeface="Arial" panose="020B0604020202020204" pitchFamily="34" charset="0"/>
              </a:rPr>
              <a:t>1990;154</a:t>
            </a:r>
            <a:r>
              <a:rPr lang="en-US" altLang="ko-KR" sz="1200" dirty="0">
                <a:latin typeface="Arial" panose="020B0604020202020204" pitchFamily="34" charset="0"/>
                <a:cs typeface="Arial" panose="020B0604020202020204" pitchFamily="34" charset="0"/>
              </a:rPr>
              <a:t>: </a:t>
            </a:r>
            <a:r>
              <a:rPr lang="en-US" altLang="ko-KR" sz="1200" dirty="0" smtClean="0">
                <a:latin typeface="Arial" panose="020B0604020202020204" pitchFamily="34" charset="0"/>
                <a:cs typeface="Arial" panose="020B0604020202020204" pitchFamily="34" charset="0"/>
              </a:rPr>
              <a:t>487–92</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203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09575" y="612776"/>
            <a:ext cx="7886700" cy="1325563"/>
          </a:xfrm>
        </p:spPr>
        <p:txBody>
          <a:bodyPr/>
          <a:lstStyle/>
          <a:p>
            <a:r>
              <a:rPr lang="en-US" altLang="ko-KR" dirty="0" smtClean="0"/>
              <a:t>Malignant Pleural Effusion (MPE) </a:t>
            </a:r>
            <a:endParaRPr lang="ko-KR" altLang="en-US" dirty="0"/>
          </a:p>
        </p:txBody>
      </p:sp>
      <p:sp>
        <p:nvSpPr>
          <p:cNvPr id="3" name="내용 개체 틀 2"/>
          <p:cNvSpPr>
            <a:spLocks noGrp="1"/>
          </p:cNvSpPr>
          <p:nvPr>
            <p:ph idx="1"/>
          </p:nvPr>
        </p:nvSpPr>
        <p:spPr>
          <a:xfrm>
            <a:off x="666750" y="2438570"/>
            <a:ext cx="7886700" cy="1050925"/>
          </a:xfrm>
        </p:spPr>
        <p:txBody>
          <a:bodyPr>
            <a:normAutofit lnSpcReduction="10000"/>
          </a:bodyPr>
          <a:lstStyle/>
          <a:p>
            <a:pPr marL="0" indent="0">
              <a:buNone/>
            </a:pPr>
            <a:r>
              <a:rPr lang="en-US" altLang="ko-KR" sz="3600" i="1" u="sng" dirty="0" smtClean="0">
                <a:solidFill>
                  <a:srgbClr val="0070C0"/>
                </a:solidFill>
              </a:rPr>
              <a:t>The presence of malignant cells in pleural fluid or biopsy </a:t>
            </a:r>
            <a:endParaRPr lang="ko-KR" altLang="en-US" sz="3600" i="1" u="sng" dirty="0">
              <a:solidFill>
                <a:srgbClr val="0070C0"/>
              </a:solidFill>
            </a:endParaRPr>
          </a:p>
        </p:txBody>
      </p:sp>
      <p:sp>
        <p:nvSpPr>
          <p:cNvPr id="4" name="직사각형 3"/>
          <p:cNvSpPr/>
          <p:nvPr/>
        </p:nvSpPr>
        <p:spPr>
          <a:xfrm>
            <a:off x="6555467" y="6091577"/>
            <a:ext cx="1997983" cy="276999"/>
          </a:xfrm>
          <a:prstGeom prst="rect">
            <a:avLst/>
          </a:prstGeom>
        </p:spPr>
        <p:txBody>
          <a:bodyPr wrap="none">
            <a:spAutoFit/>
          </a:bodyPr>
          <a:lstStyle/>
          <a:p>
            <a:r>
              <a:rPr lang="en-US" altLang="ko-KR" sz="1200" i="1" dirty="0"/>
              <a:t>J </a:t>
            </a:r>
            <a:r>
              <a:rPr lang="en-US" altLang="ko-KR" sz="1200" i="1" dirty="0" err="1"/>
              <a:t>Clin</a:t>
            </a:r>
            <a:r>
              <a:rPr lang="en-US" altLang="ko-KR" sz="1200" i="1" dirty="0"/>
              <a:t> </a:t>
            </a:r>
            <a:r>
              <a:rPr lang="en-US" altLang="ko-KR" sz="1200" i="1" dirty="0" err="1"/>
              <a:t>Oncol</a:t>
            </a:r>
            <a:r>
              <a:rPr lang="en-US" altLang="ko-KR" sz="1200" i="1" dirty="0"/>
              <a:t> </a:t>
            </a:r>
            <a:r>
              <a:rPr lang="en-US" altLang="ko-KR" sz="1200" dirty="0" smtClean="0"/>
              <a:t>2014;32:960-967</a:t>
            </a:r>
            <a:endParaRPr lang="ko-KR" altLang="en-US" sz="1200" dirty="0"/>
          </a:p>
        </p:txBody>
      </p:sp>
      <p:sp>
        <p:nvSpPr>
          <p:cNvPr id="5" name="TextBox 4"/>
          <p:cNvSpPr txBox="1"/>
          <p:nvPr/>
        </p:nvSpPr>
        <p:spPr>
          <a:xfrm>
            <a:off x="971550" y="3714750"/>
            <a:ext cx="5505450"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ko-KR" sz="2400" dirty="0" smtClean="0"/>
              <a:t>Thoracentesis </a:t>
            </a:r>
          </a:p>
          <a:p>
            <a:pPr marL="285750" indent="-285750">
              <a:buFont typeface="Wingdings" panose="05000000000000000000" pitchFamily="2" charset="2"/>
              <a:buChar char="Ø"/>
            </a:pPr>
            <a:endParaRPr lang="en-US" altLang="ko-KR" sz="2400" dirty="0"/>
          </a:p>
          <a:p>
            <a:pPr marL="285750" indent="-285750">
              <a:buFont typeface="Wingdings" panose="05000000000000000000" pitchFamily="2" charset="2"/>
              <a:buChar char="Ø"/>
            </a:pPr>
            <a:r>
              <a:rPr lang="en-US" altLang="ko-KR" sz="2400" dirty="0" smtClean="0"/>
              <a:t>Pleural biopsy (surgery)</a:t>
            </a:r>
            <a:endParaRPr lang="ko-KR" altLang="en-US" sz="2400" dirty="0"/>
          </a:p>
        </p:txBody>
      </p:sp>
    </p:spTree>
    <p:extLst>
      <p:ext uri="{BB962C8B-B14F-4D97-AF65-F5344CB8AC3E}">
        <p14:creationId xmlns:p14="http://schemas.microsoft.com/office/powerpoint/2010/main" val="3084914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80677" y="284657"/>
            <a:ext cx="7886700" cy="1325563"/>
          </a:xfrm>
        </p:spPr>
        <p:txBody>
          <a:bodyPr>
            <a:normAutofit/>
          </a:bodyPr>
          <a:lstStyle/>
          <a:p>
            <a:r>
              <a:rPr lang="en-US" altLang="ko-KR" sz="3600" dirty="0" smtClean="0"/>
              <a:t>Diagnostic accuracy of effusion cytology</a:t>
            </a:r>
            <a:endParaRPr lang="ko-KR" altLang="en-US" sz="3600" dirty="0"/>
          </a:p>
        </p:txBody>
      </p:sp>
      <p:sp>
        <p:nvSpPr>
          <p:cNvPr id="5" name="직사각형 4"/>
          <p:cNvSpPr/>
          <p:nvPr/>
        </p:nvSpPr>
        <p:spPr>
          <a:xfrm>
            <a:off x="5851885" y="6343995"/>
            <a:ext cx="2978701" cy="307777"/>
          </a:xfrm>
          <a:prstGeom prst="rect">
            <a:avLst/>
          </a:prstGeom>
        </p:spPr>
        <p:txBody>
          <a:bodyPr wrap="none">
            <a:spAutoFit/>
          </a:bodyPr>
          <a:lstStyle/>
          <a:p>
            <a:r>
              <a:rPr lang="en-US" altLang="ko-KR" sz="1400" i="1" dirty="0" err="1" smtClean="0">
                <a:solidFill>
                  <a:srgbClr val="000000"/>
                </a:solidFill>
                <a:latin typeface="arial" panose="020B0604020202020204" pitchFamily="34" charset="0"/>
              </a:rPr>
              <a:t>Diagn</a:t>
            </a:r>
            <a:r>
              <a:rPr lang="en-US" altLang="ko-KR" sz="1400" i="1" dirty="0" smtClean="0">
                <a:solidFill>
                  <a:srgbClr val="000000"/>
                </a:solidFill>
                <a:latin typeface="arial" panose="020B0604020202020204" pitchFamily="34" charset="0"/>
              </a:rPr>
              <a:t> </a:t>
            </a:r>
            <a:r>
              <a:rPr lang="en-US" altLang="ko-KR" sz="1400" i="1" dirty="0" err="1" smtClean="0">
                <a:solidFill>
                  <a:srgbClr val="000000"/>
                </a:solidFill>
                <a:latin typeface="arial" panose="020B0604020202020204" pitchFamily="34" charset="0"/>
              </a:rPr>
              <a:t>Cytopathol</a:t>
            </a:r>
            <a:r>
              <a:rPr lang="en-US" altLang="ko-KR" sz="1400" i="1" dirty="0" smtClean="0">
                <a:solidFill>
                  <a:srgbClr val="000000"/>
                </a:solidFill>
                <a:latin typeface="arial" panose="020B0604020202020204" pitchFamily="34" charset="0"/>
              </a:rPr>
              <a:t> </a:t>
            </a:r>
            <a:r>
              <a:rPr lang="en-US" altLang="ko-KR" sz="1400" dirty="0" smtClean="0">
                <a:solidFill>
                  <a:srgbClr val="000000"/>
                </a:solidFill>
                <a:latin typeface="arial" panose="020B0604020202020204" pitchFamily="34" charset="0"/>
              </a:rPr>
              <a:t>1999;20(6</a:t>
            </a:r>
            <a:r>
              <a:rPr lang="en-US" altLang="ko-KR" sz="1400" dirty="0">
                <a:solidFill>
                  <a:srgbClr val="000000"/>
                </a:solidFill>
                <a:latin typeface="arial" panose="020B0604020202020204" pitchFamily="34" charset="0"/>
              </a:rPr>
              <a:t>):</a:t>
            </a:r>
            <a:r>
              <a:rPr lang="en-US" altLang="ko-KR" sz="1400" dirty="0" smtClean="0">
                <a:solidFill>
                  <a:srgbClr val="000000"/>
                </a:solidFill>
                <a:latin typeface="arial" panose="020B0604020202020204" pitchFamily="34" charset="0"/>
              </a:rPr>
              <a:t>350-7</a:t>
            </a:r>
            <a:endParaRPr lang="ko-KR" altLang="en-US" sz="1400" dirty="0"/>
          </a:p>
        </p:txBody>
      </p:sp>
      <p:sp>
        <p:nvSpPr>
          <p:cNvPr id="6" name="직사각형 5"/>
          <p:cNvSpPr/>
          <p:nvPr/>
        </p:nvSpPr>
        <p:spPr>
          <a:xfrm>
            <a:off x="644144" y="1844302"/>
            <a:ext cx="8072680" cy="369332"/>
          </a:xfrm>
          <a:prstGeom prst="rect">
            <a:avLst/>
          </a:prstGeom>
        </p:spPr>
        <p:txBody>
          <a:bodyPr wrap="square">
            <a:spAutoFit/>
          </a:bodyPr>
          <a:lstStyle/>
          <a:p>
            <a:r>
              <a:rPr lang="en-US" altLang="ko-KR" u="sng" dirty="0" smtClean="0">
                <a:solidFill>
                  <a:srgbClr val="000000"/>
                </a:solidFill>
                <a:latin typeface="arial" panose="020B0604020202020204" pitchFamily="34" charset="0"/>
              </a:rPr>
              <a:t>Report </a:t>
            </a:r>
            <a:r>
              <a:rPr lang="en-US" altLang="ko-KR" u="sng" dirty="0">
                <a:solidFill>
                  <a:srgbClr val="000000"/>
                </a:solidFill>
                <a:latin typeface="arial" panose="020B0604020202020204" pitchFamily="34" charset="0"/>
              </a:rPr>
              <a:t>on the diagnostic accuracy of </a:t>
            </a:r>
            <a:r>
              <a:rPr lang="en-US" altLang="ko-KR" u="sng" dirty="0" smtClean="0">
                <a:solidFill>
                  <a:srgbClr val="000000"/>
                </a:solidFill>
                <a:latin typeface="arial" panose="020B0604020202020204" pitchFamily="34" charset="0"/>
              </a:rPr>
              <a:t>conventional</a:t>
            </a:r>
            <a:r>
              <a:rPr lang="en-US" altLang="ko-KR" u="sng" dirty="0">
                <a:solidFill>
                  <a:srgbClr val="000000"/>
                </a:solidFill>
                <a:latin typeface="arial" panose="020B0604020202020204" pitchFamily="34" charset="0"/>
              </a:rPr>
              <a:t> effusion </a:t>
            </a:r>
            <a:r>
              <a:rPr lang="en-US" altLang="ko-KR" u="sng" dirty="0" smtClean="0">
                <a:solidFill>
                  <a:srgbClr val="000000"/>
                </a:solidFill>
                <a:latin typeface="arial" panose="020B0604020202020204" pitchFamily="34" charset="0"/>
              </a:rPr>
              <a:t>cytology (n =600)</a:t>
            </a:r>
            <a:endParaRPr lang="ko-KR" altLang="en-US" u="sng" dirty="0"/>
          </a:p>
        </p:txBody>
      </p:sp>
      <p:graphicFrame>
        <p:nvGraphicFramePr>
          <p:cNvPr id="7" name="표 6"/>
          <p:cNvGraphicFramePr>
            <a:graphicFrameLocks noGrp="1"/>
          </p:cNvGraphicFramePr>
          <p:nvPr>
            <p:extLst>
              <p:ext uri="{D42A27DB-BD31-4B8C-83A1-F6EECF244321}">
                <p14:modId xmlns:p14="http://schemas.microsoft.com/office/powerpoint/2010/main" val="1078915961"/>
              </p:ext>
            </p:extLst>
          </p:nvPr>
        </p:nvGraphicFramePr>
        <p:xfrm>
          <a:off x="725031" y="2266465"/>
          <a:ext cx="7693938" cy="2895505"/>
        </p:xfrm>
        <a:graphic>
          <a:graphicData uri="http://schemas.openxmlformats.org/drawingml/2006/table">
            <a:tbl>
              <a:tblPr firstRow="1" bandRow="1">
                <a:tableStyleId>{5C22544A-7EE6-4342-B048-85BDC9FD1C3A}</a:tableStyleId>
              </a:tblPr>
              <a:tblGrid>
                <a:gridCol w="2216256"/>
                <a:gridCol w="2913036"/>
                <a:gridCol w="2564646"/>
              </a:tblGrid>
              <a:tr h="518141">
                <a:tc>
                  <a:txBody>
                    <a:bodyPr/>
                    <a:lstStyle/>
                    <a:p>
                      <a:pPr latinLnBrk="1"/>
                      <a:r>
                        <a:rPr lang="en-US" altLang="ko-KR" sz="2000" dirty="0" smtClean="0"/>
                        <a:t>Variables</a:t>
                      </a:r>
                      <a:endParaRPr lang="ko-KR" altLang="en-US" sz="2000" dirty="0"/>
                    </a:p>
                  </a:txBody>
                  <a:tcPr anchor="ctr"/>
                </a:tc>
                <a:tc>
                  <a:txBody>
                    <a:bodyPr/>
                    <a:lstStyle/>
                    <a:p>
                      <a:pPr latinLnBrk="1"/>
                      <a:r>
                        <a:rPr lang="en-US" altLang="ko-KR" sz="2000" dirty="0" smtClean="0"/>
                        <a:t>Pleural effusions (n =300)</a:t>
                      </a:r>
                      <a:endParaRPr lang="ko-KR" altLang="en-US" sz="2000" dirty="0"/>
                    </a:p>
                  </a:txBody>
                  <a:tcPr anchor="ctr"/>
                </a:tc>
                <a:tc>
                  <a:txBody>
                    <a:bodyPr/>
                    <a:lstStyle/>
                    <a:p>
                      <a:pPr latinLnBrk="1"/>
                      <a:r>
                        <a:rPr lang="en-US" altLang="ko-KR" sz="2000" dirty="0" smtClean="0"/>
                        <a:t>Ascites (n=300)</a:t>
                      </a:r>
                      <a:endParaRPr lang="ko-KR" altLang="en-US" sz="2000" dirty="0"/>
                    </a:p>
                  </a:txBody>
                  <a:tcPr anchor="ctr"/>
                </a:tc>
              </a:tr>
              <a:tr h="518141">
                <a:tc>
                  <a:txBody>
                    <a:bodyPr/>
                    <a:lstStyle/>
                    <a:p>
                      <a:pPr latinLnBrk="1"/>
                      <a:r>
                        <a:rPr lang="en-US" altLang="ko-KR" sz="1800" dirty="0" smtClean="0"/>
                        <a:t>Sensitivity</a:t>
                      </a:r>
                      <a:endParaRPr lang="ko-KR" altLang="en-US" sz="1800" dirty="0"/>
                    </a:p>
                  </a:txBody>
                  <a:tcPr anchor="ctr"/>
                </a:tc>
                <a:tc>
                  <a:txBody>
                    <a:bodyPr/>
                    <a:lstStyle/>
                    <a:p>
                      <a:pPr latinLnBrk="1"/>
                      <a:r>
                        <a:rPr lang="en-US" altLang="ko-KR" sz="1800" dirty="0" smtClean="0"/>
                        <a:t>50.0%</a:t>
                      </a:r>
                      <a:endParaRPr lang="ko-KR" altLang="en-US" sz="1800" dirty="0"/>
                    </a:p>
                  </a:txBody>
                  <a:tcPr anchor="ctr"/>
                </a:tc>
                <a:tc>
                  <a:txBody>
                    <a:bodyPr/>
                    <a:lstStyle/>
                    <a:p>
                      <a:pPr latinLnBrk="1"/>
                      <a:r>
                        <a:rPr lang="en-US" altLang="ko-KR" sz="1800" dirty="0" smtClean="0"/>
                        <a:t>62.4%</a:t>
                      </a:r>
                      <a:endParaRPr lang="ko-KR" altLang="en-US" sz="1800" dirty="0"/>
                    </a:p>
                  </a:txBody>
                  <a:tcPr anchor="ctr"/>
                </a:tc>
              </a:tr>
              <a:tr h="518141">
                <a:tc>
                  <a:txBody>
                    <a:bodyPr/>
                    <a:lstStyle/>
                    <a:p>
                      <a:pPr latinLnBrk="1"/>
                      <a:r>
                        <a:rPr lang="en-US" altLang="ko-KR" sz="1800" dirty="0" smtClean="0"/>
                        <a:t>Specificity</a:t>
                      </a:r>
                      <a:endParaRPr lang="ko-KR" altLang="en-US" sz="1800" dirty="0"/>
                    </a:p>
                  </a:txBody>
                  <a:tcPr anchor="ctr"/>
                </a:tc>
                <a:tc>
                  <a:txBody>
                    <a:bodyPr/>
                    <a:lstStyle/>
                    <a:p>
                      <a:pPr latinLnBrk="1"/>
                      <a:r>
                        <a:rPr lang="en-US" altLang="ko-KR" sz="1800" dirty="0" smtClean="0"/>
                        <a:t>97.0%</a:t>
                      </a:r>
                      <a:endParaRPr lang="ko-KR" altLang="en-US" sz="1800" dirty="0"/>
                    </a:p>
                  </a:txBody>
                  <a:tcPr anchor="ctr"/>
                </a:tc>
                <a:tc>
                  <a:txBody>
                    <a:bodyPr/>
                    <a:lstStyle/>
                    <a:p>
                      <a:pPr latinLnBrk="1"/>
                      <a:r>
                        <a:rPr lang="en-US" altLang="ko-KR" sz="1800" dirty="0" smtClean="0"/>
                        <a:t>98.0%</a:t>
                      </a:r>
                      <a:endParaRPr lang="ko-KR" altLang="en-US" sz="1800" dirty="0"/>
                    </a:p>
                  </a:txBody>
                  <a:tcPr anchor="ctr"/>
                </a:tc>
              </a:tr>
              <a:tr h="518141">
                <a:tc>
                  <a:txBody>
                    <a:bodyPr/>
                    <a:lstStyle/>
                    <a:p>
                      <a:pPr latinLnBrk="1"/>
                      <a:r>
                        <a:rPr lang="en-US" altLang="ko-KR" sz="1800" dirty="0" smtClean="0"/>
                        <a:t>PPV</a:t>
                      </a:r>
                      <a:endParaRPr lang="ko-KR" altLang="en-US" sz="1800" dirty="0"/>
                    </a:p>
                  </a:txBody>
                  <a:tcPr anchor="ctr"/>
                </a:tc>
                <a:tc>
                  <a:txBody>
                    <a:bodyPr/>
                    <a:lstStyle/>
                    <a:p>
                      <a:pPr latinLnBrk="1"/>
                      <a:r>
                        <a:rPr lang="en-US" altLang="ko-KR" sz="1800" dirty="0" smtClean="0"/>
                        <a:t>95.7%</a:t>
                      </a:r>
                      <a:endParaRPr lang="ko-KR" altLang="en-US" sz="1800" dirty="0"/>
                    </a:p>
                  </a:txBody>
                  <a:tcPr anchor="ctr"/>
                </a:tc>
                <a:tc>
                  <a:txBody>
                    <a:bodyPr/>
                    <a:lstStyle/>
                    <a:p>
                      <a:pPr latinLnBrk="1"/>
                      <a:r>
                        <a:rPr lang="en-US" altLang="ko-KR" sz="1800" dirty="0" smtClean="0"/>
                        <a:t>100.0%</a:t>
                      </a:r>
                      <a:endParaRPr lang="ko-KR" altLang="en-US" sz="1800" dirty="0"/>
                    </a:p>
                  </a:txBody>
                  <a:tcPr anchor="ctr"/>
                </a:tc>
              </a:tr>
              <a:tr h="518141">
                <a:tc>
                  <a:txBody>
                    <a:bodyPr/>
                    <a:lstStyle/>
                    <a:p>
                      <a:pPr latinLnBrk="1"/>
                      <a:r>
                        <a:rPr lang="en-US" altLang="ko-KR" sz="1800" dirty="0" smtClean="0"/>
                        <a:t>NPV</a:t>
                      </a:r>
                      <a:endParaRPr lang="ko-KR" altLang="en-US" sz="1800" dirty="0"/>
                    </a:p>
                  </a:txBody>
                  <a:tcPr anchor="ctr"/>
                </a:tc>
                <a:tc>
                  <a:txBody>
                    <a:bodyPr/>
                    <a:lstStyle/>
                    <a:p>
                      <a:pPr latinLnBrk="1"/>
                      <a:r>
                        <a:rPr lang="en-US" altLang="ko-KR" sz="1800" dirty="0" smtClean="0"/>
                        <a:t>86.4%</a:t>
                      </a:r>
                      <a:endParaRPr lang="ko-KR" altLang="en-US" sz="1800" dirty="0"/>
                    </a:p>
                  </a:txBody>
                  <a:tcPr anchor="ctr"/>
                </a:tc>
                <a:tc>
                  <a:txBody>
                    <a:bodyPr/>
                    <a:lstStyle/>
                    <a:p>
                      <a:pPr latinLnBrk="1"/>
                      <a:r>
                        <a:rPr lang="en-US" altLang="ko-KR" sz="1800" dirty="0" smtClean="0"/>
                        <a:t>88.3%</a:t>
                      </a:r>
                      <a:endParaRPr lang="ko-KR" altLang="en-US" sz="1800" dirty="0"/>
                    </a:p>
                  </a:txBody>
                  <a:tcPr anchor="ctr"/>
                </a:tc>
              </a:tr>
              <a:tr h="275934">
                <a:tc gridSpan="3">
                  <a:txBody>
                    <a:bodyPr/>
                    <a:lstStyle/>
                    <a:p>
                      <a:pPr latinLnBrk="1"/>
                      <a:r>
                        <a:rPr lang="en-US" altLang="ko-KR" sz="1400" dirty="0" smtClean="0"/>
                        <a:t>PPV, positive predictive</a:t>
                      </a:r>
                      <a:r>
                        <a:rPr lang="en-US" altLang="ko-KR" sz="1400" baseline="0" dirty="0" smtClean="0"/>
                        <a:t> value; NPV, negative predictive value</a:t>
                      </a:r>
                      <a:endParaRPr lang="ko-KR" altLang="en-US" sz="1400" dirty="0"/>
                    </a:p>
                  </a:txBody>
                  <a:tcPr anchor="ctr"/>
                </a:tc>
                <a:tc hMerge="1">
                  <a:txBody>
                    <a:bodyPr/>
                    <a:lstStyle/>
                    <a:p>
                      <a:pPr latinLnBrk="1"/>
                      <a:endParaRPr lang="ko-KR" altLang="en-US" sz="1800" dirty="0"/>
                    </a:p>
                  </a:txBody>
                  <a:tcPr anchor="ctr"/>
                </a:tc>
                <a:tc hMerge="1">
                  <a:txBody>
                    <a:bodyPr/>
                    <a:lstStyle/>
                    <a:p>
                      <a:pPr latinLnBrk="1"/>
                      <a:endParaRPr lang="ko-KR" altLang="en-US" sz="1800" dirty="0"/>
                    </a:p>
                  </a:txBody>
                  <a:tcPr anchor="ctr"/>
                </a:tc>
              </a:tr>
            </a:tbl>
          </a:graphicData>
        </a:graphic>
      </p:graphicFrame>
      <p:sp>
        <p:nvSpPr>
          <p:cNvPr id="8" name="직사각형 7"/>
          <p:cNvSpPr/>
          <p:nvPr/>
        </p:nvSpPr>
        <p:spPr>
          <a:xfrm>
            <a:off x="613148" y="5398820"/>
            <a:ext cx="8072680" cy="646331"/>
          </a:xfrm>
          <a:prstGeom prst="rect">
            <a:avLst/>
          </a:prstGeom>
        </p:spPr>
        <p:txBody>
          <a:bodyPr wrap="square">
            <a:spAutoFit/>
          </a:bodyPr>
          <a:lstStyle/>
          <a:p>
            <a:r>
              <a:rPr lang="en-US" altLang="ko-KR" dirty="0">
                <a:solidFill>
                  <a:srgbClr val="000000"/>
                </a:solidFill>
                <a:latin typeface="arial" panose="020B0604020202020204" pitchFamily="34" charset="0"/>
              </a:rPr>
              <a:t> </a:t>
            </a:r>
            <a:r>
              <a:rPr lang="en-US" altLang="ko-KR" dirty="0" smtClean="0">
                <a:solidFill>
                  <a:srgbClr val="000000"/>
                </a:solidFill>
                <a:latin typeface="arial" panose="020B0604020202020204" pitchFamily="34" charset="0"/>
              </a:rPr>
              <a:t>Diagnostic</a:t>
            </a:r>
            <a:r>
              <a:rPr lang="en-US" altLang="ko-KR" dirty="0">
                <a:solidFill>
                  <a:srgbClr val="000000"/>
                </a:solidFill>
                <a:latin typeface="arial" panose="020B0604020202020204" pitchFamily="34" charset="0"/>
              </a:rPr>
              <a:t> accuracy of effusion cytology is still </a:t>
            </a:r>
            <a:r>
              <a:rPr lang="en-US" altLang="ko-KR" dirty="0">
                <a:solidFill>
                  <a:srgbClr val="00B0F0"/>
                </a:solidFill>
                <a:latin typeface="arial" panose="020B0604020202020204" pitchFamily="34" charset="0"/>
              </a:rPr>
              <a:t>unsatisfactory</a:t>
            </a:r>
            <a:r>
              <a:rPr lang="en-US" altLang="ko-KR" dirty="0">
                <a:solidFill>
                  <a:srgbClr val="000000"/>
                </a:solidFill>
                <a:latin typeface="arial" panose="020B0604020202020204" pitchFamily="34" charset="0"/>
              </a:rPr>
              <a:t> and should be improved. Therefore, the use of </a:t>
            </a:r>
            <a:r>
              <a:rPr lang="en-US" altLang="ko-KR" dirty="0">
                <a:solidFill>
                  <a:srgbClr val="00B0F0"/>
                </a:solidFill>
                <a:latin typeface="arial" panose="020B0604020202020204" pitchFamily="34" charset="0"/>
              </a:rPr>
              <a:t>different adjuvant methods </a:t>
            </a:r>
            <a:r>
              <a:rPr lang="en-US" altLang="ko-KR" dirty="0">
                <a:solidFill>
                  <a:srgbClr val="000000"/>
                </a:solidFill>
                <a:latin typeface="arial" panose="020B0604020202020204" pitchFamily="34" charset="0"/>
              </a:rPr>
              <a:t>is recommended</a:t>
            </a:r>
            <a:endParaRPr lang="ko-KR" altLang="en-US" dirty="0"/>
          </a:p>
        </p:txBody>
      </p:sp>
      <p:sp>
        <p:nvSpPr>
          <p:cNvPr id="9" name="직사각형 8"/>
          <p:cNvSpPr/>
          <p:nvPr/>
        </p:nvSpPr>
        <p:spPr>
          <a:xfrm>
            <a:off x="2944678" y="2774198"/>
            <a:ext cx="929899" cy="212326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31368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3" name="그림 2"/>
          <p:cNvPicPr>
            <a:picLocks noChangeAspect="1"/>
          </p:cNvPicPr>
          <p:nvPr/>
        </p:nvPicPr>
        <p:blipFill>
          <a:blip r:embed="rId3"/>
          <a:stretch>
            <a:fillRect/>
          </a:stretch>
        </p:blipFill>
        <p:spPr>
          <a:xfrm>
            <a:off x="0" y="142404"/>
            <a:ext cx="9144000" cy="1810155"/>
          </a:xfrm>
          <a:prstGeom prst="rect">
            <a:avLst/>
          </a:prstGeom>
        </p:spPr>
      </p:pic>
      <p:sp>
        <p:nvSpPr>
          <p:cNvPr id="4" name="직사각형 3"/>
          <p:cNvSpPr/>
          <p:nvPr/>
        </p:nvSpPr>
        <p:spPr>
          <a:xfrm>
            <a:off x="6518916" y="6358946"/>
            <a:ext cx="2471702" cy="276999"/>
          </a:xfrm>
          <a:prstGeom prst="rect">
            <a:avLst/>
          </a:prstGeom>
        </p:spPr>
        <p:txBody>
          <a:bodyPr wrap="none">
            <a:spAutoFit/>
          </a:bodyPr>
          <a:lstStyle/>
          <a:p>
            <a:r>
              <a:rPr lang="en-US" altLang="ko-KR" sz="1200" i="1" dirty="0">
                <a:solidFill>
                  <a:srgbClr val="231F20"/>
                </a:solidFill>
              </a:rPr>
              <a:t>Cancer </a:t>
            </a:r>
            <a:r>
              <a:rPr lang="en-US" altLang="ko-KR" sz="1200" i="1" dirty="0" err="1" smtClean="0">
                <a:solidFill>
                  <a:srgbClr val="231F20"/>
                </a:solidFill>
              </a:rPr>
              <a:t>Cytopathol</a:t>
            </a:r>
            <a:r>
              <a:rPr lang="en-US" altLang="ko-KR" sz="1200" i="1" dirty="0" smtClean="0">
                <a:solidFill>
                  <a:srgbClr val="231F20"/>
                </a:solidFill>
              </a:rPr>
              <a:t> </a:t>
            </a:r>
            <a:r>
              <a:rPr lang="en-US" altLang="ko-KR" sz="1200" dirty="0">
                <a:solidFill>
                  <a:srgbClr val="231F20"/>
                </a:solidFill>
              </a:rPr>
              <a:t>2015;123:258-66.</a:t>
            </a:r>
            <a:endParaRPr lang="ko-KR" altLang="en-US" sz="1200" dirty="0"/>
          </a:p>
        </p:txBody>
      </p:sp>
      <p:sp>
        <p:nvSpPr>
          <p:cNvPr id="6" name="모서리가 둥근 직사각형 5"/>
          <p:cNvSpPr/>
          <p:nvPr/>
        </p:nvSpPr>
        <p:spPr>
          <a:xfrm>
            <a:off x="1279337" y="2472980"/>
            <a:ext cx="1859797" cy="85240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Conventional smears</a:t>
            </a:r>
            <a:endParaRPr lang="ko-KR" altLang="en-US" b="1" dirty="0"/>
          </a:p>
        </p:txBody>
      </p:sp>
      <p:sp>
        <p:nvSpPr>
          <p:cNvPr id="7" name="모서리가 둥근 직사각형 6"/>
          <p:cNvSpPr/>
          <p:nvPr/>
        </p:nvSpPr>
        <p:spPr>
          <a:xfrm>
            <a:off x="3264607" y="2472979"/>
            <a:ext cx="1859797" cy="85240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err="1" smtClean="0"/>
              <a:t>Cytospins</a:t>
            </a:r>
            <a:endParaRPr lang="ko-KR" altLang="en-US" b="1" dirty="0"/>
          </a:p>
        </p:txBody>
      </p:sp>
      <p:sp>
        <p:nvSpPr>
          <p:cNvPr id="8" name="모서리가 둥근 직사각형 7"/>
          <p:cNvSpPr/>
          <p:nvPr/>
        </p:nvSpPr>
        <p:spPr>
          <a:xfrm>
            <a:off x="5231763" y="2472978"/>
            <a:ext cx="1859797" cy="85240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Cell blocks</a:t>
            </a:r>
            <a:endParaRPr lang="ko-KR" altLang="en-US" b="1" dirty="0"/>
          </a:p>
        </p:txBody>
      </p:sp>
      <p:sp>
        <p:nvSpPr>
          <p:cNvPr id="9" name="모서리가 둥근 직사각형 8"/>
          <p:cNvSpPr/>
          <p:nvPr/>
        </p:nvSpPr>
        <p:spPr>
          <a:xfrm>
            <a:off x="7196206" y="2472575"/>
            <a:ext cx="1859797" cy="85240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Liquid based cytology</a:t>
            </a:r>
            <a:endParaRPr lang="ko-KR" altLang="en-US" b="1" dirty="0"/>
          </a:p>
        </p:txBody>
      </p:sp>
      <p:sp>
        <p:nvSpPr>
          <p:cNvPr id="10" name="TextBox 9"/>
          <p:cNvSpPr txBox="1"/>
          <p:nvPr/>
        </p:nvSpPr>
        <p:spPr>
          <a:xfrm>
            <a:off x="1780953" y="3955030"/>
            <a:ext cx="2315483" cy="400110"/>
          </a:xfrm>
          <a:prstGeom prst="rect">
            <a:avLst/>
          </a:prstGeom>
          <a:noFill/>
        </p:spPr>
        <p:txBody>
          <a:bodyPr wrap="square" rtlCol="0">
            <a:spAutoFit/>
          </a:bodyPr>
          <a:lstStyle/>
          <a:p>
            <a:r>
              <a:rPr lang="en-US" altLang="ko-KR" sz="2000" dirty="0" smtClean="0">
                <a:solidFill>
                  <a:srgbClr val="0070C0"/>
                </a:solidFill>
              </a:rPr>
              <a:t>Molecular testing/</a:t>
            </a:r>
            <a:endParaRPr lang="ko-KR" altLang="en-US" sz="2000" dirty="0">
              <a:solidFill>
                <a:srgbClr val="0070C0"/>
              </a:solidFill>
            </a:endParaRPr>
          </a:p>
        </p:txBody>
      </p:sp>
      <p:sp>
        <p:nvSpPr>
          <p:cNvPr id="11" name="TextBox 10"/>
          <p:cNvSpPr txBox="1"/>
          <p:nvPr/>
        </p:nvSpPr>
        <p:spPr>
          <a:xfrm>
            <a:off x="3720064" y="3955028"/>
            <a:ext cx="3240752" cy="400110"/>
          </a:xfrm>
          <a:prstGeom prst="rect">
            <a:avLst/>
          </a:prstGeom>
          <a:noFill/>
        </p:spPr>
        <p:txBody>
          <a:bodyPr wrap="square" rtlCol="0">
            <a:spAutoFit/>
          </a:bodyPr>
          <a:lstStyle/>
          <a:p>
            <a:r>
              <a:rPr lang="en-US" altLang="ko-KR" sz="2000" dirty="0" smtClean="0">
                <a:solidFill>
                  <a:srgbClr val="0070C0"/>
                </a:solidFill>
              </a:rPr>
              <a:t>Immunocytochemistry</a:t>
            </a:r>
            <a:r>
              <a:rPr lang="en-US" altLang="ko-KR" sz="2000" dirty="0" smtClean="0"/>
              <a:t> </a:t>
            </a:r>
            <a:endParaRPr lang="ko-KR" altLang="en-US" sz="2000" dirty="0"/>
          </a:p>
        </p:txBody>
      </p:sp>
      <p:sp>
        <p:nvSpPr>
          <p:cNvPr id="12" name="직사각형 11"/>
          <p:cNvSpPr/>
          <p:nvPr/>
        </p:nvSpPr>
        <p:spPr>
          <a:xfrm>
            <a:off x="518861" y="4928245"/>
            <a:ext cx="8059860" cy="707886"/>
          </a:xfrm>
          <a:prstGeom prst="rect">
            <a:avLst/>
          </a:prstGeom>
        </p:spPr>
        <p:txBody>
          <a:bodyPr wrap="square">
            <a:spAutoFit/>
          </a:bodyPr>
          <a:lstStyle/>
          <a:p>
            <a:r>
              <a:rPr lang="en-US" altLang="ko-KR" sz="2000" dirty="0">
                <a:solidFill>
                  <a:srgbClr val="231F20"/>
                </a:solidFill>
              </a:rPr>
              <a:t>3171 </a:t>
            </a:r>
            <a:r>
              <a:rPr lang="en-US" altLang="ko-KR" sz="2000" dirty="0" smtClean="0">
                <a:solidFill>
                  <a:srgbClr val="231F20"/>
                </a:solidFill>
              </a:rPr>
              <a:t>liquid-based cytology </a:t>
            </a:r>
            <a:r>
              <a:rPr lang="en-US" altLang="ko-KR" sz="2000" dirty="0">
                <a:solidFill>
                  <a:srgbClr val="231F20"/>
                </a:solidFill>
              </a:rPr>
              <a:t>pleural and </a:t>
            </a:r>
            <a:r>
              <a:rPr lang="en-US" altLang="ko-KR" sz="2000" dirty="0" smtClean="0">
                <a:solidFill>
                  <a:srgbClr val="231F20"/>
                </a:solidFill>
              </a:rPr>
              <a:t>pericardial </a:t>
            </a:r>
            <a:r>
              <a:rPr lang="en-US" altLang="ko-KR" sz="2000" dirty="0">
                <a:solidFill>
                  <a:srgbClr val="231F20"/>
                </a:solidFill>
              </a:rPr>
              <a:t>effusions </a:t>
            </a:r>
            <a:r>
              <a:rPr lang="en-US" altLang="ko-KR" sz="2000" dirty="0" smtClean="0">
                <a:solidFill>
                  <a:srgbClr val="231F20"/>
                </a:solidFill>
              </a:rPr>
              <a:t>were appraised </a:t>
            </a:r>
            <a:r>
              <a:rPr lang="en-US" altLang="ko-KR" sz="2000" dirty="0">
                <a:solidFill>
                  <a:srgbClr val="231F20"/>
                </a:solidFill>
              </a:rPr>
              <a:t>between January 2000 and December </a:t>
            </a:r>
            <a:r>
              <a:rPr lang="en-US" altLang="ko-KR" sz="2000" dirty="0" smtClean="0">
                <a:solidFill>
                  <a:srgbClr val="231F20"/>
                </a:solidFill>
              </a:rPr>
              <a:t>2013 (fine needle aspiration)</a:t>
            </a:r>
            <a:endParaRPr lang="ko-KR" altLang="en-US" sz="5400" dirty="0"/>
          </a:p>
        </p:txBody>
      </p:sp>
      <p:sp>
        <p:nvSpPr>
          <p:cNvPr id="13" name="TextBox 12"/>
          <p:cNvSpPr txBox="1"/>
          <p:nvPr/>
        </p:nvSpPr>
        <p:spPr>
          <a:xfrm>
            <a:off x="72427" y="2572158"/>
            <a:ext cx="1120377" cy="646331"/>
          </a:xfrm>
          <a:prstGeom prst="rect">
            <a:avLst/>
          </a:prstGeom>
          <a:noFill/>
        </p:spPr>
        <p:txBody>
          <a:bodyPr wrap="square" rtlCol="0">
            <a:spAutoFit/>
          </a:bodyPr>
          <a:lstStyle/>
          <a:p>
            <a:r>
              <a:rPr lang="en-US" altLang="ko-KR" u="sng" dirty="0" smtClean="0"/>
              <a:t>Cytology methods</a:t>
            </a:r>
            <a:endParaRPr lang="ko-KR" altLang="en-US" u="sng" dirty="0"/>
          </a:p>
        </p:txBody>
      </p:sp>
      <p:sp>
        <p:nvSpPr>
          <p:cNvPr id="14" name="TextBox 13"/>
          <p:cNvSpPr txBox="1"/>
          <p:nvPr/>
        </p:nvSpPr>
        <p:spPr>
          <a:xfrm>
            <a:off x="61869" y="3765701"/>
            <a:ext cx="1217468" cy="646331"/>
          </a:xfrm>
          <a:prstGeom prst="rect">
            <a:avLst/>
          </a:prstGeom>
          <a:noFill/>
        </p:spPr>
        <p:txBody>
          <a:bodyPr wrap="square" rtlCol="0">
            <a:spAutoFit/>
          </a:bodyPr>
          <a:lstStyle/>
          <a:p>
            <a:r>
              <a:rPr lang="en-US" altLang="ko-KR" u="sng" dirty="0" smtClean="0"/>
              <a:t>Ancillary techniques</a:t>
            </a:r>
            <a:endParaRPr lang="ko-KR" altLang="en-US" u="sng" dirty="0"/>
          </a:p>
        </p:txBody>
      </p:sp>
      <p:sp>
        <p:nvSpPr>
          <p:cNvPr id="15" name="직사각형 14"/>
          <p:cNvSpPr/>
          <p:nvPr/>
        </p:nvSpPr>
        <p:spPr>
          <a:xfrm>
            <a:off x="1104521" y="2299580"/>
            <a:ext cx="6023251" cy="120411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8439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07492" y="599925"/>
            <a:ext cx="8919865" cy="491352"/>
          </a:xfrm>
        </p:spPr>
        <p:txBody>
          <a:bodyPr>
            <a:normAutofit/>
          </a:bodyPr>
          <a:lstStyle/>
          <a:p>
            <a:r>
              <a:rPr lang="en-US" altLang="ko-KR" sz="1600" dirty="0"/>
              <a:t>Correlation Between Primary Tumors and Pleural Effusions: Morphologic and </a:t>
            </a:r>
            <a:r>
              <a:rPr lang="en-US" altLang="ko-KR" sz="1600" dirty="0" err="1" smtClean="0"/>
              <a:t>Immunocytochemical</a:t>
            </a:r>
            <a:r>
              <a:rPr lang="en-US" altLang="ko-KR" sz="1600" dirty="0" smtClean="0"/>
              <a:t> Profiles</a:t>
            </a:r>
            <a:endParaRPr lang="ko-KR" altLang="en-US" sz="1600"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6518916" y="6358946"/>
            <a:ext cx="2471702" cy="276999"/>
          </a:xfrm>
          <a:prstGeom prst="rect">
            <a:avLst/>
          </a:prstGeom>
        </p:spPr>
        <p:txBody>
          <a:bodyPr wrap="none">
            <a:spAutoFit/>
          </a:bodyPr>
          <a:lstStyle/>
          <a:p>
            <a:r>
              <a:rPr lang="en-US" altLang="ko-KR" sz="1200" i="1" dirty="0">
                <a:solidFill>
                  <a:srgbClr val="231F20"/>
                </a:solidFill>
              </a:rPr>
              <a:t>Cancer </a:t>
            </a:r>
            <a:r>
              <a:rPr lang="en-US" altLang="ko-KR" sz="1200" i="1" dirty="0" err="1" smtClean="0">
                <a:solidFill>
                  <a:srgbClr val="231F20"/>
                </a:solidFill>
              </a:rPr>
              <a:t>Cytopathol</a:t>
            </a:r>
            <a:r>
              <a:rPr lang="en-US" altLang="ko-KR" sz="1200" i="1" dirty="0" smtClean="0">
                <a:solidFill>
                  <a:srgbClr val="231F20"/>
                </a:solidFill>
              </a:rPr>
              <a:t> </a:t>
            </a:r>
            <a:r>
              <a:rPr lang="en-US" altLang="ko-KR" sz="1200" dirty="0">
                <a:solidFill>
                  <a:srgbClr val="231F20"/>
                </a:solidFill>
              </a:rPr>
              <a:t>2015;123:258-66.</a:t>
            </a:r>
            <a:endParaRPr lang="ko-KR" altLang="en-US" sz="1200" dirty="0"/>
          </a:p>
        </p:txBody>
      </p:sp>
      <p:pic>
        <p:nvPicPr>
          <p:cNvPr id="6" name="그림 5"/>
          <p:cNvPicPr>
            <a:picLocks noChangeAspect="1"/>
          </p:cNvPicPr>
          <p:nvPr/>
        </p:nvPicPr>
        <p:blipFill>
          <a:blip r:embed="rId2"/>
          <a:stretch>
            <a:fillRect/>
          </a:stretch>
        </p:blipFill>
        <p:spPr>
          <a:xfrm>
            <a:off x="19011" y="1027906"/>
            <a:ext cx="9096829" cy="4838739"/>
          </a:xfrm>
          <a:prstGeom prst="rect">
            <a:avLst/>
          </a:prstGeom>
        </p:spPr>
      </p:pic>
      <p:sp>
        <p:nvSpPr>
          <p:cNvPr id="7" name="직사각형 6"/>
          <p:cNvSpPr/>
          <p:nvPr/>
        </p:nvSpPr>
        <p:spPr>
          <a:xfrm>
            <a:off x="28160" y="5850641"/>
            <a:ext cx="8962458" cy="600164"/>
          </a:xfrm>
          <a:prstGeom prst="rect">
            <a:avLst/>
          </a:prstGeom>
        </p:spPr>
        <p:txBody>
          <a:bodyPr wrap="square">
            <a:spAutoFit/>
          </a:bodyPr>
          <a:lstStyle/>
          <a:p>
            <a:r>
              <a:rPr lang="en-US" altLang="ko-KR" sz="1100" baseline="30000" dirty="0" err="1" smtClean="0">
                <a:solidFill>
                  <a:srgbClr val="231F20"/>
                </a:solidFill>
              </a:rPr>
              <a:t>a</a:t>
            </a:r>
            <a:r>
              <a:rPr lang="en-US" altLang="ko-KR" sz="1100" dirty="0" err="1" smtClean="0">
                <a:solidFill>
                  <a:srgbClr val="231F20"/>
                </a:solidFill>
              </a:rPr>
              <a:t>Values</a:t>
            </a:r>
            <a:r>
              <a:rPr lang="en-US" altLang="ko-KR" sz="1100" dirty="0" smtClean="0">
                <a:solidFill>
                  <a:srgbClr val="231F20"/>
                </a:solidFill>
              </a:rPr>
              <a:t> </a:t>
            </a:r>
            <a:r>
              <a:rPr lang="en-US" altLang="ko-KR" sz="1100" dirty="0">
                <a:solidFill>
                  <a:srgbClr val="231F20"/>
                </a:solidFill>
              </a:rPr>
              <a:t>for positive results are reported, so that the remaining values reflect the corresponding negative values.</a:t>
            </a:r>
          </a:p>
          <a:p>
            <a:r>
              <a:rPr lang="en-US" altLang="ko-KR" sz="1100" baseline="30000" dirty="0" err="1" smtClean="0">
                <a:solidFill>
                  <a:srgbClr val="231F20"/>
                </a:solidFill>
              </a:rPr>
              <a:t>b</a:t>
            </a:r>
            <a:r>
              <a:rPr lang="en-US" altLang="ko-KR" sz="1100" dirty="0" err="1" smtClean="0">
                <a:solidFill>
                  <a:srgbClr val="231F20"/>
                </a:solidFill>
              </a:rPr>
              <a:t>Immunocytochemistry</a:t>
            </a:r>
            <a:r>
              <a:rPr lang="en-US" altLang="ko-KR" sz="1100" dirty="0" smtClean="0">
                <a:solidFill>
                  <a:srgbClr val="231F20"/>
                </a:solidFill>
              </a:rPr>
              <a:t> </a:t>
            </a:r>
            <a:r>
              <a:rPr lang="en-US" altLang="ko-KR" sz="1100" dirty="0">
                <a:solidFill>
                  <a:srgbClr val="231F20"/>
                </a:solidFill>
              </a:rPr>
              <a:t>was performed both on stored liquid-based cytology slides and on cell blocks derived from stored liquid-based cytology material, </a:t>
            </a:r>
            <a:r>
              <a:rPr lang="en-US" altLang="ko-KR" sz="1100" dirty="0" smtClean="0">
                <a:solidFill>
                  <a:srgbClr val="231F20"/>
                </a:solidFill>
              </a:rPr>
              <a:t>and there </a:t>
            </a:r>
            <a:r>
              <a:rPr lang="en-US" altLang="ko-KR" sz="1100" dirty="0">
                <a:solidFill>
                  <a:srgbClr val="231F20"/>
                </a:solidFill>
              </a:rPr>
              <a:t>was no significant difference in expression.</a:t>
            </a:r>
            <a:endParaRPr lang="ko-KR" altLang="en-US" sz="3200" dirty="0"/>
          </a:p>
        </p:txBody>
      </p:sp>
      <p:sp>
        <p:nvSpPr>
          <p:cNvPr id="8" name="직사각형 7"/>
          <p:cNvSpPr/>
          <p:nvPr/>
        </p:nvSpPr>
        <p:spPr>
          <a:xfrm>
            <a:off x="107492" y="2399168"/>
            <a:ext cx="8529514" cy="217283"/>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4940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45933" y="889408"/>
            <a:ext cx="7886700" cy="366714"/>
          </a:xfrm>
        </p:spPr>
        <p:txBody>
          <a:bodyPr>
            <a:normAutofit/>
          </a:bodyPr>
          <a:lstStyle/>
          <a:p>
            <a:r>
              <a:rPr lang="en-US" altLang="ko-KR" sz="1800" dirty="0"/>
              <a:t>Descriptive Statistics for </a:t>
            </a:r>
            <a:r>
              <a:rPr lang="en-US" altLang="ko-KR" sz="1800" dirty="0" smtClean="0"/>
              <a:t>Morphologic Yield </a:t>
            </a:r>
            <a:r>
              <a:rPr lang="en-US" altLang="ko-KR" sz="1800" dirty="0"/>
              <a:t>in the Pleural and </a:t>
            </a:r>
            <a:r>
              <a:rPr lang="en-US" altLang="ko-KR" sz="1800" dirty="0" smtClean="0"/>
              <a:t>Pericardial </a:t>
            </a:r>
            <a:r>
              <a:rPr lang="en-US" altLang="ko-KR" sz="1800" dirty="0"/>
              <a:t>Groups</a:t>
            </a:r>
            <a:endParaRPr lang="ko-KR" altLang="en-US" sz="1800" dirty="0"/>
          </a:p>
        </p:txBody>
      </p:sp>
      <p:sp>
        <p:nvSpPr>
          <p:cNvPr id="5" name="직사각형 4"/>
          <p:cNvSpPr/>
          <p:nvPr/>
        </p:nvSpPr>
        <p:spPr>
          <a:xfrm>
            <a:off x="6518916" y="6358946"/>
            <a:ext cx="2471702" cy="276999"/>
          </a:xfrm>
          <a:prstGeom prst="rect">
            <a:avLst/>
          </a:prstGeom>
        </p:spPr>
        <p:txBody>
          <a:bodyPr wrap="none">
            <a:spAutoFit/>
          </a:bodyPr>
          <a:lstStyle/>
          <a:p>
            <a:r>
              <a:rPr lang="en-US" altLang="ko-KR" sz="1200" i="1" dirty="0">
                <a:solidFill>
                  <a:srgbClr val="231F20"/>
                </a:solidFill>
              </a:rPr>
              <a:t>Cancer </a:t>
            </a:r>
            <a:r>
              <a:rPr lang="en-US" altLang="ko-KR" sz="1200" i="1" dirty="0" err="1" smtClean="0">
                <a:solidFill>
                  <a:srgbClr val="231F20"/>
                </a:solidFill>
              </a:rPr>
              <a:t>Cytopathol</a:t>
            </a:r>
            <a:r>
              <a:rPr lang="en-US" altLang="ko-KR" sz="1200" i="1" dirty="0" smtClean="0">
                <a:solidFill>
                  <a:srgbClr val="231F20"/>
                </a:solidFill>
              </a:rPr>
              <a:t> </a:t>
            </a:r>
            <a:r>
              <a:rPr lang="en-US" altLang="ko-KR" sz="1200" dirty="0">
                <a:solidFill>
                  <a:srgbClr val="231F20"/>
                </a:solidFill>
              </a:rPr>
              <a:t>2015;123:258-66.</a:t>
            </a:r>
            <a:endParaRPr lang="ko-KR" altLang="en-US" sz="1200" dirty="0"/>
          </a:p>
        </p:txBody>
      </p:sp>
      <p:pic>
        <p:nvPicPr>
          <p:cNvPr id="6" name="그림 5"/>
          <p:cNvPicPr>
            <a:picLocks noChangeAspect="1"/>
          </p:cNvPicPr>
          <p:nvPr/>
        </p:nvPicPr>
        <p:blipFill>
          <a:blip r:embed="rId2"/>
          <a:stretch>
            <a:fillRect/>
          </a:stretch>
        </p:blipFill>
        <p:spPr>
          <a:xfrm>
            <a:off x="915722" y="1228963"/>
            <a:ext cx="7418612" cy="4529042"/>
          </a:xfrm>
          <a:prstGeom prst="rect">
            <a:avLst/>
          </a:prstGeom>
        </p:spPr>
      </p:pic>
      <p:sp>
        <p:nvSpPr>
          <p:cNvPr id="7" name="모서리가 둥근 직사각형 6"/>
          <p:cNvSpPr/>
          <p:nvPr/>
        </p:nvSpPr>
        <p:spPr>
          <a:xfrm>
            <a:off x="5251008" y="2335794"/>
            <a:ext cx="1475715" cy="2725093"/>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67323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68791" y="651452"/>
            <a:ext cx="7425459" cy="1325563"/>
          </a:xfrm>
        </p:spPr>
        <p:txBody>
          <a:bodyPr>
            <a:noAutofit/>
          </a:bodyPr>
          <a:lstStyle/>
          <a:p>
            <a:r>
              <a:rPr lang="en-US" altLang="ko-KR" sz="3600" b="1" dirty="0"/>
              <a:t>The value of multiple fluid specimens </a:t>
            </a:r>
            <a:r>
              <a:rPr lang="en-US" altLang="ko-KR" sz="3600" b="1" dirty="0" smtClean="0"/>
              <a:t>in the</a:t>
            </a:r>
            <a:r>
              <a:rPr lang="en-US" altLang="ko-KR" sz="3600" b="1" dirty="0"/>
              <a:t> cytological diagnosis of </a:t>
            </a:r>
            <a:r>
              <a:rPr lang="en-US" altLang="ko-KR" sz="3600" b="1" dirty="0" smtClean="0"/>
              <a:t>malignancy</a:t>
            </a:r>
            <a:endParaRPr lang="ko-KR" altLang="en-US" sz="3600" dirty="0"/>
          </a:p>
        </p:txBody>
      </p:sp>
      <p:sp>
        <p:nvSpPr>
          <p:cNvPr id="4" name="TextBox 3"/>
          <p:cNvSpPr txBox="1"/>
          <p:nvPr/>
        </p:nvSpPr>
        <p:spPr>
          <a:xfrm>
            <a:off x="6724073" y="6441208"/>
            <a:ext cx="2068368" cy="276999"/>
          </a:xfrm>
          <a:prstGeom prst="rect">
            <a:avLst/>
          </a:prstGeom>
          <a:noFill/>
        </p:spPr>
        <p:txBody>
          <a:bodyPr wrap="square" rtlCol="0">
            <a:spAutoFit/>
          </a:bodyPr>
          <a:lstStyle/>
          <a:p>
            <a:r>
              <a:rPr lang="en-US" altLang="ko-KR" sz="1200" i="1" dirty="0" smtClean="0"/>
              <a:t>Mod </a:t>
            </a:r>
            <a:r>
              <a:rPr lang="en-US" altLang="ko-KR" sz="1200" i="1" dirty="0" err="1" smtClean="0"/>
              <a:t>Pathol</a:t>
            </a:r>
            <a:r>
              <a:rPr lang="en-US" altLang="ko-KR" sz="1200" i="1" dirty="0" smtClean="0"/>
              <a:t> </a:t>
            </a:r>
            <a:r>
              <a:rPr lang="da-DK" altLang="ko-KR" sz="1200" dirty="0" smtClean="0"/>
              <a:t>1994;7(6</a:t>
            </a:r>
            <a:r>
              <a:rPr lang="da-DK" altLang="ko-KR" sz="1200" dirty="0"/>
              <a:t>):665-8.</a:t>
            </a:r>
            <a:endParaRPr lang="ko-KR" altLang="en-US" sz="1200" dirty="0"/>
          </a:p>
        </p:txBody>
      </p:sp>
      <p:sp>
        <p:nvSpPr>
          <p:cNvPr id="5" name="직사각형 4"/>
          <p:cNvSpPr/>
          <p:nvPr/>
        </p:nvSpPr>
        <p:spPr>
          <a:xfrm>
            <a:off x="841082" y="2588599"/>
            <a:ext cx="7425459" cy="369332"/>
          </a:xfrm>
          <a:prstGeom prst="rect">
            <a:avLst/>
          </a:prstGeom>
        </p:spPr>
        <p:txBody>
          <a:bodyPr wrap="square">
            <a:spAutoFit/>
          </a:bodyPr>
          <a:lstStyle/>
          <a:p>
            <a:r>
              <a:rPr lang="en-US" altLang="ko-KR" dirty="0">
                <a:latin typeface="Times New Roman" panose="02020603050405020304" pitchFamily="18" charset="0"/>
              </a:rPr>
              <a:t>Increasing the number </a:t>
            </a:r>
            <a:r>
              <a:rPr lang="en-US" altLang="ko-KR" dirty="0" smtClean="0">
                <a:latin typeface="Times New Roman" panose="02020603050405020304" pitchFamily="18" charset="0"/>
              </a:rPr>
              <a:t>of </a:t>
            </a:r>
            <a:r>
              <a:rPr lang="en-US" altLang="ko-KR" dirty="0" err="1" smtClean="0">
                <a:latin typeface="Times New Roman" panose="02020603050405020304" pitchFamily="18" charset="0"/>
              </a:rPr>
              <a:t>thoracocentesis</a:t>
            </a:r>
            <a:r>
              <a:rPr lang="en-US" altLang="ko-KR" dirty="0" smtClean="0">
                <a:latin typeface="Times New Roman" panose="02020603050405020304" pitchFamily="18" charset="0"/>
              </a:rPr>
              <a:t> </a:t>
            </a:r>
            <a:r>
              <a:rPr lang="en-US" altLang="ko-KR" dirty="0">
                <a:latin typeface="Times New Roman" panose="02020603050405020304" pitchFamily="18" charset="0"/>
              </a:rPr>
              <a:t>can increase the diagnostic </a:t>
            </a:r>
            <a:r>
              <a:rPr lang="en-US" altLang="ko-KR" dirty="0" smtClean="0">
                <a:latin typeface="Times New Roman" panose="02020603050405020304" pitchFamily="18" charset="0"/>
              </a:rPr>
              <a:t>yield rate </a:t>
            </a:r>
            <a:endParaRPr lang="en-US" altLang="ko-KR" b="0" i="0" dirty="0">
              <a:effectLst/>
              <a:latin typeface="Times New Roman" panose="02020603050405020304" pitchFamily="18" charset="0"/>
            </a:endParaRPr>
          </a:p>
        </p:txBody>
      </p:sp>
      <p:graphicFrame>
        <p:nvGraphicFramePr>
          <p:cNvPr id="6" name="표 5"/>
          <p:cNvGraphicFramePr>
            <a:graphicFrameLocks noGrp="1"/>
          </p:cNvGraphicFramePr>
          <p:nvPr>
            <p:extLst>
              <p:ext uri="{D42A27DB-BD31-4B8C-83A1-F6EECF244321}">
                <p14:modId xmlns:p14="http://schemas.microsoft.com/office/powerpoint/2010/main" val="2040547654"/>
              </p:ext>
            </p:extLst>
          </p:nvPr>
        </p:nvGraphicFramePr>
        <p:xfrm>
          <a:off x="1450104" y="3255108"/>
          <a:ext cx="6096000" cy="2205184"/>
        </p:xfrm>
        <a:graphic>
          <a:graphicData uri="http://schemas.openxmlformats.org/drawingml/2006/table">
            <a:tbl>
              <a:tblPr firstRow="1" bandRow="1">
                <a:tableStyleId>{5C22544A-7EE6-4342-B048-85BDC9FD1C3A}</a:tableStyleId>
              </a:tblPr>
              <a:tblGrid>
                <a:gridCol w="3048000"/>
                <a:gridCol w="3048000"/>
              </a:tblGrid>
              <a:tr h="551296">
                <a:tc>
                  <a:txBody>
                    <a:bodyPr/>
                    <a:lstStyle/>
                    <a:p>
                      <a:pPr latinLnBrk="1"/>
                      <a:r>
                        <a:rPr lang="en-US" altLang="ko-KR" b="0" dirty="0" smtClean="0">
                          <a:solidFill>
                            <a:schemeClr val="tx1"/>
                          </a:solidFill>
                        </a:rPr>
                        <a:t>Frequency</a:t>
                      </a:r>
                      <a:endParaRPr lang="ko-KR" altLang="en-US" b="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dirty="0" smtClean="0">
                          <a:solidFill>
                            <a:schemeClr val="tx1"/>
                          </a:solidFill>
                        </a:rPr>
                        <a:t>Diagnostic</a:t>
                      </a:r>
                      <a:r>
                        <a:rPr lang="en-US" altLang="ko-KR" baseline="0" dirty="0" smtClean="0">
                          <a:solidFill>
                            <a:schemeClr val="tx1"/>
                          </a:solidFill>
                        </a:rPr>
                        <a:t> yield rate (n=55)</a:t>
                      </a:r>
                      <a:endParaRPr lang="ko-KR" altLang="en-US"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1296">
                <a:tc>
                  <a:txBody>
                    <a:bodyPr/>
                    <a:lstStyle/>
                    <a:p>
                      <a:pPr latinLnBrk="1"/>
                      <a:r>
                        <a:rPr lang="en-US" altLang="ko-KR" sz="1600" dirty="0" smtClean="0"/>
                        <a:t>First</a:t>
                      </a:r>
                      <a:r>
                        <a:rPr lang="en-US" altLang="ko-KR" sz="1600" baseline="0" dirty="0" smtClean="0"/>
                        <a:t> thoracentesis </a:t>
                      </a:r>
                      <a:endParaRPr lang="ko-KR" altLang="en-US" sz="1600" dirty="0"/>
                    </a:p>
                  </a:txBody>
                  <a:tcPr anchor="ctr">
                    <a:lnT w="12700" cap="flat" cmpd="sng" algn="ctr">
                      <a:solidFill>
                        <a:schemeClr val="tx1"/>
                      </a:solidFill>
                      <a:prstDash val="solid"/>
                      <a:round/>
                      <a:headEnd type="none" w="med" len="med"/>
                      <a:tailEnd type="none" w="med" len="med"/>
                    </a:lnT>
                    <a:noFill/>
                  </a:tcPr>
                </a:tc>
                <a:tc>
                  <a:txBody>
                    <a:bodyPr/>
                    <a:lstStyle/>
                    <a:p>
                      <a:pPr latinLnBrk="1"/>
                      <a:r>
                        <a:rPr lang="en-US" altLang="ko-KR" sz="1600" dirty="0" smtClean="0"/>
                        <a:t>65% </a:t>
                      </a:r>
                      <a:endParaRPr lang="ko-KR" altLang="en-US" sz="1600" dirty="0"/>
                    </a:p>
                  </a:txBody>
                  <a:tcPr anchor="ctr">
                    <a:lnT w="12700" cap="flat" cmpd="sng" algn="ctr">
                      <a:solidFill>
                        <a:schemeClr val="tx1"/>
                      </a:solidFill>
                      <a:prstDash val="solid"/>
                      <a:round/>
                      <a:headEnd type="none" w="med" len="med"/>
                      <a:tailEnd type="none" w="med" len="med"/>
                    </a:lnT>
                    <a:noFill/>
                  </a:tcPr>
                </a:tc>
              </a:tr>
              <a:tr h="551296">
                <a:tc>
                  <a:txBody>
                    <a:bodyPr/>
                    <a:lstStyle/>
                    <a:p>
                      <a:pPr latinLnBrk="1"/>
                      <a:r>
                        <a:rPr lang="en-US" altLang="ko-KR" sz="1600" dirty="0" smtClean="0"/>
                        <a:t>Second thoracentesis</a:t>
                      </a:r>
                      <a:endParaRPr lang="ko-KR" altLang="en-US" sz="1600" dirty="0"/>
                    </a:p>
                  </a:txBody>
                  <a:tcPr anchor="ctr">
                    <a:noFill/>
                  </a:tcPr>
                </a:tc>
                <a:tc>
                  <a:txBody>
                    <a:bodyPr/>
                    <a:lstStyle/>
                    <a:p>
                      <a:pPr latinLnBrk="1"/>
                      <a:r>
                        <a:rPr lang="en-US" altLang="ko-KR" sz="1600" dirty="0" smtClean="0"/>
                        <a:t>additional 27% (92%)</a:t>
                      </a:r>
                      <a:endParaRPr lang="ko-KR" altLang="en-US" sz="1600" dirty="0"/>
                    </a:p>
                  </a:txBody>
                  <a:tcPr anchor="ctr">
                    <a:noFill/>
                  </a:tcPr>
                </a:tc>
              </a:tr>
              <a:tr h="551296">
                <a:tc>
                  <a:txBody>
                    <a:bodyPr/>
                    <a:lstStyle/>
                    <a:p>
                      <a:pPr latinLnBrk="1"/>
                      <a:r>
                        <a:rPr lang="en-US" altLang="ko-KR" sz="1600" dirty="0" smtClean="0"/>
                        <a:t>Third thoracentesis</a:t>
                      </a:r>
                      <a:endParaRPr lang="ko-KR" altLang="en-US" sz="1600" dirty="0"/>
                    </a:p>
                  </a:txBody>
                  <a:tcPr anchor="ctr">
                    <a:lnB w="19050" cap="flat" cmpd="sng" algn="ctr">
                      <a:solidFill>
                        <a:schemeClr val="tx1"/>
                      </a:solidFill>
                      <a:prstDash val="solid"/>
                      <a:round/>
                      <a:headEnd type="none" w="med" len="med"/>
                      <a:tailEnd type="none" w="med" len="med"/>
                    </a:lnB>
                    <a:noFill/>
                  </a:tcPr>
                </a:tc>
                <a:tc>
                  <a:txBody>
                    <a:bodyPr/>
                    <a:lstStyle/>
                    <a:p>
                      <a:pPr latinLnBrk="1"/>
                      <a:r>
                        <a:rPr lang="en-US" altLang="ko-KR" sz="1600" dirty="0" smtClean="0"/>
                        <a:t>additional 5% (97%)</a:t>
                      </a:r>
                      <a:endParaRPr lang="ko-KR" altLang="en-US" sz="1600" dirty="0"/>
                    </a:p>
                  </a:txBody>
                  <a:tcPr anchor="ctr">
                    <a:lnB w="190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7983964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57595" y="355891"/>
            <a:ext cx="7886700" cy="650874"/>
          </a:xfrm>
        </p:spPr>
        <p:txBody>
          <a:bodyPr>
            <a:normAutofit/>
          </a:bodyPr>
          <a:lstStyle/>
          <a:p>
            <a:r>
              <a:rPr lang="en-US" altLang="ko-KR" sz="3600" dirty="0" smtClean="0"/>
              <a:t>Volume of Pleural fluid </a:t>
            </a:r>
            <a:endParaRPr lang="ko-KR" altLang="en-US" sz="3600" dirty="0"/>
          </a:p>
        </p:txBody>
      </p:sp>
      <p:sp>
        <p:nvSpPr>
          <p:cNvPr id="4" name="직사각형 3"/>
          <p:cNvSpPr/>
          <p:nvPr/>
        </p:nvSpPr>
        <p:spPr>
          <a:xfrm>
            <a:off x="416212" y="1341784"/>
            <a:ext cx="8386041" cy="369332"/>
          </a:xfrm>
          <a:prstGeom prst="rect">
            <a:avLst/>
          </a:prstGeom>
        </p:spPr>
        <p:txBody>
          <a:bodyPr wrap="square">
            <a:spAutoFit/>
          </a:bodyPr>
          <a:lstStyle/>
          <a:p>
            <a:r>
              <a:rPr lang="en-US" altLang="ko-KR" u="sng" dirty="0">
                <a:latin typeface="Times New Roman" panose="02020603050405020304" pitchFamily="18" charset="0"/>
              </a:rPr>
              <a:t>Increasing the </a:t>
            </a:r>
            <a:r>
              <a:rPr lang="en-US" altLang="ko-KR" u="sng" dirty="0" smtClean="0">
                <a:latin typeface="Times New Roman" panose="02020603050405020304" pitchFamily="18" charset="0"/>
              </a:rPr>
              <a:t>volume of </a:t>
            </a:r>
            <a:r>
              <a:rPr lang="en-US" altLang="ko-KR" u="sng" dirty="0">
                <a:latin typeface="Times New Roman" panose="02020603050405020304" pitchFamily="18" charset="0"/>
              </a:rPr>
              <a:t>pleural fluid collected </a:t>
            </a:r>
            <a:r>
              <a:rPr lang="en-US" altLang="ko-KR" u="sng" dirty="0" smtClean="0">
                <a:latin typeface="Times New Roman" panose="02020603050405020304" pitchFamily="18" charset="0"/>
              </a:rPr>
              <a:t>for cytology </a:t>
            </a:r>
            <a:r>
              <a:rPr lang="en-US" altLang="ko-KR" u="sng" dirty="0">
                <a:latin typeface="Times New Roman" panose="02020603050405020304" pitchFamily="18" charset="0"/>
              </a:rPr>
              <a:t>does not increase sensitivity</a:t>
            </a:r>
            <a:endParaRPr lang="en-US" altLang="ko-KR" b="0" u="sng" dirty="0">
              <a:effectLst/>
              <a:latin typeface="Times New Roman" panose="02020603050405020304" pitchFamily="18" charset="0"/>
            </a:endParaRPr>
          </a:p>
        </p:txBody>
      </p:sp>
      <p:sp>
        <p:nvSpPr>
          <p:cNvPr id="9" name="직사각형 8"/>
          <p:cNvSpPr/>
          <p:nvPr/>
        </p:nvSpPr>
        <p:spPr>
          <a:xfrm>
            <a:off x="6220689" y="6449396"/>
            <a:ext cx="2867891" cy="276999"/>
          </a:xfrm>
          <a:prstGeom prst="rect">
            <a:avLst/>
          </a:prstGeom>
        </p:spPr>
        <p:txBody>
          <a:bodyPr wrap="square">
            <a:spAutoFit/>
          </a:bodyPr>
          <a:lstStyle/>
          <a:p>
            <a:r>
              <a:rPr lang="en-US" altLang="ko-KR" sz="1200" i="1" dirty="0" smtClean="0">
                <a:solidFill>
                  <a:srgbClr val="000000"/>
                </a:solidFill>
                <a:latin typeface="arial" panose="020B0604020202020204" pitchFamily="34" charset="0"/>
              </a:rPr>
              <a:t>Cancer </a:t>
            </a:r>
            <a:r>
              <a:rPr lang="en-US" altLang="ko-KR" sz="1200" i="1" dirty="0" err="1" smtClean="0">
                <a:solidFill>
                  <a:srgbClr val="000000"/>
                </a:solidFill>
                <a:latin typeface="arial" panose="020B0604020202020204" pitchFamily="34" charset="0"/>
              </a:rPr>
              <a:t>Cytopathol</a:t>
            </a:r>
            <a:r>
              <a:rPr lang="en-US" altLang="ko-KR" sz="1200" i="1" dirty="0" smtClean="0">
                <a:solidFill>
                  <a:srgbClr val="000000"/>
                </a:solidFill>
                <a:latin typeface="arial" panose="020B0604020202020204" pitchFamily="34" charset="0"/>
              </a:rPr>
              <a:t> </a:t>
            </a:r>
            <a:r>
              <a:rPr lang="en-US" altLang="ko-KR" sz="1200" dirty="0" smtClean="0">
                <a:solidFill>
                  <a:srgbClr val="000000"/>
                </a:solidFill>
                <a:latin typeface="arial" panose="020B0604020202020204" pitchFamily="34" charset="0"/>
              </a:rPr>
              <a:t>2014;122(9</a:t>
            </a:r>
            <a:r>
              <a:rPr lang="en-US" altLang="ko-KR" sz="1200" dirty="0">
                <a:solidFill>
                  <a:srgbClr val="000000"/>
                </a:solidFill>
                <a:latin typeface="arial" panose="020B0604020202020204" pitchFamily="34" charset="0"/>
              </a:rPr>
              <a:t>):</a:t>
            </a:r>
            <a:r>
              <a:rPr lang="en-US" altLang="ko-KR" sz="1200" dirty="0" smtClean="0">
                <a:solidFill>
                  <a:srgbClr val="000000"/>
                </a:solidFill>
                <a:latin typeface="arial" panose="020B0604020202020204" pitchFamily="34" charset="0"/>
              </a:rPr>
              <a:t>657-65</a:t>
            </a:r>
            <a:endParaRPr lang="ko-KR" altLang="en-US" sz="1200" dirty="0"/>
          </a:p>
        </p:txBody>
      </p:sp>
      <p:pic>
        <p:nvPicPr>
          <p:cNvPr id="13" name="그림 12"/>
          <p:cNvPicPr>
            <a:picLocks noChangeAspect="1"/>
          </p:cNvPicPr>
          <p:nvPr/>
        </p:nvPicPr>
        <p:blipFill>
          <a:blip r:embed="rId3"/>
          <a:stretch>
            <a:fillRect/>
          </a:stretch>
        </p:blipFill>
        <p:spPr>
          <a:xfrm>
            <a:off x="1016429" y="2083079"/>
            <a:ext cx="6981825" cy="3867150"/>
          </a:xfrm>
          <a:prstGeom prst="rect">
            <a:avLst/>
          </a:prstGeom>
        </p:spPr>
      </p:pic>
      <p:cxnSp>
        <p:nvCxnSpPr>
          <p:cNvPr id="15" name="직선 연결선 14"/>
          <p:cNvCxnSpPr/>
          <p:nvPr/>
        </p:nvCxnSpPr>
        <p:spPr>
          <a:xfrm>
            <a:off x="2327564" y="3011055"/>
            <a:ext cx="18473" cy="2299854"/>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 name="타원 15"/>
          <p:cNvSpPr/>
          <p:nvPr/>
        </p:nvSpPr>
        <p:spPr>
          <a:xfrm>
            <a:off x="2198256" y="2872509"/>
            <a:ext cx="240145" cy="249382"/>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2438401" y="4552363"/>
            <a:ext cx="6363852" cy="307777"/>
          </a:xfrm>
          <a:prstGeom prst="rect">
            <a:avLst/>
          </a:prstGeom>
          <a:noFill/>
        </p:spPr>
        <p:txBody>
          <a:bodyPr wrap="square" rtlCol="0">
            <a:spAutoFit/>
          </a:bodyPr>
          <a:lstStyle/>
          <a:p>
            <a:r>
              <a:rPr lang="en-US" altLang="ko-KR" sz="1400" dirty="0" smtClean="0">
                <a:solidFill>
                  <a:srgbClr val="FF0000"/>
                </a:solidFill>
              </a:rPr>
              <a:t>75 mL </a:t>
            </a:r>
            <a:r>
              <a:rPr lang="en-US" altLang="ko-KR" sz="1400" dirty="0" smtClean="0"/>
              <a:t>is the optimal minimal cutoff volume for diagnosis of MPE</a:t>
            </a:r>
            <a:endParaRPr lang="ko-KR" altLang="en-US" sz="1400" dirty="0"/>
          </a:p>
        </p:txBody>
      </p:sp>
      <p:grpSp>
        <p:nvGrpSpPr>
          <p:cNvPr id="24" name="그룹 23"/>
          <p:cNvGrpSpPr/>
          <p:nvPr/>
        </p:nvGrpSpPr>
        <p:grpSpPr>
          <a:xfrm>
            <a:off x="0" y="1006765"/>
            <a:ext cx="9144000" cy="5387213"/>
            <a:chOff x="0" y="1006765"/>
            <a:chExt cx="9144000" cy="5387213"/>
          </a:xfrm>
        </p:grpSpPr>
        <p:grpSp>
          <p:nvGrpSpPr>
            <p:cNvPr id="23" name="그룹 22"/>
            <p:cNvGrpSpPr/>
            <p:nvPr/>
          </p:nvGrpSpPr>
          <p:grpSpPr>
            <a:xfrm>
              <a:off x="0" y="1006765"/>
              <a:ext cx="9144000" cy="5387213"/>
              <a:chOff x="0" y="1006765"/>
              <a:chExt cx="9144000" cy="5387213"/>
            </a:xfrm>
          </p:grpSpPr>
          <p:sp>
            <p:nvSpPr>
              <p:cNvPr id="19" name="직사각형 18"/>
              <p:cNvSpPr/>
              <p:nvPr/>
            </p:nvSpPr>
            <p:spPr>
              <a:xfrm>
                <a:off x="0" y="1006765"/>
                <a:ext cx="9144000" cy="5387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 name="그림 19"/>
              <p:cNvPicPr>
                <a:picLocks noChangeAspect="1"/>
              </p:cNvPicPr>
              <p:nvPr/>
            </p:nvPicPr>
            <p:blipFill>
              <a:blip r:embed="rId4"/>
              <a:stretch>
                <a:fillRect/>
              </a:stretch>
            </p:blipFill>
            <p:spPr>
              <a:xfrm>
                <a:off x="80312" y="1088651"/>
                <a:ext cx="8983951" cy="1501932"/>
              </a:xfrm>
              <a:prstGeom prst="rect">
                <a:avLst/>
              </a:prstGeom>
            </p:spPr>
          </p:pic>
          <p:pic>
            <p:nvPicPr>
              <p:cNvPr id="21" name="그림 20"/>
              <p:cNvPicPr>
                <a:picLocks noChangeAspect="1"/>
              </p:cNvPicPr>
              <p:nvPr/>
            </p:nvPicPr>
            <p:blipFill>
              <a:blip r:embed="rId5"/>
              <a:stretch>
                <a:fillRect/>
              </a:stretch>
            </p:blipFill>
            <p:spPr>
              <a:xfrm>
                <a:off x="95250" y="2676672"/>
                <a:ext cx="8953500" cy="3629025"/>
              </a:xfrm>
              <a:prstGeom prst="rect">
                <a:avLst/>
              </a:prstGeom>
            </p:spPr>
          </p:pic>
        </p:grpSp>
        <p:sp>
          <p:nvSpPr>
            <p:cNvPr id="22" name="직사각형 21"/>
            <p:cNvSpPr/>
            <p:nvPr/>
          </p:nvSpPr>
          <p:spPr>
            <a:xfrm>
              <a:off x="7693892" y="6080035"/>
              <a:ext cx="1336386" cy="179482"/>
            </a:xfrm>
            <a:prstGeom prst="rect">
              <a:avLst/>
            </a:prstGeom>
            <a:solidFill>
              <a:srgbClr val="E8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57118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stretch>
            <a:fillRect/>
          </a:stretch>
        </p:blipFill>
        <p:spPr>
          <a:xfrm>
            <a:off x="154998" y="102751"/>
            <a:ext cx="7769801" cy="1161201"/>
          </a:xfrm>
          <a:prstGeom prst="rect">
            <a:avLst/>
          </a:prstGeom>
        </p:spPr>
      </p:pic>
      <p:sp>
        <p:nvSpPr>
          <p:cNvPr id="6" name="직사각형 5"/>
          <p:cNvSpPr/>
          <p:nvPr/>
        </p:nvSpPr>
        <p:spPr>
          <a:xfrm>
            <a:off x="6880449" y="6550949"/>
            <a:ext cx="2025426" cy="276999"/>
          </a:xfrm>
          <a:prstGeom prst="rect">
            <a:avLst/>
          </a:prstGeom>
        </p:spPr>
        <p:txBody>
          <a:bodyPr wrap="none">
            <a:spAutoFit/>
          </a:bodyPr>
          <a:lstStyle/>
          <a:p>
            <a:r>
              <a:rPr lang="en-US" altLang="ko-KR" sz="1200" i="1" dirty="0"/>
              <a:t>Respiration</a:t>
            </a:r>
            <a:r>
              <a:rPr lang="en-US" altLang="ko-KR" sz="1200" dirty="0"/>
              <a:t> 2018;96:363–369</a:t>
            </a:r>
            <a:endParaRPr lang="ko-KR" altLang="en-US" sz="1200" dirty="0"/>
          </a:p>
        </p:txBody>
      </p:sp>
      <p:pic>
        <p:nvPicPr>
          <p:cNvPr id="8" name="그림 7"/>
          <p:cNvPicPr>
            <a:picLocks noChangeAspect="1"/>
          </p:cNvPicPr>
          <p:nvPr/>
        </p:nvPicPr>
        <p:blipFill>
          <a:blip r:embed="rId4"/>
          <a:stretch>
            <a:fillRect/>
          </a:stretch>
        </p:blipFill>
        <p:spPr>
          <a:xfrm>
            <a:off x="766803" y="1707418"/>
            <a:ext cx="7472028" cy="4845936"/>
          </a:xfrm>
          <a:prstGeom prst="rect">
            <a:avLst/>
          </a:prstGeom>
        </p:spPr>
      </p:pic>
      <p:sp>
        <p:nvSpPr>
          <p:cNvPr id="9" name="직사각형 8"/>
          <p:cNvSpPr/>
          <p:nvPr/>
        </p:nvSpPr>
        <p:spPr>
          <a:xfrm>
            <a:off x="859163" y="1405116"/>
            <a:ext cx="7351961" cy="338554"/>
          </a:xfrm>
          <a:prstGeom prst="rect">
            <a:avLst/>
          </a:prstGeom>
        </p:spPr>
        <p:txBody>
          <a:bodyPr wrap="square">
            <a:spAutoFit/>
          </a:bodyPr>
          <a:lstStyle/>
          <a:p>
            <a:r>
              <a:rPr lang="en-US" altLang="ko-KR" sz="1600" dirty="0">
                <a:latin typeface="Arial" panose="020B0604020202020204" pitchFamily="34" charset="0"/>
                <a:cs typeface="Arial" panose="020B0604020202020204" pitchFamily="34" charset="0"/>
              </a:rPr>
              <a:t>Sensitivity and specificity by tumor type in patients with solid tumor malignancy</a:t>
            </a:r>
            <a:endParaRPr lang="ko-KR" altLang="en-US" sz="1600" dirty="0">
              <a:latin typeface="Arial" panose="020B0604020202020204" pitchFamily="34" charset="0"/>
              <a:cs typeface="Arial" panose="020B0604020202020204" pitchFamily="34" charset="0"/>
            </a:endParaRPr>
          </a:p>
        </p:txBody>
      </p:sp>
      <p:sp>
        <p:nvSpPr>
          <p:cNvPr id="10" name="직사각형 9"/>
          <p:cNvSpPr/>
          <p:nvPr/>
        </p:nvSpPr>
        <p:spPr>
          <a:xfrm>
            <a:off x="766803" y="2893469"/>
            <a:ext cx="7472028" cy="193963"/>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766803" y="3352800"/>
            <a:ext cx="7472028" cy="171764"/>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766803" y="3524564"/>
            <a:ext cx="7472028" cy="177914"/>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766803" y="3810817"/>
            <a:ext cx="7472028" cy="193963"/>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4431323" y="504092"/>
            <a:ext cx="1817077" cy="410308"/>
          </a:xfrm>
          <a:prstGeom prst="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83965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88508" y="238394"/>
            <a:ext cx="8947419" cy="793241"/>
          </a:xfrm>
          <a:prstGeom prst="rect">
            <a:avLst/>
          </a:prstGeom>
        </p:spPr>
      </p:pic>
      <p:sp>
        <p:nvSpPr>
          <p:cNvPr id="5" name="직사각형 4"/>
          <p:cNvSpPr/>
          <p:nvPr/>
        </p:nvSpPr>
        <p:spPr>
          <a:xfrm>
            <a:off x="6365196" y="6444734"/>
            <a:ext cx="2670731" cy="276999"/>
          </a:xfrm>
          <a:prstGeom prst="rect">
            <a:avLst/>
          </a:prstGeom>
        </p:spPr>
        <p:txBody>
          <a:bodyPr wrap="none">
            <a:spAutoFit/>
          </a:bodyPr>
          <a:lstStyle/>
          <a:p>
            <a:r>
              <a:rPr lang="sv-SE" altLang="ko-KR" sz="1200" i="1" dirty="0" smtClean="0">
                <a:solidFill>
                  <a:srgbClr val="000000"/>
                </a:solidFill>
                <a:latin typeface="arial" panose="020B0604020202020204" pitchFamily="34" charset="0"/>
              </a:rPr>
              <a:t>Intern Med J </a:t>
            </a:r>
            <a:r>
              <a:rPr lang="sv-SE" altLang="ko-KR" sz="1200" dirty="0" smtClean="0">
                <a:solidFill>
                  <a:srgbClr val="000000"/>
                </a:solidFill>
                <a:latin typeface="arial" panose="020B0604020202020204" pitchFamily="34" charset="0"/>
              </a:rPr>
              <a:t>2018;48(11</a:t>
            </a:r>
            <a:r>
              <a:rPr lang="sv-SE" altLang="ko-KR" sz="1200" dirty="0">
                <a:solidFill>
                  <a:srgbClr val="000000"/>
                </a:solidFill>
                <a:latin typeface="arial" panose="020B0604020202020204" pitchFamily="34" charset="0"/>
              </a:rPr>
              <a:t>):1318-1324</a:t>
            </a:r>
            <a:endParaRPr lang="ko-KR" altLang="en-US" sz="1200" dirty="0"/>
          </a:p>
        </p:txBody>
      </p:sp>
      <p:sp>
        <p:nvSpPr>
          <p:cNvPr id="6" name="직사각형 5"/>
          <p:cNvSpPr/>
          <p:nvPr/>
        </p:nvSpPr>
        <p:spPr>
          <a:xfrm>
            <a:off x="679939" y="5907648"/>
            <a:ext cx="7971692" cy="369332"/>
          </a:xfrm>
          <a:prstGeom prst="rect">
            <a:avLst/>
          </a:prstGeom>
        </p:spPr>
        <p:txBody>
          <a:bodyPr wrap="square">
            <a:spAutoFit/>
          </a:bodyPr>
          <a:lstStyle/>
          <a:p>
            <a:r>
              <a:rPr lang="en-US" altLang="ko-KR" u="sng" dirty="0" smtClean="0">
                <a:solidFill>
                  <a:srgbClr val="000000"/>
                </a:solidFill>
                <a:latin typeface="Times New Roman" panose="02020603050405020304" pitchFamily="18" charset="0"/>
                <a:cs typeface="Times New Roman" panose="02020603050405020304" pitchFamily="18" charset="0"/>
              </a:rPr>
              <a:t>Tumor </a:t>
            </a:r>
            <a:r>
              <a:rPr lang="en-US" altLang="ko-KR" u="sng" dirty="0">
                <a:solidFill>
                  <a:srgbClr val="000000"/>
                </a:solidFill>
                <a:latin typeface="Times New Roman" panose="02020603050405020304" pitchFamily="18" charset="0"/>
                <a:cs typeface="Times New Roman" panose="02020603050405020304" pitchFamily="18" charset="0"/>
              </a:rPr>
              <a:t>type is an important determinant of pleural fluid cytology diagnostic yield</a:t>
            </a:r>
            <a:endParaRPr lang="ko-KR" altLang="en-US" u="sng" dirty="0">
              <a:latin typeface="Times New Roman" panose="02020603050405020304" pitchFamily="18" charset="0"/>
              <a:cs typeface="Times New Roman" panose="02020603050405020304" pitchFamily="18" charset="0"/>
            </a:endParaRPr>
          </a:p>
        </p:txBody>
      </p:sp>
      <p:pic>
        <p:nvPicPr>
          <p:cNvPr id="7" name="그림 6"/>
          <p:cNvPicPr>
            <a:picLocks noChangeAspect="1"/>
          </p:cNvPicPr>
          <p:nvPr/>
        </p:nvPicPr>
        <p:blipFill>
          <a:blip r:embed="rId4"/>
          <a:stretch>
            <a:fillRect/>
          </a:stretch>
        </p:blipFill>
        <p:spPr>
          <a:xfrm>
            <a:off x="1315931" y="1687004"/>
            <a:ext cx="6645870" cy="4111505"/>
          </a:xfrm>
          <a:prstGeom prst="rect">
            <a:avLst/>
          </a:prstGeom>
          <a:ln w="19050">
            <a:solidFill>
              <a:schemeClr val="accent2"/>
            </a:solidFill>
          </a:ln>
        </p:spPr>
      </p:pic>
      <p:sp>
        <p:nvSpPr>
          <p:cNvPr id="8" name="TextBox 7"/>
          <p:cNvSpPr txBox="1"/>
          <p:nvPr/>
        </p:nvSpPr>
        <p:spPr>
          <a:xfrm>
            <a:off x="1447800" y="1313281"/>
            <a:ext cx="6406661" cy="338554"/>
          </a:xfrm>
          <a:prstGeom prst="rect">
            <a:avLst/>
          </a:prstGeom>
          <a:noFill/>
        </p:spPr>
        <p:txBody>
          <a:bodyPr wrap="square" rtlCol="0">
            <a:spAutoFit/>
          </a:bodyPr>
          <a:lstStyle/>
          <a:p>
            <a:r>
              <a:rPr lang="en-US" altLang="ko-KR" sz="1600" dirty="0" smtClean="0"/>
              <a:t>Yield of pleural fluid cytology for the diagnosis of malignant pleural effusion</a:t>
            </a:r>
            <a:endParaRPr lang="ko-KR" altLang="en-US" sz="1600" dirty="0"/>
          </a:p>
        </p:txBody>
      </p:sp>
      <p:sp>
        <p:nvSpPr>
          <p:cNvPr id="9" name="직사각형 8"/>
          <p:cNvSpPr/>
          <p:nvPr/>
        </p:nvSpPr>
        <p:spPr>
          <a:xfrm>
            <a:off x="5583130" y="2908021"/>
            <a:ext cx="794223" cy="620625"/>
          </a:xfrm>
          <a:prstGeom prst="rect">
            <a:avLst/>
          </a:prstGeom>
          <a:solidFill>
            <a:srgbClr val="00B0F0">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81231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그림 3"/>
          <p:cNvPicPr>
            <a:picLocks noChangeAspect="1"/>
          </p:cNvPicPr>
          <p:nvPr/>
        </p:nvPicPr>
        <p:blipFill>
          <a:blip r:embed="rId3"/>
          <a:stretch>
            <a:fillRect/>
          </a:stretch>
        </p:blipFill>
        <p:spPr>
          <a:xfrm>
            <a:off x="42862" y="130785"/>
            <a:ext cx="9058275" cy="1743075"/>
          </a:xfrm>
          <a:prstGeom prst="rect">
            <a:avLst/>
          </a:prstGeom>
        </p:spPr>
      </p:pic>
      <p:sp>
        <p:nvSpPr>
          <p:cNvPr id="5" name="직사각형 4"/>
          <p:cNvSpPr/>
          <p:nvPr/>
        </p:nvSpPr>
        <p:spPr>
          <a:xfrm>
            <a:off x="6621484" y="6357554"/>
            <a:ext cx="2479653" cy="276999"/>
          </a:xfrm>
          <a:prstGeom prst="rect">
            <a:avLst/>
          </a:prstGeom>
        </p:spPr>
        <p:txBody>
          <a:bodyPr wrap="none">
            <a:spAutoFit/>
          </a:bodyPr>
          <a:lstStyle/>
          <a:p>
            <a:r>
              <a:rPr lang="en-US" altLang="ko-KR" sz="1200" i="1" dirty="0">
                <a:solidFill>
                  <a:srgbClr val="231F20"/>
                </a:solidFill>
              </a:rPr>
              <a:t>Cancer </a:t>
            </a:r>
            <a:r>
              <a:rPr lang="en-US" altLang="ko-KR" sz="1200" i="1" dirty="0" err="1" smtClean="0">
                <a:solidFill>
                  <a:srgbClr val="231F20"/>
                </a:solidFill>
              </a:rPr>
              <a:t>Cytopathol</a:t>
            </a:r>
            <a:r>
              <a:rPr lang="en-US" altLang="ko-KR" sz="1200" i="1" dirty="0" smtClean="0">
                <a:solidFill>
                  <a:srgbClr val="231F20"/>
                </a:solidFill>
              </a:rPr>
              <a:t> </a:t>
            </a:r>
            <a:r>
              <a:rPr lang="en-US" altLang="ko-KR" sz="1200" dirty="0">
                <a:solidFill>
                  <a:srgbClr val="231F20"/>
                </a:solidFill>
              </a:rPr>
              <a:t>2013;121:483–8.</a:t>
            </a:r>
            <a:endParaRPr lang="ko-KR" altLang="en-US" sz="3600" dirty="0"/>
          </a:p>
        </p:txBody>
      </p:sp>
      <p:pic>
        <p:nvPicPr>
          <p:cNvPr id="6" name="그림 5"/>
          <p:cNvPicPr>
            <a:picLocks noChangeAspect="1"/>
          </p:cNvPicPr>
          <p:nvPr/>
        </p:nvPicPr>
        <p:blipFill>
          <a:blip r:embed="rId4"/>
          <a:stretch>
            <a:fillRect/>
          </a:stretch>
        </p:blipFill>
        <p:spPr>
          <a:xfrm>
            <a:off x="187569" y="2280769"/>
            <a:ext cx="8751276" cy="3542183"/>
          </a:xfrm>
          <a:prstGeom prst="rect">
            <a:avLst/>
          </a:prstGeom>
        </p:spPr>
      </p:pic>
      <p:sp>
        <p:nvSpPr>
          <p:cNvPr id="7" name="직사각형 6"/>
          <p:cNvSpPr/>
          <p:nvPr/>
        </p:nvSpPr>
        <p:spPr>
          <a:xfrm>
            <a:off x="4665785" y="5591908"/>
            <a:ext cx="2532184" cy="175846"/>
          </a:xfrm>
          <a:prstGeom prst="rect">
            <a:avLst/>
          </a:prstGeom>
          <a:solidFill>
            <a:srgbClr val="E8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직선 연결선 8"/>
          <p:cNvCxnSpPr/>
          <p:nvPr/>
        </p:nvCxnSpPr>
        <p:spPr>
          <a:xfrm>
            <a:off x="6729046" y="3821723"/>
            <a:ext cx="212187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269631" y="4040137"/>
            <a:ext cx="8622322" cy="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a:off x="281354" y="4252079"/>
            <a:ext cx="212187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0" name="그룹 19"/>
          <p:cNvGrpSpPr/>
          <p:nvPr/>
        </p:nvGrpSpPr>
        <p:grpSpPr>
          <a:xfrm>
            <a:off x="3716209" y="1896175"/>
            <a:ext cx="5329968" cy="4774814"/>
            <a:chOff x="1758462" y="1427255"/>
            <a:chExt cx="5329968" cy="4774814"/>
          </a:xfrm>
        </p:grpSpPr>
        <p:sp>
          <p:nvSpPr>
            <p:cNvPr id="16" name="직사각형 15"/>
            <p:cNvSpPr/>
            <p:nvPr/>
          </p:nvSpPr>
          <p:spPr>
            <a:xfrm>
              <a:off x="1758462" y="1427255"/>
              <a:ext cx="5329968" cy="4774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그림 16"/>
            <p:cNvPicPr>
              <a:picLocks noChangeAspect="1"/>
            </p:cNvPicPr>
            <p:nvPr/>
          </p:nvPicPr>
          <p:blipFill>
            <a:blip r:embed="rId5"/>
            <a:stretch>
              <a:fillRect/>
            </a:stretch>
          </p:blipFill>
          <p:spPr>
            <a:xfrm>
              <a:off x="1844552" y="1788487"/>
              <a:ext cx="5172075" cy="4362450"/>
            </a:xfrm>
            <a:prstGeom prst="rect">
              <a:avLst/>
            </a:prstGeom>
          </p:spPr>
        </p:pic>
        <p:sp>
          <p:nvSpPr>
            <p:cNvPr id="18" name="TextBox 17"/>
            <p:cNvSpPr txBox="1"/>
            <p:nvPr/>
          </p:nvSpPr>
          <p:spPr>
            <a:xfrm>
              <a:off x="1843086" y="1427255"/>
              <a:ext cx="5245343" cy="338554"/>
            </a:xfrm>
            <a:prstGeom prst="rect">
              <a:avLst/>
            </a:prstGeom>
            <a:noFill/>
          </p:spPr>
          <p:txBody>
            <a:bodyPr wrap="square" rtlCol="0">
              <a:spAutoFit/>
            </a:bodyPr>
            <a:lstStyle/>
            <a:p>
              <a:r>
                <a:rPr lang="en-US" altLang="ko-KR" sz="1600" dirty="0"/>
                <a:t>Level of tumor markers in various groups of pleural effusion</a:t>
              </a:r>
              <a:endParaRPr lang="ko-KR" altLang="en-US" sz="1600" dirty="0"/>
            </a:p>
          </p:txBody>
        </p:sp>
        <p:sp>
          <p:nvSpPr>
            <p:cNvPr id="19" name="직사각형 18"/>
            <p:cNvSpPr/>
            <p:nvPr/>
          </p:nvSpPr>
          <p:spPr>
            <a:xfrm>
              <a:off x="1866532" y="2614246"/>
              <a:ext cx="5120422" cy="808892"/>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704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6621484" y="6404446"/>
            <a:ext cx="2479653" cy="276999"/>
          </a:xfrm>
          <a:prstGeom prst="rect">
            <a:avLst/>
          </a:prstGeom>
        </p:spPr>
        <p:txBody>
          <a:bodyPr wrap="none">
            <a:spAutoFit/>
          </a:bodyPr>
          <a:lstStyle/>
          <a:p>
            <a:r>
              <a:rPr lang="en-US" altLang="ko-KR" sz="1200" i="1" dirty="0">
                <a:solidFill>
                  <a:srgbClr val="231F20"/>
                </a:solidFill>
              </a:rPr>
              <a:t>Cancer </a:t>
            </a:r>
            <a:r>
              <a:rPr lang="en-US" altLang="ko-KR" sz="1200" i="1" dirty="0" err="1" smtClean="0">
                <a:solidFill>
                  <a:srgbClr val="231F20"/>
                </a:solidFill>
              </a:rPr>
              <a:t>Cytopathol</a:t>
            </a:r>
            <a:r>
              <a:rPr lang="en-US" altLang="ko-KR" sz="1200" i="1" dirty="0" smtClean="0">
                <a:solidFill>
                  <a:srgbClr val="231F20"/>
                </a:solidFill>
              </a:rPr>
              <a:t> </a:t>
            </a:r>
            <a:r>
              <a:rPr lang="en-US" altLang="ko-KR" sz="1200" dirty="0">
                <a:solidFill>
                  <a:srgbClr val="231F20"/>
                </a:solidFill>
              </a:rPr>
              <a:t>2013;121:483–8.</a:t>
            </a:r>
            <a:endParaRPr lang="ko-KR" altLang="en-US" sz="3600" dirty="0"/>
          </a:p>
        </p:txBody>
      </p:sp>
      <p:pic>
        <p:nvPicPr>
          <p:cNvPr id="6" name="그림 5"/>
          <p:cNvPicPr>
            <a:picLocks noChangeAspect="1"/>
          </p:cNvPicPr>
          <p:nvPr/>
        </p:nvPicPr>
        <p:blipFill>
          <a:blip r:embed="rId3"/>
          <a:stretch>
            <a:fillRect/>
          </a:stretch>
        </p:blipFill>
        <p:spPr>
          <a:xfrm>
            <a:off x="471549" y="382887"/>
            <a:ext cx="5694791" cy="6221795"/>
          </a:xfrm>
          <a:prstGeom prst="rect">
            <a:avLst/>
          </a:prstGeom>
        </p:spPr>
      </p:pic>
      <p:sp>
        <p:nvSpPr>
          <p:cNvPr id="7" name="직사각형 6"/>
          <p:cNvSpPr/>
          <p:nvPr/>
        </p:nvSpPr>
        <p:spPr>
          <a:xfrm>
            <a:off x="776347" y="80265"/>
            <a:ext cx="5155528" cy="369332"/>
          </a:xfrm>
          <a:prstGeom prst="rect">
            <a:avLst/>
          </a:prstGeom>
        </p:spPr>
        <p:txBody>
          <a:bodyPr wrap="square">
            <a:spAutoFit/>
          </a:bodyPr>
          <a:lstStyle/>
          <a:p>
            <a:r>
              <a:rPr lang="en-US" altLang="ko-KR" dirty="0">
                <a:solidFill>
                  <a:srgbClr val="231F20"/>
                </a:solidFill>
              </a:rPr>
              <a:t>Measures of Diagnostic Sensitivity for </a:t>
            </a:r>
            <a:r>
              <a:rPr lang="en-US" altLang="ko-KR" dirty="0" smtClean="0">
                <a:solidFill>
                  <a:srgbClr val="231F20"/>
                </a:solidFill>
              </a:rPr>
              <a:t>Tumor Marker</a:t>
            </a:r>
            <a:endParaRPr lang="ko-KR" altLang="en-US" dirty="0"/>
          </a:p>
        </p:txBody>
      </p:sp>
      <p:sp>
        <p:nvSpPr>
          <p:cNvPr id="8" name="직사각형 7"/>
          <p:cNvSpPr/>
          <p:nvPr/>
        </p:nvSpPr>
        <p:spPr>
          <a:xfrm>
            <a:off x="738554" y="4290646"/>
            <a:ext cx="5205046" cy="234462"/>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67604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388572"/>
            <a:ext cx="7886700" cy="1325563"/>
          </a:xfrm>
        </p:spPr>
        <p:txBody>
          <a:bodyPr>
            <a:normAutofit/>
          </a:bodyPr>
          <a:lstStyle/>
          <a:p>
            <a:r>
              <a:rPr lang="en-US" altLang="ko-KR" sz="3200" dirty="0" smtClean="0"/>
              <a:t>Leading Causes of Pleural Effusion in the US</a:t>
            </a:r>
            <a:endParaRPr lang="ko-KR" altLang="en-US" sz="3200" dirty="0"/>
          </a:p>
        </p:txBody>
      </p:sp>
      <p:sp>
        <p:nvSpPr>
          <p:cNvPr id="5" name="직사각형 4"/>
          <p:cNvSpPr/>
          <p:nvPr/>
        </p:nvSpPr>
        <p:spPr>
          <a:xfrm>
            <a:off x="6276105" y="6338515"/>
            <a:ext cx="2643672" cy="369332"/>
          </a:xfrm>
          <a:prstGeom prst="rect">
            <a:avLst/>
          </a:prstGeom>
        </p:spPr>
        <p:txBody>
          <a:bodyPr wrap="none">
            <a:spAutoFit/>
          </a:bodyPr>
          <a:lstStyle/>
          <a:p>
            <a:r>
              <a:rPr lang="en-US" altLang="ko-KR" dirty="0">
                <a:solidFill>
                  <a:srgbClr val="000000"/>
                </a:solidFill>
                <a:latin typeface="arial" panose="020B0604020202020204" pitchFamily="34" charset="0"/>
              </a:rPr>
              <a:t> </a:t>
            </a:r>
            <a:r>
              <a:rPr lang="en-US" altLang="ko-KR" sz="1200" i="1" dirty="0" smtClean="0">
                <a:solidFill>
                  <a:srgbClr val="000000"/>
                </a:solidFill>
                <a:latin typeface="arial" panose="020B0604020202020204" pitchFamily="34" charset="0"/>
              </a:rPr>
              <a:t>N </a:t>
            </a:r>
            <a:r>
              <a:rPr lang="en-US" altLang="ko-KR" sz="1200" i="1" dirty="0" err="1" smtClean="0">
                <a:solidFill>
                  <a:srgbClr val="000000"/>
                </a:solidFill>
                <a:latin typeface="arial" panose="020B0604020202020204" pitchFamily="34" charset="0"/>
              </a:rPr>
              <a:t>Engl</a:t>
            </a:r>
            <a:r>
              <a:rPr lang="en-US" altLang="ko-KR" sz="1200" i="1" dirty="0" smtClean="0">
                <a:solidFill>
                  <a:srgbClr val="000000"/>
                </a:solidFill>
                <a:latin typeface="arial" panose="020B0604020202020204" pitchFamily="34" charset="0"/>
              </a:rPr>
              <a:t> J Med </a:t>
            </a:r>
            <a:r>
              <a:rPr lang="en-US" altLang="ko-KR" sz="1200" dirty="0" smtClean="0">
                <a:solidFill>
                  <a:srgbClr val="000000"/>
                </a:solidFill>
                <a:latin typeface="arial" panose="020B0604020202020204" pitchFamily="34" charset="0"/>
              </a:rPr>
              <a:t>2002;346(25</a:t>
            </a:r>
            <a:r>
              <a:rPr lang="en-US" altLang="ko-KR" sz="1200" dirty="0">
                <a:solidFill>
                  <a:srgbClr val="000000"/>
                </a:solidFill>
                <a:latin typeface="arial" panose="020B0604020202020204" pitchFamily="34" charset="0"/>
              </a:rPr>
              <a:t>):1971-7</a:t>
            </a:r>
            <a:endParaRPr lang="ko-KR" altLang="en-US" dirty="0"/>
          </a:p>
        </p:txBody>
      </p:sp>
      <p:graphicFrame>
        <p:nvGraphicFramePr>
          <p:cNvPr id="6" name="표 5"/>
          <p:cNvGraphicFramePr>
            <a:graphicFrameLocks noGrp="1"/>
          </p:cNvGraphicFramePr>
          <p:nvPr>
            <p:extLst>
              <p:ext uri="{D42A27DB-BD31-4B8C-83A1-F6EECF244321}">
                <p14:modId xmlns:p14="http://schemas.microsoft.com/office/powerpoint/2010/main" val="298568651"/>
              </p:ext>
            </p:extLst>
          </p:nvPr>
        </p:nvGraphicFramePr>
        <p:xfrm>
          <a:off x="593481" y="1544782"/>
          <a:ext cx="7929196" cy="4565406"/>
        </p:xfrm>
        <a:graphic>
          <a:graphicData uri="http://schemas.openxmlformats.org/drawingml/2006/table">
            <a:tbl>
              <a:tblPr firstRow="1" bandRow="1">
                <a:tableStyleId>{5C22544A-7EE6-4342-B048-85BDC9FD1C3A}</a:tableStyleId>
              </a:tblPr>
              <a:tblGrid>
                <a:gridCol w="3228242"/>
                <a:gridCol w="2051539"/>
                <a:gridCol w="1395046"/>
                <a:gridCol w="1254369"/>
              </a:tblGrid>
              <a:tr h="506557">
                <a:tc>
                  <a:txBody>
                    <a:bodyPr/>
                    <a:lstStyle/>
                    <a:p>
                      <a:pPr latinLnBrk="1"/>
                      <a:r>
                        <a:rPr lang="en-US" altLang="ko-KR" b="0" dirty="0" smtClean="0">
                          <a:solidFill>
                            <a:schemeClr val="tx1"/>
                          </a:solidFill>
                        </a:rPr>
                        <a:t>Cause</a:t>
                      </a:r>
                      <a:endParaRPr lang="ko-KR" altLang="en-US" b="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b="0" dirty="0" smtClean="0">
                          <a:solidFill>
                            <a:schemeClr val="tx1"/>
                          </a:solidFill>
                        </a:rPr>
                        <a:t>Annual</a:t>
                      </a:r>
                      <a:r>
                        <a:rPr lang="en-US" altLang="ko-KR" b="0" baseline="0" dirty="0" smtClean="0">
                          <a:solidFill>
                            <a:schemeClr val="tx1"/>
                          </a:solidFill>
                        </a:rPr>
                        <a:t> Incidence</a:t>
                      </a:r>
                      <a:endParaRPr lang="ko-KR" altLang="en-US" b="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b="0" dirty="0" smtClean="0">
                          <a:solidFill>
                            <a:schemeClr val="tx1"/>
                          </a:solidFill>
                        </a:rPr>
                        <a:t>Transudate</a:t>
                      </a:r>
                      <a:endParaRPr lang="ko-KR" altLang="en-US" b="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b="0" dirty="0" smtClean="0">
                          <a:solidFill>
                            <a:schemeClr val="tx1"/>
                          </a:solidFill>
                        </a:rPr>
                        <a:t>Exudate </a:t>
                      </a:r>
                      <a:endParaRPr lang="ko-KR" altLang="en-US" b="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6557">
                <a:tc>
                  <a:txBody>
                    <a:bodyPr/>
                    <a:lstStyle/>
                    <a:p>
                      <a:pPr latinLnBrk="1"/>
                      <a:r>
                        <a:rPr lang="en-US" altLang="ko-KR" sz="1600" dirty="0" smtClean="0">
                          <a:solidFill>
                            <a:schemeClr val="tx1"/>
                          </a:solidFill>
                        </a:rPr>
                        <a:t>Congestive heart failure</a:t>
                      </a:r>
                      <a:endParaRPr lang="ko-KR" altLang="en-US" sz="1600" dirty="0">
                        <a:solidFill>
                          <a:schemeClr val="tx1"/>
                        </a:solidFill>
                      </a:endParaRPr>
                    </a:p>
                  </a:txBody>
                  <a:tcPr anchor="ctr">
                    <a:lnT w="12700" cap="flat" cmpd="sng" algn="ctr">
                      <a:solidFill>
                        <a:schemeClr val="tx1"/>
                      </a:solidFill>
                      <a:prstDash val="solid"/>
                      <a:round/>
                      <a:headEnd type="none" w="med" len="med"/>
                      <a:tailEnd type="none" w="med" len="med"/>
                    </a:lnT>
                    <a:noFill/>
                  </a:tcPr>
                </a:tc>
                <a:tc>
                  <a:txBody>
                    <a:bodyPr/>
                    <a:lstStyle/>
                    <a:p>
                      <a:pPr latinLnBrk="1"/>
                      <a:r>
                        <a:rPr lang="en-US" altLang="ko-KR" sz="1600" dirty="0" smtClean="0">
                          <a:solidFill>
                            <a:schemeClr val="tx1"/>
                          </a:solidFill>
                        </a:rPr>
                        <a:t>500,000</a:t>
                      </a:r>
                      <a:endParaRPr lang="ko-KR" altLang="en-US" sz="1600" dirty="0">
                        <a:solidFill>
                          <a:schemeClr val="tx1"/>
                        </a:solidFill>
                      </a:endParaRPr>
                    </a:p>
                  </a:txBody>
                  <a:tcPr anchor="ctr">
                    <a:lnT w="12700" cap="flat" cmpd="sng" algn="ctr">
                      <a:solidFill>
                        <a:schemeClr val="tx1"/>
                      </a:solidFill>
                      <a:prstDash val="solid"/>
                      <a:round/>
                      <a:headEnd type="none" w="med" len="med"/>
                      <a:tailEnd type="none" w="med" len="med"/>
                    </a:lnT>
                    <a:noFill/>
                  </a:tcPr>
                </a:tc>
                <a:tc>
                  <a:txBody>
                    <a:bodyPr/>
                    <a:lstStyle/>
                    <a:p>
                      <a:pPr latinLnBrk="1"/>
                      <a:r>
                        <a:rPr lang="en-US" altLang="ko-KR" sz="1600" dirty="0" smtClean="0">
                          <a:solidFill>
                            <a:schemeClr val="tx1"/>
                          </a:solidFill>
                        </a:rPr>
                        <a:t>Yes</a:t>
                      </a:r>
                      <a:endParaRPr lang="ko-KR" altLang="en-US" sz="1600" dirty="0">
                        <a:solidFill>
                          <a:schemeClr val="tx1"/>
                        </a:solidFill>
                      </a:endParaRPr>
                    </a:p>
                  </a:txBody>
                  <a:tcPr anchor="ctr">
                    <a:lnT w="12700" cap="flat" cmpd="sng" algn="ctr">
                      <a:solidFill>
                        <a:schemeClr val="tx1"/>
                      </a:solidFill>
                      <a:prstDash val="solid"/>
                      <a:round/>
                      <a:headEnd type="none" w="med" len="med"/>
                      <a:tailEnd type="none" w="med" len="med"/>
                    </a:lnT>
                    <a:noFill/>
                  </a:tcPr>
                </a:tc>
                <a:tc>
                  <a:txBody>
                    <a:bodyPr/>
                    <a:lstStyle/>
                    <a:p>
                      <a:pPr latinLnBrk="1"/>
                      <a:r>
                        <a:rPr lang="en-US" altLang="ko-KR" sz="1600" dirty="0" smtClean="0">
                          <a:solidFill>
                            <a:schemeClr val="tx1"/>
                          </a:solidFill>
                        </a:rPr>
                        <a:t>No</a:t>
                      </a:r>
                      <a:endParaRPr lang="ko-KR" altLang="en-US" sz="1600" dirty="0">
                        <a:solidFill>
                          <a:schemeClr val="tx1"/>
                        </a:solidFill>
                      </a:endParaRPr>
                    </a:p>
                  </a:txBody>
                  <a:tcPr anchor="ctr">
                    <a:lnT w="12700" cap="flat" cmpd="sng" algn="ctr">
                      <a:solidFill>
                        <a:schemeClr val="tx1"/>
                      </a:solidFill>
                      <a:prstDash val="solid"/>
                      <a:round/>
                      <a:headEnd type="none" w="med" len="med"/>
                      <a:tailEnd type="none" w="med" len="med"/>
                    </a:lnT>
                    <a:noFill/>
                  </a:tcPr>
                </a:tc>
              </a:tr>
              <a:tr h="506557">
                <a:tc>
                  <a:txBody>
                    <a:bodyPr/>
                    <a:lstStyle/>
                    <a:p>
                      <a:pPr latinLnBrk="1"/>
                      <a:r>
                        <a:rPr lang="en-US" altLang="ko-KR" sz="1600" dirty="0" smtClean="0">
                          <a:solidFill>
                            <a:schemeClr val="tx1"/>
                          </a:solidFill>
                        </a:rPr>
                        <a:t>Pneumonia</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300,000</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No</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Yes</a:t>
                      </a:r>
                      <a:endParaRPr lang="ko-KR" altLang="en-US" sz="1600" dirty="0">
                        <a:solidFill>
                          <a:schemeClr val="tx1"/>
                        </a:solidFill>
                      </a:endParaRPr>
                    </a:p>
                  </a:txBody>
                  <a:tcPr anchor="ctr">
                    <a:noFill/>
                  </a:tcPr>
                </a:tc>
              </a:tr>
              <a:tr h="506557">
                <a:tc>
                  <a:txBody>
                    <a:bodyPr/>
                    <a:lstStyle/>
                    <a:p>
                      <a:pPr latinLnBrk="1"/>
                      <a:r>
                        <a:rPr lang="en-US" altLang="ko-KR" sz="1600" dirty="0" smtClean="0">
                          <a:solidFill>
                            <a:schemeClr val="tx1"/>
                          </a:solidFill>
                        </a:rPr>
                        <a:t>Cancer</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200,000</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No</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Yes</a:t>
                      </a:r>
                      <a:endParaRPr lang="ko-KR" altLang="en-US" sz="1600" dirty="0">
                        <a:solidFill>
                          <a:schemeClr val="tx1"/>
                        </a:solidFill>
                      </a:endParaRPr>
                    </a:p>
                  </a:txBody>
                  <a:tcPr anchor="ctr">
                    <a:noFill/>
                  </a:tcPr>
                </a:tc>
              </a:tr>
              <a:tr h="506557">
                <a:tc>
                  <a:txBody>
                    <a:bodyPr/>
                    <a:lstStyle/>
                    <a:p>
                      <a:pPr latinLnBrk="1"/>
                      <a:r>
                        <a:rPr lang="en-US" altLang="ko-KR" sz="1600" dirty="0" smtClean="0">
                          <a:solidFill>
                            <a:schemeClr val="tx1"/>
                          </a:solidFill>
                        </a:rPr>
                        <a:t>Pulmonary</a:t>
                      </a:r>
                      <a:r>
                        <a:rPr lang="en-US" altLang="ko-KR" sz="1600" baseline="0" dirty="0" smtClean="0">
                          <a:solidFill>
                            <a:schemeClr val="tx1"/>
                          </a:solidFill>
                        </a:rPr>
                        <a:t> embolus</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150,000</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Sometimes</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Sometimes</a:t>
                      </a:r>
                      <a:endParaRPr lang="ko-KR" altLang="en-US" sz="1600" dirty="0">
                        <a:solidFill>
                          <a:schemeClr val="tx1"/>
                        </a:solidFill>
                      </a:endParaRPr>
                    </a:p>
                  </a:txBody>
                  <a:tcPr anchor="ctr">
                    <a:noFill/>
                  </a:tcPr>
                </a:tc>
              </a:tr>
              <a:tr h="506557">
                <a:tc>
                  <a:txBody>
                    <a:bodyPr/>
                    <a:lstStyle/>
                    <a:p>
                      <a:pPr latinLnBrk="1"/>
                      <a:r>
                        <a:rPr lang="en-US" altLang="ko-KR" sz="1600" dirty="0" smtClean="0">
                          <a:solidFill>
                            <a:schemeClr val="tx1"/>
                          </a:solidFill>
                        </a:rPr>
                        <a:t>Viral</a:t>
                      </a:r>
                      <a:r>
                        <a:rPr lang="en-US" altLang="ko-KR" sz="1600" baseline="0" dirty="0" smtClean="0">
                          <a:solidFill>
                            <a:schemeClr val="tx1"/>
                          </a:solidFill>
                        </a:rPr>
                        <a:t> disease</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100,000</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No</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Yes</a:t>
                      </a:r>
                      <a:endParaRPr lang="ko-KR" altLang="en-US" sz="1600" dirty="0">
                        <a:solidFill>
                          <a:schemeClr val="tx1"/>
                        </a:solidFill>
                      </a:endParaRPr>
                    </a:p>
                  </a:txBody>
                  <a:tcPr anchor="ctr">
                    <a:noFill/>
                  </a:tcPr>
                </a:tc>
              </a:tr>
              <a:tr h="506557">
                <a:tc>
                  <a:txBody>
                    <a:bodyPr/>
                    <a:lstStyle/>
                    <a:p>
                      <a:pPr latinLnBrk="1"/>
                      <a:r>
                        <a:rPr lang="en-US" altLang="ko-KR" sz="1600" dirty="0" smtClean="0">
                          <a:solidFill>
                            <a:schemeClr val="tx1"/>
                          </a:solidFill>
                        </a:rPr>
                        <a:t>Coronary</a:t>
                      </a:r>
                      <a:r>
                        <a:rPr lang="en-US" altLang="ko-KR" sz="1600" baseline="0" dirty="0" smtClean="0">
                          <a:solidFill>
                            <a:schemeClr val="tx1"/>
                          </a:solidFill>
                        </a:rPr>
                        <a:t> artery bypass surgery</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60,000</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No</a:t>
                      </a:r>
                      <a:endParaRPr lang="ko-KR" altLang="en-US" sz="1600" dirty="0">
                        <a:solidFill>
                          <a:schemeClr val="tx1"/>
                        </a:solidFill>
                      </a:endParaRPr>
                    </a:p>
                  </a:txBody>
                  <a:tcPr anchor="ctr">
                    <a:noFill/>
                  </a:tcPr>
                </a:tc>
                <a:tc>
                  <a:txBody>
                    <a:bodyPr/>
                    <a:lstStyle/>
                    <a:p>
                      <a:pPr latinLnBrk="1"/>
                      <a:r>
                        <a:rPr lang="en-US" altLang="ko-KR" sz="1600" dirty="0" smtClean="0">
                          <a:solidFill>
                            <a:schemeClr val="tx1"/>
                          </a:solidFill>
                        </a:rPr>
                        <a:t>Yes</a:t>
                      </a:r>
                      <a:endParaRPr lang="ko-KR" altLang="en-US" sz="1600" dirty="0">
                        <a:solidFill>
                          <a:schemeClr val="tx1"/>
                        </a:solidFill>
                      </a:endParaRPr>
                    </a:p>
                  </a:txBody>
                  <a:tcPr anchor="ctr">
                    <a:noFill/>
                  </a:tcPr>
                </a:tc>
              </a:tr>
              <a:tr h="512950">
                <a:tc>
                  <a:txBody>
                    <a:bodyPr/>
                    <a:lstStyle/>
                    <a:p>
                      <a:pPr latinLnBrk="1"/>
                      <a:r>
                        <a:rPr lang="en-US" altLang="ko-KR" sz="1600" dirty="0" smtClean="0">
                          <a:solidFill>
                            <a:schemeClr val="tx1"/>
                          </a:solidFill>
                        </a:rPr>
                        <a:t>Cirrhosis with ascites</a:t>
                      </a:r>
                      <a:endParaRPr lang="ko-KR" altLang="en-US" sz="1600" dirty="0">
                        <a:solidFill>
                          <a:schemeClr val="tx1"/>
                        </a:solidFill>
                      </a:endParaRPr>
                    </a:p>
                  </a:txBody>
                  <a:tcPr anchor="ctr">
                    <a:lnB w="12700" cap="flat" cmpd="sng" algn="ctr">
                      <a:solidFill>
                        <a:schemeClr val="tx1"/>
                      </a:solidFill>
                      <a:prstDash val="solid"/>
                      <a:round/>
                      <a:headEnd type="none" w="med" len="med"/>
                      <a:tailEnd type="none" w="med" len="med"/>
                    </a:lnB>
                    <a:noFill/>
                  </a:tcPr>
                </a:tc>
                <a:tc>
                  <a:txBody>
                    <a:bodyPr/>
                    <a:lstStyle/>
                    <a:p>
                      <a:pPr latinLnBrk="1"/>
                      <a:r>
                        <a:rPr lang="en-US" altLang="ko-KR" sz="1600" dirty="0" smtClean="0">
                          <a:solidFill>
                            <a:schemeClr val="tx1"/>
                          </a:solidFill>
                        </a:rPr>
                        <a:t>50,000</a:t>
                      </a:r>
                      <a:endParaRPr lang="ko-KR" altLang="en-US" sz="1600" dirty="0">
                        <a:solidFill>
                          <a:schemeClr val="tx1"/>
                        </a:solidFill>
                      </a:endParaRPr>
                    </a:p>
                  </a:txBody>
                  <a:tcPr anchor="ctr">
                    <a:lnB w="12700" cap="flat" cmpd="sng" algn="ctr">
                      <a:solidFill>
                        <a:schemeClr val="tx1"/>
                      </a:solidFill>
                      <a:prstDash val="solid"/>
                      <a:round/>
                      <a:headEnd type="none" w="med" len="med"/>
                      <a:tailEnd type="none" w="med" len="med"/>
                    </a:lnB>
                    <a:noFill/>
                  </a:tcPr>
                </a:tc>
                <a:tc>
                  <a:txBody>
                    <a:bodyPr/>
                    <a:lstStyle/>
                    <a:p>
                      <a:pPr latinLnBrk="1"/>
                      <a:r>
                        <a:rPr lang="en-US" altLang="ko-KR" sz="1600" dirty="0" smtClean="0">
                          <a:solidFill>
                            <a:schemeClr val="tx1"/>
                          </a:solidFill>
                        </a:rPr>
                        <a:t>Yes</a:t>
                      </a:r>
                      <a:endParaRPr lang="ko-KR" altLang="en-US" sz="1600" dirty="0">
                        <a:solidFill>
                          <a:schemeClr val="tx1"/>
                        </a:solidFill>
                      </a:endParaRPr>
                    </a:p>
                  </a:txBody>
                  <a:tcPr anchor="ctr">
                    <a:lnB w="12700" cap="flat" cmpd="sng" algn="ctr">
                      <a:solidFill>
                        <a:schemeClr val="tx1"/>
                      </a:solidFill>
                      <a:prstDash val="solid"/>
                      <a:round/>
                      <a:headEnd type="none" w="med" len="med"/>
                      <a:tailEnd type="none" w="med" len="med"/>
                    </a:lnB>
                    <a:noFill/>
                  </a:tcPr>
                </a:tc>
                <a:tc>
                  <a:txBody>
                    <a:bodyPr/>
                    <a:lstStyle/>
                    <a:p>
                      <a:pPr latinLnBrk="1"/>
                      <a:r>
                        <a:rPr lang="en-US" altLang="ko-KR" sz="1600" smtClean="0">
                          <a:solidFill>
                            <a:schemeClr val="tx1"/>
                          </a:solidFill>
                        </a:rPr>
                        <a:t>No</a:t>
                      </a:r>
                      <a:endParaRPr lang="ko-KR" altLang="en-US" sz="1600" dirty="0">
                        <a:solidFill>
                          <a:schemeClr val="tx1"/>
                        </a:solidFill>
                      </a:endParaRPr>
                    </a:p>
                  </a:txBody>
                  <a:tcPr anchor="ctr">
                    <a:lnB w="12700" cap="flat" cmpd="sng" algn="ctr">
                      <a:solidFill>
                        <a:schemeClr val="tx1"/>
                      </a:solidFill>
                      <a:prstDash val="solid"/>
                      <a:round/>
                      <a:headEnd type="none" w="med" len="med"/>
                      <a:tailEnd type="none" w="med" len="med"/>
                    </a:lnB>
                    <a:noFill/>
                  </a:tcPr>
                </a:tc>
              </a:tr>
              <a:tr h="506557">
                <a:tc>
                  <a:txBody>
                    <a:bodyPr/>
                    <a:lstStyle/>
                    <a:p>
                      <a:pPr latinLnBrk="1"/>
                      <a:r>
                        <a:rPr lang="en-US" altLang="ko-KR" sz="1600" dirty="0" smtClean="0">
                          <a:solidFill>
                            <a:schemeClr val="tx1"/>
                          </a:solidFill>
                        </a:rPr>
                        <a:t>Total </a:t>
                      </a:r>
                      <a:endParaRPr lang="ko-KR" altLang="en-US" sz="1600" dirty="0">
                        <a:solidFill>
                          <a:schemeClr val="tx1"/>
                        </a:solidFill>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latinLnBrk="1"/>
                      <a:r>
                        <a:rPr lang="en-US" altLang="ko-KR" sz="1600" dirty="0" smtClean="0">
                          <a:solidFill>
                            <a:schemeClr val="tx1"/>
                          </a:solidFill>
                        </a:rPr>
                        <a:t>1,500,000</a:t>
                      </a:r>
                      <a:endParaRPr lang="ko-KR" altLang="en-US" sz="1600" dirty="0">
                        <a:solidFill>
                          <a:schemeClr val="tx1"/>
                        </a:solidFill>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latinLnBrk="1"/>
                      <a:endParaRPr lang="ko-KR" altLang="en-US" sz="1600" dirty="0">
                        <a:solidFill>
                          <a:schemeClr val="tx1"/>
                        </a:solidFill>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latinLnBrk="1"/>
                      <a:endParaRPr lang="ko-KR" altLang="en-US" sz="1600" dirty="0">
                        <a:solidFill>
                          <a:schemeClr val="tx1"/>
                        </a:solidFill>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
        <p:nvSpPr>
          <p:cNvPr id="7" name="직사각형 6"/>
          <p:cNvSpPr/>
          <p:nvPr/>
        </p:nvSpPr>
        <p:spPr>
          <a:xfrm>
            <a:off x="3751385" y="5627077"/>
            <a:ext cx="1125415" cy="4572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3774831" y="3106616"/>
            <a:ext cx="1125415" cy="4572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2471488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77668" y="281999"/>
            <a:ext cx="7886700" cy="1325563"/>
          </a:xfrm>
        </p:spPr>
        <p:txBody>
          <a:bodyPr/>
          <a:lstStyle/>
          <a:p>
            <a:r>
              <a:rPr lang="en-US" altLang="ko-KR" dirty="0" smtClean="0"/>
              <a:t>Pleural biopsy </a:t>
            </a:r>
            <a:endParaRPr lang="ko-KR" altLang="en-US" dirty="0"/>
          </a:p>
        </p:txBody>
      </p:sp>
      <p:sp>
        <p:nvSpPr>
          <p:cNvPr id="4" name="직사각형 3"/>
          <p:cNvSpPr/>
          <p:nvPr/>
        </p:nvSpPr>
        <p:spPr>
          <a:xfrm>
            <a:off x="437598" y="4346441"/>
            <a:ext cx="8260925" cy="369332"/>
          </a:xfrm>
          <a:prstGeom prst="rect">
            <a:avLst/>
          </a:prstGeom>
        </p:spPr>
        <p:txBody>
          <a:bodyPr wrap="square">
            <a:spAutoFit/>
          </a:bodyPr>
          <a:lstStyle/>
          <a:p>
            <a:pPr marL="285750" indent="-285750">
              <a:buFont typeface="Wingdings" panose="05000000000000000000" pitchFamily="2" charset="2"/>
              <a:buChar char="v"/>
            </a:pPr>
            <a:r>
              <a:rPr lang="en-US" altLang="ko-KR" dirty="0" smtClean="0">
                <a:latin typeface="Times New Roman" panose="02020603050405020304" pitchFamily="18" charset="0"/>
                <a:cs typeface="Times New Roman" panose="02020603050405020304" pitchFamily="18" charset="0"/>
              </a:rPr>
              <a:t>Diagnostic </a:t>
            </a:r>
            <a:r>
              <a:rPr lang="en-US" altLang="ko-KR" dirty="0">
                <a:latin typeface="Times New Roman" panose="02020603050405020304" pitchFamily="18" charset="0"/>
                <a:cs typeface="Times New Roman" panose="02020603050405020304" pitchFamily="18" charset="0"/>
              </a:rPr>
              <a:t>sensitivities </a:t>
            </a:r>
            <a:r>
              <a:rPr lang="en-US" altLang="ko-KR" dirty="0" smtClean="0">
                <a:latin typeface="Times New Roman" panose="02020603050405020304" pitchFamily="18" charset="0"/>
                <a:cs typeface="Times New Roman" panose="02020603050405020304" pitchFamily="18" charset="0"/>
              </a:rPr>
              <a:t>of </a:t>
            </a:r>
            <a:r>
              <a:rPr lang="en-US" altLang="ko-KR" dirty="0" err="1" smtClean="0">
                <a:latin typeface="Times New Roman" panose="02020603050405020304" pitchFamily="18" charset="0"/>
                <a:cs typeface="Times New Roman" panose="02020603050405020304" pitchFamily="18" charset="0"/>
              </a:rPr>
              <a:t>thoracoscopy</a:t>
            </a:r>
            <a:r>
              <a:rPr lang="en-US" altLang="ko-KR" dirty="0" smtClean="0">
                <a:latin typeface="Times New Roman" panose="02020603050405020304" pitchFamily="18" charset="0"/>
                <a:cs typeface="Times New Roman" panose="02020603050405020304" pitchFamily="18" charset="0"/>
              </a:rPr>
              <a:t> </a:t>
            </a:r>
            <a:r>
              <a:rPr lang="en-US" altLang="ko-KR" dirty="0" smtClean="0">
                <a:solidFill>
                  <a:schemeClr val="accent2"/>
                </a:solidFill>
                <a:latin typeface="Times New Roman" panose="02020603050405020304" pitchFamily="18" charset="0"/>
                <a:cs typeface="Times New Roman" panose="02020603050405020304" pitchFamily="18" charset="0"/>
              </a:rPr>
              <a:t>greater </a:t>
            </a:r>
            <a:r>
              <a:rPr lang="en-US" altLang="ko-KR" dirty="0">
                <a:solidFill>
                  <a:schemeClr val="accent2"/>
                </a:solidFill>
                <a:latin typeface="Times New Roman" panose="02020603050405020304" pitchFamily="18" charset="0"/>
                <a:cs typeface="Times New Roman" panose="02020603050405020304" pitchFamily="18" charset="0"/>
              </a:rPr>
              <a:t>than 90%</a:t>
            </a:r>
            <a:r>
              <a:rPr lang="en-US" altLang="ko-KR" dirty="0">
                <a:latin typeface="Times New Roman" panose="02020603050405020304" pitchFamily="18" charset="0"/>
                <a:cs typeface="Times New Roman" panose="02020603050405020304" pitchFamily="18" charset="0"/>
              </a:rPr>
              <a:t> with </a:t>
            </a:r>
            <a:r>
              <a:rPr lang="en-US" altLang="ko-KR" dirty="0" smtClean="0">
                <a:latin typeface="Times New Roman" panose="02020603050405020304" pitchFamily="18" charset="0"/>
                <a:cs typeface="Times New Roman" panose="02020603050405020304" pitchFamily="18" charset="0"/>
              </a:rPr>
              <a:t>specificities of </a:t>
            </a:r>
            <a:r>
              <a:rPr lang="en-US" altLang="ko-KR" dirty="0">
                <a:latin typeface="Times New Roman" panose="02020603050405020304" pitchFamily="18" charset="0"/>
                <a:cs typeface="Times New Roman" panose="02020603050405020304" pitchFamily="18" charset="0"/>
              </a:rPr>
              <a:t>100%</a:t>
            </a:r>
            <a:endParaRPr lang="ko-KR" altLang="en-US" dirty="0">
              <a:latin typeface="Times New Roman" panose="02020603050405020304" pitchFamily="18" charset="0"/>
              <a:cs typeface="Times New Roman" panose="02020603050405020304" pitchFamily="18" charset="0"/>
            </a:endParaRPr>
          </a:p>
        </p:txBody>
      </p:sp>
      <p:graphicFrame>
        <p:nvGraphicFramePr>
          <p:cNvPr id="5" name="표 4"/>
          <p:cNvGraphicFramePr>
            <a:graphicFrameLocks noGrp="1"/>
          </p:cNvGraphicFramePr>
          <p:nvPr>
            <p:extLst>
              <p:ext uri="{D42A27DB-BD31-4B8C-83A1-F6EECF244321}">
                <p14:modId xmlns:p14="http://schemas.microsoft.com/office/powerpoint/2010/main" val="3096412422"/>
              </p:ext>
            </p:extLst>
          </p:nvPr>
        </p:nvGraphicFramePr>
        <p:xfrm>
          <a:off x="526762" y="2191327"/>
          <a:ext cx="7776729" cy="1856508"/>
        </p:xfrm>
        <a:graphic>
          <a:graphicData uri="http://schemas.openxmlformats.org/drawingml/2006/table">
            <a:tbl>
              <a:tblPr firstRow="1" bandRow="1">
                <a:tableStyleId>{21E4AEA4-8DFA-4A89-87EB-49C32662AFE0}</a:tableStyleId>
              </a:tblPr>
              <a:tblGrid>
                <a:gridCol w="4678284"/>
                <a:gridCol w="1629508"/>
                <a:gridCol w="1468937"/>
              </a:tblGrid>
              <a:tr h="464127">
                <a:tc>
                  <a:txBody>
                    <a:bodyPr/>
                    <a:lstStyle/>
                    <a:p>
                      <a:pPr latinLnBrk="1"/>
                      <a:r>
                        <a:rPr lang="en-US" altLang="ko-KR" dirty="0" smtClean="0"/>
                        <a:t>Methods</a:t>
                      </a:r>
                      <a:endParaRPr lang="ko-KR" altLang="en-US" dirty="0"/>
                    </a:p>
                  </a:txBody>
                  <a:tcPr anchor="ctr"/>
                </a:tc>
                <a:tc>
                  <a:txBody>
                    <a:bodyPr/>
                    <a:lstStyle/>
                    <a:p>
                      <a:pPr latinLnBrk="1"/>
                      <a:r>
                        <a:rPr lang="en-US" altLang="ko-KR" dirty="0" smtClean="0"/>
                        <a:t>Sensitivity</a:t>
                      </a:r>
                      <a:endParaRPr lang="ko-KR" altLang="en-US" dirty="0"/>
                    </a:p>
                  </a:txBody>
                  <a:tcPr anchor="ctr"/>
                </a:tc>
                <a:tc>
                  <a:txBody>
                    <a:bodyPr/>
                    <a:lstStyle/>
                    <a:p>
                      <a:pPr latinLnBrk="1"/>
                      <a:r>
                        <a:rPr lang="en-US" altLang="ko-KR" dirty="0" smtClean="0"/>
                        <a:t>Specificity</a:t>
                      </a:r>
                      <a:endParaRPr lang="ko-KR" altLang="en-US" dirty="0"/>
                    </a:p>
                  </a:txBody>
                  <a:tcPr anchor="ctr"/>
                </a:tc>
              </a:tr>
              <a:tr h="464127">
                <a:tc>
                  <a:txBody>
                    <a:bodyPr/>
                    <a:lstStyle/>
                    <a:p>
                      <a:pPr latinLnBrk="1"/>
                      <a:r>
                        <a:rPr lang="en-US" altLang="ko-KR" sz="1800" dirty="0" smtClean="0"/>
                        <a:t>Closed needle</a:t>
                      </a:r>
                      <a:r>
                        <a:rPr lang="en-US" altLang="ko-KR" sz="1800" baseline="0" dirty="0" smtClean="0"/>
                        <a:t> biopsy</a:t>
                      </a:r>
                      <a:endParaRPr lang="ko-KR" altLang="en-US" sz="1800" dirty="0"/>
                    </a:p>
                  </a:txBody>
                  <a:tcPr anchor="ctr"/>
                </a:tc>
                <a:tc>
                  <a:txBody>
                    <a:bodyPr/>
                    <a:lstStyle/>
                    <a:p>
                      <a:pPr latinLnBrk="1"/>
                      <a:r>
                        <a:rPr lang="en-US" altLang="ko-KR" sz="1800" dirty="0" smtClean="0"/>
                        <a:t>7-72%</a:t>
                      </a:r>
                      <a:endParaRPr lang="ko-KR" altLang="en-US" sz="1800" dirty="0"/>
                    </a:p>
                  </a:txBody>
                  <a:tcPr anchor="ctr"/>
                </a:tc>
                <a:tc>
                  <a:txBody>
                    <a:bodyPr/>
                    <a:lstStyle/>
                    <a:p>
                      <a:pPr latinLnBrk="1"/>
                      <a:r>
                        <a:rPr lang="en-US" altLang="ko-KR" sz="1800" dirty="0" smtClean="0"/>
                        <a:t>100%</a:t>
                      </a:r>
                      <a:endParaRPr lang="ko-KR" altLang="en-US" sz="1800" dirty="0"/>
                    </a:p>
                  </a:txBody>
                  <a:tcPr anchor="ctr"/>
                </a:tc>
              </a:tr>
              <a:tr h="464127">
                <a:tc>
                  <a:txBody>
                    <a:bodyPr/>
                    <a:lstStyle/>
                    <a:p>
                      <a:pPr latinLnBrk="1"/>
                      <a:r>
                        <a:rPr lang="en-US" altLang="ko-KR" sz="1800" dirty="0" smtClean="0"/>
                        <a:t>Ultrasound-guided</a:t>
                      </a:r>
                      <a:r>
                        <a:rPr lang="en-US" altLang="ko-KR" sz="1800" baseline="0" dirty="0" smtClean="0"/>
                        <a:t> </a:t>
                      </a:r>
                      <a:r>
                        <a:rPr lang="en-US" altLang="ko-KR" sz="1800" dirty="0" smtClean="0"/>
                        <a:t>Percutaneous</a:t>
                      </a:r>
                      <a:r>
                        <a:rPr lang="en-US" altLang="ko-KR" sz="1800" baseline="0" dirty="0" smtClean="0"/>
                        <a:t> pleural biopsy </a:t>
                      </a:r>
                      <a:endParaRPr lang="ko-KR" altLang="en-US" sz="1800" dirty="0"/>
                    </a:p>
                  </a:txBody>
                  <a:tcPr anchor="ctr"/>
                </a:tc>
                <a:tc>
                  <a:txBody>
                    <a:bodyPr/>
                    <a:lstStyle/>
                    <a:p>
                      <a:pPr latinLnBrk="1"/>
                      <a:r>
                        <a:rPr lang="en-US" altLang="ko-KR" sz="1800" dirty="0" smtClean="0"/>
                        <a:t>86%</a:t>
                      </a:r>
                      <a:endParaRPr lang="ko-KR" altLang="en-US" sz="1800" dirty="0"/>
                    </a:p>
                  </a:txBody>
                  <a:tcPr anchor="ctr"/>
                </a:tc>
                <a:tc>
                  <a:txBody>
                    <a:bodyPr/>
                    <a:lstStyle/>
                    <a:p>
                      <a:pPr latinLnBrk="1"/>
                      <a:r>
                        <a:rPr lang="en-US" altLang="ko-KR" sz="1800" dirty="0" smtClean="0"/>
                        <a:t>100%</a:t>
                      </a:r>
                      <a:endParaRPr lang="ko-KR" altLang="en-US" sz="1800" dirty="0"/>
                    </a:p>
                  </a:txBody>
                  <a:tcPr anchor="ctr"/>
                </a:tc>
              </a:tr>
              <a:tr h="464127">
                <a:tc>
                  <a:txBody>
                    <a:bodyPr/>
                    <a:lstStyle/>
                    <a:p>
                      <a:pPr latinLnBrk="1"/>
                      <a:r>
                        <a:rPr lang="en-US" altLang="ko-KR" sz="1800" dirty="0" smtClean="0"/>
                        <a:t>CT-guided percutaneous</a:t>
                      </a:r>
                      <a:r>
                        <a:rPr lang="en-US" altLang="ko-KR" sz="1800" baseline="0" dirty="0" smtClean="0"/>
                        <a:t> pleural biopsy</a:t>
                      </a:r>
                      <a:endParaRPr lang="ko-KR" altLang="en-US" sz="1800" dirty="0"/>
                    </a:p>
                  </a:txBody>
                  <a:tcPr anchor="ctr"/>
                </a:tc>
                <a:tc>
                  <a:txBody>
                    <a:bodyPr/>
                    <a:lstStyle/>
                    <a:p>
                      <a:pPr latinLnBrk="1"/>
                      <a:r>
                        <a:rPr lang="en-US" altLang="ko-KR" sz="1800" dirty="0" smtClean="0"/>
                        <a:t>87%</a:t>
                      </a:r>
                      <a:endParaRPr lang="ko-KR" altLang="en-US" sz="1800" dirty="0"/>
                    </a:p>
                  </a:txBody>
                  <a:tcPr anchor="ctr"/>
                </a:tc>
                <a:tc>
                  <a:txBody>
                    <a:bodyPr/>
                    <a:lstStyle/>
                    <a:p>
                      <a:pPr latinLnBrk="1"/>
                      <a:r>
                        <a:rPr lang="en-US" altLang="ko-KR" sz="1800" dirty="0" smtClean="0"/>
                        <a:t>100%</a:t>
                      </a:r>
                      <a:endParaRPr lang="ko-KR" altLang="en-US" sz="1800" dirty="0"/>
                    </a:p>
                  </a:txBody>
                  <a:tcPr anchor="ctr"/>
                </a:tc>
              </a:tr>
            </a:tbl>
          </a:graphicData>
        </a:graphic>
      </p:graphicFrame>
      <p:sp>
        <p:nvSpPr>
          <p:cNvPr id="6" name="직사각형 5"/>
          <p:cNvSpPr/>
          <p:nvPr/>
        </p:nvSpPr>
        <p:spPr>
          <a:xfrm>
            <a:off x="472768" y="1731113"/>
            <a:ext cx="8081530" cy="369332"/>
          </a:xfrm>
          <a:prstGeom prst="rect">
            <a:avLst/>
          </a:prstGeom>
        </p:spPr>
        <p:txBody>
          <a:bodyPr wrap="square">
            <a:spAutoFit/>
          </a:bodyPr>
          <a:lstStyle/>
          <a:p>
            <a:pPr marL="285750" indent="-285750">
              <a:buFont typeface="Wingdings" panose="05000000000000000000" pitchFamily="2" charset="2"/>
              <a:buChar char="v"/>
            </a:pPr>
            <a:r>
              <a:rPr lang="en-US" altLang="ko-KR" dirty="0" smtClean="0">
                <a:latin typeface="Times New Roman" panose="02020603050405020304" pitchFamily="18" charset="0"/>
                <a:cs typeface="Times New Roman" panose="02020603050405020304" pitchFamily="18" charset="0"/>
              </a:rPr>
              <a:t>Non-surgical methods of pleural biopsy</a:t>
            </a:r>
            <a:endParaRPr lang="ko-KR" altLang="en-US" dirty="0">
              <a:latin typeface="Times New Roman" panose="02020603050405020304" pitchFamily="18" charset="0"/>
              <a:cs typeface="Times New Roman" panose="02020603050405020304" pitchFamily="18" charset="0"/>
            </a:endParaRPr>
          </a:p>
        </p:txBody>
      </p:sp>
      <p:sp>
        <p:nvSpPr>
          <p:cNvPr id="7" name="직사각형 6"/>
          <p:cNvSpPr/>
          <p:nvPr/>
        </p:nvSpPr>
        <p:spPr>
          <a:xfrm>
            <a:off x="668216" y="4982584"/>
            <a:ext cx="7608278" cy="584775"/>
          </a:xfrm>
          <a:prstGeom prst="rect">
            <a:avLst/>
          </a:prstGeom>
          <a:ln w="19050">
            <a:solidFill>
              <a:schemeClr val="accent2"/>
            </a:solidFill>
          </a:ln>
        </p:spPr>
        <p:txBody>
          <a:bodyPr wrap="square">
            <a:spAutoFit/>
          </a:bodyPr>
          <a:lstStyle/>
          <a:p>
            <a:r>
              <a:rPr lang="en-US" altLang="ko-KR" sz="1600" dirty="0">
                <a:latin typeface="Times New Roman" panose="02020603050405020304" pitchFamily="18" charset="0"/>
                <a:cs typeface="Times New Roman" panose="02020603050405020304" pitchFamily="18" charset="0"/>
              </a:rPr>
              <a:t>In some instances, however, </a:t>
            </a:r>
            <a:r>
              <a:rPr lang="en-US" altLang="ko-KR" sz="1600" dirty="0" smtClean="0">
                <a:latin typeface="Times New Roman" panose="02020603050405020304" pitchFamily="18" charset="0"/>
                <a:cs typeface="Times New Roman" panose="02020603050405020304" pitchFamily="18" charset="0"/>
              </a:rPr>
              <a:t>visualization of </a:t>
            </a:r>
            <a:r>
              <a:rPr lang="en-US" altLang="ko-KR" sz="1600" dirty="0">
                <a:latin typeface="Times New Roman" panose="02020603050405020304" pitchFamily="18" charset="0"/>
                <a:cs typeface="Times New Roman" panose="02020603050405020304" pitchFamily="18" charset="0"/>
              </a:rPr>
              <a:t>the pleura with </a:t>
            </a:r>
            <a:r>
              <a:rPr lang="en-US" altLang="ko-KR" sz="1600" dirty="0">
                <a:solidFill>
                  <a:srgbClr val="00B0F0"/>
                </a:solidFill>
                <a:latin typeface="Times New Roman" panose="02020603050405020304" pitchFamily="18" charset="0"/>
                <a:cs typeface="Times New Roman" panose="02020603050405020304" pitchFamily="18" charset="0"/>
              </a:rPr>
              <a:t>white light </a:t>
            </a:r>
            <a:r>
              <a:rPr lang="en-US" altLang="ko-KR" sz="1600" dirty="0">
                <a:latin typeface="Times New Roman" panose="02020603050405020304" pitchFamily="18" charset="0"/>
                <a:cs typeface="Times New Roman" panose="02020603050405020304" pitchFamily="18" charset="0"/>
              </a:rPr>
              <a:t>may fail </a:t>
            </a:r>
            <a:r>
              <a:rPr lang="en-US" altLang="ko-KR" sz="1600" dirty="0" smtClean="0">
                <a:latin typeface="Times New Roman" panose="02020603050405020304" pitchFamily="18" charset="0"/>
                <a:cs typeface="Times New Roman" panose="02020603050405020304" pitchFamily="18" charset="0"/>
              </a:rPr>
              <a:t>to detect </a:t>
            </a:r>
            <a:r>
              <a:rPr lang="en-US" altLang="ko-KR" sz="1600" dirty="0">
                <a:latin typeface="Times New Roman" panose="02020603050405020304" pitchFamily="18" charset="0"/>
                <a:cs typeface="Times New Roman" panose="02020603050405020304" pitchFamily="18" charset="0"/>
              </a:rPr>
              <a:t>pleural metastases or misdirect biopsy </a:t>
            </a:r>
            <a:r>
              <a:rPr lang="en-US" altLang="ko-KR" sz="1600" dirty="0" smtClean="0">
                <a:latin typeface="Times New Roman" panose="02020603050405020304" pitchFamily="18" charset="0"/>
                <a:cs typeface="Times New Roman" panose="02020603050405020304" pitchFamily="18" charset="0"/>
              </a:rPr>
              <a:t>towards non-malignant lesions</a:t>
            </a:r>
            <a:endParaRPr lang="ko-KR" altLang="en-US" sz="1600" dirty="0">
              <a:latin typeface="Times New Roman" panose="02020603050405020304" pitchFamily="18" charset="0"/>
              <a:cs typeface="Times New Roman" panose="02020603050405020304" pitchFamily="18" charset="0"/>
            </a:endParaRPr>
          </a:p>
        </p:txBody>
      </p:sp>
      <p:sp>
        <p:nvSpPr>
          <p:cNvPr id="8" name="직사각형 7"/>
          <p:cNvSpPr/>
          <p:nvPr/>
        </p:nvSpPr>
        <p:spPr>
          <a:xfrm>
            <a:off x="6955087" y="6350951"/>
            <a:ext cx="1965153" cy="276999"/>
          </a:xfrm>
          <a:prstGeom prst="rect">
            <a:avLst/>
          </a:prstGeom>
        </p:spPr>
        <p:txBody>
          <a:bodyPr wrap="none">
            <a:spAutoFit/>
          </a:bodyPr>
          <a:lstStyle/>
          <a:p>
            <a:r>
              <a:rPr lang="en-US" altLang="ko-KR" sz="1200" i="1" dirty="0" err="1">
                <a:latin typeface="+mj-ea"/>
                <a:ea typeface="+mj-ea"/>
              </a:rPr>
              <a:t>Respirology</a:t>
            </a:r>
            <a:r>
              <a:rPr lang="en-US" altLang="ko-KR" sz="1200" dirty="0">
                <a:latin typeface="+mj-ea"/>
                <a:ea typeface="+mj-ea"/>
              </a:rPr>
              <a:t> </a:t>
            </a:r>
            <a:r>
              <a:rPr lang="en-US" altLang="ko-KR" sz="1200" dirty="0" smtClean="0">
                <a:latin typeface="+mj-ea"/>
                <a:ea typeface="+mj-ea"/>
              </a:rPr>
              <a:t>2008;13:5–20</a:t>
            </a:r>
            <a:endParaRPr lang="ko-KR" altLang="en-US" sz="1200" dirty="0">
              <a:latin typeface="+mj-ea"/>
              <a:ea typeface="+mj-ea"/>
            </a:endParaRPr>
          </a:p>
        </p:txBody>
      </p:sp>
    </p:spTree>
    <p:extLst>
      <p:ext uri="{BB962C8B-B14F-4D97-AF65-F5344CB8AC3E}">
        <p14:creationId xmlns:p14="http://schemas.microsoft.com/office/powerpoint/2010/main" val="31121252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4"/>
          <a:stretch>
            <a:fillRect/>
          </a:stretch>
        </p:blipFill>
        <p:spPr>
          <a:xfrm>
            <a:off x="70340" y="168253"/>
            <a:ext cx="9000025" cy="854956"/>
          </a:xfrm>
          <a:prstGeom prst="rect">
            <a:avLst/>
          </a:prstGeom>
        </p:spPr>
      </p:pic>
      <p:sp>
        <p:nvSpPr>
          <p:cNvPr id="6" name="직사각형 5"/>
          <p:cNvSpPr/>
          <p:nvPr/>
        </p:nvSpPr>
        <p:spPr>
          <a:xfrm>
            <a:off x="8828780" y="131764"/>
            <a:ext cx="289780" cy="21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4810674" y="6471138"/>
            <a:ext cx="4208585" cy="276999"/>
          </a:xfrm>
          <a:prstGeom prst="rect">
            <a:avLst/>
          </a:prstGeom>
        </p:spPr>
        <p:txBody>
          <a:bodyPr wrap="square">
            <a:spAutoFit/>
          </a:bodyPr>
          <a:lstStyle/>
          <a:p>
            <a:r>
              <a:rPr lang="en-US" altLang="ko-KR" sz="1200" i="1" dirty="0"/>
              <a:t>European Journal of Cardio-Thoracic Surgery </a:t>
            </a:r>
            <a:r>
              <a:rPr lang="en-US" altLang="ko-KR" sz="1200" dirty="0" smtClean="0"/>
              <a:t>2012;41:649–652</a:t>
            </a:r>
            <a:endParaRPr lang="ko-KR" altLang="en-US" sz="1200" dirty="0"/>
          </a:p>
        </p:txBody>
      </p:sp>
      <p:graphicFrame>
        <p:nvGraphicFramePr>
          <p:cNvPr id="9" name="개체 8"/>
          <p:cNvGraphicFramePr>
            <a:graphicFrameLocks noChangeAspect="1"/>
          </p:cNvGraphicFramePr>
          <p:nvPr>
            <p:extLst>
              <p:ext uri="{D42A27DB-BD31-4B8C-83A1-F6EECF244321}">
                <p14:modId xmlns:p14="http://schemas.microsoft.com/office/powerpoint/2010/main" val="3533703888"/>
              </p:ext>
            </p:extLst>
          </p:nvPr>
        </p:nvGraphicFramePr>
        <p:xfrm>
          <a:off x="193251" y="2297726"/>
          <a:ext cx="2736500" cy="4009290"/>
        </p:xfrm>
        <a:graphic>
          <a:graphicData uri="http://schemas.openxmlformats.org/presentationml/2006/ole">
            <mc:AlternateContent xmlns:mc="http://schemas.openxmlformats.org/markup-compatibility/2006">
              <mc:Choice xmlns:v="urn:schemas-microsoft-com:vml" Requires="v">
                <p:oleObj spid="_x0000_s1058" name="비트맵 이미지" r:id="rId5" imgW="3686040" imgH="5400720" progId="Paint.Picture">
                  <p:embed/>
                </p:oleObj>
              </mc:Choice>
              <mc:Fallback>
                <p:oleObj name="비트맵 이미지" r:id="rId5" imgW="3686040" imgH="5400720" progId="Paint.Picture">
                  <p:embed/>
                  <p:pic>
                    <p:nvPicPr>
                      <p:cNvPr id="0" name=""/>
                      <p:cNvPicPr/>
                      <p:nvPr/>
                    </p:nvPicPr>
                    <p:blipFill>
                      <a:blip r:embed="rId6"/>
                      <a:stretch>
                        <a:fillRect/>
                      </a:stretch>
                    </p:blipFill>
                    <p:spPr>
                      <a:xfrm>
                        <a:off x="193251" y="2297726"/>
                        <a:ext cx="2736500" cy="4009290"/>
                      </a:xfrm>
                      <a:prstGeom prst="rect">
                        <a:avLst/>
                      </a:prstGeom>
                    </p:spPr>
                  </p:pic>
                </p:oleObj>
              </mc:Fallback>
            </mc:AlternateContent>
          </a:graphicData>
        </a:graphic>
      </p:graphicFrame>
      <p:pic>
        <p:nvPicPr>
          <p:cNvPr id="10" name="그림 9"/>
          <p:cNvPicPr>
            <a:picLocks noChangeAspect="1"/>
          </p:cNvPicPr>
          <p:nvPr/>
        </p:nvPicPr>
        <p:blipFill>
          <a:blip r:embed="rId7"/>
          <a:stretch>
            <a:fillRect/>
          </a:stretch>
        </p:blipFill>
        <p:spPr>
          <a:xfrm>
            <a:off x="128954" y="1172310"/>
            <a:ext cx="8907313" cy="1043354"/>
          </a:xfrm>
          <a:prstGeom prst="rect">
            <a:avLst/>
          </a:prstGeom>
        </p:spPr>
      </p:pic>
      <p:graphicFrame>
        <p:nvGraphicFramePr>
          <p:cNvPr id="12" name="표 11"/>
          <p:cNvGraphicFramePr>
            <a:graphicFrameLocks noGrp="1"/>
          </p:cNvGraphicFramePr>
          <p:nvPr>
            <p:extLst>
              <p:ext uri="{D42A27DB-BD31-4B8C-83A1-F6EECF244321}">
                <p14:modId xmlns:p14="http://schemas.microsoft.com/office/powerpoint/2010/main" val="3831317252"/>
              </p:ext>
            </p:extLst>
          </p:nvPr>
        </p:nvGraphicFramePr>
        <p:xfrm>
          <a:off x="3161018" y="3563812"/>
          <a:ext cx="5635503" cy="2243232"/>
        </p:xfrm>
        <a:graphic>
          <a:graphicData uri="http://schemas.openxmlformats.org/drawingml/2006/table">
            <a:tbl>
              <a:tblPr firstRow="1" bandRow="1">
                <a:tableStyleId>{5C22544A-7EE6-4342-B048-85BDC9FD1C3A}</a:tableStyleId>
              </a:tblPr>
              <a:tblGrid>
                <a:gridCol w="2192216"/>
                <a:gridCol w="1172308"/>
                <a:gridCol w="1148861"/>
                <a:gridCol w="1122118"/>
              </a:tblGrid>
              <a:tr h="446508">
                <a:tc rowSpan="2">
                  <a:txBody>
                    <a:bodyPr/>
                    <a:lstStyle/>
                    <a:p>
                      <a:pPr latinLnBrk="1"/>
                      <a:r>
                        <a:rPr lang="en-US" altLang="ko-KR" sz="1600" b="0" dirty="0" smtClean="0">
                          <a:solidFill>
                            <a:schemeClr val="tx1"/>
                          </a:solidFill>
                        </a:rPr>
                        <a:t>Histologic examination</a:t>
                      </a:r>
                      <a:endParaRPr lang="ko-KR" altLang="en-US" sz="1600" b="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latinLnBrk="1"/>
                      <a:r>
                        <a:rPr lang="en-US" altLang="ko-KR" sz="1600" b="0" dirty="0" smtClean="0">
                          <a:solidFill>
                            <a:schemeClr val="tx1"/>
                          </a:solidFill>
                        </a:rPr>
                        <a:t>Type of the specimen</a:t>
                      </a:r>
                      <a:endParaRPr lang="ko-KR" altLang="en-US" sz="1600" b="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dirty="0"/>
                    </a:p>
                  </a:txBody>
                  <a:tcPr/>
                </a:tc>
                <a:tc hMerge="1">
                  <a:txBody>
                    <a:bodyPr/>
                    <a:lstStyle/>
                    <a:p>
                      <a:pPr latinLnBrk="1"/>
                      <a:endParaRPr lang="ko-KR" altLang="en-US" dirty="0"/>
                    </a:p>
                  </a:txBody>
                  <a:tcPr/>
                </a:tc>
              </a:tr>
              <a:tr h="446508">
                <a:tc vMerge="1">
                  <a:txBody>
                    <a:bodyPr/>
                    <a:lstStyle/>
                    <a:p>
                      <a:pPr latinLnBrk="1"/>
                      <a:endParaRPr lang="ko-KR" altLang="en-US" dirty="0"/>
                    </a:p>
                  </a:txBody>
                  <a:tcPr anchor="ctr"/>
                </a:tc>
                <a:tc>
                  <a:txBody>
                    <a:bodyPr/>
                    <a:lstStyle/>
                    <a:p>
                      <a:pPr latinLnBrk="1"/>
                      <a:r>
                        <a:rPr lang="en-US" altLang="ko-KR" sz="1400" b="0" dirty="0" smtClean="0">
                          <a:solidFill>
                            <a:schemeClr val="tx1"/>
                          </a:solidFill>
                        </a:rPr>
                        <a:t>V(+)/F(+)</a:t>
                      </a:r>
                      <a:endParaRPr lang="ko-KR" altLang="en-US" sz="1400"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0" dirty="0" smtClean="0">
                          <a:solidFill>
                            <a:schemeClr val="tx1"/>
                          </a:solidFill>
                        </a:rPr>
                        <a:t>V(-)/F(+)</a:t>
                      </a:r>
                      <a:endParaRPr lang="ko-KR" altLang="en-US" sz="1400"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0" dirty="0" smtClean="0">
                          <a:solidFill>
                            <a:schemeClr val="tx1"/>
                          </a:solidFill>
                        </a:rPr>
                        <a:t>V(-)/F(-)</a:t>
                      </a:r>
                      <a:endParaRPr lang="ko-KR" altLang="en-US" sz="1400" b="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6508">
                <a:tc>
                  <a:txBody>
                    <a:bodyPr/>
                    <a:lstStyle/>
                    <a:p>
                      <a:pPr latinLnBrk="1"/>
                      <a:r>
                        <a:rPr lang="en-US" altLang="ko-KR" sz="1400" b="0" dirty="0" smtClean="0">
                          <a:solidFill>
                            <a:schemeClr val="tx1"/>
                          </a:solidFill>
                        </a:rPr>
                        <a:t>T(+)</a:t>
                      </a:r>
                      <a:endParaRPr lang="ko-KR" altLang="en-US" sz="1400" b="0" dirty="0">
                        <a:solidFill>
                          <a:schemeClr val="tx1"/>
                        </a:solidFill>
                      </a:endParaRPr>
                    </a:p>
                  </a:txBody>
                  <a:tcPr anchor="ctr">
                    <a:lnT w="12700" cap="flat" cmpd="sng" algn="ctr">
                      <a:solidFill>
                        <a:schemeClr val="tx1"/>
                      </a:solidFill>
                      <a:prstDash val="solid"/>
                      <a:round/>
                      <a:headEnd type="none" w="med" len="med"/>
                      <a:tailEnd type="none" w="med" len="med"/>
                    </a:lnT>
                    <a:noFill/>
                  </a:tcPr>
                </a:tc>
                <a:tc>
                  <a:txBody>
                    <a:bodyPr/>
                    <a:lstStyle/>
                    <a:p>
                      <a:pPr latinLnBrk="1"/>
                      <a:r>
                        <a:rPr lang="en-US" altLang="ko-KR" sz="1200" b="0" dirty="0" smtClean="0">
                          <a:solidFill>
                            <a:schemeClr val="tx1"/>
                          </a:solidFill>
                        </a:rPr>
                        <a:t>60 (50.9%) (TP)</a:t>
                      </a:r>
                      <a:endParaRPr lang="ko-KR" altLang="en-US" sz="1200" b="0" dirty="0">
                        <a:solidFill>
                          <a:schemeClr val="tx1"/>
                        </a:solidFill>
                      </a:endParaRPr>
                    </a:p>
                  </a:txBody>
                  <a:tcPr anchor="ctr">
                    <a:lnT w="12700" cap="flat" cmpd="sng" algn="ctr">
                      <a:solidFill>
                        <a:schemeClr val="tx1"/>
                      </a:solidFill>
                      <a:prstDash val="solid"/>
                      <a:round/>
                      <a:headEnd type="none" w="med" len="med"/>
                      <a:tailEnd type="none" w="med" len="med"/>
                    </a:lnT>
                    <a:noFill/>
                  </a:tcPr>
                </a:tc>
                <a:tc>
                  <a:txBody>
                    <a:bodyPr/>
                    <a:lstStyle/>
                    <a:p>
                      <a:pPr latinLnBrk="1"/>
                      <a:r>
                        <a:rPr lang="en-US" altLang="ko-KR" sz="1200" b="0" dirty="0" smtClean="0">
                          <a:solidFill>
                            <a:schemeClr val="tx1"/>
                          </a:solidFill>
                        </a:rPr>
                        <a:t>22 (18.6%) (TP)</a:t>
                      </a:r>
                      <a:endParaRPr lang="ko-KR" altLang="en-US" sz="1200" b="0" dirty="0">
                        <a:solidFill>
                          <a:schemeClr val="tx1"/>
                        </a:solidFill>
                      </a:endParaRPr>
                    </a:p>
                  </a:txBody>
                  <a:tcPr anchor="ctr">
                    <a:lnT w="12700" cap="flat" cmpd="sng" algn="ctr">
                      <a:solidFill>
                        <a:schemeClr val="tx1"/>
                      </a:solidFill>
                      <a:prstDash val="solid"/>
                      <a:round/>
                      <a:headEnd type="none" w="med" len="med"/>
                      <a:tailEnd type="none" w="med" len="med"/>
                    </a:lnT>
                    <a:noFill/>
                  </a:tcPr>
                </a:tc>
                <a:tc>
                  <a:txBody>
                    <a:bodyPr/>
                    <a:lstStyle/>
                    <a:p>
                      <a:pPr latinLnBrk="1"/>
                      <a:r>
                        <a:rPr lang="en-US" altLang="ko-KR" sz="1200" b="0" dirty="0" smtClean="0">
                          <a:solidFill>
                            <a:schemeClr val="tx1"/>
                          </a:solidFill>
                        </a:rPr>
                        <a:t>10 (8.5%) (FN)</a:t>
                      </a:r>
                      <a:endParaRPr lang="ko-KR" altLang="en-US" sz="1200" b="0" dirty="0">
                        <a:solidFill>
                          <a:schemeClr val="tx1"/>
                        </a:solidFill>
                      </a:endParaRPr>
                    </a:p>
                  </a:txBody>
                  <a:tcPr anchor="ctr">
                    <a:lnT w="12700" cap="flat" cmpd="sng" algn="ctr">
                      <a:solidFill>
                        <a:schemeClr val="tx1"/>
                      </a:solidFill>
                      <a:prstDash val="solid"/>
                      <a:round/>
                      <a:headEnd type="none" w="med" len="med"/>
                      <a:tailEnd type="none" w="med" len="med"/>
                    </a:lnT>
                    <a:noFill/>
                  </a:tcPr>
                </a:tc>
              </a:tr>
              <a:tr h="446508">
                <a:tc>
                  <a:txBody>
                    <a:bodyPr/>
                    <a:lstStyle/>
                    <a:p>
                      <a:pPr latinLnBrk="1"/>
                      <a:r>
                        <a:rPr lang="en-US" altLang="ko-KR" sz="1400" b="0" dirty="0" smtClean="0">
                          <a:solidFill>
                            <a:schemeClr val="tx1"/>
                          </a:solidFill>
                        </a:rPr>
                        <a:t>T(-)</a:t>
                      </a:r>
                      <a:endParaRPr lang="ko-KR" altLang="en-US" sz="1400" b="0" dirty="0">
                        <a:solidFill>
                          <a:schemeClr val="tx1"/>
                        </a:solidFill>
                      </a:endParaRPr>
                    </a:p>
                  </a:txBody>
                  <a:tcPr anchor="ctr">
                    <a:lnB w="12700" cap="flat" cmpd="sng" algn="ctr">
                      <a:solidFill>
                        <a:schemeClr val="tx1"/>
                      </a:solidFill>
                      <a:prstDash val="solid"/>
                      <a:round/>
                      <a:headEnd type="none" w="med" len="med"/>
                      <a:tailEnd type="none" w="med" len="med"/>
                    </a:lnB>
                    <a:noFill/>
                  </a:tcPr>
                </a:tc>
                <a:tc>
                  <a:txBody>
                    <a:bodyPr/>
                    <a:lstStyle/>
                    <a:p>
                      <a:pPr latinLnBrk="1"/>
                      <a:endParaRPr lang="ko-KR" altLang="en-US" sz="1200" b="0" dirty="0">
                        <a:solidFill>
                          <a:schemeClr val="tx1"/>
                        </a:solidFill>
                      </a:endParaRPr>
                    </a:p>
                  </a:txBody>
                  <a:tcPr anchor="ctr">
                    <a:lnB w="12700" cap="flat" cmpd="sng" algn="ctr">
                      <a:solidFill>
                        <a:schemeClr val="tx1"/>
                      </a:solidFill>
                      <a:prstDash val="solid"/>
                      <a:round/>
                      <a:headEnd type="none" w="med" len="med"/>
                      <a:tailEnd type="none" w="med" len="med"/>
                    </a:lnB>
                    <a:noFill/>
                  </a:tcPr>
                </a:tc>
                <a:tc>
                  <a:txBody>
                    <a:bodyPr/>
                    <a:lstStyle/>
                    <a:p>
                      <a:pPr latinLnBrk="1"/>
                      <a:r>
                        <a:rPr lang="en-US" altLang="ko-KR" sz="1200" b="0" dirty="0" smtClean="0">
                          <a:solidFill>
                            <a:schemeClr val="tx1"/>
                          </a:solidFill>
                        </a:rPr>
                        <a:t>3 (2.5%) (FP)</a:t>
                      </a:r>
                      <a:endParaRPr lang="ko-KR" altLang="en-US" sz="1200" b="0" dirty="0">
                        <a:solidFill>
                          <a:schemeClr val="tx1"/>
                        </a:solidFill>
                      </a:endParaRPr>
                    </a:p>
                  </a:txBody>
                  <a:tcPr anchor="ctr">
                    <a:lnB w="12700" cap="flat" cmpd="sng" algn="ctr">
                      <a:solidFill>
                        <a:schemeClr val="tx1"/>
                      </a:solidFill>
                      <a:prstDash val="solid"/>
                      <a:round/>
                      <a:headEnd type="none" w="med" len="med"/>
                      <a:tailEnd type="none" w="med" len="med"/>
                    </a:lnB>
                    <a:noFill/>
                  </a:tcPr>
                </a:tc>
                <a:tc>
                  <a:txBody>
                    <a:bodyPr/>
                    <a:lstStyle/>
                    <a:p>
                      <a:pPr latinLnBrk="1"/>
                      <a:r>
                        <a:rPr lang="en-US" altLang="ko-KR" sz="1200" b="0" dirty="0" smtClean="0">
                          <a:solidFill>
                            <a:schemeClr val="tx1"/>
                          </a:solidFill>
                        </a:rPr>
                        <a:t>23 (19.5%) (TN)</a:t>
                      </a:r>
                      <a:endParaRPr lang="ko-KR" altLang="en-US" sz="1200" b="0" dirty="0">
                        <a:solidFill>
                          <a:schemeClr val="tx1"/>
                        </a:solidFill>
                      </a:endParaRPr>
                    </a:p>
                  </a:txBody>
                  <a:tcPr anchor="ctr">
                    <a:lnB w="12700" cap="flat" cmpd="sng" algn="ctr">
                      <a:solidFill>
                        <a:schemeClr val="tx1"/>
                      </a:solidFill>
                      <a:prstDash val="solid"/>
                      <a:round/>
                      <a:headEnd type="none" w="med" len="med"/>
                      <a:tailEnd type="none" w="med" len="med"/>
                    </a:lnB>
                    <a:noFill/>
                  </a:tcPr>
                </a:tc>
              </a:tr>
              <a:tr h="446508">
                <a:tc gridSpan="4">
                  <a:txBody>
                    <a:bodyPr/>
                    <a:lstStyle/>
                    <a:p>
                      <a:pPr latinLnBrk="1"/>
                      <a:r>
                        <a:rPr lang="en-US" altLang="ko-KR" sz="1200" b="0" dirty="0" smtClean="0">
                          <a:solidFill>
                            <a:schemeClr val="tx1"/>
                          </a:solidFill>
                        </a:rPr>
                        <a:t>TP, true</a:t>
                      </a:r>
                      <a:r>
                        <a:rPr lang="ko-KR" altLang="en-US" sz="1200" b="0" baseline="0" dirty="0" smtClean="0">
                          <a:solidFill>
                            <a:schemeClr val="tx1"/>
                          </a:solidFill>
                        </a:rPr>
                        <a:t> </a:t>
                      </a:r>
                      <a:r>
                        <a:rPr lang="en-US" altLang="ko-KR" sz="1200" b="0" baseline="0" dirty="0" smtClean="0">
                          <a:solidFill>
                            <a:schemeClr val="tx1"/>
                          </a:solidFill>
                        </a:rPr>
                        <a:t>positive; TN, true negative; FP, false positive, FN, false negative</a:t>
                      </a:r>
                    </a:p>
                    <a:p>
                      <a:pPr latinLnBrk="1"/>
                      <a:r>
                        <a:rPr lang="en-US" altLang="ko-KR" sz="1200" b="0" baseline="0" dirty="0" smtClean="0">
                          <a:solidFill>
                            <a:schemeClr val="tx1"/>
                          </a:solidFill>
                        </a:rPr>
                        <a:t>V(+)/F(+), visible at white-light and fluorescence; V(-)/F(+), visible only by fluorescence</a:t>
                      </a:r>
                      <a:endParaRPr lang="ko-KR" altLang="en-US" sz="1200" b="0" dirty="0">
                        <a:solidFill>
                          <a:schemeClr val="tx1"/>
                        </a:solidFill>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latinLnBrk="1"/>
                      <a:endParaRPr lang="ko-KR" altLang="en-US" sz="1200" b="0" dirty="0">
                        <a:solidFill>
                          <a:schemeClr val="tx1"/>
                        </a:solidFill>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latinLnBrk="1"/>
                      <a:endParaRPr lang="ko-KR" altLang="en-US" sz="1200" b="0" dirty="0">
                        <a:solidFill>
                          <a:schemeClr val="tx1"/>
                        </a:solidFill>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latinLnBrk="1"/>
                      <a:endParaRPr lang="ko-KR" altLang="en-US" sz="1200" b="0" dirty="0">
                        <a:solidFill>
                          <a:schemeClr val="tx1"/>
                        </a:solidFill>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
        <p:nvSpPr>
          <p:cNvPr id="13" name="TextBox 12"/>
          <p:cNvSpPr txBox="1"/>
          <p:nvPr/>
        </p:nvSpPr>
        <p:spPr>
          <a:xfrm>
            <a:off x="3110828" y="3200397"/>
            <a:ext cx="5704926" cy="307777"/>
          </a:xfrm>
          <a:prstGeom prst="rect">
            <a:avLst/>
          </a:prstGeom>
          <a:noFill/>
        </p:spPr>
        <p:txBody>
          <a:bodyPr wrap="square" rtlCol="0">
            <a:spAutoFit/>
          </a:bodyPr>
          <a:lstStyle/>
          <a:p>
            <a:r>
              <a:rPr lang="en-US" altLang="ko-KR" sz="1400" dirty="0" smtClean="0"/>
              <a:t>Results of histological examination in relation to the macroscopic findings</a:t>
            </a:r>
            <a:endParaRPr lang="ko-KR" altLang="en-US" sz="1400" dirty="0"/>
          </a:p>
        </p:txBody>
      </p:sp>
      <p:sp>
        <p:nvSpPr>
          <p:cNvPr id="14" name="TextBox 13"/>
          <p:cNvSpPr txBox="1"/>
          <p:nvPr/>
        </p:nvSpPr>
        <p:spPr>
          <a:xfrm>
            <a:off x="251867" y="2364765"/>
            <a:ext cx="1248688" cy="261610"/>
          </a:xfrm>
          <a:prstGeom prst="rect">
            <a:avLst/>
          </a:prstGeom>
          <a:solidFill>
            <a:srgbClr val="0070C0"/>
          </a:solidFill>
          <a:ln>
            <a:noFill/>
          </a:ln>
        </p:spPr>
        <p:txBody>
          <a:bodyPr wrap="square" rtlCol="0">
            <a:spAutoFit/>
          </a:bodyPr>
          <a:lstStyle/>
          <a:p>
            <a:r>
              <a:rPr lang="en-US" altLang="ko-KR" sz="1100" b="1" dirty="0" smtClean="0">
                <a:solidFill>
                  <a:schemeClr val="bg1"/>
                </a:solidFill>
              </a:rPr>
              <a:t>White-light mode</a:t>
            </a:r>
            <a:endParaRPr lang="ko-KR" altLang="en-US" sz="1100" b="1" dirty="0">
              <a:solidFill>
                <a:schemeClr val="bg1"/>
              </a:solidFill>
            </a:endParaRPr>
          </a:p>
        </p:txBody>
      </p:sp>
      <p:sp>
        <p:nvSpPr>
          <p:cNvPr id="15" name="TextBox 14"/>
          <p:cNvSpPr txBox="1"/>
          <p:nvPr/>
        </p:nvSpPr>
        <p:spPr>
          <a:xfrm>
            <a:off x="275312" y="4347613"/>
            <a:ext cx="1354195" cy="261610"/>
          </a:xfrm>
          <a:prstGeom prst="rect">
            <a:avLst/>
          </a:prstGeom>
          <a:solidFill>
            <a:srgbClr val="0070C0"/>
          </a:solidFill>
          <a:ln>
            <a:noFill/>
          </a:ln>
        </p:spPr>
        <p:txBody>
          <a:bodyPr wrap="square" rtlCol="0">
            <a:spAutoFit/>
          </a:bodyPr>
          <a:lstStyle/>
          <a:p>
            <a:r>
              <a:rPr lang="en-US" altLang="ko-KR" sz="1100" b="1" dirty="0" smtClean="0">
                <a:solidFill>
                  <a:schemeClr val="bg1"/>
                </a:solidFill>
              </a:rPr>
              <a:t>Fluorescence mode</a:t>
            </a:r>
            <a:endParaRPr lang="ko-KR" altLang="en-US" sz="1100" b="1" dirty="0">
              <a:solidFill>
                <a:schemeClr val="bg1"/>
              </a:solidFill>
            </a:endParaRPr>
          </a:p>
        </p:txBody>
      </p:sp>
      <p:cxnSp>
        <p:nvCxnSpPr>
          <p:cNvPr id="17" name="직선 연결선 16"/>
          <p:cNvCxnSpPr/>
          <p:nvPr/>
        </p:nvCxnSpPr>
        <p:spPr>
          <a:xfrm>
            <a:off x="2813538" y="1594338"/>
            <a:ext cx="301283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직사각형 17"/>
          <p:cNvSpPr/>
          <p:nvPr/>
        </p:nvSpPr>
        <p:spPr>
          <a:xfrm>
            <a:off x="6529754" y="4489939"/>
            <a:ext cx="1113692" cy="36341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181391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7" name="그림 6"/>
          <p:cNvPicPr>
            <a:picLocks noChangeAspect="1"/>
          </p:cNvPicPr>
          <p:nvPr/>
        </p:nvPicPr>
        <p:blipFill>
          <a:blip r:embed="rId3"/>
          <a:stretch>
            <a:fillRect/>
          </a:stretch>
        </p:blipFill>
        <p:spPr>
          <a:xfrm>
            <a:off x="264502" y="121995"/>
            <a:ext cx="8591550" cy="1666875"/>
          </a:xfrm>
          <a:prstGeom prst="rect">
            <a:avLst/>
          </a:prstGeom>
        </p:spPr>
      </p:pic>
      <p:sp>
        <p:nvSpPr>
          <p:cNvPr id="8" name="직사각형 7"/>
          <p:cNvSpPr/>
          <p:nvPr/>
        </p:nvSpPr>
        <p:spPr>
          <a:xfrm>
            <a:off x="8323385" y="110272"/>
            <a:ext cx="715107" cy="5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p:nvPicPr>
        <p:blipFill>
          <a:blip r:embed="rId4"/>
          <a:stretch>
            <a:fillRect/>
          </a:stretch>
        </p:blipFill>
        <p:spPr>
          <a:xfrm>
            <a:off x="35169" y="1890309"/>
            <a:ext cx="9089781" cy="3779632"/>
          </a:xfrm>
          <a:prstGeom prst="rect">
            <a:avLst/>
          </a:prstGeom>
        </p:spPr>
      </p:pic>
      <p:sp>
        <p:nvSpPr>
          <p:cNvPr id="10" name="직사각형 9"/>
          <p:cNvSpPr/>
          <p:nvPr/>
        </p:nvSpPr>
        <p:spPr>
          <a:xfrm>
            <a:off x="5673969" y="6389077"/>
            <a:ext cx="3552093" cy="276999"/>
          </a:xfrm>
          <a:prstGeom prst="rect">
            <a:avLst/>
          </a:prstGeom>
        </p:spPr>
        <p:txBody>
          <a:bodyPr wrap="square">
            <a:spAutoFit/>
          </a:bodyPr>
          <a:lstStyle/>
          <a:p>
            <a:r>
              <a:rPr lang="en-US" altLang="ko-KR" sz="1200" dirty="0" smtClean="0"/>
              <a:t>Wu YB </a:t>
            </a:r>
            <a:r>
              <a:rPr lang="en-US" altLang="ko-KR" sz="1200" dirty="0"/>
              <a:t>et al. </a:t>
            </a:r>
            <a:r>
              <a:rPr lang="en-US" altLang="ko-KR" sz="1200" i="1" dirty="0"/>
              <a:t>BMC Pulmonary Medicine </a:t>
            </a:r>
            <a:r>
              <a:rPr lang="en-US" altLang="ko-KR" sz="1200" dirty="0" smtClean="0"/>
              <a:t>2017;17:109 </a:t>
            </a:r>
            <a:endParaRPr lang="ko-KR" altLang="en-US" sz="1200" dirty="0"/>
          </a:p>
        </p:txBody>
      </p:sp>
      <p:grpSp>
        <p:nvGrpSpPr>
          <p:cNvPr id="18" name="그룹 17"/>
          <p:cNvGrpSpPr/>
          <p:nvPr/>
        </p:nvGrpSpPr>
        <p:grpSpPr>
          <a:xfrm>
            <a:off x="3235574" y="3141782"/>
            <a:ext cx="5838093" cy="3528646"/>
            <a:chOff x="1500554" y="2672862"/>
            <a:chExt cx="5838093" cy="3528646"/>
          </a:xfrm>
        </p:grpSpPr>
        <p:grpSp>
          <p:nvGrpSpPr>
            <p:cNvPr id="16" name="그룹 15"/>
            <p:cNvGrpSpPr/>
            <p:nvPr/>
          </p:nvGrpSpPr>
          <p:grpSpPr>
            <a:xfrm>
              <a:off x="1500554" y="2672862"/>
              <a:ext cx="5838093" cy="3528646"/>
              <a:chOff x="1500554" y="2672862"/>
              <a:chExt cx="5838093" cy="3528646"/>
            </a:xfrm>
          </p:grpSpPr>
          <p:sp>
            <p:nvSpPr>
              <p:cNvPr id="12" name="직사각형 11"/>
              <p:cNvSpPr/>
              <p:nvPr/>
            </p:nvSpPr>
            <p:spPr>
              <a:xfrm>
                <a:off x="1500554" y="2672862"/>
                <a:ext cx="5838093" cy="3528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그림 12"/>
              <p:cNvPicPr>
                <a:picLocks noChangeAspect="1"/>
              </p:cNvPicPr>
              <p:nvPr/>
            </p:nvPicPr>
            <p:blipFill>
              <a:blip r:embed="rId5"/>
              <a:stretch>
                <a:fillRect/>
              </a:stretch>
            </p:blipFill>
            <p:spPr>
              <a:xfrm>
                <a:off x="1606061" y="3077823"/>
                <a:ext cx="5638800" cy="2781300"/>
              </a:xfrm>
              <a:prstGeom prst="rect">
                <a:avLst/>
              </a:prstGeom>
            </p:spPr>
          </p:pic>
          <p:sp>
            <p:nvSpPr>
              <p:cNvPr id="14" name="TextBox 13"/>
              <p:cNvSpPr txBox="1"/>
              <p:nvPr/>
            </p:nvSpPr>
            <p:spPr>
              <a:xfrm>
                <a:off x="1555505" y="2702400"/>
                <a:ext cx="4372708" cy="369332"/>
              </a:xfrm>
              <a:prstGeom prst="rect">
                <a:avLst/>
              </a:prstGeom>
              <a:noFill/>
            </p:spPr>
            <p:txBody>
              <a:bodyPr wrap="square" rtlCol="0">
                <a:spAutoFit/>
              </a:bodyPr>
              <a:lstStyle/>
              <a:p>
                <a:r>
                  <a:rPr lang="en-US" altLang="ko-KR" b="1" dirty="0" smtClean="0">
                    <a:solidFill>
                      <a:schemeClr val="bg1"/>
                    </a:solidFill>
                  </a:rPr>
                  <a:t>Complications of medical </a:t>
                </a:r>
                <a:r>
                  <a:rPr lang="en-US" altLang="ko-KR" b="1" dirty="0" err="1" smtClean="0">
                    <a:solidFill>
                      <a:schemeClr val="bg1"/>
                    </a:solidFill>
                  </a:rPr>
                  <a:t>thoracoscopy</a:t>
                </a:r>
                <a:r>
                  <a:rPr lang="en-US" altLang="ko-KR" b="1" dirty="0" smtClean="0">
                    <a:solidFill>
                      <a:schemeClr val="bg1"/>
                    </a:solidFill>
                  </a:rPr>
                  <a:t> </a:t>
                </a:r>
                <a:endParaRPr lang="ko-KR" altLang="en-US" b="1" dirty="0">
                  <a:solidFill>
                    <a:schemeClr val="bg1"/>
                  </a:solidFill>
                </a:endParaRPr>
              </a:p>
            </p:txBody>
          </p:sp>
          <p:sp>
            <p:nvSpPr>
              <p:cNvPr id="15" name="직사각형 14"/>
              <p:cNvSpPr/>
              <p:nvPr/>
            </p:nvSpPr>
            <p:spPr>
              <a:xfrm>
                <a:off x="5379050" y="5911233"/>
                <a:ext cx="1912703" cy="261610"/>
              </a:xfrm>
              <a:prstGeom prst="rect">
                <a:avLst/>
              </a:prstGeom>
            </p:spPr>
            <p:txBody>
              <a:bodyPr wrap="none">
                <a:spAutoFit/>
              </a:bodyPr>
              <a:lstStyle/>
              <a:p>
                <a:r>
                  <a:rPr lang="en-US" altLang="ko-KR" sz="1100" i="1" dirty="0">
                    <a:solidFill>
                      <a:schemeClr val="bg1"/>
                    </a:solidFill>
                  </a:rPr>
                  <a:t>Respiration </a:t>
                </a:r>
                <a:r>
                  <a:rPr lang="en-US" altLang="ko-KR" sz="1100" dirty="0">
                    <a:solidFill>
                      <a:schemeClr val="bg1"/>
                    </a:solidFill>
                  </a:rPr>
                  <a:t>2015;90:251–255 </a:t>
                </a:r>
                <a:endParaRPr lang="ko-KR" altLang="en-US" sz="1100" dirty="0">
                  <a:solidFill>
                    <a:schemeClr val="bg1"/>
                  </a:solidFill>
                </a:endParaRPr>
              </a:p>
            </p:txBody>
          </p:sp>
        </p:grpSp>
        <p:sp>
          <p:nvSpPr>
            <p:cNvPr id="17" name="직사각형 16"/>
            <p:cNvSpPr/>
            <p:nvPr/>
          </p:nvSpPr>
          <p:spPr>
            <a:xfrm>
              <a:off x="4360985" y="3756679"/>
              <a:ext cx="1008184" cy="1483537"/>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2418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608556"/>
            <a:ext cx="9144000" cy="1041722"/>
          </a:xfrm>
          <a:prstGeom prst="rect">
            <a:avLst/>
          </a:prstGeom>
        </p:spPr>
      </p:pic>
      <p:sp>
        <p:nvSpPr>
          <p:cNvPr id="5" name="직사각형 4"/>
          <p:cNvSpPr/>
          <p:nvPr/>
        </p:nvSpPr>
        <p:spPr>
          <a:xfrm>
            <a:off x="6227964" y="6330005"/>
            <a:ext cx="2539798" cy="276999"/>
          </a:xfrm>
          <a:prstGeom prst="rect">
            <a:avLst/>
          </a:prstGeom>
        </p:spPr>
        <p:txBody>
          <a:bodyPr wrap="none">
            <a:spAutoFit/>
          </a:bodyPr>
          <a:lstStyle/>
          <a:p>
            <a:r>
              <a:rPr lang="en-US" altLang="ko-KR" sz="1200" i="1" dirty="0"/>
              <a:t>Cancer Res </a:t>
            </a:r>
            <a:r>
              <a:rPr lang="en-US" altLang="ko-KR" sz="1200" i="1" dirty="0" smtClean="0"/>
              <a:t>Treat </a:t>
            </a:r>
            <a:r>
              <a:rPr lang="en-US" altLang="ko-KR" sz="1200" dirty="0"/>
              <a:t>2018;50(3):908-916</a:t>
            </a:r>
            <a:endParaRPr lang="ko-KR" altLang="en-US" sz="1200" dirty="0"/>
          </a:p>
        </p:txBody>
      </p:sp>
      <p:grpSp>
        <p:nvGrpSpPr>
          <p:cNvPr id="8" name="그룹 7"/>
          <p:cNvGrpSpPr/>
          <p:nvPr/>
        </p:nvGrpSpPr>
        <p:grpSpPr>
          <a:xfrm>
            <a:off x="131793" y="2040843"/>
            <a:ext cx="8860269" cy="3409343"/>
            <a:chOff x="113687" y="2040843"/>
            <a:chExt cx="8860269" cy="3409343"/>
          </a:xfrm>
        </p:grpSpPr>
        <p:pic>
          <p:nvPicPr>
            <p:cNvPr id="6" name="그림 5"/>
            <p:cNvPicPr>
              <a:picLocks noChangeAspect="1"/>
            </p:cNvPicPr>
            <p:nvPr/>
          </p:nvPicPr>
          <p:blipFill>
            <a:blip r:embed="rId4"/>
            <a:stretch>
              <a:fillRect/>
            </a:stretch>
          </p:blipFill>
          <p:spPr>
            <a:xfrm>
              <a:off x="113687" y="2040843"/>
              <a:ext cx="8860269" cy="3409343"/>
            </a:xfrm>
            <a:prstGeom prst="rect">
              <a:avLst/>
            </a:prstGeom>
            <a:ln w="19050">
              <a:solidFill>
                <a:srgbClr val="00B0F0"/>
              </a:solidFill>
            </a:ln>
          </p:spPr>
        </p:pic>
        <p:sp>
          <p:nvSpPr>
            <p:cNvPr id="7" name="직사각형 6"/>
            <p:cNvSpPr/>
            <p:nvPr/>
          </p:nvSpPr>
          <p:spPr>
            <a:xfrm>
              <a:off x="2100404" y="4128380"/>
              <a:ext cx="1348966" cy="362139"/>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564171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endParaRPr lang="ko-KR" altLang="en-US" dirty="0"/>
          </a:p>
        </p:txBody>
      </p:sp>
      <p:sp>
        <p:nvSpPr>
          <p:cNvPr id="4" name="직사각형 3"/>
          <p:cNvSpPr/>
          <p:nvPr/>
        </p:nvSpPr>
        <p:spPr>
          <a:xfrm>
            <a:off x="6345657" y="6456754"/>
            <a:ext cx="2539798" cy="276999"/>
          </a:xfrm>
          <a:prstGeom prst="rect">
            <a:avLst/>
          </a:prstGeom>
        </p:spPr>
        <p:txBody>
          <a:bodyPr wrap="none">
            <a:spAutoFit/>
          </a:bodyPr>
          <a:lstStyle/>
          <a:p>
            <a:r>
              <a:rPr lang="en-US" altLang="ko-KR" sz="1200" i="1" dirty="0"/>
              <a:t>Cancer Res </a:t>
            </a:r>
            <a:r>
              <a:rPr lang="en-US" altLang="ko-KR" sz="1200" i="1" dirty="0" smtClean="0"/>
              <a:t>Treat </a:t>
            </a:r>
            <a:r>
              <a:rPr lang="en-US" altLang="ko-KR" sz="1200" dirty="0"/>
              <a:t>2018;50(3):908-916</a:t>
            </a:r>
            <a:endParaRPr lang="ko-KR" altLang="en-US" sz="1200" dirty="0"/>
          </a:p>
        </p:txBody>
      </p:sp>
      <p:pic>
        <p:nvPicPr>
          <p:cNvPr id="5" name="그림 4"/>
          <p:cNvPicPr>
            <a:picLocks noChangeAspect="1"/>
          </p:cNvPicPr>
          <p:nvPr/>
        </p:nvPicPr>
        <p:blipFill>
          <a:blip r:embed="rId3"/>
          <a:stretch>
            <a:fillRect/>
          </a:stretch>
        </p:blipFill>
        <p:spPr>
          <a:xfrm>
            <a:off x="501908" y="614149"/>
            <a:ext cx="8184333" cy="5779227"/>
          </a:xfrm>
          <a:prstGeom prst="rect">
            <a:avLst/>
          </a:prstGeom>
        </p:spPr>
      </p:pic>
      <p:sp>
        <p:nvSpPr>
          <p:cNvPr id="6" name="직사각형 5"/>
          <p:cNvSpPr/>
          <p:nvPr/>
        </p:nvSpPr>
        <p:spPr>
          <a:xfrm>
            <a:off x="465696" y="161537"/>
            <a:ext cx="4866238" cy="461665"/>
          </a:xfrm>
          <a:prstGeom prst="rect">
            <a:avLst/>
          </a:prstGeom>
        </p:spPr>
        <p:txBody>
          <a:bodyPr wrap="square">
            <a:spAutoFit/>
          </a:bodyPr>
          <a:lstStyle/>
          <a:p>
            <a:r>
              <a:rPr lang="en-US" altLang="ko-KR" sz="2400" dirty="0"/>
              <a:t>Comparison of EGFR mutation </a:t>
            </a:r>
            <a:r>
              <a:rPr lang="en-US" altLang="ko-KR" sz="2400" dirty="0" smtClean="0"/>
              <a:t>status</a:t>
            </a:r>
            <a:endParaRPr lang="ko-KR" altLang="en-US" sz="2400" dirty="0"/>
          </a:p>
        </p:txBody>
      </p:sp>
      <p:sp>
        <p:nvSpPr>
          <p:cNvPr id="7" name="직사각형 6"/>
          <p:cNvSpPr/>
          <p:nvPr/>
        </p:nvSpPr>
        <p:spPr>
          <a:xfrm>
            <a:off x="3395052" y="1412340"/>
            <a:ext cx="2815628" cy="2716040"/>
          </a:xfrm>
          <a:prstGeom prst="rect">
            <a:avLst/>
          </a:prstGeom>
          <a:solidFill>
            <a:srgbClr val="00B0F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3402600" y="5303644"/>
            <a:ext cx="2815628" cy="553949"/>
          </a:xfrm>
          <a:prstGeom prst="rect">
            <a:avLst/>
          </a:prstGeom>
          <a:solidFill>
            <a:srgbClr val="00B0F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3395052" y="4128381"/>
            <a:ext cx="2815628" cy="117526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6345657" y="5303643"/>
            <a:ext cx="2169693" cy="5539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smtClean="0"/>
              <a:t>Discrepancy : 6/23 (26.1%)</a:t>
            </a:r>
            <a:endParaRPr lang="ko-KR" altLang="en-US" sz="1400" b="1" dirty="0"/>
          </a:p>
        </p:txBody>
      </p:sp>
    </p:spTree>
    <p:extLst>
      <p:ext uri="{BB962C8B-B14F-4D97-AF65-F5344CB8AC3E}">
        <p14:creationId xmlns:p14="http://schemas.microsoft.com/office/powerpoint/2010/main" val="9418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6345657" y="6456754"/>
            <a:ext cx="2539798" cy="276999"/>
          </a:xfrm>
          <a:prstGeom prst="rect">
            <a:avLst/>
          </a:prstGeom>
        </p:spPr>
        <p:txBody>
          <a:bodyPr wrap="none">
            <a:spAutoFit/>
          </a:bodyPr>
          <a:lstStyle/>
          <a:p>
            <a:r>
              <a:rPr lang="en-US" altLang="ko-KR" sz="1200" i="1" dirty="0"/>
              <a:t>Cancer Res </a:t>
            </a:r>
            <a:r>
              <a:rPr lang="en-US" altLang="ko-KR" sz="1200" i="1" dirty="0" smtClean="0"/>
              <a:t>Treat </a:t>
            </a:r>
            <a:r>
              <a:rPr lang="en-US" altLang="ko-KR" sz="1200" dirty="0"/>
              <a:t>2018;50(3):908-916</a:t>
            </a:r>
            <a:endParaRPr lang="ko-KR" altLang="en-US" sz="1200" dirty="0"/>
          </a:p>
        </p:txBody>
      </p:sp>
      <p:pic>
        <p:nvPicPr>
          <p:cNvPr id="5" name="그림 4" descr="0009194.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919" y="277931"/>
            <a:ext cx="2538508" cy="285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1914" y="351341"/>
            <a:ext cx="2488004" cy="2660505"/>
          </a:xfrm>
          <a:prstGeom prst="rect">
            <a:avLst/>
          </a:prstGeom>
        </p:spPr>
      </p:pic>
      <p:pic>
        <p:nvPicPr>
          <p:cNvPr id="9" name="내용 개체 틀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 y="3806314"/>
            <a:ext cx="9154447" cy="3066436"/>
          </a:xfrm>
        </p:spPr>
      </p:pic>
      <p:pic>
        <p:nvPicPr>
          <p:cNvPr id="10" name="내용 개체 틀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06314"/>
            <a:ext cx="9154447" cy="3066436"/>
          </a:xfrm>
          <a:prstGeom prst="rect">
            <a:avLst/>
          </a:prstGeom>
        </p:spPr>
      </p:pic>
      <p:sp>
        <p:nvSpPr>
          <p:cNvPr id="11" name="직사각형 10"/>
          <p:cNvSpPr/>
          <p:nvPr/>
        </p:nvSpPr>
        <p:spPr>
          <a:xfrm>
            <a:off x="-4" y="3560835"/>
            <a:ext cx="9144001" cy="34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6676103" y="4866968"/>
            <a:ext cx="1612491" cy="737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879967" y="4862052"/>
            <a:ext cx="1612491" cy="737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3038165" y="4336026"/>
            <a:ext cx="1533832" cy="584775"/>
          </a:xfrm>
          <a:prstGeom prst="rect">
            <a:avLst/>
          </a:prstGeom>
          <a:noFill/>
        </p:spPr>
        <p:txBody>
          <a:bodyPr wrap="square" rtlCol="0">
            <a:spAutoFit/>
          </a:bodyPr>
          <a:lstStyle/>
          <a:p>
            <a:r>
              <a:rPr lang="en-US" altLang="ko-KR" sz="1600" dirty="0" smtClean="0"/>
              <a:t>Cell pellet </a:t>
            </a:r>
          </a:p>
          <a:p>
            <a:r>
              <a:rPr lang="en-US" altLang="ko-KR" sz="1600" dirty="0" smtClean="0"/>
              <a:t>(tissue)  </a:t>
            </a:r>
            <a:endParaRPr lang="ko-KR" altLang="en-US" sz="1600" dirty="0"/>
          </a:p>
        </p:txBody>
      </p:sp>
      <p:sp>
        <p:nvSpPr>
          <p:cNvPr id="15" name="TextBox 14"/>
          <p:cNvSpPr txBox="1"/>
          <p:nvPr/>
        </p:nvSpPr>
        <p:spPr>
          <a:xfrm>
            <a:off x="4635909" y="4350776"/>
            <a:ext cx="2040194" cy="584775"/>
          </a:xfrm>
          <a:prstGeom prst="rect">
            <a:avLst/>
          </a:prstGeom>
          <a:noFill/>
        </p:spPr>
        <p:txBody>
          <a:bodyPr wrap="square" rtlCol="0">
            <a:spAutoFit/>
          </a:bodyPr>
          <a:lstStyle/>
          <a:p>
            <a:r>
              <a:rPr lang="en-US" altLang="ko-KR" sz="1600" dirty="0" smtClean="0"/>
              <a:t>Cell-free Supernatant</a:t>
            </a:r>
          </a:p>
          <a:p>
            <a:r>
              <a:rPr lang="en-US" altLang="ko-KR" sz="1600" dirty="0" smtClean="0"/>
              <a:t>(Liquid) </a:t>
            </a:r>
            <a:endParaRPr lang="ko-KR" altLang="en-US" sz="1600" dirty="0"/>
          </a:p>
        </p:txBody>
      </p:sp>
      <p:sp>
        <p:nvSpPr>
          <p:cNvPr id="16" name="오른쪽 화살표 15"/>
          <p:cNvSpPr/>
          <p:nvPr/>
        </p:nvSpPr>
        <p:spPr>
          <a:xfrm>
            <a:off x="3422210" y="1511929"/>
            <a:ext cx="2199992" cy="44362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11040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651850"/>
            <a:ext cx="5256102" cy="586166"/>
          </a:xfrm>
        </p:spPr>
        <p:txBody>
          <a:bodyPr>
            <a:noAutofit/>
          </a:bodyPr>
          <a:lstStyle/>
          <a:p>
            <a:r>
              <a:rPr lang="en-US" altLang="ko-KR" sz="1600" dirty="0"/>
              <a:t>Progression-free survival according to EGFR mutation status in </a:t>
            </a:r>
            <a:r>
              <a:rPr lang="en-US" altLang="ko-KR" sz="1600" dirty="0" smtClean="0"/>
              <a:t/>
            </a:r>
            <a:br>
              <a:rPr lang="en-US" altLang="ko-KR" sz="1600" dirty="0" smtClean="0"/>
            </a:br>
            <a:r>
              <a:rPr lang="en-US" altLang="ko-KR" sz="1600" dirty="0" smtClean="0"/>
              <a:t>cell </a:t>
            </a:r>
            <a:r>
              <a:rPr lang="en-US" altLang="ko-KR" sz="1600" dirty="0"/>
              <a:t>blocks of malignant pleural effusion</a:t>
            </a:r>
            <a:endParaRPr lang="ko-KR" altLang="en-US" sz="1600" dirty="0"/>
          </a:p>
        </p:txBody>
      </p:sp>
      <p:sp>
        <p:nvSpPr>
          <p:cNvPr id="4" name="직사각형 3"/>
          <p:cNvSpPr/>
          <p:nvPr/>
        </p:nvSpPr>
        <p:spPr>
          <a:xfrm>
            <a:off x="6345657" y="6456754"/>
            <a:ext cx="2539798" cy="276999"/>
          </a:xfrm>
          <a:prstGeom prst="rect">
            <a:avLst/>
          </a:prstGeom>
        </p:spPr>
        <p:txBody>
          <a:bodyPr wrap="none">
            <a:spAutoFit/>
          </a:bodyPr>
          <a:lstStyle/>
          <a:p>
            <a:r>
              <a:rPr lang="en-US" altLang="ko-KR" sz="1200" i="1" dirty="0"/>
              <a:t>Cancer Res </a:t>
            </a:r>
            <a:r>
              <a:rPr lang="en-US" altLang="ko-KR" sz="1200" i="1" dirty="0" smtClean="0"/>
              <a:t>Treat </a:t>
            </a:r>
            <a:r>
              <a:rPr lang="en-US" altLang="ko-KR" sz="1200" dirty="0"/>
              <a:t>2018;50(3):908-916</a:t>
            </a:r>
            <a:endParaRPr lang="ko-KR" altLang="en-US" sz="1200" dirty="0"/>
          </a:p>
        </p:txBody>
      </p:sp>
      <p:pic>
        <p:nvPicPr>
          <p:cNvPr id="5" name="그림 4"/>
          <p:cNvPicPr>
            <a:picLocks noChangeAspect="1"/>
          </p:cNvPicPr>
          <p:nvPr/>
        </p:nvPicPr>
        <p:blipFill>
          <a:blip r:embed="rId3"/>
          <a:stretch>
            <a:fillRect/>
          </a:stretch>
        </p:blipFill>
        <p:spPr>
          <a:xfrm>
            <a:off x="492850" y="1239762"/>
            <a:ext cx="5514975" cy="4686300"/>
          </a:xfrm>
          <a:prstGeom prst="rect">
            <a:avLst/>
          </a:prstGeom>
        </p:spPr>
      </p:pic>
      <p:sp>
        <p:nvSpPr>
          <p:cNvPr id="6" name="직사각형 5"/>
          <p:cNvSpPr/>
          <p:nvPr/>
        </p:nvSpPr>
        <p:spPr>
          <a:xfrm>
            <a:off x="4083113" y="1611515"/>
            <a:ext cx="869133" cy="624690"/>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3" name="그룹 12"/>
          <p:cNvGrpSpPr/>
          <p:nvPr/>
        </p:nvGrpSpPr>
        <p:grpSpPr>
          <a:xfrm>
            <a:off x="0" y="3711921"/>
            <a:ext cx="9153054" cy="2301886"/>
            <a:chOff x="0" y="3711921"/>
            <a:chExt cx="9153054" cy="2301886"/>
          </a:xfrm>
        </p:grpSpPr>
        <p:sp>
          <p:nvSpPr>
            <p:cNvPr id="8" name="직사각형 7"/>
            <p:cNvSpPr/>
            <p:nvPr/>
          </p:nvSpPr>
          <p:spPr>
            <a:xfrm>
              <a:off x="9054" y="3711921"/>
              <a:ext cx="9144000" cy="2127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t>. Comparison of the response to EGFR tyrosine kinase inhibitors between target lesions and pleural effusions in patients with EGFR MT-MPE</a:t>
              </a:r>
              <a:endParaRPr lang="ko-KR" altLang="en-US"/>
            </a:p>
          </p:txBody>
        </p:sp>
        <p:pic>
          <p:nvPicPr>
            <p:cNvPr id="9" name="그림 8"/>
            <p:cNvPicPr>
              <a:picLocks noChangeAspect="1"/>
            </p:cNvPicPr>
            <p:nvPr/>
          </p:nvPicPr>
          <p:blipFill>
            <a:blip r:embed="rId4"/>
            <a:stretch>
              <a:fillRect/>
            </a:stretch>
          </p:blipFill>
          <p:spPr>
            <a:xfrm>
              <a:off x="0" y="3994799"/>
              <a:ext cx="9144000" cy="2019008"/>
            </a:xfrm>
            <a:prstGeom prst="rect">
              <a:avLst/>
            </a:prstGeom>
          </p:spPr>
        </p:pic>
        <p:sp>
          <p:nvSpPr>
            <p:cNvPr id="10" name="직사각형 9"/>
            <p:cNvSpPr/>
            <p:nvPr/>
          </p:nvSpPr>
          <p:spPr>
            <a:xfrm>
              <a:off x="190123" y="3741382"/>
              <a:ext cx="8799968" cy="276999"/>
            </a:xfrm>
            <a:prstGeom prst="rect">
              <a:avLst/>
            </a:prstGeom>
          </p:spPr>
          <p:txBody>
            <a:bodyPr wrap="square">
              <a:spAutoFit/>
            </a:bodyPr>
            <a:lstStyle/>
            <a:p>
              <a:r>
                <a:rPr lang="en-US" altLang="ko-KR" sz="1200" dirty="0" smtClean="0"/>
                <a:t>Comparison </a:t>
              </a:r>
              <a:r>
                <a:rPr lang="en-US" altLang="ko-KR" sz="1200" dirty="0"/>
                <a:t>of the response to EGFR tyrosine kinase inhibitors between target lesions and pleural effusions in patients with EGFR MT-MPE</a:t>
              </a:r>
              <a:endParaRPr lang="ko-KR" altLang="en-US" sz="1200" dirty="0"/>
            </a:p>
          </p:txBody>
        </p:sp>
        <p:cxnSp>
          <p:nvCxnSpPr>
            <p:cNvPr id="12" name="직선 연결선 11"/>
            <p:cNvCxnSpPr/>
            <p:nvPr/>
          </p:nvCxnSpPr>
          <p:spPr>
            <a:xfrm>
              <a:off x="99587" y="3720974"/>
              <a:ext cx="890861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 name="직사각형 13"/>
          <p:cNvSpPr/>
          <p:nvPr/>
        </p:nvSpPr>
        <p:spPr>
          <a:xfrm>
            <a:off x="4345664" y="5776111"/>
            <a:ext cx="2562130" cy="177112"/>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29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01115" y="83775"/>
            <a:ext cx="7886700" cy="877518"/>
          </a:xfrm>
        </p:spPr>
        <p:txBody>
          <a:bodyPr>
            <a:normAutofit/>
          </a:bodyPr>
          <a:lstStyle/>
          <a:p>
            <a:r>
              <a:rPr lang="en-US" altLang="ko-KR" sz="4000" dirty="0" smtClean="0"/>
              <a:t>The role of VEGF in MPE </a:t>
            </a:r>
            <a:endParaRPr lang="ko-KR" altLang="en-US" sz="4000" dirty="0"/>
          </a:p>
        </p:txBody>
      </p:sp>
      <p:pic>
        <p:nvPicPr>
          <p:cNvPr id="4" name="그림 3"/>
          <p:cNvPicPr>
            <a:picLocks noChangeAspect="1"/>
          </p:cNvPicPr>
          <p:nvPr/>
        </p:nvPicPr>
        <p:blipFill>
          <a:blip r:embed="rId3"/>
          <a:stretch>
            <a:fillRect/>
          </a:stretch>
        </p:blipFill>
        <p:spPr>
          <a:xfrm>
            <a:off x="476251" y="1195816"/>
            <a:ext cx="3781425" cy="5353050"/>
          </a:xfrm>
          <a:prstGeom prst="rect">
            <a:avLst/>
          </a:prstGeom>
        </p:spPr>
      </p:pic>
      <p:pic>
        <p:nvPicPr>
          <p:cNvPr id="5" name="그림 4"/>
          <p:cNvPicPr>
            <a:picLocks noChangeAspect="1"/>
          </p:cNvPicPr>
          <p:nvPr/>
        </p:nvPicPr>
        <p:blipFill>
          <a:blip r:embed="rId4"/>
          <a:stretch>
            <a:fillRect/>
          </a:stretch>
        </p:blipFill>
        <p:spPr>
          <a:xfrm>
            <a:off x="4853353" y="1191400"/>
            <a:ext cx="3790950" cy="3895725"/>
          </a:xfrm>
          <a:prstGeom prst="rect">
            <a:avLst/>
          </a:prstGeom>
        </p:spPr>
      </p:pic>
      <p:sp>
        <p:nvSpPr>
          <p:cNvPr id="6" name="직사각형 5"/>
          <p:cNvSpPr/>
          <p:nvPr/>
        </p:nvSpPr>
        <p:spPr>
          <a:xfrm>
            <a:off x="6643321" y="6456956"/>
            <a:ext cx="2382383" cy="276999"/>
          </a:xfrm>
          <a:prstGeom prst="rect">
            <a:avLst/>
          </a:prstGeom>
        </p:spPr>
        <p:txBody>
          <a:bodyPr wrap="none">
            <a:spAutoFit/>
          </a:bodyPr>
          <a:lstStyle/>
          <a:p>
            <a:r>
              <a:rPr lang="en-US" altLang="ko-KR" sz="1200" i="1" dirty="0" err="1">
                <a:latin typeface="Arial" panose="020B0604020202020204" pitchFamily="34" charset="0"/>
              </a:rPr>
              <a:t>Physiol</a:t>
            </a:r>
            <a:r>
              <a:rPr lang="en-US" altLang="ko-KR" sz="1200" i="1" dirty="0">
                <a:latin typeface="Arial" panose="020B0604020202020204" pitchFamily="34" charset="0"/>
              </a:rPr>
              <a:t> </a:t>
            </a:r>
            <a:r>
              <a:rPr lang="en-US" altLang="ko-KR" sz="1200" i="1" dirty="0" smtClean="0">
                <a:latin typeface="Arial" panose="020B0604020202020204" pitchFamily="34" charset="0"/>
              </a:rPr>
              <a:t>Rep </a:t>
            </a:r>
            <a:r>
              <a:rPr lang="en-US" altLang="ko-KR" sz="1200" dirty="0" smtClean="0">
                <a:latin typeface="Arial" panose="020B0604020202020204" pitchFamily="34" charset="0"/>
              </a:rPr>
              <a:t>2016;4 </a:t>
            </a:r>
            <a:r>
              <a:rPr lang="en-US" altLang="ko-KR" sz="1200" dirty="0">
                <a:latin typeface="Arial" panose="020B0604020202020204" pitchFamily="34" charset="0"/>
              </a:rPr>
              <a:t>(</a:t>
            </a:r>
            <a:r>
              <a:rPr lang="en-US" altLang="ko-KR" sz="1200" dirty="0" smtClean="0">
                <a:latin typeface="Arial" panose="020B0604020202020204" pitchFamily="34" charset="0"/>
              </a:rPr>
              <a:t>24):e12978</a:t>
            </a:r>
            <a:endParaRPr lang="ko-KR" altLang="en-US" sz="1200" dirty="0"/>
          </a:p>
        </p:txBody>
      </p:sp>
      <p:sp>
        <p:nvSpPr>
          <p:cNvPr id="7" name="직사각형 6"/>
          <p:cNvSpPr/>
          <p:nvPr/>
        </p:nvSpPr>
        <p:spPr>
          <a:xfrm>
            <a:off x="265236" y="914401"/>
            <a:ext cx="4283317" cy="276999"/>
          </a:xfrm>
          <a:prstGeom prst="rect">
            <a:avLst/>
          </a:prstGeom>
        </p:spPr>
        <p:txBody>
          <a:bodyPr wrap="square">
            <a:spAutoFit/>
          </a:bodyPr>
          <a:lstStyle/>
          <a:p>
            <a:r>
              <a:rPr lang="en-US" altLang="ko-KR" sz="1200" dirty="0" smtClean="0">
                <a:latin typeface="Times New Roman" panose="02020603050405020304" pitchFamily="18" charset="0"/>
                <a:cs typeface="Times New Roman" panose="02020603050405020304" pitchFamily="18" charset="0"/>
              </a:rPr>
              <a:t>&lt;Data </a:t>
            </a:r>
            <a:r>
              <a:rPr lang="en-US" altLang="ko-KR" sz="1200" dirty="0">
                <a:latin typeface="Times New Roman" panose="02020603050405020304" pitchFamily="18" charset="0"/>
                <a:cs typeface="Times New Roman" panose="02020603050405020304" pitchFamily="18" charset="0"/>
              </a:rPr>
              <a:t>from the studies that compared pleural fluid </a:t>
            </a:r>
            <a:r>
              <a:rPr lang="en-US" altLang="ko-KR" sz="1200" dirty="0" smtClean="0">
                <a:latin typeface="Times New Roman" panose="02020603050405020304" pitchFamily="18" charset="0"/>
                <a:cs typeface="Times New Roman" panose="02020603050405020304" pitchFamily="18" charset="0"/>
              </a:rPr>
              <a:t>VEGF levels&gt;</a:t>
            </a:r>
            <a:endParaRPr lang="en-US" altLang="ko-KR" sz="1200" b="0" i="0" dirty="0">
              <a:effectLst/>
              <a:latin typeface="Times New Roman" panose="02020603050405020304" pitchFamily="18" charset="0"/>
              <a:cs typeface="Times New Roman" panose="02020603050405020304" pitchFamily="18" charset="0"/>
            </a:endParaRPr>
          </a:p>
        </p:txBody>
      </p:sp>
      <p:sp>
        <p:nvSpPr>
          <p:cNvPr id="8" name="직사각형 7"/>
          <p:cNvSpPr/>
          <p:nvPr/>
        </p:nvSpPr>
        <p:spPr>
          <a:xfrm>
            <a:off x="4853353" y="914400"/>
            <a:ext cx="4283317" cy="276999"/>
          </a:xfrm>
          <a:prstGeom prst="rect">
            <a:avLst/>
          </a:prstGeom>
        </p:spPr>
        <p:txBody>
          <a:bodyPr wrap="square">
            <a:spAutoFit/>
          </a:bodyPr>
          <a:lstStyle/>
          <a:p>
            <a:r>
              <a:rPr lang="en-US" altLang="ko-KR" sz="1200" dirty="0" smtClean="0">
                <a:latin typeface="Times New Roman" panose="02020603050405020304" pitchFamily="18" charset="0"/>
                <a:cs typeface="Times New Roman" panose="02020603050405020304" pitchFamily="18" charset="0"/>
              </a:rPr>
              <a:t>&lt;Data </a:t>
            </a:r>
            <a:r>
              <a:rPr lang="en-US" altLang="ko-KR" sz="1200" dirty="0">
                <a:latin typeface="Times New Roman" panose="02020603050405020304" pitchFamily="18" charset="0"/>
                <a:cs typeface="Times New Roman" panose="02020603050405020304" pitchFamily="18" charset="0"/>
              </a:rPr>
              <a:t>from the studies that compared </a:t>
            </a:r>
            <a:r>
              <a:rPr lang="en-US" altLang="ko-KR" sz="1200" dirty="0" smtClean="0">
                <a:latin typeface="Times New Roman" panose="02020603050405020304" pitchFamily="18" charset="0"/>
                <a:cs typeface="Times New Roman" panose="02020603050405020304" pitchFamily="18" charset="0"/>
              </a:rPr>
              <a:t>serum VEGF levels&gt;</a:t>
            </a:r>
            <a:endParaRPr lang="en-US" altLang="ko-KR" sz="1200" b="0" i="0" dirty="0">
              <a:effectLst/>
              <a:latin typeface="Times New Roman" panose="02020603050405020304" pitchFamily="18" charset="0"/>
              <a:cs typeface="Times New Roman" panose="02020603050405020304" pitchFamily="18" charset="0"/>
            </a:endParaRPr>
          </a:p>
        </p:txBody>
      </p:sp>
      <p:sp>
        <p:nvSpPr>
          <p:cNvPr id="9" name="직사각형 8"/>
          <p:cNvSpPr/>
          <p:nvPr/>
        </p:nvSpPr>
        <p:spPr>
          <a:xfrm>
            <a:off x="1852246" y="1922585"/>
            <a:ext cx="984739" cy="3927230"/>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6150951" y="1902864"/>
            <a:ext cx="984739" cy="251673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266675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stretch>
            <a:fillRect/>
          </a:stretch>
        </p:blipFill>
        <p:spPr>
          <a:xfrm>
            <a:off x="230798" y="56418"/>
            <a:ext cx="8705850" cy="1657350"/>
          </a:xfrm>
          <a:prstGeom prst="rect">
            <a:avLst/>
          </a:prstGeom>
        </p:spPr>
      </p:pic>
      <p:sp>
        <p:nvSpPr>
          <p:cNvPr id="6" name="직사각형 5"/>
          <p:cNvSpPr/>
          <p:nvPr/>
        </p:nvSpPr>
        <p:spPr>
          <a:xfrm>
            <a:off x="6391130" y="6468180"/>
            <a:ext cx="2654894" cy="276999"/>
          </a:xfrm>
          <a:prstGeom prst="rect">
            <a:avLst/>
          </a:prstGeom>
        </p:spPr>
        <p:txBody>
          <a:bodyPr wrap="none">
            <a:spAutoFit/>
          </a:bodyPr>
          <a:lstStyle/>
          <a:p>
            <a:r>
              <a:rPr lang="sv-SE" altLang="ko-KR" sz="1200" i="1" dirty="0">
                <a:solidFill>
                  <a:srgbClr val="000000"/>
                </a:solidFill>
                <a:latin typeface="arial" panose="020B0604020202020204" pitchFamily="34" charset="0"/>
              </a:rPr>
              <a:t>Mol Med </a:t>
            </a:r>
            <a:r>
              <a:rPr lang="sv-SE" altLang="ko-KR" sz="1200" i="1" dirty="0" smtClean="0">
                <a:solidFill>
                  <a:srgbClr val="000000"/>
                </a:solidFill>
                <a:latin typeface="arial" panose="020B0604020202020204" pitchFamily="34" charset="0"/>
              </a:rPr>
              <a:t>Rep </a:t>
            </a:r>
            <a:r>
              <a:rPr lang="sv-SE" altLang="ko-KR" sz="1200" dirty="0" smtClean="0">
                <a:solidFill>
                  <a:srgbClr val="000000"/>
                </a:solidFill>
                <a:latin typeface="arial" panose="020B0604020202020204" pitchFamily="34" charset="0"/>
              </a:rPr>
              <a:t>2018;17(6</a:t>
            </a:r>
            <a:r>
              <a:rPr lang="sv-SE" altLang="ko-KR" sz="1200" dirty="0">
                <a:solidFill>
                  <a:srgbClr val="000000"/>
                </a:solidFill>
                <a:latin typeface="arial" panose="020B0604020202020204" pitchFamily="34" charset="0"/>
              </a:rPr>
              <a:t>):8019-8030</a:t>
            </a:r>
            <a:endParaRPr lang="ko-KR" altLang="en-US" sz="1200" dirty="0"/>
          </a:p>
        </p:txBody>
      </p:sp>
      <p:pic>
        <p:nvPicPr>
          <p:cNvPr id="8" name="그림 7"/>
          <p:cNvPicPr>
            <a:picLocks noChangeAspect="1"/>
          </p:cNvPicPr>
          <p:nvPr/>
        </p:nvPicPr>
        <p:blipFill>
          <a:blip r:embed="rId3"/>
          <a:stretch>
            <a:fillRect/>
          </a:stretch>
        </p:blipFill>
        <p:spPr>
          <a:xfrm>
            <a:off x="404812" y="1654781"/>
            <a:ext cx="8334375" cy="4791075"/>
          </a:xfrm>
          <a:prstGeom prst="rect">
            <a:avLst/>
          </a:prstGeom>
        </p:spPr>
      </p:pic>
    </p:spTree>
    <p:extLst>
      <p:ext uri="{BB962C8B-B14F-4D97-AF65-F5344CB8AC3E}">
        <p14:creationId xmlns:p14="http://schemas.microsoft.com/office/powerpoint/2010/main" val="20422659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204787" y="186468"/>
            <a:ext cx="8734425" cy="1209675"/>
          </a:xfrm>
          <a:prstGeom prst="rect">
            <a:avLst/>
          </a:prstGeom>
        </p:spPr>
      </p:pic>
      <p:sp>
        <p:nvSpPr>
          <p:cNvPr id="5" name="직사각형 4"/>
          <p:cNvSpPr/>
          <p:nvPr/>
        </p:nvSpPr>
        <p:spPr>
          <a:xfrm>
            <a:off x="6854346" y="6433011"/>
            <a:ext cx="2084866" cy="276999"/>
          </a:xfrm>
          <a:prstGeom prst="rect">
            <a:avLst/>
          </a:prstGeom>
        </p:spPr>
        <p:txBody>
          <a:bodyPr wrap="none">
            <a:spAutoFit/>
          </a:bodyPr>
          <a:lstStyle/>
          <a:p>
            <a:r>
              <a:rPr lang="en-US" altLang="ko-KR" sz="1200" i="1" dirty="0"/>
              <a:t>Lung </a:t>
            </a:r>
            <a:r>
              <a:rPr lang="en-US" altLang="ko-KR" sz="1200" i="1" dirty="0" smtClean="0"/>
              <a:t>Cancer </a:t>
            </a:r>
            <a:r>
              <a:rPr lang="en-US" altLang="ko-KR" sz="1200" dirty="0" smtClean="0"/>
              <a:t>2016;99:131–136</a:t>
            </a:r>
            <a:endParaRPr lang="ko-KR" altLang="en-US" sz="1200" dirty="0"/>
          </a:p>
        </p:txBody>
      </p:sp>
      <p:pic>
        <p:nvPicPr>
          <p:cNvPr id="7" name="그림 6"/>
          <p:cNvPicPr>
            <a:picLocks noChangeAspect="1"/>
          </p:cNvPicPr>
          <p:nvPr/>
        </p:nvPicPr>
        <p:blipFill>
          <a:blip r:embed="rId4"/>
          <a:stretch>
            <a:fillRect/>
          </a:stretch>
        </p:blipFill>
        <p:spPr>
          <a:xfrm>
            <a:off x="181341" y="3297821"/>
            <a:ext cx="6534150" cy="3076575"/>
          </a:xfrm>
          <a:prstGeom prst="rect">
            <a:avLst/>
          </a:prstGeom>
        </p:spPr>
      </p:pic>
      <p:pic>
        <p:nvPicPr>
          <p:cNvPr id="8" name="그림 7"/>
          <p:cNvPicPr>
            <a:picLocks noChangeAspect="1"/>
          </p:cNvPicPr>
          <p:nvPr/>
        </p:nvPicPr>
        <p:blipFill>
          <a:blip r:embed="rId5"/>
          <a:stretch>
            <a:fillRect/>
          </a:stretch>
        </p:blipFill>
        <p:spPr>
          <a:xfrm>
            <a:off x="70339" y="1602783"/>
            <a:ext cx="9002956" cy="989854"/>
          </a:xfrm>
          <a:prstGeom prst="rect">
            <a:avLst/>
          </a:prstGeom>
          <a:ln w="15875">
            <a:solidFill>
              <a:srgbClr val="00B0F0"/>
            </a:solidFill>
          </a:ln>
        </p:spPr>
      </p:pic>
      <p:cxnSp>
        <p:nvCxnSpPr>
          <p:cNvPr id="12" name="직선 연결선 11"/>
          <p:cNvCxnSpPr/>
          <p:nvPr/>
        </p:nvCxnSpPr>
        <p:spPr>
          <a:xfrm>
            <a:off x="4067908" y="2321169"/>
            <a:ext cx="3528646"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직사각형 12"/>
          <p:cNvSpPr/>
          <p:nvPr/>
        </p:nvSpPr>
        <p:spPr>
          <a:xfrm>
            <a:off x="164123" y="2941691"/>
            <a:ext cx="6690223" cy="369332"/>
          </a:xfrm>
          <a:prstGeom prst="rect">
            <a:avLst/>
          </a:prstGeom>
        </p:spPr>
        <p:txBody>
          <a:bodyPr wrap="square">
            <a:spAutoFit/>
          </a:bodyPr>
          <a:lstStyle/>
          <a:p>
            <a:r>
              <a:rPr lang="en-US" altLang="ko-KR" dirty="0"/>
              <a:t>The control rate of </a:t>
            </a:r>
            <a:r>
              <a:rPr lang="en-US" altLang="ko-KR" dirty="0" smtClean="0"/>
              <a:t>MPE </a:t>
            </a:r>
            <a:r>
              <a:rPr lang="en-US" altLang="ko-KR" dirty="0"/>
              <a:t>without </a:t>
            </a:r>
            <a:r>
              <a:rPr lang="en-US" altLang="ko-KR" dirty="0" err="1"/>
              <a:t>pleurodesis</a:t>
            </a:r>
            <a:r>
              <a:rPr lang="en-US" altLang="ko-KR" dirty="0"/>
              <a:t> (A) and the response </a:t>
            </a:r>
            <a:r>
              <a:rPr lang="en-US" altLang="ko-KR" dirty="0" smtClean="0"/>
              <a:t>(</a:t>
            </a:r>
            <a:r>
              <a:rPr lang="en-US" altLang="ko-KR" dirty="0"/>
              <a:t>B</a:t>
            </a:r>
            <a:r>
              <a:rPr lang="en-US" altLang="ko-KR" dirty="0" smtClean="0"/>
              <a:t>)</a:t>
            </a:r>
            <a:endParaRPr lang="ko-KR" altLang="en-US" dirty="0"/>
          </a:p>
        </p:txBody>
      </p:sp>
      <p:sp>
        <p:nvSpPr>
          <p:cNvPr id="14" name="직사각형 13"/>
          <p:cNvSpPr/>
          <p:nvPr/>
        </p:nvSpPr>
        <p:spPr>
          <a:xfrm>
            <a:off x="5158154" y="3892062"/>
            <a:ext cx="1453661" cy="339969"/>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5122985" y="5802917"/>
            <a:ext cx="1453661" cy="246192"/>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60176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31344" y="6299542"/>
            <a:ext cx="2057400" cy="276999"/>
          </a:xfrm>
          <a:prstGeom prst="rect">
            <a:avLst/>
          </a:prstGeom>
          <a:noFill/>
        </p:spPr>
        <p:txBody>
          <a:bodyPr wrap="square" rtlCol="0">
            <a:spAutoFit/>
          </a:bodyPr>
          <a:lstStyle/>
          <a:p>
            <a:r>
              <a:rPr lang="en-US" altLang="ko-KR" sz="1200" i="1" dirty="0"/>
              <a:t>CHEST </a:t>
            </a:r>
            <a:r>
              <a:rPr lang="en-US" altLang="ko-KR" sz="1200" dirty="0"/>
              <a:t>2017; </a:t>
            </a:r>
            <a:r>
              <a:rPr lang="en-US" altLang="ko-KR" sz="1200" dirty="0" smtClean="0"/>
              <a:t>151(4</a:t>
            </a:r>
            <a:r>
              <a:rPr lang="en-US" altLang="ko-KR" sz="1200" dirty="0"/>
              <a:t>):845-854</a:t>
            </a:r>
            <a:endParaRPr lang="ko-KR" altLang="en-US" sz="1200" dirty="0"/>
          </a:p>
        </p:txBody>
      </p:sp>
      <p:pic>
        <p:nvPicPr>
          <p:cNvPr id="5" name="그림 4"/>
          <p:cNvPicPr>
            <a:picLocks noChangeAspect="1"/>
          </p:cNvPicPr>
          <p:nvPr/>
        </p:nvPicPr>
        <p:blipFill>
          <a:blip r:embed="rId3"/>
          <a:stretch>
            <a:fillRect/>
          </a:stretch>
        </p:blipFill>
        <p:spPr>
          <a:xfrm>
            <a:off x="242889" y="138113"/>
            <a:ext cx="7100886" cy="1762424"/>
          </a:xfrm>
          <a:prstGeom prst="rect">
            <a:avLst/>
          </a:prstGeom>
        </p:spPr>
      </p:pic>
      <p:graphicFrame>
        <p:nvGraphicFramePr>
          <p:cNvPr id="6" name="표 5"/>
          <p:cNvGraphicFramePr>
            <a:graphicFrameLocks noGrp="1"/>
          </p:cNvGraphicFramePr>
          <p:nvPr>
            <p:extLst>
              <p:ext uri="{D42A27DB-BD31-4B8C-83A1-F6EECF244321}">
                <p14:modId xmlns:p14="http://schemas.microsoft.com/office/powerpoint/2010/main" val="289602036"/>
              </p:ext>
            </p:extLst>
          </p:nvPr>
        </p:nvGraphicFramePr>
        <p:xfrm>
          <a:off x="349717" y="2768862"/>
          <a:ext cx="7080986" cy="2992122"/>
        </p:xfrm>
        <a:graphic>
          <a:graphicData uri="http://schemas.openxmlformats.org/drawingml/2006/table">
            <a:tbl>
              <a:tblPr firstRow="1" bandRow="1">
                <a:tableStyleId>{5C22544A-7EE6-4342-B048-85BDC9FD1C3A}</a:tableStyleId>
              </a:tblPr>
              <a:tblGrid>
                <a:gridCol w="3540493"/>
                <a:gridCol w="3540493"/>
              </a:tblGrid>
              <a:tr h="498687">
                <a:tc>
                  <a:txBody>
                    <a:bodyPr/>
                    <a:lstStyle/>
                    <a:p>
                      <a:pPr latinLnBrk="1"/>
                      <a:r>
                        <a:rPr lang="en-US" altLang="ko-KR" sz="2000" b="0" dirty="0" smtClean="0">
                          <a:solidFill>
                            <a:schemeClr val="tx1"/>
                          </a:solidFill>
                        </a:rPr>
                        <a:t>Variables</a:t>
                      </a:r>
                      <a:r>
                        <a:rPr lang="en-US" altLang="ko-KR" sz="2000" b="0" baseline="0" dirty="0" smtClean="0">
                          <a:solidFill>
                            <a:schemeClr val="tx1"/>
                          </a:solidFill>
                        </a:rPr>
                        <a:t> </a:t>
                      </a:r>
                      <a:endParaRPr lang="ko-KR" altLang="en-US" sz="2000" b="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2000" b="0" dirty="0" smtClean="0">
                          <a:solidFill>
                            <a:schemeClr val="tx1"/>
                          </a:solidFill>
                        </a:rPr>
                        <a:t>Total (n = 126,835) </a:t>
                      </a:r>
                      <a:endParaRPr lang="ko-KR" altLang="en-US" sz="2000" b="0" dirty="0">
                        <a:solidFill>
                          <a:schemeClr val="tx1"/>
                        </a:solidFill>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8687">
                <a:tc>
                  <a:txBody>
                    <a:bodyPr/>
                    <a:lstStyle/>
                    <a:p>
                      <a:pPr latinLnBrk="1"/>
                      <a:r>
                        <a:rPr lang="en-US" altLang="ko-KR" dirty="0" smtClean="0">
                          <a:solidFill>
                            <a:schemeClr val="tx1"/>
                          </a:solidFill>
                        </a:rPr>
                        <a:t>Female</a:t>
                      </a:r>
                      <a:r>
                        <a:rPr lang="en-US" altLang="ko-KR" baseline="0" dirty="0" smtClean="0">
                          <a:solidFill>
                            <a:schemeClr val="tx1"/>
                          </a:solidFill>
                        </a:rPr>
                        <a:t> sex, No. (%)</a:t>
                      </a:r>
                      <a:endParaRPr lang="ko-KR" altLang="en-US" dirty="0">
                        <a:solidFill>
                          <a:schemeClr val="tx1"/>
                        </a:solidFill>
                      </a:endParaRPr>
                    </a:p>
                  </a:txBody>
                  <a:tcPr anchor="ctr">
                    <a:lnT w="12700" cap="flat" cmpd="sng" algn="ctr">
                      <a:solidFill>
                        <a:schemeClr val="tx1"/>
                      </a:solidFill>
                      <a:prstDash val="solid"/>
                      <a:round/>
                      <a:headEnd type="none" w="med" len="med"/>
                      <a:tailEnd type="none" w="med" len="med"/>
                    </a:lnT>
                    <a:noFill/>
                  </a:tcPr>
                </a:tc>
                <a:tc>
                  <a:txBody>
                    <a:bodyPr/>
                    <a:lstStyle/>
                    <a:p>
                      <a:pPr latinLnBrk="1"/>
                      <a:r>
                        <a:rPr lang="en-US" altLang="ko-KR" dirty="0" smtClean="0">
                          <a:solidFill>
                            <a:schemeClr val="tx1"/>
                          </a:solidFill>
                        </a:rPr>
                        <a:t>70,750</a:t>
                      </a:r>
                      <a:r>
                        <a:rPr lang="en-US" altLang="ko-KR" baseline="0" dirty="0" smtClean="0">
                          <a:solidFill>
                            <a:schemeClr val="tx1"/>
                          </a:solidFill>
                        </a:rPr>
                        <a:t> (55.8%)</a:t>
                      </a:r>
                      <a:endParaRPr lang="ko-KR" altLang="en-US" dirty="0">
                        <a:solidFill>
                          <a:schemeClr val="tx1"/>
                        </a:solidFill>
                      </a:endParaRPr>
                    </a:p>
                  </a:txBody>
                  <a:tcPr anchor="ctr">
                    <a:lnT w="12700" cap="flat" cmpd="sng" algn="ctr">
                      <a:solidFill>
                        <a:schemeClr val="tx1"/>
                      </a:solidFill>
                      <a:prstDash val="solid"/>
                      <a:round/>
                      <a:headEnd type="none" w="med" len="med"/>
                      <a:tailEnd type="none" w="med" len="med"/>
                    </a:lnT>
                    <a:noFill/>
                  </a:tcPr>
                </a:tc>
              </a:tr>
              <a:tr h="498687">
                <a:tc>
                  <a:txBody>
                    <a:bodyPr/>
                    <a:lstStyle/>
                    <a:p>
                      <a:pPr latinLnBrk="1"/>
                      <a:r>
                        <a:rPr lang="en-US" altLang="ko-KR" dirty="0" smtClean="0">
                          <a:solidFill>
                            <a:schemeClr val="tx1"/>
                          </a:solidFill>
                        </a:rPr>
                        <a:t>Age at admission , Median,</a:t>
                      </a:r>
                      <a:r>
                        <a:rPr lang="en-US" altLang="ko-KR" baseline="0" dirty="0" smtClean="0">
                          <a:solidFill>
                            <a:schemeClr val="tx1"/>
                          </a:solidFill>
                        </a:rPr>
                        <a:t> y </a:t>
                      </a:r>
                      <a:endParaRPr lang="ko-KR" altLang="en-US" dirty="0">
                        <a:solidFill>
                          <a:schemeClr val="tx1"/>
                        </a:solidFill>
                      </a:endParaRPr>
                    </a:p>
                  </a:txBody>
                  <a:tcPr anchor="ctr">
                    <a:noFill/>
                  </a:tcPr>
                </a:tc>
                <a:tc>
                  <a:txBody>
                    <a:bodyPr/>
                    <a:lstStyle/>
                    <a:p>
                      <a:pPr latinLnBrk="1"/>
                      <a:r>
                        <a:rPr lang="en-US" altLang="ko-KR" dirty="0" smtClean="0">
                          <a:solidFill>
                            <a:schemeClr val="tx1"/>
                          </a:solidFill>
                        </a:rPr>
                        <a:t>68.0 (58.4-77.2)</a:t>
                      </a:r>
                      <a:endParaRPr lang="ko-KR" altLang="en-US" dirty="0">
                        <a:solidFill>
                          <a:schemeClr val="tx1"/>
                        </a:solidFill>
                      </a:endParaRPr>
                    </a:p>
                  </a:txBody>
                  <a:tcPr anchor="ctr">
                    <a:noFill/>
                  </a:tcPr>
                </a:tc>
              </a:tr>
              <a:tr h="498687">
                <a:tc>
                  <a:txBody>
                    <a:bodyPr/>
                    <a:lstStyle/>
                    <a:p>
                      <a:pPr latinLnBrk="1"/>
                      <a:r>
                        <a:rPr lang="en-US" altLang="ko-KR" dirty="0" smtClean="0">
                          <a:solidFill>
                            <a:schemeClr val="tx1"/>
                          </a:solidFill>
                        </a:rPr>
                        <a:t>Length</a:t>
                      </a:r>
                      <a:r>
                        <a:rPr lang="en-US" altLang="ko-KR" baseline="0" dirty="0" smtClean="0">
                          <a:solidFill>
                            <a:schemeClr val="tx1"/>
                          </a:solidFill>
                        </a:rPr>
                        <a:t> of Stay, Median, d</a:t>
                      </a:r>
                      <a:endParaRPr lang="ko-KR" altLang="en-US" dirty="0">
                        <a:solidFill>
                          <a:schemeClr val="tx1"/>
                        </a:solidFill>
                      </a:endParaRPr>
                    </a:p>
                  </a:txBody>
                  <a:tcPr anchor="ctr">
                    <a:noFill/>
                  </a:tcPr>
                </a:tc>
                <a:tc>
                  <a:txBody>
                    <a:bodyPr/>
                    <a:lstStyle/>
                    <a:p>
                      <a:pPr latinLnBrk="1"/>
                      <a:r>
                        <a:rPr lang="en-US" altLang="ko-KR" dirty="0" smtClean="0">
                          <a:solidFill>
                            <a:schemeClr val="tx1"/>
                          </a:solidFill>
                        </a:rPr>
                        <a:t>5.5 (2.7-10.1)</a:t>
                      </a:r>
                      <a:endParaRPr lang="ko-KR" altLang="en-US" dirty="0">
                        <a:solidFill>
                          <a:schemeClr val="tx1"/>
                        </a:solidFill>
                      </a:endParaRPr>
                    </a:p>
                  </a:txBody>
                  <a:tcPr anchor="ctr">
                    <a:noFill/>
                  </a:tcPr>
                </a:tc>
              </a:tr>
              <a:tr h="498687">
                <a:tc>
                  <a:txBody>
                    <a:bodyPr/>
                    <a:lstStyle/>
                    <a:p>
                      <a:pPr latinLnBrk="1"/>
                      <a:r>
                        <a:rPr lang="en-US" altLang="ko-KR" dirty="0" smtClean="0">
                          <a:solidFill>
                            <a:schemeClr val="tx1"/>
                          </a:solidFill>
                        </a:rPr>
                        <a:t>In-Hospital Mortality,</a:t>
                      </a:r>
                      <a:r>
                        <a:rPr lang="en-US" altLang="ko-KR" baseline="0" dirty="0" smtClean="0">
                          <a:solidFill>
                            <a:schemeClr val="tx1"/>
                          </a:solidFill>
                        </a:rPr>
                        <a:t> No. (%)</a:t>
                      </a:r>
                      <a:endParaRPr lang="ko-KR" altLang="en-US" dirty="0">
                        <a:solidFill>
                          <a:schemeClr val="tx1"/>
                        </a:solidFill>
                      </a:endParaRPr>
                    </a:p>
                  </a:txBody>
                  <a:tcPr anchor="ctr">
                    <a:noFill/>
                  </a:tcPr>
                </a:tc>
                <a:tc>
                  <a:txBody>
                    <a:bodyPr/>
                    <a:lstStyle/>
                    <a:p>
                      <a:pPr latinLnBrk="1"/>
                      <a:r>
                        <a:rPr lang="en-US" altLang="ko-KR" dirty="0" smtClean="0">
                          <a:solidFill>
                            <a:schemeClr val="tx1"/>
                          </a:solidFill>
                        </a:rPr>
                        <a:t>14,660 (</a:t>
                      </a:r>
                      <a:r>
                        <a:rPr lang="en-US" altLang="ko-KR" b="1" dirty="0" smtClean="0">
                          <a:solidFill>
                            <a:srgbClr val="00B0F0"/>
                          </a:solidFill>
                        </a:rPr>
                        <a:t>11.6</a:t>
                      </a:r>
                      <a:r>
                        <a:rPr lang="en-US" altLang="ko-KR" dirty="0" smtClean="0">
                          <a:solidFill>
                            <a:schemeClr val="tx1"/>
                          </a:solidFill>
                        </a:rPr>
                        <a:t>)</a:t>
                      </a:r>
                      <a:endParaRPr lang="ko-KR" altLang="en-US" dirty="0">
                        <a:solidFill>
                          <a:schemeClr val="tx1"/>
                        </a:solidFill>
                      </a:endParaRPr>
                    </a:p>
                  </a:txBody>
                  <a:tcPr anchor="ctr">
                    <a:noFill/>
                  </a:tcPr>
                </a:tc>
              </a:tr>
              <a:tr h="498687">
                <a:tc>
                  <a:txBody>
                    <a:bodyPr/>
                    <a:lstStyle/>
                    <a:p>
                      <a:pPr latinLnBrk="1"/>
                      <a:r>
                        <a:rPr lang="en-US" altLang="ko-KR" dirty="0" smtClean="0">
                          <a:solidFill>
                            <a:schemeClr val="tx1"/>
                          </a:solidFill>
                        </a:rPr>
                        <a:t>Total Charge, Median</a:t>
                      </a:r>
                      <a:endParaRPr lang="ko-KR" altLang="en-US" dirty="0">
                        <a:solidFill>
                          <a:schemeClr val="tx1"/>
                        </a:solidFill>
                      </a:endParaRPr>
                    </a:p>
                  </a:txBody>
                  <a:tcPr anchor="ctr">
                    <a:lnB w="19050" cap="flat" cmpd="sng" algn="ctr">
                      <a:solidFill>
                        <a:schemeClr val="tx1"/>
                      </a:solidFill>
                      <a:prstDash val="solid"/>
                      <a:round/>
                      <a:headEnd type="none" w="med" len="med"/>
                      <a:tailEnd type="none" w="med" len="med"/>
                    </a:lnB>
                    <a:noFill/>
                  </a:tcPr>
                </a:tc>
                <a:tc>
                  <a:txBody>
                    <a:bodyPr/>
                    <a:lstStyle/>
                    <a:p>
                      <a:pPr latinLnBrk="1"/>
                      <a:r>
                        <a:rPr lang="en-US" altLang="ko-KR" dirty="0" smtClean="0">
                          <a:solidFill>
                            <a:schemeClr val="tx1"/>
                          </a:solidFill>
                        </a:rPr>
                        <a:t>42,375 (21,618-84,679)</a:t>
                      </a:r>
                      <a:endParaRPr lang="ko-KR" altLang="en-US" dirty="0">
                        <a:solidFill>
                          <a:schemeClr val="tx1"/>
                        </a:solidFill>
                      </a:endParaRPr>
                    </a:p>
                  </a:txBody>
                  <a:tcPr anchor="ctr">
                    <a:lnB w="19050" cap="flat" cmpd="sng" algn="ctr">
                      <a:solidFill>
                        <a:schemeClr val="tx1"/>
                      </a:solidFill>
                      <a:prstDash val="solid"/>
                      <a:round/>
                      <a:headEnd type="none" w="med" len="med"/>
                      <a:tailEnd type="none" w="med" len="med"/>
                    </a:lnB>
                    <a:noFill/>
                  </a:tcPr>
                </a:tc>
              </a:tr>
            </a:tbl>
          </a:graphicData>
        </a:graphic>
      </p:graphicFrame>
      <p:sp>
        <p:nvSpPr>
          <p:cNvPr id="7" name="TextBox 6"/>
          <p:cNvSpPr txBox="1"/>
          <p:nvPr/>
        </p:nvSpPr>
        <p:spPr>
          <a:xfrm>
            <a:off x="333632" y="2372497"/>
            <a:ext cx="7475838" cy="369332"/>
          </a:xfrm>
          <a:prstGeom prst="rect">
            <a:avLst/>
          </a:prstGeom>
          <a:noFill/>
        </p:spPr>
        <p:txBody>
          <a:bodyPr wrap="square" rtlCol="0">
            <a:spAutoFit/>
          </a:bodyPr>
          <a:lstStyle/>
          <a:p>
            <a:r>
              <a:rPr lang="en-US" altLang="ko-KR" dirty="0" smtClean="0"/>
              <a:t>Characteristics of the Patients Hospitalized with Malignant Pleural Effusion</a:t>
            </a:r>
            <a:endParaRPr lang="ko-KR" altLang="en-US" dirty="0"/>
          </a:p>
        </p:txBody>
      </p:sp>
      <p:sp>
        <p:nvSpPr>
          <p:cNvPr id="8" name="TextBox 7"/>
          <p:cNvSpPr txBox="1"/>
          <p:nvPr/>
        </p:nvSpPr>
        <p:spPr>
          <a:xfrm>
            <a:off x="6561440" y="5325762"/>
            <a:ext cx="2397209" cy="369332"/>
          </a:xfrm>
          <a:prstGeom prst="rect">
            <a:avLst/>
          </a:prstGeom>
          <a:noFill/>
        </p:spPr>
        <p:txBody>
          <a:bodyPr wrap="square" rtlCol="0">
            <a:spAutoFit/>
          </a:bodyPr>
          <a:lstStyle/>
          <a:p>
            <a:r>
              <a:rPr lang="en-US" altLang="ko-KR" dirty="0" smtClean="0"/>
              <a:t>Charges &gt; $5 billion/</a:t>
            </a:r>
            <a:r>
              <a:rPr lang="en-US" altLang="ko-KR" dirty="0" err="1" smtClean="0"/>
              <a:t>yr</a:t>
            </a:r>
            <a:endParaRPr lang="ko-KR" altLang="en-US" dirty="0"/>
          </a:p>
        </p:txBody>
      </p:sp>
      <p:cxnSp>
        <p:nvCxnSpPr>
          <p:cNvPr id="10" name="직선 화살표 연결선 9"/>
          <p:cNvCxnSpPr>
            <a:endCxn id="8" idx="1"/>
          </p:cNvCxnSpPr>
          <p:nvPr/>
        </p:nvCxnSpPr>
        <p:spPr>
          <a:xfrm flipV="1">
            <a:off x="6252519" y="5510428"/>
            <a:ext cx="308921" cy="68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0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stretch>
            <a:fillRect/>
          </a:stretch>
        </p:blipFill>
        <p:spPr>
          <a:xfrm>
            <a:off x="21507" y="143247"/>
            <a:ext cx="9122493" cy="3107463"/>
          </a:xfrm>
          <a:prstGeom prst="rect">
            <a:avLst/>
          </a:prstGeom>
        </p:spPr>
      </p:pic>
      <p:sp>
        <p:nvSpPr>
          <p:cNvPr id="6" name="직사각형 5"/>
          <p:cNvSpPr/>
          <p:nvPr/>
        </p:nvSpPr>
        <p:spPr>
          <a:xfrm>
            <a:off x="5739650" y="6350949"/>
            <a:ext cx="3413114" cy="369332"/>
          </a:xfrm>
          <a:prstGeom prst="rect">
            <a:avLst/>
          </a:prstGeom>
        </p:spPr>
        <p:txBody>
          <a:bodyPr wrap="none">
            <a:spAutoFit/>
          </a:bodyPr>
          <a:lstStyle/>
          <a:p>
            <a:r>
              <a:rPr lang="en-US" altLang="ko-KR" dirty="0">
                <a:solidFill>
                  <a:srgbClr val="000000"/>
                </a:solidFill>
                <a:latin typeface="arial" panose="020B0604020202020204" pitchFamily="34" charset="0"/>
              </a:rPr>
              <a:t> </a:t>
            </a:r>
            <a:r>
              <a:rPr lang="en-US" altLang="ko-KR" sz="1200" dirty="0" err="1" smtClean="0">
                <a:solidFill>
                  <a:srgbClr val="000000"/>
                </a:solidFill>
                <a:latin typeface="arial" panose="020B0604020202020204" pitchFamily="34" charset="0"/>
              </a:rPr>
              <a:t>Hiranuma</a:t>
            </a:r>
            <a:r>
              <a:rPr lang="en-US" altLang="ko-KR" sz="1200" dirty="0" smtClean="0">
                <a:solidFill>
                  <a:srgbClr val="000000"/>
                </a:solidFill>
                <a:latin typeface="arial" panose="020B0604020202020204" pitchFamily="34" charset="0"/>
              </a:rPr>
              <a:t> O, et al. </a:t>
            </a:r>
            <a:r>
              <a:rPr lang="en-US" altLang="ko-KR" sz="1200" i="1" dirty="0" err="1" smtClean="0">
                <a:solidFill>
                  <a:srgbClr val="000000"/>
                </a:solidFill>
                <a:latin typeface="arial" panose="020B0604020202020204" pitchFamily="34" charset="0"/>
              </a:rPr>
              <a:t>Clin</a:t>
            </a:r>
            <a:r>
              <a:rPr lang="en-US" altLang="ko-KR" sz="1200" i="1" dirty="0" smtClean="0">
                <a:solidFill>
                  <a:srgbClr val="000000"/>
                </a:solidFill>
                <a:latin typeface="arial" panose="020B0604020202020204" pitchFamily="34" charset="0"/>
              </a:rPr>
              <a:t> Lung Cancer </a:t>
            </a:r>
            <a:r>
              <a:rPr lang="en-US" altLang="ko-KR" sz="1200" dirty="0" smtClean="0">
                <a:solidFill>
                  <a:srgbClr val="000000"/>
                </a:solidFill>
                <a:latin typeface="arial" panose="020B0604020202020204" pitchFamily="34" charset="0"/>
              </a:rPr>
              <a:t>2019 </a:t>
            </a:r>
            <a:r>
              <a:rPr lang="en-US" altLang="ko-KR" sz="1200" dirty="0">
                <a:solidFill>
                  <a:srgbClr val="000000"/>
                </a:solidFill>
                <a:latin typeface="arial" panose="020B0604020202020204" pitchFamily="34" charset="0"/>
              </a:rPr>
              <a:t>Feb</a:t>
            </a:r>
            <a:endParaRPr lang="ko-KR" altLang="en-US" dirty="0"/>
          </a:p>
        </p:txBody>
      </p:sp>
      <p:pic>
        <p:nvPicPr>
          <p:cNvPr id="7" name="그림 6"/>
          <p:cNvPicPr>
            <a:picLocks noChangeAspect="1"/>
          </p:cNvPicPr>
          <p:nvPr/>
        </p:nvPicPr>
        <p:blipFill>
          <a:blip r:embed="rId3"/>
          <a:stretch>
            <a:fillRect/>
          </a:stretch>
        </p:blipFill>
        <p:spPr>
          <a:xfrm>
            <a:off x="-1940" y="3287776"/>
            <a:ext cx="9141543" cy="3015571"/>
          </a:xfrm>
          <a:prstGeom prst="rect">
            <a:avLst/>
          </a:prstGeom>
        </p:spPr>
      </p:pic>
      <p:sp>
        <p:nvSpPr>
          <p:cNvPr id="8" name="직사각형 7"/>
          <p:cNvSpPr/>
          <p:nvPr/>
        </p:nvSpPr>
        <p:spPr>
          <a:xfrm>
            <a:off x="1946031" y="6060831"/>
            <a:ext cx="3540369" cy="219070"/>
          </a:xfrm>
          <a:prstGeom prst="rect">
            <a:avLst/>
          </a:prstGeom>
          <a:solidFill>
            <a:srgbClr val="E3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078292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5739650" y="6350949"/>
            <a:ext cx="3413114" cy="369332"/>
          </a:xfrm>
          <a:prstGeom prst="rect">
            <a:avLst/>
          </a:prstGeom>
        </p:spPr>
        <p:txBody>
          <a:bodyPr wrap="none">
            <a:spAutoFit/>
          </a:bodyPr>
          <a:lstStyle/>
          <a:p>
            <a:r>
              <a:rPr lang="en-US" altLang="ko-KR" dirty="0">
                <a:solidFill>
                  <a:srgbClr val="000000"/>
                </a:solidFill>
                <a:latin typeface="arial" panose="020B0604020202020204" pitchFamily="34" charset="0"/>
              </a:rPr>
              <a:t> </a:t>
            </a:r>
            <a:r>
              <a:rPr lang="en-US" altLang="ko-KR" sz="1200" dirty="0" err="1" smtClean="0">
                <a:solidFill>
                  <a:srgbClr val="000000"/>
                </a:solidFill>
                <a:latin typeface="arial" panose="020B0604020202020204" pitchFamily="34" charset="0"/>
              </a:rPr>
              <a:t>Hiranuma</a:t>
            </a:r>
            <a:r>
              <a:rPr lang="en-US" altLang="ko-KR" sz="1200" dirty="0" smtClean="0">
                <a:solidFill>
                  <a:srgbClr val="000000"/>
                </a:solidFill>
                <a:latin typeface="arial" panose="020B0604020202020204" pitchFamily="34" charset="0"/>
              </a:rPr>
              <a:t> O, et al. </a:t>
            </a:r>
            <a:r>
              <a:rPr lang="en-US" altLang="ko-KR" sz="1200" i="1" dirty="0" err="1" smtClean="0">
                <a:solidFill>
                  <a:srgbClr val="000000"/>
                </a:solidFill>
                <a:latin typeface="arial" panose="020B0604020202020204" pitchFamily="34" charset="0"/>
              </a:rPr>
              <a:t>Clin</a:t>
            </a:r>
            <a:r>
              <a:rPr lang="en-US" altLang="ko-KR" sz="1200" i="1" dirty="0" smtClean="0">
                <a:solidFill>
                  <a:srgbClr val="000000"/>
                </a:solidFill>
                <a:latin typeface="arial" panose="020B0604020202020204" pitchFamily="34" charset="0"/>
              </a:rPr>
              <a:t> Lung Cancer </a:t>
            </a:r>
            <a:r>
              <a:rPr lang="en-US" altLang="ko-KR" sz="1200" dirty="0" smtClean="0">
                <a:solidFill>
                  <a:srgbClr val="000000"/>
                </a:solidFill>
                <a:latin typeface="arial" panose="020B0604020202020204" pitchFamily="34" charset="0"/>
              </a:rPr>
              <a:t>2019 </a:t>
            </a:r>
            <a:r>
              <a:rPr lang="en-US" altLang="ko-KR" sz="1200" dirty="0">
                <a:solidFill>
                  <a:srgbClr val="000000"/>
                </a:solidFill>
                <a:latin typeface="arial" panose="020B0604020202020204" pitchFamily="34" charset="0"/>
              </a:rPr>
              <a:t>Feb</a:t>
            </a:r>
            <a:endParaRPr lang="ko-KR" altLang="en-US" dirty="0"/>
          </a:p>
        </p:txBody>
      </p:sp>
      <p:pic>
        <p:nvPicPr>
          <p:cNvPr id="5" name="그림 4"/>
          <p:cNvPicPr>
            <a:picLocks noChangeAspect="1"/>
          </p:cNvPicPr>
          <p:nvPr/>
        </p:nvPicPr>
        <p:blipFill>
          <a:blip r:embed="rId2"/>
          <a:stretch>
            <a:fillRect/>
          </a:stretch>
        </p:blipFill>
        <p:spPr>
          <a:xfrm>
            <a:off x="76933" y="96687"/>
            <a:ext cx="5081221" cy="6356431"/>
          </a:xfrm>
          <a:prstGeom prst="rect">
            <a:avLst/>
          </a:prstGeom>
        </p:spPr>
      </p:pic>
      <p:sp>
        <p:nvSpPr>
          <p:cNvPr id="6" name="TextBox 5"/>
          <p:cNvSpPr txBox="1"/>
          <p:nvPr/>
        </p:nvSpPr>
        <p:spPr>
          <a:xfrm>
            <a:off x="4818185" y="5427785"/>
            <a:ext cx="4091354" cy="661720"/>
          </a:xfrm>
          <a:prstGeom prst="rect">
            <a:avLst/>
          </a:prstGeom>
          <a:noFill/>
        </p:spPr>
        <p:txBody>
          <a:bodyPr wrap="square" rtlCol="0">
            <a:spAutoFit/>
          </a:bodyPr>
          <a:lstStyle/>
          <a:p>
            <a:pPr marL="285750" indent="-285750">
              <a:buFont typeface="Wingdings" panose="05000000000000000000" pitchFamily="2" charset="2"/>
              <a:buChar char="v"/>
            </a:pPr>
            <a:r>
              <a:rPr lang="en-US" altLang="ko-KR" sz="1600" u="sng" dirty="0" smtClean="0"/>
              <a:t>Primary end point</a:t>
            </a:r>
            <a:r>
              <a:rPr lang="en-US" altLang="ko-KR" sz="1600" dirty="0" smtClean="0"/>
              <a:t>: 1-year PFS rate</a:t>
            </a:r>
          </a:p>
          <a:p>
            <a:pPr marL="285750" indent="-285750">
              <a:buFont typeface="Wingdings" panose="05000000000000000000" pitchFamily="2" charset="2"/>
              <a:buChar char="v"/>
            </a:pPr>
            <a:endParaRPr lang="en-US" altLang="ko-KR" sz="500" dirty="0" smtClean="0"/>
          </a:p>
          <a:p>
            <a:pPr marL="285750" indent="-285750">
              <a:buFont typeface="Wingdings" panose="05000000000000000000" pitchFamily="2" charset="2"/>
              <a:buChar char="v"/>
            </a:pPr>
            <a:r>
              <a:rPr lang="en-US" altLang="ko-KR" sz="1600" u="sng" dirty="0" smtClean="0"/>
              <a:t>Secondary end points</a:t>
            </a:r>
            <a:r>
              <a:rPr lang="en-US" altLang="ko-KR" sz="1600" dirty="0" smtClean="0"/>
              <a:t>: ORR, PFS, OS, safety</a:t>
            </a:r>
            <a:endParaRPr lang="ko-KR" altLang="en-US" sz="1600" dirty="0"/>
          </a:p>
        </p:txBody>
      </p:sp>
    </p:spTree>
    <p:extLst>
      <p:ext uri="{BB962C8B-B14F-4D97-AF65-F5344CB8AC3E}">
        <p14:creationId xmlns:p14="http://schemas.microsoft.com/office/powerpoint/2010/main" val="32897769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6" name="내용 개체 틀 5"/>
          <p:cNvSpPr>
            <a:spLocks noGrp="1"/>
          </p:cNvSpPr>
          <p:nvPr>
            <p:ph idx="1"/>
          </p:nvPr>
        </p:nvSpPr>
        <p:spPr/>
        <p:txBody>
          <a:bodyPr/>
          <a:lstStyle/>
          <a:p>
            <a:endParaRPr lang="ko-KR" altLang="en-US"/>
          </a:p>
        </p:txBody>
      </p:sp>
      <p:pic>
        <p:nvPicPr>
          <p:cNvPr id="7" name="Picture 3" descr="F:\사진자료\양산부산대학교병원_사진\크기변환_04.jpg"/>
          <p:cNvPicPr>
            <a:picLocks noChangeAspect="1" noChangeArrowheads="1"/>
          </p:cNvPicPr>
          <p:nvPr/>
        </p:nvPicPr>
        <p:blipFill>
          <a:blip r:embed="rId2" cstate="print">
            <a:lum bright="70000" contrast="-70000"/>
            <a:extLst>
              <a:ext uri="{BEBA8EAE-BF5A-486C-A8C5-ECC9F3942E4B}">
                <a14:imgProps xmlns:a14="http://schemas.microsoft.com/office/drawing/2010/main">
                  <a14:imgLayer r:embed="rId3">
                    <a14:imgEffect>
                      <a14:sharpenSoften amount="3000"/>
                    </a14:imgEffect>
                    <a14:imgEffect>
                      <a14:colorTemperature colorTemp="5300"/>
                    </a14:imgEffect>
                    <a14:imgEffect>
                      <a14:saturation sat="33000"/>
                    </a14:imgEffect>
                  </a14:imgLayer>
                </a14:imgProps>
              </a:ext>
            </a:extLst>
          </a:blip>
          <a:srcRect/>
          <a:stretch>
            <a:fillRect/>
          </a:stretch>
        </p:blipFill>
        <p:spPr bwMode="auto">
          <a:xfrm>
            <a:off x="0" y="0"/>
            <a:ext cx="9144000" cy="68580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6472818" y="151910"/>
            <a:ext cx="2500743" cy="426432"/>
          </a:xfrm>
          <a:prstGeom prst="rect">
            <a:avLst/>
          </a:prstGeom>
          <a:noFill/>
          <a:ln w="9525">
            <a:noFill/>
            <a:miter lim="800000"/>
            <a:headEnd/>
            <a:tailEnd/>
          </a:ln>
          <a:effectLst/>
        </p:spPr>
      </p:pic>
      <p:sp>
        <p:nvSpPr>
          <p:cNvPr id="3" name="TextBox 2"/>
          <p:cNvSpPr txBox="1"/>
          <p:nvPr/>
        </p:nvSpPr>
        <p:spPr>
          <a:xfrm>
            <a:off x="628650" y="2055815"/>
            <a:ext cx="7760043" cy="3939540"/>
          </a:xfrm>
          <a:prstGeom prst="rect">
            <a:avLst/>
          </a:prstGeom>
          <a:noFill/>
        </p:spPr>
        <p:txBody>
          <a:bodyPr wrap="square" rtlCol="0">
            <a:spAutoFit/>
          </a:bodyPr>
          <a:lstStyle/>
          <a:p>
            <a:pPr marL="457200" indent="-457200">
              <a:buFont typeface="Wingdings" panose="05000000000000000000" pitchFamily="2" charset="2"/>
              <a:buChar char="v"/>
            </a:pPr>
            <a:endParaRPr lang="en-US" altLang="ko-KR" b="1" dirty="0" smtClean="0"/>
          </a:p>
          <a:p>
            <a:pPr marL="457200" indent="-457200">
              <a:buFont typeface="Wingdings" panose="05000000000000000000" pitchFamily="2" charset="2"/>
              <a:buChar char="v"/>
            </a:pPr>
            <a:r>
              <a:rPr lang="en-US" altLang="ko-KR" sz="3200" b="1" dirty="0" smtClean="0"/>
              <a:t>Guidelines</a:t>
            </a:r>
          </a:p>
          <a:p>
            <a:pPr marL="457200" indent="-457200">
              <a:buFont typeface="Wingdings" panose="05000000000000000000" pitchFamily="2" charset="2"/>
              <a:buChar char="v"/>
            </a:pPr>
            <a:endParaRPr lang="en-US" altLang="ko-KR" b="1" dirty="0"/>
          </a:p>
          <a:p>
            <a:pPr marL="457200" indent="-457200">
              <a:buFont typeface="Wingdings" panose="05000000000000000000" pitchFamily="2" charset="2"/>
              <a:buChar char="v"/>
            </a:pPr>
            <a:r>
              <a:rPr lang="en-US" altLang="ko-KR" sz="3200" b="1" dirty="0" smtClean="0"/>
              <a:t>Therapeutic thoracentesis</a:t>
            </a:r>
          </a:p>
          <a:p>
            <a:pPr marL="285750" indent="-285750">
              <a:buFont typeface="Wingdings" panose="05000000000000000000" pitchFamily="2" charset="2"/>
              <a:buChar char="v"/>
            </a:pPr>
            <a:endParaRPr lang="en-US" altLang="ko-KR" dirty="0" smtClean="0"/>
          </a:p>
          <a:p>
            <a:pPr marL="285750" indent="-285750">
              <a:buFont typeface="Wingdings" panose="05000000000000000000" pitchFamily="2" charset="2"/>
              <a:buChar char="v"/>
            </a:pPr>
            <a:r>
              <a:rPr lang="en-US" altLang="ko-KR" sz="3200" dirty="0" smtClean="0"/>
              <a:t> </a:t>
            </a:r>
            <a:r>
              <a:rPr lang="en-US" altLang="ko-KR" sz="3200" b="1" dirty="0" err="1" smtClean="0"/>
              <a:t>Pleurodesis</a:t>
            </a:r>
            <a:endParaRPr lang="en-US" altLang="ko-KR" sz="3200" b="1" dirty="0" smtClean="0"/>
          </a:p>
          <a:p>
            <a:pPr marL="285750" indent="-285750">
              <a:buFont typeface="Wingdings" panose="05000000000000000000" pitchFamily="2" charset="2"/>
              <a:buChar char="v"/>
            </a:pPr>
            <a:endParaRPr lang="en-US" altLang="ko-KR" dirty="0" smtClean="0"/>
          </a:p>
          <a:p>
            <a:pPr marL="457200" indent="-457200">
              <a:buFont typeface="Wingdings" panose="05000000000000000000" pitchFamily="2" charset="2"/>
              <a:buChar char="v"/>
            </a:pPr>
            <a:r>
              <a:rPr lang="en-US" altLang="ko-KR" sz="3200" b="1" dirty="0" smtClean="0"/>
              <a:t>Indwelling pleural catheter (IPC)</a:t>
            </a:r>
          </a:p>
          <a:p>
            <a:pPr marL="457200" indent="-457200">
              <a:buFont typeface="Wingdings" panose="05000000000000000000" pitchFamily="2" charset="2"/>
              <a:buChar char="v"/>
            </a:pPr>
            <a:endParaRPr lang="en-US" altLang="ko-KR" b="1" dirty="0"/>
          </a:p>
          <a:p>
            <a:pPr marL="457200" indent="-457200">
              <a:buFont typeface="Wingdings" panose="05000000000000000000" pitchFamily="2" charset="2"/>
              <a:buChar char="v"/>
            </a:pPr>
            <a:r>
              <a:rPr lang="en-US" altLang="ko-KR" sz="3200" b="1" dirty="0" smtClean="0"/>
              <a:t>Clinical trials</a:t>
            </a:r>
            <a:endParaRPr lang="ko-KR" altLang="en-US" sz="3200" b="1" dirty="0"/>
          </a:p>
        </p:txBody>
      </p:sp>
      <p:sp>
        <p:nvSpPr>
          <p:cNvPr id="4" name="TextBox 3"/>
          <p:cNvSpPr txBox="1"/>
          <p:nvPr/>
        </p:nvSpPr>
        <p:spPr>
          <a:xfrm>
            <a:off x="459312" y="1134464"/>
            <a:ext cx="2893026" cy="769441"/>
          </a:xfrm>
          <a:prstGeom prst="rect">
            <a:avLst/>
          </a:prstGeom>
          <a:noFill/>
        </p:spPr>
        <p:txBody>
          <a:bodyPr wrap="square" rtlCol="0">
            <a:spAutoFit/>
          </a:bodyPr>
          <a:lstStyle/>
          <a:p>
            <a:r>
              <a:rPr lang="en-US" altLang="ko-KR" sz="4400" b="1" i="1" dirty="0" smtClean="0">
                <a:solidFill>
                  <a:schemeClr val="accent2"/>
                </a:solidFill>
              </a:rPr>
              <a:t>Treatment</a:t>
            </a:r>
            <a:endParaRPr lang="ko-KR" altLang="en-US" sz="4400" b="1" i="1" dirty="0">
              <a:solidFill>
                <a:schemeClr val="accent2"/>
              </a:solidFill>
            </a:endParaRPr>
          </a:p>
        </p:txBody>
      </p:sp>
    </p:spTree>
    <p:extLst>
      <p:ext uri="{BB962C8B-B14F-4D97-AF65-F5344CB8AC3E}">
        <p14:creationId xmlns:p14="http://schemas.microsoft.com/office/powerpoint/2010/main" val="2118054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10955" y="274591"/>
            <a:ext cx="7886700" cy="1325563"/>
          </a:xfrm>
        </p:spPr>
        <p:txBody>
          <a:bodyPr>
            <a:normAutofit/>
          </a:bodyPr>
          <a:lstStyle/>
          <a:p>
            <a:r>
              <a:rPr lang="en-US" altLang="ko-KR" sz="4000" dirty="0" smtClean="0"/>
              <a:t>Guidelines for management of MPE</a:t>
            </a:r>
            <a:endParaRPr lang="ko-KR" altLang="en-US" sz="4000" dirty="0"/>
          </a:p>
        </p:txBody>
      </p:sp>
      <p:pic>
        <p:nvPicPr>
          <p:cNvPr id="4" name="내용 개체 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6910" y="1690689"/>
            <a:ext cx="4936975" cy="4936975"/>
          </a:xfrm>
        </p:spPr>
      </p:pic>
      <p:sp>
        <p:nvSpPr>
          <p:cNvPr id="5" name="직사각형 4"/>
          <p:cNvSpPr/>
          <p:nvPr/>
        </p:nvSpPr>
        <p:spPr>
          <a:xfrm>
            <a:off x="253497" y="2498757"/>
            <a:ext cx="2670772" cy="6880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American Thoracic Society</a:t>
            </a:r>
            <a:endParaRPr lang="ko-KR" altLang="en-US" b="1" dirty="0"/>
          </a:p>
        </p:txBody>
      </p:sp>
      <p:sp>
        <p:nvSpPr>
          <p:cNvPr id="6" name="직사각형 5"/>
          <p:cNvSpPr/>
          <p:nvPr/>
        </p:nvSpPr>
        <p:spPr>
          <a:xfrm>
            <a:off x="6437010" y="2498757"/>
            <a:ext cx="2388607" cy="6880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British Thoracic Society</a:t>
            </a:r>
            <a:endParaRPr lang="ko-KR" altLang="en-US" b="1" dirty="0"/>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957" y="3286403"/>
            <a:ext cx="2501017" cy="1436395"/>
          </a:xfrm>
          <a:prstGeom prst="rect">
            <a:avLst/>
          </a:prstGeom>
        </p:spPr>
      </p:pic>
      <p:pic>
        <p:nvPicPr>
          <p:cNvPr id="8" name="그림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134" y="3313570"/>
            <a:ext cx="1919334" cy="1919334"/>
          </a:xfrm>
          <a:prstGeom prst="rect">
            <a:avLst/>
          </a:prstGeom>
        </p:spPr>
      </p:pic>
    </p:spTree>
    <p:extLst>
      <p:ext uri="{BB962C8B-B14F-4D97-AF65-F5344CB8AC3E}">
        <p14:creationId xmlns:p14="http://schemas.microsoft.com/office/powerpoint/2010/main" val="18621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5878356" y="6417407"/>
            <a:ext cx="3161506" cy="276999"/>
          </a:xfrm>
          <a:prstGeom prst="rect">
            <a:avLst/>
          </a:prstGeom>
        </p:spPr>
        <p:txBody>
          <a:bodyPr wrap="none">
            <a:spAutoFit/>
          </a:bodyPr>
          <a:lstStyle/>
          <a:p>
            <a:r>
              <a:rPr lang="en-US" altLang="ko-KR" sz="1200" i="1" dirty="0"/>
              <a:t>Am J </a:t>
            </a:r>
            <a:r>
              <a:rPr lang="en-US" altLang="ko-KR" sz="1200" i="1" dirty="0" err="1"/>
              <a:t>Respir</a:t>
            </a:r>
            <a:r>
              <a:rPr lang="en-US" altLang="ko-KR" sz="1200" i="1" dirty="0"/>
              <a:t> </a:t>
            </a:r>
            <a:r>
              <a:rPr lang="en-US" altLang="ko-KR" sz="1200" i="1" dirty="0" err="1"/>
              <a:t>Crit</a:t>
            </a:r>
            <a:r>
              <a:rPr lang="en-US" altLang="ko-KR" sz="1200" i="1" dirty="0"/>
              <a:t> Care </a:t>
            </a:r>
            <a:r>
              <a:rPr lang="en-US" altLang="ko-KR" sz="1200" i="1" dirty="0" smtClean="0"/>
              <a:t>Med </a:t>
            </a:r>
            <a:r>
              <a:rPr lang="en-US" altLang="ko-KR" sz="1200" dirty="0" smtClean="0"/>
              <a:t>2018;198(7):839-849</a:t>
            </a:r>
            <a:endParaRPr lang="ko-KR" altLang="en-US" sz="1200" dirty="0"/>
          </a:p>
        </p:txBody>
      </p:sp>
      <p:sp>
        <p:nvSpPr>
          <p:cNvPr id="9" name="모서리가 둥근 직사각형 8"/>
          <p:cNvSpPr/>
          <p:nvPr/>
        </p:nvSpPr>
        <p:spPr>
          <a:xfrm>
            <a:off x="211015" y="754497"/>
            <a:ext cx="2637693" cy="8440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Known or suspected MPE</a:t>
            </a:r>
            <a:endParaRPr lang="ko-KR" altLang="en-US" b="1" dirty="0"/>
          </a:p>
        </p:txBody>
      </p:sp>
      <p:sp>
        <p:nvSpPr>
          <p:cNvPr id="10" name="모서리가 둥근 직사각형 9"/>
          <p:cNvSpPr/>
          <p:nvPr/>
        </p:nvSpPr>
        <p:spPr>
          <a:xfrm>
            <a:off x="3505199" y="754497"/>
            <a:ext cx="1688123" cy="8440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Asymptomatic</a:t>
            </a:r>
            <a:endParaRPr lang="ko-KR" altLang="en-US" b="1" dirty="0"/>
          </a:p>
        </p:txBody>
      </p:sp>
      <p:sp>
        <p:nvSpPr>
          <p:cNvPr id="11" name="모서리가 둥근 직사각형 10"/>
          <p:cNvSpPr/>
          <p:nvPr/>
        </p:nvSpPr>
        <p:spPr>
          <a:xfrm>
            <a:off x="729760" y="1856463"/>
            <a:ext cx="1600201" cy="8557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Symptomatic</a:t>
            </a:r>
            <a:endParaRPr lang="ko-KR" altLang="en-US" b="1" dirty="0"/>
          </a:p>
        </p:txBody>
      </p:sp>
      <p:sp>
        <p:nvSpPr>
          <p:cNvPr id="12" name="모서리가 둥근 직사각형 11"/>
          <p:cNvSpPr/>
          <p:nvPr/>
        </p:nvSpPr>
        <p:spPr>
          <a:xfrm>
            <a:off x="5849814" y="754497"/>
            <a:ext cx="3056800" cy="84406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t>Pleural intervention not needed</a:t>
            </a:r>
          </a:p>
          <a:p>
            <a:pPr algn="ctr"/>
            <a:r>
              <a:rPr lang="en-US" altLang="ko-KR" sz="1600" b="1" dirty="0" smtClean="0"/>
              <a:t>(unless for diagnostic purposes)</a:t>
            </a:r>
            <a:endParaRPr lang="ko-KR" altLang="en-US" sz="1600" b="1" dirty="0"/>
          </a:p>
        </p:txBody>
      </p:sp>
      <p:sp>
        <p:nvSpPr>
          <p:cNvPr id="13" name="모서리가 둥근 직사각형 12"/>
          <p:cNvSpPr/>
          <p:nvPr/>
        </p:nvSpPr>
        <p:spPr>
          <a:xfrm>
            <a:off x="211015" y="3069795"/>
            <a:ext cx="3971193" cy="85578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Ultrasound-guided therapeutic thoracentesis (i.e., large-volume tap*)</a:t>
            </a:r>
            <a:endParaRPr lang="ko-KR" altLang="en-US" b="1" dirty="0"/>
          </a:p>
        </p:txBody>
      </p:sp>
      <p:sp>
        <p:nvSpPr>
          <p:cNvPr id="14" name="모서리가 둥근 직사각형 13"/>
          <p:cNvSpPr/>
          <p:nvPr/>
        </p:nvSpPr>
        <p:spPr>
          <a:xfrm>
            <a:off x="211015" y="4242100"/>
            <a:ext cx="3971193" cy="62719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Improvement in dyspnea</a:t>
            </a:r>
            <a:endParaRPr lang="ko-KR" altLang="en-US" b="1" dirty="0"/>
          </a:p>
        </p:txBody>
      </p:sp>
      <p:sp>
        <p:nvSpPr>
          <p:cNvPr id="15" name="모서리가 둥근 직사각형 14"/>
          <p:cNvSpPr/>
          <p:nvPr/>
        </p:nvSpPr>
        <p:spPr>
          <a:xfrm>
            <a:off x="211016" y="5555078"/>
            <a:ext cx="3971193" cy="62719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Investigate for other causes of dyspnea</a:t>
            </a:r>
            <a:endParaRPr lang="ko-KR" altLang="en-US" b="1" dirty="0"/>
          </a:p>
        </p:txBody>
      </p:sp>
      <p:sp>
        <p:nvSpPr>
          <p:cNvPr id="16" name="모서리가 둥근 직사각형 15"/>
          <p:cNvSpPr/>
          <p:nvPr/>
        </p:nvSpPr>
        <p:spPr>
          <a:xfrm>
            <a:off x="4935420" y="5555078"/>
            <a:ext cx="3971193" cy="62719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Lung re-expansion</a:t>
            </a:r>
            <a:endParaRPr lang="ko-KR" altLang="en-US" b="1" dirty="0"/>
          </a:p>
        </p:txBody>
      </p:sp>
      <p:cxnSp>
        <p:nvCxnSpPr>
          <p:cNvPr id="18" name="직선 화살표 연결선 17"/>
          <p:cNvCxnSpPr>
            <a:stCxn id="9" idx="3"/>
            <a:endCxn id="10" idx="1"/>
          </p:cNvCxnSpPr>
          <p:nvPr/>
        </p:nvCxnSpPr>
        <p:spPr>
          <a:xfrm>
            <a:off x="2848708" y="1176527"/>
            <a:ext cx="656491" cy="0"/>
          </a:xfrm>
          <a:prstGeom prst="straightConnector1">
            <a:avLst/>
          </a:prstGeom>
          <a:ln w="254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p:nvPr/>
        </p:nvCxnSpPr>
        <p:spPr>
          <a:xfrm>
            <a:off x="5193324" y="1176528"/>
            <a:ext cx="656491" cy="0"/>
          </a:xfrm>
          <a:prstGeom prst="straightConnector1">
            <a:avLst/>
          </a:prstGeom>
          <a:ln w="254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p:nvPr/>
        </p:nvCxnSpPr>
        <p:spPr>
          <a:xfrm>
            <a:off x="1529860" y="1551659"/>
            <a:ext cx="0" cy="328250"/>
          </a:xfrm>
          <a:prstGeom prst="straightConnector1">
            <a:avLst/>
          </a:prstGeom>
          <a:ln w="254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p:nvPr/>
        </p:nvCxnSpPr>
        <p:spPr>
          <a:xfrm>
            <a:off x="1529861" y="2723963"/>
            <a:ext cx="0" cy="328250"/>
          </a:xfrm>
          <a:prstGeom prst="straightConnector1">
            <a:avLst/>
          </a:prstGeom>
          <a:ln w="254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직선 화살표 연결선 23"/>
          <p:cNvCxnSpPr/>
          <p:nvPr/>
        </p:nvCxnSpPr>
        <p:spPr>
          <a:xfrm>
            <a:off x="2151181" y="3907987"/>
            <a:ext cx="0" cy="328250"/>
          </a:xfrm>
          <a:prstGeom prst="straightConnector1">
            <a:avLst/>
          </a:prstGeom>
          <a:ln w="254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a:off x="3587262" y="4869294"/>
            <a:ext cx="0" cy="30480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a:off x="1822935" y="5174097"/>
            <a:ext cx="53515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p:nvPr/>
        </p:nvCxnSpPr>
        <p:spPr>
          <a:xfrm>
            <a:off x="1834658" y="5162374"/>
            <a:ext cx="0" cy="328250"/>
          </a:xfrm>
          <a:prstGeom prst="straightConnector1">
            <a:avLst/>
          </a:prstGeom>
          <a:ln w="254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a:off x="7168655" y="5174099"/>
            <a:ext cx="0" cy="328250"/>
          </a:xfrm>
          <a:prstGeom prst="straightConnector1">
            <a:avLst/>
          </a:prstGeom>
          <a:ln w="25400">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22585" y="5150616"/>
            <a:ext cx="914400" cy="369332"/>
          </a:xfrm>
          <a:prstGeom prst="rect">
            <a:avLst/>
          </a:prstGeom>
          <a:noFill/>
        </p:spPr>
        <p:txBody>
          <a:bodyPr wrap="square" rtlCol="0">
            <a:spAutoFit/>
          </a:bodyPr>
          <a:lstStyle/>
          <a:p>
            <a:r>
              <a:rPr lang="en-US" altLang="ko-KR" dirty="0" smtClean="0"/>
              <a:t>No</a:t>
            </a:r>
            <a:endParaRPr lang="ko-KR" altLang="en-US" dirty="0"/>
          </a:p>
        </p:txBody>
      </p:sp>
      <p:sp>
        <p:nvSpPr>
          <p:cNvPr id="34" name="TextBox 33"/>
          <p:cNvSpPr txBox="1"/>
          <p:nvPr/>
        </p:nvSpPr>
        <p:spPr>
          <a:xfrm>
            <a:off x="6600095" y="5162339"/>
            <a:ext cx="914400" cy="369332"/>
          </a:xfrm>
          <a:prstGeom prst="rect">
            <a:avLst/>
          </a:prstGeom>
          <a:noFill/>
        </p:spPr>
        <p:txBody>
          <a:bodyPr wrap="square" rtlCol="0">
            <a:spAutoFit/>
          </a:bodyPr>
          <a:lstStyle/>
          <a:p>
            <a:r>
              <a:rPr lang="en-US" altLang="ko-KR" dirty="0" smtClean="0"/>
              <a:t>Yes</a:t>
            </a:r>
            <a:endParaRPr lang="ko-KR" altLang="en-US" dirty="0"/>
          </a:p>
        </p:txBody>
      </p:sp>
      <p:sp>
        <p:nvSpPr>
          <p:cNvPr id="35" name="직사각형 34"/>
          <p:cNvSpPr/>
          <p:nvPr/>
        </p:nvSpPr>
        <p:spPr>
          <a:xfrm>
            <a:off x="186630" y="145907"/>
            <a:ext cx="8555033" cy="400110"/>
          </a:xfrm>
          <a:prstGeom prst="rect">
            <a:avLst/>
          </a:prstGeom>
        </p:spPr>
        <p:txBody>
          <a:bodyPr wrap="square">
            <a:spAutoFit/>
          </a:bodyPr>
          <a:lstStyle/>
          <a:p>
            <a:r>
              <a:rPr lang="en-US" altLang="ko-KR" sz="2000" i="1" u="sng" dirty="0"/>
              <a:t>Management of patients with known or suspected malignant pleural effusion</a:t>
            </a:r>
            <a:endParaRPr lang="ko-KR" altLang="en-US" sz="2000" i="1" u="sng" dirty="0"/>
          </a:p>
        </p:txBody>
      </p:sp>
      <p:sp>
        <p:nvSpPr>
          <p:cNvPr id="2" name="직사각형 1"/>
          <p:cNvSpPr/>
          <p:nvPr/>
        </p:nvSpPr>
        <p:spPr>
          <a:xfrm>
            <a:off x="111426" y="6226637"/>
            <a:ext cx="4982307" cy="307777"/>
          </a:xfrm>
          <a:prstGeom prst="rect">
            <a:avLst/>
          </a:prstGeom>
        </p:spPr>
        <p:txBody>
          <a:bodyPr wrap="square">
            <a:spAutoFit/>
          </a:bodyPr>
          <a:lstStyle/>
          <a:p>
            <a:r>
              <a:rPr lang="en-US" altLang="ko-KR" sz="1400" baseline="30000" dirty="0" smtClean="0"/>
              <a:t>* </a:t>
            </a:r>
            <a:r>
              <a:rPr lang="en-US" altLang="ko-KR" sz="1400" dirty="0" smtClean="0"/>
              <a:t>With </a:t>
            </a:r>
            <a:r>
              <a:rPr lang="en-US" altLang="ko-KR" sz="1400" dirty="0"/>
              <a:t>goals of assessing lung expansion and relief </a:t>
            </a:r>
            <a:r>
              <a:rPr lang="en-US" altLang="ko-KR" sz="1400" dirty="0" smtClean="0"/>
              <a:t>of dyspnea</a:t>
            </a:r>
            <a:endParaRPr lang="ko-KR" altLang="en-US" sz="1400" dirty="0"/>
          </a:p>
        </p:txBody>
      </p:sp>
      <p:grpSp>
        <p:nvGrpSpPr>
          <p:cNvPr id="7" name="그룹 6"/>
          <p:cNvGrpSpPr/>
          <p:nvPr/>
        </p:nvGrpSpPr>
        <p:grpSpPr>
          <a:xfrm>
            <a:off x="4342301" y="3628274"/>
            <a:ext cx="4688508" cy="2623930"/>
            <a:chOff x="4342301" y="3628274"/>
            <a:chExt cx="4688508" cy="2623930"/>
          </a:xfrm>
        </p:grpSpPr>
        <p:pic>
          <p:nvPicPr>
            <p:cNvPr id="3" name="그림 2"/>
            <p:cNvPicPr>
              <a:picLocks noChangeAspect="1"/>
            </p:cNvPicPr>
            <p:nvPr/>
          </p:nvPicPr>
          <p:blipFill>
            <a:blip r:embed="rId2"/>
            <a:stretch>
              <a:fillRect/>
            </a:stretch>
          </p:blipFill>
          <p:spPr>
            <a:xfrm>
              <a:off x="4369461" y="3864857"/>
              <a:ext cx="4661348" cy="2387347"/>
            </a:xfrm>
            <a:prstGeom prst="rect">
              <a:avLst/>
            </a:prstGeom>
          </p:spPr>
        </p:pic>
        <p:sp>
          <p:nvSpPr>
            <p:cNvPr id="5" name="모서리가 둥근 직사각형 4"/>
            <p:cNvSpPr/>
            <p:nvPr/>
          </p:nvSpPr>
          <p:spPr>
            <a:xfrm>
              <a:off x="4378514" y="3934632"/>
              <a:ext cx="1334222" cy="310658"/>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4342301" y="3628274"/>
              <a:ext cx="4484827" cy="292388"/>
            </a:xfrm>
            <a:prstGeom prst="rect">
              <a:avLst/>
            </a:prstGeom>
          </p:spPr>
          <p:txBody>
            <a:bodyPr wrap="square">
              <a:spAutoFit/>
            </a:bodyPr>
            <a:lstStyle/>
            <a:p>
              <a:r>
                <a:rPr lang="en-US" altLang="ko-KR" sz="1300" dirty="0"/>
                <a:t>Causes of </a:t>
              </a:r>
              <a:r>
                <a:rPr lang="en-US" altLang="ko-KR" sz="1300" dirty="0" smtClean="0"/>
                <a:t>dyspnea </a:t>
              </a:r>
              <a:r>
                <a:rPr lang="en-US" altLang="ko-KR" sz="1300" dirty="0"/>
                <a:t>in patients with </a:t>
              </a:r>
              <a:r>
                <a:rPr lang="en-US" altLang="ko-KR" sz="1300" dirty="0" smtClean="0"/>
                <a:t>malignant pleural </a:t>
              </a:r>
              <a:r>
                <a:rPr lang="en-US" altLang="ko-KR" sz="1300" dirty="0"/>
                <a:t>effusions</a:t>
              </a:r>
              <a:endParaRPr lang="ko-KR" altLang="en-US" sz="1300" dirty="0"/>
            </a:p>
          </p:txBody>
        </p:sp>
      </p:grpSp>
    </p:spTree>
    <p:extLst>
      <p:ext uri="{BB962C8B-B14F-4D97-AF65-F5344CB8AC3E}">
        <p14:creationId xmlns:p14="http://schemas.microsoft.com/office/powerpoint/2010/main" val="32463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16"/>
                                        </p:tgtEl>
                                      </p:cBhvr>
                                    </p:animEffect>
                                    <p:animScale>
                                      <p:cBhvr>
                                        <p:cTn id="16"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88125"/>
            <a:ext cx="9144000" cy="5697997"/>
          </a:xfrm>
          <a:prstGeom prst="rect">
            <a:avLst/>
          </a:prstGeom>
        </p:spPr>
      </p:pic>
      <p:sp>
        <p:nvSpPr>
          <p:cNvPr id="5" name="직사각형 4"/>
          <p:cNvSpPr/>
          <p:nvPr/>
        </p:nvSpPr>
        <p:spPr>
          <a:xfrm>
            <a:off x="5878356" y="6417407"/>
            <a:ext cx="3161506" cy="276999"/>
          </a:xfrm>
          <a:prstGeom prst="rect">
            <a:avLst/>
          </a:prstGeom>
        </p:spPr>
        <p:txBody>
          <a:bodyPr wrap="none">
            <a:spAutoFit/>
          </a:bodyPr>
          <a:lstStyle/>
          <a:p>
            <a:r>
              <a:rPr lang="en-US" altLang="ko-KR" sz="1200" i="1" dirty="0"/>
              <a:t>Am J </a:t>
            </a:r>
            <a:r>
              <a:rPr lang="en-US" altLang="ko-KR" sz="1200" i="1" dirty="0" err="1"/>
              <a:t>Respir</a:t>
            </a:r>
            <a:r>
              <a:rPr lang="en-US" altLang="ko-KR" sz="1200" i="1" dirty="0"/>
              <a:t> </a:t>
            </a:r>
            <a:r>
              <a:rPr lang="en-US" altLang="ko-KR" sz="1200" i="1" dirty="0" err="1"/>
              <a:t>Crit</a:t>
            </a:r>
            <a:r>
              <a:rPr lang="en-US" altLang="ko-KR" sz="1200" i="1" dirty="0"/>
              <a:t> Care </a:t>
            </a:r>
            <a:r>
              <a:rPr lang="en-US" altLang="ko-KR" sz="1200" i="1" dirty="0" smtClean="0"/>
              <a:t>Med </a:t>
            </a:r>
            <a:r>
              <a:rPr lang="en-US" altLang="ko-KR" sz="1200" dirty="0" smtClean="0"/>
              <a:t>2018;198(7):839-849</a:t>
            </a:r>
            <a:endParaRPr lang="ko-KR" altLang="en-US" sz="1200" dirty="0"/>
          </a:p>
        </p:txBody>
      </p:sp>
      <p:sp>
        <p:nvSpPr>
          <p:cNvPr id="6" name="직사각형 5"/>
          <p:cNvSpPr/>
          <p:nvPr/>
        </p:nvSpPr>
        <p:spPr>
          <a:xfrm>
            <a:off x="365760" y="9781"/>
            <a:ext cx="1792224" cy="79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3572256" y="9781"/>
            <a:ext cx="341376" cy="9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6916332" y="267521"/>
            <a:ext cx="2123530" cy="276999"/>
          </a:xfrm>
          <a:prstGeom prst="rect">
            <a:avLst/>
          </a:prstGeom>
        </p:spPr>
        <p:txBody>
          <a:bodyPr wrap="none">
            <a:spAutoFit/>
          </a:bodyPr>
          <a:lstStyle/>
          <a:p>
            <a:r>
              <a:rPr lang="en-US" altLang="ko-KR" sz="1200" dirty="0" smtClean="0">
                <a:ea typeface="Microsoft JhengHei UI Light" panose="020B0304030504040204" pitchFamily="34" charset="-120"/>
              </a:rPr>
              <a:t>IPC, indwelling </a:t>
            </a:r>
            <a:r>
              <a:rPr lang="en-US" altLang="ko-KR" sz="1200" dirty="0">
                <a:ea typeface="Microsoft JhengHei UI Light" panose="020B0304030504040204" pitchFamily="34" charset="-120"/>
              </a:rPr>
              <a:t>pleural catheter</a:t>
            </a:r>
            <a:endParaRPr lang="ko-KR" altLang="en-US" sz="1200" dirty="0"/>
          </a:p>
        </p:txBody>
      </p:sp>
      <p:sp>
        <p:nvSpPr>
          <p:cNvPr id="3" name="직사각형 2"/>
          <p:cNvSpPr/>
          <p:nvPr/>
        </p:nvSpPr>
        <p:spPr>
          <a:xfrm>
            <a:off x="85208" y="5804228"/>
            <a:ext cx="8624226" cy="646331"/>
          </a:xfrm>
          <a:prstGeom prst="rect">
            <a:avLst/>
          </a:prstGeom>
        </p:spPr>
        <p:txBody>
          <a:bodyPr wrap="square">
            <a:spAutoFit/>
          </a:bodyPr>
          <a:lstStyle/>
          <a:p>
            <a:r>
              <a:rPr lang="en-US" altLang="ko-KR" sz="1200" dirty="0" smtClean="0"/>
              <a:t>*** There </a:t>
            </a:r>
            <a:r>
              <a:rPr lang="en-US" altLang="ko-KR" sz="1200" dirty="0"/>
              <a:t>is a low likelihood (2–4%) of indwelling pleural catheter (IPC)–related infection. Escalation of care (intravenous antibiotics, </a:t>
            </a:r>
            <a:r>
              <a:rPr lang="en-US" altLang="ko-KR" sz="1200" dirty="0" smtClean="0"/>
              <a:t>hospital admission</a:t>
            </a:r>
            <a:r>
              <a:rPr lang="en-US" altLang="ko-KR" sz="1200" dirty="0"/>
              <a:t>, removal of catheter) should be made on a case-by-case basis and is recommended if there are any signs/symptoms of worsening infection.</a:t>
            </a:r>
            <a:endParaRPr lang="ko-KR" altLang="en-US" sz="1200" dirty="0"/>
          </a:p>
        </p:txBody>
      </p:sp>
    </p:spTree>
    <p:extLst>
      <p:ext uri="{BB962C8B-B14F-4D97-AF65-F5344CB8AC3E}">
        <p14:creationId xmlns:p14="http://schemas.microsoft.com/office/powerpoint/2010/main" val="7676589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286611" y="0"/>
            <a:ext cx="5619371" cy="6858000"/>
          </a:xfrm>
          <a:prstGeom prst="rect">
            <a:avLst/>
          </a:prstGeom>
        </p:spPr>
      </p:pic>
      <p:sp>
        <p:nvSpPr>
          <p:cNvPr id="5" name="직사각형 4"/>
          <p:cNvSpPr/>
          <p:nvPr/>
        </p:nvSpPr>
        <p:spPr>
          <a:xfrm>
            <a:off x="6753227" y="6472824"/>
            <a:ext cx="2286460" cy="276999"/>
          </a:xfrm>
          <a:prstGeom prst="rect">
            <a:avLst/>
          </a:prstGeom>
        </p:spPr>
        <p:txBody>
          <a:bodyPr wrap="none">
            <a:spAutoFit/>
          </a:bodyPr>
          <a:lstStyle/>
          <a:p>
            <a:r>
              <a:rPr lang="en-US" altLang="ko-KR" sz="1200" i="1" dirty="0"/>
              <a:t>Thorax </a:t>
            </a:r>
            <a:r>
              <a:rPr lang="en-US" altLang="ko-KR" sz="1200" dirty="0"/>
              <a:t>2010;65(</a:t>
            </a:r>
            <a:r>
              <a:rPr lang="en-US" altLang="ko-KR" sz="1200" dirty="0" err="1"/>
              <a:t>Suppl</a:t>
            </a:r>
            <a:r>
              <a:rPr lang="en-US" altLang="ko-KR" sz="1200" dirty="0"/>
              <a:t> 2):</a:t>
            </a:r>
            <a:r>
              <a:rPr lang="en-US" altLang="ko-KR" sz="1200" dirty="0" smtClean="0"/>
              <a:t>ii32-ii40</a:t>
            </a:r>
            <a:endParaRPr lang="ko-KR" altLang="en-US" sz="1200" dirty="0"/>
          </a:p>
        </p:txBody>
      </p:sp>
      <p:sp>
        <p:nvSpPr>
          <p:cNvPr id="6" name="직사각형 5"/>
          <p:cNvSpPr/>
          <p:nvPr/>
        </p:nvSpPr>
        <p:spPr>
          <a:xfrm>
            <a:off x="561321" y="6749823"/>
            <a:ext cx="4110273" cy="108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5604293" y="3845459"/>
            <a:ext cx="3539707" cy="830997"/>
          </a:xfrm>
          <a:prstGeom prst="rect">
            <a:avLst/>
          </a:prstGeom>
        </p:spPr>
        <p:txBody>
          <a:bodyPr wrap="square">
            <a:spAutoFit/>
          </a:bodyPr>
          <a:lstStyle/>
          <a:p>
            <a:r>
              <a:rPr lang="en-US" altLang="ko-KR" sz="1200" dirty="0" smtClean="0"/>
              <a:t>* There </a:t>
            </a:r>
            <a:r>
              <a:rPr lang="en-US" altLang="ko-KR" sz="1200" dirty="0"/>
              <a:t>is no evidence as to what proportion of </a:t>
            </a:r>
            <a:r>
              <a:rPr lang="en-US" altLang="ko-KR" sz="1200" dirty="0" smtClean="0"/>
              <a:t>unopposed pleura </a:t>
            </a:r>
            <a:r>
              <a:rPr lang="en-US" altLang="ko-KR" sz="1200" dirty="0"/>
              <a:t>prevents </a:t>
            </a:r>
            <a:r>
              <a:rPr lang="en-US" altLang="ko-KR" sz="1200" dirty="0" err="1"/>
              <a:t>pleurodesis</a:t>
            </a:r>
            <a:r>
              <a:rPr lang="en-US" altLang="ko-KR" sz="1200" dirty="0"/>
              <a:t>. </a:t>
            </a:r>
            <a:r>
              <a:rPr lang="en-US" altLang="ko-KR" sz="1200" dirty="0" smtClean="0"/>
              <a:t>We </a:t>
            </a:r>
            <a:r>
              <a:rPr lang="en-US" altLang="ko-KR" sz="1200" dirty="0"/>
              <a:t>suggest that &lt;50% </a:t>
            </a:r>
            <a:r>
              <a:rPr lang="en-US" altLang="ko-KR" sz="1200" dirty="0" smtClean="0"/>
              <a:t>pleural apposition </a:t>
            </a:r>
            <a:r>
              <a:rPr lang="en-US" altLang="ko-KR" sz="1200" dirty="0"/>
              <a:t>is unlikely to lead to successful </a:t>
            </a:r>
            <a:r>
              <a:rPr lang="en-US" altLang="ko-KR" sz="1200" dirty="0" err="1"/>
              <a:t>pleurodesis</a:t>
            </a:r>
            <a:endParaRPr lang="ko-KR" altLang="en-US" sz="3600" dirty="0"/>
          </a:p>
        </p:txBody>
      </p:sp>
    </p:spTree>
    <p:extLst>
      <p:ext uri="{BB962C8B-B14F-4D97-AF65-F5344CB8AC3E}">
        <p14:creationId xmlns:p14="http://schemas.microsoft.com/office/powerpoint/2010/main" val="3589190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 name="그림 3"/>
          <p:cNvPicPr>
            <a:picLocks noChangeAspect="1"/>
          </p:cNvPicPr>
          <p:nvPr/>
        </p:nvPicPr>
        <p:blipFill>
          <a:blip r:embed="rId3"/>
          <a:stretch>
            <a:fillRect/>
          </a:stretch>
        </p:blipFill>
        <p:spPr>
          <a:xfrm>
            <a:off x="70340" y="225159"/>
            <a:ext cx="8997827" cy="6347091"/>
          </a:xfrm>
          <a:prstGeom prst="rect">
            <a:avLst/>
          </a:prstGeom>
        </p:spPr>
      </p:pic>
      <p:sp>
        <p:nvSpPr>
          <p:cNvPr id="5" name="직사각형 4"/>
          <p:cNvSpPr/>
          <p:nvPr/>
        </p:nvSpPr>
        <p:spPr>
          <a:xfrm>
            <a:off x="1598734" y="40493"/>
            <a:ext cx="6893170" cy="369332"/>
          </a:xfrm>
          <a:prstGeom prst="rect">
            <a:avLst/>
          </a:prstGeom>
        </p:spPr>
        <p:txBody>
          <a:bodyPr wrap="square">
            <a:spAutoFit/>
          </a:bodyPr>
          <a:lstStyle/>
          <a:p>
            <a:r>
              <a:rPr lang="en-US" altLang="ko-KR" dirty="0" smtClean="0"/>
              <a:t>&lt;Algorithm </a:t>
            </a:r>
            <a:r>
              <a:rPr lang="en-US" altLang="ko-KR" dirty="0"/>
              <a:t>for the management of malignant pleural </a:t>
            </a:r>
            <a:r>
              <a:rPr lang="en-US" altLang="ko-KR" dirty="0" smtClean="0"/>
              <a:t>effusion&gt;</a:t>
            </a:r>
            <a:endParaRPr lang="ko-KR" altLang="en-US" dirty="0"/>
          </a:p>
        </p:txBody>
      </p:sp>
      <p:sp>
        <p:nvSpPr>
          <p:cNvPr id="6" name="직사각형 5"/>
          <p:cNvSpPr/>
          <p:nvPr/>
        </p:nvSpPr>
        <p:spPr>
          <a:xfrm>
            <a:off x="6131734" y="6517826"/>
            <a:ext cx="2977097" cy="276999"/>
          </a:xfrm>
          <a:prstGeom prst="rect">
            <a:avLst/>
          </a:prstGeom>
        </p:spPr>
        <p:txBody>
          <a:bodyPr wrap="none">
            <a:spAutoFit/>
          </a:bodyPr>
          <a:lstStyle/>
          <a:p>
            <a:r>
              <a:rPr lang="en-US" altLang="ko-KR" sz="1200" i="1" dirty="0"/>
              <a:t>Annals of Thoracic </a:t>
            </a:r>
            <a:r>
              <a:rPr lang="en-US" altLang="ko-KR" sz="1200" i="1" dirty="0" smtClean="0"/>
              <a:t>Medicine </a:t>
            </a:r>
            <a:r>
              <a:rPr lang="en-US" altLang="ko-KR" sz="1200" dirty="0" smtClean="0"/>
              <a:t>2017;12(1):3-10</a:t>
            </a:r>
            <a:endParaRPr lang="ko-KR" altLang="en-US" sz="1200" dirty="0"/>
          </a:p>
        </p:txBody>
      </p:sp>
    </p:spTree>
    <p:extLst>
      <p:ext uri="{BB962C8B-B14F-4D97-AF65-F5344CB8AC3E}">
        <p14:creationId xmlns:p14="http://schemas.microsoft.com/office/powerpoint/2010/main" val="38212721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40467" y="242029"/>
            <a:ext cx="6899449" cy="6427960"/>
          </a:xfrm>
          <a:prstGeom prst="rect">
            <a:avLst/>
          </a:prstGeom>
        </p:spPr>
      </p:pic>
      <p:sp>
        <p:nvSpPr>
          <p:cNvPr id="5" name="직사각형 4"/>
          <p:cNvSpPr/>
          <p:nvPr/>
        </p:nvSpPr>
        <p:spPr>
          <a:xfrm>
            <a:off x="6418907" y="6531489"/>
            <a:ext cx="2711512" cy="276999"/>
          </a:xfrm>
          <a:prstGeom prst="rect">
            <a:avLst/>
          </a:prstGeom>
        </p:spPr>
        <p:txBody>
          <a:bodyPr wrap="square">
            <a:spAutoFit/>
          </a:bodyPr>
          <a:lstStyle/>
          <a:p>
            <a:r>
              <a:rPr lang="en-US" altLang="ko-KR" sz="1200" i="1" dirty="0" err="1" smtClean="0">
                <a:solidFill>
                  <a:srgbClr val="000000"/>
                </a:solidFill>
                <a:latin typeface="arial" panose="020B0604020202020204" pitchFamily="34" charset="0"/>
              </a:rPr>
              <a:t>Tuberc</a:t>
            </a:r>
            <a:r>
              <a:rPr lang="en-US" altLang="ko-KR" sz="1200" i="1" dirty="0" smtClean="0">
                <a:solidFill>
                  <a:srgbClr val="000000"/>
                </a:solidFill>
                <a:latin typeface="arial" panose="020B0604020202020204" pitchFamily="34" charset="0"/>
              </a:rPr>
              <a:t> </a:t>
            </a:r>
            <a:r>
              <a:rPr lang="en-US" altLang="ko-KR" sz="1200" i="1" dirty="0" err="1" smtClean="0">
                <a:solidFill>
                  <a:srgbClr val="000000"/>
                </a:solidFill>
                <a:latin typeface="arial" panose="020B0604020202020204" pitchFamily="34" charset="0"/>
              </a:rPr>
              <a:t>Respir</a:t>
            </a:r>
            <a:r>
              <a:rPr lang="en-US" altLang="ko-KR" sz="1200" i="1" dirty="0" smtClean="0">
                <a:solidFill>
                  <a:srgbClr val="000000"/>
                </a:solidFill>
                <a:latin typeface="arial" panose="020B0604020202020204" pitchFamily="34" charset="0"/>
              </a:rPr>
              <a:t> Dis </a:t>
            </a:r>
            <a:r>
              <a:rPr lang="en-US" altLang="ko-KR" sz="1200" dirty="0" smtClean="0">
                <a:solidFill>
                  <a:srgbClr val="000000"/>
                </a:solidFill>
                <a:latin typeface="arial" panose="020B0604020202020204" pitchFamily="34" charset="0"/>
              </a:rPr>
              <a:t>2014;76(5</a:t>
            </a:r>
            <a:r>
              <a:rPr lang="en-US" altLang="ko-KR" sz="1200" dirty="0">
                <a:solidFill>
                  <a:srgbClr val="000000"/>
                </a:solidFill>
                <a:latin typeface="arial" panose="020B0604020202020204" pitchFamily="34" charset="0"/>
              </a:rPr>
              <a:t>):211-7</a:t>
            </a:r>
            <a:endParaRPr lang="ko-KR" altLang="en-US" sz="1200" dirty="0"/>
          </a:p>
        </p:txBody>
      </p:sp>
      <p:sp>
        <p:nvSpPr>
          <p:cNvPr id="6" name="직사각형 5"/>
          <p:cNvSpPr/>
          <p:nvPr/>
        </p:nvSpPr>
        <p:spPr>
          <a:xfrm>
            <a:off x="104115" y="0"/>
            <a:ext cx="6314792" cy="369332"/>
          </a:xfrm>
          <a:prstGeom prst="rect">
            <a:avLst/>
          </a:prstGeom>
        </p:spPr>
        <p:txBody>
          <a:bodyPr wrap="square">
            <a:spAutoFit/>
          </a:bodyPr>
          <a:lstStyle/>
          <a:p>
            <a:r>
              <a:rPr lang="en-US" altLang="ko-KR" dirty="0" smtClean="0"/>
              <a:t>&lt;Algorithm </a:t>
            </a:r>
            <a:r>
              <a:rPr lang="en-US" altLang="ko-KR" dirty="0"/>
              <a:t>for the management of malignant pleural </a:t>
            </a:r>
            <a:r>
              <a:rPr lang="en-US" altLang="ko-KR" dirty="0" smtClean="0"/>
              <a:t>effusion&gt;</a:t>
            </a:r>
            <a:endParaRPr lang="ko-KR" altLang="en-US" dirty="0"/>
          </a:p>
        </p:txBody>
      </p:sp>
      <p:sp>
        <p:nvSpPr>
          <p:cNvPr id="7" name="TextBox 6"/>
          <p:cNvSpPr txBox="1"/>
          <p:nvPr/>
        </p:nvSpPr>
        <p:spPr>
          <a:xfrm>
            <a:off x="995879" y="823866"/>
            <a:ext cx="425513" cy="461665"/>
          </a:xfrm>
          <a:prstGeom prst="rect">
            <a:avLst/>
          </a:prstGeom>
          <a:noFill/>
        </p:spPr>
        <p:txBody>
          <a:bodyPr wrap="square" rtlCol="0">
            <a:spAutoFit/>
          </a:bodyPr>
          <a:lstStyle/>
          <a:p>
            <a:r>
              <a:rPr lang="ko-KR" altLang="en-US" sz="2400" dirty="0" smtClean="0">
                <a:solidFill>
                  <a:srgbClr val="FF0000"/>
                </a:solidFill>
              </a:rPr>
              <a:t>√</a:t>
            </a:r>
            <a:endParaRPr lang="ko-KR" altLang="en-US" sz="2400" dirty="0">
              <a:solidFill>
                <a:srgbClr val="FF0000"/>
              </a:solidFill>
            </a:endParaRPr>
          </a:p>
        </p:txBody>
      </p:sp>
      <p:sp>
        <p:nvSpPr>
          <p:cNvPr id="8" name="TextBox 7"/>
          <p:cNvSpPr txBox="1"/>
          <p:nvPr/>
        </p:nvSpPr>
        <p:spPr>
          <a:xfrm>
            <a:off x="505487" y="2433869"/>
            <a:ext cx="425513" cy="461665"/>
          </a:xfrm>
          <a:prstGeom prst="rect">
            <a:avLst/>
          </a:prstGeom>
          <a:noFill/>
        </p:spPr>
        <p:txBody>
          <a:bodyPr wrap="square" rtlCol="0">
            <a:spAutoFit/>
          </a:bodyPr>
          <a:lstStyle/>
          <a:p>
            <a:r>
              <a:rPr lang="ko-KR" altLang="en-US" sz="2400" dirty="0" smtClean="0">
                <a:solidFill>
                  <a:srgbClr val="FF0000"/>
                </a:solidFill>
              </a:rPr>
              <a:t>√</a:t>
            </a:r>
            <a:endParaRPr lang="ko-KR" altLang="en-US" sz="2400" dirty="0">
              <a:solidFill>
                <a:srgbClr val="FF0000"/>
              </a:solidFill>
            </a:endParaRPr>
          </a:p>
        </p:txBody>
      </p:sp>
      <p:sp>
        <p:nvSpPr>
          <p:cNvPr id="9" name="TextBox 8"/>
          <p:cNvSpPr txBox="1"/>
          <p:nvPr/>
        </p:nvSpPr>
        <p:spPr>
          <a:xfrm>
            <a:off x="1374612" y="3511241"/>
            <a:ext cx="425513" cy="461665"/>
          </a:xfrm>
          <a:prstGeom prst="rect">
            <a:avLst/>
          </a:prstGeom>
          <a:noFill/>
        </p:spPr>
        <p:txBody>
          <a:bodyPr wrap="square" rtlCol="0">
            <a:spAutoFit/>
          </a:bodyPr>
          <a:lstStyle/>
          <a:p>
            <a:r>
              <a:rPr lang="ko-KR" altLang="en-US" sz="2400" dirty="0" smtClean="0">
                <a:solidFill>
                  <a:srgbClr val="FF0000"/>
                </a:solidFill>
              </a:rPr>
              <a:t>√</a:t>
            </a:r>
            <a:endParaRPr lang="ko-KR" altLang="en-US" sz="2400" dirty="0">
              <a:solidFill>
                <a:srgbClr val="FF0000"/>
              </a:solidFill>
            </a:endParaRPr>
          </a:p>
        </p:txBody>
      </p:sp>
    </p:spTree>
    <p:extLst>
      <p:ext uri="{BB962C8B-B14F-4D97-AF65-F5344CB8AC3E}">
        <p14:creationId xmlns:p14="http://schemas.microsoft.com/office/powerpoint/2010/main" val="12464756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a:t>Therapeutic </a:t>
            </a:r>
            <a:r>
              <a:rPr lang="en-US" altLang="ko-KR" b="1" dirty="0" smtClean="0"/>
              <a:t>thoracentesis</a:t>
            </a:r>
            <a:endParaRPr lang="ko-KR" altLang="en-US" dirty="0"/>
          </a:p>
        </p:txBody>
      </p:sp>
      <p:sp>
        <p:nvSpPr>
          <p:cNvPr id="3" name="내용 개체 틀 2"/>
          <p:cNvSpPr>
            <a:spLocks noGrp="1"/>
          </p:cNvSpPr>
          <p:nvPr>
            <p:ph idx="1"/>
          </p:nvPr>
        </p:nvSpPr>
        <p:spPr/>
        <p:txBody>
          <a:bodyPr/>
          <a:lstStyle/>
          <a:p>
            <a:r>
              <a:rPr lang="en-US" altLang="ko-KR" dirty="0" smtClean="0"/>
              <a:t>Re-expansion pulmonary edema (less than 1%) </a:t>
            </a:r>
          </a:p>
          <a:p>
            <a:endParaRPr lang="en-US" altLang="ko-KR" dirty="0"/>
          </a:p>
          <a:p>
            <a:endParaRPr lang="en-US" altLang="ko-KR" dirty="0" smtClean="0"/>
          </a:p>
          <a:p>
            <a:endParaRPr lang="en-US" altLang="ko-KR" dirty="0"/>
          </a:p>
          <a:p>
            <a:endParaRPr lang="en-US" altLang="ko-KR" dirty="0" smtClean="0"/>
          </a:p>
          <a:p>
            <a:r>
              <a:rPr lang="en-US" altLang="ko-KR" dirty="0" smtClean="0"/>
              <a:t>Recurrence </a:t>
            </a:r>
            <a:endParaRPr lang="ko-KR" altLang="en-US" dirty="0"/>
          </a:p>
        </p:txBody>
      </p:sp>
      <p:sp>
        <p:nvSpPr>
          <p:cNvPr id="4" name="직사각형 3"/>
          <p:cNvSpPr/>
          <p:nvPr/>
        </p:nvSpPr>
        <p:spPr>
          <a:xfrm>
            <a:off x="864609" y="4947346"/>
            <a:ext cx="7578317" cy="369332"/>
          </a:xfrm>
          <a:prstGeom prst="rect">
            <a:avLst/>
          </a:prstGeom>
        </p:spPr>
        <p:txBody>
          <a:bodyPr wrap="square">
            <a:spAutoFit/>
          </a:bodyPr>
          <a:lstStyle/>
          <a:p>
            <a:r>
              <a:rPr lang="en-US" altLang="ko-KR" dirty="0" smtClean="0">
                <a:latin typeface="Times New Roman" panose="02020603050405020304" pitchFamily="18" charset="0"/>
                <a:cs typeface="Times New Roman" panose="02020603050405020304" pitchFamily="18" charset="0"/>
              </a:rPr>
              <a:t>Pleural </a:t>
            </a:r>
            <a:r>
              <a:rPr lang="en-US" altLang="ko-KR" dirty="0">
                <a:latin typeface="Times New Roman" panose="02020603050405020304" pitchFamily="18" charset="0"/>
                <a:cs typeface="Times New Roman" panose="02020603050405020304" pitchFamily="18" charset="0"/>
              </a:rPr>
              <a:t>fluid </a:t>
            </a:r>
            <a:r>
              <a:rPr lang="en-US" altLang="ko-KR" dirty="0" smtClean="0">
                <a:latin typeface="Times New Roman" panose="02020603050405020304" pitchFamily="18" charset="0"/>
                <a:cs typeface="Times New Roman" panose="02020603050405020304" pitchFamily="18" charset="0"/>
              </a:rPr>
              <a:t>and related </a:t>
            </a:r>
            <a:r>
              <a:rPr lang="en-US" altLang="ko-KR" dirty="0">
                <a:latin typeface="Times New Roman" panose="02020603050405020304" pitchFamily="18" charset="0"/>
                <a:cs typeface="Times New Roman" panose="02020603050405020304" pitchFamily="18" charset="0"/>
              </a:rPr>
              <a:t>symptoms recur in 98–100% of </a:t>
            </a:r>
            <a:r>
              <a:rPr lang="en-US" altLang="ko-KR" dirty="0" smtClean="0">
                <a:latin typeface="Times New Roman" panose="02020603050405020304" pitchFamily="18" charset="0"/>
                <a:cs typeface="Times New Roman" panose="02020603050405020304" pitchFamily="18" charset="0"/>
              </a:rPr>
              <a:t>patients within </a:t>
            </a:r>
            <a:r>
              <a:rPr lang="en-US" altLang="ko-KR" dirty="0">
                <a:latin typeface="Times New Roman" panose="02020603050405020304" pitchFamily="18" charset="0"/>
                <a:cs typeface="Times New Roman" panose="02020603050405020304" pitchFamily="18" charset="0"/>
              </a:rPr>
              <a:t>30 days</a:t>
            </a:r>
            <a:endParaRPr lang="ko-KR" altLang="en-US" dirty="0">
              <a:latin typeface="Times New Roman" panose="02020603050405020304" pitchFamily="18" charset="0"/>
              <a:cs typeface="Times New Roman" panose="02020603050405020304" pitchFamily="18" charset="0"/>
            </a:endParaRPr>
          </a:p>
        </p:txBody>
      </p:sp>
      <p:graphicFrame>
        <p:nvGraphicFramePr>
          <p:cNvPr id="5" name="표 4"/>
          <p:cNvGraphicFramePr>
            <a:graphicFrameLocks noGrp="1"/>
          </p:cNvGraphicFramePr>
          <p:nvPr>
            <p:extLst>
              <p:ext uri="{D42A27DB-BD31-4B8C-83A1-F6EECF244321}">
                <p14:modId xmlns:p14="http://schemas.microsoft.com/office/powerpoint/2010/main" val="3129943774"/>
              </p:ext>
            </p:extLst>
          </p:nvPr>
        </p:nvGraphicFramePr>
        <p:xfrm>
          <a:off x="998899" y="2409764"/>
          <a:ext cx="4804373" cy="1569720"/>
        </p:xfrm>
        <a:graphic>
          <a:graphicData uri="http://schemas.openxmlformats.org/drawingml/2006/table">
            <a:tbl>
              <a:tblPr firstRow="1" bandRow="1">
                <a:tableStyleId>{5C22544A-7EE6-4342-B048-85BDC9FD1C3A}</a:tableStyleId>
              </a:tblPr>
              <a:tblGrid>
                <a:gridCol w="4804373"/>
              </a:tblGrid>
              <a:tr h="370840">
                <a:tc>
                  <a:txBody>
                    <a:bodyPr/>
                    <a:lstStyle/>
                    <a:p>
                      <a:pPr latinLnBrk="1"/>
                      <a:r>
                        <a:rPr lang="en-US" altLang="ko-KR" sz="1600" dirty="0" smtClean="0"/>
                        <a:t>Risk</a:t>
                      </a:r>
                      <a:r>
                        <a:rPr lang="en-US" altLang="ko-KR" sz="1600" baseline="0" dirty="0" smtClean="0"/>
                        <a:t> factors</a:t>
                      </a:r>
                      <a:endParaRPr lang="ko-KR" altLang="en-US" sz="1600" dirty="0"/>
                    </a:p>
                  </a:txBody>
                  <a:tcPr anchor="ctr"/>
                </a:tc>
              </a:tr>
              <a:tr h="370840">
                <a:tc>
                  <a:txBody>
                    <a:bodyPr/>
                    <a:lstStyle/>
                    <a:p>
                      <a:pPr latinLnBrk="1"/>
                      <a:r>
                        <a:rPr lang="en-US" altLang="ko-KR" sz="1200" dirty="0" smtClean="0"/>
                        <a:t>Pulmonary collapse</a:t>
                      </a:r>
                      <a:r>
                        <a:rPr lang="en-US" altLang="ko-KR" sz="1200" baseline="0" dirty="0" smtClean="0"/>
                        <a:t> for longer than 1 week </a:t>
                      </a:r>
                      <a:endParaRPr lang="ko-KR" altLang="en-US" sz="1200" dirty="0"/>
                    </a:p>
                  </a:txBody>
                  <a:tcPr anchor="ctr"/>
                </a:tc>
              </a:tr>
              <a:tr h="370840">
                <a:tc>
                  <a:txBody>
                    <a:bodyPr/>
                    <a:lstStyle/>
                    <a:p>
                      <a:pPr latinLnBrk="1"/>
                      <a:r>
                        <a:rPr lang="en-US" altLang="ko-KR" sz="1200" dirty="0" smtClean="0"/>
                        <a:t>Younger age</a:t>
                      </a:r>
                      <a:endParaRPr lang="ko-KR" altLang="en-US" sz="1200" dirty="0"/>
                    </a:p>
                  </a:txBody>
                  <a:tcPr anchor="ctr"/>
                </a:tc>
              </a:tr>
              <a:tr h="370840">
                <a:tc>
                  <a:txBody>
                    <a:bodyPr/>
                    <a:lstStyle/>
                    <a:p>
                      <a:pPr latinLnBrk="1"/>
                      <a:r>
                        <a:rPr lang="en-US" altLang="ko-KR" sz="1200" dirty="0" smtClean="0"/>
                        <a:t>Rapid removal of a large</a:t>
                      </a:r>
                      <a:r>
                        <a:rPr lang="en-US" altLang="ko-KR" sz="1200" baseline="0" dirty="0" smtClean="0"/>
                        <a:t> amount of pleural fluid over a short time period </a:t>
                      </a:r>
                    </a:p>
                    <a:p>
                      <a:pPr latinLnBrk="1"/>
                      <a:r>
                        <a:rPr lang="en-US" altLang="ko-KR" sz="1200" baseline="0" dirty="0" smtClean="0"/>
                        <a:t>(</a:t>
                      </a:r>
                      <a:r>
                        <a:rPr lang="en-US" altLang="ko-KR" sz="1200" baseline="0" dirty="0" smtClean="0">
                          <a:solidFill>
                            <a:srgbClr val="C00000"/>
                          </a:solidFill>
                        </a:rPr>
                        <a:t>Removal rate of 1-2L every 2hr </a:t>
                      </a:r>
                      <a:r>
                        <a:rPr lang="en-US" altLang="ko-KR" sz="1200" baseline="0" dirty="0" smtClean="0"/>
                        <a:t>should not be exceeded)</a:t>
                      </a:r>
                      <a:endParaRPr lang="ko-KR" altLang="en-US" sz="1200" dirty="0"/>
                    </a:p>
                  </a:txBody>
                  <a:tcPr anchor="ctr"/>
                </a:tc>
              </a:tr>
            </a:tbl>
          </a:graphicData>
        </a:graphic>
      </p:graphicFrame>
      <p:sp>
        <p:nvSpPr>
          <p:cNvPr id="6" name="직사각형 5"/>
          <p:cNvSpPr/>
          <p:nvPr/>
        </p:nvSpPr>
        <p:spPr>
          <a:xfrm>
            <a:off x="5812325" y="3716556"/>
            <a:ext cx="1570430" cy="276999"/>
          </a:xfrm>
          <a:prstGeom prst="rect">
            <a:avLst/>
          </a:prstGeom>
        </p:spPr>
        <p:txBody>
          <a:bodyPr wrap="none">
            <a:spAutoFit/>
          </a:bodyPr>
          <a:lstStyle/>
          <a:p>
            <a:r>
              <a:rPr lang="en-US" altLang="ko-KR" sz="1200" i="1" dirty="0"/>
              <a:t>Lancet</a:t>
            </a:r>
            <a:r>
              <a:rPr lang="en-US" altLang="ko-KR" sz="1200" dirty="0"/>
              <a:t> 2018; 392: 507</a:t>
            </a:r>
            <a:endParaRPr lang="ko-KR" altLang="en-US" sz="1200" dirty="0"/>
          </a:p>
        </p:txBody>
      </p:sp>
    </p:spTree>
    <p:extLst>
      <p:ext uri="{BB962C8B-B14F-4D97-AF65-F5344CB8AC3E}">
        <p14:creationId xmlns:p14="http://schemas.microsoft.com/office/powerpoint/2010/main" val="2538521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242889" y="138113"/>
            <a:ext cx="7100886" cy="1762424"/>
          </a:xfrm>
          <a:prstGeom prst="rect">
            <a:avLst/>
          </a:prstGeom>
        </p:spPr>
      </p:pic>
      <p:sp>
        <p:nvSpPr>
          <p:cNvPr id="5" name="TextBox 4"/>
          <p:cNvSpPr txBox="1"/>
          <p:nvPr/>
        </p:nvSpPr>
        <p:spPr>
          <a:xfrm>
            <a:off x="6731344" y="6299542"/>
            <a:ext cx="2057400" cy="276999"/>
          </a:xfrm>
          <a:prstGeom prst="rect">
            <a:avLst/>
          </a:prstGeom>
          <a:noFill/>
        </p:spPr>
        <p:txBody>
          <a:bodyPr wrap="square" rtlCol="0">
            <a:spAutoFit/>
          </a:bodyPr>
          <a:lstStyle/>
          <a:p>
            <a:r>
              <a:rPr lang="en-US" altLang="ko-KR" sz="1200" i="1" dirty="0"/>
              <a:t>CHEST </a:t>
            </a:r>
            <a:r>
              <a:rPr lang="en-US" altLang="ko-KR" sz="1200" dirty="0"/>
              <a:t>2017; </a:t>
            </a:r>
            <a:r>
              <a:rPr lang="en-US" altLang="ko-KR" sz="1200" dirty="0" smtClean="0"/>
              <a:t>151(4</a:t>
            </a:r>
            <a:r>
              <a:rPr lang="en-US" altLang="ko-KR" sz="1200" dirty="0"/>
              <a:t>):845-854</a:t>
            </a:r>
            <a:endParaRPr lang="ko-KR" altLang="en-US" sz="1200" dirty="0"/>
          </a:p>
        </p:txBody>
      </p:sp>
      <p:pic>
        <p:nvPicPr>
          <p:cNvPr id="6" name="그림 5"/>
          <p:cNvPicPr>
            <a:picLocks noChangeAspect="1"/>
          </p:cNvPicPr>
          <p:nvPr/>
        </p:nvPicPr>
        <p:blipFill>
          <a:blip r:embed="rId3"/>
          <a:stretch>
            <a:fillRect/>
          </a:stretch>
        </p:blipFill>
        <p:spPr>
          <a:xfrm>
            <a:off x="37070" y="2875664"/>
            <a:ext cx="9062274" cy="2388313"/>
          </a:xfrm>
          <a:prstGeom prst="rect">
            <a:avLst/>
          </a:prstGeom>
        </p:spPr>
      </p:pic>
      <p:sp>
        <p:nvSpPr>
          <p:cNvPr id="7" name="직사각형 6"/>
          <p:cNvSpPr/>
          <p:nvPr/>
        </p:nvSpPr>
        <p:spPr>
          <a:xfrm>
            <a:off x="2113005" y="4720282"/>
            <a:ext cx="197708" cy="148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37070" y="2506332"/>
            <a:ext cx="8060852" cy="369332"/>
          </a:xfrm>
          <a:prstGeom prst="rect">
            <a:avLst/>
          </a:prstGeom>
          <a:noFill/>
        </p:spPr>
        <p:txBody>
          <a:bodyPr wrap="square" rtlCol="0">
            <a:spAutoFit/>
          </a:bodyPr>
          <a:lstStyle/>
          <a:p>
            <a:r>
              <a:rPr lang="en-US" altLang="ko-KR" dirty="0" smtClean="0"/>
              <a:t>Primary Malignancy Types Among Patients with Malignant Pleural Diseases</a:t>
            </a:r>
            <a:endParaRPr lang="ko-KR" altLang="en-US" dirty="0"/>
          </a:p>
        </p:txBody>
      </p:sp>
      <p:sp>
        <p:nvSpPr>
          <p:cNvPr id="9" name="직사각형 8"/>
          <p:cNvSpPr/>
          <p:nvPr/>
        </p:nvSpPr>
        <p:spPr>
          <a:xfrm>
            <a:off x="61784" y="3410465"/>
            <a:ext cx="2174789" cy="271848"/>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3632887" y="3410465"/>
            <a:ext cx="556054" cy="271848"/>
          </a:xfrm>
          <a:prstGeom prst="rect">
            <a:avLst/>
          </a:prstGeom>
          <a:solidFill>
            <a:srgbClr val="FF0000">
              <a:alpha val="2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3649362" y="4959179"/>
            <a:ext cx="556054" cy="271848"/>
          </a:xfrm>
          <a:prstGeom prst="rect">
            <a:avLst/>
          </a:prstGeom>
          <a:solidFill>
            <a:srgbClr val="FF0000">
              <a:alpha val="2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65901" y="4959179"/>
            <a:ext cx="2368380" cy="271853"/>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314445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198611" y="175869"/>
            <a:ext cx="6972300" cy="1419225"/>
          </a:xfrm>
          <a:prstGeom prst="rect">
            <a:avLst/>
          </a:prstGeom>
        </p:spPr>
      </p:pic>
      <p:sp>
        <p:nvSpPr>
          <p:cNvPr id="5" name="직사각형 4"/>
          <p:cNvSpPr/>
          <p:nvPr/>
        </p:nvSpPr>
        <p:spPr>
          <a:xfrm>
            <a:off x="398352" y="1703512"/>
            <a:ext cx="8302028" cy="923330"/>
          </a:xfrm>
          <a:prstGeom prst="rect">
            <a:avLst/>
          </a:prstGeom>
        </p:spPr>
        <p:txBody>
          <a:bodyPr wrap="square">
            <a:spAutoFit/>
          </a:bodyPr>
          <a:lstStyle/>
          <a:p>
            <a:r>
              <a:rPr lang="en-US" altLang="ko-KR" dirty="0"/>
              <a:t>Pleural manometry during large-volume thoracentesis can prevent the development of excessively </a:t>
            </a:r>
            <a:r>
              <a:rPr lang="en-US" altLang="ko-KR" dirty="0">
                <a:solidFill>
                  <a:srgbClr val="00B0F0"/>
                </a:solidFill>
              </a:rPr>
              <a:t>negative pleural pressures</a:t>
            </a:r>
            <a:r>
              <a:rPr lang="en-US" altLang="ko-KR" dirty="0"/>
              <a:t>, which have been associated with </a:t>
            </a:r>
            <a:r>
              <a:rPr lang="en-US" altLang="ko-KR" dirty="0">
                <a:solidFill>
                  <a:srgbClr val="00B0F0"/>
                </a:solidFill>
              </a:rPr>
              <a:t>re-expansion pulmonary edema</a:t>
            </a:r>
            <a:endParaRPr lang="ko-KR" altLang="en-US" dirty="0">
              <a:solidFill>
                <a:srgbClr val="00B0F0"/>
              </a:solidFill>
            </a:endParaRPr>
          </a:p>
        </p:txBody>
      </p:sp>
      <p:pic>
        <p:nvPicPr>
          <p:cNvPr id="6" name="그림 5"/>
          <p:cNvPicPr>
            <a:picLocks noChangeAspect="1"/>
          </p:cNvPicPr>
          <p:nvPr/>
        </p:nvPicPr>
        <p:blipFill>
          <a:blip r:embed="rId4"/>
          <a:stretch>
            <a:fillRect/>
          </a:stretch>
        </p:blipFill>
        <p:spPr>
          <a:xfrm>
            <a:off x="479834" y="2581577"/>
            <a:ext cx="4916031" cy="3478381"/>
          </a:xfrm>
          <a:prstGeom prst="rect">
            <a:avLst/>
          </a:prstGeom>
        </p:spPr>
      </p:pic>
      <p:sp>
        <p:nvSpPr>
          <p:cNvPr id="7" name="직사각형 6"/>
          <p:cNvSpPr/>
          <p:nvPr/>
        </p:nvSpPr>
        <p:spPr>
          <a:xfrm>
            <a:off x="479834" y="6087114"/>
            <a:ext cx="5463766" cy="369332"/>
          </a:xfrm>
          <a:prstGeom prst="rect">
            <a:avLst/>
          </a:prstGeom>
        </p:spPr>
        <p:txBody>
          <a:bodyPr wrap="square">
            <a:spAutoFit/>
          </a:bodyPr>
          <a:lstStyle/>
          <a:p>
            <a:r>
              <a:rPr lang="en-US" altLang="ko-KR" u="sng" dirty="0">
                <a:solidFill>
                  <a:schemeClr val="accent2"/>
                </a:solidFill>
              </a:rPr>
              <a:t>The recommendation is not to exceed </a:t>
            </a:r>
            <a:r>
              <a:rPr lang="en-US" altLang="ko-KR" u="sng" dirty="0" smtClean="0">
                <a:solidFill>
                  <a:schemeClr val="accent2"/>
                </a:solidFill>
              </a:rPr>
              <a:t>- 20 </a:t>
            </a:r>
            <a:r>
              <a:rPr lang="en-US" altLang="ko-KR" u="sng" dirty="0">
                <a:solidFill>
                  <a:schemeClr val="accent2"/>
                </a:solidFill>
              </a:rPr>
              <a:t>cm H2O</a:t>
            </a:r>
            <a:endParaRPr lang="ko-KR" altLang="en-US" u="sng" dirty="0">
              <a:solidFill>
                <a:schemeClr val="accent2"/>
              </a:solidFill>
            </a:endParaRPr>
          </a:p>
        </p:txBody>
      </p:sp>
      <p:sp>
        <p:nvSpPr>
          <p:cNvPr id="8" name="직사각형 7"/>
          <p:cNvSpPr/>
          <p:nvPr/>
        </p:nvSpPr>
        <p:spPr>
          <a:xfrm>
            <a:off x="6989348" y="6472274"/>
            <a:ext cx="2025619" cy="276999"/>
          </a:xfrm>
          <a:prstGeom prst="rect">
            <a:avLst/>
          </a:prstGeom>
        </p:spPr>
        <p:txBody>
          <a:bodyPr wrap="none">
            <a:spAutoFit/>
          </a:bodyPr>
          <a:lstStyle/>
          <a:p>
            <a:r>
              <a:rPr lang="en-US" altLang="ko-KR" sz="1200" i="1" dirty="0"/>
              <a:t>CHEST </a:t>
            </a:r>
            <a:r>
              <a:rPr lang="en-US" altLang="ko-KR" sz="1200" dirty="0"/>
              <a:t>2004; 126:1764 –1769</a:t>
            </a:r>
            <a:endParaRPr lang="ko-KR" altLang="en-US" sz="1200" dirty="0"/>
          </a:p>
        </p:txBody>
      </p:sp>
    </p:spTree>
    <p:extLst>
      <p:ext uri="{BB962C8B-B14F-4D97-AF65-F5344CB8AC3E}">
        <p14:creationId xmlns:p14="http://schemas.microsoft.com/office/powerpoint/2010/main" val="29768698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stretch>
            <a:fillRect/>
          </a:stretch>
        </p:blipFill>
        <p:spPr>
          <a:xfrm>
            <a:off x="122693" y="159670"/>
            <a:ext cx="8210550" cy="1609725"/>
          </a:xfrm>
          <a:prstGeom prst="rect">
            <a:avLst/>
          </a:prstGeom>
        </p:spPr>
      </p:pic>
      <p:sp>
        <p:nvSpPr>
          <p:cNvPr id="6" name="직사각형 5"/>
          <p:cNvSpPr/>
          <p:nvPr/>
        </p:nvSpPr>
        <p:spPr>
          <a:xfrm>
            <a:off x="6926922" y="6422101"/>
            <a:ext cx="2022413" cy="276999"/>
          </a:xfrm>
          <a:prstGeom prst="rect">
            <a:avLst/>
          </a:prstGeom>
        </p:spPr>
        <p:txBody>
          <a:bodyPr wrap="none">
            <a:spAutoFit/>
          </a:bodyPr>
          <a:lstStyle/>
          <a:p>
            <a:r>
              <a:rPr lang="en-US" altLang="ko-KR" sz="1200" i="1" dirty="0" smtClean="0"/>
              <a:t>CHEST</a:t>
            </a:r>
            <a:r>
              <a:rPr lang="en-US" altLang="ko-KR" sz="1200" dirty="0" smtClean="0"/>
              <a:t> </a:t>
            </a:r>
            <a:r>
              <a:rPr lang="en-US" altLang="ko-KR" sz="1200" dirty="0"/>
              <a:t>2006; 129:1556 –1560</a:t>
            </a:r>
            <a:endParaRPr lang="ko-KR" altLang="en-US" sz="1200" dirty="0"/>
          </a:p>
        </p:txBody>
      </p:sp>
      <p:pic>
        <p:nvPicPr>
          <p:cNvPr id="7" name="그림 6"/>
          <p:cNvPicPr>
            <a:picLocks noChangeAspect="1"/>
          </p:cNvPicPr>
          <p:nvPr/>
        </p:nvPicPr>
        <p:blipFill>
          <a:blip r:embed="rId3"/>
          <a:stretch>
            <a:fillRect/>
          </a:stretch>
        </p:blipFill>
        <p:spPr>
          <a:xfrm>
            <a:off x="0" y="2365472"/>
            <a:ext cx="9144000" cy="2290018"/>
          </a:xfrm>
          <a:prstGeom prst="rect">
            <a:avLst/>
          </a:prstGeom>
        </p:spPr>
      </p:pic>
      <p:sp>
        <p:nvSpPr>
          <p:cNvPr id="8" name="직사각형 7"/>
          <p:cNvSpPr/>
          <p:nvPr/>
        </p:nvSpPr>
        <p:spPr>
          <a:xfrm>
            <a:off x="32162" y="2021707"/>
            <a:ext cx="3338543" cy="369332"/>
          </a:xfrm>
          <a:prstGeom prst="rect">
            <a:avLst/>
          </a:prstGeom>
        </p:spPr>
        <p:txBody>
          <a:bodyPr wrap="none">
            <a:spAutoFit/>
          </a:bodyPr>
          <a:lstStyle/>
          <a:p>
            <a:r>
              <a:rPr lang="en-US" altLang="ko-KR" dirty="0"/>
              <a:t>Symptoms and Pleural Pressures*</a:t>
            </a:r>
            <a:endParaRPr lang="ko-KR" altLang="en-US" dirty="0"/>
          </a:p>
        </p:txBody>
      </p:sp>
      <p:sp>
        <p:nvSpPr>
          <p:cNvPr id="11" name="직사각형 10"/>
          <p:cNvSpPr/>
          <p:nvPr/>
        </p:nvSpPr>
        <p:spPr>
          <a:xfrm>
            <a:off x="32162" y="3555748"/>
            <a:ext cx="9003196" cy="210493"/>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7" name="그룹 16"/>
          <p:cNvGrpSpPr/>
          <p:nvPr/>
        </p:nvGrpSpPr>
        <p:grpSpPr>
          <a:xfrm>
            <a:off x="3847723" y="1603949"/>
            <a:ext cx="5265642" cy="3556526"/>
            <a:chOff x="3847723" y="1603949"/>
            <a:chExt cx="5265642" cy="3556526"/>
          </a:xfrm>
        </p:grpSpPr>
        <p:grpSp>
          <p:nvGrpSpPr>
            <p:cNvPr id="15" name="그룹 14"/>
            <p:cNvGrpSpPr/>
            <p:nvPr/>
          </p:nvGrpSpPr>
          <p:grpSpPr>
            <a:xfrm>
              <a:off x="3847723" y="1603949"/>
              <a:ext cx="5265642" cy="3556526"/>
              <a:chOff x="3437552" y="1685430"/>
              <a:chExt cx="5675813" cy="3650102"/>
            </a:xfrm>
          </p:grpSpPr>
          <p:pic>
            <p:nvPicPr>
              <p:cNvPr id="12" name="그림 11"/>
              <p:cNvPicPr>
                <a:picLocks noChangeAspect="1"/>
              </p:cNvPicPr>
              <p:nvPr/>
            </p:nvPicPr>
            <p:blipFill>
              <a:blip r:embed="rId4"/>
              <a:stretch>
                <a:fillRect/>
              </a:stretch>
            </p:blipFill>
            <p:spPr>
              <a:xfrm>
                <a:off x="3437552" y="1685430"/>
                <a:ext cx="5675813" cy="3650102"/>
              </a:xfrm>
              <a:prstGeom prst="rect">
                <a:avLst/>
              </a:prstGeom>
              <a:ln w="12700">
                <a:solidFill>
                  <a:schemeClr val="tx1">
                    <a:lumMod val="50000"/>
                    <a:lumOff val="50000"/>
                  </a:schemeClr>
                </a:solidFill>
              </a:ln>
            </p:spPr>
          </p:pic>
          <p:pic>
            <p:nvPicPr>
              <p:cNvPr id="13" name="그림 12"/>
              <p:cNvPicPr>
                <a:picLocks noChangeAspect="1"/>
              </p:cNvPicPr>
              <p:nvPr/>
            </p:nvPicPr>
            <p:blipFill>
              <a:blip r:embed="rId5"/>
              <a:stretch>
                <a:fillRect/>
              </a:stretch>
            </p:blipFill>
            <p:spPr>
              <a:xfrm>
                <a:off x="4659760" y="4213879"/>
                <a:ext cx="2094126" cy="338065"/>
              </a:xfrm>
              <a:prstGeom prst="rect">
                <a:avLst/>
              </a:prstGeom>
            </p:spPr>
          </p:pic>
        </p:grpSp>
        <p:sp>
          <p:nvSpPr>
            <p:cNvPr id="16" name="모서리가 둥근 직사각형 15"/>
            <p:cNvSpPr/>
            <p:nvPr/>
          </p:nvSpPr>
          <p:spPr>
            <a:xfrm>
              <a:off x="6735779" y="4637384"/>
              <a:ext cx="896293" cy="233381"/>
            </a:xfrm>
            <a:prstGeom prst="round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8" name="직사각형 17"/>
          <p:cNvSpPr/>
          <p:nvPr/>
        </p:nvSpPr>
        <p:spPr>
          <a:xfrm>
            <a:off x="143846" y="5231516"/>
            <a:ext cx="8856307" cy="923330"/>
          </a:xfrm>
          <a:prstGeom prst="rect">
            <a:avLst/>
          </a:prstGeom>
        </p:spPr>
        <p:txBody>
          <a:bodyPr wrap="square">
            <a:spAutoFit/>
          </a:bodyPr>
          <a:lstStyle/>
          <a:p>
            <a:r>
              <a:rPr lang="en-US" altLang="ko-KR" dirty="0"/>
              <a:t>The development of </a:t>
            </a:r>
            <a:r>
              <a:rPr lang="en-US" altLang="ko-KR" dirty="0">
                <a:solidFill>
                  <a:srgbClr val="00B0F0"/>
                </a:solidFill>
              </a:rPr>
              <a:t>chest discomfort </a:t>
            </a:r>
            <a:r>
              <a:rPr lang="en-US" altLang="ko-KR" dirty="0"/>
              <a:t>is associated with a potentially unsafe drop in </a:t>
            </a:r>
            <a:r>
              <a:rPr lang="en-US" altLang="ko-KR" dirty="0" smtClean="0"/>
              <a:t>pleural pressure </a:t>
            </a:r>
            <a:r>
              <a:rPr lang="en-US" altLang="ko-KR" dirty="0"/>
              <a:t>values and should be a sign to </a:t>
            </a:r>
            <a:r>
              <a:rPr lang="en-US" altLang="ko-KR" dirty="0">
                <a:solidFill>
                  <a:srgbClr val="00B0F0"/>
                </a:solidFill>
              </a:rPr>
              <a:t>terminate thoracentesis</a:t>
            </a:r>
            <a:r>
              <a:rPr lang="en-US" altLang="ko-KR" dirty="0"/>
              <a:t>. It is not necessary to terminate thoracentesis solely because of the development of cough.</a:t>
            </a:r>
            <a:endParaRPr lang="ko-KR" altLang="en-US" dirty="0"/>
          </a:p>
        </p:txBody>
      </p:sp>
    </p:spTree>
    <p:extLst>
      <p:ext uri="{BB962C8B-B14F-4D97-AF65-F5344CB8AC3E}">
        <p14:creationId xmlns:p14="http://schemas.microsoft.com/office/powerpoint/2010/main" val="21360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29474" y="256485"/>
            <a:ext cx="7886700" cy="1325563"/>
          </a:xfrm>
        </p:spPr>
        <p:txBody>
          <a:bodyPr/>
          <a:lstStyle/>
          <a:p>
            <a:r>
              <a:rPr lang="en-US" altLang="ko-KR" b="1" dirty="0" err="1" smtClean="0"/>
              <a:t>Pleurodesis</a:t>
            </a:r>
            <a:endParaRPr lang="ko-KR" altLang="en-US" dirty="0"/>
          </a:p>
        </p:txBody>
      </p:sp>
      <p:sp>
        <p:nvSpPr>
          <p:cNvPr id="3" name="내용 개체 틀 2"/>
          <p:cNvSpPr>
            <a:spLocks noGrp="1"/>
          </p:cNvSpPr>
          <p:nvPr>
            <p:ph idx="1"/>
          </p:nvPr>
        </p:nvSpPr>
        <p:spPr>
          <a:xfrm>
            <a:off x="628650" y="4698751"/>
            <a:ext cx="7886700" cy="1568749"/>
          </a:xfrm>
        </p:spPr>
        <p:txBody>
          <a:bodyPr/>
          <a:lstStyle/>
          <a:p>
            <a:r>
              <a:rPr lang="en-US" altLang="ko-KR" dirty="0" smtClean="0"/>
              <a:t>Chest tube </a:t>
            </a:r>
            <a:r>
              <a:rPr lang="en-US" altLang="ko-KR" dirty="0" err="1" smtClean="0"/>
              <a:t>pleurodesis</a:t>
            </a:r>
            <a:endParaRPr lang="en-US" altLang="ko-KR" dirty="0" smtClean="0"/>
          </a:p>
          <a:p>
            <a:endParaRPr lang="en-US" altLang="ko-KR" sz="1200" dirty="0"/>
          </a:p>
          <a:p>
            <a:r>
              <a:rPr lang="en-US" altLang="ko-KR" dirty="0" err="1" smtClean="0"/>
              <a:t>Thoracoscopic</a:t>
            </a:r>
            <a:r>
              <a:rPr lang="en-US" altLang="ko-KR" dirty="0" smtClean="0"/>
              <a:t> </a:t>
            </a:r>
            <a:r>
              <a:rPr lang="en-US" altLang="ko-KR" dirty="0" err="1" smtClean="0"/>
              <a:t>pleurodesis</a:t>
            </a:r>
            <a:r>
              <a:rPr lang="en-US" altLang="ko-KR" dirty="0" smtClean="0"/>
              <a:t> </a:t>
            </a:r>
            <a:endParaRPr lang="ko-KR" altLang="en-US" dirty="0"/>
          </a:p>
        </p:txBody>
      </p:sp>
      <p:pic>
        <p:nvPicPr>
          <p:cNvPr id="6" name="그림 5"/>
          <p:cNvPicPr>
            <a:picLocks noChangeAspect="1"/>
          </p:cNvPicPr>
          <p:nvPr/>
        </p:nvPicPr>
        <p:blipFill>
          <a:blip r:embed="rId3"/>
          <a:stretch>
            <a:fillRect/>
          </a:stretch>
        </p:blipFill>
        <p:spPr>
          <a:xfrm>
            <a:off x="628650" y="1841188"/>
            <a:ext cx="5889845" cy="2761386"/>
          </a:xfrm>
          <a:prstGeom prst="rect">
            <a:avLst/>
          </a:prstGeom>
        </p:spPr>
      </p:pic>
      <p:sp>
        <p:nvSpPr>
          <p:cNvPr id="8" name="직사각형 7"/>
          <p:cNvSpPr/>
          <p:nvPr/>
        </p:nvSpPr>
        <p:spPr>
          <a:xfrm>
            <a:off x="628650" y="1480909"/>
            <a:ext cx="5083522" cy="369332"/>
          </a:xfrm>
          <a:prstGeom prst="rect">
            <a:avLst/>
          </a:prstGeom>
        </p:spPr>
        <p:txBody>
          <a:bodyPr wrap="square">
            <a:spAutoFit/>
          </a:bodyPr>
          <a:lstStyle/>
          <a:p>
            <a:r>
              <a:rPr lang="en-US" altLang="ko-KR" dirty="0"/>
              <a:t>Questions to assist patient </a:t>
            </a:r>
            <a:r>
              <a:rPr lang="en-US" altLang="ko-KR" dirty="0" smtClean="0"/>
              <a:t>selection for </a:t>
            </a:r>
            <a:r>
              <a:rPr lang="en-US" altLang="ko-KR" dirty="0" err="1"/>
              <a:t>pleurodesis</a:t>
            </a:r>
            <a:endParaRPr lang="ko-KR" altLang="en-US" dirty="0"/>
          </a:p>
        </p:txBody>
      </p:sp>
    </p:spTree>
    <p:extLst>
      <p:ext uri="{BB962C8B-B14F-4D97-AF65-F5344CB8AC3E}">
        <p14:creationId xmlns:p14="http://schemas.microsoft.com/office/powerpoint/2010/main" val="13737570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91279" y="310805"/>
            <a:ext cx="7886700" cy="1325563"/>
          </a:xfrm>
        </p:spPr>
        <p:txBody>
          <a:bodyPr/>
          <a:lstStyle/>
          <a:p>
            <a:r>
              <a:rPr lang="en-US" altLang="ko-KR" dirty="0" smtClean="0"/>
              <a:t>Chest tube </a:t>
            </a:r>
            <a:r>
              <a:rPr lang="en-US" altLang="ko-KR" dirty="0" err="1" smtClean="0"/>
              <a:t>pleurodesis</a:t>
            </a:r>
            <a:endParaRPr lang="ko-KR" altLang="en-US" dirty="0"/>
          </a:p>
        </p:txBody>
      </p:sp>
      <p:sp>
        <p:nvSpPr>
          <p:cNvPr id="3" name="내용 개체 틀 2"/>
          <p:cNvSpPr>
            <a:spLocks noGrp="1"/>
          </p:cNvSpPr>
          <p:nvPr>
            <p:ph idx="1"/>
          </p:nvPr>
        </p:nvSpPr>
        <p:spPr>
          <a:xfrm>
            <a:off x="391279" y="1910277"/>
            <a:ext cx="8361441" cy="3687260"/>
          </a:xfrm>
        </p:spPr>
        <p:txBody>
          <a:bodyPr/>
          <a:lstStyle/>
          <a:p>
            <a:r>
              <a:rPr lang="en-US" altLang="ko-KR" sz="2400" dirty="0" smtClean="0"/>
              <a:t>Implications</a:t>
            </a:r>
          </a:p>
          <a:p>
            <a:endParaRPr lang="en-US" altLang="ko-KR" dirty="0"/>
          </a:p>
          <a:p>
            <a:endParaRPr lang="en-US" altLang="ko-KR" dirty="0" smtClean="0"/>
          </a:p>
          <a:p>
            <a:r>
              <a:rPr lang="en-US" altLang="ko-KR" sz="2400" dirty="0" smtClean="0"/>
              <a:t>Chest tubes </a:t>
            </a:r>
            <a:r>
              <a:rPr lang="en-US" altLang="ko-KR" sz="2400" dirty="0"/>
              <a:t>are left in place until pleural fluid </a:t>
            </a:r>
            <a:r>
              <a:rPr lang="en-US" altLang="ko-KR" sz="2400" dirty="0" smtClean="0"/>
              <a:t>drainage remains </a:t>
            </a:r>
            <a:r>
              <a:rPr lang="en-US" altLang="ko-KR" sz="2400" dirty="0"/>
              <a:t>&lt;150 </a:t>
            </a:r>
            <a:r>
              <a:rPr lang="en-US" altLang="ko-KR" sz="2400" dirty="0" smtClean="0"/>
              <a:t>mL/day</a:t>
            </a:r>
          </a:p>
          <a:p>
            <a:endParaRPr lang="en-US" altLang="ko-KR" sz="600" dirty="0"/>
          </a:p>
          <a:p>
            <a:r>
              <a:rPr lang="en-US" altLang="ko-KR" sz="2400" dirty="0" smtClean="0"/>
              <a:t>Small bore catheter (9-14Fr)  </a:t>
            </a:r>
            <a:r>
              <a:rPr lang="en-US" altLang="ko-KR" sz="2400" i="1" dirty="0" smtClean="0"/>
              <a:t>vs</a:t>
            </a:r>
            <a:r>
              <a:rPr lang="en-US" altLang="ko-KR" sz="2400" dirty="0" smtClean="0"/>
              <a:t> Large-bore catheter (20-32Fr)</a:t>
            </a:r>
            <a:endParaRPr lang="ko-KR" altLang="en-US" sz="2400" dirty="0"/>
          </a:p>
        </p:txBody>
      </p:sp>
      <p:sp>
        <p:nvSpPr>
          <p:cNvPr id="5" name="TextBox 4"/>
          <p:cNvSpPr txBox="1"/>
          <p:nvPr/>
        </p:nvSpPr>
        <p:spPr>
          <a:xfrm>
            <a:off x="905347" y="2436374"/>
            <a:ext cx="5595041" cy="723275"/>
          </a:xfrm>
          <a:prstGeom prst="rect">
            <a:avLst/>
          </a:prstGeom>
          <a:noFill/>
        </p:spPr>
        <p:txBody>
          <a:bodyPr wrap="square" rtlCol="0">
            <a:spAutoFit/>
          </a:bodyPr>
          <a:lstStyle/>
          <a:p>
            <a:pPr marL="285750" indent="-285750">
              <a:buFont typeface="Wingdings" panose="05000000000000000000" pitchFamily="2" charset="2"/>
              <a:buChar char="v"/>
            </a:pPr>
            <a:r>
              <a:rPr lang="en-US" altLang="ko-KR" dirty="0" smtClean="0"/>
              <a:t>≤ 150 </a:t>
            </a:r>
            <a:r>
              <a:rPr lang="en-US" altLang="ko-KR" dirty="0"/>
              <a:t>mL/day of fluid </a:t>
            </a:r>
            <a:r>
              <a:rPr lang="en-US" altLang="ko-KR" dirty="0" smtClean="0"/>
              <a:t>drainage</a:t>
            </a:r>
          </a:p>
          <a:p>
            <a:pPr marL="285750" indent="-285750">
              <a:buFont typeface="Wingdings" panose="05000000000000000000" pitchFamily="2" charset="2"/>
              <a:buChar char="v"/>
            </a:pPr>
            <a:endParaRPr lang="en-US" altLang="ko-KR" sz="500" dirty="0" smtClean="0"/>
          </a:p>
          <a:p>
            <a:pPr marL="285750" indent="-285750">
              <a:buFont typeface="Wingdings" panose="05000000000000000000" pitchFamily="2" charset="2"/>
              <a:buChar char="v"/>
            </a:pPr>
            <a:r>
              <a:rPr lang="en-US" altLang="ko-KR" dirty="0" err="1"/>
              <a:t>Radiographical</a:t>
            </a:r>
            <a:r>
              <a:rPr lang="en-US" altLang="ko-KR" dirty="0"/>
              <a:t> evidence of lung re-expansion </a:t>
            </a:r>
            <a:endParaRPr lang="ko-KR" altLang="en-US" dirty="0"/>
          </a:p>
        </p:txBody>
      </p:sp>
      <p:sp>
        <p:nvSpPr>
          <p:cNvPr id="10" name="직사각형 9"/>
          <p:cNvSpPr/>
          <p:nvPr/>
        </p:nvSpPr>
        <p:spPr>
          <a:xfrm>
            <a:off x="5830430" y="2145672"/>
            <a:ext cx="172016" cy="162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2" name="그룹 21"/>
          <p:cNvGrpSpPr/>
          <p:nvPr/>
        </p:nvGrpSpPr>
        <p:grpSpPr>
          <a:xfrm>
            <a:off x="3153687" y="1636368"/>
            <a:ext cx="5893806" cy="5006567"/>
            <a:chOff x="3250194" y="1312752"/>
            <a:chExt cx="5893806" cy="5006567"/>
          </a:xfrm>
        </p:grpSpPr>
        <p:sp>
          <p:nvSpPr>
            <p:cNvPr id="6" name="직사각형 5"/>
            <p:cNvSpPr/>
            <p:nvPr/>
          </p:nvSpPr>
          <p:spPr>
            <a:xfrm>
              <a:off x="3250194" y="1312752"/>
              <a:ext cx="5893806" cy="50065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p:nvPicPr>
          <p:blipFill>
            <a:blip r:embed="rId2"/>
            <a:stretch>
              <a:fillRect/>
            </a:stretch>
          </p:blipFill>
          <p:spPr>
            <a:xfrm>
              <a:off x="3391181" y="2621130"/>
              <a:ext cx="5584101" cy="3552087"/>
            </a:xfrm>
            <a:prstGeom prst="rect">
              <a:avLst/>
            </a:prstGeom>
          </p:spPr>
        </p:pic>
        <p:pic>
          <p:nvPicPr>
            <p:cNvPr id="19" name="그림 18"/>
            <p:cNvPicPr>
              <a:picLocks noChangeAspect="1"/>
            </p:cNvPicPr>
            <p:nvPr/>
          </p:nvPicPr>
          <p:blipFill>
            <a:blip r:embed="rId3"/>
            <a:stretch>
              <a:fillRect/>
            </a:stretch>
          </p:blipFill>
          <p:spPr>
            <a:xfrm>
              <a:off x="3391181" y="1454398"/>
              <a:ext cx="5584101" cy="1098677"/>
            </a:xfrm>
            <a:prstGeom prst="rect">
              <a:avLst/>
            </a:prstGeom>
          </p:spPr>
        </p:pic>
        <p:cxnSp>
          <p:nvCxnSpPr>
            <p:cNvPr id="20" name="직선 연결선 19"/>
            <p:cNvCxnSpPr/>
            <p:nvPr/>
          </p:nvCxnSpPr>
          <p:spPr>
            <a:xfrm>
              <a:off x="5187635" y="4236670"/>
              <a:ext cx="1321806" cy="9053"/>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직사각형 20"/>
            <p:cNvSpPr/>
            <p:nvPr/>
          </p:nvSpPr>
          <p:spPr>
            <a:xfrm>
              <a:off x="4146487" y="5097100"/>
              <a:ext cx="2815628" cy="17201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49723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txBox="1">
            <a:spLocks/>
          </p:cNvSpPr>
          <p:nvPr/>
        </p:nvSpPr>
        <p:spPr>
          <a:xfrm>
            <a:off x="373523" y="185814"/>
            <a:ext cx="78867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dirty="0" smtClean="0"/>
              <a:t>Chest tube </a:t>
            </a:r>
            <a:r>
              <a:rPr lang="en-US" altLang="ko-KR" dirty="0" err="1" smtClean="0"/>
              <a:t>pleurodesis</a:t>
            </a:r>
            <a:endParaRPr lang="ko-KR" altLang="en-US" dirty="0"/>
          </a:p>
        </p:txBody>
      </p:sp>
      <p:pic>
        <p:nvPicPr>
          <p:cNvPr id="5" name="그림 4"/>
          <p:cNvPicPr>
            <a:picLocks noChangeAspect="1"/>
          </p:cNvPicPr>
          <p:nvPr/>
        </p:nvPicPr>
        <p:blipFill>
          <a:blip r:embed="rId3"/>
          <a:stretch>
            <a:fillRect/>
          </a:stretch>
        </p:blipFill>
        <p:spPr>
          <a:xfrm>
            <a:off x="565276" y="1636368"/>
            <a:ext cx="5473386" cy="4412824"/>
          </a:xfrm>
          <a:prstGeom prst="rect">
            <a:avLst/>
          </a:prstGeom>
        </p:spPr>
      </p:pic>
      <p:sp>
        <p:nvSpPr>
          <p:cNvPr id="6" name="직사각형 5"/>
          <p:cNvSpPr/>
          <p:nvPr/>
        </p:nvSpPr>
        <p:spPr>
          <a:xfrm>
            <a:off x="665053" y="1312301"/>
            <a:ext cx="3254096" cy="369332"/>
          </a:xfrm>
          <a:prstGeom prst="rect">
            <a:avLst/>
          </a:prstGeom>
        </p:spPr>
        <p:txBody>
          <a:bodyPr wrap="none">
            <a:spAutoFit/>
          </a:bodyPr>
          <a:lstStyle/>
          <a:p>
            <a:r>
              <a:rPr lang="en-US" altLang="ko-KR" dirty="0" err="1"/>
              <a:t>Sclerosing</a:t>
            </a:r>
            <a:r>
              <a:rPr lang="en-US" altLang="ko-KR" dirty="0"/>
              <a:t> agents for </a:t>
            </a:r>
            <a:r>
              <a:rPr lang="en-US" altLang="ko-KR" dirty="0" err="1"/>
              <a:t>pleurodesis</a:t>
            </a:r>
            <a:endParaRPr lang="ko-KR" altLang="en-US" dirty="0"/>
          </a:p>
        </p:txBody>
      </p:sp>
      <p:sp>
        <p:nvSpPr>
          <p:cNvPr id="7" name="직사각형 6"/>
          <p:cNvSpPr/>
          <p:nvPr/>
        </p:nvSpPr>
        <p:spPr>
          <a:xfrm>
            <a:off x="6785572" y="6292654"/>
            <a:ext cx="1824273" cy="276999"/>
          </a:xfrm>
          <a:prstGeom prst="rect">
            <a:avLst/>
          </a:prstGeom>
        </p:spPr>
        <p:txBody>
          <a:bodyPr wrap="square">
            <a:spAutoFit/>
          </a:bodyPr>
          <a:lstStyle/>
          <a:p>
            <a:r>
              <a:rPr lang="en-US" altLang="ko-KR" sz="1200" i="1" dirty="0" err="1"/>
              <a:t>Respirology</a:t>
            </a:r>
            <a:r>
              <a:rPr lang="en-US" altLang="ko-KR" sz="1200" dirty="0"/>
              <a:t> </a:t>
            </a:r>
            <a:r>
              <a:rPr lang="en-US" altLang="ko-KR" sz="1200" dirty="0" smtClean="0"/>
              <a:t>2008;13:5–20</a:t>
            </a:r>
            <a:endParaRPr lang="ko-KR" altLang="en-US" sz="1200" dirty="0"/>
          </a:p>
        </p:txBody>
      </p:sp>
      <p:sp>
        <p:nvSpPr>
          <p:cNvPr id="8" name="모서리가 둥근 직사각형 7"/>
          <p:cNvSpPr/>
          <p:nvPr/>
        </p:nvSpPr>
        <p:spPr>
          <a:xfrm>
            <a:off x="1013989" y="5305331"/>
            <a:ext cx="1149790" cy="244444"/>
          </a:xfrm>
          <a:prstGeom prst="round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4246081" y="2227153"/>
            <a:ext cx="2073243" cy="153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4146498" y="2489703"/>
            <a:ext cx="852529" cy="116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4144995" y="2732633"/>
            <a:ext cx="852529" cy="116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4243077" y="2966512"/>
            <a:ext cx="852529" cy="1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4132928" y="3209443"/>
            <a:ext cx="852529" cy="116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4125398" y="3432061"/>
            <a:ext cx="852529" cy="1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3861341" y="3665942"/>
            <a:ext cx="852529" cy="1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4140486" y="3908872"/>
            <a:ext cx="852529" cy="1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4235042" y="4143553"/>
            <a:ext cx="852529" cy="1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4133951" y="4848208"/>
            <a:ext cx="852529" cy="1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p:cNvSpPr/>
          <p:nvPr/>
        </p:nvSpPr>
        <p:spPr>
          <a:xfrm>
            <a:off x="3853301" y="4368377"/>
            <a:ext cx="852529" cy="1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691687" y="2227153"/>
            <a:ext cx="3613984" cy="249718"/>
          </a:xfrm>
          <a:prstGeom prst="rect">
            <a:avLst/>
          </a:pr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2114709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txBox="1">
            <a:spLocks/>
          </p:cNvSpPr>
          <p:nvPr/>
        </p:nvSpPr>
        <p:spPr>
          <a:xfrm>
            <a:off x="266991" y="88205"/>
            <a:ext cx="78867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dirty="0" smtClean="0"/>
              <a:t>Chest tube </a:t>
            </a:r>
            <a:r>
              <a:rPr lang="en-US" altLang="ko-KR" dirty="0" err="1" smtClean="0"/>
              <a:t>pleurodesis</a:t>
            </a:r>
            <a:endParaRPr lang="ko-KR" altLang="en-US" dirty="0"/>
          </a:p>
        </p:txBody>
      </p:sp>
      <p:pic>
        <p:nvPicPr>
          <p:cNvPr id="7" name="그림 6"/>
          <p:cNvPicPr>
            <a:picLocks noChangeAspect="1"/>
          </p:cNvPicPr>
          <p:nvPr/>
        </p:nvPicPr>
        <p:blipFill>
          <a:blip r:embed="rId3"/>
          <a:stretch>
            <a:fillRect/>
          </a:stretch>
        </p:blipFill>
        <p:spPr>
          <a:xfrm>
            <a:off x="472823" y="1562470"/>
            <a:ext cx="5919284" cy="4722042"/>
          </a:xfrm>
          <a:prstGeom prst="rect">
            <a:avLst/>
          </a:prstGeom>
        </p:spPr>
      </p:pic>
      <p:sp>
        <p:nvSpPr>
          <p:cNvPr id="8" name="직사각형 7"/>
          <p:cNvSpPr/>
          <p:nvPr/>
        </p:nvSpPr>
        <p:spPr>
          <a:xfrm>
            <a:off x="7128605" y="6404785"/>
            <a:ext cx="1868525" cy="276999"/>
          </a:xfrm>
          <a:prstGeom prst="rect">
            <a:avLst/>
          </a:prstGeom>
        </p:spPr>
        <p:txBody>
          <a:bodyPr wrap="none">
            <a:spAutoFit/>
          </a:bodyPr>
          <a:lstStyle/>
          <a:p>
            <a:r>
              <a:rPr lang="en-US" altLang="ko-KR" sz="1200" i="1" dirty="0"/>
              <a:t>CHEST</a:t>
            </a:r>
            <a:r>
              <a:rPr lang="en-US" altLang="ko-KR" sz="1200" dirty="0"/>
              <a:t> 2005; 127:909 –915</a:t>
            </a:r>
            <a:endParaRPr lang="ko-KR" altLang="en-US" sz="1200" dirty="0"/>
          </a:p>
        </p:txBody>
      </p:sp>
      <p:sp>
        <p:nvSpPr>
          <p:cNvPr id="9" name="직사각형 8"/>
          <p:cNvSpPr/>
          <p:nvPr/>
        </p:nvSpPr>
        <p:spPr>
          <a:xfrm>
            <a:off x="544407" y="1202470"/>
            <a:ext cx="4337341" cy="400110"/>
          </a:xfrm>
          <a:prstGeom prst="rect">
            <a:avLst/>
          </a:prstGeom>
        </p:spPr>
        <p:txBody>
          <a:bodyPr wrap="none">
            <a:spAutoFit/>
          </a:bodyPr>
          <a:lstStyle/>
          <a:p>
            <a:r>
              <a:rPr lang="en-US" altLang="ko-KR" sz="2000" dirty="0"/>
              <a:t>Complications Among Treated Patients*</a:t>
            </a:r>
            <a:endParaRPr lang="ko-KR" altLang="en-US" sz="2000" dirty="0"/>
          </a:p>
        </p:txBody>
      </p:sp>
      <p:sp>
        <p:nvSpPr>
          <p:cNvPr id="10" name="TextBox 9"/>
          <p:cNvSpPr txBox="1"/>
          <p:nvPr/>
        </p:nvSpPr>
        <p:spPr>
          <a:xfrm>
            <a:off x="3379197" y="5918706"/>
            <a:ext cx="5234956" cy="307777"/>
          </a:xfrm>
          <a:prstGeom prst="rect">
            <a:avLst/>
          </a:prstGeom>
          <a:noFill/>
        </p:spPr>
        <p:txBody>
          <a:bodyPr wrap="square" rtlCol="0">
            <a:spAutoFit/>
          </a:bodyPr>
          <a:lstStyle/>
          <a:p>
            <a:r>
              <a:rPr lang="en-US" altLang="ko-KR" sz="1400" dirty="0" smtClean="0"/>
              <a:t>TS, talc slurry; TTI, talc insufflation</a:t>
            </a:r>
            <a:endParaRPr lang="ko-KR" altLang="en-US" sz="1400" dirty="0"/>
          </a:p>
        </p:txBody>
      </p:sp>
      <p:cxnSp>
        <p:nvCxnSpPr>
          <p:cNvPr id="14" name="직선 연결선 13"/>
          <p:cNvCxnSpPr/>
          <p:nvPr/>
        </p:nvCxnSpPr>
        <p:spPr>
          <a:xfrm>
            <a:off x="577047" y="2867487"/>
            <a:ext cx="5646198"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직사각형 14"/>
          <p:cNvSpPr/>
          <p:nvPr/>
        </p:nvSpPr>
        <p:spPr>
          <a:xfrm>
            <a:off x="4163627" y="4092606"/>
            <a:ext cx="2059618" cy="772357"/>
          </a:xfrm>
          <a:prstGeom prst="rect">
            <a:avLst/>
          </a:pr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5407669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88953" y="240838"/>
            <a:ext cx="7886700" cy="1325563"/>
          </a:xfrm>
        </p:spPr>
        <p:txBody>
          <a:bodyPr/>
          <a:lstStyle/>
          <a:p>
            <a:r>
              <a:rPr lang="en-US" altLang="ko-KR" dirty="0" err="1"/>
              <a:t>Thoracoscopic</a:t>
            </a:r>
            <a:r>
              <a:rPr lang="en-US" altLang="ko-KR" dirty="0"/>
              <a:t> </a:t>
            </a:r>
            <a:r>
              <a:rPr lang="en-US" altLang="ko-KR" dirty="0" err="1"/>
              <a:t>pleurodesis</a:t>
            </a:r>
            <a:r>
              <a:rPr lang="en-US" altLang="ko-KR" dirty="0"/>
              <a:t> </a:t>
            </a:r>
            <a:endParaRPr lang="ko-KR" altLang="en-US" dirty="0"/>
          </a:p>
        </p:txBody>
      </p:sp>
      <p:sp>
        <p:nvSpPr>
          <p:cNvPr id="3" name="내용 개체 틀 2"/>
          <p:cNvSpPr>
            <a:spLocks noGrp="1"/>
          </p:cNvSpPr>
          <p:nvPr>
            <p:ph idx="1"/>
          </p:nvPr>
        </p:nvSpPr>
        <p:spPr>
          <a:xfrm>
            <a:off x="628650" y="1426130"/>
            <a:ext cx="7886700" cy="4351338"/>
          </a:xfrm>
        </p:spPr>
        <p:txBody>
          <a:bodyPr/>
          <a:lstStyle/>
          <a:p>
            <a:pPr marL="0" indent="0">
              <a:buNone/>
            </a:pPr>
            <a:r>
              <a:rPr lang="en-US" altLang="ko-KR" u="sng" dirty="0" smtClean="0"/>
              <a:t>Talc </a:t>
            </a:r>
            <a:r>
              <a:rPr lang="en-US" altLang="ko-KR" u="sng" dirty="0" err="1" smtClean="0"/>
              <a:t>poudrage</a:t>
            </a:r>
            <a:r>
              <a:rPr lang="en-US" altLang="ko-KR" u="sng" dirty="0" smtClean="0"/>
              <a:t> </a:t>
            </a:r>
            <a:r>
              <a:rPr lang="en-US" altLang="ko-KR" i="1" u="sng" dirty="0" smtClean="0"/>
              <a:t>vs</a:t>
            </a:r>
            <a:r>
              <a:rPr lang="en-US" altLang="ko-KR" u="sng" dirty="0" smtClean="0"/>
              <a:t> Talc slurry </a:t>
            </a:r>
            <a:endParaRPr lang="ko-KR" altLang="en-US" u="sng" dirty="0"/>
          </a:p>
        </p:txBody>
      </p:sp>
      <p:pic>
        <p:nvPicPr>
          <p:cNvPr id="5" name="그림 4"/>
          <p:cNvPicPr>
            <a:picLocks noChangeAspect="1"/>
          </p:cNvPicPr>
          <p:nvPr/>
        </p:nvPicPr>
        <p:blipFill>
          <a:blip r:embed="rId2"/>
          <a:stretch>
            <a:fillRect/>
          </a:stretch>
        </p:blipFill>
        <p:spPr>
          <a:xfrm>
            <a:off x="0" y="2441912"/>
            <a:ext cx="9144000" cy="4051545"/>
          </a:xfrm>
          <a:prstGeom prst="rect">
            <a:avLst/>
          </a:prstGeom>
        </p:spPr>
      </p:pic>
      <p:sp>
        <p:nvSpPr>
          <p:cNvPr id="6" name="직사각형 5"/>
          <p:cNvSpPr/>
          <p:nvPr/>
        </p:nvSpPr>
        <p:spPr>
          <a:xfrm>
            <a:off x="87823" y="2090336"/>
            <a:ext cx="4191212" cy="369332"/>
          </a:xfrm>
          <a:prstGeom prst="rect">
            <a:avLst/>
          </a:prstGeom>
        </p:spPr>
        <p:txBody>
          <a:bodyPr wrap="none">
            <a:spAutoFit/>
          </a:bodyPr>
          <a:lstStyle/>
          <a:p>
            <a:r>
              <a:rPr lang="en-US" altLang="ko-KR" dirty="0"/>
              <a:t>Efficacy of Talc Slurry and Talc Insufflation*</a:t>
            </a:r>
            <a:endParaRPr lang="ko-KR" altLang="en-US" dirty="0"/>
          </a:p>
        </p:txBody>
      </p:sp>
      <p:sp>
        <p:nvSpPr>
          <p:cNvPr id="8" name="직사각형 7"/>
          <p:cNvSpPr/>
          <p:nvPr/>
        </p:nvSpPr>
        <p:spPr>
          <a:xfrm>
            <a:off x="186431" y="3551069"/>
            <a:ext cx="8859915" cy="195308"/>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79033" y="3925415"/>
            <a:ext cx="8859915" cy="195308"/>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80510" y="4495066"/>
            <a:ext cx="8859915" cy="195308"/>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7128605" y="6404785"/>
            <a:ext cx="1868525" cy="276999"/>
          </a:xfrm>
          <a:prstGeom prst="rect">
            <a:avLst/>
          </a:prstGeom>
        </p:spPr>
        <p:txBody>
          <a:bodyPr wrap="none">
            <a:spAutoFit/>
          </a:bodyPr>
          <a:lstStyle/>
          <a:p>
            <a:r>
              <a:rPr lang="en-US" altLang="ko-KR" sz="1200" i="1" dirty="0"/>
              <a:t>CHEST</a:t>
            </a:r>
            <a:r>
              <a:rPr lang="en-US" altLang="ko-KR" sz="1200" dirty="0"/>
              <a:t> 2005; 127:909 –915</a:t>
            </a:r>
            <a:endParaRPr lang="ko-KR" altLang="en-US" sz="1200" dirty="0"/>
          </a:p>
        </p:txBody>
      </p:sp>
    </p:spTree>
    <p:extLst>
      <p:ext uri="{BB962C8B-B14F-4D97-AF65-F5344CB8AC3E}">
        <p14:creationId xmlns:p14="http://schemas.microsoft.com/office/powerpoint/2010/main" val="41510079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204787" y="966787"/>
            <a:ext cx="8734425" cy="4924425"/>
          </a:xfrm>
          <a:prstGeom prst="rect">
            <a:avLst/>
          </a:prstGeom>
        </p:spPr>
      </p:pic>
    </p:spTree>
    <p:extLst>
      <p:ext uri="{BB962C8B-B14F-4D97-AF65-F5344CB8AC3E}">
        <p14:creationId xmlns:p14="http://schemas.microsoft.com/office/powerpoint/2010/main" val="13504580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txBox="1">
            <a:spLocks/>
          </p:cNvSpPr>
          <p:nvPr/>
        </p:nvSpPr>
        <p:spPr>
          <a:xfrm>
            <a:off x="282419" y="187571"/>
            <a:ext cx="78867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dirty="0" err="1" smtClean="0"/>
              <a:t>Thoracoscopic</a:t>
            </a:r>
            <a:r>
              <a:rPr lang="en-US" altLang="ko-KR" dirty="0" smtClean="0"/>
              <a:t> </a:t>
            </a:r>
            <a:r>
              <a:rPr lang="en-US" altLang="ko-KR" dirty="0" err="1" smtClean="0"/>
              <a:t>pleurodesis</a:t>
            </a:r>
            <a:r>
              <a:rPr lang="en-US" altLang="ko-KR" dirty="0" smtClean="0"/>
              <a:t> </a:t>
            </a:r>
            <a:endParaRPr lang="ko-KR" altLang="en-US" dirty="0"/>
          </a:p>
        </p:txBody>
      </p:sp>
      <p:sp>
        <p:nvSpPr>
          <p:cNvPr id="5" name="직사각형 4"/>
          <p:cNvSpPr/>
          <p:nvPr/>
        </p:nvSpPr>
        <p:spPr>
          <a:xfrm>
            <a:off x="469684" y="1529113"/>
            <a:ext cx="8159411" cy="923330"/>
          </a:xfrm>
          <a:prstGeom prst="rect">
            <a:avLst/>
          </a:prstGeom>
        </p:spPr>
        <p:txBody>
          <a:bodyPr wrap="square">
            <a:spAutoFit/>
          </a:bodyPr>
          <a:lstStyle/>
          <a:p>
            <a:r>
              <a:rPr lang="en-US" altLang="ko-KR" dirty="0"/>
              <a:t>Cochrane review of two studies </a:t>
            </a:r>
            <a:r>
              <a:rPr lang="en-US" altLang="ko-KR" dirty="0" smtClean="0"/>
              <a:t>of 112 </a:t>
            </a:r>
            <a:r>
              <a:rPr lang="en-US" altLang="ko-KR" dirty="0"/>
              <a:t>patients treated with talc by chest tube </a:t>
            </a:r>
            <a:r>
              <a:rPr lang="en-US" altLang="ko-KR" dirty="0" smtClean="0"/>
              <a:t>or </a:t>
            </a:r>
            <a:r>
              <a:rPr lang="en-US" altLang="ko-KR" dirty="0" err="1" smtClean="0"/>
              <a:t>thoracoscopy</a:t>
            </a:r>
            <a:r>
              <a:rPr lang="en-US" altLang="ko-KR" dirty="0" smtClean="0"/>
              <a:t> </a:t>
            </a:r>
            <a:r>
              <a:rPr lang="en-US" altLang="ko-KR" dirty="0"/>
              <a:t>found a relative likelihood of </a:t>
            </a:r>
            <a:r>
              <a:rPr lang="en-US" altLang="ko-KR" dirty="0" smtClean="0"/>
              <a:t>MPE </a:t>
            </a:r>
            <a:r>
              <a:rPr lang="en-US" altLang="ko-KR" dirty="0" smtClean="0">
                <a:solidFill>
                  <a:srgbClr val="00B0F0"/>
                </a:solidFill>
              </a:rPr>
              <a:t>non-recurrence </a:t>
            </a:r>
            <a:r>
              <a:rPr lang="en-US" altLang="ko-KR" dirty="0">
                <a:solidFill>
                  <a:srgbClr val="00B0F0"/>
                </a:solidFill>
              </a:rPr>
              <a:t>of 1.19 </a:t>
            </a:r>
            <a:r>
              <a:rPr lang="en-US" altLang="ko-KR" dirty="0"/>
              <a:t>(95% CI: 1.04–1.36) slightly </a:t>
            </a:r>
            <a:r>
              <a:rPr lang="en-US" altLang="ko-KR" dirty="0" smtClean="0"/>
              <a:t>in </a:t>
            </a:r>
            <a:r>
              <a:rPr lang="en-US" altLang="ko-KR" dirty="0" err="1" smtClean="0">
                <a:solidFill>
                  <a:schemeClr val="accent2"/>
                </a:solidFill>
              </a:rPr>
              <a:t>favour</a:t>
            </a:r>
            <a:r>
              <a:rPr lang="en-US" altLang="ko-KR" dirty="0" smtClean="0">
                <a:solidFill>
                  <a:schemeClr val="accent2"/>
                </a:solidFill>
              </a:rPr>
              <a:t> </a:t>
            </a:r>
            <a:r>
              <a:rPr lang="en-US" altLang="ko-KR" dirty="0">
                <a:solidFill>
                  <a:schemeClr val="accent2"/>
                </a:solidFill>
              </a:rPr>
              <a:t>of </a:t>
            </a:r>
            <a:r>
              <a:rPr lang="en-US" altLang="ko-KR" dirty="0" err="1">
                <a:solidFill>
                  <a:schemeClr val="accent2"/>
                </a:solidFill>
              </a:rPr>
              <a:t>thoracoscopy</a:t>
            </a:r>
            <a:endParaRPr lang="ko-KR" altLang="en-US" dirty="0">
              <a:solidFill>
                <a:schemeClr val="accent2"/>
              </a:solidFill>
            </a:endParaRPr>
          </a:p>
        </p:txBody>
      </p:sp>
      <p:sp>
        <p:nvSpPr>
          <p:cNvPr id="6" name="직사각형 5"/>
          <p:cNvSpPr/>
          <p:nvPr/>
        </p:nvSpPr>
        <p:spPr>
          <a:xfrm>
            <a:off x="5046955" y="2592709"/>
            <a:ext cx="3413465" cy="276999"/>
          </a:xfrm>
          <a:prstGeom prst="rect">
            <a:avLst/>
          </a:prstGeom>
        </p:spPr>
        <p:txBody>
          <a:bodyPr wrap="square">
            <a:spAutoFit/>
          </a:bodyPr>
          <a:lstStyle/>
          <a:p>
            <a:r>
              <a:rPr lang="en-US" altLang="ko-KR" sz="1200" i="1" dirty="0"/>
              <a:t>Cochrane Database </a:t>
            </a:r>
            <a:r>
              <a:rPr lang="en-US" altLang="ko-KR" sz="1200" i="1" dirty="0" err="1" smtClean="0"/>
              <a:t>Syst</a:t>
            </a:r>
            <a:r>
              <a:rPr lang="en-US" altLang="ko-KR" sz="1200" i="1" dirty="0" smtClean="0"/>
              <a:t> Rev </a:t>
            </a:r>
            <a:r>
              <a:rPr lang="en-US" altLang="ko-KR" sz="1200" dirty="0"/>
              <a:t>2004; </a:t>
            </a:r>
            <a:r>
              <a:rPr lang="en-US" altLang="ko-KR" sz="1200" dirty="0" smtClean="0"/>
              <a:t>1:CD002916</a:t>
            </a:r>
            <a:endParaRPr lang="ko-KR" altLang="en-US" sz="1200" dirty="0"/>
          </a:p>
        </p:txBody>
      </p:sp>
      <p:pic>
        <p:nvPicPr>
          <p:cNvPr id="7" name="그림 6"/>
          <p:cNvPicPr>
            <a:picLocks noChangeAspect="1"/>
          </p:cNvPicPr>
          <p:nvPr/>
        </p:nvPicPr>
        <p:blipFill>
          <a:blip r:embed="rId2"/>
          <a:stretch>
            <a:fillRect/>
          </a:stretch>
        </p:blipFill>
        <p:spPr>
          <a:xfrm>
            <a:off x="0" y="3098749"/>
            <a:ext cx="9144000" cy="3156305"/>
          </a:xfrm>
          <a:prstGeom prst="rect">
            <a:avLst/>
          </a:prstGeom>
        </p:spPr>
      </p:pic>
      <p:sp>
        <p:nvSpPr>
          <p:cNvPr id="8" name="직사각형 7"/>
          <p:cNvSpPr/>
          <p:nvPr/>
        </p:nvSpPr>
        <p:spPr>
          <a:xfrm>
            <a:off x="5046955" y="6413076"/>
            <a:ext cx="4203578" cy="276999"/>
          </a:xfrm>
          <a:prstGeom prst="rect">
            <a:avLst/>
          </a:prstGeom>
        </p:spPr>
        <p:txBody>
          <a:bodyPr wrap="square">
            <a:spAutoFit/>
          </a:bodyPr>
          <a:lstStyle/>
          <a:p>
            <a:r>
              <a:rPr lang="en-US" altLang="ko-KR" sz="1200" dirty="0"/>
              <a:t>European Journal of Cardio-thoracic Surgery </a:t>
            </a:r>
            <a:r>
              <a:rPr lang="en-US" altLang="ko-KR" sz="1200" dirty="0" smtClean="0"/>
              <a:t>2004;26:432–436</a:t>
            </a:r>
            <a:endParaRPr lang="ko-KR" altLang="en-US" sz="1200" dirty="0"/>
          </a:p>
        </p:txBody>
      </p:sp>
      <p:sp>
        <p:nvSpPr>
          <p:cNvPr id="9" name="직사각형 8"/>
          <p:cNvSpPr/>
          <p:nvPr/>
        </p:nvSpPr>
        <p:spPr>
          <a:xfrm>
            <a:off x="4909351" y="4714043"/>
            <a:ext cx="550416" cy="887767"/>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8399763" y="4715522"/>
            <a:ext cx="550416" cy="887767"/>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44383" y="5619541"/>
            <a:ext cx="9055228" cy="646331"/>
          </a:xfrm>
          <a:prstGeom prst="rect">
            <a:avLst/>
          </a:prstGeom>
          <a:solidFill>
            <a:srgbClr val="0070C0"/>
          </a:solidFill>
        </p:spPr>
        <p:txBody>
          <a:bodyPr wrap="square">
            <a:spAutoFit/>
          </a:bodyPr>
          <a:lstStyle/>
          <a:p>
            <a:r>
              <a:rPr lang="en-US" altLang="ko-KR" i="1" dirty="0">
                <a:solidFill>
                  <a:schemeClr val="bg1"/>
                </a:solidFill>
              </a:rPr>
              <a:t>benefit of </a:t>
            </a:r>
            <a:r>
              <a:rPr lang="en-US" altLang="ko-KR" i="1" dirty="0" err="1" smtClean="0">
                <a:solidFill>
                  <a:schemeClr val="bg1"/>
                </a:solidFill>
              </a:rPr>
              <a:t>thoracoscopy</a:t>
            </a:r>
            <a:r>
              <a:rPr lang="en-US" altLang="ko-KR" i="1" dirty="0" smtClean="0">
                <a:solidFill>
                  <a:schemeClr val="bg1"/>
                </a:solidFill>
              </a:rPr>
              <a:t> for </a:t>
            </a:r>
            <a:r>
              <a:rPr lang="en-US" altLang="ko-KR" i="1" dirty="0">
                <a:solidFill>
                  <a:schemeClr val="bg1"/>
                </a:solidFill>
              </a:rPr>
              <a:t>breaking down adhesions and </a:t>
            </a:r>
            <a:r>
              <a:rPr lang="en-US" altLang="ko-KR" i="1" dirty="0" err="1" smtClean="0">
                <a:solidFill>
                  <a:schemeClr val="bg1"/>
                </a:solidFill>
              </a:rPr>
              <a:t>loculations</a:t>
            </a:r>
            <a:r>
              <a:rPr lang="en-US" altLang="ko-KR" i="1" dirty="0" smtClean="0">
                <a:solidFill>
                  <a:schemeClr val="bg1"/>
                </a:solidFill>
              </a:rPr>
              <a:t> that </a:t>
            </a:r>
            <a:r>
              <a:rPr lang="en-US" altLang="ko-KR" i="1" dirty="0">
                <a:solidFill>
                  <a:schemeClr val="bg1"/>
                </a:solidFill>
              </a:rPr>
              <a:t>result from greater degrees of </a:t>
            </a:r>
            <a:r>
              <a:rPr lang="en-US" altLang="ko-KR" i="1" dirty="0" err="1" smtClean="0">
                <a:solidFill>
                  <a:schemeClr val="bg1"/>
                </a:solidFill>
              </a:rPr>
              <a:t>intrapleural</a:t>
            </a:r>
            <a:r>
              <a:rPr lang="en-US" altLang="ko-KR" i="1" dirty="0" smtClean="0">
                <a:solidFill>
                  <a:schemeClr val="bg1"/>
                </a:solidFill>
              </a:rPr>
              <a:t> inflammation </a:t>
            </a:r>
            <a:r>
              <a:rPr lang="en-US" altLang="ko-KR" i="1" dirty="0">
                <a:solidFill>
                  <a:schemeClr val="bg1"/>
                </a:solidFill>
              </a:rPr>
              <a:t>and </a:t>
            </a:r>
            <a:r>
              <a:rPr lang="en-US" altLang="ko-KR" i="1" dirty="0" err="1">
                <a:solidFill>
                  <a:schemeClr val="bg1"/>
                </a:solidFill>
              </a:rPr>
              <a:t>tumour</a:t>
            </a:r>
            <a:r>
              <a:rPr lang="en-US" altLang="ko-KR" i="1" dirty="0">
                <a:solidFill>
                  <a:schemeClr val="bg1"/>
                </a:solidFill>
              </a:rPr>
              <a:t> burden as reflected by </a:t>
            </a:r>
            <a:r>
              <a:rPr lang="en-US" altLang="ko-KR" i="1" dirty="0" smtClean="0">
                <a:solidFill>
                  <a:schemeClr val="bg1"/>
                </a:solidFill>
              </a:rPr>
              <a:t>low pleural pH</a:t>
            </a:r>
            <a:endParaRPr lang="ko-KR" altLang="en-US" i="1" dirty="0">
              <a:solidFill>
                <a:schemeClr val="bg1"/>
              </a:solidFill>
            </a:endParaRPr>
          </a:p>
        </p:txBody>
      </p:sp>
    </p:spTree>
    <p:extLst>
      <p:ext uri="{BB962C8B-B14F-4D97-AF65-F5344CB8AC3E}">
        <p14:creationId xmlns:p14="http://schemas.microsoft.com/office/powerpoint/2010/main" val="14809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Other treatments</a:t>
            </a:r>
            <a:endParaRPr lang="ko-KR" altLang="en-US" dirty="0"/>
          </a:p>
        </p:txBody>
      </p:sp>
      <p:sp>
        <p:nvSpPr>
          <p:cNvPr id="4" name="내용 개체 틀 2"/>
          <p:cNvSpPr txBox="1">
            <a:spLocks/>
          </p:cNvSpPr>
          <p:nvPr/>
        </p:nvSpPr>
        <p:spPr>
          <a:xfrm>
            <a:off x="628650" y="1713389"/>
            <a:ext cx="7886700" cy="4465467"/>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b="1" dirty="0" smtClean="0"/>
              <a:t>Chronic drainage with indwelling catheters</a:t>
            </a:r>
          </a:p>
          <a:p>
            <a:endParaRPr lang="en-US" altLang="ko-KR" b="1" dirty="0" smtClean="0"/>
          </a:p>
          <a:p>
            <a:endParaRPr lang="en-US" altLang="ko-KR" b="1" dirty="0" smtClean="0"/>
          </a:p>
          <a:p>
            <a:endParaRPr lang="en-US" altLang="ko-KR" b="1" dirty="0" smtClean="0"/>
          </a:p>
          <a:p>
            <a:endParaRPr lang="en-US" altLang="ko-KR" b="1" dirty="0"/>
          </a:p>
          <a:p>
            <a:endParaRPr lang="en-US" altLang="ko-KR" b="1" dirty="0" smtClean="0"/>
          </a:p>
          <a:p>
            <a:endParaRPr lang="en-US" altLang="ko-KR" b="1" dirty="0" smtClean="0"/>
          </a:p>
          <a:p>
            <a:r>
              <a:rPr lang="en-US" altLang="ko-KR" b="1" dirty="0" err="1" smtClean="0"/>
              <a:t>Pleuroperitoneal</a:t>
            </a:r>
            <a:r>
              <a:rPr lang="en-US" altLang="ko-KR" b="1" dirty="0" smtClean="0"/>
              <a:t> shunting</a:t>
            </a:r>
            <a:endParaRPr lang="ko-KR" altLang="en-US" dirty="0"/>
          </a:p>
        </p:txBody>
      </p:sp>
      <p:pic>
        <p:nvPicPr>
          <p:cNvPr id="5" name="그림 4"/>
          <p:cNvPicPr>
            <a:picLocks noChangeAspect="1"/>
          </p:cNvPicPr>
          <p:nvPr/>
        </p:nvPicPr>
        <p:blipFill>
          <a:blip r:embed="rId2"/>
          <a:stretch>
            <a:fillRect/>
          </a:stretch>
        </p:blipFill>
        <p:spPr>
          <a:xfrm>
            <a:off x="881617" y="2202402"/>
            <a:ext cx="4516006" cy="3109549"/>
          </a:xfrm>
          <a:prstGeom prst="rect">
            <a:avLst/>
          </a:prstGeom>
        </p:spPr>
      </p:pic>
    </p:spTree>
    <p:extLst>
      <p:ext uri="{BB962C8B-B14F-4D97-AF65-F5344CB8AC3E}">
        <p14:creationId xmlns:p14="http://schemas.microsoft.com/office/powerpoint/2010/main" val="1308833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61975" y="365126"/>
            <a:ext cx="7886700" cy="1325563"/>
          </a:xfrm>
        </p:spPr>
        <p:txBody>
          <a:bodyPr/>
          <a:lstStyle/>
          <a:p>
            <a:r>
              <a:rPr lang="en-US" altLang="ko-KR" dirty="0"/>
              <a:t>Effusions due to Lung cancer </a:t>
            </a:r>
            <a:endParaRPr lang="ko-KR" altLang="en-US" dirty="0"/>
          </a:p>
        </p:txBody>
      </p:sp>
      <p:sp>
        <p:nvSpPr>
          <p:cNvPr id="3" name="내용 개체 틀 2"/>
          <p:cNvSpPr>
            <a:spLocks noGrp="1"/>
          </p:cNvSpPr>
          <p:nvPr>
            <p:ph idx="1"/>
          </p:nvPr>
        </p:nvSpPr>
        <p:spPr>
          <a:xfrm>
            <a:off x="638175" y="2216150"/>
            <a:ext cx="7886700" cy="1937853"/>
          </a:xfrm>
        </p:spPr>
        <p:txBody>
          <a:bodyPr/>
          <a:lstStyle/>
          <a:p>
            <a:r>
              <a:rPr lang="en-US" altLang="ko-KR" dirty="0" smtClean="0">
                <a:solidFill>
                  <a:srgbClr val="0070C0"/>
                </a:solidFill>
              </a:rPr>
              <a:t>15%</a:t>
            </a:r>
            <a:r>
              <a:rPr lang="en-US" altLang="ko-KR" dirty="0" smtClean="0"/>
              <a:t> of</a:t>
            </a:r>
            <a:r>
              <a:rPr lang="ko-KR" altLang="en-US" dirty="0" smtClean="0"/>
              <a:t> </a:t>
            </a:r>
            <a:r>
              <a:rPr lang="en-US" altLang="ko-KR" dirty="0" smtClean="0"/>
              <a:t>patients have effusion on presentation </a:t>
            </a:r>
          </a:p>
          <a:p>
            <a:endParaRPr lang="en-US" altLang="ko-KR" dirty="0"/>
          </a:p>
          <a:p>
            <a:r>
              <a:rPr lang="en-US" altLang="ko-KR" dirty="0" smtClean="0">
                <a:solidFill>
                  <a:srgbClr val="0070C0"/>
                </a:solidFill>
              </a:rPr>
              <a:t>50%</a:t>
            </a:r>
            <a:r>
              <a:rPr lang="en-US" altLang="ko-KR" dirty="0" smtClean="0"/>
              <a:t> of patients with lung cancer will develop effusion during their illness </a:t>
            </a:r>
            <a:endParaRPr lang="ko-KR" altLang="en-US" dirty="0"/>
          </a:p>
        </p:txBody>
      </p:sp>
      <p:sp>
        <p:nvSpPr>
          <p:cNvPr id="5" name="TextBox 4"/>
          <p:cNvSpPr txBox="1"/>
          <p:nvPr/>
        </p:nvSpPr>
        <p:spPr>
          <a:xfrm>
            <a:off x="6525929" y="6227545"/>
            <a:ext cx="2377440" cy="307777"/>
          </a:xfrm>
          <a:prstGeom prst="rect">
            <a:avLst/>
          </a:prstGeom>
          <a:noFill/>
        </p:spPr>
        <p:txBody>
          <a:bodyPr wrap="square" rtlCol="0">
            <a:spAutoFit/>
          </a:bodyPr>
          <a:lstStyle/>
          <a:p>
            <a:r>
              <a:rPr lang="en-US" altLang="ko-KR" sz="1400" dirty="0" smtClean="0"/>
              <a:t>Light, Pleural Disease, 4</a:t>
            </a:r>
            <a:r>
              <a:rPr lang="en-US" altLang="ko-KR" sz="1400" baseline="30000" dirty="0" smtClean="0"/>
              <a:t>th</a:t>
            </a:r>
            <a:r>
              <a:rPr lang="en-US" altLang="ko-KR" sz="1400" dirty="0" smtClean="0"/>
              <a:t> </a:t>
            </a:r>
            <a:r>
              <a:rPr lang="en-US" altLang="ko-KR" sz="1400" dirty="0" err="1" smtClean="0"/>
              <a:t>ed</a:t>
            </a:r>
            <a:endParaRPr lang="ko-KR" altLang="en-US" sz="1400" dirty="0"/>
          </a:p>
        </p:txBody>
      </p:sp>
    </p:spTree>
    <p:extLst>
      <p:ext uri="{BB962C8B-B14F-4D97-AF65-F5344CB8AC3E}">
        <p14:creationId xmlns:p14="http://schemas.microsoft.com/office/powerpoint/2010/main" val="4274547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68852" y="223084"/>
            <a:ext cx="7886700" cy="1325563"/>
          </a:xfrm>
        </p:spPr>
        <p:txBody>
          <a:bodyPr/>
          <a:lstStyle/>
          <a:p>
            <a:r>
              <a:rPr lang="en-US" altLang="ko-KR" dirty="0" smtClean="0"/>
              <a:t>Complications of IPC </a:t>
            </a:r>
            <a:endParaRPr lang="ko-KR" altLang="en-US" dirty="0"/>
          </a:p>
        </p:txBody>
      </p:sp>
      <p:pic>
        <p:nvPicPr>
          <p:cNvPr id="4" name="그림 3"/>
          <p:cNvPicPr>
            <a:picLocks noChangeAspect="1"/>
          </p:cNvPicPr>
          <p:nvPr/>
        </p:nvPicPr>
        <p:blipFill>
          <a:blip r:embed="rId3"/>
          <a:stretch>
            <a:fillRect/>
          </a:stretch>
        </p:blipFill>
        <p:spPr>
          <a:xfrm>
            <a:off x="468852" y="1310520"/>
            <a:ext cx="5991225" cy="4724400"/>
          </a:xfrm>
          <a:prstGeom prst="rect">
            <a:avLst/>
          </a:prstGeom>
        </p:spPr>
      </p:pic>
      <p:sp>
        <p:nvSpPr>
          <p:cNvPr id="5" name="직사각형 4"/>
          <p:cNvSpPr/>
          <p:nvPr/>
        </p:nvSpPr>
        <p:spPr>
          <a:xfrm>
            <a:off x="5956917" y="3062794"/>
            <a:ext cx="503160" cy="239698"/>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6504467" y="3053021"/>
            <a:ext cx="2950233" cy="276999"/>
          </a:xfrm>
          <a:prstGeom prst="rect">
            <a:avLst/>
          </a:prstGeom>
        </p:spPr>
        <p:txBody>
          <a:bodyPr wrap="square">
            <a:spAutoFit/>
          </a:bodyPr>
          <a:lstStyle/>
          <a:p>
            <a:r>
              <a:rPr lang="en-US" altLang="ko-KR" sz="1200" dirty="0"/>
              <a:t>0.4–4</a:t>
            </a:r>
            <a:r>
              <a:rPr lang="en-US" altLang="ko-KR" sz="1200" dirty="0" smtClean="0"/>
              <a:t>% (</a:t>
            </a:r>
            <a:r>
              <a:rPr lang="en-US" altLang="ko-KR" sz="1200" dirty="0" err="1" smtClean="0"/>
              <a:t>thoracoscopic</a:t>
            </a:r>
            <a:r>
              <a:rPr lang="en-US" altLang="ko-KR" sz="1200" dirty="0" smtClean="0"/>
              <a:t> </a:t>
            </a:r>
            <a:r>
              <a:rPr lang="en-US" altLang="ko-KR" sz="1200" dirty="0" err="1" smtClean="0"/>
              <a:t>pleurodesis</a:t>
            </a:r>
            <a:r>
              <a:rPr lang="en-US" altLang="ko-KR" sz="1200" dirty="0" smtClean="0"/>
              <a:t>)</a:t>
            </a:r>
            <a:endParaRPr lang="ko-KR" altLang="en-US" sz="1200" dirty="0"/>
          </a:p>
        </p:txBody>
      </p:sp>
      <p:sp>
        <p:nvSpPr>
          <p:cNvPr id="7" name="직사각형 6"/>
          <p:cNvSpPr/>
          <p:nvPr/>
        </p:nvSpPr>
        <p:spPr>
          <a:xfrm>
            <a:off x="7096264" y="6405303"/>
            <a:ext cx="1833259" cy="276999"/>
          </a:xfrm>
          <a:prstGeom prst="rect">
            <a:avLst/>
          </a:prstGeom>
        </p:spPr>
        <p:txBody>
          <a:bodyPr wrap="none">
            <a:spAutoFit/>
          </a:bodyPr>
          <a:lstStyle/>
          <a:p>
            <a:r>
              <a:rPr lang="en-US" altLang="ko-KR" sz="1200" i="1" dirty="0"/>
              <a:t>CHEST</a:t>
            </a:r>
            <a:r>
              <a:rPr lang="en-US" altLang="ko-KR" sz="1200" dirty="0"/>
              <a:t> 2006; 129:362–368</a:t>
            </a:r>
            <a:endParaRPr lang="ko-KR" altLang="en-US" sz="1200" dirty="0"/>
          </a:p>
        </p:txBody>
      </p:sp>
    </p:spTree>
    <p:extLst>
      <p:ext uri="{BB962C8B-B14F-4D97-AF65-F5344CB8AC3E}">
        <p14:creationId xmlns:p14="http://schemas.microsoft.com/office/powerpoint/2010/main" val="12431941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6849122" y="6446808"/>
            <a:ext cx="2294878" cy="276999"/>
          </a:xfrm>
          <a:prstGeom prst="rect">
            <a:avLst/>
          </a:prstGeom>
        </p:spPr>
        <p:txBody>
          <a:bodyPr wrap="square">
            <a:spAutoFit/>
          </a:bodyPr>
          <a:lstStyle/>
          <a:p>
            <a:r>
              <a:rPr lang="en-US" altLang="ko-KR" sz="1200" i="1" dirty="0">
                <a:ea typeface="+mj-ea"/>
              </a:rPr>
              <a:t>N </a:t>
            </a:r>
            <a:r>
              <a:rPr lang="en-US" altLang="ko-KR" sz="1200" i="1" dirty="0" err="1">
                <a:ea typeface="+mj-ea"/>
              </a:rPr>
              <a:t>Engl</a:t>
            </a:r>
            <a:r>
              <a:rPr lang="en-US" altLang="ko-KR" sz="1200" i="1" dirty="0">
                <a:ea typeface="+mj-ea"/>
              </a:rPr>
              <a:t> J Med </a:t>
            </a:r>
            <a:r>
              <a:rPr lang="en-US" altLang="ko-KR" sz="1200" dirty="0" smtClean="0">
                <a:ea typeface="+mj-ea"/>
              </a:rPr>
              <a:t>2018;378:1313-22</a:t>
            </a:r>
            <a:endParaRPr lang="en-US" altLang="ko-KR" sz="1200" dirty="0">
              <a:ea typeface="+mj-ea"/>
            </a:endParaRPr>
          </a:p>
        </p:txBody>
      </p:sp>
      <p:pic>
        <p:nvPicPr>
          <p:cNvPr id="6" name="그림 5"/>
          <p:cNvPicPr>
            <a:picLocks noChangeAspect="1"/>
          </p:cNvPicPr>
          <p:nvPr/>
        </p:nvPicPr>
        <p:blipFill>
          <a:blip r:embed="rId2"/>
          <a:stretch>
            <a:fillRect/>
          </a:stretch>
        </p:blipFill>
        <p:spPr>
          <a:xfrm>
            <a:off x="0" y="3327184"/>
            <a:ext cx="9144000" cy="2920207"/>
          </a:xfrm>
          <a:prstGeom prst="rect">
            <a:avLst/>
          </a:prstGeom>
        </p:spPr>
      </p:pic>
      <p:pic>
        <p:nvPicPr>
          <p:cNvPr id="7" name="그림 6"/>
          <p:cNvPicPr>
            <a:picLocks noChangeAspect="1"/>
          </p:cNvPicPr>
          <p:nvPr/>
        </p:nvPicPr>
        <p:blipFill>
          <a:blip r:embed="rId3"/>
          <a:stretch>
            <a:fillRect/>
          </a:stretch>
        </p:blipFill>
        <p:spPr>
          <a:xfrm>
            <a:off x="8877" y="21624"/>
            <a:ext cx="9144000" cy="3050614"/>
          </a:xfrm>
          <a:prstGeom prst="rect">
            <a:avLst/>
          </a:prstGeom>
        </p:spPr>
      </p:pic>
      <p:sp>
        <p:nvSpPr>
          <p:cNvPr id="8" name="직사각형 7"/>
          <p:cNvSpPr/>
          <p:nvPr/>
        </p:nvSpPr>
        <p:spPr>
          <a:xfrm>
            <a:off x="3471169" y="3666478"/>
            <a:ext cx="5495278" cy="29296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2460589" y="4955220"/>
            <a:ext cx="6594633" cy="29296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73971" y="5302929"/>
            <a:ext cx="8448592" cy="29296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2902998" y="5924368"/>
            <a:ext cx="5797120" cy="29296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259589" y="1622548"/>
            <a:ext cx="1808908" cy="400110"/>
          </a:xfrm>
          <a:prstGeom prst="rect">
            <a:avLst/>
          </a:prstGeom>
          <a:solidFill>
            <a:srgbClr val="0070C0"/>
          </a:solidFill>
          <a:ln>
            <a:noFill/>
          </a:ln>
        </p:spPr>
        <p:txBody>
          <a:bodyPr wrap="square">
            <a:spAutoFit/>
          </a:bodyPr>
          <a:lstStyle/>
          <a:p>
            <a:r>
              <a:rPr lang="en-US" altLang="ko-KR" sz="2000" b="1" dirty="0">
                <a:solidFill>
                  <a:schemeClr val="bg1"/>
                </a:solidFill>
                <a:latin typeface="Times New Roman" panose="02020603050405020304" pitchFamily="18" charset="0"/>
                <a:cs typeface="Times New Roman" panose="02020603050405020304" pitchFamily="18" charset="0"/>
              </a:rPr>
              <a:t>IPC–Plus trial</a:t>
            </a:r>
            <a:endParaRPr lang="ko-KR" alt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09339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1253370" y="603820"/>
            <a:ext cx="6337178" cy="4802681"/>
          </a:xfrm>
          <a:prstGeom prst="rect">
            <a:avLst/>
          </a:prstGeom>
        </p:spPr>
      </p:pic>
      <p:sp>
        <p:nvSpPr>
          <p:cNvPr id="5" name="직사각형 4"/>
          <p:cNvSpPr/>
          <p:nvPr/>
        </p:nvSpPr>
        <p:spPr>
          <a:xfrm>
            <a:off x="6849122" y="6437930"/>
            <a:ext cx="2294878" cy="276999"/>
          </a:xfrm>
          <a:prstGeom prst="rect">
            <a:avLst/>
          </a:prstGeom>
        </p:spPr>
        <p:txBody>
          <a:bodyPr wrap="square">
            <a:spAutoFit/>
          </a:bodyPr>
          <a:lstStyle/>
          <a:p>
            <a:r>
              <a:rPr lang="en-US" altLang="ko-KR" sz="1200" i="1" dirty="0">
                <a:ea typeface="+mj-ea"/>
              </a:rPr>
              <a:t>N </a:t>
            </a:r>
            <a:r>
              <a:rPr lang="en-US" altLang="ko-KR" sz="1200" i="1" dirty="0" err="1">
                <a:ea typeface="+mj-ea"/>
              </a:rPr>
              <a:t>Engl</a:t>
            </a:r>
            <a:r>
              <a:rPr lang="en-US" altLang="ko-KR" sz="1200" i="1" dirty="0">
                <a:ea typeface="+mj-ea"/>
              </a:rPr>
              <a:t> J Med </a:t>
            </a:r>
            <a:r>
              <a:rPr lang="en-US" altLang="ko-KR" sz="1200" dirty="0" smtClean="0">
                <a:ea typeface="+mj-ea"/>
              </a:rPr>
              <a:t>2018;378:1313-22</a:t>
            </a:r>
            <a:endParaRPr lang="en-US" altLang="ko-KR" sz="1200" dirty="0">
              <a:ea typeface="+mj-ea"/>
            </a:endParaRPr>
          </a:p>
        </p:txBody>
      </p:sp>
      <p:sp>
        <p:nvSpPr>
          <p:cNvPr id="6" name="TextBox 5"/>
          <p:cNvSpPr txBox="1"/>
          <p:nvPr/>
        </p:nvSpPr>
        <p:spPr>
          <a:xfrm>
            <a:off x="5033638" y="1677880"/>
            <a:ext cx="612560" cy="338554"/>
          </a:xfrm>
          <a:prstGeom prst="rect">
            <a:avLst/>
          </a:prstGeom>
          <a:noFill/>
        </p:spPr>
        <p:txBody>
          <a:bodyPr wrap="square" rtlCol="0">
            <a:spAutoFit/>
          </a:bodyPr>
          <a:lstStyle/>
          <a:p>
            <a:r>
              <a:rPr lang="en-US" altLang="ko-KR" sz="1600" b="1" dirty="0" smtClean="0">
                <a:solidFill>
                  <a:srgbClr val="0070C0"/>
                </a:solidFill>
              </a:rPr>
              <a:t>43%</a:t>
            </a:r>
            <a:endParaRPr lang="ko-KR" altLang="en-US" sz="1600" b="1" dirty="0">
              <a:solidFill>
                <a:srgbClr val="0070C0"/>
              </a:solidFill>
            </a:endParaRPr>
          </a:p>
        </p:txBody>
      </p:sp>
      <p:sp>
        <p:nvSpPr>
          <p:cNvPr id="7" name="TextBox 6"/>
          <p:cNvSpPr txBox="1"/>
          <p:nvPr/>
        </p:nvSpPr>
        <p:spPr>
          <a:xfrm>
            <a:off x="5017361" y="2851213"/>
            <a:ext cx="612560" cy="338554"/>
          </a:xfrm>
          <a:prstGeom prst="rect">
            <a:avLst/>
          </a:prstGeom>
          <a:noFill/>
        </p:spPr>
        <p:txBody>
          <a:bodyPr wrap="square" rtlCol="0">
            <a:spAutoFit/>
          </a:bodyPr>
          <a:lstStyle/>
          <a:p>
            <a:r>
              <a:rPr lang="en-US" altLang="ko-KR" sz="1600" b="1" dirty="0" smtClean="0">
                <a:solidFill>
                  <a:srgbClr val="FF0000"/>
                </a:solidFill>
              </a:rPr>
              <a:t>23%</a:t>
            </a:r>
            <a:endParaRPr lang="ko-KR" altLang="en-US" sz="1600" b="1" dirty="0">
              <a:solidFill>
                <a:srgbClr val="FF0000"/>
              </a:solidFill>
            </a:endParaRPr>
          </a:p>
        </p:txBody>
      </p:sp>
    </p:spTree>
    <p:extLst>
      <p:ext uri="{BB962C8B-B14F-4D97-AF65-F5344CB8AC3E}">
        <p14:creationId xmlns:p14="http://schemas.microsoft.com/office/powerpoint/2010/main" val="8219170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84261" y="38373"/>
            <a:ext cx="7886700" cy="646928"/>
          </a:xfrm>
        </p:spPr>
        <p:txBody>
          <a:bodyPr>
            <a:normAutofit/>
          </a:bodyPr>
          <a:lstStyle/>
          <a:p>
            <a:r>
              <a:rPr lang="en-US" altLang="ko-KR" sz="2800" dirty="0" smtClean="0"/>
              <a:t>Adverse Events</a:t>
            </a:r>
            <a:endParaRPr lang="ko-KR" altLang="en-US" sz="2800" dirty="0"/>
          </a:p>
        </p:txBody>
      </p:sp>
      <p:sp>
        <p:nvSpPr>
          <p:cNvPr id="4" name="직사각형 3"/>
          <p:cNvSpPr/>
          <p:nvPr/>
        </p:nvSpPr>
        <p:spPr>
          <a:xfrm>
            <a:off x="6813610" y="6517832"/>
            <a:ext cx="2294878" cy="276999"/>
          </a:xfrm>
          <a:prstGeom prst="rect">
            <a:avLst/>
          </a:prstGeom>
        </p:spPr>
        <p:txBody>
          <a:bodyPr wrap="square">
            <a:spAutoFit/>
          </a:bodyPr>
          <a:lstStyle/>
          <a:p>
            <a:r>
              <a:rPr lang="en-US" altLang="ko-KR" sz="1200" i="1" dirty="0">
                <a:ea typeface="+mj-ea"/>
              </a:rPr>
              <a:t>N </a:t>
            </a:r>
            <a:r>
              <a:rPr lang="en-US" altLang="ko-KR" sz="1200" i="1" dirty="0" err="1">
                <a:ea typeface="+mj-ea"/>
              </a:rPr>
              <a:t>Engl</a:t>
            </a:r>
            <a:r>
              <a:rPr lang="en-US" altLang="ko-KR" sz="1200" i="1" dirty="0">
                <a:ea typeface="+mj-ea"/>
              </a:rPr>
              <a:t> J Med </a:t>
            </a:r>
            <a:r>
              <a:rPr lang="en-US" altLang="ko-KR" sz="1200" dirty="0" smtClean="0">
                <a:ea typeface="+mj-ea"/>
              </a:rPr>
              <a:t>2018;378:1313-22</a:t>
            </a:r>
            <a:endParaRPr lang="en-US" altLang="ko-KR" sz="1200" dirty="0">
              <a:ea typeface="+mj-ea"/>
            </a:endParaRPr>
          </a:p>
        </p:txBody>
      </p:sp>
      <p:pic>
        <p:nvPicPr>
          <p:cNvPr id="5" name="그림 4"/>
          <p:cNvPicPr>
            <a:picLocks noChangeAspect="1"/>
          </p:cNvPicPr>
          <p:nvPr/>
        </p:nvPicPr>
        <p:blipFill>
          <a:blip r:embed="rId3"/>
          <a:stretch>
            <a:fillRect/>
          </a:stretch>
        </p:blipFill>
        <p:spPr>
          <a:xfrm>
            <a:off x="643258" y="628458"/>
            <a:ext cx="7923690" cy="5830802"/>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8841884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0" y="226237"/>
            <a:ext cx="9144000" cy="794825"/>
          </a:xfrm>
          <a:prstGeom prst="rect">
            <a:avLst/>
          </a:prstGeom>
        </p:spPr>
      </p:pic>
      <p:sp>
        <p:nvSpPr>
          <p:cNvPr id="5" name="직사각형 4"/>
          <p:cNvSpPr/>
          <p:nvPr/>
        </p:nvSpPr>
        <p:spPr>
          <a:xfrm>
            <a:off x="7083496" y="6419585"/>
            <a:ext cx="1999265" cy="276999"/>
          </a:xfrm>
          <a:prstGeom prst="rect">
            <a:avLst/>
          </a:prstGeom>
        </p:spPr>
        <p:txBody>
          <a:bodyPr wrap="none">
            <a:spAutoFit/>
          </a:bodyPr>
          <a:lstStyle/>
          <a:p>
            <a:r>
              <a:rPr lang="en-US" altLang="ko-KR" sz="1200" i="1" dirty="0">
                <a:solidFill>
                  <a:srgbClr val="000000"/>
                </a:solidFill>
              </a:rPr>
              <a:t>Lung Cancer </a:t>
            </a:r>
            <a:r>
              <a:rPr lang="en-US" altLang="ko-KR" sz="1200" dirty="0" smtClean="0">
                <a:solidFill>
                  <a:srgbClr val="000000"/>
                </a:solidFill>
              </a:rPr>
              <a:t>2017;108:9–14 </a:t>
            </a:r>
            <a:endParaRPr lang="ko-KR" altLang="en-US" sz="3600" dirty="0"/>
          </a:p>
        </p:txBody>
      </p:sp>
      <p:pic>
        <p:nvPicPr>
          <p:cNvPr id="6" name="그림 5"/>
          <p:cNvPicPr>
            <a:picLocks noChangeAspect="1"/>
          </p:cNvPicPr>
          <p:nvPr/>
        </p:nvPicPr>
        <p:blipFill>
          <a:blip r:embed="rId3"/>
          <a:stretch>
            <a:fillRect/>
          </a:stretch>
        </p:blipFill>
        <p:spPr>
          <a:xfrm>
            <a:off x="417251" y="1159632"/>
            <a:ext cx="6351695" cy="4518145"/>
          </a:xfrm>
          <a:prstGeom prst="rect">
            <a:avLst/>
          </a:prstGeom>
        </p:spPr>
      </p:pic>
      <p:sp>
        <p:nvSpPr>
          <p:cNvPr id="7" name="직사각형 6"/>
          <p:cNvSpPr/>
          <p:nvPr/>
        </p:nvSpPr>
        <p:spPr>
          <a:xfrm>
            <a:off x="435014" y="5816347"/>
            <a:ext cx="7648114" cy="461665"/>
          </a:xfrm>
          <a:prstGeom prst="rect">
            <a:avLst/>
          </a:prstGeom>
        </p:spPr>
        <p:txBody>
          <a:bodyPr wrap="square">
            <a:spAutoFit/>
          </a:bodyPr>
          <a:lstStyle/>
          <a:p>
            <a:r>
              <a:rPr lang="en-US" altLang="ko-KR" sz="1200" dirty="0" smtClean="0">
                <a:solidFill>
                  <a:srgbClr val="000000"/>
                </a:solidFill>
              </a:rPr>
              <a:t>* The </a:t>
            </a:r>
            <a:r>
              <a:rPr lang="en-US" altLang="ko-KR" sz="1200" dirty="0">
                <a:solidFill>
                  <a:srgbClr val="000000"/>
                </a:solidFill>
              </a:rPr>
              <a:t>primary </a:t>
            </a:r>
            <a:r>
              <a:rPr lang="en-US" altLang="ko-KR" sz="1200" dirty="0" smtClean="0">
                <a:solidFill>
                  <a:srgbClr val="000000"/>
                </a:solidFill>
              </a:rPr>
              <a:t>endpoint: improvement </a:t>
            </a:r>
            <a:r>
              <a:rPr lang="en-US" altLang="ko-KR" sz="1200" dirty="0">
                <a:solidFill>
                  <a:srgbClr val="000000"/>
                </a:solidFill>
              </a:rPr>
              <a:t>from baseline in </a:t>
            </a:r>
            <a:r>
              <a:rPr lang="en-US" altLang="ko-KR" sz="1200" u="sng" dirty="0">
                <a:solidFill>
                  <a:srgbClr val="000000"/>
                </a:solidFill>
              </a:rPr>
              <a:t>Modified Borg Score (MBS) </a:t>
            </a:r>
            <a:r>
              <a:rPr lang="en-US" altLang="ko-KR" sz="1200" dirty="0">
                <a:solidFill>
                  <a:srgbClr val="000000"/>
                </a:solidFill>
              </a:rPr>
              <a:t>6 weeks after randomized </a:t>
            </a:r>
            <a:r>
              <a:rPr lang="en-US" altLang="ko-KR" sz="1200" dirty="0" smtClean="0">
                <a:solidFill>
                  <a:srgbClr val="000000"/>
                </a:solidFill>
              </a:rPr>
              <a:t>treatment  * Secondary endpoints: </a:t>
            </a:r>
            <a:r>
              <a:rPr lang="en-US" altLang="ko-KR" sz="1200" dirty="0">
                <a:solidFill>
                  <a:srgbClr val="000000"/>
                </a:solidFill>
              </a:rPr>
              <a:t>hospitalization days, re-interventions, and adverse events. </a:t>
            </a:r>
            <a:endParaRPr lang="ko-KR" altLang="en-US" sz="3600" dirty="0"/>
          </a:p>
        </p:txBody>
      </p:sp>
      <p:pic>
        <p:nvPicPr>
          <p:cNvPr id="8" name="그림 7"/>
          <p:cNvPicPr>
            <a:picLocks noChangeAspect="1"/>
          </p:cNvPicPr>
          <p:nvPr/>
        </p:nvPicPr>
        <p:blipFill>
          <a:blip r:embed="rId4"/>
          <a:stretch>
            <a:fillRect/>
          </a:stretch>
        </p:blipFill>
        <p:spPr>
          <a:xfrm>
            <a:off x="3705635" y="2299313"/>
            <a:ext cx="4402401" cy="3521921"/>
          </a:xfrm>
          <a:prstGeom prst="rect">
            <a:avLst/>
          </a:prstGeom>
          <a:ln w="19050">
            <a:solidFill>
              <a:schemeClr val="accent2"/>
            </a:solidFill>
          </a:ln>
        </p:spPr>
      </p:pic>
    </p:spTree>
    <p:extLst>
      <p:ext uri="{BB962C8B-B14F-4D97-AF65-F5344CB8AC3E}">
        <p14:creationId xmlns:p14="http://schemas.microsoft.com/office/powerpoint/2010/main" val="168530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7083496" y="6419585"/>
            <a:ext cx="1999265" cy="276999"/>
          </a:xfrm>
          <a:prstGeom prst="rect">
            <a:avLst/>
          </a:prstGeom>
        </p:spPr>
        <p:txBody>
          <a:bodyPr wrap="none">
            <a:spAutoFit/>
          </a:bodyPr>
          <a:lstStyle/>
          <a:p>
            <a:r>
              <a:rPr lang="en-US" altLang="ko-KR" sz="1200" i="1" dirty="0">
                <a:solidFill>
                  <a:srgbClr val="000000"/>
                </a:solidFill>
              </a:rPr>
              <a:t>Lung Cancer </a:t>
            </a:r>
            <a:r>
              <a:rPr lang="en-US" altLang="ko-KR" sz="1200" dirty="0" smtClean="0">
                <a:solidFill>
                  <a:srgbClr val="000000"/>
                </a:solidFill>
              </a:rPr>
              <a:t>2017;108:9–14 </a:t>
            </a:r>
            <a:endParaRPr lang="ko-KR" altLang="en-US" sz="3600" dirty="0"/>
          </a:p>
        </p:txBody>
      </p:sp>
      <p:pic>
        <p:nvPicPr>
          <p:cNvPr id="6" name="그림 5"/>
          <p:cNvPicPr>
            <a:picLocks noChangeAspect="1"/>
          </p:cNvPicPr>
          <p:nvPr/>
        </p:nvPicPr>
        <p:blipFill>
          <a:blip r:embed="rId2"/>
          <a:stretch>
            <a:fillRect/>
          </a:stretch>
        </p:blipFill>
        <p:spPr>
          <a:xfrm>
            <a:off x="472688" y="3891873"/>
            <a:ext cx="4774059" cy="2282963"/>
          </a:xfrm>
          <a:prstGeom prst="rect">
            <a:avLst/>
          </a:prstGeom>
        </p:spPr>
      </p:pic>
      <p:pic>
        <p:nvPicPr>
          <p:cNvPr id="8" name="그림 7"/>
          <p:cNvPicPr>
            <a:picLocks noChangeAspect="1"/>
          </p:cNvPicPr>
          <p:nvPr/>
        </p:nvPicPr>
        <p:blipFill>
          <a:blip r:embed="rId3"/>
          <a:stretch>
            <a:fillRect/>
          </a:stretch>
        </p:blipFill>
        <p:spPr>
          <a:xfrm>
            <a:off x="276315" y="79899"/>
            <a:ext cx="4154610" cy="3695506"/>
          </a:xfrm>
          <a:prstGeom prst="rect">
            <a:avLst/>
          </a:prstGeom>
        </p:spPr>
      </p:pic>
      <p:sp>
        <p:nvSpPr>
          <p:cNvPr id="9" name="모서리가 둥근 직사각형 8"/>
          <p:cNvSpPr/>
          <p:nvPr/>
        </p:nvSpPr>
        <p:spPr>
          <a:xfrm>
            <a:off x="341694" y="79899"/>
            <a:ext cx="261988" cy="2663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2534781" y="346229"/>
            <a:ext cx="1734770" cy="246221"/>
          </a:xfrm>
          <a:prstGeom prst="rect">
            <a:avLst/>
          </a:prstGeom>
        </p:spPr>
        <p:txBody>
          <a:bodyPr wrap="none">
            <a:spAutoFit/>
          </a:bodyPr>
          <a:lstStyle/>
          <a:p>
            <a:r>
              <a:rPr lang="en-US" altLang="ko-KR" sz="1000" dirty="0">
                <a:solidFill>
                  <a:srgbClr val="000000"/>
                </a:solidFill>
              </a:rPr>
              <a:t>Black is TP, dotted lines is IPC </a:t>
            </a:r>
            <a:endParaRPr lang="ko-KR" altLang="en-US" sz="2400" dirty="0"/>
          </a:p>
        </p:txBody>
      </p:sp>
      <p:sp>
        <p:nvSpPr>
          <p:cNvPr id="11" name="직사각형 10"/>
          <p:cNvSpPr/>
          <p:nvPr/>
        </p:nvSpPr>
        <p:spPr>
          <a:xfrm>
            <a:off x="179164" y="5338521"/>
            <a:ext cx="8761554" cy="830997"/>
          </a:xfrm>
          <a:prstGeom prst="rect">
            <a:avLst/>
          </a:prstGeom>
          <a:solidFill>
            <a:schemeClr val="bg1"/>
          </a:solidFill>
          <a:ln w="22225">
            <a:solidFill>
              <a:schemeClr val="accent2"/>
            </a:solidFill>
          </a:ln>
        </p:spPr>
        <p:txBody>
          <a:bodyPr wrap="square">
            <a:spAutoFit/>
          </a:bodyPr>
          <a:lstStyle/>
          <a:p>
            <a:r>
              <a:rPr lang="en-US" altLang="ko-KR" sz="1600" i="1" dirty="0">
                <a:solidFill>
                  <a:srgbClr val="000000"/>
                </a:solidFill>
                <a:latin typeface="Times New Roman" panose="02020603050405020304" pitchFamily="18" charset="0"/>
                <a:cs typeface="Times New Roman" panose="02020603050405020304" pitchFamily="18" charset="0"/>
              </a:rPr>
              <a:t>Conclusions: IPC was not superior in the primary endpoint, improvement of the modified Borg scale (MBS). However, IPC patients had </a:t>
            </a:r>
            <a:r>
              <a:rPr lang="en-US" altLang="ko-KR" sz="1600" i="1" dirty="0">
                <a:solidFill>
                  <a:srgbClr val="00B0F0"/>
                </a:solidFill>
                <a:latin typeface="Times New Roman" panose="02020603050405020304" pitchFamily="18" charset="0"/>
                <a:cs typeface="Times New Roman" panose="02020603050405020304" pitchFamily="18" charset="0"/>
              </a:rPr>
              <a:t>lower hospital stay, fewer admissions and fewer re-interventions</a:t>
            </a:r>
            <a:r>
              <a:rPr lang="en-US" altLang="ko-KR" sz="1600" i="1" dirty="0">
                <a:solidFill>
                  <a:srgbClr val="000000"/>
                </a:solidFill>
                <a:latin typeface="Times New Roman" panose="02020603050405020304" pitchFamily="18" charset="0"/>
                <a:cs typeface="Times New Roman" panose="02020603050405020304" pitchFamily="18" charset="0"/>
              </a:rPr>
              <a:t>. The IPC is an effective treatment modality in patients with symptomatic malignant pleural effusion. </a:t>
            </a:r>
            <a:endParaRPr lang="ko-KR" alt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46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158456" y="217393"/>
            <a:ext cx="8791575" cy="1562100"/>
          </a:xfrm>
          <a:prstGeom prst="rect">
            <a:avLst/>
          </a:prstGeom>
        </p:spPr>
      </p:pic>
      <p:sp>
        <p:nvSpPr>
          <p:cNvPr id="6" name="직사각형 5"/>
          <p:cNvSpPr/>
          <p:nvPr/>
        </p:nvSpPr>
        <p:spPr>
          <a:xfrm>
            <a:off x="6873943" y="6490607"/>
            <a:ext cx="2192588" cy="276999"/>
          </a:xfrm>
          <a:prstGeom prst="rect">
            <a:avLst/>
          </a:prstGeom>
        </p:spPr>
        <p:txBody>
          <a:bodyPr wrap="none">
            <a:spAutoFit/>
          </a:bodyPr>
          <a:lstStyle/>
          <a:p>
            <a:r>
              <a:rPr lang="en-US" altLang="ko-KR" sz="1200" i="1" dirty="0" smtClean="0"/>
              <a:t>JAMA</a:t>
            </a:r>
            <a:r>
              <a:rPr lang="en-US" altLang="ko-KR" sz="1200" dirty="0" smtClean="0"/>
              <a:t> </a:t>
            </a:r>
            <a:r>
              <a:rPr lang="en-US" altLang="ko-KR" sz="1200" dirty="0"/>
              <a:t>2017;318(19):1903-1912</a:t>
            </a:r>
            <a:endParaRPr lang="ko-KR" altLang="en-US" sz="3600" dirty="0"/>
          </a:p>
        </p:txBody>
      </p:sp>
      <p:pic>
        <p:nvPicPr>
          <p:cNvPr id="8" name="그림 7"/>
          <p:cNvPicPr>
            <a:picLocks noChangeAspect="1"/>
          </p:cNvPicPr>
          <p:nvPr/>
        </p:nvPicPr>
        <p:blipFill>
          <a:blip r:embed="rId3"/>
          <a:stretch>
            <a:fillRect/>
          </a:stretch>
        </p:blipFill>
        <p:spPr>
          <a:xfrm>
            <a:off x="311119" y="2213804"/>
            <a:ext cx="7977086" cy="3544196"/>
          </a:xfrm>
          <a:prstGeom prst="rect">
            <a:avLst/>
          </a:prstGeom>
        </p:spPr>
      </p:pic>
      <p:pic>
        <p:nvPicPr>
          <p:cNvPr id="9" name="그림 8"/>
          <p:cNvPicPr>
            <a:picLocks noChangeAspect="1"/>
          </p:cNvPicPr>
          <p:nvPr/>
        </p:nvPicPr>
        <p:blipFill>
          <a:blip r:embed="rId4"/>
          <a:stretch>
            <a:fillRect/>
          </a:stretch>
        </p:blipFill>
        <p:spPr>
          <a:xfrm>
            <a:off x="311119" y="1832761"/>
            <a:ext cx="7977086" cy="4611093"/>
          </a:xfrm>
          <a:prstGeom prst="rect">
            <a:avLst/>
          </a:prstGeom>
        </p:spPr>
      </p:pic>
    </p:spTree>
    <p:extLst>
      <p:ext uri="{BB962C8B-B14F-4D97-AF65-F5344CB8AC3E}">
        <p14:creationId xmlns:p14="http://schemas.microsoft.com/office/powerpoint/2010/main" val="403057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그림 3"/>
          <p:cNvPicPr>
            <a:picLocks noChangeAspect="1"/>
          </p:cNvPicPr>
          <p:nvPr/>
        </p:nvPicPr>
        <p:blipFill>
          <a:blip r:embed="rId2"/>
          <a:stretch>
            <a:fillRect/>
          </a:stretch>
        </p:blipFill>
        <p:spPr>
          <a:xfrm>
            <a:off x="0" y="313436"/>
            <a:ext cx="9144000" cy="1543696"/>
          </a:xfrm>
          <a:prstGeom prst="rect">
            <a:avLst/>
          </a:prstGeom>
        </p:spPr>
      </p:pic>
      <p:sp>
        <p:nvSpPr>
          <p:cNvPr id="5" name="직사각형 4"/>
          <p:cNvSpPr/>
          <p:nvPr/>
        </p:nvSpPr>
        <p:spPr>
          <a:xfrm>
            <a:off x="6653814" y="6402418"/>
            <a:ext cx="2490186" cy="276999"/>
          </a:xfrm>
          <a:prstGeom prst="rect">
            <a:avLst/>
          </a:prstGeom>
        </p:spPr>
        <p:txBody>
          <a:bodyPr wrap="square">
            <a:spAutoFit/>
          </a:bodyPr>
          <a:lstStyle/>
          <a:p>
            <a:r>
              <a:rPr lang="en-US" altLang="ko-KR" sz="1200" i="1" dirty="0"/>
              <a:t>Lancet </a:t>
            </a:r>
            <a:r>
              <a:rPr lang="en-US" altLang="ko-KR" sz="1200" i="1" dirty="0" err="1"/>
              <a:t>Respir</a:t>
            </a:r>
            <a:r>
              <a:rPr lang="en-US" altLang="ko-KR" sz="1200" i="1" dirty="0"/>
              <a:t> Med </a:t>
            </a:r>
            <a:r>
              <a:rPr lang="en-US" altLang="ko-KR" sz="1200" dirty="0" smtClean="0"/>
              <a:t>2018;6</a:t>
            </a:r>
            <a:r>
              <a:rPr lang="en-US" altLang="ko-KR" sz="1200" dirty="0"/>
              <a:t>: 671–80</a:t>
            </a:r>
            <a:endParaRPr lang="ko-KR" altLang="en-US" sz="3600" dirty="0"/>
          </a:p>
        </p:txBody>
      </p:sp>
      <p:pic>
        <p:nvPicPr>
          <p:cNvPr id="6" name="그림 5"/>
          <p:cNvPicPr>
            <a:picLocks noChangeAspect="1"/>
          </p:cNvPicPr>
          <p:nvPr/>
        </p:nvPicPr>
        <p:blipFill>
          <a:blip r:embed="rId3"/>
          <a:stretch>
            <a:fillRect/>
          </a:stretch>
        </p:blipFill>
        <p:spPr>
          <a:xfrm>
            <a:off x="0" y="2311481"/>
            <a:ext cx="9144000" cy="2235038"/>
          </a:xfrm>
          <a:prstGeom prst="rect">
            <a:avLst/>
          </a:prstGeom>
        </p:spPr>
      </p:pic>
      <p:sp>
        <p:nvSpPr>
          <p:cNvPr id="7" name="직사각형 6"/>
          <p:cNvSpPr/>
          <p:nvPr/>
        </p:nvSpPr>
        <p:spPr>
          <a:xfrm>
            <a:off x="4820575" y="3258105"/>
            <a:ext cx="4296792" cy="230820"/>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44390" y="3502201"/>
            <a:ext cx="6627180" cy="230820"/>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8282866" y="2601157"/>
            <a:ext cx="834501" cy="204187"/>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802598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6653814" y="6402418"/>
            <a:ext cx="2490186" cy="276999"/>
          </a:xfrm>
          <a:prstGeom prst="rect">
            <a:avLst/>
          </a:prstGeom>
        </p:spPr>
        <p:txBody>
          <a:bodyPr wrap="square">
            <a:spAutoFit/>
          </a:bodyPr>
          <a:lstStyle/>
          <a:p>
            <a:r>
              <a:rPr lang="en-US" altLang="ko-KR" sz="1200" i="1" dirty="0"/>
              <a:t>Lancet </a:t>
            </a:r>
            <a:r>
              <a:rPr lang="en-US" altLang="ko-KR" sz="1200" i="1" dirty="0" err="1"/>
              <a:t>Respir</a:t>
            </a:r>
            <a:r>
              <a:rPr lang="en-US" altLang="ko-KR" sz="1200" i="1" dirty="0"/>
              <a:t> Med </a:t>
            </a:r>
            <a:r>
              <a:rPr lang="en-US" altLang="ko-KR" sz="1200" dirty="0" smtClean="0"/>
              <a:t>2018;6</a:t>
            </a:r>
            <a:r>
              <a:rPr lang="en-US" altLang="ko-KR" sz="1200" dirty="0"/>
              <a:t>: 671–80</a:t>
            </a:r>
            <a:endParaRPr lang="ko-KR" altLang="en-US" sz="3600" dirty="0"/>
          </a:p>
        </p:txBody>
      </p:sp>
      <p:pic>
        <p:nvPicPr>
          <p:cNvPr id="5" name="그림 4"/>
          <p:cNvPicPr>
            <a:picLocks noChangeAspect="1"/>
          </p:cNvPicPr>
          <p:nvPr/>
        </p:nvPicPr>
        <p:blipFill>
          <a:blip r:embed="rId2"/>
          <a:stretch>
            <a:fillRect/>
          </a:stretch>
        </p:blipFill>
        <p:spPr>
          <a:xfrm>
            <a:off x="541538" y="1478780"/>
            <a:ext cx="5943600" cy="4095750"/>
          </a:xfrm>
          <a:prstGeom prst="rect">
            <a:avLst/>
          </a:prstGeom>
        </p:spPr>
      </p:pic>
      <p:sp>
        <p:nvSpPr>
          <p:cNvPr id="6" name="직사각형 5"/>
          <p:cNvSpPr/>
          <p:nvPr/>
        </p:nvSpPr>
        <p:spPr>
          <a:xfrm>
            <a:off x="190869" y="1057429"/>
            <a:ext cx="7390661" cy="307777"/>
          </a:xfrm>
          <a:prstGeom prst="rect">
            <a:avLst/>
          </a:prstGeom>
        </p:spPr>
        <p:txBody>
          <a:bodyPr wrap="square">
            <a:spAutoFit/>
          </a:bodyPr>
          <a:lstStyle/>
          <a:p>
            <a:r>
              <a:rPr lang="en-US" altLang="ko-KR" sz="1400" dirty="0"/>
              <a:t>Average VAS breathlessness scores of each patient over the </a:t>
            </a:r>
            <a:r>
              <a:rPr lang="en-US" altLang="ko-KR" sz="1400" dirty="0" smtClean="0"/>
              <a:t>first 60 </a:t>
            </a:r>
            <a:r>
              <a:rPr lang="en-US" altLang="ko-KR" sz="1400" dirty="0"/>
              <a:t>days, by treatment group</a:t>
            </a:r>
            <a:endParaRPr lang="ko-KR" altLang="en-US" sz="4000" dirty="0"/>
          </a:p>
        </p:txBody>
      </p:sp>
    </p:spTree>
    <p:extLst>
      <p:ext uri="{BB962C8B-B14F-4D97-AF65-F5344CB8AC3E}">
        <p14:creationId xmlns:p14="http://schemas.microsoft.com/office/powerpoint/2010/main" val="4747014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168676" y="184532"/>
            <a:ext cx="4921684" cy="2913775"/>
          </a:xfrm>
          <a:prstGeom prst="rect">
            <a:avLst/>
          </a:prstGeom>
        </p:spPr>
      </p:pic>
      <p:pic>
        <p:nvPicPr>
          <p:cNvPr id="5" name="그림 4"/>
          <p:cNvPicPr>
            <a:picLocks noChangeAspect="1"/>
          </p:cNvPicPr>
          <p:nvPr/>
        </p:nvPicPr>
        <p:blipFill>
          <a:blip r:embed="rId4"/>
          <a:stretch>
            <a:fillRect/>
          </a:stretch>
        </p:blipFill>
        <p:spPr>
          <a:xfrm>
            <a:off x="707577" y="3285361"/>
            <a:ext cx="4474500" cy="3150950"/>
          </a:xfrm>
          <a:prstGeom prst="rect">
            <a:avLst/>
          </a:prstGeom>
        </p:spPr>
      </p:pic>
      <p:sp>
        <p:nvSpPr>
          <p:cNvPr id="6" name="직사각형 5"/>
          <p:cNvSpPr/>
          <p:nvPr/>
        </p:nvSpPr>
        <p:spPr>
          <a:xfrm>
            <a:off x="6653814" y="6446808"/>
            <a:ext cx="2490186" cy="276999"/>
          </a:xfrm>
          <a:prstGeom prst="rect">
            <a:avLst/>
          </a:prstGeom>
        </p:spPr>
        <p:txBody>
          <a:bodyPr wrap="square">
            <a:spAutoFit/>
          </a:bodyPr>
          <a:lstStyle/>
          <a:p>
            <a:r>
              <a:rPr lang="en-US" altLang="ko-KR" sz="1200" i="1" dirty="0"/>
              <a:t>Lancet </a:t>
            </a:r>
            <a:r>
              <a:rPr lang="en-US" altLang="ko-KR" sz="1200" i="1" dirty="0" err="1"/>
              <a:t>Respir</a:t>
            </a:r>
            <a:r>
              <a:rPr lang="en-US" altLang="ko-KR" sz="1200" i="1" dirty="0"/>
              <a:t> Med </a:t>
            </a:r>
            <a:r>
              <a:rPr lang="en-US" altLang="ko-KR" sz="1200" dirty="0" smtClean="0"/>
              <a:t>2018;6</a:t>
            </a:r>
            <a:r>
              <a:rPr lang="en-US" altLang="ko-KR" sz="1200" dirty="0"/>
              <a:t>: 671–80</a:t>
            </a:r>
            <a:endParaRPr lang="ko-KR" altLang="en-US" sz="3600" dirty="0"/>
          </a:p>
        </p:txBody>
      </p:sp>
      <p:sp>
        <p:nvSpPr>
          <p:cNvPr id="7" name="직사각형 6"/>
          <p:cNvSpPr/>
          <p:nvPr/>
        </p:nvSpPr>
        <p:spPr>
          <a:xfrm>
            <a:off x="5253097" y="5268370"/>
            <a:ext cx="3846513" cy="1200329"/>
          </a:xfrm>
          <a:prstGeom prst="rect">
            <a:avLst/>
          </a:prstGeom>
        </p:spPr>
        <p:txBody>
          <a:bodyPr wrap="square">
            <a:spAutoFit/>
          </a:bodyPr>
          <a:lstStyle/>
          <a:p>
            <a:r>
              <a:rPr lang="en-US" altLang="ko-KR" sz="1200" dirty="0"/>
              <a:t>Patient-reported quality-of-life measures, assessed with EuroQoL-5 Dimensions-5 </a:t>
            </a:r>
            <a:r>
              <a:rPr lang="en-US" altLang="ko-KR" sz="1200" dirty="0" smtClean="0"/>
              <a:t>Levels (</a:t>
            </a:r>
            <a:r>
              <a:rPr lang="en-US" altLang="ko-KR" sz="1200" dirty="0"/>
              <a:t>EQ-5D-5L), were better in the aggressive group than in the symptom-guided group (estimated means 0·713 [95% </a:t>
            </a:r>
            <a:r>
              <a:rPr lang="en-US" altLang="ko-KR" sz="1200" dirty="0" smtClean="0"/>
              <a:t>CI 0·647–0·779</a:t>
            </a:r>
            <a:r>
              <a:rPr lang="en-US" altLang="ko-KR" sz="1200" dirty="0"/>
              <a:t>] </a:t>
            </a:r>
            <a:r>
              <a:rPr lang="en-US" altLang="ko-KR" sz="1200" i="1" dirty="0"/>
              <a:t>vs </a:t>
            </a:r>
            <a:r>
              <a:rPr lang="en-US" altLang="ko-KR" sz="1200" dirty="0"/>
              <a:t>0·601 [0·536–0·667]). The estimated difference in means was 0·112 (95% CI 0·0198–0·204</a:t>
            </a:r>
            <a:r>
              <a:rPr lang="en-US" altLang="ko-KR" sz="1200" dirty="0" smtClean="0"/>
              <a:t>; p=0·0174</a:t>
            </a:r>
            <a:r>
              <a:rPr lang="en-US" altLang="ko-KR" sz="1200" dirty="0"/>
              <a:t>).</a:t>
            </a:r>
            <a:endParaRPr lang="ko-KR" altLang="en-US" sz="1200" dirty="0"/>
          </a:p>
        </p:txBody>
      </p:sp>
      <p:sp>
        <p:nvSpPr>
          <p:cNvPr id="8" name="직사각형 7"/>
          <p:cNvSpPr/>
          <p:nvPr/>
        </p:nvSpPr>
        <p:spPr>
          <a:xfrm>
            <a:off x="5090360" y="184532"/>
            <a:ext cx="3840574" cy="430887"/>
          </a:xfrm>
          <a:prstGeom prst="rect">
            <a:avLst/>
          </a:prstGeom>
        </p:spPr>
        <p:txBody>
          <a:bodyPr wrap="square">
            <a:spAutoFit/>
          </a:bodyPr>
          <a:lstStyle/>
          <a:p>
            <a:r>
              <a:rPr lang="en-US" altLang="ko-KR" sz="1050" dirty="0"/>
              <a:t>Cumulative incidence curve of </a:t>
            </a:r>
            <a:r>
              <a:rPr lang="en-US" altLang="ko-KR" sz="1050" dirty="0" err="1">
                <a:solidFill>
                  <a:srgbClr val="00B0F0"/>
                </a:solidFill>
              </a:rPr>
              <a:t>pleurodesis</a:t>
            </a:r>
            <a:r>
              <a:rPr lang="en-US" altLang="ko-KR" sz="1050" dirty="0">
                <a:solidFill>
                  <a:srgbClr val="00B0F0"/>
                </a:solidFill>
              </a:rPr>
              <a:t> success rate </a:t>
            </a:r>
            <a:r>
              <a:rPr lang="en-US" altLang="ko-KR" sz="1050" dirty="0"/>
              <a:t>based on 6 months’ data estimated </a:t>
            </a:r>
            <a:r>
              <a:rPr lang="en-US" altLang="ko-KR" sz="1050" dirty="0" smtClean="0"/>
              <a:t>from Fine </a:t>
            </a:r>
            <a:r>
              <a:rPr lang="en-US" altLang="ko-KR" sz="1050" dirty="0"/>
              <a:t>and Gray competing risks model</a:t>
            </a:r>
            <a:endParaRPr lang="ko-KR" altLang="en-US" sz="2800" dirty="0"/>
          </a:p>
        </p:txBody>
      </p:sp>
      <p:sp>
        <p:nvSpPr>
          <p:cNvPr id="9" name="직사각형 8"/>
          <p:cNvSpPr/>
          <p:nvPr/>
        </p:nvSpPr>
        <p:spPr>
          <a:xfrm>
            <a:off x="133165" y="5347678"/>
            <a:ext cx="8833281" cy="1077218"/>
          </a:xfrm>
          <a:prstGeom prst="rect">
            <a:avLst/>
          </a:prstGeom>
          <a:solidFill>
            <a:schemeClr val="bg1"/>
          </a:solidFill>
          <a:ln w="22225">
            <a:solidFill>
              <a:schemeClr val="accent2"/>
            </a:solidFill>
          </a:ln>
        </p:spPr>
        <p:txBody>
          <a:bodyPr wrap="square">
            <a:spAutoFit/>
          </a:bodyPr>
          <a:lstStyle/>
          <a:p>
            <a:r>
              <a:rPr lang="en-US" altLang="ko-KR" sz="1600" dirty="0">
                <a:solidFill>
                  <a:srgbClr val="B30839"/>
                </a:solidFill>
                <a:latin typeface="Times New Roman" panose="02020603050405020304" pitchFamily="18" charset="0"/>
                <a:cs typeface="Times New Roman" panose="02020603050405020304" pitchFamily="18" charset="0"/>
              </a:rPr>
              <a:t>Interpretation </a:t>
            </a:r>
            <a:r>
              <a:rPr lang="en-US" altLang="ko-KR" sz="1600" dirty="0">
                <a:solidFill>
                  <a:srgbClr val="000000"/>
                </a:solidFill>
                <a:latin typeface="Times New Roman" panose="02020603050405020304" pitchFamily="18" charset="0"/>
                <a:cs typeface="Times New Roman" panose="02020603050405020304" pitchFamily="18" charset="0"/>
              </a:rPr>
              <a:t>We found no differences between the aggressive (daily) and the symptom-guided drainage </a:t>
            </a:r>
            <a:r>
              <a:rPr lang="en-US" altLang="ko-KR" sz="1600" dirty="0" smtClean="0">
                <a:solidFill>
                  <a:srgbClr val="000000"/>
                </a:solidFill>
                <a:latin typeface="Times New Roman" panose="02020603050405020304" pitchFamily="18" charset="0"/>
                <a:cs typeface="Times New Roman" panose="02020603050405020304" pitchFamily="18" charset="0"/>
              </a:rPr>
              <a:t>regimens for </a:t>
            </a:r>
            <a:r>
              <a:rPr lang="en-US" altLang="ko-KR" sz="1600" dirty="0">
                <a:solidFill>
                  <a:srgbClr val="000000"/>
                </a:solidFill>
                <a:latin typeface="Times New Roman" panose="02020603050405020304" pitchFamily="18" charset="0"/>
                <a:cs typeface="Times New Roman" panose="02020603050405020304" pitchFamily="18" charset="0"/>
              </a:rPr>
              <a:t>indwelling pleural catheters in providing breathlessness control. These data indicate that daily indwelling </a:t>
            </a:r>
            <a:r>
              <a:rPr lang="en-US" altLang="ko-KR" sz="1600" dirty="0" smtClean="0">
                <a:solidFill>
                  <a:srgbClr val="000000"/>
                </a:solidFill>
                <a:latin typeface="Times New Roman" panose="02020603050405020304" pitchFamily="18" charset="0"/>
                <a:cs typeface="Times New Roman" panose="02020603050405020304" pitchFamily="18" charset="0"/>
              </a:rPr>
              <a:t>pleural catheter </a:t>
            </a:r>
            <a:r>
              <a:rPr lang="en-US" altLang="ko-KR" sz="1600" dirty="0">
                <a:solidFill>
                  <a:srgbClr val="000000"/>
                </a:solidFill>
                <a:latin typeface="Times New Roman" panose="02020603050405020304" pitchFamily="18" charset="0"/>
                <a:cs typeface="Times New Roman" panose="02020603050405020304" pitchFamily="18" charset="0"/>
              </a:rPr>
              <a:t>drainage is more effective in promoting spontaneous </a:t>
            </a:r>
            <a:r>
              <a:rPr lang="en-US" altLang="ko-KR" sz="1600" dirty="0" err="1">
                <a:solidFill>
                  <a:srgbClr val="000000"/>
                </a:solidFill>
                <a:latin typeface="Times New Roman" panose="02020603050405020304" pitchFamily="18" charset="0"/>
                <a:cs typeface="Times New Roman" panose="02020603050405020304" pitchFamily="18" charset="0"/>
              </a:rPr>
              <a:t>pleurodesis</a:t>
            </a:r>
            <a:r>
              <a:rPr lang="en-US" altLang="ko-KR" sz="1600" dirty="0">
                <a:solidFill>
                  <a:srgbClr val="000000"/>
                </a:solidFill>
                <a:latin typeface="Times New Roman" panose="02020603050405020304" pitchFamily="18" charset="0"/>
                <a:cs typeface="Times New Roman" panose="02020603050405020304" pitchFamily="18" charset="0"/>
              </a:rPr>
              <a:t> and might improve quality of life.</a:t>
            </a:r>
            <a:endParaRPr lang="ko-KR"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70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stretch>
            <a:fillRect/>
          </a:stretch>
        </p:blipFill>
        <p:spPr>
          <a:xfrm>
            <a:off x="221639" y="245820"/>
            <a:ext cx="8372475" cy="1114425"/>
          </a:xfrm>
          <a:prstGeom prst="rect">
            <a:avLst/>
          </a:prstGeom>
        </p:spPr>
      </p:pic>
      <p:sp>
        <p:nvSpPr>
          <p:cNvPr id="6" name="직사각형 5"/>
          <p:cNvSpPr/>
          <p:nvPr/>
        </p:nvSpPr>
        <p:spPr>
          <a:xfrm>
            <a:off x="6792385" y="6339227"/>
            <a:ext cx="1997983" cy="276999"/>
          </a:xfrm>
          <a:prstGeom prst="rect">
            <a:avLst/>
          </a:prstGeom>
        </p:spPr>
        <p:txBody>
          <a:bodyPr wrap="none">
            <a:spAutoFit/>
          </a:bodyPr>
          <a:lstStyle/>
          <a:p>
            <a:r>
              <a:rPr lang="en-US" altLang="ko-KR" sz="1200" i="1" dirty="0"/>
              <a:t>J </a:t>
            </a:r>
            <a:r>
              <a:rPr lang="en-US" altLang="ko-KR" sz="1200" i="1" dirty="0" err="1"/>
              <a:t>Clin</a:t>
            </a:r>
            <a:r>
              <a:rPr lang="en-US" altLang="ko-KR" sz="1200" i="1" dirty="0"/>
              <a:t> </a:t>
            </a:r>
            <a:r>
              <a:rPr lang="en-US" altLang="ko-KR" sz="1200" i="1" dirty="0" err="1"/>
              <a:t>Oncol</a:t>
            </a:r>
            <a:r>
              <a:rPr lang="en-US" altLang="ko-KR" sz="1200" i="1" dirty="0"/>
              <a:t> </a:t>
            </a:r>
            <a:r>
              <a:rPr lang="en-US" altLang="ko-KR" sz="1200" dirty="0" smtClean="0"/>
              <a:t>2014;32:960-967</a:t>
            </a:r>
            <a:endParaRPr lang="ko-KR" altLang="en-US" sz="1200" dirty="0"/>
          </a:p>
        </p:txBody>
      </p:sp>
      <p:sp>
        <p:nvSpPr>
          <p:cNvPr id="2" name="TextBox 1"/>
          <p:cNvSpPr txBox="1"/>
          <p:nvPr/>
        </p:nvSpPr>
        <p:spPr>
          <a:xfrm>
            <a:off x="326414" y="1658815"/>
            <a:ext cx="8286750" cy="861774"/>
          </a:xfrm>
          <a:prstGeom prst="rect">
            <a:avLst/>
          </a:prstGeom>
          <a:noFill/>
        </p:spPr>
        <p:txBody>
          <a:bodyPr wrap="square" rtlCol="0">
            <a:spAutoFit/>
          </a:bodyPr>
          <a:lstStyle/>
          <a:p>
            <a:r>
              <a:rPr lang="en-US" altLang="ko-KR" u="sng" dirty="0" smtClean="0"/>
              <a:t>Minimal pleural effusion (PE) </a:t>
            </a:r>
          </a:p>
          <a:p>
            <a:pPr marL="342900" indent="-342900">
              <a:buFont typeface="Wingdings" panose="05000000000000000000" pitchFamily="2" charset="2"/>
              <a:buChar char="v"/>
            </a:pPr>
            <a:r>
              <a:rPr lang="en-US" altLang="ko-KR" sz="1600" dirty="0" smtClean="0"/>
              <a:t>minimal thickness (&lt;10mm) on lateral </a:t>
            </a:r>
            <a:r>
              <a:rPr lang="en-US" altLang="ko-KR" sz="1600" dirty="0" err="1" smtClean="0"/>
              <a:t>decutbitus</a:t>
            </a:r>
            <a:r>
              <a:rPr lang="en-US" altLang="ko-KR" sz="1600" dirty="0" smtClean="0"/>
              <a:t> radiography or chest computed tomography</a:t>
            </a:r>
          </a:p>
          <a:p>
            <a:pPr marL="342900" indent="-342900">
              <a:buFont typeface="Wingdings" panose="05000000000000000000" pitchFamily="2" charset="2"/>
              <a:buChar char="v"/>
            </a:pPr>
            <a:r>
              <a:rPr lang="en-US" altLang="ko-KR" sz="1600" dirty="0" smtClean="0"/>
              <a:t>Thoracentesis are </a:t>
            </a:r>
            <a:r>
              <a:rPr lang="en-US" altLang="ko-KR" sz="1600" dirty="0" smtClean="0">
                <a:solidFill>
                  <a:srgbClr val="00B0F0"/>
                </a:solidFill>
              </a:rPr>
              <a:t>not recommended </a:t>
            </a:r>
            <a:endParaRPr lang="ko-KR" altLang="en-US" sz="1600" dirty="0">
              <a:solidFill>
                <a:srgbClr val="00B0F0"/>
              </a:solidFill>
            </a:endParaRPr>
          </a:p>
        </p:txBody>
      </p:sp>
      <p:pic>
        <p:nvPicPr>
          <p:cNvPr id="3" name="그림 2"/>
          <p:cNvPicPr>
            <a:picLocks noChangeAspect="1"/>
          </p:cNvPicPr>
          <p:nvPr/>
        </p:nvPicPr>
        <p:blipFill>
          <a:blip r:embed="rId4"/>
          <a:stretch>
            <a:fillRect/>
          </a:stretch>
        </p:blipFill>
        <p:spPr>
          <a:xfrm>
            <a:off x="373306" y="3227874"/>
            <a:ext cx="7848600" cy="847725"/>
          </a:xfrm>
          <a:prstGeom prst="rect">
            <a:avLst/>
          </a:prstGeom>
        </p:spPr>
      </p:pic>
      <p:sp>
        <p:nvSpPr>
          <p:cNvPr id="7" name="직사각형 6"/>
          <p:cNvSpPr/>
          <p:nvPr/>
        </p:nvSpPr>
        <p:spPr>
          <a:xfrm>
            <a:off x="373306" y="2877041"/>
            <a:ext cx="2497153" cy="297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600" b="1" dirty="0" smtClean="0"/>
              <a:t>8</a:t>
            </a:r>
            <a:r>
              <a:rPr lang="en-US" altLang="ko-KR" sz="1600" b="1" baseline="30000" dirty="0" smtClean="0"/>
              <a:t>th</a:t>
            </a:r>
            <a:r>
              <a:rPr lang="en-US" altLang="ko-KR" sz="1600" b="1" dirty="0" smtClean="0"/>
              <a:t> edition (AJCC)-2016</a:t>
            </a:r>
            <a:endParaRPr lang="ko-KR" altLang="en-US" sz="1600" b="1" dirty="0"/>
          </a:p>
        </p:txBody>
      </p:sp>
      <p:sp>
        <p:nvSpPr>
          <p:cNvPr id="8" name="직사각형 7"/>
          <p:cNvSpPr/>
          <p:nvPr/>
        </p:nvSpPr>
        <p:spPr>
          <a:xfrm>
            <a:off x="5249008" y="3546229"/>
            <a:ext cx="114300" cy="133351"/>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4498735" y="3710351"/>
            <a:ext cx="114300" cy="133351"/>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 name="직선 연결선 10"/>
          <p:cNvCxnSpPr/>
          <p:nvPr/>
        </p:nvCxnSpPr>
        <p:spPr>
          <a:xfrm>
            <a:off x="2882182" y="3745520"/>
            <a:ext cx="243569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00651" y="3511750"/>
            <a:ext cx="410308" cy="276999"/>
          </a:xfrm>
          <a:prstGeom prst="rect">
            <a:avLst/>
          </a:prstGeom>
          <a:noFill/>
        </p:spPr>
        <p:txBody>
          <a:bodyPr wrap="square" rtlCol="0">
            <a:spAutoFit/>
          </a:bodyPr>
          <a:lstStyle/>
          <a:p>
            <a:r>
              <a:rPr lang="en-US" altLang="ko-KR" sz="1200" b="1" dirty="0" smtClean="0"/>
              <a:t>*</a:t>
            </a:r>
            <a:endParaRPr lang="ko-KR" altLang="en-US" sz="1200" b="1" dirty="0"/>
          </a:p>
        </p:txBody>
      </p:sp>
      <p:sp>
        <p:nvSpPr>
          <p:cNvPr id="13" name="TextBox 12"/>
          <p:cNvSpPr txBox="1"/>
          <p:nvPr/>
        </p:nvSpPr>
        <p:spPr>
          <a:xfrm>
            <a:off x="312128" y="4144793"/>
            <a:ext cx="410308" cy="276999"/>
          </a:xfrm>
          <a:prstGeom prst="rect">
            <a:avLst/>
          </a:prstGeom>
          <a:noFill/>
        </p:spPr>
        <p:txBody>
          <a:bodyPr wrap="square" rtlCol="0">
            <a:spAutoFit/>
          </a:bodyPr>
          <a:lstStyle/>
          <a:p>
            <a:r>
              <a:rPr lang="en-US" altLang="ko-KR" sz="1200" b="1" dirty="0" smtClean="0"/>
              <a:t>*</a:t>
            </a:r>
            <a:endParaRPr lang="ko-KR" altLang="en-US" sz="1200" b="1" dirty="0"/>
          </a:p>
        </p:txBody>
      </p:sp>
      <p:sp>
        <p:nvSpPr>
          <p:cNvPr id="14" name="직사각형 13"/>
          <p:cNvSpPr/>
          <p:nvPr/>
        </p:nvSpPr>
        <p:spPr>
          <a:xfrm>
            <a:off x="361583" y="4135958"/>
            <a:ext cx="8046058" cy="1477328"/>
          </a:xfrm>
          <a:prstGeom prst="rect">
            <a:avLst/>
          </a:prstGeom>
        </p:spPr>
        <p:txBody>
          <a:bodyPr wrap="square">
            <a:spAutoFit/>
          </a:bodyPr>
          <a:lstStyle/>
          <a:p>
            <a:r>
              <a:rPr lang="en-US" altLang="ko-KR" dirty="0" smtClean="0"/>
              <a:t> Most </a:t>
            </a:r>
            <a:r>
              <a:rPr lang="en-US" altLang="ko-KR" dirty="0"/>
              <a:t>pleural (pericardial) effusions with lung cancer are due to tumor. In a few patients, however, multiple microscopic examinations of pleural (pericardial) fluid are negative for tumor and the fluid is </a:t>
            </a:r>
            <a:r>
              <a:rPr lang="en-US" altLang="ko-KR" dirty="0" err="1"/>
              <a:t>nonbloody</a:t>
            </a:r>
            <a:r>
              <a:rPr lang="en-US" altLang="ko-KR" dirty="0"/>
              <a:t> and not an exudate. When these elements and clinical judgment dictate that the effusion is not related to the tumor, </a:t>
            </a:r>
            <a:r>
              <a:rPr lang="en-US" altLang="ko-KR" dirty="0">
                <a:solidFill>
                  <a:srgbClr val="00B050"/>
                </a:solidFill>
              </a:rPr>
              <a:t>the effusion should be excluded as a staging descriptor</a:t>
            </a:r>
            <a:r>
              <a:rPr lang="en-US" altLang="ko-KR" dirty="0"/>
              <a:t>.</a:t>
            </a:r>
            <a:endParaRPr lang="ko-KR" altLang="en-US" dirty="0"/>
          </a:p>
        </p:txBody>
      </p:sp>
      <p:grpSp>
        <p:nvGrpSpPr>
          <p:cNvPr id="23" name="그룹 22"/>
          <p:cNvGrpSpPr/>
          <p:nvPr/>
        </p:nvGrpSpPr>
        <p:grpSpPr>
          <a:xfrm>
            <a:off x="4466673" y="2369122"/>
            <a:ext cx="4457696" cy="4317442"/>
            <a:chOff x="4204923" y="1916878"/>
            <a:chExt cx="4457696" cy="4317442"/>
          </a:xfrm>
        </p:grpSpPr>
        <p:sp>
          <p:nvSpPr>
            <p:cNvPr id="20" name="직사각형 19"/>
            <p:cNvSpPr/>
            <p:nvPr/>
          </p:nvSpPr>
          <p:spPr>
            <a:xfrm>
              <a:off x="4204923" y="1916878"/>
              <a:ext cx="4457696" cy="4317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1" name="그림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7404" y="2866176"/>
              <a:ext cx="3079148" cy="3079148"/>
            </a:xfrm>
            <a:prstGeom prst="rect">
              <a:avLst/>
            </a:prstGeom>
            <a:solidFill>
              <a:schemeClr val="bg1"/>
            </a:solidFill>
          </p:spPr>
        </p:pic>
        <p:sp>
          <p:nvSpPr>
            <p:cNvPr id="22" name="구름 모양 설명선 21"/>
            <p:cNvSpPr/>
            <p:nvPr/>
          </p:nvSpPr>
          <p:spPr>
            <a:xfrm>
              <a:off x="6698671" y="2347000"/>
              <a:ext cx="1775762" cy="1090246"/>
            </a:xfrm>
            <a:prstGeom prst="cloudCallout">
              <a:avLst>
                <a:gd name="adj1" fmla="val -44599"/>
                <a:gd name="adj2" fmla="val 6787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t>Ambiguous</a:t>
              </a:r>
              <a:endParaRPr lang="ko-KR" altLang="en-US" sz="1600" b="1" dirty="0"/>
            </a:p>
          </p:txBody>
        </p:sp>
      </p:grpSp>
    </p:spTree>
    <p:extLst>
      <p:ext uri="{BB962C8B-B14F-4D97-AF65-F5344CB8AC3E}">
        <p14:creationId xmlns:p14="http://schemas.microsoft.com/office/powerpoint/2010/main" val="26338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a:extLst>
              <a:ext uri="{28A0092B-C50C-407E-A947-70E740481C1C}">
                <a14:useLocalDpi xmlns:a14="http://schemas.microsoft.com/office/drawing/2010/main" val="0"/>
              </a:ext>
            </a:extLst>
          </a:blip>
          <a:srcRect l="7378" r="56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직사각형 5"/>
          <p:cNvSpPr/>
          <p:nvPr/>
        </p:nvSpPr>
        <p:spPr>
          <a:xfrm>
            <a:off x="0" y="5510213"/>
            <a:ext cx="9144000" cy="13477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7" name="TextBox 6"/>
          <p:cNvSpPr txBox="1"/>
          <p:nvPr/>
        </p:nvSpPr>
        <p:spPr>
          <a:xfrm>
            <a:off x="228600" y="5691188"/>
            <a:ext cx="8824913" cy="830997"/>
          </a:xfrm>
          <a:prstGeom prst="rect">
            <a:avLst/>
          </a:prstGeom>
          <a:noFill/>
        </p:spPr>
        <p:txBody>
          <a:bodyPr>
            <a:spAutoFit/>
          </a:bodyPr>
          <a:lstStyle/>
          <a:p>
            <a:pPr>
              <a:defRPr/>
            </a:pPr>
            <a:r>
              <a:rPr lang="en-US" altLang="ko-KR" sz="4600" b="1" dirty="0">
                <a:solidFill>
                  <a:srgbClr val="FFC000"/>
                </a:solidFill>
                <a:latin typeface="Brush Script Std" pitchFamily="50" charset="0"/>
              </a:rPr>
              <a:t>Thank you for your attention!!</a:t>
            </a:r>
            <a:endParaRPr lang="ko-KR" altLang="en-US" sz="4600" b="1" dirty="0">
              <a:solidFill>
                <a:srgbClr val="FFC000"/>
              </a:solidFill>
              <a:latin typeface="Brush Script Std" pitchFamily="50" charset="0"/>
            </a:endParaRPr>
          </a:p>
        </p:txBody>
      </p:sp>
    </p:spTree>
    <p:extLst>
      <p:ext uri="{BB962C8B-B14F-4D97-AF65-F5344CB8AC3E}">
        <p14:creationId xmlns:p14="http://schemas.microsoft.com/office/powerpoint/2010/main" val="2331841150"/>
      </p:ext>
    </p:extLst>
  </p:cSld>
  <p:clrMapOvr>
    <a:masterClrMapping/>
  </p:clrMapOvr>
  <p:transition spd="slow" advClick="0">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918082" y="403306"/>
            <a:ext cx="7474201" cy="830618"/>
          </a:xfrm>
        </p:spPr>
        <p:txBody>
          <a:bodyPr>
            <a:normAutofit/>
          </a:bodyPr>
          <a:lstStyle/>
          <a:p>
            <a:r>
              <a:rPr lang="en-US" altLang="ko-KR" sz="2600" dirty="0"/>
              <a:t>Flow chart for enrollment </a:t>
            </a:r>
            <a:r>
              <a:rPr lang="en-US" altLang="ko-KR" sz="2600" dirty="0" smtClean="0"/>
              <a:t>and classification </a:t>
            </a:r>
            <a:r>
              <a:rPr lang="en-US" altLang="ko-KR" sz="2600" dirty="0"/>
              <a:t>of patients</a:t>
            </a:r>
            <a:endParaRPr lang="ko-KR" altLang="en-US" sz="2600" dirty="0"/>
          </a:p>
        </p:txBody>
      </p:sp>
      <p:sp>
        <p:nvSpPr>
          <p:cNvPr id="4" name="직사각형 3"/>
          <p:cNvSpPr/>
          <p:nvPr/>
        </p:nvSpPr>
        <p:spPr>
          <a:xfrm>
            <a:off x="6792385" y="6339227"/>
            <a:ext cx="1997983" cy="276999"/>
          </a:xfrm>
          <a:prstGeom prst="rect">
            <a:avLst/>
          </a:prstGeom>
        </p:spPr>
        <p:txBody>
          <a:bodyPr wrap="none">
            <a:spAutoFit/>
          </a:bodyPr>
          <a:lstStyle/>
          <a:p>
            <a:r>
              <a:rPr lang="en-US" altLang="ko-KR" sz="1200" i="1" dirty="0"/>
              <a:t>J </a:t>
            </a:r>
            <a:r>
              <a:rPr lang="en-US" altLang="ko-KR" sz="1200" i="1" dirty="0" err="1"/>
              <a:t>Clin</a:t>
            </a:r>
            <a:r>
              <a:rPr lang="en-US" altLang="ko-KR" sz="1200" i="1" dirty="0"/>
              <a:t> </a:t>
            </a:r>
            <a:r>
              <a:rPr lang="en-US" altLang="ko-KR" sz="1200" i="1" dirty="0" err="1"/>
              <a:t>Oncol</a:t>
            </a:r>
            <a:r>
              <a:rPr lang="en-US" altLang="ko-KR" sz="1200" i="1" dirty="0"/>
              <a:t> </a:t>
            </a:r>
            <a:r>
              <a:rPr lang="en-US" altLang="ko-KR" sz="1200" dirty="0" smtClean="0"/>
              <a:t>2014;32:960-967</a:t>
            </a:r>
            <a:endParaRPr lang="ko-KR" altLang="en-US" sz="1200" dirty="0"/>
          </a:p>
        </p:txBody>
      </p:sp>
      <p:pic>
        <p:nvPicPr>
          <p:cNvPr id="6" name="그림 5"/>
          <p:cNvPicPr>
            <a:picLocks noChangeAspect="1"/>
          </p:cNvPicPr>
          <p:nvPr/>
        </p:nvPicPr>
        <p:blipFill>
          <a:blip r:embed="rId3"/>
          <a:stretch>
            <a:fillRect/>
          </a:stretch>
        </p:blipFill>
        <p:spPr>
          <a:xfrm>
            <a:off x="953997" y="1179606"/>
            <a:ext cx="7311842" cy="5060038"/>
          </a:xfrm>
          <a:prstGeom prst="rect">
            <a:avLst/>
          </a:prstGeom>
          <a:ln w="19050">
            <a:solidFill>
              <a:schemeClr val="accent4"/>
            </a:solidFill>
          </a:ln>
        </p:spPr>
      </p:pic>
      <p:sp>
        <p:nvSpPr>
          <p:cNvPr id="7" name="직사각형 6"/>
          <p:cNvSpPr/>
          <p:nvPr/>
        </p:nvSpPr>
        <p:spPr>
          <a:xfrm>
            <a:off x="5536067" y="5794266"/>
            <a:ext cx="2802047" cy="400110"/>
          </a:xfrm>
          <a:prstGeom prst="rect">
            <a:avLst/>
          </a:prstGeom>
        </p:spPr>
        <p:txBody>
          <a:bodyPr wrap="square">
            <a:spAutoFit/>
          </a:bodyPr>
          <a:lstStyle/>
          <a:p>
            <a:r>
              <a:rPr lang="en-US" altLang="ko-KR" sz="1000" dirty="0"/>
              <a:t>(*) Nine </a:t>
            </a:r>
            <a:r>
              <a:rPr lang="en-US" altLang="ko-KR" sz="1000" dirty="0" smtClean="0"/>
              <a:t>patients were </a:t>
            </a:r>
            <a:r>
              <a:rPr lang="en-US" altLang="ko-KR" sz="1000" dirty="0"/>
              <a:t>reclassified into malignant </a:t>
            </a:r>
            <a:r>
              <a:rPr lang="en-US" altLang="ko-KR" sz="1000" dirty="0" smtClean="0"/>
              <a:t>pleural </a:t>
            </a:r>
            <a:r>
              <a:rPr lang="fr-FR" altLang="ko-KR" sz="1000" dirty="0" smtClean="0"/>
              <a:t>effusion </a:t>
            </a:r>
            <a:r>
              <a:rPr lang="fr-FR" altLang="ko-KR" sz="1000" dirty="0"/>
              <a:t>from minimal pleural effusion</a:t>
            </a:r>
            <a:endParaRPr lang="ko-KR" altLang="en-US" sz="2400" dirty="0"/>
          </a:p>
        </p:txBody>
      </p:sp>
      <p:sp>
        <p:nvSpPr>
          <p:cNvPr id="9" name="TextBox 8"/>
          <p:cNvSpPr txBox="1"/>
          <p:nvPr/>
        </p:nvSpPr>
        <p:spPr>
          <a:xfrm>
            <a:off x="1023041" y="4445251"/>
            <a:ext cx="416460" cy="461665"/>
          </a:xfrm>
          <a:prstGeom prst="rect">
            <a:avLst/>
          </a:prstGeom>
          <a:noFill/>
        </p:spPr>
        <p:txBody>
          <a:bodyPr wrap="square" rtlCol="0">
            <a:spAutoFit/>
          </a:bodyPr>
          <a:lstStyle/>
          <a:p>
            <a:r>
              <a:rPr lang="en-US" altLang="ko-KR" sz="2400" b="1" dirty="0" smtClean="0">
                <a:solidFill>
                  <a:schemeClr val="accent2"/>
                </a:solidFill>
              </a:rPr>
              <a:t>1</a:t>
            </a:r>
            <a:endParaRPr lang="ko-KR" altLang="en-US" sz="2400" b="1" dirty="0">
              <a:solidFill>
                <a:schemeClr val="accent2"/>
              </a:solidFill>
            </a:endParaRPr>
          </a:p>
        </p:txBody>
      </p:sp>
      <p:sp>
        <p:nvSpPr>
          <p:cNvPr id="10" name="TextBox 9"/>
          <p:cNvSpPr txBox="1"/>
          <p:nvPr/>
        </p:nvSpPr>
        <p:spPr>
          <a:xfrm>
            <a:off x="2723583" y="4445251"/>
            <a:ext cx="416460" cy="461665"/>
          </a:xfrm>
          <a:prstGeom prst="rect">
            <a:avLst/>
          </a:prstGeom>
          <a:noFill/>
        </p:spPr>
        <p:txBody>
          <a:bodyPr wrap="square" rtlCol="0">
            <a:spAutoFit/>
          </a:bodyPr>
          <a:lstStyle/>
          <a:p>
            <a:r>
              <a:rPr lang="en-US" altLang="ko-KR" sz="2400" b="1" dirty="0">
                <a:solidFill>
                  <a:schemeClr val="accent2"/>
                </a:solidFill>
              </a:rPr>
              <a:t>2</a:t>
            </a:r>
            <a:endParaRPr lang="ko-KR" altLang="en-US" sz="2400" b="1" dirty="0">
              <a:solidFill>
                <a:schemeClr val="accent2"/>
              </a:solidFill>
            </a:endParaRPr>
          </a:p>
        </p:txBody>
      </p:sp>
      <p:sp>
        <p:nvSpPr>
          <p:cNvPr id="11" name="TextBox 10"/>
          <p:cNvSpPr txBox="1"/>
          <p:nvPr/>
        </p:nvSpPr>
        <p:spPr>
          <a:xfrm>
            <a:off x="4660852" y="4445251"/>
            <a:ext cx="416460" cy="461665"/>
          </a:xfrm>
          <a:prstGeom prst="rect">
            <a:avLst/>
          </a:prstGeom>
          <a:noFill/>
        </p:spPr>
        <p:txBody>
          <a:bodyPr wrap="square" rtlCol="0">
            <a:spAutoFit/>
          </a:bodyPr>
          <a:lstStyle/>
          <a:p>
            <a:r>
              <a:rPr lang="en-US" altLang="ko-KR" sz="2400" b="1" dirty="0">
                <a:solidFill>
                  <a:schemeClr val="accent2"/>
                </a:solidFill>
              </a:rPr>
              <a:t>3</a:t>
            </a:r>
            <a:endParaRPr lang="ko-KR" altLang="en-US" sz="2400" b="1" dirty="0">
              <a:solidFill>
                <a:schemeClr val="accent2"/>
              </a:solidFill>
            </a:endParaRPr>
          </a:p>
        </p:txBody>
      </p:sp>
      <p:sp>
        <p:nvSpPr>
          <p:cNvPr id="12" name="TextBox 11"/>
          <p:cNvSpPr txBox="1"/>
          <p:nvPr/>
        </p:nvSpPr>
        <p:spPr>
          <a:xfrm>
            <a:off x="3838669" y="5160474"/>
            <a:ext cx="624689" cy="276999"/>
          </a:xfrm>
          <a:prstGeom prst="rect">
            <a:avLst/>
          </a:prstGeom>
          <a:noFill/>
        </p:spPr>
        <p:txBody>
          <a:bodyPr wrap="square" rtlCol="0">
            <a:spAutoFit/>
          </a:bodyPr>
          <a:lstStyle/>
          <a:p>
            <a:r>
              <a:rPr lang="en-US" altLang="ko-KR" sz="1200" b="1" dirty="0" smtClean="0">
                <a:solidFill>
                  <a:srgbClr val="FF0000"/>
                </a:solidFill>
              </a:rPr>
              <a:t>13.2%</a:t>
            </a:r>
            <a:endParaRPr lang="ko-KR" altLang="en-US" sz="1200" b="1" dirty="0">
              <a:solidFill>
                <a:srgbClr val="FF0000"/>
              </a:solidFill>
            </a:endParaRPr>
          </a:p>
        </p:txBody>
      </p:sp>
    </p:spTree>
    <p:extLst>
      <p:ext uri="{BB962C8B-B14F-4D97-AF65-F5344CB8AC3E}">
        <p14:creationId xmlns:p14="http://schemas.microsoft.com/office/powerpoint/2010/main" val="192171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5885</TotalTime>
  <Words>3226</Words>
  <Application>Microsoft Office PowerPoint</Application>
  <PresentationFormat>화면 슬라이드 쇼(4:3)</PresentationFormat>
  <Paragraphs>557</Paragraphs>
  <Slides>80</Slides>
  <Notes>44</Notes>
  <HiddenSlides>0</HiddenSlides>
  <MMClips>0</MMClips>
  <ScaleCrop>false</ScaleCrop>
  <HeadingPairs>
    <vt:vector size="8" baseType="variant">
      <vt:variant>
        <vt:lpstr>사용한 글꼴</vt:lpstr>
      </vt:variant>
      <vt:variant>
        <vt:i4>11</vt:i4>
      </vt:variant>
      <vt:variant>
        <vt:lpstr>테마</vt:lpstr>
      </vt:variant>
      <vt:variant>
        <vt:i4>1</vt:i4>
      </vt:variant>
      <vt:variant>
        <vt:lpstr>포함된 OLE 서버</vt:lpstr>
      </vt:variant>
      <vt:variant>
        <vt:i4>1</vt:i4>
      </vt:variant>
      <vt:variant>
        <vt:lpstr>슬라이드 제목</vt:lpstr>
      </vt:variant>
      <vt:variant>
        <vt:i4>80</vt:i4>
      </vt:variant>
    </vt:vector>
  </HeadingPairs>
  <TitlesOfParts>
    <vt:vector size="93" baseType="lpstr">
      <vt:lpstr>Brush Script Std</vt:lpstr>
      <vt:lpstr>Microsoft JhengHei UI Light</vt:lpstr>
      <vt:lpstr>NewCaledonia-BoldItalic</vt:lpstr>
      <vt:lpstr>굴림</vt:lpstr>
      <vt:lpstr>맑은 고딕</vt:lpstr>
      <vt:lpstr>Arial</vt:lpstr>
      <vt:lpstr>Arial</vt:lpstr>
      <vt:lpstr>Calibri</vt:lpstr>
      <vt:lpstr>Calibri Light</vt:lpstr>
      <vt:lpstr>Times New Roman</vt:lpstr>
      <vt:lpstr>Wingdings</vt:lpstr>
      <vt:lpstr>Office 테마</vt:lpstr>
      <vt:lpstr>비트맵 이미지</vt:lpstr>
      <vt:lpstr>PowerPoint 프레젠테이션</vt:lpstr>
      <vt:lpstr>PowerPoint 프레젠테이션</vt:lpstr>
      <vt:lpstr>Malignant Pleural Effusion (MPE) </vt:lpstr>
      <vt:lpstr>Leading Causes of Pleural Effusion in the US</vt:lpstr>
      <vt:lpstr>PowerPoint 프레젠테이션</vt:lpstr>
      <vt:lpstr>PowerPoint 프레젠테이션</vt:lpstr>
      <vt:lpstr>Effusions due to Lung cancer </vt:lpstr>
      <vt:lpstr>PowerPoint 프레젠테이션</vt:lpstr>
      <vt:lpstr>Flow chart for enrollment and classification of patients</vt:lpstr>
      <vt:lpstr>Overall survival</vt:lpstr>
      <vt:lpstr>PowerPoint 프레젠테이션</vt:lpstr>
      <vt:lpstr>PowerPoint 프레젠테이션</vt:lpstr>
      <vt:lpstr>PowerPoint 프레젠테이션</vt:lpstr>
      <vt:lpstr>PowerPoint 프레젠테이션</vt:lpstr>
      <vt:lpstr>TNM staging</vt:lpstr>
      <vt:lpstr>Effusions due to Lung cancer </vt:lpstr>
      <vt:lpstr>TNM staging</vt:lpstr>
      <vt:lpstr>PowerPoint 프레젠테이션</vt:lpstr>
      <vt:lpstr>Baseline characteristics </vt:lpstr>
      <vt:lpstr>Median survival according to tumor types</vt:lpstr>
      <vt:lpstr>PowerPoint 프레젠테이션</vt:lpstr>
      <vt:lpstr>PowerPoint 프레젠테이션</vt:lpstr>
      <vt:lpstr>Survival </vt:lpstr>
      <vt:lpstr>PowerPoint 프레젠테이션</vt:lpstr>
      <vt:lpstr>PowerPoint 프레젠테이션</vt:lpstr>
      <vt:lpstr>PowerPoint 프레젠테이션</vt:lpstr>
      <vt:lpstr>PowerPoint 프레젠테이션</vt:lpstr>
      <vt:lpstr>PowerPoint 프레젠테이션</vt:lpstr>
      <vt:lpstr>CT in differential diagnosis of benign and malignant pleural effusion </vt:lpstr>
      <vt:lpstr>Diagnostic accuracy of effusion cytology</vt:lpstr>
      <vt:lpstr>PowerPoint 프레젠테이션</vt:lpstr>
      <vt:lpstr>Correlation Between Primary Tumors and Pleural Effusions: Morphologic and Immunocytochemical Profiles</vt:lpstr>
      <vt:lpstr>Descriptive Statistics for Morphologic Yield in the Pleural and Pericardial Groups</vt:lpstr>
      <vt:lpstr>The value of multiple fluid specimens in the cytological diagnosis of malignancy</vt:lpstr>
      <vt:lpstr>Volume of Pleural fluid </vt:lpstr>
      <vt:lpstr>PowerPoint 프레젠테이션</vt:lpstr>
      <vt:lpstr>PowerPoint 프레젠테이션</vt:lpstr>
      <vt:lpstr>PowerPoint 프레젠테이션</vt:lpstr>
      <vt:lpstr>PowerPoint 프레젠테이션</vt:lpstr>
      <vt:lpstr>Pleural biopsy </vt:lpstr>
      <vt:lpstr>PowerPoint 프레젠테이션</vt:lpstr>
      <vt:lpstr>PowerPoint 프레젠테이션</vt:lpstr>
      <vt:lpstr>PowerPoint 프레젠테이션</vt:lpstr>
      <vt:lpstr>PowerPoint 프레젠테이션</vt:lpstr>
      <vt:lpstr>PowerPoint 프레젠테이션</vt:lpstr>
      <vt:lpstr>Progression-free survival according to EGFR mutation status in  cell blocks of malignant pleural effusion</vt:lpstr>
      <vt:lpstr>The role of VEGF in MPE </vt:lpstr>
      <vt:lpstr>PowerPoint 프레젠테이션</vt:lpstr>
      <vt:lpstr>PowerPoint 프레젠테이션</vt:lpstr>
      <vt:lpstr>PowerPoint 프레젠테이션</vt:lpstr>
      <vt:lpstr>PowerPoint 프레젠테이션</vt:lpstr>
      <vt:lpstr>PowerPoint 프레젠테이션</vt:lpstr>
      <vt:lpstr>Guidelines for management of MPE</vt:lpstr>
      <vt:lpstr>PowerPoint 프레젠테이션</vt:lpstr>
      <vt:lpstr>PowerPoint 프레젠테이션</vt:lpstr>
      <vt:lpstr>PowerPoint 프레젠테이션</vt:lpstr>
      <vt:lpstr>PowerPoint 프레젠테이션</vt:lpstr>
      <vt:lpstr>PowerPoint 프레젠테이션</vt:lpstr>
      <vt:lpstr>Therapeutic thoracentesis</vt:lpstr>
      <vt:lpstr>PowerPoint 프레젠테이션</vt:lpstr>
      <vt:lpstr>PowerPoint 프레젠테이션</vt:lpstr>
      <vt:lpstr>Pleurodesis</vt:lpstr>
      <vt:lpstr>Chest tube pleurodesis</vt:lpstr>
      <vt:lpstr>PowerPoint 프레젠테이션</vt:lpstr>
      <vt:lpstr>PowerPoint 프레젠테이션</vt:lpstr>
      <vt:lpstr>Thoracoscopic pleurodesis </vt:lpstr>
      <vt:lpstr>PowerPoint 프레젠테이션</vt:lpstr>
      <vt:lpstr>PowerPoint 프레젠테이션</vt:lpstr>
      <vt:lpstr>Other treatments</vt:lpstr>
      <vt:lpstr>Complications of IPC </vt:lpstr>
      <vt:lpstr>PowerPoint 프레젠테이션</vt:lpstr>
      <vt:lpstr>PowerPoint 프레젠테이션</vt:lpstr>
      <vt:lpstr>Adverse Events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pnuyh</dc:creator>
  <cp:lastModifiedBy>lg</cp:lastModifiedBy>
  <cp:revision>164</cp:revision>
  <dcterms:created xsi:type="dcterms:W3CDTF">2019-04-08T15:46:26Z</dcterms:created>
  <dcterms:modified xsi:type="dcterms:W3CDTF">2019-04-28T03:51:55Z</dcterms:modified>
</cp:coreProperties>
</file>