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  <p:sldMasterId id="2147483755" r:id="rId2"/>
    <p:sldMasterId id="2147483797" r:id="rId3"/>
    <p:sldMasterId id="2147483894" r:id="rId4"/>
    <p:sldMasterId id="2147483954" r:id="rId5"/>
    <p:sldMasterId id="2147484062" r:id="rId6"/>
    <p:sldMasterId id="2147484086" r:id="rId7"/>
    <p:sldMasterId id="2147484099" r:id="rId8"/>
    <p:sldMasterId id="2147484114" r:id="rId9"/>
  </p:sldMasterIdLst>
  <p:notesMasterIdLst>
    <p:notesMasterId r:id="rId53"/>
  </p:notesMasterIdLst>
  <p:sldIdLst>
    <p:sldId id="443" r:id="rId10"/>
    <p:sldId id="1119" r:id="rId11"/>
    <p:sldId id="1096" r:id="rId12"/>
    <p:sldId id="1097" r:id="rId13"/>
    <p:sldId id="1098" r:id="rId14"/>
    <p:sldId id="1029" r:id="rId15"/>
    <p:sldId id="963" r:id="rId16"/>
    <p:sldId id="1110" r:id="rId17"/>
    <p:sldId id="1111" r:id="rId18"/>
    <p:sldId id="1129" r:id="rId19"/>
    <p:sldId id="1009" r:id="rId20"/>
    <p:sldId id="449" r:id="rId21"/>
    <p:sldId id="1052" r:id="rId22"/>
    <p:sldId id="1140" r:id="rId23"/>
    <p:sldId id="1121" r:id="rId24"/>
    <p:sldId id="989" r:id="rId25"/>
    <p:sldId id="994" r:id="rId26"/>
    <p:sldId id="995" r:id="rId27"/>
    <p:sldId id="1120" r:id="rId28"/>
    <p:sldId id="1085" r:id="rId29"/>
    <p:sldId id="1092" r:id="rId30"/>
    <p:sldId id="1058" r:id="rId31"/>
    <p:sldId id="1059" r:id="rId32"/>
    <p:sldId id="1057" r:id="rId33"/>
    <p:sldId id="996" r:id="rId34"/>
    <p:sldId id="1041" r:id="rId35"/>
    <p:sldId id="1135" r:id="rId36"/>
    <p:sldId id="1109" r:id="rId37"/>
    <p:sldId id="1093" r:id="rId38"/>
    <p:sldId id="1131" r:id="rId39"/>
    <p:sldId id="1078" r:id="rId40"/>
    <p:sldId id="1107" r:id="rId41"/>
    <p:sldId id="1108" r:id="rId42"/>
    <p:sldId id="1060" r:id="rId43"/>
    <p:sldId id="1112" r:id="rId44"/>
    <p:sldId id="1113" r:id="rId45"/>
    <p:sldId id="1114" r:id="rId46"/>
    <p:sldId id="1118" r:id="rId47"/>
    <p:sldId id="1116" r:id="rId48"/>
    <p:sldId id="1146" r:id="rId49"/>
    <p:sldId id="1147" r:id="rId50"/>
    <p:sldId id="1102" r:id="rId51"/>
    <p:sldId id="1122" r:id="rId52"/>
  </p:sldIdLst>
  <p:sldSz cx="12192000" cy="6858000"/>
  <p:notesSz cx="6858000" cy="9144000"/>
  <p:custDataLst>
    <p:tags r:id="rId54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C39"/>
    <a:srgbClr val="0000FF"/>
    <a:srgbClr val="4472C4"/>
    <a:srgbClr val="2F567E"/>
    <a:srgbClr val="3333F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5" autoAdjust="0"/>
    <p:restoredTop sz="77182" autoAdjust="0"/>
  </p:normalViewPr>
  <p:slideViewPr>
    <p:cSldViewPr>
      <p:cViewPr varScale="1">
        <p:scale>
          <a:sx n="88" d="100"/>
          <a:sy n="88" d="100"/>
        </p:scale>
        <p:origin x="138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6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628"/>
    </p:cViewPr>
  </p:sorterViewPr>
  <p:notesViewPr>
    <p:cSldViewPr>
      <p:cViewPr>
        <p:scale>
          <a:sx n="125" d="100"/>
          <a:sy n="125" d="100"/>
        </p:scale>
        <p:origin x="1692" y="-9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Sheet1!$B$4:$B$11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Sheet1!$C$4:$C$11</c:f>
              <c:numCache>
                <c:formatCode>General</c:formatCode>
                <c:ptCount val="8"/>
                <c:pt idx="0">
                  <c:v>975</c:v>
                </c:pt>
                <c:pt idx="1">
                  <c:v>1212</c:v>
                </c:pt>
                <c:pt idx="2">
                  <c:v>951</c:v>
                </c:pt>
                <c:pt idx="3">
                  <c:v>856</c:v>
                </c:pt>
                <c:pt idx="4">
                  <c:v>787</c:v>
                </c:pt>
                <c:pt idx="5">
                  <c:v>852</c:v>
                </c:pt>
                <c:pt idx="6">
                  <c:v>689</c:v>
                </c:pt>
                <c:pt idx="7">
                  <c:v>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EF-4E01-84B4-AE9FF17E8D7F}"/>
            </c:ext>
          </c:extLst>
        </c:ser>
        <c:ser>
          <c:idx val="1"/>
          <c:order val="1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Sheet1!$B$4:$B$11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Sheet1!$D$4:$D$11</c:f>
              <c:numCache>
                <c:formatCode>General</c:formatCode>
                <c:ptCount val="8"/>
                <c:pt idx="0">
                  <c:v>140</c:v>
                </c:pt>
                <c:pt idx="1">
                  <c:v>156</c:v>
                </c:pt>
                <c:pt idx="2">
                  <c:v>113</c:v>
                </c:pt>
                <c:pt idx="3">
                  <c:v>63</c:v>
                </c:pt>
                <c:pt idx="4">
                  <c:v>58</c:v>
                </c:pt>
                <c:pt idx="5">
                  <c:v>59</c:v>
                </c:pt>
                <c:pt idx="6">
                  <c:v>55</c:v>
                </c:pt>
                <c:pt idx="7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EF-4E01-84B4-AE9FF17E8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476184"/>
        <c:axId val="125559408"/>
      </c:barChart>
      <c:catAx>
        <c:axId val="163476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25559408"/>
        <c:crosses val="autoZero"/>
        <c:auto val="1"/>
        <c:lblAlgn val="ctr"/>
        <c:lblOffset val="100"/>
        <c:noMultiLvlLbl val="0"/>
      </c:catAx>
      <c:valAx>
        <c:axId val="125559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63476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96-4058-81A1-6DE127913FCC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96-4058-81A1-6DE127913FCC}"/>
              </c:ext>
            </c:extLst>
          </c:dPt>
          <c:dPt>
            <c:idx val="2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D96-4058-81A1-6DE127913FCC}"/>
              </c:ext>
            </c:extLst>
          </c:dPt>
          <c:dPt>
            <c:idx val="3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D96-4058-81A1-6DE127913FCC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D96-4058-81A1-6DE127913FCC}"/>
              </c:ext>
            </c:extLst>
          </c:dPt>
          <c:val>
            <c:numRef>
              <c:f>Sheet1!$D$16:$D$19</c:f>
              <c:numCache>
                <c:formatCode>0_ </c:formatCode>
                <c:ptCount val="4"/>
                <c:pt idx="0">
                  <c:v>50</c:v>
                </c:pt>
                <c:pt idx="1">
                  <c:v>16.93121693121693</c:v>
                </c:pt>
                <c:pt idx="2">
                  <c:v>20.634920634920633</c:v>
                </c:pt>
                <c:pt idx="3">
                  <c:v>12.433862433862434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D96-4058-81A1-6DE127913F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AD-47FB-9C6A-A36F26022B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AD-47FB-9C6A-A36F26022BB5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AAD-47FB-9C6A-A36F26022BB5}"/>
              </c:ext>
            </c:extLst>
          </c:dPt>
          <c:val>
            <c:numRef>
              <c:f>Sheet1!$D$35:$D$37</c:f>
              <c:numCache>
                <c:formatCode>General</c:formatCode>
                <c:ptCount val="3"/>
                <c:pt idx="0">
                  <c:v>33</c:v>
                </c:pt>
                <c:pt idx="1">
                  <c:v>10</c:v>
                </c:pt>
                <c:pt idx="2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AAD-47FB-9C6A-A36F26022B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D72EE-AF14-4D9A-A643-8572E93D2DE6}" type="datetimeFigureOut">
              <a:rPr lang="ko-KR" altLang="en-US" smtClean="0"/>
              <a:t>2019-09-26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E143B-5F84-4A3F-9825-4F71DC651E7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65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슬라이드 이미지 개체 틀 1">
            <a:extLst>
              <a:ext uri="{FF2B5EF4-FFF2-40B4-BE49-F238E27FC236}">
                <a16:creationId xmlns:a16="http://schemas.microsoft.com/office/drawing/2014/main" id="{5C464CC3-2F36-4D7C-B2E4-061445E4AB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슬라이드 노트 개체 틀 2">
            <a:extLst>
              <a:ext uri="{FF2B5EF4-FFF2-40B4-BE49-F238E27FC236}">
                <a16:creationId xmlns:a16="http://schemas.microsoft.com/office/drawing/2014/main" id="{199925FE-2F7B-41FA-A4AF-C79F7A5A12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60772" name="슬라이드 번호 개체 틀 3">
            <a:extLst>
              <a:ext uri="{FF2B5EF4-FFF2-40B4-BE49-F238E27FC236}">
                <a16:creationId xmlns:a16="http://schemas.microsoft.com/office/drawing/2014/main" id="{9AEA0735-00A6-4898-8424-0541D4CA9A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latinLnBrk="1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12F3BF-534C-46BB-8AD3-A485EAE7A6CF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0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baseline="0" dirty="0">
              <a:solidFill>
                <a:srgbClr val="C00000"/>
              </a:solidFill>
            </a:endParaRPr>
          </a:p>
        </p:txBody>
      </p:sp>
      <p:sp>
        <p:nvSpPr>
          <p:cNvPr id="4301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CC2C5-2C65-442A-A6F4-A92199C896F9}" type="slidenum">
              <a:rPr kumimoji="1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131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E143B-5F84-4A3F-9825-4F71DC651E7B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291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E143B-5F84-4A3F-9825-4F71DC651E7B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5408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E143B-5F84-4A3F-9825-4F71DC651E7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726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E143B-5F84-4A3F-9825-4F71DC651E7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755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E143B-5F84-4A3F-9825-4F71DC651E7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8227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E143B-5F84-4A3F-9825-4F71DC651E7B}" type="slidenum">
              <a:rPr lang="ko-KR" altLang="en-US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4358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E143B-5F84-4A3F-9825-4F71DC651E7B}" type="slidenum">
              <a:rPr lang="ko-KR" altLang="en-US" smtClean="0">
                <a:solidFill>
                  <a:prstClr val="black"/>
                </a:solidFill>
              </a:rPr>
              <a:pPr/>
              <a:t>21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51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E143B-5F84-4A3F-9825-4F71DC651E7B}" type="slidenum">
              <a:rPr lang="ko-KR" altLang="en-US" smtClean="0"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94918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0FAAE-3EAA-478B-ACB9-CF510A2DAC7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223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E143B-5F84-4A3F-9825-4F71DC651E7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098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0FAAE-3EAA-478B-ACB9-CF510A2DAC7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7224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E143B-5F84-4A3F-9825-4F71DC651E7B}" type="slidenum">
              <a:rPr lang="ko-KR" altLang="en-US" smtClean="0"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0774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E143B-5F84-4A3F-9825-4F71DC651E7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0618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E143B-5F84-4A3F-9825-4F71DC651E7B}" type="slidenum">
              <a:rPr lang="ko-KR" altLang="en-US" smtClean="0"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72977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dirty="0"/>
          </a:p>
        </p:txBody>
      </p:sp>
      <p:sp>
        <p:nvSpPr>
          <p:cNvPr id="9933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087816-03AB-4A2F-9242-3E3AC334A6B7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6319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슬라이드 이미지 개체 틀 1">
            <a:extLst>
              <a:ext uri="{FF2B5EF4-FFF2-40B4-BE49-F238E27FC236}">
                <a16:creationId xmlns:a16="http://schemas.microsoft.com/office/drawing/2014/main" id="{936B2BBF-7E6F-4D4F-B801-7D387BF671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슬라이드 노트 개체 틀 2">
            <a:extLst>
              <a:ext uri="{FF2B5EF4-FFF2-40B4-BE49-F238E27FC236}">
                <a16:creationId xmlns:a16="http://schemas.microsoft.com/office/drawing/2014/main" id="{63474B74-2696-4985-93D5-F8703EB23F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92164" name="슬라이드 번호 개체 틀 3">
            <a:extLst>
              <a:ext uri="{FF2B5EF4-FFF2-40B4-BE49-F238E27FC236}">
                <a16:creationId xmlns:a16="http://schemas.microsoft.com/office/drawing/2014/main" id="{606E4C95-73A2-4075-80FC-61CCA87F0E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CE4F9-315E-4045-AAA9-F4B1B082F89A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1165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E143B-5F84-4A3F-9825-4F71DC651E7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1920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슬라이드 이미지 개체 틀 1">
            <a:extLst>
              <a:ext uri="{FF2B5EF4-FFF2-40B4-BE49-F238E27FC236}">
                <a16:creationId xmlns:a16="http://schemas.microsoft.com/office/drawing/2014/main" id="{7A427EAB-08A2-4EC2-87C8-8DBD272664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슬라이드 노트 개체 틀 2">
            <a:extLst>
              <a:ext uri="{FF2B5EF4-FFF2-40B4-BE49-F238E27FC236}">
                <a16:creationId xmlns:a16="http://schemas.microsoft.com/office/drawing/2014/main" id="{588928BB-53C2-4ACC-8979-5358545BB0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71012" name="슬라이드 번호 개체 틀 3">
            <a:extLst>
              <a:ext uri="{FF2B5EF4-FFF2-40B4-BE49-F238E27FC236}">
                <a16:creationId xmlns:a16="http://schemas.microsoft.com/office/drawing/2014/main" id="{B3716C0C-0FD2-4DD5-8BCE-3120CC3C4F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397131-0E64-4E93-830A-278D28A52E21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2698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E143B-5F84-4A3F-9825-4F71DC651E7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4228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E143B-5F84-4A3F-9825-4F71DC651E7B}" type="slidenum">
              <a:rPr lang="ko-KR" altLang="en-US" smtClean="0"/>
              <a:t>37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2193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baseline="0" dirty="0"/>
          </a:p>
        </p:txBody>
      </p:sp>
      <p:sp>
        <p:nvSpPr>
          <p:cNvPr id="4096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CC563-E1E3-4824-B2B9-6870DDAF6D95}" type="slidenum">
              <a:rPr kumimoji="1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3126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E143B-5F84-4A3F-9825-4F71DC651E7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5088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E143B-5F84-4A3F-9825-4F71DC651E7B}" type="slidenum">
              <a:rPr lang="ko-KR" altLang="en-US" smtClean="0"/>
              <a:t>39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3037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E143B-5F84-4A3F-9825-4F71DC651E7B}" type="slidenum">
              <a:rPr lang="ko-KR" altLang="en-US" smtClean="0">
                <a:solidFill>
                  <a:prstClr val="black"/>
                </a:solidFill>
              </a:rPr>
              <a:pPr/>
              <a:t>40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9626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E143B-5F84-4A3F-9825-4F71DC651E7B}" type="slidenum">
              <a:rPr lang="ko-KR" altLang="en-US" smtClean="0">
                <a:solidFill>
                  <a:prstClr val="black"/>
                </a:solidFill>
              </a:rPr>
              <a:pPr/>
              <a:t>41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528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E143B-5F84-4A3F-9825-4F71DC651E7B}" type="slidenum">
              <a:rPr lang="ko-KR" altLang="en-US" smtClean="0"/>
              <a:t>43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6412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E143B-5F84-4A3F-9825-4F71DC651E7B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6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E143B-5F84-4A3F-9825-4F71DC651E7B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3823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E143B-5F84-4A3F-9825-4F71DC651E7B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8774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E143B-5F84-4A3F-9825-4F71DC651E7B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9184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E143B-5F84-4A3F-9825-4F71DC651E7B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6320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E143B-5F84-4A3F-9825-4F71DC651E7B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5607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23FAD0A-4B74-47B6-AEE8-5E7BF2B9B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6DFDF-AD95-42AA-8EE7-2FB8DF9EE1C8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2FBDE65-6595-4A52-85F9-B1553FD8E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EB721D3-10D6-45C0-B8F3-29D08EB3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6CBCAC6-F9E4-40D6-9A32-B3592FDF4BA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9205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F4DC670-A1B8-450F-9FC5-E6291F25C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B3D67-516E-4377-8580-2CF9B3953025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E5B774C-8347-4EFE-BB9B-0DC6E2E3D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FCED01E-3454-4ABE-BF02-E9CA2234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EADF36-FFCD-4857-8E94-54803DE0C1C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44995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>
            <a:extLst>
              <a:ext uri="{FF2B5EF4-FFF2-40B4-BE49-F238E27FC236}">
                <a16:creationId xmlns:a16="http://schemas.microsoft.com/office/drawing/2014/main" id="{6EF0823F-BA46-442D-B79C-B8613F762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65FEA-EECB-49EB-A367-42E3D9BC98E1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491A8B40-760D-4FF0-8E03-C66C1AEF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354AC72A-8491-4C20-9974-D4FA6BD81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45F871-B5B9-48D9-8833-7C96D5AA49A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99491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>
            <a:extLst>
              <a:ext uri="{FF2B5EF4-FFF2-40B4-BE49-F238E27FC236}">
                <a16:creationId xmlns:a16="http://schemas.microsoft.com/office/drawing/2014/main" id="{664DAE43-4FCC-4FE9-B734-0D9714F4C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75F30-3AFE-439C-966D-E2845E48C3E3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4C70EA43-FEBE-43DC-AFB7-9EA991ED0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D4D659DF-E798-4100-8844-50A56B56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7BC4E81-8129-4C0F-8BCB-369C5B201B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64240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A9B7BFE7-5E21-49B5-BAB6-83BFC631B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28F1E-9FEE-46E9-8BC7-37CFD177C09F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3" name="바닥글 개체 틀 4">
            <a:extLst>
              <a:ext uri="{FF2B5EF4-FFF2-40B4-BE49-F238E27FC236}">
                <a16:creationId xmlns:a16="http://schemas.microsoft.com/office/drawing/2014/main" id="{1BE97B71-A495-4ACE-B434-8849192E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3B112761-4DD6-44F4-8843-734DDCAE9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59D391-6079-4FEC-9CDA-ACC895DFDCA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20265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0892FD22-98DD-45FF-8F95-4E64B251E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E16A2-5D01-4A3C-A566-B40A00BD399C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213E99C4-1BC7-4DAA-B763-9483A124F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8C5D73CB-E90B-4E4A-B00F-C2AB6197E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35F971-4E6F-42E9-BE28-EC5552A5023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09084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2AB29BFF-FADD-4F09-9B6D-425FDD045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95CB1-EFFC-4D02-8B0A-75C92F955392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91AE89BD-0FF2-48A2-B46C-AC67D913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31C33044-9DBD-4C5C-BD36-4608EDC07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7512BD-4912-4164-A3FB-F364AD8F6C1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188062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BAE4C42-D916-4602-A391-AC0F86966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853BB-8FF0-4099-BC62-9693CFC1E29E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45B9B75-6117-45EC-932A-F9034A3E1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2165C65-1C18-4A92-9C02-9AE6EA9B2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B4FDC8-98B8-461D-944F-A8FC5912426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86995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0D8E6FF-74C8-4A42-84A8-F4CE01877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648F5-69A6-4676-B7DC-379754E32F74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4C5AEE3-BC69-4902-B9C4-8F12F5FDE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1E946A0-BC8A-4445-A76C-1F358F74F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4694B88-C077-4DE5-9358-C4A564D41D8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298181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311917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0575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8269CC-9B3C-40BB-AF45-B59EC7D4F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090C-D1B8-42B8-B317-99FD323F1190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6C9D21-27A4-464E-813A-131780E1C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785D0A-46DF-4CF3-8DE6-39883CF54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90B8797-4BE5-428A-A0AA-40B0978CAA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626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B062249-BA69-42B8-9EAD-C7BF886A8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E1AED-DDC3-4DB1-96B2-073F0198C966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0D4AC5-61D6-4946-89C4-8FDD1A16A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3A56421-2250-44A9-BA89-1EF0416E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F7119-11AD-46E1-9AFA-2861436E90DC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6994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9099EB3-5A50-47CB-BF29-38CA7D1DC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ACFF8-ACDC-4CB1-90D2-C4A3BF35E867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8CE93F-17B5-461C-9172-28AB5AFDB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5A327F7-B576-4C7F-8C7B-CEFB834E5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08F7D-3BE7-4CC4-B47A-F774DFA566B9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5339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5508353-4548-49FC-AB44-6AF4E363C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3A1B9-19BB-4B21-A526-5D831064AD67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B077E63-8F63-4463-A3A0-5D3E45E86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0E5AAFB-04F5-4570-9B63-6C5C0A645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70810-B38A-42E2-BC83-633B78F9C703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3814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D2996DC7-78A9-4EBF-9B33-CE732704D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848FA-07A8-4B6E-BC90-E391FF1F5709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C3E25D93-A9AC-4B3F-938F-91A98A5FD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86781944-102B-46AC-BB81-210D2C9C6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7B7FA-D0D2-4019-8A72-FFBAC4071BB7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8523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>
            <a:extLst>
              <a:ext uri="{FF2B5EF4-FFF2-40B4-BE49-F238E27FC236}">
                <a16:creationId xmlns:a16="http://schemas.microsoft.com/office/drawing/2014/main" id="{436D3908-0F4F-431F-942F-51CD82144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1F32D-C2AD-43A1-B15D-9ED6DC5F311F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9C7F9905-068B-4917-BE6C-20D42C43B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A87F620D-F97B-4566-AF27-4CA9E32ED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F2AD8-033D-434E-ABE7-E800C30D5F5B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8380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>
            <a:extLst>
              <a:ext uri="{FF2B5EF4-FFF2-40B4-BE49-F238E27FC236}">
                <a16:creationId xmlns:a16="http://schemas.microsoft.com/office/drawing/2014/main" id="{23941DF0-4DEA-4E20-AE4D-CC5756F7A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6A1A-CEF6-4648-B4FE-68FB7BCF7EDB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7F545222-D6D5-492B-A3BC-56AA4F115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D23B2D84-2B0C-4C6A-8885-130602D1F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863AF-23FF-4F6C-9300-E0C44910EBA3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381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7E1C369D-2667-4965-9706-A35769588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34592-9E61-4FED-8218-47E8D0FA813F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3" name="바닥글 개체 틀 4">
            <a:extLst>
              <a:ext uri="{FF2B5EF4-FFF2-40B4-BE49-F238E27FC236}">
                <a16:creationId xmlns:a16="http://schemas.microsoft.com/office/drawing/2014/main" id="{CBE5618B-5DE9-4B5D-AC4C-9C5723632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154371F9-DFE9-45FE-B128-99180292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7903A-4E7D-4FA2-BA90-4AF85802AC25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4345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A61776C4-CA2D-4EB3-A4EC-55D8C2B11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E2403-DCD4-425C-A3C8-8113E80E1600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13192F3A-257D-4FD3-8DC4-BE304EBE5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CA2157D7-3EF0-4AD0-B683-18728F0AB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154D0-2CFC-47DA-8FF7-F51FECFDF5DB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8521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D3A6A1D-1F4F-4429-9BF9-DCB7763E5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C3EB1-AB61-41FA-9726-F75041C9C3B2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DDC4AE-8C4D-4D4D-8B86-D4106C6D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1644BAB-5963-459A-A178-F8A22F4CA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C4A884A-C774-402D-B45B-B5CFC94786D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4786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B7461287-C4D1-4C27-B27B-4FFF25805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3A2C5-B2DA-4A09-BD9A-129A889B4621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BE1A6087-538E-4508-8EC3-E9BDD020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8B3F6A4C-4A9A-427C-A2DF-486A34B8D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BFD9F-745F-421F-9312-8ADD78A42940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2520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011A7A2-8FAF-487E-B2A3-5A6A3A42B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97392-AB51-4583-9D90-0B684A4F6262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7314325-80ED-4AF0-B3B0-827CAE392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2E4E592-C764-4AD6-A230-351A00037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EC6D8-4D2A-4F67-9A1F-E5DE52BDD14B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7576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5B089A9-C9D7-43BD-977A-AA86164C4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D98A1-CC27-4124-8464-AF702E68437C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07B29B1-3605-49C9-8DCA-1BF342D48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29405E-5E5D-4081-899D-9CE824748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133B4-2489-4003-A71F-B265841C07E0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0698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2211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68419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0040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19CF-E173-4CF1-8EF7-1960EB94ED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F1954-7F96-40BA-8614-D2A1977BAC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574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19CF-E173-4CF1-8EF7-1960EB94ED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F1954-7F96-40BA-8614-D2A1977BAC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82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19CF-E173-4CF1-8EF7-1960EB94ED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F1954-7F96-40BA-8614-D2A1977BAC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52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19CF-E173-4CF1-8EF7-1960EB94ED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F1954-7F96-40BA-8614-D2A1977BAC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7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94DBEED-C456-4009-808B-E4D48853B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166C4-411A-41F0-B208-664F645FEE69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F0FD89C-5D57-4BC4-B7B5-8D2F14902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24390BD-9EB9-4082-BAF7-BED83A4F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89F2D1D-919D-4451-A008-27AC837C452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47166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19CF-E173-4CF1-8EF7-1960EB94ED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F1954-7F96-40BA-8614-D2A1977BAC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960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19CF-E173-4CF1-8EF7-1960EB94ED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F1954-7F96-40BA-8614-D2A1977BAC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260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19CF-E173-4CF1-8EF7-1960EB94ED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F1954-7F96-40BA-8614-D2A1977BAC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62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19CF-E173-4CF1-8EF7-1960EB94ED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F1954-7F96-40BA-8614-D2A1977BAC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5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19CF-E173-4CF1-8EF7-1960EB94ED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F1954-7F96-40BA-8614-D2A1977BAC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4846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19CF-E173-4CF1-8EF7-1960EB94ED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F1954-7F96-40BA-8614-D2A1977BAC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565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19CF-E173-4CF1-8EF7-1960EB94ED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F1954-7F96-40BA-8614-D2A1977BAC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281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DBEF958-7326-44E5-802F-E153DA49F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843A6-5745-470D-8A41-277276E3DB94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D64770E-F96C-4E64-A2B8-AE0025AC4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EB4764-94B8-4891-A5C1-39CC6DC61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5703CDC-495F-4786-BC95-7088F2BD50B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61624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C631CC7-B647-4F17-807B-3377A996B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B76BD-D92B-4D2D-8474-9D7432BF2A6F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F33655-872A-446D-A6C0-55785C8B3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AD05B7A-7091-49C9-B5BC-3F6C6B530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08F1B9D-F5D6-46C4-B612-B88975DA041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67786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3B9FE20-9E7F-4625-A6A7-FD2AFB123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D3940-938B-468F-857E-7A5C858C36A2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8187157-742A-473B-BC62-0876FB1D3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D1ED403-91E7-45FA-8B91-046C8C1EE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3430EB8-8D28-4E64-ABA7-1842A4C6EA4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013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CB189A4F-611A-4580-9B00-BFD5EFA70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F5FFD-8DAB-43A1-9896-3E304335FAED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73C4643E-C748-47D0-B288-51541024B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14D402A0-75FF-4E21-AF03-235FECFD1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C2F6EE0-7282-4F6E-AE1E-03F8FAF5B59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98886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D7E577CF-7D8A-444F-9E46-519B1BA42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2A7EA-BDD3-460E-9E31-944A8BF52E0E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C48C0401-282B-436F-9146-EB52E603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D310A7A6-A696-45D9-9C25-C28A643F8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6FA3F9-7075-4FA0-8731-94E46B15392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0170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>
            <a:extLst>
              <a:ext uri="{FF2B5EF4-FFF2-40B4-BE49-F238E27FC236}">
                <a16:creationId xmlns:a16="http://schemas.microsoft.com/office/drawing/2014/main" id="{CF5766CC-2306-4985-AC22-9778431FF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56DA-2DA0-4C09-9A1C-B784E505328B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BD244444-47BF-4F1F-9F64-24D1733DF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7BD4C9B7-D413-40FE-B1B5-A10C82EA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1489C1-EF8A-41E5-BA36-20018A1ED3B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24222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>
            <a:extLst>
              <a:ext uri="{FF2B5EF4-FFF2-40B4-BE49-F238E27FC236}">
                <a16:creationId xmlns:a16="http://schemas.microsoft.com/office/drawing/2014/main" id="{BCFCF230-CFAA-49E4-A3A2-F1D26F088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5488D-B018-4575-8800-F750DC9ED386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8C422CBF-664C-4A01-ADFC-68BBA9D26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E62B78F1-9F15-43CA-9C4C-953EAEF6D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1DDC478-6607-480D-881A-6BEF68ECA8D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62928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362F8ED5-7534-422F-B4B5-D16D4467C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0FD52-A950-42A6-99F3-3567CBC471F7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3" name="바닥글 개체 틀 4">
            <a:extLst>
              <a:ext uri="{FF2B5EF4-FFF2-40B4-BE49-F238E27FC236}">
                <a16:creationId xmlns:a16="http://schemas.microsoft.com/office/drawing/2014/main" id="{A2CCACFC-D6EF-423E-9D43-56A177D21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4FBC5D64-150E-41B9-A716-555191371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1D5F42-FD7D-462D-ADB4-4448E35C7E5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1633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A1DF1223-2BF8-48DC-9B0C-101B897EC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BB688-6CF4-482C-9328-97C6264422B7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0133900F-3CA2-4C89-A48A-059B6676F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DAE01244-E27D-4C1A-B0AA-797CFD660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EA9D9B-7EA6-4ACF-AE4F-AF0E05A05CD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94958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122857D2-D858-4FE0-815C-FBADA27E6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2EB41-798C-466F-BBE6-0A162F936017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4E19F6B1-CAED-4C54-8F28-D406E4C5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9C4D38E1-D0D1-4B62-9C8E-200A48C3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16FCB8F-6EF7-4893-A26D-F5AF5B7C84B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5974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6E252BB-83E9-413B-9822-33E44EA7E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6B978-73F5-4DC7-8CF5-84DE17A7CFD5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B583854-85CF-4678-87CE-A19B43805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175D855-E2EC-42CA-AD52-F8046ED77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D137D63-1171-4BEA-BFFB-AD00BBDB884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98779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9295A6-C1CB-460D-B1DE-3F0BFE6CA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46903-446E-4A68-9065-A72630AE4E0D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129EE0B-4A62-4D58-BAE7-E65D40B2F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EACCA2E-F268-44C2-93B2-934E40EF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23CAA1-DFFF-4777-99E9-D2C6E162154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16358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26961B-B8E9-4509-A3EF-9366F10EA7BE}" type="datetimeFigureOut">
              <a:rPr lang="ko-KR" altLang="en-US" smtClean="0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D8A2-047C-4C02-8EBB-14918DA953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57357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6B17D5-40B1-4494-9640-7D9181CD9899}" type="datetimeFigureOut">
              <a:rPr lang="ko-KR" altLang="en-US" smtClean="0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4394-BAF0-44B4-8B40-3BBBBF4A2E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12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>
            <a:extLst>
              <a:ext uri="{FF2B5EF4-FFF2-40B4-BE49-F238E27FC236}">
                <a16:creationId xmlns:a16="http://schemas.microsoft.com/office/drawing/2014/main" id="{EF823F11-00EC-4C39-B994-B4BA6C44C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6E1BE-DF24-4965-9661-D02CAA46581A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4407A529-0670-4086-B2EB-8CE898E47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103F6EC8-C43C-45C7-88DE-937843890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6410D9-461F-4265-9D53-D597F8D4478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46216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53B9C8-02E7-4906-A49F-BAEBC676D085}" type="datetimeFigureOut">
              <a:rPr lang="ko-KR" altLang="en-US" smtClean="0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89EC-FC86-4275-9769-AF79A6E0A1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25084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2F3984-9FB7-4459-B707-DB99D69C3A57}" type="datetimeFigureOut">
              <a:rPr lang="ko-KR" altLang="en-US" smtClean="0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70D1-910A-4D06-A6F2-F016C0A90D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1385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871216-6DBA-414C-A8E3-26175CF2E711}" type="datetimeFigureOut">
              <a:rPr lang="ko-KR" altLang="en-US" smtClean="0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20B7-43A6-430B-86EA-B9578FCC2B6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69015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E2EB00-381B-47CE-A5AF-EA95FE6C0577}" type="datetimeFigureOut">
              <a:rPr lang="ko-KR" altLang="en-US" smtClean="0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4ABA-ADAA-4264-A0D4-27E7EFEEBF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45331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1CF5CC-635D-45E5-93C8-E7B9951DE5D6}" type="datetimeFigureOut">
              <a:rPr lang="ko-KR" altLang="en-US" smtClean="0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7DE9-0262-43D6-8503-336B9574D4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2775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372175-7E17-4E1F-AE28-7F83E4D11BDB}" type="datetimeFigureOut">
              <a:rPr lang="ko-KR" altLang="en-US" smtClean="0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92D5-AB85-4CC1-A525-4A6D25B3A1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32966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7F08A6-A07D-4A29-B5C5-8B2C0118A168}" type="datetimeFigureOut">
              <a:rPr lang="ko-KR" altLang="en-US" smtClean="0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9BB1-D9B9-4FA5-B9F2-3E467E643F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32068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B4C4B7-99AE-48A4-8F90-66A26372D622}" type="datetimeFigureOut">
              <a:rPr lang="ko-KR" altLang="en-US" smtClean="0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BFCC-63ED-46A4-B0E7-FF9129209B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41946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91E3CF-9BCA-472F-A8CF-7C5B5D818281}" type="datetimeFigureOut">
              <a:rPr lang="ko-KR" altLang="en-US" smtClean="0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E514-25B0-4C2B-91A5-D12AB2F439C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08374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EAFA-4AB9-4984-807D-85B1418A42CA}" type="datetimeFigureOut">
              <a:rPr lang="ko-KR" altLang="en-US" smtClean="0"/>
              <a:t>2019-09-26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D4CAC-77E8-4CEC-ABEE-45EA1BD2F6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136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>
            <a:extLst>
              <a:ext uri="{FF2B5EF4-FFF2-40B4-BE49-F238E27FC236}">
                <a16:creationId xmlns:a16="http://schemas.microsoft.com/office/drawing/2014/main" id="{13BB17F7-F68F-4998-9D6B-799DA8BDD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F08EC-475E-4121-AE64-8DC13CEAAAD1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82775852-B761-4641-834B-09F43A3E8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9C218861-F209-4AD4-B45F-E1761F68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C378B3-05E9-4128-ADEC-AA126FCE1FE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67755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EAFA-4AB9-4984-807D-85B1418A42CA}" type="datetimeFigureOut">
              <a:rPr lang="ko-KR" altLang="en-US" smtClean="0"/>
              <a:t>2019-09-26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D4CAC-77E8-4CEC-ABEE-45EA1BD2F6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51131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EAFA-4AB9-4984-807D-85B1418A42CA}" type="datetimeFigureOut">
              <a:rPr lang="ko-KR" altLang="en-US" smtClean="0"/>
              <a:t>2019-09-26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D4CAC-77E8-4CEC-ABEE-45EA1BD2F6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8695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EAFA-4AB9-4984-807D-85B1418A42CA}" type="datetimeFigureOut">
              <a:rPr lang="ko-KR" altLang="en-US" smtClean="0"/>
              <a:t>2019-09-26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D4CAC-77E8-4CEC-ABEE-45EA1BD2F6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5361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EAFA-4AB9-4984-807D-85B1418A42CA}" type="datetimeFigureOut">
              <a:rPr lang="ko-KR" altLang="en-US" smtClean="0"/>
              <a:t>2019-09-26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D4CAC-77E8-4CEC-ABEE-45EA1BD2F6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27784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EAFA-4AB9-4984-807D-85B1418A42CA}" type="datetimeFigureOut">
              <a:rPr lang="ko-KR" altLang="en-US" smtClean="0"/>
              <a:t>2019-09-26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D4CAC-77E8-4CEC-ABEE-45EA1BD2F6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51287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EAFA-4AB9-4984-807D-85B1418A42CA}" type="datetimeFigureOut">
              <a:rPr lang="ko-KR" altLang="en-US" smtClean="0"/>
              <a:t>2019-09-26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D4CAC-77E8-4CEC-ABEE-45EA1BD2F6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62121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EAFA-4AB9-4984-807D-85B1418A42CA}" type="datetimeFigureOut">
              <a:rPr lang="ko-KR" altLang="en-US" smtClean="0"/>
              <a:t>2019-09-26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D4CAC-77E8-4CEC-ABEE-45EA1BD2F6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0451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EAFA-4AB9-4984-807D-85B1418A42CA}" type="datetimeFigureOut">
              <a:rPr lang="ko-KR" altLang="en-US" smtClean="0"/>
              <a:t>2019-09-26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D4CAC-77E8-4CEC-ABEE-45EA1BD2F6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59788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EAFA-4AB9-4984-807D-85B1418A42CA}" type="datetimeFigureOut">
              <a:rPr lang="ko-KR" altLang="en-US" smtClean="0"/>
              <a:t>2019-09-26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D4CAC-77E8-4CEC-ABEE-45EA1BD2F6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3633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EAFA-4AB9-4984-807D-85B1418A42CA}" type="datetimeFigureOut">
              <a:rPr lang="ko-KR" altLang="en-US" smtClean="0"/>
              <a:t>2019-09-26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D4CAC-77E8-4CEC-ABEE-45EA1BD2F6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9341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45C6806E-232D-4A3C-B5C7-D330F0EE6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AE79D-BAC5-4D6B-826C-108BC9A14B20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3" name="바닥글 개체 틀 4">
            <a:extLst>
              <a:ext uri="{FF2B5EF4-FFF2-40B4-BE49-F238E27FC236}">
                <a16:creationId xmlns:a16="http://schemas.microsoft.com/office/drawing/2014/main" id="{FE9856F2-5230-4303-87CC-301FD9617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BF32B4DC-3E7B-4F39-A364-4212F2E2B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137454C-CE09-4F05-8C84-C40DBE583CD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53652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2E46-0D9A-4A10-94E2-EE288C8A64B2}" type="datetimeFigureOut">
              <a:rPr lang="ko-KR" altLang="en-US" smtClean="0"/>
              <a:t>2019-09-26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2E6E-3CA5-4426-8C26-0F25953710F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81273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2E46-0D9A-4A10-94E2-EE288C8A64B2}" type="datetimeFigureOut">
              <a:rPr lang="ko-KR" altLang="en-US" smtClean="0"/>
              <a:t>2019-09-26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2E6E-3CA5-4426-8C26-0F25953710F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13827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2E46-0D9A-4A10-94E2-EE288C8A64B2}" type="datetimeFigureOut">
              <a:rPr lang="ko-KR" altLang="en-US" smtClean="0"/>
              <a:t>2019-09-26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2E6E-3CA5-4426-8C26-0F25953710F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2069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2E46-0D9A-4A10-94E2-EE288C8A64B2}" type="datetimeFigureOut">
              <a:rPr lang="ko-KR" altLang="en-US" smtClean="0"/>
              <a:t>2019-09-26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2E6E-3CA5-4426-8C26-0F25953710F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1553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2E46-0D9A-4A10-94E2-EE288C8A64B2}" type="datetimeFigureOut">
              <a:rPr lang="ko-KR" altLang="en-US" smtClean="0"/>
              <a:t>2019-09-26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2E6E-3CA5-4426-8C26-0F25953710F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94897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2E46-0D9A-4A10-94E2-EE288C8A64B2}" type="datetimeFigureOut">
              <a:rPr lang="ko-KR" altLang="en-US" smtClean="0"/>
              <a:t>2019-09-26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2E6E-3CA5-4426-8C26-0F25953710F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24451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2E46-0D9A-4A10-94E2-EE288C8A64B2}" type="datetimeFigureOut">
              <a:rPr lang="ko-KR" altLang="en-US" smtClean="0"/>
              <a:t>2019-09-26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2E6E-3CA5-4426-8C26-0F25953710F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6858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2E46-0D9A-4A10-94E2-EE288C8A64B2}" type="datetimeFigureOut">
              <a:rPr lang="ko-KR" altLang="en-US" smtClean="0"/>
              <a:t>2019-09-26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2E6E-3CA5-4426-8C26-0F25953710F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27060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2E46-0D9A-4A10-94E2-EE288C8A64B2}" type="datetimeFigureOut">
              <a:rPr lang="ko-KR" altLang="en-US" smtClean="0"/>
              <a:t>2019-09-26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2E6E-3CA5-4426-8C26-0F25953710F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96219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2E46-0D9A-4A10-94E2-EE288C8A64B2}" type="datetimeFigureOut">
              <a:rPr lang="ko-KR" altLang="en-US" smtClean="0"/>
              <a:t>2019-09-26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2E6E-3CA5-4426-8C26-0F25953710F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451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82262846-E732-43E2-A9F3-46F02EFBB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F1095-FE3B-4F00-827E-1F80B038B256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1D55E142-E557-4E84-A26D-540661639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78602E2A-6E81-433A-9409-E8CDCB1B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EC3186-5F25-4C72-86DC-CAFDF8190D7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324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2E46-0D9A-4A10-94E2-EE288C8A64B2}" type="datetimeFigureOut">
              <a:rPr lang="ko-KR" altLang="en-US" smtClean="0"/>
              <a:t>2019-09-26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2E6E-3CA5-4426-8C26-0F25953710F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48409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12139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5EC12-9CCE-47D7-B7FF-B50C73C8914D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D5A1F-93E4-4BCE-BF6A-5C2288E06193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25560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1830B-16DB-4D91-A269-79CE313BB396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CC895-DC87-4F3F-A964-F8DCAA6380C7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40390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23548-1CFF-4F79-A077-80A60554445A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BC413-9701-4F72-B738-ACB881A0CFB2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65701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B9793-7E6F-4E9E-98D6-0DE152582338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B59E4-EFA6-4363-9167-1F1D4148FCCB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43833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F0FA4-F5AE-49B5-8350-3C9A29045A84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F99B5-1D51-4BE3-8F06-2F6325BEA2E7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33403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F42B6-72A5-48B7-B20A-50DBEFD84350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41D7C-DBDC-4DD0-8C1C-E626F4A5920D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91912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E205D-0D7C-4B12-A075-F288CC597860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87723-8FEA-46F5-8D51-EA7D414D010A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60939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E60C0-953E-4E39-B1E5-91C154874B43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148E9-B8EE-458F-AFBC-CDE28C177AB3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874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56ABBD06-E50D-491E-A2A8-E03D96C21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C85DE-D458-45A1-B918-514E0AF37418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DACE003B-E955-4113-9658-F61370BB4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1D06D098-7D3B-4693-86FC-6AD4B5F8C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FFDCA2-8938-40BA-AB75-60C810E7969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5942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959E7-3BA9-476B-826D-C06AE7C8B490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911BC-7C01-431B-BF8F-A43D65E693FC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07240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5D99C-471D-4B3B-9DF7-1110F2362E3A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52B75-21BD-4217-974B-EF6601113DD9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92340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92011-CBDD-4BD8-BAD8-0140C7E57BCD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7D203-E9ED-4A45-A759-B10F3A2D86A4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19558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제목, 내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 anchor="t"/>
          <a:lstStyle>
            <a:lvl1pPr>
              <a:defRPr/>
            </a:lvl1pPr>
          </a:lstStyle>
          <a:p>
            <a:fld id="{91FDF893-ADE6-406D-8BA8-1587FEB7D3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76343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210336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7791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B573E55-8BE5-4D95-B77B-968DC414F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B557C-28A4-429B-B95B-8D685B616321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6038B18-B67A-49E8-9467-BA016F742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70663C7-1FC1-463D-B6CE-C7D49F802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8582BE1-3431-489E-BBC4-D97381A12D7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48750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FB057E9-5803-4623-8583-E989997A1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1BFBA-1587-4E5D-BA8B-F568B0C32DFC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FB618AB-4EEC-4825-AF1F-F9347911C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97229D-5DBA-49FE-9C00-57DB5FDBF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83293ED-6FDB-475E-AF96-9676CD2B06B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17669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F028ECD-0406-426D-B973-6AD9AB744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0083B-D3F8-4331-994B-5B988D4BEF95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C4BCC48-3706-4EA1-895F-4875DD29C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FABF15-08A3-4454-83F7-403D8AE4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0AC8A7B-864C-4875-92B4-85D11BE81BC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029168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7907D6C5-A93A-4885-8C0E-78B98B7F7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83324-3B19-4D95-8A0D-56072F9E59A1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34BED83F-C760-4246-B811-1D96CD7EF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B6782899-0A01-4A39-9A88-AC390D44E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B16828D-6FD1-4128-A6F9-F3F061E56AE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848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개체 틀 1">
            <a:extLst>
              <a:ext uri="{FF2B5EF4-FFF2-40B4-BE49-F238E27FC236}">
                <a16:creationId xmlns:a16="http://schemas.microsoft.com/office/drawing/2014/main" id="{2C61C8E4-DC51-44EF-B5C7-99785499C98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075" name="텍스트 개체 틀 2">
            <a:extLst>
              <a:ext uri="{FF2B5EF4-FFF2-40B4-BE49-F238E27FC236}">
                <a16:creationId xmlns:a16="http://schemas.microsoft.com/office/drawing/2014/main" id="{F3F5AA2B-FD77-4020-94DD-E796F89868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7474271-E862-4B76-93CA-DC73AF443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6996715-74B5-4188-A885-7A3D7ECECC02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53A5703-3A20-4DBC-8CC9-00DD864CE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95B4373-4423-4DB8-8395-2086ECDD1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5DB94B24-ED71-4FBC-A171-954D2D30B8E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509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개체 틀 1">
            <a:extLst>
              <a:ext uri="{FF2B5EF4-FFF2-40B4-BE49-F238E27FC236}">
                <a16:creationId xmlns:a16="http://schemas.microsoft.com/office/drawing/2014/main" id="{56F5847A-86E9-4A59-BE1B-1C4D82C5A5C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4099" name="텍스트 개체 틀 2">
            <a:extLst>
              <a:ext uri="{FF2B5EF4-FFF2-40B4-BE49-F238E27FC236}">
                <a16:creationId xmlns:a16="http://schemas.microsoft.com/office/drawing/2014/main" id="{E2C21BC7-BF55-4419-98B4-4F2445A1DB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6EE7874-09FF-474D-BB6C-D9353475F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8D07AFC-F71F-447A-9219-080A353466E4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4FC021-2F26-4725-B3C4-FACDBB4CFE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41203C6-6B3E-406F-A325-2623AF6A2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rgbClr val="898989"/>
                </a:solidFill>
                <a:latin typeface="맑은 고딕" panose="020B0503020000020004" pitchFamily="50" charset="-127"/>
              </a:defRPr>
            </a:lvl1pPr>
          </a:lstStyle>
          <a:p>
            <a:fld id="{1CDFEC2C-4DCB-4CFE-99D3-FF7EEB3E4F34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621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119CF-E173-4CF1-8EF7-1960EB94ED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F1954-7F96-40BA-8614-D2A1977BAC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41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개체 틀 1">
            <a:extLst>
              <a:ext uri="{FF2B5EF4-FFF2-40B4-BE49-F238E27FC236}">
                <a16:creationId xmlns:a16="http://schemas.microsoft.com/office/drawing/2014/main" id="{7E92CA0A-1089-4062-B14E-A3CABA6EE68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43" name="텍스트 개체 틀 2">
            <a:extLst>
              <a:ext uri="{FF2B5EF4-FFF2-40B4-BE49-F238E27FC236}">
                <a16:creationId xmlns:a16="http://schemas.microsoft.com/office/drawing/2014/main" id="{622AD186-9AB5-4E82-AD6D-48BB1B9540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0E86BF8-89FE-42A4-9E1F-16E70A4436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6F3C7DC-5B59-4C5D-B57D-91D23657DC4E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0B2340C-5C95-4D0B-A3F8-E43A442C0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62F271A-FBA2-4DE9-B500-F5E20875E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 smtClean="0">
                <a:solidFill>
                  <a:srgbClr val="898989"/>
                </a:solidFill>
                <a:latin typeface="맑은 고딕" panose="020B0503020000020004" pitchFamily="50" charset="-127"/>
                <a:ea typeface="+mn-ea"/>
              </a:defRPr>
            </a:lvl1pPr>
          </a:lstStyle>
          <a:p>
            <a:pPr>
              <a:defRPr/>
            </a:pPr>
            <a:fld id="{363846DB-36FE-4D71-A92C-40A93C92285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188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F9294B-FC7A-4C4D-92CD-9AA8BF4CEEA5}" type="datetimeFigureOut">
              <a:rPr lang="ko-KR" altLang="en-US" smtClean="0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FBBEC-8113-4F3F-B73D-AE7D62D89B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181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DEAFA-4AB9-4984-807D-85B1418A42CA}" type="datetimeFigureOut">
              <a:rPr lang="ko-KR" altLang="en-US" smtClean="0"/>
              <a:t>2019-09-26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D4CAC-77E8-4CEC-ABEE-45EA1BD2F6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533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F2E46-0D9A-4A10-94E2-EE288C8A64B2}" type="datetimeFigureOut">
              <a:rPr lang="ko-KR" altLang="en-US" smtClean="0"/>
              <a:t>2019-09-26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2E6E-3CA5-4426-8C26-0F25953710F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943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  <p:sldLayoutId id="2147484098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제목 개체 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8195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030CA60-FAEF-42F6-83BF-604F9EF4A0AF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rgbClr val="898989"/>
                </a:solidFill>
                <a:latin typeface="맑은 고딕" panose="020B0503020000020004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4699A8-652B-4888-A195-C74FABE6C56D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150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  <p:sldLayoutId id="2147484111" r:id="rId12"/>
    <p:sldLayoutId id="2147484112" r:id="rId13"/>
    <p:sldLayoutId id="2147484113" r:id="rId14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제목 개체 틀 1">
            <a:extLst>
              <a:ext uri="{FF2B5EF4-FFF2-40B4-BE49-F238E27FC236}">
                <a16:creationId xmlns:a16="http://schemas.microsoft.com/office/drawing/2014/main" id="{7A9EECD2-A561-413D-8D0A-EC2DBDF53B4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4339" name="텍스트 개체 틀 2">
            <a:extLst>
              <a:ext uri="{FF2B5EF4-FFF2-40B4-BE49-F238E27FC236}">
                <a16:creationId xmlns:a16="http://schemas.microsoft.com/office/drawing/2014/main" id="{249707EC-4CEA-4973-89DB-CC68BE8A1E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7881A6D-E967-4ACB-84E1-28BA0F2B1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B2C4655-D897-4406-BC49-5DAF06B0E544}" type="datetimeFigureOut">
              <a:rPr lang="ko-KR" altLang="en-US"/>
              <a:pPr>
                <a:defRPr/>
              </a:pPr>
              <a:t>2019-09-26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743223C-D351-4E39-998C-DEB3BCEED0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BCFEBD-8EF3-46EA-B985-1281503E6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rgbClr val="898989"/>
                </a:solidFill>
                <a:latin typeface="맑은 고딕" pitchFamily="50" charset="-127"/>
                <a:ea typeface="+mn-ea"/>
              </a:defRPr>
            </a:lvl1pPr>
          </a:lstStyle>
          <a:p>
            <a:pPr>
              <a:defRPr/>
            </a:pPr>
            <a:fld id="{19C86373-93BC-4030-9C00-3EAD67EC1F3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540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  <p:sldLayoutId id="2147484126" r:id="rId12"/>
    <p:sldLayoutId id="2147484127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toptb.org/events/world_tb_day/2006/default.asp?actionClicked=1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5.jpg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balliance.org/rd/scientific-visio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38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0.emf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2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7.png"/><Relationship Id="rId11" Type="http://schemas.openxmlformats.org/officeDocument/2006/relationships/image" Target="../media/image23.jpeg"/><Relationship Id="rId5" Type="http://schemas.openxmlformats.org/officeDocument/2006/relationships/image" Target="../media/image46.png"/><Relationship Id="rId10" Type="http://schemas.openxmlformats.org/officeDocument/2006/relationships/image" Target="../media/image22.jpeg"/><Relationship Id="rId4" Type="http://schemas.openxmlformats.org/officeDocument/2006/relationships/image" Target="../media/image45.png"/><Relationship Id="rId9" Type="http://schemas.openxmlformats.org/officeDocument/2006/relationships/image" Target="../media/image20.png"/><Relationship Id="rId14" Type="http://schemas.openxmlformats.org/officeDocument/2006/relationships/image" Target="../media/image51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7.xml"/><Relationship Id="rId5" Type="http://schemas.openxmlformats.org/officeDocument/2006/relationships/image" Target="../media/image20.png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8.emf"/><Relationship Id="rId4" Type="http://schemas.openxmlformats.org/officeDocument/2006/relationships/image" Target="../media/image57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6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9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image" Target="../media/image65.emf"/><Relationship Id="rId7" Type="http://schemas.openxmlformats.org/officeDocument/2006/relationships/image" Target="../media/image69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68.emf"/><Relationship Id="rId11" Type="http://schemas.openxmlformats.org/officeDocument/2006/relationships/image" Target="../media/image73.png"/><Relationship Id="rId5" Type="http://schemas.openxmlformats.org/officeDocument/2006/relationships/image" Target="../media/image67.emf"/><Relationship Id="rId10" Type="http://schemas.openxmlformats.org/officeDocument/2006/relationships/image" Target="../media/image72.emf"/><Relationship Id="rId4" Type="http://schemas.openxmlformats.org/officeDocument/2006/relationships/image" Target="../media/image66.emf"/><Relationship Id="rId9" Type="http://schemas.openxmlformats.org/officeDocument/2006/relationships/image" Target="../media/image7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제목 1">
            <a:extLst>
              <a:ext uri="{FF2B5EF4-FFF2-40B4-BE49-F238E27FC236}">
                <a16:creationId xmlns:a16="http://schemas.microsoft.com/office/drawing/2014/main" id="{56BB44C2-18A2-4129-8DB9-965E666CE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422" y="1026926"/>
            <a:ext cx="10585176" cy="216265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ko-KR" sz="5400" spc="-100" dirty="0">
                <a:latin typeface="Arial" panose="020B0604020202020204" pitchFamily="34" charset="0"/>
                <a:cs typeface="Arial" panose="020B0604020202020204" pitchFamily="34" charset="0"/>
              </a:rPr>
              <a:t>MDR-TB treatment:</a:t>
            </a:r>
            <a:br>
              <a:rPr lang="en-US" altLang="ko-KR" sz="5400" spc="-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4000" spc="-100" dirty="0">
                <a:latin typeface="Arial" panose="020B0604020202020204" pitchFamily="34" charset="0"/>
                <a:cs typeface="Arial" panose="020B0604020202020204" pitchFamily="34" charset="0"/>
              </a:rPr>
              <a:t>Recent</a:t>
            </a:r>
            <a:r>
              <a:rPr lang="ko-KR" altLang="en-US" sz="4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spc="-100" dirty="0">
                <a:latin typeface="Arial" panose="020B0604020202020204" pitchFamily="34" charset="0"/>
                <a:cs typeface="Arial" panose="020B0604020202020204" pitchFamily="34" charset="0"/>
              </a:rPr>
              <a:t>advances and new WHO guidelines</a:t>
            </a:r>
            <a:endParaRPr lang="ko-KR" altLang="en-US" sz="5400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747" name="부제목 2">
            <a:extLst>
              <a:ext uri="{FF2B5EF4-FFF2-40B4-BE49-F238E27FC236}">
                <a16:creationId xmlns:a16="http://schemas.microsoft.com/office/drawing/2014/main" id="{51354474-73BE-45D0-AA12-9A2F7E7F1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7292" y="4653136"/>
            <a:ext cx="8297416" cy="576064"/>
          </a:xfrm>
        </p:spPr>
        <p:txBody>
          <a:bodyPr/>
          <a:lstStyle/>
          <a:p>
            <a:r>
              <a:rPr lang="ko-KR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양산부산대학교병원 </a:t>
            </a:r>
            <a:r>
              <a:rPr lang="ko-KR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전두수</a:t>
            </a:r>
            <a:r>
              <a:rPr lang="ko-KR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9748" name="Rectangle 4">
            <a:extLst>
              <a:ext uri="{FF2B5EF4-FFF2-40B4-BE49-F238E27FC236}">
                <a16:creationId xmlns:a16="http://schemas.microsoft.com/office/drawing/2014/main" id="{EBA73E86-77C3-45DC-8CCD-5CDAFB9D015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35422" y="3268983"/>
            <a:ext cx="10801200" cy="69598"/>
          </a:xfrm>
          <a:prstGeom prst="rect">
            <a:avLst/>
          </a:prstGeom>
          <a:gradFill rotWithShape="0">
            <a:gsLst>
              <a:gs pos="0">
                <a:srgbClr val="6600CC"/>
              </a:gs>
              <a:gs pos="100000">
                <a:srgbClr val="CC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59749" name="Picture 14" descr="intro_treat">
            <a:extLst>
              <a:ext uri="{FF2B5EF4-FFF2-40B4-BE49-F238E27FC236}">
                <a16:creationId xmlns:a16="http://schemas.microsoft.com/office/drawing/2014/main" id="{B69ED2C1-EE2B-48D7-87C6-B1D9BB6A4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019" y="5527211"/>
            <a:ext cx="2027236" cy="108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50" name="Picture 15" descr="intro_hope">
            <a:extLst>
              <a:ext uri="{FF2B5EF4-FFF2-40B4-BE49-F238E27FC236}">
                <a16:creationId xmlns:a16="http://schemas.microsoft.com/office/drawing/2014/main" id="{39FB211E-20C9-472B-986E-A95DD88E9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404" y="5527211"/>
            <a:ext cx="2027236" cy="108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51" name="Picture 16" descr="intro_act">
            <a:extLst>
              <a:ext uri="{FF2B5EF4-FFF2-40B4-BE49-F238E27FC236}">
                <a16:creationId xmlns:a16="http://schemas.microsoft.com/office/drawing/2014/main" id="{393E853C-EBD4-4541-BD55-001CE55EC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387" y="5527215"/>
            <a:ext cx="2027236" cy="108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52" name="Picture 17" descr="intro_commit">
            <a:hlinkClick r:id="rId6"/>
            <a:extLst>
              <a:ext uri="{FF2B5EF4-FFF2-40B4-BE49-F238E27FC236}">
                <a16:creationId xmlns:a16="http://schemas.microsoft.com/office/drawing/2014/main" id="{1B4E74CA-6594-4FBA-BA82-EAA8D05BC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374" y="5527213"/>
            <a:ext cx="2027236" cy="108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53" name="Picture 18" descr="intro_collaborate">
            <a:extLst>
              <a:ext uri="{FF2B5EF4-FFF2-40B4-BE49-F238E27FC236}">
                <a16:creationId xmlns:a16="http://schemas.microsoft.com/office/drawing/2014/main" id="{1A8C4861-F161-4CC4-A9E4-65DFAEDCE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42" y="5527214"/>
            <a:ext cx="2027236" cy="108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11521"/>
      </p:ext>
    </p:extLst>
  </p:cSld>
  <p:clrMapOvr>
    <a:masterClrMapping/>
  </p:clrMapOvr>
  <p:transition advTm="3663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4">
            <a:extLst>
              <a:ext uri="{FF2B5EF4-FFF2-40B4-BE49-F238E27FC236}">
                <a16:creationId xmlns:a16="http://schemas.microsoft.com/office/drawing/2014/main" id="{AEC626A7-C1AF-4F02-A59B-B3577987BFDB}"/>
              </a:ext>
            </a:extLst>
          </p:cNvPr>
          <p:cNvSpPr txBox="1">
            <a:spLocks/>
          </p:cNvSpPr>
          <p:nvPr/>
        </p:nvSpPr>
        <p:spPr>
          <a:xfrm>
            <a:off x="731404" y="345719"/>
            <a:ext cx="10729192" cy="8906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2. </a:t>
            </a:r>
            <a:r>
              <a:rPr kumimoji="0" lang="ko-KR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신속</a:t>
            </a: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ko-KR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내성진단법 도입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DF83E24B-88FC-4D32-AA08-4A529360E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1370705"/>
            <a:ext cx="10945216" cy="54882"/>
          </a:xfrm>
          <a:prstGeom prst="rect">
            <a:avLst/>
          </a:prstGeom>
          <a:gradFill rotWithShape="0">
            <a:gsLst>
              <a:gs pos="0">
                <a:srgbClr val="6600CC"/>
              </a:gs>
              <a:gs pos="100000">
                <a:srgbClr val="CCCC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굴림"/>
              <a:cs typeface="+mn-cs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1E345F5-19E2-42A7-829B-3E36EB8F53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97" r="50501"/>
          <a:stretch/>
        </p:blipFill>
        <p:spPr>
          <a:xfrm>
            <a:off x="9311826" y="2340239"/>
            <a:ext cx="2071972" cy="327461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7B68F1E-513C-4EBF-95CB-B432960BF9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063" y="2842855"/>
            <a:ext cx="2097116" cy="2269379"/>
          </a:xfrm>
          <a:prstGeom prst="rect">
            <a:avLst/>
          </a:prstGeom>
        </p:spPr>
      </p:pic>
      <p:pic>
        <p:nvPicPr>
          <p:cNvPr id="9" name="그림 8" descr="개체, 현미경이(가) 표시된 사진&#10;&#10;자동 생성된 설명">
            <a:extLst>
              <a:ext uri="{FF2B5EF4-FFF2-40B4-BE49-F238E27FC236}">
                <a16:creationId xmlns:a16="http://schemas.microsoft.com/office/drawing/2014/main" id="{BE8C6BF1-EB48-4FF2-BEE4-261ECE4345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458" y="1988840"/>
            <a:ext cx="1754954" cy="177268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5" name="그림 4" descr="전자기기, 계산기, 잔디, 그룹이(가) 표시된 사진&#10;&#10;자동 생성된 설명">
            <a:extLst>
              <a:ext uri="{FF2B5EF4-FFF2-40B4-BE49-F238E27FC236}">
                <a16:creationId xmlns:a16="http://schemas.microsoft.com/office/drawing/2014/main" id="{B52F1058-9EF2-431E-B4B4-D5188A6E5D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24" y="4075184"/>
            <a:ext cx="2783421" cy="1772681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1879E56F-34C4-4CC3-896B-23678BCF675E}"/>
              </a:ext>
            </a:extLst>
          </p:cNvPr>
          <p:cNvSpPr/>
          <p:nvPr/>
        </p:nvSpPr>
        <p:spPr>
          <a:xfrm>
            <a:off x="1793477" y="6142949"/>
            <a:ext cx="30783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Culture based </a:t>
            </a:r>
            <a:r>
              <a:rPr lang="en-US" altLang="ko-KR" sz="2400" dirty="0" err="1">
                <a:latin typeface="Arial" panose="020B0604020202020204" pitchFamily="34" charset="0"/>
                <a:cs typeface="Arial" panose="020B0604020202020204" pitchFamily="34" charset="0"/>
              </a:rPr>
              <a:t>pDST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00118B4-5F25-44F6-B40E-03409B86AB02}"/>
              </a:ext>
            </a:extLst>
          </p:cNvPr>
          <p:cNvSpPr/>
          <p:nvPr/>
        </p:nvSpPr>
        <p:spPr>
          <a:xfrm>
            <a:off x="7483985" y="6142949"/>
            <a:ext cx="33645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Sputum based </a:t>
            </a:r>
            <a:r>
              <a:rPr lang="en-US" altLang="ko-KR" sz="2400" dirty="0" err="1">
                <a:latin typeface="Arial" panose="020B0604020202020204" pitchFamily="34" charset="0"/>
                <a:cs typeface="Arial" panose="020B0604020202020204" pitchFamily="34" charset="0"/>
              </a:rPr>
              <a:t>mDST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194F8C3C-47EC-4119-BDDE-1A60EBC59922}"/>
              </a:ext>
            </a:extLst>
          </p:cNvPr>
          <p:cNvSpPr/>
          <p:nvPr/>
        </p:nvSpPr>
        <p:spPr>
          <a:xfrm>
            <a:off x="5735960" y="3573016"/>
            <a:ext cx="675870" cy="1025238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24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2B09F14D-170C-40EE-B728-E3C8D154B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00" y="332656"/>
            <a:ext cx="10656000" cy="21960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D2270EB-4CA3-4DF1-A6C9-16F5F5FEA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7688" y="2780928"/>
            <a:ext cx="5436000" cy="3852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F3C0817B-73FB-4679-88F8-BF953C9CA1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4437112"/>
            <a:ext cx="1647816" cy="178317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6" name="그림 5" descr="개체, 현미경이(가) 표시된 사진&#10;&#10;자동 생성된 설명">
            <a:extLst>
              <a:ext uri="{FF2B5EF4-FFF2-40B4-BE49-F238E27FC236}">
                <a16:creationId xmlns:a16="http://schemas.microsoft.com/office/drawing/2014/main" id="{79BCDA20-DC32-4BC8-B288-B41B61986B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06" y="4437112"/>
            <a:ext cx="1754954" cy="177268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5" name="직사각형 4"/>
          <p:cNvSpPr/>
          <p:nvPr/>
        </p:nvSpPr>
        <p:spPr>
          <a:xfrm>
            <a:off x="8159976" y="2420888"/>
            <a:ext cx="3264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Lancet Glob Health 2019;7: e191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049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81044"/>
              </p:ext>
            </p:extLst>
          </p:nvPr>
        </p:nvGraphicFramePr>
        <p:xfrm>
          <a:off x="1559595" y="2374532"/>
          <a:ext cx="9072810" cy="367231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94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5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5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5591">
                  <a:extLst>
                    <a:ext uri="{9D8B030D-6E8A-4147-A177-3AD203B41FA5}">
                      <a16:colId xmlns:a16="http://schemas.microsoft.com/office/drawing/2014/main" val="253061715"/>
                    </a:ext>
                  </a:extLst>
                </a:gridCol>
                <a:gridCol w="1036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723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itchFamily="34" charset="0"/>
                          <a:cs typeface="Arial" pitchFamily="34" charset="0"/>
                        </a:rPr>
                        <a:t>1996-2000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itchFamily="34" charset="0"/>
                          <a:cs typeface="Arial" pitchFamily="34" charset="0"/>
                        </a:rPr>
                        <a:t>2001-2005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itchFamily="34" charset="0"/>
                          <a:cs typeface="Arial" pitchFamily="34" charset="0"/>
                        </a:rPr>
                        <a:t>2006-2010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itchFamily="34" charset="0"/>
                          <a:cs typeface="Arial" pitchFamily="34" charset="0"/>
                        </a:rPr>
                        <a:t>2011-2015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B w="12700" cmpd="sng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itchFamily="34" charset="0"/>
                          <a:cs typeface="Arial" pitchFamily="34" charset="0"/>
                        </a:rPr>
                        <a:t>P value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 anchor="ctr"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23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n=86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n=125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n=123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n=84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2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Arial" pitchFamily="34" charset="0"/>
                          <a:cs typeface="Arial" pitchFamily="34" charset="0"/>
                        </a:rPr>
                        <a:t>XDR-TB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itchFamily="34" charset="0"/>
                          <a:cs typeface="Arial" pitchFamily="34" charset="0"/>
                        </a:rPr>
                        <a:t>22.1%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itchFamily="34" charset="0"/>
                          <a:cs typeface="Arial" pitchFamily="34" charset="0"/>
                        </a:rPr>
                        <a:t>19.2%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itchFamily="34" charset="0"/>
                          <a:cs typeface="Arial" pitchFamily="34" charset="0"/>
                        </a:rPr>
                        <a:t>21.1%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17.9%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itchFamily="34" charset="0"/>
                          <a:cs typeface="Arial" pitchFamily="34" charset="0"/>
                        </a:rPr>
                        <a:t>0.620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2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 of drug used,</a:t>
                      </a:r>
                      <a:r>
                        <a:rPr lang="en-US" altLang="ko-KR" sz="16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median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itchFamily="34" charset="0"/>
                          <a:cs typeface="Arial" pitchFamily="34" charset="0"/>
                        </a:rPr>
                        <a:t>6 (5-8)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itchFamily="34" charset="0"/>
                          <a:cs typeface="Arial" pitchFamily="34" charset="0"/>
                        </a:rPr>
                        <a:t>6 (5-7)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itchFamily="34" charset="0"/>
                          <a:cs typeface="Arial" pitchFamily="34" charset="0"/>
                        </a:rPr>
                        <a:t>5 (5-6)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 (5-6)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itchFamily="34" charset="0"/>
                          <a:cs typeface="Arial" pitchFamily="34" charset="0"/>
                        </a:rPr>
                        <a:t>&lt;0.001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2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Treatment duration, Mo 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itchFamily="34" charset="0"/>
                          <a:cs typeface="Arial" pitchFamily="34" charset="0"/>
                        </a:rPr>
                        <a:t>41.5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itchFamily="34" charset="0"/>
                          <a:cs typeface="Arial" pitchFamily="34" charset="0"/>
                        </a:rPr>
                        <a:t>31.5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itchFamily="34" charset="0"/>
                          <a:cs typeface="Arial" pitchFamily="34" charset="0"/>
                        </a:rPr>
                        <a:t>24.4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19.8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itchFamily="34" charset="0"/>
                          <a:cs typeface="Arial" pitchFamily="34" charset="0"/>
                        </a:rPr>
                        <a:t>&lt;0.001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2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Surgical resection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43.0%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20.8%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14.6%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7.1%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&lt;0.001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2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Later</a:t>
                      </a:r>
                      <a:r>
                        <a:rPr lang="en-US" altLang="ko-KR" sz="1600" b="1" baseline="0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generation FQs </a:t>
                      </a:r>
                      <a:endParaRPr lang="ko-KR" altLang="en-US" sz="16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77.9%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82.4%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91.9%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90.5%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0.003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2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Linezolid </a:t>
                      </a:r>
                      <a:endParaRPr lang="ko-KR" altLang="en-US" sz="16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2.4%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9.8%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26.2%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&lt;0.001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2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Treatment success</a:t>
                      </a:r>
                      <a:endParaRPr lang="ko-KR" altLang="en-US" sz="16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 w="12700" cmpd="sng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45.3%</a:t>
                      </a:r>
                      <a:endParaRPr lang="ko-KR" altLang="en-US" sz="16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67.2%</a:t>
                      </a:r>
                      <a:endParaRPr lang="ko-KR" altLang="en-US" sz="16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83.7%</a:t>
                      </a:r>
                      <a:endParaRPr lang="ko-KR" altLang="en-US" sz="16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88.1%</a:t>
                      </a:r>
                      <a:endParaRPr lang="ko-KR" altLang="en-US" sz="16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&lt;0.001</a:t>
                      </a:r>
                      <a:endParaRPr lang="ko-KR" altLang="en-US" sz="16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2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Treatment success, XDR</a:t>
                      </a:r>
                      <a:endParaRPr lang="ko-KR" altLang="en-US" sz="16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36.8%</a:t>
                      </a:r>
                      <a:endParaRPr lang="ko-KR" altLang="en-US" sz="16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50.0%</a:t>
                      </a:r>
                      <a:endParaRPr lang="ko-KR" altLang="en-US" sz="16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73.1%</a:t>
                      </a:r>
                      <a:endParaRPr lang="ko-KR" altLang="en-US" sz="16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80.0%</a:t>
                      </a:r>
                      <a:endParaRPr lang="ko-KR" altLang="en-US" sz="16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&lt;0.001</a:t>
                      </a:r>
                      <a:endParaRPr lang="ko-KR" altLang="en-US" sz="16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1" marB="45721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2057" name="TextBox 2"/>
          <p:cNvSpPr txBox="1">
            <a:spLocks noChangeArrowheads="1"/>
          </p:cNvSpPr>
          <p:nvPr/>
        </p:nvSpPr>
        <p:spPr bwMode="auto">
          <a:xfrm>
            <a:off x="5879976" y="6351875"/>
            <a:ext cx="53299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Kwak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N et al. Int J </a:t>
            </a:r>
            <a:r>
              <a:rPr kumimoji="1" lang="en-US" altLang="ko-K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Tuberc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Lung Dis 2019;23:174</a:t>
            </a: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2059" name="TextBox 4"/>
          <p:cNvSpPr txBox="1">
            <a:spLocks noChangeArrowheads="1"/>
          </p:cNvSpPr>
          <p:nvPr/>
        </p:nvSpPr>
        <p:spPr bwMode="auto">
          <a:xfrm>
            <a:off x="1566491" y="1654001"/>
            <a:ext cx="92100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1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단일 기관 후향적 코호트 연구 </a:t>
            </a:r>
            <a:r>
              <a:rPr kumimoji="1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(MDR-TB, n= 418 ) </a:t>
            </a:r>
            <a:endParaRPr kumimoji="1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199456" y="261962"/>
            <a:ext cx="9793088" cy="1127572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표준치료의 개선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FQs, Linezolid</a:t>
            </a:r>
            <a:endParaRPr lang="ko-KR" altLang="en-US" dirty="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E6E80826-1873-4AE8-8FBB-D90446839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1370705"/>
            <a:ext cx="10945216" cy="54882"/>
          </a:xfrm>
          <a:prstGeom prst="rect">
            <a:avLst/>
          </a:prstGeom>
          <a:gradFill rotWithShape="0">
            <a:gsLst>
              <a:gs pos="0">
                <a:srgbClr val="6600CC"/>
              </a:gs>
              <a:gs pos="100000">
                <a:srgbClr val="CCCC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77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291"/>
    </mc:Choice>
    <mc:Fallback xmlns="">
      <p:transition spd="slow" advTm="7629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5DE8F1A7-C1CE-42DD-9307-C5F7B08957F1}"/>
              </a:ext>
            </a:extLst>
          </p:cNvPr>
          <p:cNvSpPr txBox="1">
            <a:spLocks/>
          </p:cNvSpPr>
          <p:nvPr/>
        </p:nvSpPr>
        <p:spPr bwMode="auto">
          <a:xfrm>
            <a:off x="911424" y="381808"/>
            <a:ext cx="10441160" cy="98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맑은 고딕" panose="020B0503020000020004" pitchFamily="50" charset="-127"/>
              </a:defRPr>
            </a:lvl2pPr>
            <a:lvl3pPr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맑은 고딕" panose="020B0503020000020004" pitchFamily="50" charset="-127"/>
              </a:defRPr>
            </a:lvl3pPr>
            <a:lvl4pPr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맑은 고딕" panose="020B0503020000020004" pitchFamily="50" charset="-127"/>
              </a:defRPr>
            </a:lvl4pPr>
            <a:lvl5pPr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맑은 고딕" panose="020B0503020000020004" pitchFamily="50" charset="-127"/>
              </a:defRPr>
            </a:lvl5pPr>
            <a:lvl6pPr marL="4572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맑은 고딕" panose="020B0503020000020004" pitchFamily="50" charset="-127"/>
              </a:defRPr>
            </a:lvl6pPr>
            <a:lvl7pPr marL="9144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맑은 고딕" panose="020B0503020000020004" pitchFamily="50" charset="-127"/>
              </a:defRPr>
            </a:lvl7pPr>
            <a:lvl8pPr marL="13716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맑은 고딕" panose="020B0503020000020004" pitchFamily="50" charset="-127"/>
              </a:defRPr>
            </a:lvl8pPr>
            <a:lvl9pPr marL="18288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맑은 고딕" panose="020B0503020000020004" pitchFamily="50" charset="-127"/>
              </a:defRPr>
            </a:lvl9pPr>
          </a:lstStyle>
          <a:p>
            <a:pPr marL="0" marR="0" lvl="0" indent="0" algn="ctr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dirty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4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. New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drugs: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from clinical trial to programmatic use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j-cs"/>
            </a:endParaRPr>
          </a:p>
        </p:txBody>
      </p:sp>
      <p:pic>
        <p:nvPicPr>
          <p:cNvPr id="6" name="Picture 21">
            <a:extLst>
              <a:ext uri="{FF2B5EF4-FFF2-40B4-BE49-F238E27FC236}">
                <a16:creationId xmlns:a16="http://schemas.microsoft.com/office/drawing/2014/main" id="{A6164612-3225-47BB-8DF0-D11CC73B1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5460" y="2362645"/>
            <a:ext cx="1300844" cy="192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1">
            <a:extLst>
              <a:ext uri="{FF2B5EF4-FFF2-40B4-BE49-F238E27FC236}">
                <a16:creationId xmlns:a16="http://schemas.microsoft.com/office/drawing/2014/main" id="{73EC0897-0A11-4ABC-B489-9D036ECF02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2362645"/>
            <a:ext cx="1407309" cy="192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8BAF3D-1E29-4C44-8BDF-5BD31D8954B9}"/>
              </a:ext>
            </a:extLst>
          </p:cNvPr>
          <p:cNvSpPr txBox="1"/>
          <p:nvPr/>
        </p:nvSpPr>
        <p:spPr>
          <a:xfrm>
            <a:off x="3466482" y="44688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Group 5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DEDD1F-6650-47E5-B10D-35DDC6C64EA4}"/>
              </a:ext>
            </a:extLst>
          </p:cNvPr>
          <p:cNvSpPr txBox="1"/>
          <p:nvPr/>
        </p:nvSpPr>
        <p:spPr>
          <a:xfrm>
            <a:off x="5216344" y="4461781"/>
            <a:ext cx="1318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Group D2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A3029A2-FB6A-4CDF-9C98-5005B78680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75" y="2280945"/>
            <a:ext cx="959396" cy="13791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B1B4A2D-8CE9-42BF-A038-FF1B60D221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620" y="2970511"/>
            <a:ext cx="959396" cy="13643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CEA7E7-BAB6-4331-A3A6-153E529E53DD}"/>
              </a:ext>
            </a:extLst>
          </p:cNvPr>
          <p:cNvSpPr txBox="1"/>
          <p:nvPr/>
        </p:nvSpPr>
        <p:spPr>
          <a:xfrm>
            <a:off x="572834" y="374278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spc="-100" dirty="0">
                <a:latin typeface="Arial" panose="020B0604020202020204" pitchFamily="34" charset="0"/>
                <a:cs typeface="Arial" panose="020B0604020202020204" pitchFamily="34" charset="0"/>
              </a:rPr>
              <a:t>June 2013</a:t>
            </a:r>
            <a:endParaRPr lang="ko-KR" altLang="en-US" sz="1600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B31167-2CE8-4C67-AF6A-2D9871B3949C}"/>
              </a:ext>
            </a:extLst>
          </p:cNvPr>
          <p:cNvSpPr txBox="1"/>
          <p:nvPr/>
        </p:nvSpPr>
        <p:spPr>
          <a:xfrm>
            <a:off x="1716620" y="4397553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spc="-100" dirty="0">
                <a:latin typeface="Arial" panose="020B0604020202020204" pitchFamily="34" charset="0"/>
                <a:cs typeface="Arial" panose="020B0604020202020204" pitchFamily="34" charset="0"/>
              </a:rPr>
              <a:t>Oct 2014</a:t>
            </a:r>
            <a:endParaRPr lang="ko-KR" altLang="en-US" sz="1600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D2EE3BE7-E7B0-4591-9F9A-41BA79F6DF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2164450"/>
            <a:ext cx="4653754" cy="2776718"/>
          </a:xfrm>
          <a:prstGeom prst="rect">
            <a:avLst/>
          </a:prstGeom>
        </p:spPr>
      </p:pic>
      <p:sp>
        <p:nvSpPr>
          <p:cNvPr id="14" name="Rectangle 12">
            <a:extLst>
              <a:ext uri="{FF2B5EF4-FFF2-40B4-BE49-F238E27FC236}">
                <a16:creationId xmlns:a16="http://schemas.microsoft.com/office/drawing/2014/main" id="{68CB15A3-7A91-4382-B88F-F958FEE8F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1370705"/>
            <a:ext cx="10945216" cy="54882"/>
          </a:xfrm>
          <a:prstGeom prst="rect">
            <a:avLst/>
          </a:prstGeom>
          <a:gradFill rotWithShape="0">
            <a:gsLst>
              <a:gs pos="0">
                <a:srgbClr val="6600CC"/>
              </a:gs>
              <a:gs pos="100000">
                <a:srgbClr val="CCCC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굴림"/>
              <a:cs typeface="+mn-cs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8C979820-8FFA-406E-B713-58AAD45504D2}"/>
              </a:ext>
            </a:extLst>
          </p:cNvPr>
          <p:cNvSpPr/>
          <p:nvPr/>
        </p:nvSpPr>
        <p:spPr>
          <a:xfrm>
            <a:off x="1127448" y="5518798"/>
            <a:ext cx="9937104" cy="710552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 tIns="108000" bIns="108000">
            <a:spAutoFit/>
          </a:bodyPr>
          <a:lstStyle/>
          <a:p>
            <a:pPr marL="18000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BDQ/DLM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는 기존 약제들로 효과적인 치료 처방이 구성되지 않는 성인 폐결핵 환자에서 기존 처방에 추가하여 사용할 수 있다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. 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484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2B8054-8816-4FE8-B252-048371FF6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5580"/>
          </a:xfrm>
        </p:spPr>
        <p:txBody>
          <a:bodyPr/>
          <a:lstStyle/>
          <a:p>
            <a:pPr algn="ctr"/>
            <a:r>
              <a:rPr lang="ko-KR" altLang="en-US" dirty="0">
                <a:latin typeface="+mj-ea"/>
              </a:rPr>
              <a:t>국내</a:t>
            </a:r>
            <a:r>
              <a:rPr lang="en-US" altLang="ko-KR" dirty="0">
                <a:latin typeface="+mj-ea"/>
              </a:rPr>
              <a:t> </a:t>
            </a:r>
            <a:r>
              <a:rPr lang="ko-KR" altLang="en-US" dirty="0">
                <a:latin typeface="+mj-ea"/>
              </a:rPr>
              <a:t>신약 사용 중간</a:t>
            </a:r>
            <a:r>
              <a:rPr lang="en-US" altLang="ko-KR" dirty="0">
                <a:latin typeface="+mj-ea"/>
              </a:rPr>
              <a:t> </a:t>
            </a:r>
            <a:r>
              <a:rPr lang="ko-KR" altLang="en-US" dirty="0">
                <a:latin typeface="+mj-ea"/>
              </a:rPr>
              <a:t>치료 성적</a:t>
            </a:r>
          </a:p>
        </p:txBody>
      </p:sp>
      <p:graphicFrame>
        <p:nvGraphicFramePr>
          <p:cNvPr id="3" name="표 3">
            <a:extLst>
              <a:ext uri="{FF2B5EF4-FFF2-40B4-BE49-F238E27FC236}">
                <a16:creationId xmlns:a16="http://schemas.microsoft.com/office/drawing/2014/main" id="{3753CF14-D570-47E0-AACB-E47FA1F04254}"/>
              </a:ext>
            </a:extLst>
          </p:cNvPr>
          <p:cNvGraphicFramePr>
            <a:graphicFrameLocks noGrp="1"/>
          </p:cNvGraphicFramePr>
          <p:nvPr/>
        </p:nvGraphicFramePr>
        <p:xfrm>
          <a:off x="1784423" y="4400712"/>
          <a:ext cx="8128001" cy="1483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57408357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11773778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26284948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01052875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90485975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3213714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2506616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no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MDR-TB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Pre-</a:t>
                      </a:r>
                      <a:r>
                        <a:rPr lang="en-US" altLang="ko-KR" dirty="0" err="1"/>
                        <a:t>XDR</a:t>
                      </a:r>
                      <a:r>
                        <a:rPr lang="en-US" altLang="ko-KR" baseline="-25000" dirty="0" err="1"/>
                        <a:t>inj</a:t>
                      </a:r>
                      <a:endParaRPr lang="ko-KR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Pre-XDR</a:t>
                      </a:r>
                      <a:r>
                        <a:rPr lang="en-US" altLang="ko-KR" baseline="-25000" dirty="0"/>
                        <a:t>FQ</a:t>
                      </a:r>
                      <a:endParaRPr lang="ko-KR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XDR-TB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P value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992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6 </a:t>
                      </a:r>
                      <a:r>
                        <a:rPr lang="en-US" altLang="ko-KR" dirty="0" err="1"/>
                        <a:t>mo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282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91.1%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83.3%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89.3%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91.7%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0.623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521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12 </a:t>
                      </a:r>
                      <a:r>
                        <a:rPr lang="en-US" altLang="ko-KR" dirty="0" err="1"/>
                        <a:t>mo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182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87.3%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66.7%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87.0%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87.5%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0.136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084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18 </a:t>
                      </a:r>
                      <a:r>
                        <a:rPr lang="en-US" altLang="ko-KR" dirty="0" err="1"/>
                        <a:t>mo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70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88.2%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71.4%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82.8%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94.1%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0.453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495002"/>
                  </a:ext>
                </a:extLst>
              </a:tr>
            </a:tbl>
          </a:graphicData>
        </a:graphic>
      </p:graphicFrame>
      <p:graphicFrame>
        <p:nvGraphicFramePr>
          <p:cNvPr id="5" name="표 3">
            <a:extLst>
              <a:ext uri="{FF2B5EF4-FFF2-40B4-BE49-F238E27FC236}">
                <a16:creationId xmlns:a16="http://schemas.microsoft.com/office/drawing/2014/main" id="{FA7FE888-B72B-41E4-B0CF-860CDFF7B096}"/>
              </a:ext>
            </a:extLst>
          </p:cNvPr>
          <p:cNvGraphicFramePr>
            <a:graphicFrameLocks noGrp="1"/>
          </p:cNvGraphicFramePr>
          <p:nvPr/>
        </p:nvGraphicFramePr>
        <p:xfrm>
          <a:off x="1784423" y="2575100"/>
          <a:ext cx="8128001" cy="1483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57408357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11773778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26284948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01052875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90485975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3213714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2506616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no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aseline="0" dirty="0"/>
                        <a:t>Total </a:t>
                      </a:r>
                      <a:endParaRPr lang="ko-KR" alt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aseline="0" dirty="0"/>
                        <a:t>BDQ</a:t>
                      </a:r>
                      <a:endParaRPr lang="ko-KR" alt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aseline="0" dirty="0"/>
                        <a:t>DLM</a:t>
                      </a:r>
                      <a:endParaRPr lang="ko-KR" alt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aseline="0" dirty="0"/>
                        <a:t>Both</a:t>
                      </a:r>
                      <a:endParaRPr lang="ko-KR" alt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P value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992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6 </a:t>
                      </a:r>
                      <a:r>
                        <a:rPr lang="en-US" altLang="ko-KR" dirty="0" err="1"/>
                        <a:t>mo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282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89.7%</a:t>
                      </a:r>
                      <a:endParaRPr lang="ko-KR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89.7%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88.9%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91.0%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0.939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521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12 </a:t>
                      </a:r>
                      <a:r>
                        <a:rPr lang="en-US" altLang="ko-KR" dirty="0" err="1"/>
                        <a:t>mo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182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85.2%</a:t>
                      </a:r>
                      <a:endParaRPr lang="ko-KR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82.2%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87.3%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86.8%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0.570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084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18 </a:t>
                      </a:r>
                      <a:r>
                        <a:rPr lang="en-US" altLang="ko-KR" dirty="0" err="1"/>
                        <a:t>mo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70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85.7%</a:t>
                      </a:r>
                      <a:endParaRPr lang="ko-KR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85.2%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80.8%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94.1%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0.402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4950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8CCE517-DDDA-461D-9F7B-85C503698A94}"/>
              </a:ext>
            </a:extLst>
          </p:cNvPr>
          <p:cNvSpPr txBox="1"/>
          <p:nvPr/>
        </p:nvSpPr>
        <p:spPr>
          <a:xfrm>
            <a:off x="5807968" y="6381328"/>
            <a:ext cx="576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심태선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대한결핵 및 호흡기학회 추계학술대회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, 2018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E302406-E334-4C9E-B215-7251CD159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1370705"/>
            <a:ext cx="10945216" cy="54882"/>
          </a:xfrm>
          <a:prstGeom prst="rect">
            <a:avLst/>
          </a:prstGeom>
          <a:gradFill rotWithShape="0">
            <a:gsLst>
              <a:gs pos="0">
                <a:srgbClr val="6600CC"/>
              </a:gs>
              <a:gs pos="100000">
                <a:srgbClr val="CCCC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굴림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523CDA-143C-4C7D-9AE2-EF46E15CF214}"/>
              </a:ext>
            </a:extLst>
          </p:cNvPr>
          <p:cNvSpPr txBox="1"/>
          <p:nvPr/>
        </p:nvSpPr>
        <p:spPr>
          <a:xfrm>
            <a:off x="1805224" y="1767839"/>
            <a:ext cx="8005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Favorable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outcome,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신약사전심의제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2016.9 – 2018.2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226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9D835AA-0DCD-4191-A227-54ACFCF0D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678" y="2710858"/>
            <a:ext cx="7646597" cy="34921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7C8530-10B1-4C08-866D-04D61B51529A}"/>
              </a:ext>
            </a:extLst>
          </p:cNvPr>
          <p:cNvSpPr txBox="1"/>
          <p:nvPr/>
        </p:nvSpPr>
        <p:spPr>
          <a:xfrm>
            <a:off x="2927648" y="619666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D29AC90-CB34-4E31-801F-D97A743DC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988" y="476672"/>
            <a:ext cx="10596024" cy="14091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2DD7C3-E2CC-43E1-AD05-0974450A5612}"/>
              </a:ext>
            </a:extLst>
          </p:cNvPr>
          <p:cNvSpPr txBox="1"/>
          <p:nvPr/>
        </p:nvSpPr>
        <p:spPr>
          <a:xfrm>
            <a:off x="3935760" y="618244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MDR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E7E052-176B-47F5-98B1-F65F7B959A6B}"/>
              </a:ext>
            </a:extLst>
          </p:cNvPr>
          <p:cNvSpPr txBox="1"/>
          <p:nvPr/>
        </p:nvSpPr>
        <p:spPr>
          <a:xfrm>
            <a:off x="4871864" y="617555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preXDR</a:t>
            </a:r>
            <a:r>
              <a:rPr lang="en-US" altLang="ko-KR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inj</a:t>
            </a:r>
            <a:endParaRPr lang="ko-KR" altLang="en-US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F959B0-4D3B-4175-B474-1DCD40BCF420}"/>
              </a:ext>
            </a:extLst>
          </p:cNvPr>
          <p:cNvSpPr txBox="1"/>
          <p:nvPr/>
        </p:nvSpPr>
        <p:spPr>
          <a:xfrm>
            <a:off x="6023992" y="6165304"/>
            <a:ext cx="1159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preXDR</a:t>
            </a:r>
            <a:r>
              <a:rPr lang="en-US" altLang="ko-KR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FQ</a:t>
            </a:r>
            <a:endParaRPr lang="ko-KR" altLang="en-US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2A791E-D0FC-444F-A4E1-F7D53FD388B2}"/>
              </a:ext>
            </a:extLst>
          </p:cNvPr>
          <p:cNvSpPr txBox="1"/>
          <p:nvPr/>
        </p:nvSpPr>
        <p:spPr>
          <a:xfrm>
            <a:off x="7248128" y="616530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XDR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D8A3F6-C8B6-455D-8103-949BBAF40B3F}"/>
              </a:ext>
            </a:extLst>
          </p:cNvPr>
          <p:cNvSpPr txBox="1"/>
          <p:nvPr/>
        </p:nvSpPr>
        <p:spPr>
          <a:xfrm>
            <a:off x="2207568" y="211368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ko-KR" altLang="en-US" dirty="0">
                <a:latin typeface="+mn-ea"/>
              </a:rPr>
              <a:t>후향적 관찰연구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국내 </a:t>
            </a:r>
            <a:r>
              <a:rPr lang="en-US" altLang="ko-KR" dirty="0">
                <a:latin typeface="+mn-ea"/>
              </a:rPr>
              <a:t>7</a:t>
            </a:r>
            <a:r>
              <a:rPr lang="ko-KR" altLang="en-US" dirty="0">
                <a:latin typeface="+mn-ea"/>
              </a:rPr>
              <a:t>개 병원</a:t>
            </a:r>
            <a:r>
              <a:rPr lang="en-US" altLang="ko-KR" dirty="0">
                <a:latin typeface="+mn-ea"/>
              </a:rPr>
              <a:t>, 2015.11–2017.12, MDR-TB (n=49)</a:t>
            </a:r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07633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9DD900-BCBC-4AB3-B46D-D540397A8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1051843"/>
          </a:xfrm>
        </p:spPr>
        <p:txBody>
          <a:bodyPr/>
          <a:lstStyle/>
          <a:p>
            <a:pPr algn="ctr"/>
            <a:r>
              <a:rPr lang="en-US" altLang="ko-KR" sz="4000" i="1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ko-KR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new drug </a:t>
            </a:r>
            <a:r>
              <a:rPr lang="en-US" altLang="ko-KR" sz="4000" i="1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 core drug</a:t>
            </a:r>
            <a:endParaRPr lang="ko-KR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C966B0-7282-470C-8D3F-9B4D6725848C}"/>
              </a:ext>
            </a:extLst>
          </p:cNvPr>
          <p:cNvSpPr txBox="1"/>
          <p:nvPr/>
        </p:nvSpPr>
        <p:spPr>
          <a:xfrm>
            <a:off x="1703512" y="1640994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Retrospective, matched case-control study, South Africa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659BC134-7646-4997-AFCD-F5F7FFAE50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13948"/>
              </p:ext>
            </p:extLst>
          </p:nvPr>
        </p:nvGraphicFramePr>
        <p:xfrm>
          <a:off x="2208160" y="2348880"/>
          <a:ext cx="7776272" cy="367675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28997">
                  <a:extLst>
                    <a:ext uri="{9D8B030D-6E8A-4147-A177-3AD203B41FA5}">
                      <a16:colId xmlns:a16="http://schemas.microsoft.com/office/drawing/2014/main" val="3396562796"/>
                    </a:ext>
                  </a:extLst>
                </a:gridCol>
                <a:gridCol w="2145474">
                  <a:extLst>
                    <a:ext uri="{9D8B030D-6E8A-4147-A177-3AD203B41FA5}">
                      <a16:colId xmlns:a16="http://schemas.microsoft.com/office/drawing/2014/main" val="863134823"/>
                    </a:ext>
                  </a:extLst>
                </a:gridCol>
                <a:gridCol w="2145474">
                  <a:extLst>
                    <a:ext uri="{9D8B030D-6E8A-4147-A177-3AD203B41FA5}">
                      <a16:colId xmlns:a16="http://schemas.microsoft.com/office/drawing/2014/main" val="2363676847"/>
                    </a:ext>
                  </a:extLst>
                </a:gridCol>
                <a:gridCol w="1356327">
                  <a:extLst>
                    <a:ext uri="{9D8B030D-6E8A-4147-A177-3AD203B41FA5}">
                      <a16:colId xmlns:a16="http://schemas.microsoft.com/office/drawing/2014/main" val="3120865522"/>
                    </a:ext>
                  </a:extLst>
                </a:gridCol>
              </a:tblGrid>
              <a:tr h="367675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BDQ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SLIDs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4472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007418"/>
                  </a:ext>
                </a:extLst>
              </a:tr>
              <a:tr h="367675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N=162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N=168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686476"/>
                  </a:ext>
                </a:extLst>
              </a:tr>
              <a:tr h="36767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 12 </a:t>
                      </a:r>
                      <a:r>
                        <a:rPr lang="en-US" altLang="ko-KR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5B9BD5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5B9BD5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5B9BD5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5B9BD5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620979"/>
                  </a:ext>
                </a:extLst>
              </a:tr>
              <a:tr h="36767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Unfavorable</a:t>
                      </a:r>
                      <a:endParaRPr lang="ko-KR" altLang="en-US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23.9%</a:t>
                      </a:r>
                      <a:endParaRPr lang="ko-KR" altLang="en-US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36.2%</a:t>
                      </a:r>
                      <a:endParaRPr lang="ko-KR" altLang="en-US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</a:t>
                      </a:r>
                      <a:endParaRPr lang="ko-KR" altLang="en-US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485762"/>
                  </a:ext>
                </a:extLst>
              </a:tr>
              <a:tr h="36767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Death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7.6%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7.5%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785620"/>
                  </a:ext>
                </a:extLst>
              </a:tr>
              <a:tr h="36767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Lost to FU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10.5%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12.5%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471902"/>
                  </a:ext>
                </a:extLst>
              </a:tr>
              <a:tr h="36767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Failure</a:t>
                      </a:r>
                      <a:endParaRPr lang="ko-KR" altLang="en-US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5.9%</a:t>
                      </a:r>
                      <a:endParaRPr lang="ko-KR" altLang="en-US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17.4%</a:t>
                      </a:r>
                      <a:endParaRPr lang="ko-KR" altLang="en-US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0.006</a:t>
                      </a:r>
                      <a:endParaRPr lang="ko-KR" altLang="en-US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640426"/>
                  </a:ext>
                </a:extLst>
              </a:tr>
              <a:tr h="36767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 18 </a:t>
                      </a:r>
                      <a:r>
                        <a:rPr lang="en-US" altLang="ko-KR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5B9BD5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5B9BD5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5B9BD5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5B9BD5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621477"/>
                  </a:ext>
                </a:extLst>
              </a:tr>
              <a:tr h="36767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Death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16.5%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15.0%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0.79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790887"/>
                  </a:ext>
                </a:extLst>
              </a:tr>
              <a:tr h="36767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Failure</a:t>
                      </a:r>
                      <a:endParaRPr lang="ko-KR" altLang="en-US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3.2%</a:t>
                      </a:r>
                      <a:endParaRPr lang="ko-KR" altLang="en-US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19.8%</a:t>
                      </a:r>
                      <a:endParaRPr lang="ko-KR" altLang="en-US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ko-KR" altLang="en-US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513165"/>
                  </a:ext>
                </a:extLst>
              </a:tr>
            </a:tbl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:a16="http://schemas.microsoft.com/office/drawing/2014/main" id="{C1102628-0907-46C4-9B2B-E56D378974C3}"/>
              </a:ext>
            </a:extLst>
          </p:cNvPr>
          <p:cNvSpPr/>
          <p:nvPr/>
        </p:nvSpPr>
        <p:spPr>
          <a:xfrm>
            <a:off x="7320136" y="6323597"/>
            <a:ext cx="40096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Zhao Y, et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al. Clin Infect Dis 2019;68:1522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4DDC73D0-5733-4EAB-96D2-E4FFCFDE1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1370705"/>
            <a:ext cx="10945216" cy="54882"/>
          </a:xfrm>
          <a:prstGeom prst="rect">
            <a:avLst/>
          </a:prstGeom>
          <a:gradFill rotWithShape="0">
            <a:gsLst>
              <a:gs pos="0">
                <a:srgbClr val="6600CC"/>
              </a:gs>
              <a:gs pos="100000">
                <a:srgbClr val="CCCC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647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EA9DDF-7F62-43F6-BC60-EA50F4C2B8DF}"/>
              </a:ext>
            </a:extLst>
          </p:cNvPr>
          <p:cNvSpPr txBox="1"/>
          <p:nvPr/>
        </p:nvSpPr>
        <p:spPr>
          <a:xfrm>
            <a:off x="2855640" y="2578061"/>
            <a:ext cx="6768752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Noninferiority trial, FQ-S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SLID-S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MDR-TB </a:t>
            </a:r>
          </a:p>
          <a:p>
            <a:pPr marL="342900" marR="0" lvl="0" indent="-342900" algn="l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Primary outcome : Culture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conversion at 32 Mo </a:t>
            </a:r>
          </a:p>
        </p:txBody>
      </p:sp>
      <p:pic>
        <p:nvPicPr>
          <p:cNvPr id="8" name="그림 2">
            <a:extLst>
              <a:ext uri="{FF2B5EF4-FFF2-40B4-BE49-F238E27FC236}">
                <a16:creationId xmlns:a16="http://schemas.microsoft.com/office/drawing/2014/main" id="{E06E9072-AA8E-413A-8BDC-EAEE1D96DF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65" b="52528"/>
          <a:stretch/>
        </p:blipFill>
        <p:spPr bwMode="auto">
          <a:xfrm>
            <a:off x="2921901" y="2187343"/>
            <a:ext cx="6078538" cy="38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05E99932-3DBB-41ED-8880-42502127E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826949"/>
              </p:ext>
            </p:extLst>
          </p:nvPr>
        </p:nvGraphicFramePr>
        <p:xfrm>
          <a:off x="3234239" y="3789040"/>
          <a:ext cx="5723522" cy="212481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87746">
                  <a:extLst>
                    <a:ext uri="{9D8B030D-6E8A-4147-A177-3AD203B41FA5}">
                      <a16:colId xmlns:a16="http://schemas.microsoft.com/office/drawing/2014/main" val="3420116824"/>
                    </a:ext>
                  </a:extLst>
                </a:gridCol>
                <a:gridCol w="2067888">
                  <a:extLst>
                    <a:ext uri="{9D8B030D-6E8A-4147-A177-3AD203B41FA5}">
                      <a16:colId xmlns:a16="http://schemas.microsoft.com/office/drawing/2014/main" val="3223794577"/>
                    </a:ext>
                  </a:extLst>
                </a:gridCol>
                <a:gridCol w="2067888">
                  <a:extLst>
                    <a:ext uri="{9D8B030D-6E8A-4147-A177-3AD203B41FA5}">
                      <a16:colId xmlns:a16="http://schemas.microsoft.com/office/drawing/2014/main" val="91730896"/>
                    </a:ext>
                  </a:extLst>
                </a:gridCol>
              </a:tblGrid>
              <a:tr h="439764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  (20Mo)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 (9-11Mo)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953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N=130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N=253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68424"/>
                  </a:ext>
                </a:extLst>
              </a:tr>
              <a:tr h="43976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Favorable </a:t>
                      </a:r>
                      <a:endParaRPr lang="ko-KR" altLang="en-US" sz="2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79.8%</a:t>
                      </a:r>
                      <a:endParaRPr lang="ko-KR" altLang="en-US" sz="2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78.8%</a:t>
                      </a:r>
                      <a:endParaRPr lang="ko-KR" altLang="en-US" sz="2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79569"/>
                  </a:ext>
                </a:extLst>
              </a:tr>
              <a:tr h="43976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 ≥ grade 3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45.4%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48.2%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755681"/>
                  </a:ext>
                </a:extLst>
              </a:tr>
              <a:tr h="43976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6.4%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8.5%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320767"/>
                  </a:ext>
                </a:extLst>
              </a:tr>
            </a:tbl>
          </a:graphicData>
        </a:graphic>
      </p:graphicFrame>
      <p:sp>
        <p:nvSpPr>
          <p:cNvPr id="2" name="직사각형 1">
            <a:extLst>
              <a:ext uri="{FF2B5EF4-FFF2-40B4-BE49-F238E27FC236}">
                <a16:creationId xmlns:a16="http://schemas.microsoft.com/office/drawing/2014/main" id="{B6D3FEEB-3B67-444F-B4B1-783F7F7C055E}"/>
              </a:ext>
            </a:extLst>
          </p:cNvPr>
          <p:cNvSpPr/>
          <p:nvPr/>
        </p:nvSpPr>
        <p:spPr>
          <a:xfrm>
            <a:off x="6687333" y="6300028"/>
            <a:ext cx="4737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Nunn AJ, et al. N </a:t>
            </a:r>
            <a:r>
              <a:rPr kumimoji="0" lang="en-US" altLang="ko-K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Engl</a:t>
            </a:r>
            <a:r>
              <a:rPr kumimoji="0" lang="en-US" altLang="ko-K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J Med 2019;380:1201</a:t>
            </a:r>
            <a:endParaRPr kumimoji="0" lang="ko-KR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9608621C-4005-4829-8A0D-4CCF276485AA}"/>
              </a:ext>
            </a:extLst>
          </p:cNvPr>
          <p:cNvSpPr txBox="1">
            <a:spLocks/>
          </p:cNvSpPr>
          <p:nvPr/>
        </p:nvSpPr>
        <p:spPr>
          <a:xfrm>
            <a:off x="1271464" y="332028"/>
            <a:ext cx="9649072" cy="988612"/>
          </a:xfrm>
          <a:prstGeom prst="rect">
            <a:avLst/>
          </a:prstGeom>
        </p:spPr>
        <p:txBody>
          <a:bodyPr anchor="ctr"/>
          <a:lstStyle>
            <a:lvl1pPr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맑은 고딕" panose="020B0503020000020004" pitchFamily="50" charset="-127"/>
              </a:defRPr>
            </a:lvl2pPr>
            <a:lvl3pPr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맑은 고딕" panose="020B0503020000020004" pitchFamily="50" charset="-127"/>
              </a:defRPr>
            </a:lvl3pPr>
            <a:lvl4pPr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맑은 고딕" panose="020B0503020000020004" pitchFamily="50" charset="-127"/>
              </a:defRPr>
            </a:lvl4pPr>
            <a:lvl5pPr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맑은 고딕" panose="020B0503020000020004" pitchFamily="50" charset="-127"/>
              </a:defRPr>
            </a:lvl5pPr>
            <a:lvl6pPr marL="4572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맑은 고딕" panose="020B0503020000020004" pitchFamily="50" charset="-127"/>
              </a:defRPr>
            </a:lvl6pPr>
            <a:lvl7pPr marL="9144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맑은 고딕" panose="020B0503020000020004" pitchFamily="50" charset="-127"/>
              </a:defRPr>
            </a:lvl7pPr>
            <a:lvl8pPr marL="13716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맑은 고딕" panose="020B0503020000020004" pitchFamily="50" charset="-127"/>
              </a:defRPr>
            </a:lvl8pPr>
            <a:lvl9pPr marL="18288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맑은 고딕" panose="020B0503020000020004" pitchFamily="50" charset="-127"/>
              </a:defRPr>
            </a:lvl9pPr>
          </a:lstStyle>
          <a:p>
            <a:pPr marL="0" marR="0" lvl="0" indent="0" algn="ctr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5. Shorter regimen using </a:t>
            </a: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Old Drugs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26615B-9709-4EEE-B6C3-FDC583E701C8}"/>
              </a:ext>
            </a:extLst>
          </p:cNvPr>
          <p:cNvSpPr txBox="1"/>
          <p:nvPr/>
        </p:nvSpPr>
        <p:spPr>
          <a:xfrm>
            <a:off x="2921901" y="1606410"/>
            <a:ext cx="3960440" cy="40011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Phase III: STREAM stage 1 trial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4FDC5160-7B39-45E4-A5E6-61748D0D8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1370705"/>
            <a:ext cx="10945216" cy="54882"/>
          </a:xfrm>
          <a:prstGeom prst="rect">
            <a:avLst/>
          </a:prstGeom>
          <a:gradFill rotWithShape="0">
            <a:gsLst>
              <a:gs pos="0">
                <a:srgbClr val="6600CC"/>
              </a:gs>
              <a:gs pos="100000">
                <a:srgbClr val="CCCC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200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86A336-2BDC-4874-AD87-C61CE683AD81}"/>
              </a:ext>
            </a:extLst>
          </p:cNvPr>
          <p:cNvSpPr txBox="1"/>
          <p:nvPr/>
        </p:nvSpPr>
        <p:spPr>
          <a:xfrm>
            <a:off x="2622526" y="2520347"/>
            <a:ext cx="7416824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Pretomanid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0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Bedaquiline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 Linezolid for 6 months</a:t>
            </a: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Primary outcome: Relapse free cure over 24 months 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3C6DD504-A0AE-41C1-B92E-261EC94EFD2A}"/>
              </a:ext>
            </a:extLst>
          </p:cNvPr>
          <p:cNvGraphicFramePr>
            <a:graphicFrameLocks noGrp="1"/>
          </p:cNvGraphicFramePr>
          <p:nvPr/>
        </p:nvGraphicFramePr>
        <p:xfrm>
          <a:off x="2729626" y="3958060"/>
          <a:ext cx="6732748" cy="180020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83187">
                  <a:extLst>
                    <a:ext uri="{9D8B030D-6E8A-4147-A177-3AD203B41FA5}">
                      <a16:colId xmlns:a16="http://schemas.microsoft.com/office/drawing/2014/main" val="154232627"/>
                    </a:ext>
                  </a:extLst>
                </a:gridCol>
                <a:gridCol w="1683187">
                  <a:extLst>
                    <a:ext uri="{9D8B030D-6E8A-4147-A177-3AD203B41FA5}">
                      <a16:colId xmlns:a16="http://schemas.microsoft.com/office/drawing/2014/main" val="3147137744"/>
                    </a:ext>
                  </a:extLst>
                </a:gridCol>
                <a:gridCol w="1683187">
                  <a:extLst>
                    <a:ext uri="{9D8B030D-6E8A-4147-A177-3AD203B41FA5}">
                      <a16:colId xmlns:a16="http://schemas.microsoft.com/office/drawing/2014/main" val="1785659331"/>
                    </a:ext>
                  </a:extLst>
                </a:gridCol>
                <a:gridCol w="1683187">
                  <a:extLst>
                    <a:ext uri="{9D8B030D-6E8A-4147-A177-3AD203B41FA5}">
                      <a16:colId xmlns:a16="http://schemas.microsoft.com/office/drawing/2014/main" val="1251897416"/>
                    </a:ext>
                  </a:extLst>
                </a:gridCol>
              </a:tblGrid>
              <a:tr h="600067">
                <a:tc>
                  <a:txBody>
                    <a:bodyPr/>
                    <a:lstStyle/>
                    <a:p>
                      <a:pPr algn="ctr" latinLnBrk="1"/>
                      <a:endParaRPr lang="ko-KR" altLang="en-US" sz="24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Total</a:t>
                      </a:r>
                      <a:endParaRPr lang="ko-KR" altLang="en-US" sz="24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XDR</a:t>
                      </a:r>
                      <a:endParaRPr lang="ko-KR" altLang="en-US" sz="24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MDR</a:t>
                      </a:r>
                      <a:endParaRPr lang="ko-KR" altLang="en-US" sz="24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5539184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</a:t>
                      </a:r>
                      <a:endParaRPr lang="ko-KR" altLang="en-US" sz="24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N=75</a:t>
                      </a:r>
                      <a:endParaRPr lang="ko-KR" altLang="en-US" sz="24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N=51</a:t>
                      </a:r>
                      <a:endParaRPr lang="ko-KR" altLang="en-US" sz="24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N=24</a:t>
                      </a:r>
                      <a:endParaRPr lang="ko-KR" altLang="en-US" sz="24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860393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Favorable</a:t>
                      </a:r>
                      <a:endParaRPr lang="ko-KR" altLang="en-US" sz="24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89%</a:t>
                      </a:r>
                      <a:endParaRPr lang="ko-KR" altLang="en-US" sz="24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88%</a:t>
                      </a:r>
                      <a:endParaRPr lang="ko-KR" altLang="en-US" sz="24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92%</a:t>
                      </a:r>
                      <a:endParaRPr lang="ko-KR" altLang="en-US" sz="24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72093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416338E-3C5F-472E-AA95-F83C6604E142}"/>
              </a:ext>
            </a:extLst>
          </p:cNvPr>
          <p:cNvSpPr txBox="1"/>
          <p:nvPr/>
        </p:nvSpPr>
        <p:spPr>
          <a:xfrm>
            <a:off x="5303287" y="6237312"/>
            <a:ext cx="5977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The 49</a:t>
            </a:r>
            <a:r>
              <a:rPr kumimoji="0" lang="en-US" altLang="ko-KR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th</a:t>
            </a:r>
            <a:r>
              <a:rPr kumimoji="0" lang="en-US" altLang="ko-K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UNION World Conference, Hague, 2018</a:t>
            </a:r>
            <a:endParaRPr kumimoji="0" lang="ko-KR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7CFC4669-852E-486A-8108-F21DC8CB8C86}"/>
              </a:ext>
            </a:extLst>
          </p:cNvPr>
          <p:cNvSpPr txBox="1">
            <a:spLocks/>
          </p:cNvSpPr>
          <p:nvPr/>
        </p:nvSpPr>
        <p:spPr>
          <a:xfrm>
            <a:off x="2070923" y="349961"/>
            <a:ext cx="8058150" cy="988612"/>
          </a:xfrm>
          <a:prstGeom prst="rect">
            <a:avLst/>
          </a:prstGeom>
        </p:spPr>
        <p:txBody>
          <a:bodyPr anchor="ctr"/>
          <a:lstStyle>
            <a:lvl1pPr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맑은 고딕" panose="020B0503020000020004" pitchFamily="50" charset="-127"/>
              </a:defRPr>
            </a:lvl2pPr>
            <a:lvl3pPr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맑은 고딕" panose="020B0503020000020004" pitchFamily="50" charset="-127"/>
              </a:defRPr>
            </a:lvl3pPr>
            <a:lvl4pPr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맑은 고딕" panose="020B0503020000020004" pitchFamily="50" charset="-127"/>
              </a:defRPr>
            </a:lvl4pPr>
            <a:lvl5pPr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맑은 고딕" panose="020B0503020000020004" pitchFamily="50" charset="-127"/>
              </a:defRPr>
            </a:lvl5pPr>
            <a:lvl6pPr marL="4572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맑은 고딕" panose="020B0503020000020004" pitchFamily="50" charset="-127"/>
              </a:defRPr>
            </a:lvl6pPr>
            <a:lvl7pPr marL="9144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맑은 고딕" panose="020B0503020000020004" pitchFamily="50" charset="-127"/>
              </a:defRPr>
            </a:lvl7pPr>
            <a:lvl8pPr marL="13716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맑은 고딕" panose="020B0503020000020004" pitchFamily="50" charset="-127"/>
              </a:defRPr>
            </a:lvl8pPr>
            <a:lvl9pPr marL="18288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맑은 고딕" panose="020B0503020000020004" pitchFamily="50" charset="-127"/>
              </a:defRPr>
            </a:lvl9pPr>
          </a:lstStyle>
          <a:p>
            <a:pPr marL="0" marR="0" lvl="0" indent="0" algn="ctr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Shorter regimen using </a:t>
            </a: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New Drugs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F7EEF1F-C0AA-4BBD-AE2D-C155632A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519" y="1712904"/>
            <a:ext cx="1738219" cy="69094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0FD01F3-9A8D-4F9E-AF64-8E63C7675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816" y="1817625"/>
            <a:ext cx="2342084" cy="554704"/>
          </a:xfrm>
          <a:prstGeom prst="rect">
            <a:avLst/>
          </a:prstGeom>
        </p:spPr>
      </p:pic>
      <p:sp>
        <p:nvSpPr>
          <p:cNvPr id="11" name="Rectangle 12">
            <a:extLst>
              <a:ext uri="{FF2B5EF4-FFF2-40B4-BE49-F238E27FC236}">
                <a16:creationId xmlns:a16="http://schemas.microsoft.com/office/drawing/2014/main" id="{B808CCF4-7560-4CB4-8EBD-0C0D37588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1370705"/>
            <a:ext cx="10945216" cy="54882"/>
          </a:xfrm>
          <a:prstGeom prst="rect">
            <a:avLst/>
          </a:prstGeom>
          <a:gradFill rotWithShape="0">
            <a:gsLst>
              <a:gs pos="0">
                <a:srgbClr val="6600CC"/>
              </a:gs>
              <a:gs pos="100000">
                <a:srgbClr val="CCCC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717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F7110-9FC3-4456-9176-0A4D0C4EAEC3}"/>
              </a:ext>
            </a:extLst>
          </p:cNvPr>
          <p:cNvSpPr txBox="1">
            <a:spLocks/>
          </p:cNvSpPr>
          <p:nvPr/>
        </p:nvSpPr>
        <p:spPr>
          <a:xfrm>
            <a:off x="1469166" y="305148"/>
            <a:ext cx="9281661" cy="988612"/>
          </a:xfrm>
          <a:prstGeom prst="rect">
            <a:avLst/>
          </a:prstGeom>
        </p:spPr>
        <p:txBody>
          <a:bodyPr anchor="ctr"/>
          <a:lstStyle>
            <a:lvl1pPr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맑은 고딕" panose="020B0503020000020004" pitchFamily="50" charset="-127"/>
              </a:defRPr>
            </a:lvl2pPr>
            <a:lvl3pPr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맑은 고딕" panose="020B0503020000020004" pitchFamily="50" charset="-127"/>
              </a:defRPr>
            </a:lvl3pPr>
            <a:lvl4pPr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맑은 고딕" panose="020B0503020000020004" pitchFamily="50" charset="-127"/>
              </a:defRPr>
            </a:lvl4pPr>
            <a:lvl5pPr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맑은 고딕" panose="020B0503020000020004" pitchFamily="50" charset="-127"/>
              </a:defRPr>
            </a:lvl5pPr>
            <a:lvl6pPr marL="4572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맑은 고딕" panose="020B0503020000020004" pitchFamily="50" charset="-127"/>
              </a:defRPr>
            </a:lvl6pPr>
            <a:lvl7pPr marL="9144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맑은 고딕" panose="020B0503020000020004" pitchFamily="50" charset="-127"/>
              </a:defRPr>
            </a:lvl7pPr>
            <a:lvl8pPr marL="13716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맑은 고딕" panose="020B0503020000020004" pitchFamily="50" charset="-127"/>
              </a:defRPr>
            </a:lvl8pPr>
            <a:lvl9pPr marL="18288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맑은 고딕" panose="020B0503020000020004" pitchFamily="50" charset="-127"/>
              </a:defRPr>
            </a:lvl9pPr>
          </a:lstStyle>
          <a:p>
            <a:pPr marL="0" marR="0" lvl="0" indent="0" algn="ctr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Paradigm shift: from </a:t>
            </a:r>
            <a:r>
              <a:rPr kumimoji="0" lang="en-US" altLang="ko-KR" sz="4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Drug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to </a:t>
            </a:r>
            <a:r>
              <a:rPr kumimoji="0" lang="en-US" altLang="ko-KR" sz="4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Regimen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5" name="Picture 2" descr="http://www.tballiance.org/sites/default/files/static/images/rd/scientific-vision/regimen-development-graphic.png">
            <a:hlinkClick r:id="rId3"/>
            <a:extLst>
              <a:ext uri="{FF2B5EF4-FFF2-40B4-BE49-F238E27FC236}">
                <a16:creationId xmlns:a16="http://schemas.microsoft.com/office/drawing/2014/main" id="{5ECBF0CF-1235-411E-BF78-5DAEC9E67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1987223"/>
            <a:ext cx="4320480" cy="438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>
            <a:extLst>
              <a:ext uri="{FF2B5EF4-FFF2-40B4-BE49-F238E27FC236}">
                <a16:creationId xmlns:a16="http://schemas.microsoft.com/office/drawing/2014/main" id="{C71BFB7E-1E22-46B7-B3ED-8CC455AC9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1370705"/>
            <a:ext cx="10945216" cy="54882"/>
          </a:xfrm>
          <a:prstGeom prst="rect">
            <a:avLst/>
          </a:prstGeom>
          <a:gradFill rotWithShape="0">
            <a:gsLst>
              <a:gs pos="0">
                <a:srgbClr val="6600CC"/>
              </a:gs>
              <a:gs pos="100000">
                <a:srgbClr val="CCCC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굴림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FCCD2EA-7C4A-44C0-8DB4-0121DE63BE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287" t="12927" r="20469"/>
          <a:stretch/>
        </p:blipFill>
        <p:spPr>
          <a:xfrm>
            <a:off x="845433" y="1987223"/>
            <a:ext cx="5598372" cy="43829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70DA4F-4B03-45F6-BF41-CBAAED41BFC6}"/>
              </a:ext>
            </a:extLst>
          </p:cNvPr>
          <p:cNvSpPr txBox="1"/>
          <p:nvPr/>
        </p:nvSpPr>
        <p:spPr>
          <a:xfrm>
            <a:off x="1343472" y="3947850"/>
            <a:ext cx="177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2019-8-14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53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B447482-095E-4408-B813-5B6D4655B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46" y="151264"/>
            <a:ext cx="9973108" cy="655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06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140C9D3E-2F18-42ED-966A-960DB3AD9153}"/>
              </a:ext>
            </a:extLst>
          </p:cNvPr>
          <p:cNvSpPr txBox="1">
            <a:spLocks/>
          </p:cNvSpPr>
          <p:nvPr/>
        </p:nvSpPr>
        <p:spPr>
          <a:xfrm>
            <a:off x="983432" y="305148"/>
            <a:ext cx="10441160" cy="988612"/>
          </a:xfrm>
          <a:prstGeom prst="rect">
            <a:avLst/>
          </a:prstGeom>
        </p:spPr>
        <p:txBody>
          <a:bodyPr anchor="ctr"/>
          <a:lstStyle>
            <a:lvl1pPr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맑은 고딕" panose="020B0503020000020004" pitchFamily="50" charset="-127"/>
              </a:defRPr>
            </a:lvl2pPr>
            <a:lvl3pPr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맑은 고딕" panose="020B0503020000020004" pitchFamily="50" charset="-127"/>
              </a:defRPr>
            </a:lvl3pPr>
            <a:lvl4pPr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맑은 고딕" panose="020B0503020000020004" pitchFamily="50" charset="-127"/>
              </a:defRPr>
            </a:lvl4pPr>
            <a:lvl5pPr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맑은 고딕" panose="020B0503020000020004" pitchFamily="50" charset="-127"/>
              </a:defRPr>
            </a:lvl5pPr>
            <a:lvl6pPr marL="4572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맑은 고딕" panose="020B0503020000020004" pitchFamily="50" charset="-127"/>
              </a:defRPr>
            </a:lvl6pPr>
            <a:lvl7pPr marL="9144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맑은 고딕" panose="020B0503020000020004" pitchFamily="50" charset="-127"/>
              </a:defRPr>
            </a:lvl7pPr>
            <a:lvl8pPr marL="13716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맑은 고딕" panose="020B0503020000020004" pitchFamily="50" charset="-127"/>
              </a:defRPr>
            </a:lvl8pPr>
            <a:lvl9pPr marL="18288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맑은 고딕" panose="020B0503020000020004" pitchFamily="50" charset="-127"/>
              </a:defRPr>
            </a:lvl9pPr>
          </a:lstStyle>
          <a:p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Clinical Trials : </a:t>
            </a:r>
            <a:r>
              <a:rPr lang="ko-KR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Towards all-oral and shorter regimens </a:t>
            </a:r>
            <a:endParaRPr lang="ko-KR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38E6FD3A-E7F9-4516-A22D-4C3BCD3B1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1370705"/>
            <a:ext cx="10945216" cy="54882"/>
          </a:xfrm>
          <a:prstGeom prst="rect">
            <a:avLst/>
          </a:prstGeom>
          <a:gradFill rotWithShape="0">
            <a:gsLst>
              <a:gs pos="0">
                <a:srgbClr val="6600CC"/>
              </a:gs>
              <a:gs pos="100000">
                <a:srgbClr val="CCCC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굴림"/>
              <a:cs typeface="+mn-cs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452397"/>
              </p:ext>
            </p:extLst>
          </p:nvPr>
        </p:nvGraphicFramePr>
        <p:xfrm>
          <a:off x="1379476" y="1760141"/>
          <a:ext cx="9433048" cy="43586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2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Trial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Regimen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Promoter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MDR-END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Dlm</a:t>
                      </a:r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altLang="ko-K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Lzd</a:t>
                      </a:r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altLang="ko-K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Lfx</a:t>
                      </a:r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-Z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9-12 Mo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SNUH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Nix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Pa-</a:t>
                      </a:r>
                      <a:r>
                        <a:rPr lang="en-US" altLang="ko-K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Bdq</a:t>
                      </a:r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altLang="ko-K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Lzd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Mo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 Alliance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</a:t>
                      </a:r>
                      <a:r>
                        <a:rPr lang="en-US" altLang="ko-K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IUATLD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Lzd</a:t>
                      </a:r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altLang="ko-K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Bdq</a:t>
                      </a:r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altLang="ko-K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Lfx</a:t>
                      </a:r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-Z + (</a:t>
                      </a:r>
                      <a:r>
                        <a:rPr lang="en-US" altLang="ko-K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Eto</a:t>
                      </a:r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altLang="ko-K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Trz</a:t>
                      </a:r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altLang="ko-K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Hh</a:t>
                      </a:r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6-9 Mo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 Africa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 PRACTECAL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B: </a:t>
                      </a:r>
                      <a:r>
                        <a:rPr lang="en-US" altLang="ko-K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Bdq</a:t>
                      </a:r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-Pa-</a:t>
                      </a:r>
                      <a:r>
                        <a:rPr lang="en-US" altLang="ko-K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Lzd</a:t>
                      </a:r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altLang="ko-K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Mfx</a:t>
                      </a:r>
                      <a:endParaRPr lang="en-US" altLang="ko-K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C: </a:t>
                      </a:r>
                      <a:r>
                        <a:rPr lang="en-US" altLang="ko-K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Bdq</a:t>
                      </a:r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-Pa-</a:t>
                      </a:r>
                      <a:r>
                        <a:rPr lang="en-US" altLang="ko-K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Lzd</a:t>
                      </a:r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altLang="ko-K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Cfz</a:t>
                      </a:r>
                      <a:endParaRPr lang="en-US" altLang="ko-K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D: </a:t>
                      </a:r>
                      <a:r>
                        <a:rPr lang="en-US" altLang="ko-K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Bdq</a:t>
                      </a:r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-Pa-</a:t>
                      </a:r>
                      <a:r>
                        <a:rPr lang="en-US" altLang="ko-K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Lzd</a:t>
                      </a:r>
                      <a:endParaRPr lang="en-US" altLang="ko-K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Mo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MSF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endTB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A: </a:t>
                      </a:r>
                      <a:r>
                        <a:rPr lang="en-US" altLang="ko-K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Bdq</a:t>
                      </a:r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altLang="ko-K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Lzd</a:t>
                      </a:r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altLang="ko-K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Mfx</a:t>
                      </a:r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-Z</a:t>
                      </a:r>
                    </a:p>
                    <a:p>
                      <a:pPr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B:</a:t>
                      </a:r>
                      <a:r>
                        <a:rPr lang="en-US" altLang="ko-K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Bdq</a:t>
                      </a:r>
                      <a:r>
                        <a:rPr lang="en-US" altLang="ko-K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altLang="ko-KR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Lzd</a:t>
                      </a:r>
                      <a:r>
                        <a:rPr lang="en-US" altLang="ko-K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altLang="ko-KR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Cfz</a:t>
                      </a:r>
                      <a:r>
                        <a:rPr lang="en-US" altLang="ko-K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altLang="ko-KR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Lfx</a:t>
                      </a:r>
                      <a:r>
                        <a:rPr lang="en-US" altLang="ko-K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-Z</a:t>
                      </a:r>
                    </a:p>
                    <a:p>
                      <a:pPr latinLnBrk="1"/>
                      <a:r>
                        <a:rPr lang="en-US" altLang="ko-K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C: </a:t>
                      </a:r>
                      <a:r>
                        <a:rPr lang="en-US" altLang="ko-KR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Bdq</a:t>
                      </a:r>
                      <a:r>
                        <a:rPr lang="en-US" altLang="ko-K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altLang="ko-KR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Dlm</a:t>
                      </a:r>
                      <a:r>
                        <a:rPr lang="en-US" altLang="ko-K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altLang="ko-KR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Lzd</a:t>
                      </a:r>
                      <a:r>
                        <a:rPr lang="en-US" altLang="ko-K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altLang="ko-KR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Lfx</a:t>
                      </a:r>
                      <a:r>
                        <a:rPr lang="en-US" altLang="ko-K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-Z</a:t>
                      </a:r>
                    </a:p>
                    <a:p>
                      <a:pPr latinLnBrk="1"/>
                      <a:r>
                        <a:rPr lang="en-US" altLang="ko-K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D: </a:t>
                      </a:r>
                      <a:r>
                        <a:rPr lang="en-US" altLang="ko-KR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Dlm</a:t>
                      </a:r>
                      <a:r>
                        <a:rPr lang="en-US" altLang="ko-K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altLang="ko-KR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Cfz</a:t>
                      </a:r>
                      <a:r>
                        <a:rPr lang="en-US" altLang="ko-K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altLang="ko-KR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Lfx</a:t>
                      </a:r>
                      <a:r>
                        <a:rPr lang="en-US" altLang="ko-K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altLang="ko-KR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Lzd</a:t>
                      </a:r>
                      <a:r>
                        <a:rPr lang="en-US" altLang="ko-K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-Z</a:t>
                      </a:r>
                    </a:p>
                    <a:p>
                      <a:pPr latinLnBrk="1"/>
                      <a:r>
                        <a:rPr lang="en-US" altLang="ko-K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E: </a:t>
                      </a:r>
                      <a:r>
                        <a:rPr lang="en-US" altLang="ko-KR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Dlm</a:t>
                      </a:r>
                      <a:r>
                        <a:rPr lang="en-US" altLang="ko-K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altLang="ko-KR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Cfz</a:t>
                      </a:r>
                      <a:r>
                        <a:rPr lang="en-US" altLang="ko-K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altLang="ko-KR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Mfx</a:t>
                      </a:r>
                      <a:r>
                        <a:rPr lang="en-US" altLang="ko-K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-Z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Mo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MSF. PIH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SimlpiciTB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Bdq</a:t>
                      </a:r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-Pa-</a:t>
                      </a:r>
                      <a:r>
                        <a:rPr lang="en-US" altLang="ko-K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Mfx</a:t>
                      </a:r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-Z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Mo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 Alliance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6626808" y="6381328"/>
            <a:ext cx="50858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Pontali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E et al.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Respir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Rev. 2019 ;28.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pii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: 190035.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348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150" y="2204864"/>
            <a:ext cx="8314507" cy="1685611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5398" y="4389654"/>
            <a:ext cx="8167186" cy="1728192"/>
          </a:xfrm>
          <a:prstGeom prst="rect">
            <a:avLst/>
          </a:prstGeom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id="{EAF92AAD-D16E-46B6-8150-B5BD2D208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1370705"/>
            <a:ext cx="10945216" cy="54882"/>
          </a:xfrm>
          <a:prstGeom prst="rect">
            <a:avLst/>
          </a:prstGeom>
          <a:gradFill rotWithShape="0">
            <a:gsLst>
              <a:gs pos="0">
                <a:srgbClr val="6600CC"/>
              </a:gs>
              <a:gs pos="100000">
                <a:srgbClr val="CCCC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latinLnBrk="0" hangingPunct="0">
              <a:spcBef>
                <a:spcPct val="20000"/>
              </a:spcBef>
              <a:spcAft>
                <a:spcPct val="0"/>
              </a:spcAft>
              <a:defRPr/>
            </a:pPr>
            <a:endParaRPr lang="ko-KR" altLang="en-US" sz="2400" kern="0">
              <a:solidFill>
                <a:srgbClr val="000000"/>
              </a:solidFill>
              <a:latin typeface="Arial Narrow" pitchFamily="34" charset="0"/>
              <a:ea typeface="굴림"/>
            </a:endParaRPr>
          </a:p>
        </p:txBody>
      </p:sp>
      <p:sp>
        <p:nvSpPr>
          <p:cNvPr id="8" name="제목 7">
            <a:extLst>
              <a:ext uri="{FF2B5EF4-FFF2-40B4-BE49-F238E27FC236}">
                <a16:creationId xmlns:a16="http://schemas.microsoft.com/office/drawing/2014/main" id="{22B66F62-C45F-4858-A982-457BC9ED7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/>
          <a:p>
            <a:pPr lvl="0"/>
            <a:r>
              <a:rPr lang="en-US" altLang="ko-KR" spc="-17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ko-KR" altLang="en-US" spc="-17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적절한 환자 관리 </a:t>
            </a:r>
            <a:r>
              <a:rPr lang="en-US" altLang="ko-KR" spc="-17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ko-KR" altLang="en-US" spc="-17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치료 성적 개선</a:t>
            </a:r>
            <a:endParaRPr lang="ko-KR" altLang="en-US" spc="-170" dirty="0"/>
          </a:p>
        </p:txBody>
      </p:sp>
    </p:spTree>
    <p:extLst>
      <p:ext uri="{BB962C8B-B14F-4D97-AF65-F5344CB8AC3E}">
        <p14:creationId xmlns:p14="http://schemas.microsoft.com/office/powerpoint/2010/main" val="1854470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F52DC1-3049-4583-8A84-9A7EF2366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425352"/>
            <a:ext cx="9271942" cy="945353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Taiwan MDR-TB Consortiums (TMTC)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BBE2B21-83F2-456B-A919-62C7FDB7A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956816"/>
            <a:ext cx="6165342" cy="4443985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2000" dirty="0">
                <a:latin typeface="+mj-ea"/>
                <a:ea typeface="+mj-ea"/>
              </a:rPr>
              <a:t>2007</a:t>
            </a:r>
            <a:r>
              <a:rPr lang="ko-KR" altLang="en-US" sz="2000" dirty="0">
                <a:latin typeface="+mj-ea"/>
                <a:ea typeface="+mj-ea"/>
              </a:rPr>
              <a:t>년 </a:t>
            </a:r>
            <a:r>
              <a:rPr lang="en-US" altLang="ko-KR" sz="2000" dirty="0">
                <a:latin typeface="+mj-ea"/>
                <a:ea typeface="+mj-ea"/>
              </a:rPr>
              <a:t>Taiwan CDC </a:t>
            </a:r>
            <a:r>
              <a:rPr lang="ko-KR" altLang="en-US" sz="2000" dirty="0">
                <a:latin typeface="+mj-ea"/>
                <a:ea typeface="+mj-ea"/>
              </a:rPr>
              <a:t>지원 하에 시작 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ko-KR" altLang="en-US" sz="2000" dirty="0">
                <a:latin typeface="+mj-ea"/>
                <a:ea typeface="+mj-ea"/>
              </a:rPr>
              <a:t>전국 </a:t>
            </a:r>
            <a:r>
              <a:rPr lang="en-US" altLang="ko-KR" sz="2000" dirty="0">
                <a:latin typeface="+mj-ea"/>
                <a:ea typeface="+mj-ea"/>
              </a:rPr>
              <a:t>5</a:t>
            </a:r>
            <a:r>
              <a:rPr lang="ko-KR" altLang="en-US" sz="2000" dirty="0">
                <a:latin typeface="+mj-ea"/>
                <a:ea typeface="+mj-ea"/>
              </a:rPr>
              <a:t>개 권역의 </a:t>
            </a:r>
            <a:r>
              <a:rPr lang="en-US" altLang="ko-KR" sz="2000" dirty="0">
                <a:latin typeface="+mj-ea"/>
                <a:ea typeface="+mj-ea"/>
              </a:rPr>
              <a:t>DR-TB management group</a:t>
            </a:r>
          </a:p>
          <a:p>
            <a:pPr lvl="1">
              <a:lnSpc>
                <a:spcPct val="130000"/>
              </a:lnSpc>
              <a:buClr>
                <a:srgbClr val="FF0000"/>
              </a:buClr>
            </a:pPr>
            <a:r>
              <a:rPr lang="en-US" altLang="ko-KR" sz="1600" dirty="0">
                <a:latin typeface="+mj-ea"/>
                <a:ea typeface="+mj-ea"/>
              </a:rPr>
              <a:t>1</a:t>
            </a:r>
            <a:r>
              <a:rPr lang="ko-KR" altLang="en-US" sz="1600" dirty="0">
                <a:latin typeface="+mj-ea"/>
                <a:ea typeface="+mj-ea"/>
              </a:rPr>
              <a:t>개 거점</a:t>
            </a:r>
            <a:r>
              <a:rPr lang="en-US" altLang="ko-KR" sz="1600" dirty="0">
                <a:latin typeface="+mj-ea"/>
                <a:ea typeface="+mj-ea"/>
              </a:rPr>
              <a:t> </a:t>
            </a:r>
            <a:r>
              <a:rPr lang="ko-KR" altLang="en-US" sz="1600" dirty="0">
                <a:latin typeface="+mj-ea"/>
                <a:ea typeface="+mj-ea"/>
              </a:rPr>
              <a:t>병원 </a:t>
            </a:r>
            <a:r>
              <a:rPr lang="en-US" altLang="ko-KR" sz="1600" dirty="0">
                <a:latin typeface="+mj-ea"/>
                <a:ea typeface="+mj-ea"/>
              </a:rPr>
              <a:t>+ </a:t>
            </a:r>
            <a:r>
              <a:rPr lang="ko-KR" altLang="en-US" sz="1600" dirty="0">
                <a:latin typeface="+mj-ea"/>
                <a:ea typeface="+mj-ea"/>
              </a:rPr>
              <a:t>보조 병원의 네트워크</a:t>
            </a:r>
            <a:endParaRPr lang="en-US" altLang="ko-KR" sz="1600" dirty="0">
              <a:latin typeface="+mj-ea"/>
              <a:ea typeface="+mj-ea"/>
            </a:endParaRPr>
          </a:p>
          <a:p>
            <a:pPr lvl="1">
              <a:lnSpc>
                <a:spcPct val="130000"/>
              </a:lnSpc>
              <a:buClr>
                <a:srgbClr val="FF0000"/>
              </a:buClr>
            </a:pPr>
            <a:r>
              <a:rPr lang="ko-KR" altLang="en-US" sz="1600" dirty="0">
                <a:latin typeface="+mj-ea"/>
                <a:ea typeface="+mj-ea"/>
              </a:rPr>
              <a:t>구성</a:t>
            </a:r>
            <a:r>
              <a:rPr lang="en-US" altLang="ko-KR" sz="1600" dirty="0">
                <a:latin typeface="+mj-ea"/>
                <a:ea typeface="+mj-ea"/>
              </a:rPr>
              <a:t>: </a:t>
            </a:r>
            <a:r>
              <a:rPr lang="ko-KR" altLang="en-US" sz="1600" dirty="0">
                <a:latin typeface="+mj-ea"/>
                <a:ea typeface="+mj-ea"/>
              </a:rPr>
              <a:t>의사</a:t>
            </a:r>
            <a:r>
              <a:rPr lang="en-US" altLang="ko-KR" sz="1600" dirty="0">
                <a:latin typeface="+mj-ea"/>
                <a:ea typeface="+mj-ea"/>
              </a:rPr>
              <a:t>, </a:t>
            </a:r>
            <a:r>
              <a:rPr lang="ko-KR" altLang="en-US" sz="1600" dirty="0">
                <a:latin typeface="+mj-ea"/>
                <a:ea typeface="+mj-ea"/>
              </a:rPr>
              <a:t>간호사</a:t>
            </a:r>
            <a:r>
              <a:rPr lang="en-US" altLang="ko-KR" sz="1600" dirty="0">
                <a:latin typeface="+mj-ea"/>
                <a:ea typeface="+mj-ea"/>
              </a:rPr>
              <a:t>, DOT supporters</a:t>
            </a:r>
          </a:p>
          <a:p>
            <a:pPr lvl="1">
              <a:lnSpc>
                <a:spcPct val="130000"/>
              </a:lnSpc>
              <a:buClr>
                <a:srgbClr val="FF0000"/>
              </a:buClr>
            </a:pPr>
            <a:r>
              <a:rPr lang="en-US" altLang="ko-KR" sz="1600" dirty="0">
                <a:latin typeface="+mj-ea"/>
                <a:ea typeface="+mj-ea"/>
              </a:rPr>
              <a:t>TMTC</a:t>
            </a:r>
            <a:r>
              <a:rPr lang="ko-KR" altLang="en-US" sz="1600" dirty="0">
                <a:latin typeface="+mj-ea"/>
                <a:ea typeface="+mj-ea"/>
              </a:rPr>
              <a:t> 이외 의료기관에서 진단된 </a:t>
            </a:r>
            <a:r>
              <a:rPr lang="en-US" altLang="ko-KR" sz="1600" dirty="0">
                <a:latin typeface="+mj-ea"/>
                <a:ea typeface="+mj-ea"/>
              </a:rPr>
              <a:t>MDR-TB </a:t>
            </a:r>
            <a:r>
              <a:rPr lang="ko-KR" altLang="en-US" sz="1600" dirty="0">
                <a:latin typeface="+mj-ea"/>
                <a:ea typeface="+mj-ea"/>
              </a:rPr>
              <a:t>환자는 </a:t>
            </a:r>
            <a:r>
              <a:rPr lang="en-US" altLang="ko-KR" sz="1600" dirty="0">
                <a:latin typeface="+mj-ea"/>
                <a:ea typeface="+mj-ea"/>
              </a:rPr>
              <a:t>TMTC</a:t>
            </a:r>
            <a:r>
              <a:rPr lang="ko-KR" altLang="en-US" sz="1600" dirty="0">
                <a:latin typeface="+mj-ea"/>
                <a:ea typeface="+mj-ea"/>
              </a:rPr>
              <a:t>로 의뢰하도록 강력 권고 </a:t>
            </a:r>
            <a:endParaRPr lang="en-US" altLang="ko-KR" sz="1600" dirty="0">
              <a:latin typeface="+mj-ea"/>
              <a:ea typeface="+mj-ea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ko-KR" altLang="en-US" sz="2000" dirty="0">
                <a:latin typeface="+mj-ea"/>
                <a:ea typeface="+mj-ea"/>
              </a:rPr>
              <a:t>전문가 회의 </a:t>
            </a:r>
            <a:r>
              <a:rPr lang="en-US" altLang="ko-KR" sz="2000" dirty="0">
                <a:latin typeface="+mj-ea"/>
                <a:ea typeface="+mj-ea"/>
              </a:rPr>
              <a:t>: </a:t>
            </a:r>
            <a:r>
              <a:rPr lang="ko-KR" altLang="en-US" sz="2000" dirty="0">
                <a:latin typeface="+mj-ea"/>
                <a:ea typeface="+mj-ea"/>
              </a:rPr>
              <a:t>분기별 개최</a:t>
            </a:r>
            <a:r>
              <a:rPr lang="en-US" altLang="ko-KR" sz="2000" dirty="0">
                <a:latin typeface="+mj-ea"/>
                <a:ea typeface="+mj-ea"/>
              </a:rPr>
              <a:t>, </a:t>
            </a:r>
            <a:r>
              <a:rPr lang="ko-KR" altLang="en-US" sz="2000" dirty="0">
                <a:latin typeface="+mj-ea"/>
                <a:ea typeface="+mj-ea"/>
              </a:rPr>
              <a:t>문제</a:t>
            </a:r>
            <a:r>
              <a:rPr lang="en-US" altLang="ko-KR" sz="2000" dirty="0">
                <a:latin typeface="+mj-ea"/>
                <a:ea typeface="+mj-ea"/>
              </a:rPr>
              <a:t> </a:t>
            </a:r>
            <a:r>
              <a:rPr lang="ko-KR" altLang="en-US" sz="2000" dirty="0">
                <a:latin typeface="+mj-ea"/>
                <a:ea typeface="+mj-ea"/>
              </a:rPr>
              <a:t>환자에 대한 검토와 치료 방침 권유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ko-KR" altLang="en-US" sz="2000" dirty="0">
                <a:latin typeface="+mj-ea"/>
                <a:ea typeface="+mj-ea"/>
              </a:rPr>
              <a:t>보험 재정 </a:t>
            </a:r>
            <a:r>
              <a:rPr lang="en-US" altLang="ko-KR" sz="2000" dirty="0">
                <a:latin typeface="+mj-ea"/>
                <a:ea typeface="+mj-ea"/>
              </a:rPr>
              <a:t>: Quality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r>
              <a:rPr lang="en-US" altLang="ko-KR" sz="2000" dirty="0">
                <a:latin typeface="+mj-ea"/>
                <a:ea typeface="+mj-ea"/>
              </a:rPr>
              <a:t>based payment  </a:t>
            </a:r>
          </a:p>
          <a:p>
            <a:pPr marL="0" indent="0">
              <a:lnSpc>
                <a:spcPct val="130000"/>
              </a:lnSpc>
              <a:buClr>
                <a:srgbClr val="FF0000"/>
              </a:buClr>
              <a:buNone/>
            </a:pPr>
            <a:endParaRPr lang="ko-KR" altLang="en-US" sz="2000" dirty="0">
              <a:latin typeface="+mj-ea"/>
              <a:ea typeface="+mj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485A7EC-DEE9-4061-B793-995A5D011C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0" t="25287" r="65429" b="18444"/>
          <a:stretch/>
        </p:blipFill>
        <p:spPr>
          <a:xfrm>
            <a:off x="9165480" y="1956816"/>
            <a:ext cx="1747740" cy="2340865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B3459EE3-6A03-4132-B719-C6335F4C182D}"/>
              </a:ext>
            </a:extLst>
          </p:cNvPr>
          <p:cNvSpPr/>
          <p:nvPr/>
        </p:nvSpPr>
        <p:spPr>
          <a:xfrm>
            <a:off x="6629700" y="6185097"/>
            <a:ext cx="38810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latinLnBrk="0"/>
            <a:r>
              <a:rPr lang="fr-FR" altLang="ko-KR" sz="1600" dirty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Yu MC, et al. Clin Infect Dis 2018;67:202</a:t>
            </a:r>
            <a:endParaRPr lang="ko-KR" altLang="en-US" sz="1600" dirty="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EAF92AAD-D16E-46B6-8150-B5BD2D208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1370705"/>
            <a:ext cx="10945216" cy="54882"/>
          </a:xfrm>
          <a:prstGeom prst="rect">
            <a:avLst/>
          </a:prstGeom>
          <a:gradFill rotWithShape="0">
            <a:gsLst>
              <a:gs pos="0">
                <a:srgbClr val="6600CC"/>
              </a:gs>
              <a:gs pos="100000">
                <a:srgbClr val="CCCC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462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9F71C48-E542-4F34-9212-20F46D280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779905"/>
            <a:ext cx="7981950" cy="474891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ko-KR" altLang="en-US" sz="2000" dirty="0">
                <a:latin typeface="+mj-ea"/>
                <a:ea typeface="+mj-ea"/>
              </a:rPr>
              <a:t>환자 관리 </a:t>
            </a:r>
            <a:endParaRPr lang="en-US" altLang="ko-KR" sz="2000" dirty="0">
              <a:latin typeface="+mj-ea"/>
              <a:ea typeface="+mj-ea"/>
            </a:endParaRPr>
          </a:p>
          <a:p>
            <a:pPr lvl="1">
              <a:lnSpc>
                <a:spcPct val="110000"/>
              </a:lnSpc>
              <a:buClr>
                <a:srgbClr val="FF0000"/>
              </a:buClr>
            </a:pPr>
            <a:r>
              <a:rPr lang="ko-KR" altLang="en-US" sz="1800" dirty="0">
                <a:latin typeface="+mj-ea"/>
                <a:ea typeface="+mj-ea"/>
              </a:rPr>
              <a:t>모든 </a:t>
            </a:r>
            <a:r>
              <a:rPr lang="ko-KR" altLang="en-US" sz="1800" dirty="0" err="1">
                <a:latin typeface="+mj-ea"/>
                <a:ea typeface="+mj-ea"/>
              </a:rPr>
              <a:t>약제비</a:t>
            </a:r>
            <a:r>
              <a:rPr lang="ko-KR" altLang="en-US" sz="1800" dirty="0">
                <a:latin typeface="+mj-ea"/>
                <a:ea typeface="+mj-ea"/>
              </a:rPr>
              <a:t> 무료</a:t>
            </a:r>
            <a:r>
              <a:rPr lang="en-US" altLang="ko-KR" sz="1800" dirty="0">
                <a:latin typeface="+mj-ea"/>
                <a:ea typeface="+mj-ea"/>
              </a:rPr>
              <a:t>: CDC</a:t>
            </a:r>
            <a:r>
              <a:rPr lang="ko-KR" altLang="en-US" sz="1800" dirty="0">
                <a:latin typeface="+mj-ea"/>
                <a:ea typeface="+mj-ea"/>
              </a:rPr>
              <a:t>에서 구입하여 </a:t>
            </a:r>
            <a:r>
              <a:rPr lang="en-US" altLang="ko-KR" sz="1800" dirty="0">
                <a:latin typeface="+mj-ea"/>
                <a:ea typeface="+mj-ea"/>
              </a:rPr>
              <a:t>TMTC</a:t>
            </a:r>
            <a:r>
              <a:rPr lang="ko-KR" altLang="en-US" sz="1800" dirty="0">
                <a:latin typeface="+mj-ea"/>
                <a:ea typeface="+mj-ea"/>
              </a:rPr>
              <a:t>로 직접 공급 </a:t>
            </a:r>
            <a:endParaRPr lang="en-US" altLang="ko-KR" sz="1800" dirty="0">
              <a:latin typeface="+mj-ea"/>
              <a:ea typeface="+mj-ea"/>
            </a:endParaRPr>
          </a:p>
          <a:p>
            <a:pPr lvl="1">
              <a:lnSpc>
                <a:spcPct val="110000"/>
              </a:lnSpc>
              <a:buClr>
                <a:srgbClr val="FF0000"/>
              </a:buClr>
            </a:pPr>
            <a:r>
              <a:rPr lang="ko-KR" altLang="en-US" sz="1800" dirty="0">
                <a:latin typeface="+mj-ea"/>
                <a:ea typeface="+mj-ea"/>
              </a:rPr>
              <a:t>첫 </a:t>
            </a:r>
            <a:r>
              <a:rPr lang="en-US" altLang="ko-KR" sz="1800" dirty="0">
                <a:latin typeface="+mj-ea"/>
                <a:ea typeface="+mj-ea"/>
              </a:rPr>
              <a:t>1</a:t>
            </a:r>
            <a:r>
              <a:rPr lang="ko-KR" altLang="en-US" sz="1800" dirty="0">
                <a:latin typeface="+mj-ea"/>
                <a:ea typeface="+mj-ea"/>
              </a:rPr>
              <a:t>개월 입원</a:t>
            </a:r>
            <a:r>
              <a:rPr lang="en-US" altLang="ko-KR" sz="1800" dirty="0">
                <a:latin typeface="+mj-ea"/>
                <a:ea typeface="+mj-ea"/>
              </a:rPr>
              <a:t>, </a:t>
            </a:r>
            <a:r>
              <a:rPr lang="ko-KR" altLang="en-US" sz="1800" dirty="0">
                <a:latin typeface="+mj-ea"/>
                <a:ea typeface="+mj-ea"/>
              </a:rPr>
              <a:t>이후 </a:t>
            </a:r>
            <a:r>
              <a:rPr lang="en-US" altLang="ko-KR" sz="1800" dirty="0">
                <a:latin typeface="+mj-ea"/>
                <a:ea typeface="+mj-ea"/>
              </a:rPr>
              <a:t>case manager/DOT provider </a:t>
            </a:r>
            <a:r>
              <a:rPr lang="ko-KR" altLang="en-US" sz="1800" dirty="0">
                <a:latin typeface="+mj-ea"/>
                <a:ea typeface="+mj-ea"/>
              </a:rPr>
              <a:t>지정 후 퇴원  </a:t>
            </a:r>
            <a:endParaRPr lang="en-US" altLang="ko-KR" sz="1800" dirty="0">
              <a:latin typeface="+mj-ea"/>
              <a:ea typeface="+mj-ea"/>
            </a:endParaRPr>
          </a:p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en-US" altLang="ko-KR" sz="2000" dirty="0">
                <a:latin typeface="+mj-ea"/>
                <a:ea typeface="+mj-ea"/>
              </a:rPr>
              <a:t>DOT team </a:t>
            </a:r>
          </a:p>
          <a:p>
            <a:pPr lvl="1">
              <a:lnSpc>
                <a:spcPct val="110000"/>
              </a:lnSpc>
              <a:buClr>
                <a:srgbClr val="FF0000"/>
              </a:buClr>
            </a:pPr>
            <a:r>
              <a:rPr lang="ko-KR" altLang="en-US" sz="1800" dirty="0">
                <a:latin typeface="+mj-ea"/>
                <a:ea typeface="+mj-ea"/>
              </a:rPr>
              <a:t>최소 주</a:t>
            </a:r>
            <a:r>
              <a:rPr lang="en-US" altLang="ko-KR" sz="1800" dirty="0">
                <a:latin typeface="+mj-ea"/>
                <a:ea typeface="+mj-ea"/>
              </a:rPr>
              <a:t>5</a:t>
            </a:r>
            <a:r>
              <a:rPr lang="ko-KR" altLang="en-US" sz="1800" dirty="0">
                <a:latin typeface="+mj-ea"/>
                <a:ea typeface="+mj-ea"/>
              </a:rPr>
              <a:t>회 대면 </a:t>
            </a:r>
            <a:r>
              <a:rPr lang="en-US" altLang="ko-KR" sz="1800" dirty="0">
                <a:latin typeface="+mj-ea"/>
                <a:ea typeface="+mj-ea"/>
              </a:rPr>
              <a:t>DOT </a:t>
            </a:r>
            <a:r>
              <a:rPr lang="ko-KR" altLang="en-US" sz="1800" dirty="0">
                <a:latin typeface="+mj-ea"/>
                <a:ea typeface="+mj-ea"/>
              </a:rPr>
              <a:t>시행 </a:t>
            </a:r>
            <a:r>
              <a:rPr lang="en-US" altLang="ko-KR" sz="1800" dirty="0">
                <a:latin typeface="+mj-ea"/>
                <a:ea typeface="+mj-ea"/>
              </a:rPr>
              <a:t>(</a:t>
            </a:r>
            <a:r>
              <a:rPr lang="ko-KR" altLang="en-US" sz="1800" dirty="0">
                <a:latin typeface="+mj-ea"/>
                <a:ea typeface="+mj-ea"/>
              </a:rPr>
              <a:t>일부 </a:t>
            </a:r>
            <a:r>
              <a:rPr lang="en-US" altLang="ko-KR" sz="1800" dirty="0">
                <a:latin typeface="+mj-ea"/>
                <a:ea typeface="+mj-ea"/>
              </a:rPr>
              <a:t>video mobile</a:t>
            </a:r>
            <a:r>
              <a:rPr lang="ko-KR" altLang="en-US" sz="1800" dirty="0">
                <a:latin typeface="+mj-ea"/>
                <a:ea typeface="+mj-ea"/>
              </a:rPr>
              <a:t> </a:t>
            </a:r>
            <a:r>
              <a:rPr lang="en-US" altLang="ko-KR" sz="1800" dirty="0">
                <a:latin typeface="+mj-ea"/>
                <a:ea typeface="+mj-ea"/>
              </a:rPr>
              <a:t>DOT) </a:t>
            </a:r>
          </a:p>
          <a:p>
            <a:pPr lvl="1">
              <a:lnSpc>
                <a:spcPct val="110000"/>
              </a:lnSpc>
              <a:buClr>
                <a:srgbClr val="FF0000"/>
              </a:buClr>
            </a:pPr>
            <a:r>
              <a:rPr lang="en-US" altLang="ko-KR" sz="1800" dirty="0">
                <a:solidFill>
                  <a:srgbClr val="0000FF"/>
                </a:solidFill>
                <a:latin typeface="+mj-ea"/>
                <a:ea typeface="+mj-ea"/>
              </a:rPr>
              <a:t>DOT supporter : </a:t>
            </a:r>
            <a:r>
              <a:rPr lang="ko-KR" altLang="en-US" sz="1800" dirty="0">
                <a:solidFill>
                  <a:srgbClr val="0000FF"/>
                </a:solidFill>
                <a:latin typeface="+mj-ea"/>
                <a:ea typeface="+mj-ea"/>
              </a:rPr>
              <a:t>비의료인</a:t>
            </a:r>
            <a:r>
              <a:rPr lang="en-US" altLang="ko-KR" sz="1800" dirty="0">
                <a:solidFill>
                  <a:srgbClr val="0000FF"/>
                </a:solidFill>
                <a:latin typeface="+mj-ea"/>
                <a:ea typeface="+mj-ea"/>
              </a:rPr>
              <a:t>, </a:t>
            </a:r>
            <a:r>
              <a:rPr lang="ko-KR" altLang="en-US" sz="1800" dirty="0">
                <a:solidFill>
                  <a:srgbClr val="0000FF"/>
                </a:solidFill>
                <a:latin typeface="+mj-ea"/>
                <a:ea typeface="+mj-ea"/>
              </a:rPr>
              <a:t>교육과 훈련</a:t>
            </a:r>
            <a:endParaRPr lang="en-US" altLang="ko-KR" sz="1800" dirty="0">
              <a:solidFill>
                <a:srgbClr val="0000FF"/>
              </a:solidFill>
              <a:latin typeface="+mj-ea"/>
              <a:ea typeface="+mj-ea"/>
            </a:endParaRPr>
          </a:p>
          <a:p>
            <a:pPr lvl="1">
              <a:lnSpc>
                <a:spcPct val="110000"/>
              </a:lnSpc>
              <a:buClr>
                <a:srgbClr val="FF0000"/>
              </a:buClr>
            </a:pPr>
            <a:r>
              <a:rPr lang="ko-KR" altLang="en-US" sz="1800" dirty="0">
                <a:latin typeface="+mj-ea"/>
                <a:ea typeface="+mj-ea"/>
              </a:rPr>
              <a:t>환자 부작용은 의료진에게 즉시 보고 </a:t>
            </a:r>
            <a:endParaRPr lang="en-US" altLang="ko-KR" sz="1800" dirty="0">
              <a:latin typeface="+mj-ea"/>
              <a:ea typeface="+mj-ea"/>
            </a:endParaRPr>
          </a:p>
          <a:p>
            <a:pPr lvl="1">
              <a:lnSpc>
                <a:spcPct val="110000"/>
              </a:lnSpc>
              <a:buClr>
                <a:srgbClr val="FF0000"/>
              </a:buClr>
            </a:pPr>
            <a:r>
              <a:rPr lang="ko-KR" altLang="en-US" sz="1800" dirty="0">
                <a:latin typeface="+mj-ea"/>
                <a:ea typeface="+mj-ea"/>
              </a:rPr>
              <a:t>사회 심리적 지원 병행</a:t>
            </a:r>
            <a:endParaRPr lang="en-US" altLang="ko-KR" sz="1800" dirty="0">
              <a:latin typeface="+mj-ea"/>
              <a:ea typeface="+mj-ea"/>
            </a:endParaRPr>
          </a:p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ko-KR" altLang="en-US" sz="2000" dirty="0">
                <a:latin typeface="+mj-ea"/>
                <a:ea typeface="+mj-ea"/>
              </a:rPr>
              <a:t>재정적 지원 </a:t>
            </a:r>
            <a:endParaRPr lang="en-US" altLang="ko-KR" sz="2000" dirty="0">
              <a:latin typeface="+mj-ea"/>
              <a:ea typeface="+mj-ea"/>
            </a:endParaRPr>
          </a:p>
          <a:p>
            <a:pPr lvl="1">
              <a:lnSpc>
                <a:spcPct val="110000"/>
              </a:lnSpc>
              <a:buClr>
                <a:srgbClr val="FF0000"/>
              </a:buClr>
            </a:pPr>
            <a:r>
              <a:rPr lang="ko-KR" altLang="en-US" sz="1800" dirty="0">
                <a:latin typeface="+mj-ea"/>
                <a:ea typeface="+mj-ea"/>
              </a:rPr>
              <a:t>재정 지원 </a:t>
            </a:r>
            <a:r>
              <a:rPr lang="en-US" altLang="ko-KR" sz="1800" dirty="0">
                <a:latin typeface="+mj-ea"/>
                <a:ea typeface="+mj-ea"/>
              </a:rPr>
              <a:t>: </a:t>
            </a:r>
            <a:r>
              <a:rPr lang="ko-KR" altLang="en-US" sz="1800" dirty="0">
                <a:latin typeface="+mj-ea"/>
                <a:ea typeface="+mj-ea"/>
              </a:rPr>
              <a:t>환자와 가족</a:t>
            </a:r>
            <a:r>
              <a:rPr lang="en-US" altLang="ko-KR" sz="1800" dirty="0">
                <a:latin typeface="+mj-ea"/>
                <a:ea typeface="+mj-ea"/>
              </a:rPr>
              <a:t>,</a:t>
            </a:r>
            <a:r>
              <a:rPr lang="ko-KR" altLang="en-US" sz="1800" dirty="0">
                <a:latin typeface="+mj-ea"/>
                <a:ea typeface="+mj-ea"/>
              </a:rPr>
              <a:t> </a:t>
            </a:r>
            <a:r>
              <a:rPr lang="en-US" altLang="ko-KR" sz="1800" dirty="0">
                <a:latin typeface="+mj-ea"/>
                <a:ea typeface="+mj-ea"/>
              </a:rPr>
              <a:t>200 USD / month</a:t>
            </a:r>
          </a:p>
          <a:p>
            <a:pPr lvl="1">
              <a:lnSpc>
                <a:spcPct val="110000"/>
              </a:lnSpc>
              <a:buClr>
                <a:srgbClr val="FF0000"/>
              </a:buClr>
            </a:pPr>
            <a:r>
              <a:rPr lang="ko-KR" altLang="en-US" sz="1800" dirty="0">
                <a:latin typeface="+mj-ea"/>
                <a:ea typeface="+mj-ea"/>
              </a:rPr>
              <a:t>환자 관리 비용 </a:t>
            </a:r>
            <a:r>
              <a:rPr lang="en-US" altLang="ko-KR" sz="1800" dirty="0">
                <a:latin typeface="+mj-ea"/>
                <a:ea typeface="+mj-ea"/>
              </a:rPr>
              <a:t>: </a:t>
            </a:r>
            <a:r>
              <a:rPr lang="ko-KR" altLang="en-US" sz="1800" dirty="0">
                <a:latin typeface="+mj-ea"/>
                <a:ea typeface="+mj-ea"/>
              </a:rPr>
              <a:t>환자 당</a:t>
            </a:r>
            <a:r>
              <a:rPr lang="en-US" altLang="ko-KR" sz="1800" dirty="0">
                <a:latin typeface="+mj-ea"/>
                <a:ea typeface="+mj-ea"/>
              </a:rPr>
              <a:t> </a:t>
            </a:r>
            <a:r>
              <a:rPr lang="ko-KR" altLang="en-US" sz="1800" dirty="0">
                <a:latin typeface="+mj-ea"/>
                <a:ea typeface="+mj-ea"/>
              </a:rPr>
              <a:t>연간 </a:t>
            </a:r>
            <a:r>
              <a:rPr lang="en-US" altLang="ko-KR" sz="1800" dirty="0">
                <a:latin typeface="+mj-ea"/>
                <a:ea typeface="+mj-ea"/>
              </a:rPr>
              <a:t>25,000 – 30,000 USD  (</a:t>
            </a:r>
            <a:r>
              <a:rPr lang="ko-KR" altLang="en-US" sz="1800" dirty="0" err="1">
                <a:latin typeface="+mj-ea"/>
                <a:ea typeface="+mj-ea"/>
              </a:rPr>
              <a:t>약제비</a:t>
            </a:r>
            <a:r>
              <a:rPr lang="ko-KR" altLang="en-US" sz="1800" dirty="0">
                <a:latin typeface="+mj-ea"/>
                <a:ea typeface="+mj-ea"/>
              </a:rPr>
              <a:t> 제외</a:t>
            </a:r>
            <a:r>
              <a:rPr lang="en-US" altLang="ko-KR" sz="1600" dirty="0">
                <a:latin typeface="+mj-ea"/>
                <a:ea typeface="+mj-ea"/>
              </a:rPr>
              <a:t>) 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981B894E-5318-4124-AC3F-42792855D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1370705"/>
            <a:ext cx="10945216" cy="54882"/>
          </a:xfrm>
          <a:prstGeom prst="rect">
            <a:avLst/>
          </a:prstGeom>
          <a:gradFill rotWithShape="0">
            <a:gsLst>
              <a:gs pos="0">
                <a:srgbClr val="6600CC"/>
              </a:gs>
              <a:gs pos="100000">
                <a:srgbClr val="CCCC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굴림"/>
              <a:cs typeface="+mn-cs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27CB824-0029-45BE-B8DC-5FB1B9ACBDA3}"/>
              </a:ext>
            </a:extLst>
          </p:cNvPr>
          <p:cNvSpPr/>
          <p:nvPr/>
        </p:nvSpPr>
        <p:spPr>
          <a:xfrm>
            <a:off x="7392144" y="6194252"/>
            <a:ext cx="38810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latinLnBrk="0"/>
            <a:r>
              <a:rPr lang="fr-FR" altLang="ko-KR" sz="1600" dirty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Yu MC, et al. Clin Infect Dis 2018;67:202</a:t>
            </a:r>
            <a:endParaRPr lang="ko-KR" altLang="en-US" sz="1600" dirty="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EBE62F44-E7DD-4914-8F50-BB1D468B9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425352"/>
            <a:ext cx="9271942" cy="945353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Taiwan MDR-TB Consortiums (TMTC)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57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2641901-D870-40B8-938A-B3836CEB0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972" y="109729"/>
            <a:ext cx="8630056" cy="648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25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E6FAC550-1660-4DAB-AC6D-941C4ED564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276695"/>
              </p:ext>
            </p:extLst>
          </p:nvPr>
        </p:nvGraphicFramePr>
        <p:xfrm>
          <a:off x="2152650" y="2618105"/>
          <a:ext cx="7886700" cy="312432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89048785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473556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88151238"/>
                    </a:ext>
                  </a:extLst>
                </a:gridCol>
              </a:tblGrid>
              <a:tr h="801762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TMTC</a:t>
                      </a:r>
                    </a:p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(n=986)</a:t>
                      </a:r>
                      <a:endParaRPr lang="ko-KR" altLang="en-US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TMTC</a:t>
                      </a:r>
                    </a:p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(n=216)</a:t>
                      </a:r>
                      <a:endParaRPr lang="ko-KR" altLang="en-US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9980401"/>
                  </a:ext>
                </a:extLst>
              </a:tr>
              <a:tr h="46451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ko-K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success</a:t>
                      </a:r>
                      <a:endParaRPr lang="ko-KR" altLang="en-US" sz="20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82.9% (817)</a:t>
                      </a:r>
                      <a:endParaRPr lang="ko-KR" altLang="en-US" sz="20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28.7% (62)</a:t>
                      </a:r>
                      <a:endParaRPr lang="ko-KR" altLang="en-US" sz="20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590823"/>
                  </a:ext>
                </a:extLst>
              </a:tr>
              <a:tr h="46451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ko-K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</a:t>
                      </a:r>
                      <a:endParaRPr lang="ko-KR" altLang="en-US" sz="20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12.8% (126)</a:t>
                      </a:r>
                      <a:endParaRPr lang="ko-KR" altLang="en-US" sz="20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58.3% (126)</a:t>
                      </a:r>
                      <a:endParaRPr lang="ko-KR" altLang="en-US" sz="20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727584"/>
                  </a:ext>
                </a:extLst>
              </a:tr>
              <a:tr h="46451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ko-K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Failure</a:t>
                      </a:r>
                      <a:endParaRPr lang="ko-KR" altLang="en-US" sz="20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0.8% (8)</a:t>
                      </a:r>
                      <a:endParaRPr lang="ko-KR" altLang="en-US" sz="20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0.9% (2)</a:t>
                      </a:r>
                      <a:endParaRPr lang="ko-KR" altLang="en-US" sz="20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8017539"/>
                  </a:ext>
                </a:extLst>
              </a:tr>
              <a:tr h="46451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ko-K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Lost to FU</a:t>
                      </a:r>
                      <a:endParaRPr lang="ko-KR" altLang="en-US" sz="20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1.6% (16)</a:t>
                      </a:r>
                      <a:endParaRPr lang="ko-KR" altLang="en-US" sz="20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2.8% (6)</a:t>
                      </a:r>
                      <a:endParaRPr lang="ko-KR" altLang="en-US" sz="20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548284"/>
                  </a:ext>
                </a:extLst>
              </a:tr>
              <a:tr h="46451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ko-K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evaluated</a:t>
                      </a:r>
                      <a:endParaRPr lang="ko-KR" altLang="en-US" sz="20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1.9% (19)</a:t>
                      </a:r>
                      <a:endParaRPr lang="ko-KR" altLang="en-US" sz="20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9.3% (20)</a:t>
                      </a:r>
                      <a:endParaRPr lang="ko-KR" altLang="en-US" sz="20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019493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C216AA1-216B-48FE-9D5D-12F85FC8C59A}"/>
              </a:ext>
            </a:extLst>
          </p:cNvPr>
          <p:cNvSpPr txBox="1"/>
          <p:nvPr/>
        </p:nvSpPr>
        <p:spPr>
          <a:xfrm>
            <a:off x="2109816" y="1807037"/>
            <a:ext cx="797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 latinLnBrk="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Treatment</a:t>
            </a:r>
            <a:r>
              <a:rPr lang="ko-KR" altLang="en-US" sz="24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outcomes of</a:t>
            </a:r>
            <a:r>
              <a:rPr lang="ko-KR" altLang="en-US" sz="24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MDR-TB, 2007-2016, Taiwan</a:t>
            </a:r>
            <a:endParaRPr lang="ko-KR" altLang="en-US" sz="2400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2FD8D0CB-97A0-4BFD-86ED-80BAE37A6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987424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Lessens from Taiwan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376E1D6-7E7E-46BB-B8E3-6B159038AFA9}"/>
              </a:ext>
            </a:extLst>
          </p:cNvPr>
          <p:cNvSpPr/>
          <p:nvPr/>
        </p:nvSpPr>
        <p:spPr>
          <a:xfrm>
            <a:off x="6312024" y="6154319"/>
            <a:ext cx="45490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latinLnBrk="0"/>
            <a:r>
              <a:rPr lang="en-US" altLang="ko-KR" sz="1600" dirty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Lee PH, et al. </a:t>
            </a:r>
            <a:r>
              <a:rPr lang="en-US" altLang="ko-KR" sz="1600" dirty="0" err="1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PLoS</a:t>
            </a:r>
            <a:r>
              <a:rPr lang="en-US" altLang="ko-KR" sz="1600" dirty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 One 2019;14:e0214792</a:t>
            </a:r>
            <a:endParaRPr lang="ko-KR" altLang="en-US" sz="1600" dirty="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CE1E49B9-5E33-4A3B-9F16-A02B8CAF1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1370705"/>
            <a:ext cx="10945216" cy="54882"/>
          </a:xfrm>
          <a:prstGeom prst="rect">
            <a:avLst/>
          </a:prstGeom>
          <a:gradFill rotWithShape="0">
            <a:gsLst>
              <a:gs pos="0">
                <a:srgbClr val="6600CC"/>
              </a:gs>
              <a:gs pos="100000">
                <a:srgbClr val="CCCC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129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>
            <a:extLst>
              <a:ext uri="{FF2B5EF4-FFF2-40B4-BE49-F238E27FC236}">
                <a16:creationId xmlns:a16="http://schemas.microsoft.com/office/drawing/2014/main" id="{FC0551BD-4A81-45E4-81A9-B8E4EA25FA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799325"/>
              </p:ext>
            </p:extLst>
          </p:nvPr>
        </p:nvGraphicFramePr>
        <p:xfrm>
          <a:off x="407367" y="2343877"/>
          <a:ext cx="5112569" cy="385570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56186">
                  <a:extLst>
                    <a:ext uri="{9D8B030D-6E8A-4147-A177-3AD203B41FA5}">
                      <a16:colId xmlns:a16="http://schemas.microsoft.com/office/drawing/2014/main" val="157545471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348712314"/>
                    </a:ext>
                  </a:extLst>
                </a:gridCol>
                <a:gridCol w="2244215">
                  <a:extLst>
                    <a:ext uri="{9D8B030D-6E8A-4147-A177-3AD203B41FA5}">
                      <a16:colId xmlns:a16="http://schemas.microsoft.com/office/drawing/2014/main" val="1996494696"/>
                    </a:ext>
                  </a:extLst>
                </a:gridCol>
              </a:tblGrid>
              <a:tr h="481963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established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Platform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180685"/>
                  </a:ext>
                </a:extLst>
              </a:tr>
              <a:tr h="48196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WHO/ERS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 based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237269"/>
                  </a:ext>
                </a:extLst>
              </a:tr>
              <a:tr h="48196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Belarus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Weekly meeting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987545"/>
                  </a:ext>
                </a:extLst>
              </a:tr>
              <a:tr h="48196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Belgium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E-mail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207337"/>
                  </a:ext>
                </a:extLst>
              </a:tr>
              <a:tr h="48196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 meeting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739148"/>
                  </a:ext>
                </a:extLst>
              </a:tr>
              <a:tr h="48196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Mexico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E-mail/meeting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624125"/>
                  </a:ext>
                </a:extLst>
              </a:tr>
              <a:tr h="48196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Portugal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E-mail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615143"/>
                  </a:ext>
                </a:extLst>
              </a:tr>
              <a:tr h="48196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 based/meeting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639279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id="{96408400-3079-458B-AA58-F44F55CEB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984" y="2309597"/>
            <a:ext cx="5680162" cy="1335427"/>
          </a:xfrm>
          <a:prstGeom prst="rect">
            <a:avLst/>
          </a:prstGeom>
        </p:spPr>
      </p:pic>
      <p:sp>
        <p:nvSpPr>
          <p:cNvPr id="7" name="제목 6">
            <a:extLst>
              <a:ext uri="{FF2B5EF4-FFF2-40B4-BE49-F238E27FC236}">
                <a16:creationId xmlns:a16="http://schemas.microsoft.com/office/drawing/2014/main" id="{3B5A4854-32D6-4BA3-B0FD-7E92FCB0D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437763"/>
            <a:ext cx="3673624" cy="83099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TB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consilium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6CCB91-5F38-4A60-AB87-56FBDC6AB798}"/>
              </a:ext>
            </a:extLst>
          </p:cNvPr>
          <p:cNvSpPr txBox="1"/>
          <p:nvPr/>
        </p:nvSpPr>
        <p:spPr>
          <a:xfrm>
            <a:off x="4943872" y="509771"/>
            <a:ext cx="64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Team approach </a:t>
            </a:r>
          </a:p>
          <a:p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to manage difficult-to-treat MDR-TB cases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28DB7F9-67C1-40DD-AC9F-575EF2479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847" y="4031647"/>
            <a:ext cx="2688299" cy="179726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970F89D-2834-40B2-A8AB-1449BBF71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867" y="4023128"/>
            <a:ext cx="2358072" cy="1805787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379C073E-7B37-4551-984F-7C2AED9AEEC3}"/>
              </a:ext>
            </a:extLst>
          </p:cNvPr>
          <p:cNvSpPr/>
          <p:nvPr/>
        </p:nvSpPr>
        <p:spPr>
          <a:xfrm>
            <a:off x="8876872" y="6199581"/>
            <a:ext cx="282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Thorac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Dis 2015;7:1080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A18CB8-E5A4-4E6B-9DBC-1B3003127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1370705"/>
            <a:ext cx="10945216" cy="54882"/>
          </a:xfrm>
          <a:prstGeom prst="rect">
            <a:avLst/>
          </a:prstGeom>
          <a:gradFill rotWithShape="0">
            <a:gsLst>
              <a:gs pos="0">
                <a:srgbClr val="6600CC"/>
              </a:gs>
              <a:gs pos="100000">
                <a:srgbClr val="CCCC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110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8C6E49-C05D-49F7-93F9-7A3AC1BB5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5580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요약</a:t>
            </a:r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: MDR-TB </a:t>
            </a:r>
            <a:r>
              <a:rPr lang="ko-KR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치료는 진화 중이다</a:t>
            </a:r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ko-KR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BABCB5E-A687-4ED1-A1D0-79E4E6686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1988840"/>
            <a:ext cx="8930208" cy="4464496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주된 발생 기전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: Transmission</a:t>
            </a: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신속내성검사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: promising, but inconclusive </a:t>
            </a: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신약과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repurposed drugs </a:t>
            </a:r>
          </a:p>
          <a:p>
            <a:pPr lvl="1">
              <a:lnSpc>
                <a:spcPct val="130000"/>
              </a:lnSpc>
              <a:buClr>
                <a:srgbClr val="FF0000"/>
              </a:buClr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통상 치료 처방의 효과 개선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  <a:buClr>
                <a:srgbClr val="FF0000"/>
              </a:buClr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새로운 단기 처방  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환자 관리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환자 중심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지역사회 기반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C1EC9696-9BAA-41D3-9100-F1D207A5B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1370705"/>
            <a:ext cx="10945216" cy="54882"/>
          </a:xfrm>
          <a:prstGeom prst="rect">
            <a:avLst/>
          </a:prstGeom>
          <a:gradFill rotWithShape="0">
            <a:gsLst>
              <a:gs pos="0">
                <a:srgbClr val="6600CC"/>
              </a:gs>
              <a:gs pos="100000">
                <a:srgbClr val="CCCC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040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개체, 클립아트이(가) 표시된 사진&#10;&#10;자동 생성된 설명">
            <a:extLst>
              <a:ext uri="{FF2B5EF4-FFF2-40B4-BE49-F238E27FC236}">
                <a16:creationId xmlns:a16="http://schemas.microsoft.com/office/drawing/2014/main" id="{416C3B31-2299-4862-BE02-6F8D5ABDE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2348880"/>
            <a:ext cx="5996750" cy="2953399"/>
          </a:xfrm>
          <a:prstGeom prst="rect">
            <a:avLst/>
          </a:prstGeom>
        </p:spPr>
      </p:pic>
      <p:pic>
        <p:nvPicPr>
          <p:cNvPr id="7" name="그림 6" descr="건물, 실외이(가) 표시된 사진&#10;&#10;자동 생성된 설명">
            <a:extLst>
              <a:ext uri="{FF2B5EF4-FFF2-40B4-BE49-F238E27FC236}">
                <a16:creationId xmlns:a16="http://schemas.microsoft.com/office/drawing/2014/main" id="{1D8CBDF0-9A0A-4925-A13C-4EED3BA2D4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61"/>
          <a:stretch/>
        </p:blipFill>
        <p:spPr>
          <a:xfrm>
            <a:off x="1024671" y="1496522"/>
            <a:ext cx="3744416" cy="380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83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0856B28E-9882-4332-BB43-63024FE459BF}"/>
              </a:ext>
            </a:extLst>
          </p:cNvPr>
          <p:cNvGrpSpPr/>
          <p:nvPr/>
        </p:nvGrpSpPr>
        <p:grpSpPr>
          <a:xfrm>
            <a:off x="983432" y="1736811"/>
            <a:ext cx="3925409" cy="3384376"/>
            <a:chOff x="395536" y="1268760"/>
            <a:chExt cx="5393759" cy="4608512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2239D4CE-E1CE-4A9F-B75E-6EF0F4BB2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36" y="1268760"/>
              <a:ext cx="5393759" cy="4608512"/>
            </a:xfrm>
            <a:prstGeom prst="rect">
              <a:avLst/>
            </a:prstGeom>
          </p:spPr>
        </p:pic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A82F6CCF-2F2D-4F74-AA27-91371654DC50}"/>
                </a:ext>
              </a:extLst>
            </p:cNvPr>
            <p:cNvCxnSpPr>
              <a:cxnSpLocks/>
            </p:cNvCxnSpPr>
            <p:nvPr/>
          </p:nvCxnSpPr>
          <p:spPr>
            <a:xfrm>
              <a:off x="2195736" y="1628800"/>
              <a:ext cx="1944216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095D807A-5A52-4DFE-8C70-1FE752913A8C}"/>
                </a:ext>
              </a:extLst>
            </p:cNvPr>
            <p:cNvCxnSpPr/>
            <p:nvPr/>
          </p:nvCxnSpPr>
          <p:spPr>
            <a:xfrm>
              <a:off x="395536" y="5373216"/>
              <a:ext cx="122413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9A52275B-BA41-4EB4-8462-FAB912D80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8541" y="1556792"/>
            <a:ext cx="2744083" cy="386627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E3B9BC62-8EF6-450D-8BD5-33FDFC2810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959" r="5235" b="10101"/>
          <a:stretch/>
        </p:blipFill>
        <p:spPr>
          <a:xfrm>
            <a:off x="5735960" y="1577752"/>
            <a:ext cx="2808312" cy="384531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935486-B115-46DC-A2DF-FE20CBE8855F}"/>
              </a:ext>
            </a:extLst>
          </p:cNvPr>
          <p:cNvSpPr txBox="1"/>
          <p:nvPr/>
        </p:nvSpPr>
        <p:spPr>
          <a:xfrm>
            <a:off x="5735960" y="5589240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  <a:r>
              <a:rPr lang="ko-K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A1FA36-A7F0-4E26-ACAA-5EEC4158F70B}"/>
              </a:ext>
            </a:extLst>
          </p:cNvPr>
          <p:cNvSpPr txBox="1"/>
          <p:nvPr/>
        </p:nvSpPr>
        <p:spPr>
          <a:xfrm>
            <a:off x="8976320" y="5589240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ko-K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098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>
            <a:extLst>
              <a:ext uri="{FF2B5EF4-FFF2-40B4-BE49-F238E27FC236}">
                <a16:creationId xmlns:a16="http://schemas.microsoft.com/office/drawing/2014/main" id="{D21752D8-90A4-4512-9BF7-B1E46BBDF067}"/>
              </a:ext>
            </a:extLst>
          </p:cNvPr>
          <p:cNvSpPr txBox="1">
            <a:spLocks/>
          </p:cNvSpPr>
          <p:nvPr/>
        </p:nvSpPr>
        <p:spPr bwMode="auto">
          <a:xfrm>
            <a:off x="2152650" y="160338"/>
            <a:ext cx="78867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세계 현황 </a:t>
            </a:r>
            <a:r>
              <a:rPr kumimoji="0" lang="en-US" altLang="ko-K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: MDR-TB</a:t>
            </a:r>
            <a:endParaRPr kumimoji="0" lang="ko-KR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CF77CE58-9260-4138-A662-83BE9C160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1370705"/>
            <a:ext cx="10945216" cy="54882"/>
          </a:xfrm>
          <a:prstGeom prst="rect">
            <a:avLst/>
          </a:prstGeom>
          <a:gradFill rotWithShape="0">
            <a:gsLst>
              <a:gs pos="0">
                <a:srgbClr val="6600CC"/>
              </a:gs>
              <a:gs pos="100000">
                <a:srgbClr val="CCCC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굴림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BDD9BE0-1AF1-455C-B403-8ADDFD7B1A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637"/>
          <a:stretch/>
        </p:blipFill>
        <p:spPr>
          <a:xfrm>
            <a:off x="6569122" y="1800296"/>
            <a:ext cx="4579200" cy="3840454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52914A50-6B2F-423E-829F-F59C58928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056" y="6015459"/>
            <a:ext cx="4548266" cy="42795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BAA0F9C-6914-40AD-95CE-528C7610D8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3968" y="1745414"/>
            <a:ext cx="3294000" cy="4698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37DE006-1A6F-47AD-A6BB-D3D24C6327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4211394"/>
            <a:ext cx="1416169" cy="201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1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15"/>
    </mc:Choice>
    <mc:Fallback xmlns="">
      <p:transition spd="slow" advTm="29715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1535D21E-EBF0-48CD-8F52-CE4CB5AAE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5580"/>
          </a:xfrm>
        </p:spPr>
        <p:txBody>
          <a:bodyPr/>
          <a:lstStyle/>
          <a:p>
            <a:pPr algn="ctr"/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4707012-EF89-4885-B89C-25B7BDC9B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1624" y="1772816"/>
            <a:ext cx="6768752" cy="457604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Clr>
                <a:schemeClr val="bg1">
                  <a:lumMod val="75000"/>
                </a:schemeClr>
              </a:buClr>
              <a:buNone/>
            </a:pPr>
            <a:r>
              <a:rPr lang="en-US" altLang="ko-KR" sz="3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Recent advances</a:t>
            </a:r>
          </a:p>
          <a:p>
            <a:pPr lvl="1">
              <a:lnSpc>
                <a:spcPct val="100000"/>
              </a:lnSpc>
              <a:buClr>
                <a:schemeClr val="bg1">
                  <a:lumMod val="75000"/>
                </a:schemeClr>
              </a:buClr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mechanism </a:t>
            </a:r>
          </a:p>
          <a:p>
            <a:pPr lvl="1">
              <a:lnSpc>
                <a:spcPct val="100000"/>
              </a:lnSpc>
              <a:buClr>
                <a:schemeClr val="bg1">
                  <a:lumMod val="75000"/>
                </a:schemeClr>
              </a:buClr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</a:p>
          <a:p>
            <a:pPr lvl="1">
              <a:lnSpc>
                <a:spcPct val="100000"/>
              </a:lnSpc>
              <a:buClr>
                <a:schemeClr val="bg1">
                  <a:lumMod val="75000"/>
                </a:schemeClr>
              </a:buClr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of care </a:t>
            </a:r>
          </a:p>
          <a:p>
            <a:pPr lvl="1">
              <a:lnSpc>
                <a:spcPct val="100000"/>
              </a:lnSpc>
              <a:buClr>
                <a:schemeClr val="bg1">
                  <a:lumMod val="75000"/>
                </a:schemeClr>
              </a:buClr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and repurposed drugs </a:t>
            </a:r>
          </a:p>
          <a:p>
            <a:pPr lvl="1">
              <a:lnSpc>
                <a:spcPct val="100000"/>
              </a:lnSpc>
              <a:buClr>
                <a:schemeClr val="bg1">
                  <a:lumMod val="75000"/>
                </a:schemeClr>
              </a:buClr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care </a:t>
            </a:r>
          </a:p>
          <a:p>
            <a:pPr lvl="1">
              <a:lnSpc>
                <a:spcPct val="100000"/>
              </a:lnSpc>
              <a:buClr>
                <a:schemeClr val="bg1">
                  <a:lumMod val="75000"/>
                </a:schemeClr>
              </a:buClr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consilium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Clr>
                <a:srgbClr val="FF0000"/>
              </a:buClr>
              <a:buNone/>
            </a:pPr>
            <a:r>
              <a:rPr lang="en-US" altLang="ko-KR" sz="3200" dirty="0">
                <a:latin typeface="Arial" panose="020B0604020202020204" pitchFamily="34" charset="0"/>
                <a:cs typeface="Arial" panose="020B0604020202020204" pitchFamily="34" charset="0"/>
              </a:rPr>
              <a:t>2. New WHO guidelines 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ACD01C8-0EB5-421B-9639-938B47852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1370705"/>
            <a:ext cx="10945216" cy="54882"/>
          </a:xfrm>
          <a:prstGeom prst="rect">
            <a:avLst/>
          </a:prstGeom>
          <a:gradFill rotWithShape="0">
            <a:gsLst>
              <a:gs pos="0">
                <a:srgbClr val="6600CC"/>
              </a:gs>
              <a:gs pos="100000">
                <a:srgbClr val="CCCC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402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4" descr="http://www.lungkorea.org/image/thesis/book0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530" y="3868633"/>
            <a:ext cx="1074046" cy="150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6" descr="http://www.lungkorea.org/image/thesis/book10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582" y="3861048"/>
            <a:ext cx="1126506" cy="157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1481223"/>
            <a:ext cx="1064050" cy="1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855" y="1518533"/>
            <a:ext cx="1013705" cy="1521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1508822"/>
            <a:ext cx="1013705" cy="1525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1" name="Picture 8" descr="결핵진료지침 PDF파일 이미지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3879487"/>
            <a:ext cx="1114082" cy="150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오른쪽 화살표 10"/>
          <p:cNvSpPr/>
          <p:nvPr/>
        </p:nvSpPr>
        <p:spPr>
          <a:xfrm>
            <a:off x="695400" y="3356992"/>
            <a:ext cx="10441160" cy="14401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8315" name="TextBox 9"/>
          <p:cNvSpPr txBox="1">
            <a:spLocks noChangeArrowheads="1"/>
          </p:cNvSpPr>
          <p:nvPr/>
        </p:nvSpPr>
        <p:spPr bwMode="auto">
          <a:xfrm>
            <a:off x="1415480" y="1059080"/>
            <a:ext cx="6812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2006</a:t>
            </a: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98316" name="TextBox 11"/>
          <p:cNvSpPr txBox="1">
            <a:spLocks noChangeArrowheads="1"/>
          </p:cNvSpPr>
          <p:nvPr/>
        </p:nvSpPr>
        <p:spPr bwMode="auto">
          <a:xfrm>
            <a:off x="2303096" y="1052736"/>
            <a:ext cx="6454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2008</a:t>
            </a: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98317" name="TextBox 12"/>
          <p:cNvSpPr txBox="1">
            <a:spLocks noChangeArrowheads="1"/>
          </p:cNvSpPr>
          <p:nvPr/>
        </p:nvSpPr>
        <p:spPr bwMode="auto">
          <a:xfrm>
            <a:off x="4557002" y="1028863"/>
            <a:ext cx="6454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2011</a:t>
            </a: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98318" name="TextBox 13"/>
          <p:cNvSpPr txBox="1">
            <a:spLocks noChangeArrowheads="1"/>
          </p:cNvSpPr>
          <p:nvPr/>
        </p:nvSpPr>
        <p:spPr bwMode="auto">
          <a:xfrm>
            <a:off x="6816082" y="1019215"/>
            <a:ext cx="9066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2014</a:t>
            </a: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98319" name="TextBox 14"/>
          <p:cNvSpPr txBox="1">
            <a:spLocks noChangeArrowheads="1"/>
          </p:cNvSpPr>
          <p:nvPr/>
        </p:nvSpPr>
        <p:spPr bwMode="auto">
          <a:xfrm>
            <a:off x="1382191" y="5579392"/>
            <a:ext cx="72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2005</a:t>
            </a: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98320" name="TextBox 15"/>
          <p:cNvSpPr txBox="1">
            <a:spLocks noChangeArrowheads="1"/>
          </p:cNvSpPr>
          <p:nvPr/>
        </p:nvSpPr>
        <p:spPr bwMode="auto">
          <a:xfrm>
            <a:off x="3202971" y="5579390"/>
            <a:ext cx="719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2011</a:t>
            </a: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98321" name="TextBox 16"/>
          <p:cNvSpPr txBox="1">
            <a:spLocks noChangeArrowheads="1"/>
          </p:cNvSpPr>
          <p:nvPr/>
        </p:nvSpPr>
        <p:spPr bwMode="auto">
          <a:xfrm>
            <a:off x="5904282" y="5573392"/>
            <a:ext cx="72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2014</a:t>
            </a: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98322" name="TextBox 16"/>
          <p:cNvSpPr txBox="1">
            <a:spLocks noChangeArrowheads="1"/>
          </p:cNvSpPr>
          <p:nvPr/>
        </p:nvSpPr>
        <p:spPr bwMode="auto">
          <a:xfrm>
            <a:off x="622588" y="413757"/>
            <a:ext cx="1119965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WHO</a:t>
            </a:r>
            <a:endParaRPr kumimoji="1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98323" name="TextBox 16"/>
          <p:cNvSpPr txBox="1">
            <a:spLocks noChangeArrowheads="1"/>
          </p:cNvSpPr>
          <p:nvPr/>
        </p:nvSpPr>
        <p:spPr bwMode="auto">
          <a:xfrm>
            <a:off x="695400" y="6240010"/>
            <a:ext cx="1124155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Korea</a:t>
            </a:r>
            <a:endParaRPr kumimoji="1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56240" y="1497325"/>
            <a:ext cx="1017512" cy="150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8400256" y="1028863"/>
            <a:ext cx="8933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2016</a:t>
            </a: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168" y="1977436"/>
            <a:ext cx="749792" cy="1077826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001" y="1985282"/>
            <a:ext cx="762039" cy="1083678"/>
          </a:xfrm>
          <a:prstGeom prst="rect">
            <a:avLst/>
          </a:prstGeom>
        </p:spPr>
      </p:pic>
      <p:pic>
        <p:nvPicPr>
          <p:cNvPr id="26" name="그림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380" y="1481223"/>
            <a:ext cx="1100788" cy="1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16"/>
          <p:cNvSpPr txBox="1">
            <a:spLocks noChangeArrowheads="1"/>
          </p:cNvSpPr>
          <p:nvPr/>
        </p:nvSpPr>
        <p:spPr bwMode="auto">
          <a:xfrm>
            <a:off x="8791223" y="5579390"/>
            <a:ext cx="72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2017</a:t>
            </a: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17740" y="3867047"/>
            <a:ext cx="1150668" cy="1522065"/>
          </a:xfrm>
          <a:prstGeom prst="rect">
            <a:avLst/>
          </a:prstGeom>
        </p:spPr>
      </p:pic>
      <p:sp>
        <p:nvSpPr>
          <p:cNvPr id="27" name="TextBox 13">
            <a:extLst>
              <a:ext uri="{FF2B5EF4-FFF2-40B4-BE49-F238E27FC236}">
                <a16:creationId xmlns:a16="http://schemas.microsoft.com/office/drawing/2014/main" id="{5F8ED965-F53A-4520-906C-BDB7F84C2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7193" y="1019215"/>
            <a:ext cx="8933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2019</a:t>
            </a: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059176D-CAAB-4B67-A07F-EBA539BCFBD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209" y="1504399"/>
            <a:ext cx="1050319" cy="14858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070722-DC35-40A4-9642-DA611449B27F}"/>
              </a:ext>
            </a:extLst>
          </p:cNvPr>
          <p:cNvSpPr txBox="1"/>
          <p:nvPr/>
        </p:nvSpPr>
        <p:spPr>
          <a:xfrm>
            <a:off x="10457201" y="4470658"/>
            <a:ext cx="83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NEW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1" name="TextBox 16">
            <a:extLst>
              <a:ext uri="{FF2B5EF4-FFF2-40B4-BE49-F238E27FC236}">
                <a16:creationId xmlns:a16="http://schemas.microsoft.com/office/drawing/2014/main" id="{2A809D7D-2D87-483A-A71E-EC98CFA2A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7362" y="5579390"/>
            <a:ext cx="72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2019</a:t>
            </a: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212559C-D175-4586-8962-CDAD89C4C242}"/>
              </a:ext>
            </a:extLst>
          </p:cNvPr>
          <p:cNvSpPr/>
          <p:nvPr/>
        </p:nvSpPr>
        <p:spPr>
          <a:xfrm>
            <a:off x="10344472" y="3879487"/>
            <a:ext cx="1096617" cy="15641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67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927"/>
    </mc:Choice>
    <mc:Fallback xmlns="">
      <p:transition spd="slow" advTm="97927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제목 4">
            <a:extLst>
              <a:ext uri="{FF2B5EF4-FFF2-40B4-BE49-F238E27FC236}">
                <a16:creationId xmlns:a16="http://schemas.microsoft.com/office/drawing/2014/main" id="{A286D418-7278-4E76-BF20-2AD74C55C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400" dirty="0">
                <a:latin typeface="+mj-ea"/>
                <a:cs typeface="Arial" panose="020B0604020202020204" pitchFamily="34" charset="0"/>
              </a:rPr>
              <a:t>처방 구성을 위한 핵심 질문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D741EBB-2739-482F-A7DC-9E5B99CE0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708" y="1916832"/>
            <a:ext cx="7142584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800" dirty="0">
                <a:latin typeface="+mn-lt"/>
              </a:rPr>
              <a:t>핵심 약제는 어떤 약제인가</a:t>
            </a:r>
            <a:r>
              <a:rPr lang="en-US" altLang="ko-KR" sz="2800" dirty="0">
                <a:latin typeface="+mn-lt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ko-KR" altLang="en-US" sz="2800" dirty="0">
                <a:latin typeface="+mn-lt"/>
              </a:rPr>
              <a:t>어떤 순서로 약제를 선정할 것인가</a:t>
            </a:r>
            <a:r>
              <a:rPr lang="en-US" altLang="ko-KR" sz="2800" dirty="0">
                <a:latin typeface="+mn-lt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ko-KR" altLang="en-US" sz="2800" dirty="0">
                <a:latin typeface="+mn-lt"/>
              </a:rPr>
              <a:t>몇가지 약제를 사용할 것인가</a:t>
            </a:r>
            <a:r>
              <a:rPr lang="en-US" altLang="ko-KR" sz="2800" dirty="0">
                <a:latin typeface="+mn-lt"/>
              </a:rPr>
              <a:t>? </a:t>
            </a:r>
          </a:p>
          <a:p>
            <a:pPr marL="800100" lvl="2" indent="0">
              <a:lnSpc>
                <a:spcPct val="150000"/>
              </a:lnSpc>
              <a:buNone/>
            </a:pPr>
            <a:r>
              <a:rPr lang="ko-KR" altLang="en-US" sz="2800" dirty="0">
                <a:latin typeface="+mn-lt"/>
              </a:rPr>
              <a:t>집중 치료기 </a:t>
            </a:r>
            <a:r>
              <a:rPr lang="en-US" altLang="ko-KR" sz="2800" dirty="0">
                <a:latin typeface="+mn-lt"/>
              </a:rPr>
              <a:t>vs </a:t>
            </a:r>
            <a:r>
              <a:rPr lang="ko-KR" altLang="en-US" sz="2800" dirty="0">
                <a:latin typeface="+mn-lt"/>
              </a:rPr>
              <a:t>유지치료기</a:t>
            </a:r>
            <a:r>
              <a:rPr lang="en-US" altLang="ko-KR" sz="2800" dirty="0"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2800" dirty="0">
                <a:latin typeface="+mn-lt"/>
              </a:rPr>
              <a:t>치료 기간은</a:t>
            </a:r>
            <a:r>
              <a:rPr lang="en-US" altLang="ko-KR" sz="2800" dirty="0">
                <a:latin typeface="+mn-lt"/>
              </a:rPr>
              <a:t>?</a:t>
            </a:r>
          </a:p>
          <a:p>
            <a:pPr marL="800100" lvl="2" indent="0">
              <a:lnSpc>
                <a:spcPct val="150000"/>
              </a:lnSpc>
              <a:buNone/>
            </a:pPr>
            <a:r>
              <a:rPr lang="ko-KR" altLang="en-US" sz="2800" dirty="0">
                <a:latin typeface="+mn-lt"/>
              </a:rPr>
              <a:t>집중 치료기 </a:t>
            </a:r>
            <a:r>
              <a:rPr lang="en-US" altLang="ko-KR" sz="2800" dirty="0">
                <a:latin typeface="+mn-lt"/>
              </a:rPr>
              <a:t>vs </a:t>
            </a:r>
            <a:r>
              <a:rPr lang="ko-KR" altLang="en-US" sz="2800" dirty="0">
                <a:latin typeface="+mn-lt"/>
              </a:rPr>
              <a:t>유지치료기</a:t>
            </a:r>
            <a:r>
              <a:rPr lang="en-US" altLang="ko-KR" sz="2800" dirty="0"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endParaRPr lang="ko-KR" altLang="en-US" sz="2800" dirty="0">
              <a:latin typeface="+mn-lt"/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D05A6465-76FA-4D0C-B60B-4A2E18467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1370705"/>
            <a:ext cx="10945216" cy="54882"/>
          </a:xfrm>
          <a:prstGeom prst="rect">
            <a:avLst/>
          </a:prstGeom>
          <a:gradFill rotWithShape="0">
            <a:gsLst>
              <a:gs pos="0">
                <a:srgbClr val="6600CC"/>
              </a:gs>
              <a:gs pos="100000">
                <a:srgbClr val="CCCC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4847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839416" y="1916833"/>
          <a:ext cx="10513168" cy="4343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1026175988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768206728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285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91442" marR="91442" marT="45728" marB="45728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WHO 2006</a:t>
                      </a:r>
                      <a:endParaRPr lang="ko-KR" altLang="en-US" sz="1800" dirty="0"/>
                    </a:p>
                  </a:txBody>
                  <a:tcPr marL="91442" marR="91442" marT="45728" marB="45728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WHO 2011</a:t>
                      </a:r>
                      <a:endParaRPr lang="ko-KR" altLang="en-US" sz="1800" dirty="0"/>
                    </a:p>
                  </a:txBody>
                  <a:tcPr marL="91442" marR="91442" marT="45728" marB="45728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WHO 2016</a:t>
                      </a:r>
                      <a:endParaRPr lang="ko-KR" altLang="en-US" sz="1800" dirty="0"/>
                    </a:p>
                  </a:txBody>
                  <a:tcPr marL="91442" marR="91442" marT="45728" marB="4572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2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 spc="-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특징</a:t>
                      </a:r>
                      <a:r>
                        <a:rPr lang="en-US" altLang="ko-KR" sz="1600" b="0" spc="-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42" marR="91442" marT="45728" marB="45728" anchor="ctr"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600" b="0" spc="-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Programmatic management</a:t>
                      </a:r>
                    </a:p>
                    <a:p>
                      <a:r>
                        <a:rPr lang="en-US" altLang="ko-KR" sz="1600" b="0" spc="-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5 classification</a:t>
                      </a:r>
                    </a:p>
                    <a:p>
                      <a:r>
                        <a:rPr lang="en-US" altLang="ko-KR" sz="1600" b="0" spc="-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hierarchy</a:t>
                      </a:r>
                    </a:p>
                  </a:txBody>
                  <a:tcPr marL="91442" marR="91442" marT="45728" marB="45728" anchor="ctr"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600" b="0" spc="-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Rapid DST, RR-TB</a:t>
                      </a:r>
                      <a:r>
                        <a:rPr lang="ko-KR" altLang="en-US" sz="1600" b="0" spc="-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ko-KR" sz="1600" b="0" spc="-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ko-KR" sz="1600" b="0" spc="-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Evidence</a:t>
                      </a:r>
                      <a:r>
                        <a:rPr lang="ko-KR" altLang="en-US" sz="1600" b="0" spc="-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600" b="0" spc="-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based recommendation</a:t>
                      </a:r>
                    </a:p>
                    <a:p>
                      <a:r>
                        <a:rPr lang="en-US" altLang="ko-KR" sz="1600" b="0" spc="-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Based on IPD meta-analysis</a:t>
                      </a:r>
                      <a:endParaRPr lang="ko-KR" altLang="en-US" sz="1600" b="0" spc="-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28" marB="45728" anchor="ctr"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600" b="0" spc="-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Rapid DST, </a:t>
                      </a:r>
                      <a:r>
                        <a:rPr lang="en-US" altLang="ko-KR" sz="1600" b="0" spc="-1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MTBDR</a:t>
                      </a:r>
                      <a:r>
                        <a:rPr lang="en-US" altLang="ko-KR" sz="1600" b="0" i="1" spc="-1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</a:t>
                      </a:r>
                      <a:endParaRPr lang="en-US" altLang="ko-KR" sz="1600" b="0" i="1" spc="-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ko-KR" sz="1600" b="0" spc="-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Longer</a:t>
                      </a:r>
                      <a:r>
                        <a:rPr lang="ko-KR" altLang="en-US" sz="1600" b="0" spc="-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600" b="0" spc="-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 shorter regimen</a:t>
                      </a:r>
                    </a:p>
                    <a:p>
                      <a:r>
                        <a:rPr lang="en-US" altLang="ko-KR" sz="1600" b="0" spc="-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A-D</a:t>
                      </a:r>
                    </a:p>
                  </a:txBody>
                  <a:tcPr marL="91442" marR="91442" marT="45728" marB="45728" anchor="ctr"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1121796"/>
                  </a:ext>
                </a:extLst>
              </a:tr>
              <a:tr h="6831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ko-KR" altLang="en-US" sz="1800" b="0" spc="-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핵심약제</a:t>
                      </a:r>
                    </a:p>
                  </a:txBody>
                  <a:tcPr marL="91442" marR="91442" marT="45728" marB="4572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800" b="0" spc="-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ko-KR" altLang="en-US" sz="1800" b="0" spc="-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차 약제</a:t>
                      </a:r>
                    </a:p>
                  </a:txBody>
                  <a:tcPr marL="91442" marR="91442" marT="45728" marB="4572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800" b="0" spc="-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ko-KR" altLang="en-US" sz="1800" b="0" spc="-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차 약제 </a:t>
                      </a:r>
                      <a:r>
                        <a:rPr lang="en-US" altLang="ko-KR" sz="1800" b="0" spc="-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ko-KR" altLang="en-US" sz="1800" b="0" spc="-1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주사제</a:t>
                      </a:r>
                      <a:r>
                        <a:rPr lang="en-US" altLang="ko-KR" sz="1800" b="0" spc="-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ko-KR" altLang="en-US" sz="1800" b="0" spc="-1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퀴놀론</a:t>
                      </a:r>
                      <a:r>
                        <a:rPr lang="en-US" altLang="ko-KR" sz="1800" b="0" spc="-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altLang="en-US" sz="1800" b="0" spc="-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28" marB="4572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spc="-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ko-KR" altLang="en-US" sz="1800" b="0" spc="-1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차약제</a:t>
                      </a:r>
                      <a:r>
                        <a:rPr lang="ko-KR" altLang="en-US" sz="1800" b="0" spc="-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800" b="0" spc="-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 </a:t>
                      </a:r>
                      <a:r>
                        <a:rPr lang="ko-KR" altLang="en-US" sz="1800" b="0" spc="-1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퀴놀론</a:t>
                      </a:r>
                      <a:r>
                        <a:rPr lang="en-US" altLang="ko-KR" sz="1800" b="0" spc="-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ko-KR" altLang="en-US" sz="1800" b="0" spc="-1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주사제</a:t>
                      </a:r>
                      <a:r>
                        <a:rPr lang="en-US" altLang="ko-KR" sz="1800" b="0" spc="-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altLang="en-US" sz="1800" b="0" spc="-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28" marB="4572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4308460"/>
                  </a:ext>
                </a:extLst>
              </a:tr>
              <a:tr h="10236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ko-KR" altLang="en-US" sz="1800" b="0" spc="-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약제 수</a:t>
                      </a:r>
                    </a:p>
                  </a:txBody>
                  <a:tcPr marL="91442" marR="91442" marT="45728" marB="4572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800" b="0" spc="-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effective drugs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800" b="0" spc="-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</a:t>
                      </a:r>
                      <a:r>
                        <a:rPr lang="en-US" altLang="ko-KR" sz="1800" b="0" spc="-1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altLang="ko-KR" sz="1800" b="0" spc="-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line</a:t>
                      </a:r>
                      <a:r>
                        <a:rPr lang="ko-KR" altLang="en-US" sz="1800" b="0" spc="-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800" b="0" spc="-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-&gt; 2</a:t>
                      </a:r>
                      <a:r>
                        <a:rPr lang="en-US" altLang="ko-KR" sz="1800" b="0" spc="-1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altLang="ko-KR" sz="1800" b="0" spc="-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-line drugs)</a:t>
                      </a:r>
                      <a:endParaRPr lang="ko-KR" altLang="en-US" sz="1800" b="0" spc="-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28" marB="4572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800" b="0" kern="1200" spc="-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 effective 2</a:t>
                      </a:r>
                      <a:r>
                        <a:rPr lang="en-US" altLang="ko-KR" sz="1800" b="0" kern="1200" spc="-1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altLang="ko-KR" sz="1800" b="0" kern="1200" spc="-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-line drugs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800" b="0" spc="-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(4 2</a:t>
                      </a:r>
                      <a:r>
                        <a:rPr lang="en-US" altLang="ko-KR" sz="1800" b="0" spc="-1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altLang="ko-KR" sz="1800" b="0" spc="-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-line</a:t>
                      </a:r>
                      <a:r>
                        <a:rPr lang="en-US" altLang="ko-KR" sz="1800" b="0" spc="-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drugs + PZA)</a:t>
                      </a:r>
                      <a:endParaRPr lang="ko-KR" altLang="en-US" sz="1800" b="0" spc="-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28" marB="4572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kern="1200" spc="-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 effective drugs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spc="-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 core 2</a:t>
                      </a:r>
                      <a:r>
                        <a:rPr lang="en-US" altLang="ko-KR" sz="1800" b="0" spc="-1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altLang="ko-KR" sz="1800" b="0" spc="-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-line</a:t>
                      </a:r>
                      <a:r>
                        <a:rPr lang="en-US" altLang="ko-KR" sz="1800" b="0" spc="-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drugs + PZA)</a:t>
                      </a:r>
                      <a:r>
                        <a:rPr lang="en-US" altLang="ko-KR" sz="1800" b="0" kern="1200" spc="-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endParaRPr lang="ko-KR" altLang="en-US" sz="1800" b="0" spc="-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28" marB="4572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spc="-1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집중치료기</a:t>
                      </a:r>
                      <a:endParaRPr lang="en-US" altLang="ko-KR" sz="1800" kern="1200" spc="-1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2" marR="91442" marT="45728" marB="4572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1200" spc="-1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months</a:t>
                      </a:r>
                      <a:r>
                        <a:rPr lang="ko-KR" altLang="en-US" sz="1800" kern="1200" spc="-1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altLang="ko-KR" sz="1800" kern="1200" spc="-1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2" marR="91442" marT="45728" marB="4572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1200" spc="-1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months</a:t>
                      </a:r>
                    </a:p>
                  </a:txBody>
                  <a:tcPr marL="91442" marR="91442" marT="45728" marB="4572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1200" spc="-1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months</a:t>
                      </a:r>
                    </a:p>
                  </a:txBody>
                  <a:tcPr marL="91442" marR="91442" marT="45728" marB="4572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7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spc="-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유지치료기</a:t>
                      </a:r>
                    </a:p>
                  </a:txBody>
                  <a:tcPr marL="91442" marR="91442" marT="45728" marB="45728"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spc="-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months after conversion</a:t>
                      </a:r>
                      <a:endParaRPr lang="ko-KR" altLang="en-US" sz="1800" spc="-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28" marB="45728"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spc="-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months</a:t>
                      </a:r>
                      <a:endParaRPr lang="ko-KR" altLang="en-US" sz="1800" spc="-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28" marB="45728"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spc="-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months</a:t>
                      </a:r>
                      <a:endParaRPr lang="ko-KR" altLang="en-US" sz="1800" spc="-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28" marB="45728"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4473" name="제목 1"/>
          <p:cNvSpPr>
            <a:spLocks noGrp="1"/>
          </p:cNvSpPr>
          <p:nvPr>
            <p:ph type="title"/>
          </p:nvPr>
        </p:nvSpPr>
        <p:spPr>
          <a:xfrm>
            <a:off x="1981200" y="404664"/>
            <a:ext cx="8229600" cy="936104"/>
          </a:xfrm>
        </p:spPr>
        <p:txBody>
          <a:bodyPr/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지침의 핵심 변화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D303CAC-A378-4EA8-B87E-F92CA4E6A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720" y="1935073"/>
            <a:ext cx="282963" cy="424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87A8557-DF29-4ACC-92B5-BC3F71CD8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1944554"/>
            <a:ext cx="299476" cy="42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1">
            <a:extLst>
              <a:ext uri="{FF2B5EF4-FFF2-40B4-BE49-F238E27FC236}">
                <a16:creationId xmlns:a16="http://schemas.microsoft.com/office/drawing/2014/main" id="{7A8F848A-3BA5-4A95-8030-B8E4C5FD7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49697" y="1944554"/>
            <a:ext cx="326063" cy="42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2">
            <a:extLst>
              <a:ext uri="{FF2B5EF4-FFF2-40B4-BE49-F238E27FC236}">
                <a16:creationId xmlns:a16="http://schemas.microsoft.com/office/drawing/2014/main" id="{14ECA9C6-2861-41B2-A580-4BF5683AD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1370705"/>
            <a:ext cx="10945216" cy="54882"/>
          </a:xfrm>
          <a:prstGeom prst="rect">
            <a:avLst/>
          </a:prstGeom>
          <a:gradFill rotWithShape="0">
            <a:gsLst>
              <a:gs pos="0">
                <a:srgbClr val="6600CC"/>
              </a:gs>
              <a:gs pos="100000">
                <a:srgbClr val="CCCC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483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1186783-2220-4DF5-8F67-364284DE5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2062404"/>
            <a:ext cx="3986213" cy="175021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FCDCEF1-BEC5-4A00-8D66-80DBE4ADE3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054"/>
          <a:stretch/>
        </p:blipFill>
        <p:spPr>
          <a:xfrm>
            <a:off x="6384033" y="2274178"/>
            <a:ext cx="4022663" cy="1538444"/>
          </a:xfrm>
          <a:prstGeom prst="rect">
            <a:avLst/>
          </a:prstGeom>
        </p:spPr>
      </p:pic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321E4DC8-1AA0-43FA-BEFD-4A14B2EF73EB}"/>
              </a:ext>
            </a:extLst>
          </p:cNvPr>
          <p:cNvGraphicFramePr>
            <a:graphicFrameLocks noGrp="1"/>
          </p:cNvGraphicFramePr>
          <p:nvPr/>
        </p:nvGraphicFramePr>
        <p:xfrm>
          <a:off x="2001887" y="4157662"/>
          <a:ext cx="3384377" cy="2291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84377">
                  <a:extLst>
                    <a:ext uri="{9D8B030D-6E8A-4147-A177-3AD203B41FA5}">
                      <a16:colId xmlns:a16="http://schemas.microsoft.com/office/drawing/2014/main" val="3880001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Current Therapy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101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2000" dirty="0"/>
                        <a:t>Old</a:t>
                      </a:r>
                      <a:r>
                        <a:rPr lang="ko-KR" altLang="en-US" sz="2000" dirty="0"/>
                        <a:t> </a:t>
                      </a:r>
                      <a:r>
                        <a:rPr lang="en-US" altLang="ko-KR" sz="2000" dirty="0"/>
                        <a:t>drug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2000" dirty="0"/>
                        <a:t>Long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2000" dirty="0"/>
                        <a:t>Toxic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2000" dirty="0"/>
                        <a:t>Complicated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2000" dirty="0"/>
                        <a:t>Expensive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2000" dirty="0"/>
                        <a:t>Inadequate  </a:t>
                      </a:r>
                      <a:endParaRPr lang="ko-KR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212017"/>
                  </a:ext>
                </a:extLst>
              </a:tr>
            </a:tbl>
          </a:graphicData>
        </a:graphic>
      </p:graphicFrame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5D402ABA-45BF-46ED-84F0-EEA5063EE1AB}"/>
              </a:ext>
            </a:extLst>
          </p:cNvPr>
          <p:cNvGraphicFramePr>
            <a:graphicFrameLocks noGrp="1"/>
          </p:cNvGraphicFramePr>
          <p:nvPr/>
        </p:nvGraphicFramePr>
        <p:xfrm>
          <a:off x="6744072" y="4156981"/>
          <a:ext cx="3384377" cy="2291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84377">
                  <a:extLst>
                    <a:ext uri="{9D8B030D-6E8A-4147-A177-3AD203B41FA5}">
                      <a16:colId xmlns:a16="http://schemas.microsoft.com/office/drawing/2014/main" val="3880001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Future Therapy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101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2000" dirty="0"/>
                        <a:t>New drug</a:t>
                      </a:r>
                      <a:r>
                        <a:rPr lang="ko-KR" altLang="en-US" sz="2000" dirty="0"/>
                        <a:t> </a:t>
                      </a:r>
                      <a:endParaRPr lang="en-US" altLang="ko-KR" sz="2000" dirty="0"/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2000" dirty="0"/>
                        <a:t>Shorter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2000" dirty="0"/>
                        <a:t>Safer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2000" dirty="0"/>
                        <a:t>Simpler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2000" dirty="0"/>
                        <a:t>Affordable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2000" dirty="0"/>
                        <a:t>Effective  </a:t>
                      </a:r>
                      <a:endParaRPr lang="ko-KR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212017"/>
                  </a:ext>
                </a:extLst>
              </a:tr>
            </a:tbl>
          </a:graphicData>
        </a:graphic>
      </p:graphicFrame>
      <p:sp>
        <p:nvSpPr>
          <p:cNvPr id="8" name="Rectangle 12">
            <a:extLst>
              <a:ext uri="{FF2B5EF4-FFF2-40B4-BE49-F238E27FC236}">
                <a16:creationId xmlns:a16="http://schemas.microsoft.com/office/drawing/2014/main" id="{B8225E35-1BFC-424C-9BD1-092DC535F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1370705"/>
            <a:ext cx="10945216" cy="54882"/>
          </a:xfrm>
          <a:prstGeom prst="rect">
            <a:avLst/>
          </a:prstGeom>
          <a:gradFill rotWithShape="0">
            <a:gsLst>
              <a:gs pos="0">
                <a:srgbClr val="6600CC"/>
              </a:gs>
              <a:gs pos="100000">
                <a:srgbClr val="CCCC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굴림"/>
              <a:cs typeface="+mn-cs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F075FC31-77E4-4108-9AF5-98AF090B3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altLang="ko-KR" sz="4000" dirty="0"/>
              <a:t>MDR-TB </a:t>
            </a:r>
            <a:r>
              <a:rPr lang="ko-KR" altLang="en-US" sz="4000" dirty="0"/>
              <a:t>치료</a:t>
            </a:r>
            <a:r>
              <a:rPr lang="en-US" altLang="ko-KR" sz="4000" dirty="0"/>
              <a:t>:</a:t>
            </a:r>
            <a:r>
              <a:rPr lang="ko-KR" altLang="en-US" sz="4000" dirty="0"/>
              <a:t> 획기적 발전이 가능한가</a:t>
            </a:r>
            <a:r>
              <a:rPr lang="en-US" altLang="ko-KR" sz="4000" dirty="0"/>
              <a:t>?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298312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제목 1">
            <a:extLst>
              <a:ext uri="{FF2B5EF4-FFF2-40B4-BE49-F238E27FC236}">
                <a16:creationId xmlns:a16="http://schemas.microsoft.com/office/drawing/2014/main" id="{2411A641-941A-46BE-B9EB-3DA89F9A8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6538"/>
            <a:ext cx="3754760" cy="52816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sz="2400" dirty="0"/>
              <a:t>새로운 지침의 배경 연구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B1FA67C-33E6-47A0-9858-5717BFBEB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837281"/>
            <a:ext cx="8319864" cy="146199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6676D6D-1B03-400C-A25D-00A76C5C3D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51042" r="3800" b="16400"/>
          <a:stretch/>
        </p:blipFill>
        <p:spPr>
          <a:xfrm>
            <a:off x="2601020" y="4005064"/>
            <a:ext cx="6989960" cy="25202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919044-3D97-4CF0-A732-7725C2D82E8C}"/>
              </a:ext>
            </a:extLst>
          </p:cNvPr>
          <p:cNvSpPr txBox="1"/>
          <p:nvPr/>
        </p:nvSpPr>
        <p:spPr>
          <a:xfrm>
            <a:off x="2027447" y="2615957"/>
            <a:ext cx="828795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2009 – 2016.4, 50 studies</a:t>
            </a:r>
          </a:p>
          <a:p>
            <a:pPr marL="342900" marR="0" lvl="0" indent="-342900" algn="l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12,030 </a:t>
            </a:r>
            <a:r>
              <a:rPr lang="en-US" altLang="ko-KR" sz="20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MDR-TB</a:t>
            </a:r>
            <a:r>
              <a:rPr lang="ko-KR" altLang="en-US" sz="20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20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patients, Individual patient data meta-analysis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6E2F8C99-369E-4DDC-9F0E-1BDC9CB73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0949" y="2132715"/>
            <a:ext cx="2192151" cy="3331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580B0F-F966-4BB2-8B1A-79764F87FD0F}"/>
              </a:ext>
            </a:extLst>
          </p:cNvPr>
          <p:cNvSpPr txBox="1"/>
          <p:nvPr/>
        </p:nvSpPr>
        <p:spPr>
          <a:xfrm>
            <a:off x="9125138" y="3731573"/>
            <a:ext cx="1378496" cy="461665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Km, Cm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3542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3217FEDB-0EFC-4AAE-BFA6-79DF98A9CC55}"/>
              </a:ext>
            </a:extLst>
          </p:cNvPr>
          <p:cNvSpPr txBox="1">
            <a:spLocks/>
          </p:cNvSpPr>
          <p:nvPr/>
        </p:nvSpPr>
        <p:spPr>
          <a:xfrm>
            <a:off x="839416" y="246819"/>
            <a:ext cx="10513168" cy="1143000"/>
          </a:xfrm>
          <a:prstGeom prst="rect">
            <a:avLst/>
          </a:prstGeom>
        </p:spPr>
        <p:txBody>
          <a:bodyPr anchor="ctr"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2019 WHO </a:t>
            </a:r>
            <a:r>
              <a:rPr kumimoji="0" lang="ko-KR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지침</a:t>
            </a: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: </a:t>
            </a:r>
            <a:r>
              <a:rPr kumimoji="0" lang="ko-KR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핵심 변화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212CA973-7E8B-4865-82F2-E5D5839F2099}"/>
              </a:ext>
            </a:extLst>
          </p:cNvPr>
          <p:cNvGrpSpPr/>
          <p:nvPr/>
        </p:nvGrpSpPr>
        <p:grpSpPr>
          <a:xfrm>
            <a:off x="2603612" y="1626969"/>
            <a:ext cx="6984776" cy="4970383"/>
            <a:chOff x="1079612" y="1412776"/>
            <a:chExt cx="6984776" cy="4970383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D25A3BB3-3CBD-4C33-90FD-8891D2199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9612" y="1412776"/>
              <a:ext cx="6984776" cy="4970383"/>
            </a:xfrm>
            <a:prstGeom prst="rect">
              <a:avLst/>
            </a:prstGeom>
          </p:spPr>
        </p:pic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AE8F4E07-953C-4445-BDFD-DB755BE5FCC5}"/>
                </a:ext>
              </a:extLst>
            </p:cNvPr>
            <p:cNvSpPr/>
            <p:nvPr/>
          </p:nvSpPr>
          <p:spPr>
            <a:xfrm>
              <a:off x="1259632" y="3284984"/>
              <a:ext cx="2592288" cy="504056"/>
            </a:xfrm>
            <a:prstGeom prst="rect">
              <a:avLst/>
            </a:prstGeom>
            <a:solidFill>
              <a:srgbClr val="E9EDF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FAFB466-5D83-4DCA-A88C-1B37BAB848BA}"/>
                </a:ext>
              </a:extLst>
            </p:cNvPr>
            <p:cNvSpPr txBox="1"/>
            <p:nvPr/>
          </p:nvSpPr>
          <p:spPr>
            <a:xfrm>
              <a:off x="1226298" y="3284984"/>
              <a:ext cx="2880320" cy="369332"/>
            </a:xfrm>
            <a:prstGeom prst="rect">
              <a:avLst/>
            </a:prstGeom>
            <a:solidFill>
              <a:srgbClr val="E9EDF4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Add</a:t>
              </a:r>
              <a:r>
                <a:rPr kumimoji="0" lang="ko-KR" altLang="en-US" sz="1800" b="0" i="0" u="none" strike="noStrike" kern="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1800" b="0" i="0" u="none" strike="noStrike" kern="0" cap="none" spc="-1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one</a:t>
              </a:r>
              <a:r>
                <a:rPr kumimoji="0" lang="ko-KR" altLang="en-US" sz="1800" b="0" i="0" u="none" strike="noStrike" kern="0" cap="none" spc="-1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1800" b="0" i="0" u="none" strike="noStrike" kern="0" cap="none" spc="-1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or</a:t>
              </a:r>
              <a:r>
                <a:rPr kumimoji="0" lang="ko-KR" altLang="en-US" sz="1800" b="0" i="0" u="none" strike="noStrike" kern="0" cap="none" spc="-1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1800" b="0" i="0" u="none" strike="noStrike" kern="0" cap="none" spc="-1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both</a:t>
              </a:r>
              <a:r>
                <a:rPr kumimoji="0" lang="ko-KR" altLang="en-US" sz="1800" b="0" i="0" u="none" strike="noStrike" kern="0" cap="none" spc="-1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1800" b="0" i="0" u="none" strike="noStrike" kern="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medicines</a:t>
              </a:r>
              <a:endParaRPr kumimoji="0" lang="ko-KR" altLang="en-US" sz="1800" b="0" i="0" u="none" strike="noStrike" kern="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2" name="Rectangle 12">
            <a:extLst>
              <a:ext uri="{FF2B5EF4-FFF2-40B4-BE49-F238E27FC236}">
                <a16:creationId xmlns:a16="http://schemas.microsoft.com/office/drawing/2014/main" id="{5E636EA7-F325-463B-8E12-E967CDA7D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1370705"/>
            <a:ext cx="10945216" cy="54882"/>
          </a:xfrm>
          <a:prstGeom prst="rect">
            <a:avLst/>
          </a:prstGeom>
          <a:gradFill rotWithShape="0">
            <a:gsLst>
              <a:gs pos="0">
                <a:srgbClr val="6600CC"/>
              </a:gs>
              <a:gs pos="100000">
                <a:srgbClr val="CCCC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1295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850154-186F-4384-A274-2E9689D33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MDR-TB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치료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새로운 접근법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E868984-D7BE-4577-9978-1C73C99BE6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3" r="9925" b="5732"/>
          <a:stretch/>
        </p:blipFill>
        <p:spPr>
          <a:xfrm>
            <a:off x="767408" y="2942144"/>
            <a:ext cx="1378111" cy="173124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596651E-D63A-4D3B-9A09-5D056C1FDB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2" r="14357"/>
          <a:stretch/>
        </p:blipFill>
        <p:spPr>
          <a:xfrm>
            <a:off x="3085901" y="2910638"/>
            <a:ext cx="1144586" cy="1731264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C6837ED0-A0DA-4A13-A5FA-BBCC7291C8B8}"/>
              </a:ext>
            </a:extLst>
          </p:cNvPr>
          <p:cNvCxnSpPr>
            <a:cxnSpLocks/>
          </p:cNvCxnSpPr>
          <p:nvPr/>
        </p:nvCxnSpPr>
        <p:spPr>
          <a:xfrm>
            <a:off x="2145519" y="3626019"/>
            <a:ext cx="75076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E2E6A07F-5370-4856-8EB4-280F054AD2D7}"/>
              </a:ext>
            </a:extLst>
          </p:cNvPr>
          <p:cNvCxnSpPr>
            <a:cxnSpLocks/>
          </p:cNvCxnSpPr>
          <p:nvPr/>
        </p:nvCxnSpPr>
        <p:spPr>
          <a:xfrm flipV="1">
            <a:off x="4362899" y="2942144"/>
            <a:ext cx="1102274" cy="6822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86D68F64-B44A-42A9-AF64-155C2FA956DE}"/>
              </a:ext>
            </a:extLst>
          </p:cNvPr>
          <p:cNvCxnSpPr>
            <a:cxnSpLocks/>
          </p:cNvCxnSpPr>
          <p:nvPr/>
        </p:nvCxnSpPr>
        <p:spPr>
          <a:xfrm>
            <a:off x="4362899" y="3624417"/>
            <a:ext cx="1102274" cy="8302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A29BDE6-C662-4210-9B20-C8D129C8C8A0}"/>
              </a:ext>
            </a:extLst>
          </p:cNvPr>
          <p:cNvSpPr txBox="1"/>
          <p:nvPr/>
        </p:nvSpPr>
        <p:spPr>
          <a:xfrm>
            <a:off x="2694160" y="4759055"/>
            <a:ext cx="1905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Second-line LPA</a:t>
            </a:r>
            <a:endParaRPr kumimoji="0" lang="ko-KR" altLang="en-US" sz="18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9E66E7-E939-4E50-9C09-15D6F4182A3B}"/>
              </a:ext>
            </a:extLst>
          </p:cNvPr>
          <p:cNvSpPr txBox="1"/>
          <p:nvPr/>
        </p:nvSpPr>
        <p:spPr>
          <a:xfrm>
            <a:off x="5591703" y="2495594"/>
            <a:ext cx="2232248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FQ-S MDR-TB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AB1206-B958-487D-A883-B244774567C1}"/>
              </a:ext>
            </a:extLst>
          </p:cNvPr>
          <p:cNvSpPr txBox="1"/>
          <p:nvPr/>
        </p:nvSpPr>
        <p:spPr>
          <a:xfrm>
            <a:off x="5597585" y="4454619"/>
            <a:ext cx="2232248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FQ-R MDR-TB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B967E1-1CCF-4558-85A6-416C63342274}"/>
              </a:ext>
            </a:extLst>
          </p:cNvPr>
          <p:cNvSpPr txBox="1"/>
          <p:nvPr/>
        </p:nvSpPr>
        <p:spPr>
          <a:xfrm>
            <a:off x="8804855" y="2309971"/>
            <a:ext cx="2318048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Longer regimen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BA9FF9-389F-43A1-B0B1-FFEFFB3CCF21}"/>
              </a:ext>
            </a:extLst>
          </p:cNvPr>
          <p:cNvSpPr txBox="1"/>
          <p:nvPr/>
        </p:nvSpPr>
        <p:spPr>
          <a:xfrm>
            <a:off x="8804855" y="4293096"/>
            <a:ext cx="2318048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Individualized  regimen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A9DF1352-D4BE-44BE-BDD5-4E8CED3573CA}"/>
              </a:ext>
            </a:extLst>
          </p:cNvPr>
          <p:cNvCxnSpPr>
            <a:cxnSpLocks/>
          </p:cNvCxnSpPr>
          <p:nvPr/>
        </p:nvCxnSpPr>
        <p:spPr>
          <a:xfrm flipV="1">
            <a:off x="7901841" y="4685451"/>
            <a:ext cx="858455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angle 12">
            <a:extLst>
              <a:ext uri="{FF2B5EF4-FFF2-40B4-BE49-F238E27FC236}">
                <a16:creationId xmlns:a16="http://schemas.microsoft.com/office/drawing/2014/main" id="{8EFBCE07-CFCC-45A3-BCB9-556C3A95A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1370705"/>
            <a:ext cx="10945216" cy="54882"/>
          </a:xfrm>
          <a:prstGeom prst="rect">
            <a:avLst/>
          </a:prstGeom>
          <a:gradFill rotWithShape="0">
            <a:gsLst>
              <a:gs pos="0">
                <a:srgbClr val="6600CC"/>
              </a:gs>
              <a:gs pos="100000">
                <a:srgbClr val="CCCC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굴림"/>
              <a:cs typeface="+mn-cs"/>
            </a:endParaRPr>
          </a:p>
        </p:txBody>
      </p: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7DB93AD0-36BF-4BA0-BF81-80B79A379C99}"/>
              </a:ext>
            </a:extLst>
          </p:cNvPr>
          <p:cNvCxnSpPr>
            <a:cxnSpLocks/>
          </p:cNvCxnSpPr>
          <p:nvPr/>
        </p:nvCxnSpPr>
        <p:spPr>
          <a:xfrm>
            <a:off x="7895959" y="2726427"/>
            <a:ext cx="86433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401F4AB-839A-4025-805C-ACB6D91E2091}"/>
              </a:ext>
            </a:extLst>
          </p:cNvPr>
          <p:cNvSpPr txBox="1"/>
          <p:nvPr/>
        </p:nvSpPr>
        <p:spPr>
          <a:xfrm>
            <a:off x="6240016" y="3439751"/>
            <a:ext cx="3600400" cy="36933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Intolerance or R to group A drugs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7725D6C4-F9CC-4CD5-A8BA-EED9C9185E0F}"/>
              </a:ext>
            </a:extLst>
          </p:cNvPr>
          <p:cNvCxnSpPr/>
          <p:nvPr/>
        </p:nvCxnSpPr>
        <p:spPr>
          <a:xfrm>
            <a:off x="9963879" y="3250530"/>
            <a:ext cx="0" cy="8985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7413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129DB78-9816-43C3-AC7C-5F3C2C0B6923}"/>
              </a:ext>
            </a:extLst>
          </p:cNvPr>
          <p:cNvSpPr txBox="1"/>
          <p:nvPr/>
        </p:nvSpPr>
        <p:spPr>
          <a:xfrm>
            <a:off x="2783632" y="1900504"/>
            <a:ext cx="6624736" cy="735756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90000" bIns="9000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Lfx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Mfx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),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BDQ, LZD,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Cs/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Cfz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664C102-7530-44E8-A2C9-64A7BCBB4F87}"/>
              </a:ext>
            </a:extLst>
          </p:cNvPr>
          <p:cNvGrpSpPr/>
          <p:nvPr/>
        </p:nvGrpSpPr>
        <p:grpSpPr>
          <a:xfrm>
            <a:off x="9984432" y="1875487"/>
            <a:ext cx="1224136" cy="949339"/>
            <a:chOff x="2051720" y="5085184"/>
            <a:chExt cx="2088232" cy="1414609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C9C1192D-AE51-4611-9D00-079DBA8DFD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47" t="43700" r="12262" b="12201"/>
            <a:stretch/>
          </p:blipFill>
          <p:spPr>
            <a:xfrm>
              <a:off x="2051720" y="5085184"/>
              <a:ext cx="2088232" cy="1414609"/>
            </a:xfrm>
            <a:prstGeom prst="rect">
              <a:avLst/>
            </a:prstGeom>
          </p:spPr>
        </p:pic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9EF4065C-57EB-48D3-AFF4-CE82C971B808}"/>
                </a:ext>
              </a:extLst>
            </p:cNvPr>
            <p:cNvCxnSpPr>
              <a:cxnSpLocks/>
            </p:cNvCxnSpPr>
            <p:nvPr/>
          </p:nvCxnSpPr>
          <p:spPr>
            <a:xfrm>
              <a:off x="2267744" y="5085184"/>
              <a:ext cx="1656184" cy="1414609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제목 1">
            <a:extLst>
              <a:ext uri="{FF2B5EF4-FFF2-40B4-BE49-F238E27FC236}">
                <a16:creationId xmlns:a16="http://schemas.microsoft.com/office/drawing/2014/main" id="{B4EB28F7-D907-45E8-AC57-D695BB580BFA}"/>
              </a:ext>
            </a:extLst>
          </p:cNvPr>
          <p:cNvSpPr txBox="1">
            <a:spLocks/>
          </p:cNvSpPr>
          <p:nvPr/>
        </p:nvSpPr>
        <p:spPr>
          <a:xfrm>
            <a:off x="1415480" y="269776"/>
            <a:ext cx="9378422" cy="1143000"/>
          </a:xfrm>
          <a:prstGeom prst="rect">
            <a:avLst/>
          </a:prstGeom>
        </p:spPr>
        <p:txBody>
          <a:bodyPr anchor="ctr"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새로운</a:t>
            </a: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WHO </a:t>
            </a:r>
            <a:r>
              <a:rPr kumimoji="0" lang="ko-KR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지침</a:t>
            </a: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: </a:t>
            </a:r>
            <a:r>
              <a:rPr kumimoji="0" lang="ko-KR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기대와 우려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349B7CEF-0107-43CD-83E7-07705211D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1370705"/>
            <a:ext cx="10945216" cy="54882"/>
          </a:xfrm>
          <a:prstGeom prst="rect">
            <a:avLst/>
          </a:prstGeom>
          <a:gradFill rotWithShape="0">
            <a:gsLst>
              <a:gs pos="0">
                <a:srgbClr val="6600CC"/>
              </a:gs>
              <a:gs pos="100000">
                <a:srgbClr val="CCCC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굴림"/>
              <a:cs typeface="+mn-cs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1199456" y="3413795"/>
          <a:ext cx="9865096" cy="282351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340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4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기대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우려</a:t>
                      </a:r>
                      <a:r>
                        <a:rPr lang="en-US" altLang="ko-K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ko-KR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544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1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2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경구약제로만 구성</a:t>
                      </a:r>
                      <a:endParaRPr kumimoji="0" lang="en-US" altLang="ko-KR" sz="20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0" fontAlgn="base" latinLnBrk="1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보다 효과적이고 부작용이 적음 </a:t>
                      </a:r>
                      <a:endParaRPr kumimoji="0" lang="en-US" altLang="ko-KR" sz="20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0" fontAlgn="base" latinLnBrk="1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입원 필요성과 환자 불편함이 줄어듦 </a:t>
                      </a:r>
                      <a:endParaRPr kumimoji="0" lang="en-US" altLang="ko-KR" sz="20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0" fontAlgn="base" latinLnBrk="1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환자 중심 치료</a:t>
                      </a:r>
                      <a:r>
                        <a:rPr kumimoji="0" lang="en-US" altLang="ko-KR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20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아직 근거가 부족함 </a:t>
                      </a:r>
                      <a:endParaRPr lang="en-US" altLang="ko-KR" sz="20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34290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재정적 부담</a:t>
                      </a:r>
                      <a:endParaRPr lang="en-US" altLang="ko-K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lnSpc>
                          <a:spcPct val="130000"/>
                        </a:lnSpc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기술적</a:t>
                      </a:r>
                      <a:r>
                        <a:rPr lang="en-US" altLang="ko-K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ko-KR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정책적 지원</a:t>
                      </a:r>
                      <a:endParaRPr lang="en-US" altLang="ko-K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lnSpc>
                          <a:spcPct val="130000"/>
                        </a:lnSpc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부작용 관리</a:t>
                      </a:r>
                      <a:r>
                        <a:rPr lang="en-US" altLang="ko-K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LZD, QT prolongation</a:t>
                      </a:r>
                    </a:p>
                    <a:p>
                      <a:pPr marL="342900" indent="-342900">
                        <a:lnSpc>
                          <a:spcPct val="130000"/>
                        </a:lnSpc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신약에 대한 내성 획득과 확산 </a:t>
                      </a:r>
                      <a:r>
                        <a:rPr lang="en-US" altLang="ko-K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3313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0A31E3D-2E3B-4D0D-A5B0-2AC38D3C8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297" y="2229910"/>
            <a:ext cx="2176319" cy="30663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D3ADA8-9632-46E3-BD3E-6425C738612E}"/>
              </a:ext>
            </a:extLst>
          </p:cNvPr>
          <p:cNvSpPr txBox="1"/>
          <p:nvPr/>
        </p:nvSpPr>
        <p:spPr>
          <a:xfrm>
            <a:off x="3503712" y="5805264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Operative research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조건하에서 시행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A86310-2AD4-426B-9942-B20F4B72F104}"/>
              </a:ext>
            </a:extLst>
          </p:cNvPr>
          <p:cNvSpPr txBox="1"/>
          <p:nvPr/>
        </p:nvSpPr>
        <p:spPr>
          <a:xfrm>
            <a:off x="918663" y="3221044"/>
            <a:ext cx="4190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적극적 약물안전감시제도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154E88-F45C-4DDF-8C2E-40DB6EF12C31}"/>
              </a:ext>
            </a:extLst>
          </p:cNvPr>
          <p:cNvSpPr txBox="1"/>
          <p:nvPr/>
        </p:nvSpPr>
        <p:spPr>
          <a:xfrm>
            <a:off x="918663" y="3975447"/>
            <a:ext cx="3363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전문가위원회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AE3184-3D91-4FAE-8D06-99A5476C95DC}"/>
              </a:ext>
            </a:extLst>
          </p:cNvPr>
          <p:cNvSpPr txBox="1"/>
          <p:nvPr/>
        </p:nvSpPr>
        <p:spPr>
          <a:xfrm>
            <a:off x="7871796" y="2398810"/>
            <a:ext cx="4190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기술적 지원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- 2</a:t>
            </a:r>
            <a:r>
              <a:rPr kumimoji="0" lang="en-US" altLang="ko-K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nd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-line LPAs 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8CF821-74B9-444E-8F86-C9C26924F184}"/>
              </a:ext>
            </a:extLst>
          </p:cNvPr>
          <p:cNvSpPr txBox="1"/>
          <p:nvPr/>
        </p:nvSpPr>
        <p:spPr>
          <a:xfrm>
            <a:off x="918663" y="2398810"/>
            <a:ext cx="4190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적절한 환자 관리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5B4B3F-BE39-41BB-BEC0-09C471B2B2BA}"/>
              </a:ext>
            </a:extLst>
          </p:cNvPr>
          <p:cNvSpPr txBox="1"/>
          <p:nvPr/>
        </p:nvSpPr>
        <p:spPr>
          <a:xfrm>
            <a:off x="7896200" y="3399383"/>
            <a:ext cx="4190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재정적 지원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EB6409-7B7E-4657-81E9-F8BC301E4F38}"/>
              </a:ext>
            </a:extLst>
          </p:cNvPr>
          <p:cNvSpPr txBox="1"/>
          <p:nvPr/>
        </p:nvSpPr>
        <p:spPr>
          <a:xfrm>
            <a:off x="911424" y="4695527"/>
            <a:ext cx="3858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모니터링과 감독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9335D9-D983-4C14-A2F4-C9DB8E48DEBF}"/>
              </a:ext>
            </a:extLst>
          </p:cNvPr>
          <p:cNvSpPr txBox="1"/>
          <p:nvPr/>
        </p:nvSpPr>
        <p:spPr>
          <a:xfrm>
            <a:off x="7882408" y="4088555"/>
            <a:ext cx="3398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24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정책적 지원</a:t>
            </a:r>
            <a:endParaRPr lang="en-US" altLang="ko-KR" sz="2400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   - </a:t>
            </a:r>
            <a:r>
              <a:rPr lang="en-US" altLang="ko-KR" sz="24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off-label</a:t>
            </a:r>
            <a:r>
              <a:rPr lang="ko-KR" altLang="en-US" sz="24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use</a:t>
            </a:r>
            <a:r>
              <a:rPr lang="ko-KR" altLang="en-US" sz="24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포함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3E7E5760-5BAD-4BAD-B735-696F47C07E5D}"/>
              </a:ext>
            </a:extLst>
          </p:cNvPr>
          <p:cNvSpPr txBox="1">
            <a:spLocks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지침 정착을 위한 필수 조건들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13279F10-08D0-47B6-BFCA-1937A0ABD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1370705"/>
            <a:ext cx="10945216" cy="54882"/>
          </a:xfrm>
          <a:prstGeom prst="rect">
            <a:avLst/>
          </a:prstGeom>
          <a:gradFill rotWithShape="0">
            <a:gsLst>
              <a:gs pos="0">
                <a:srgbClr val="6600CC"/>
              </a:gs>
              <a:gs pos="100000">
                <a:srgbClr val="CCCC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198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1EDC9F2E-3741-4C86-BAA1-4CCAB258E958}"/>
              </a:ext>
            </a:extLst>
          </p:cNvPr>
          <p:cNvGrpSpPr/>
          <p:nvPr/>
        </p:nvGrpSpPr>
        <p:grpSpPr>
          <a:xfrm>
            <a:off x="2438400" y="1822127"/>
            <a:ext cx="7315200" cy="4133316"/>
            <a:chOff x="2433638" y="2030291"/>
            <a:chExt cx="7315200" cy="3757560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B3602395-3C5B-4270-8E24-08C73471BF3E}"/>
                </a:ext>
              </a:extLst>
            </p:cNvPr>
            <p:cNvGrpSpPr/>
            <p:nvPr/>
          </p:nvGrpSpPr>
          <p:grpSpPr>
            <a:xfrm>
              <a:off x="2433638" y="2030291"/>
              <a:ext cx="7315200" cy="3757560"/>
              <a:chOff x="844062" y="1748937"/>
              <a:chExt cx="7315200" cy="3757560"/>
            </a:xfrm>
          </p:grpSpPr>
          <p:graphicFrame>
            <p:nvGraphicFramePr>
              <p:cNvPr id="3" name="차트 2">
                <a:extLst>
                  <a:ext uri="{FF2B5EF4-FFF2-40B4-BE49-F238E27FC236}">
                    <a16:creationId xmlns:a16="http://schemas.microsoft.com/office/drawing/2014/main" id="{F08A2A26-3AC1-4899-A04C-81282E725754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844062" y="1748937"/>
              <a:ext cx="7315200" cy="375756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FEEA1F-F945-49D9-9CF2-53D04B125D5A}"/>
                  </a:ext>
                </a:extLst>
              </p:cNvPr>
              <p:cNvSpPr txBox="1"/>
              <p:nvPr/>
            </p:nvSpPr>
            <p:spPr>
              <a:xfrm>
                <a:off x="1416817" y="2281500"/>
                <a:ext cx="783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975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(1.9%)</a:t>
                </a:r>
                <a:endPara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763E3D-7BA4-4022-BF3E-2E57E04645D0}"/>
                  </a:ext>
                </a:extLst>
              </p:cNvPr>
              <p:cNvSpPr txBox="1"/>
              <p:nvPr/>
            </p:nvSpPr>
            <p:spPr>
              <a:xfrm>
                <a:off x="2260877" y="1829321"/>
                <a:ext cx="783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1212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(2.5%)</a:t>
                </a:r>
                <a:endPara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8C44AA-EA8D-46E0-9C0E-A8BEBA796AC6}"/>
                  </a:ext>
                </a:extLst>
              </p:cNvPr>
              <p:cNvSpPr txBox="1"/>
              <p:nvPr/>
            </p:nvSpPr>
            <p:spPr>
              <a:xfrm>
                <a:off x="3094894" y="2381979"/>
                <a:ext cx="783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951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(2.1%)</a:t>
                </a:r>
                <a:endPara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87A9C9-C867-4CD1-A0F7-6D77F7FB4262}"/>
                  </a:ext>
                </a:extLst>
              </p:cNvPr>
              <p:cNvSpPr txBox="1"/>
              <p:nvPr/>
            </p:nvSpPr>
            <p:spPr>
              <a:xfrm>
                <a:off x="3905928" y="2643234"/>
                <a:ext cx="783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856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(2.0%)</a:t>
                </a:r>
                <a:endPara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B50482-0629-4A6E-9C82-48D053064CEC}"/>
                  </a:ext>
                </a:extLst>
              </p:cNvPr>
              <p:cNvSpPr txBox="1"/>
              <p:nvPr/>
            </p:nvSpPr>
            <p:spPr>
              <a:xfrm>
                <a:off x="4709796" y="2793957"/>
                <a:ext cx="783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787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(1.9%)</a:t>
                </a:r>
                <a:endPara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0D4C4C-4EC8-4650-A12B-94B25662C235}"/>
                  </a:ext>
                </a:extLst>
              </p:cNvPr>
              <p:cNvSpPr txBox="1"/>
              <p:nvPr/>
            </p:nvSpPr>
            <p:spPr>
              <a:xfrm>
                <a:off x="5550979" y="2633186"/>
                <a:ext cx="783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852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(2.2%)</a:t>
                </a:r>
                <a:endPara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8BBC9E-67B3-4540-A2D0-E239E6593E9F}"/>
                  </a:ext>
                </a:extLst>
              </p:cNvPr>
              <p:cNvSpPr txBox="1"/>
              <p:nvPr/>
            </p:nvSpPr>
            <p:spPr>
              <a:xfrm>
                <a:off x="6374611" y="3007527"/>
                <a:ext cx="783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689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(1.9%)</a:t>
                </a:r>
                <a:endPara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4BC214-6E11-48ED-A60B-AEEEF1013759}"/>
                  </a:ext>
                </a:extLst>
              </p:cNvPr>
              <p:cNvSpPr txBox="1"/>
              <p:nvPr/>
            </p:nvSpPr>
            <p:spPr>
              <a:xfrm>
                <a:off x="7212406" y="3154572"/>
                <a:ext cx="783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618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(1.8%)</a:t>
                </a:r>
                <a:endPara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1226EC-BF85-4322-9A6C-F7D5A51C18E6}"/>
                  </a:ext>
                </a:extLst>
              </p:cNvPr>
              <p:cNvSpPr txBox="1"/>
              <p:nvPr/>
            </p:nvSpPr>
            <p:spPr>
              <a:xfrm>
                <a:off x="1698172" y="4475617"/>
                <a:ext cx="4722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140</a:t>
                </a:r>
                <a:endPara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F95887C-6788-4734-8ECE-AC39A9358373}"/>
                  </a:ext>
                </a:extLst>
              </p:cNvPr>
              <p:cNvSpPr txBox="1"/>
              <p:nvPr/>
            </p:nvSpPr>
            <p:spPr>
              <a:xfrm>
                <a:off x="2522139" y="4408253"/>
                <a:ext cx="4722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156</a:t>
                </a:r>
                <a:endPara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928CF4-6D41-4C47-BF2B-ED7689F0BE81}"/>
                  </a:ext>
                </a:extLst>
              </p:cNvPr>
              <p:cNvSpPr txBox="1"/>
              <p:nvPr/>
            </p:nvSpPr>
            <p:spPr>
              <a:xfrm>
                <a:off x="3356145" y="4513882"/>
                <a:ext cx="4722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113</a:t>
                </a:r>
                <a:endPara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56D2D1E-5E9D-446D-BF4A-A909851F9415}"/>
                  </a:ext>
                </a:extLst>
              </p:cNvPr>
              <p:cNvSpPr txBox="1"/>
              <p:nvPr/>
            </p:nvSpPr>
            <p:spPr>
              <a:xfrm>
                <a:off x="4150369" y="4644520"/>
                <a:ext cx="5120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63</a:t>
                </a:r>
                <a:endPara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F5C4D6B-66E5-4FB1-9211-DEF463EBE3FA}"/>
                  </a:ext>
                </a:extLst>
              </p:cNvPr>
              <p:cNvSpPr txBox="1"/>
              <p:nvPr/>
            </p:nvSpPr>
            <p:spPr>
              <a:xfrm>
                <a:off x="5054723" y="4690243"/>
                <a:ext cx="4722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58</a:t>
                </a:r>
                <a:endPara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79AAF42-27AC-45CF-A3F8-318E27FAF69B}"/>
                  </a:ext>
                </a:extLst>
              </p:cNvPr>
              <p:cNvSpPr txBox="1"/>
              <p:nvPr/>
            </p:nvSpPr>
            <p:spPr>
              <a:xfrm>
                <a:off x="5887593" y="4684213"/>
                <a:ext cx="4722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59</a:t>
                </a:r>
                <a:endPara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7EE61C8-C82C-4CB2-83F0-7458D5EAA250}"/>
                  </a:ext>
                </a:extLst>
              </p:cNvPr>
              <p:cNvSpPr txBox="1"/>
              <p:nvPr/>
            </p:nvSpPr>
            <p:spPr>
              <a:xfrm>
                <a:off x="6720465" y="4684709"/>
                <a:ext cx="4722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55</a:t>
                </a:r>
                <a:endPara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C9864C7-1DFD-434B-84CD-2AD9C4A9184D}"/>
                  </a:ext>
                </a:extLst>
              </p:cNvPr>
              <p:cNvSpPr txBox="1"/>
              <p:nvPr/>
            </p:nvSpPr>
            <p:spPr>
              <a:xfrm>
                <a:off x="7549365" y="4740491"/>
                <a:ext cx="4722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37</a:t>
                </a:r>
                <a:endPara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0250A39B-EB45-45C2-AB06-D905F52574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0353" t="88572" r="39500" b="4334"/>
            <a:stretch/>
          </p:blipFill>
          <p:spPr>
            <a:xfrm>
              <a:off x="7924327" y="2125576"/>
              <a:ext cx="1311046" cy="276999"/>
            </a:xfrm>
            <a:prstGeom prst="rect">
              <a:avLst/>
            </a:prstGeom>
          </p:spPr>
        </p:pic>
      </p:grpSp>
      <p:sp>
        <p:nvSpPr>
          <p:cNvPr id="29" name="Rectangle 12">
            <a:extLst>
              <a:ext uri="{FF2B5EF4-FFF2-40B4-BE49-F238E27FC236}">
                <a16:creationId xmlns:a16="http://schemas.microsoft.com/office/drawing/2014/main" id="{3A5E5185-F3FC-45A9-8361-DE27EA4CE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1370705"/>
            <a:ext cx="10945216" cy="54882"/>
          </a:xfrm>
          <a:prstGeom prst="rect">
            <a:avLst/>
          </a:prstGeom>
          <a:gradFill rotWithShape="0">
            <a:gsLst>
              <a:gs pos="0">
                <a:srgbClr val="6600CC"/>
              </a:gs>
              <a:gs pos="100000">
                <a:srgbClr val="CCCC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굴림"/>
              <a:cs typeface="+mn-cs"/>
            </a:endParaRPr>
          </a:p>
        </p:txBody>
      </p:sp>
      <p:sp>
        <p:nvSpPr>
          <p:cNvPr id="28" name="TextBox 4">
            <a:extLst>
              <a:ext uri="{FF2B5EF4-FFF2-40B4-BE49-F238E27FC236}">
                <a16:creationId xmlns:a16="http://schemas.microsoft.com/office/drawing/2014/main" id="{7B32763D-E27D-4DA1-9931-A352EBB4B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217" y="386716"/>
            <a:ext cx="99895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4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국내 현황 </a:t>
            </a:r>
            <a:r>
              <a:rPr kumimoji="1" lang="en-US" altLang="ko-KR" sz="44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: MDR-TB</a:t>
            </a:r>
            <a:r>
              <a:rPr kumimoji="1" lang="ko-KR" altLang="en-US" sz="44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신고 수</a:t>
            </a:r>
            <a:r>
              <a:rPr kumimoji="1" lang="en-US" altLang="ko-KR" sz="44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2011-18</a:t>
            </a:r>
            <a:endParaRPr kumimoji="1" lang="ko-KR" altLang="en-US" sz="4400" b="0" i="0" u="none" strike="noStrike" kern="1200" cap="none" spc="-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0" name="TextBox 3">
            <a:extLst>
              <a:ext uri="{FF2B5EF4-FFF2-40B4-BE49-F238E27FC236}">
                <a16:creationId xmlns:a16="http://schemas.microsoft.com/office/drawing/2014/main" id="{0F71704B-B603-4DB5-9313-FBA160137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858" y="6285423"/>
            <a:ext cx="5114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2018  </a:t>
            </a:r>
            <a:r>
              <a:rPr kumimoji="1" lang="ko-KR" altLang="en-US" sz="16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결핵 환자 신고 현황 연보</a:t>
            </a:r>
            <a:r>
              <a:rPr kumimoji="1" lang="en-US" altLang="ko-KR" sz="16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1" lang="ko-KR" altLang="en-US" sz="16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질병관리본부</a:t>
            </a:r>
          </a:p>
        </p:txBody>
      </p:sp>
    </p:spTree>
    <p:extLst>
      <p:ext uri="{BB962C8B-B14F-4D97-AF65-F5344CB8AC3E}">
        <p14:creationId xmlns:p14="http://schemas.microsoft.com/office/powerpoint/2010/main" val="29099559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850154-186F-4384-A274-2E9689D33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국내 지침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공청회 </a:t>
            </a:r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가안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8EFBCE07-CFCC-45A3-BCB9-556C3A95A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1370705"/>
            <a:ext cx="10945216" cy="54882"/>
          </a:xfrm>
          <a:prstGeom prst="rect">
            <a:avLst/>
          </a:prstGeom>
          <a:gradFill rotWithShape="0">
            <a:gsLst>
              <a:gs pos="0">
                <a:srgbClr val="6600CC"/>
              </a:gs>
              <a:gs pos="100000">
                <a:srgbClr val="CCCC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latinLnBrk="0" hangingPunct="0">
              <a:spcBef>
                <a:spcPct val="20000"/>
              </a:spcBef>
              <a:spcAft>
                <a:spcPct val="0"/>
              </a:spcAft>
              <a:defRPr/>
            </a:pPr>
            <a:endParaRPr lang="ko-KR" altLang="en-US" sz="2400" kern="0">
              <a:solidFill>
                <a:srgbClr val="000000"/>
              </a:solidFill>
              <a:latin typeface="Arial Narrow" pitchFamily="34" charset="0"/>
              <a:ea typeface="굴림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l="22018" t="23919" r="20746"/>
          <a:stretch/>
        </p:blipFill>
        <p:spPr>
          <a:xfrm>
            <a:off x="2639616" y="1772816"/>
            <a:ext cx="6480720" cy="483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861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850154-186F-4384-A274-2E9689D33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국내 지침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공청회 </a:t>
            </a:r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가안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E2E6A07F-5370-4856-8EB4-280F054AD2D7}"/>
              </a:ext>
            </a:extLst>
          </p:cNvPr>
          <p:cNvCxnSpPr>
            <a:cxnSpLocks/>
          </p:cNvCxnSpPr>
          <p:nvPr/>
        </p:nvCxnSpPr>
        <p:spPr>
          <a:xfrm flipV="1">
            <a:off x="4362899" y="2942144"/>
            <a:ext cx="1102274" cy="6822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86D68F64-B44A-42A9-AF64-155C2FA956DE}"/>
              </a:ext>
            </a:extLst>
          </p:cNvPr>
          <p:cNvCxnSpPr>
            <a:cxnSpLocks/>
          </p:cNvCxnSpPr>
          <p:nvPr/>
        </p:nvCxnSpPr>
        <p:spPr>
          <a:xfrm>
            <a:off x="4362899" y="3624417"/>
            <a:ext cx="1102274" cy="8302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19E66E7-E939-4E50-9C09-15D6F4182A3B}"/>
              </a:ext>
            </a:extLst>
          </p:cNvPr>
          <p:cNvSpPr txBox="1"/>
          <p:nvPr/>
        </p:nvSpPr>
        <p:spPr>
          <a:xfrm>
            <a:off x="5591703" y="2495594"/>
            <a:ext cx="2232248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퀴놀론</a:t>
            </a:r>
            <a:r>
              <a:rPr lang="ko-KR" alt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감수성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AB1206-B958-487D-A883-B244774567C1}"/>
              </a:ext>
            </a:extLst>
          </p:cNvPr>
          <p:cNvSpPr txBox="1"/>
          <p:nvPr/>
        </p:nvSpPr>
        <p:spPr>
          <a:xfrm>
            <a:off x="5597585" y="4454619"/>
            <a:ext cx="2232248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퀴놀론</a:t>
            </a:r>
            <a:r>
              <a:rPr lang="ko-KR" alt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내성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B967E1-1CCF-4558-85A6-416C63342274}"/>
              </a:ext>
            </a:extLst>
          </p:cNvPr>
          <p:cNvSpPr txBox="1"/>
          <p:nvPr/>
        </p:nvSpPr>
        <p:spPr>
          <a:xfrm>
            <a:off x="8831420" y="2479955"/>
            <a:ext cx="2318048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권고 처방</a:t>
            </a:r>
            <a:endParaRPr lang="ko-KR" alt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BA9FF9-389F-43A1-B0B1-FFEFFB3CCF21}"/>
              </a:ext>
            </a:extLst>
          </p:cNvPr>
          <p:cNvSpPr txBox="1"/>
          <p:nvPr/>
        </p:nvSpPr>
        <p:spPr>
          <a:xfrm>
            <a:off x="8897416" y="4454619"/>
            <a:ext cx="2318048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개별화된 처방</a:t>
            </a: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A9DF1352-D4BE-44BE-BDD5-4E8CED3573CA}"/>
              </a:ext>
            </a:extLst>
          </p:cNvPr>
          <p:cNvCxnSpPr>
            <a:cxnSpLocks/>
          </p:cNvCxnSpPr>
          <p:nvPr/>
        </p:nvCxnSpPr>
        <p:spPr>
          <a:xfrm flipV="1">
            <a:off x="7901841" y="4685451"/>
            <a:ext cx="858455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angle 12">
            <a:extLst>
              <a:ext uri="{FF2B5EF4-FFF2-40B4-BE49-F238E27FC236}">
                <a16:creationId xmlns:a16="http://schemas.microsoft.com/office/drawing/2014/main" id="{8EFBCE07-CFCC-45A3-BCB9-556C3A95A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1370705"/>
            <a:ext cx="10945216" cy="54882"/>
          </a:xfrm>
          <a:prstGeom prst="rect">
            <a:avLst/>
          </a:prstGeom>
          <a:gradFill rotWithShape="0">
            <a:gsLst>
              <a:gs pos="0">
                <a:srgbClr val="6600CC"/>
              </a:gs>
              <a:gs pos="100000">
                <a:srgbClr val="CCCC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latinLnBrk="0" hangingPunct="0">
              <a:spcBef>
                <a:spcPct val="20000"/>
              </a:spcBef>
              <a:spcAft>
                <a:spcPct val="0"/>
              </a:spcAft>
              <a:defRPr/>
            </a:pPr>
            <a:endParaRPr lang="ko-KR" altLang="en-US" sz="2400" kern="0">
              <a:solidFill>
                <a:srgbClr val="000000"/>
              </a:solidFill>
              <a:latin typeface="Arial Narrow" pitchFamily="34" charset="0"/>
              <a:ea typeface="굴림"/>
            </a:endParaRPr>
          </a:p>
        </p:txBody>
      </p: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7DB93AD0-36BF-4BA0-BF81-80B79A379C99}"/>
              </a:ext>
            </a:extLst>
          </p:cNvPr>
          <p:cNvCxnSpPr>
            <a:cxnSpLocks/>
          </p:cNvCxnSpPr>
          <p:nvPr/>
        </p:nvCxnSpPr>
        <p:spPr>
          <a:xfrm>
            <a:off x="7895959" y="2726427"/>
            <a:ext cx="86433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401F4AB-839A-4025-805C-ACB6D91E2091}"/>
              </a:ext>
            </a:extLst>
          </p:cNvPr>
          <p:cNvSpPr txBox="1"/>
          <p:nvPr/>
        </p:nvSpPr>
        <p:spPr>
          <a:xfrm>
            <a:off x="6240016" y="3439751"/>
            <a:ext cx="3600400" cy="369332"/>
          </a:xfrm>
          <a:prstGeom prst="rect">
            <a:avLst/>
          </a:prstGeom>
          <a:noFill/>
          <a:ln>
            <a:solidFill>
              <a:srgbClr val="C63C39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ko-KR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군 약제에 내성 혹은 </a:t>
            </a:r>
            <a:r>
              <a:rPr lang="ko-KR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내약성</a:t>
            </a:r>
            <a:r>
              <a:rPr lang="ko-KR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7725D6C4-F9CC-4CD5-A8BA-EED9C9185E0F}"/>
              </a:ext>
            </a:extLst>
          </p:cNvPr>
          <p:cNvCxnSpPr/>
          <p:nvPr/>
        </p:nvCxnSpPr>
        <p:spPr>
          <a:xfrm>
            <a:off x="9963879" y="3250530"/>
            <a:ext cx="0" cy="8985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13012" y="2726426"/>
            <a:ext cx="3744416" cy="202550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ko-KR" altLang="en-US" dirty="0" err="1">
                <a:solidFill>
                  <a:prstClr val="black"/>
                </a:solidFill>
              </a:rPr>
              <a:t>리팜핀내성</a:t>
            </a:r>
            <a:r>
              <a:rPr lang="en-US" altLang="ko-KR" dirty="0">
                <a:solidFill>
                  <a:prstClr val="black"/>
                </a:solidFill>
              </a:rPr>
              <a:t>/</a:t>
            </a:r>
            <a:r>
              <a:rPr lang="ko-KR" altLang="en-US" dirty="0" err="1">
                <a:solidFill>
                  <a:prstClr val="black"/>
                </a:solidFill>
              </a:rPr>
              <a:t>다제내성</a:t>
            </a:r>
            <a:r>
              <a:rPr lang="ko-KR" altLang="en-US" dirty="0">
                <a:solidFill>
                  <a:prstClr val="black"/>
                </a:solidFill>
              </a:rPr>
              <a:t> 결핵</a:t>
            </a:r>
            <a:endParaRPr lang="en-US" altLang="ko-KR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altLang="ko-KR" dirty="0" err="1">
                <a:solidFill>
                  <a:prstClr val="black"/>
                </a:solidFill>
              </a:rPr>
              <a:t>mDST</a:t>
            </a:r>
            <a:r>
              <a:rPr lang="en-US" altLang="ko-KR" dirty="0">
                <a:solidFill>
                  <a:prstClr val="black"/>
                </a:solidFill>
              </a:rPr>
              <a:t> or </a:t>
            </a:r>
            <a:r>
              <a:rPr lang="en-US" altLang="ko-KR" dirty="0" err="1">
                <a:solidFill>
                  <a:prstClr val="black"/>
                </a:solidFill>
              </a:rPr>
              <a:t>pDST</a:t>
            </a:r>
            <a:r>
              <a:rPr lang="en-US" altLang="ko-KR" dirty="0">
                <a:solidFill>
                  <a:prstClr val="black"/>
                </a:solidFill>
              </a:rPr>
              <a:t> </a:t>
            </a:r>
            <a:r>
              <a:rPr lang="ko-KR" altLang="en-US" dirty="0">
                <a:solidFill>
                  <a:prstClr val="black"/>
                </a:solidFill>
              </a:rPr>
              <a:t>확진</a:t>
            </a:r>
            <a:endParaRPr lang="en-US" altLang="ko-KR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ko-KR" altLang="en-US" dirty="0">
                <a:solidFill>
                  <a:prstClr val="black"/>
                </a:solidFill>
              </a:rPr>
              <a:t>폐결핵</a:t>
            </a:r>
            <a:r>
              <a:rPr lang="en-US" altLang="ko-KR" dirty="0">
                <a:solidFill>
                  <a:prstClr val="black"/>
                </a:solidFill>
              </a:rPr>
              <a:t>, </a:t>
            </a:r>
            <a:r>
              <a:rPr lang="ko-KR" altLang="en-US" dirty="0" err="1">
                <a:solidFill>
                  <a:prstClr val="black"/>
                </a:solidFill>
              </a:rPr>
              <a:t>폐외결핵</a:t>
            </a:r>
            <a:r>
              <a:rPr lang="ko-KR" altLang="en-US" dirty="0">
                <a:solidFill>
                  <a:prstClr val="black"/>
                </a:solidFill>
              </a:rPr>
              <a:t> </a:t>
            </a:r>
            <a:endParaRPr lang="en-US" altLang="ko-KR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ko-KR" altLang="en-US" dirty="0">
                <a:solidFill>
                  <a:prstClr val="black"/>
                </a:solidFill>
              </a:rPr>
              <a:t>소아 포함 </a:t>
            </a:r>
            <a:endParaRPr lang="en-US" altLang="ko-KR" dirty="0">
              <a:solidFill>
                <a:prstClr val="black"/>
              </a:solidFill>
            </a:endParaRPr>
          </a:p>
          <a:p>
            <a:r>
              <a:rPr lang="ko-KR" altLang="en-US" dirty="0">
                <a:solidFill>
                  <a:prstClr val="black"/>
                </a:solidFill>
              </a:rPr>
              <a:t>부작용으로 </a:t>
            </a:r>
            <a:r>
              <a:rPr lang="ko-KR" altLang="en-US" dirty="0" err="1">
                <a:solidFill>
                  <a:prstClr val="black"/>
                </a:solidFill>
              </a:rPr>
              <a:t>리팜핀을</a:t>
            </a:r>
            <a:r>
              <a:rPr lang="ko-KR" altLang="en-US" dirty="0">
                <a:solidFill>
                  <a:prstClr val="black"/>
                </a:solidFill>
              </a:rPr>
              <a:t> 사용하지 못함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88288" y="5625107"/>
            <a:ext cx="2999313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prstClr val="white"/>
                </a:solidFill>
              </a:rPr>
              <a:t>전문가 위원회 심의</a:t>
            </a:r>
          </a:p>
        </p:txBody>
      </p:sp>
      <p:sp>
        <p:nvSpPr>
          <p:cNvPr id="8" name="아래쪽 화살표 7"/>
          <p:cNvSpPr/>
          <p:nvPr/>
        </p:nvSpPr>
        <p:spPr>
          <a:xfrm>
            <a:off x="9702412" y="5086236"/>
            <a:ext cx="576064" cy="360040"/>
          </a:xfrm>
          <a:prstGeom prst="downArrow">
            <a:avLst/>
          </a:prstGeom>
          <a:solidFill>
            <a:srgbClr val="C63C39"/>
          </a:solidFill>
          <a:ln>
            <a:solidFill>
              <a:srgbClr val="C63C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48328" y="612983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</a:t>
            </a:r>
            <a:r>
              <a:rPr lang="ko-KR" altLang="en-US" dirty="0"/>
              <a:t>허가 외 사용 포함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44272" y="1905591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FQ-</a:t>
            </a:r>
            <a:r>
              <a:rPr lang="en-US" altLang="ko-KR" dirty="0" err="1"/>
              <a:t>Bdq</a:t>
            </a:r>
            <a:r>
              <a:rPr lang="en-US" altLang="ko-KR" dirty="0"/>
              <a:t>(</a:t>
            </a:r>
            <a:r>
              <a:rPr lang="en-US" altLang="ko-KR" dirty="0" err="1"/>
              <a:t>Dlm</a:t>
            </a:r>
            <a:r>
              <a:rPr lang="en-US" altLang="ko-KR" dirty="0"/>
              <a:t>)-LZD-Cs/</a:t>
            </a:r>
            <a:r>
              <a:rPr lang="en-US" altLang="ko-KR" dirty="0" err="1"/>
              <a:t>Cfz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00247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9B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하늘, 식물, 실외, 비행이(가) 표시된 사진&#10;&#10;자동 생성된 설명">
            <a:extLst>
              <a:ext uri="{FF2B5EF4-FFF2-40B4-BE49-F238E27FC236}">
                <a16:creationId xmlns:a16="http://schemas.microsoft.com/office/drawing/2014/main" id="{C0351131-D5D5-436E-A192-A11F3CECB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016" cy="6858762"/>
          </a:xfrm>
          <a:solidFill>
            <a:srgbClr val="90A3B1"/>
          </a:solidFill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18B5BB1B-AFF4-45D3-B79E-4B487B30B557}"/>
              </a:ext>
            </a:extLst>
          </p:cNvPr>
          <p:cNvSpPr/>
          <p:nvPr/>
        </p:nvSpPr>
        <p:spPr>
          <a:xfrm>
            <a:off x="5807968" y="342696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Human Right </a:t>
            </a:r>
            <a:r>
              <a:rPr kumimoji="0" lang="ko-KR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to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e</a:t>
            </a:r>
            <a:r>
              <a:rPr kumimoji="0" lang="ko-KR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njoy the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b</a:t>
            </a:r>
            <a:r>
              <a:rPr kumimoji="0" lang="ko-KR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enefits of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</a:t>
            </a:r>
            <a:r>
              <a:rPr kumimoji="0" lang="ko-KR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cientific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p</a:t>
            </a:r>
            <a:r>
              <a:rPr kumimoji="0" lang="ko-KR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rogress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511FBA6-2ED0-4864-B8BB-BC2B00355898}"/>
              </a:ext>
            </a:extLst>
          </p:cNvPr>
          <p:cNvSpPr/>
          <p:nvPr/>
        </p:nvSpPr>
        <p:spPr>
          <a:xfrm>
            <a:off x="5807968" y="461422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Every person with TB has the right to the best available treatment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A59D40B-9C6B-496F-B8C6-5F9BC1EE7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464" y="332656"/>
            <a:ext cx="153322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5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AA308D4-5D4C-402B-A173-96FF2E7EE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2276872"/>
            <a:ext cx="5673600" cy="13968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8AC1CAF-3F8A-427D-9F44-6761B91B3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722" y="3673672"/>
            <a:ext cx="2289600" cy="1998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46D7840-BDCD-4837-BD3D-0E65385731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52" y="908720"/>
            <a:ext cx="5616000" cy="5544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123E748-D01E-471E-9C99-3794504C2B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5973" y="1539246"/>
            <a:ext cx="2142000" cy="2205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376DF682-E3F0-49A3-9384-7636578123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5050" y="2276872"/>
            <a:ext cx="5529600" cy="8802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FA16C7A-A386-4C2A-A061-C097BD8FE7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9850" y="2766472"/>
            <a:ext cx="2764800" cy="2088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247998C-3A51-4226-8D5A-79DA2B5A85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352" y="4399072"/>
            <a:ext cx="5715710" cy="91968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E5E9204-2845-41D2-BD70-63BD12995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9696" y="5525754"/>
            <a:ext cx="2376000" cy="3186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A67EAE9E-0ED8-46FC-95C1-EAA1BEF792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35645" y="4396458"/>
            <a:ext cx="5494973" cy="74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60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271464" y="1741084"/>
          <a:ext cx="9649073" cy="445293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38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3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4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7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78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525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Arial" pitchFamily="34" charset="0"/>
                          <a:cs typeface="Arial" pitchFamily="34" charset="0"/>
                        </a:rPr>
                        <a:t>Author</a:t>
                      </a:r>
                      <a:endParaRPr lang="ko-KR" alt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B w="12700" cmpd="sng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Arial" pitchFamily="34" charset="0"/>
                          <a:cs typeface="Arial" pitchFamily="34" charset="0"/>
                        </a:rPr>
                        <a:t>Year</a:t>
                      </a:r>
                      <a:endParaRPr lang="ko-KR" alt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B w="12700" cmpd="sng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Arial" pitchFamily="34" charset="0"/>
                          <a:cs typeface="Arial" pitchFamily="34" charset="0"/>
                        </a:rPr>
                        <a:t>Study sites</a:t>
                      </a:r>
                      <a:endParaRPr lang="ko-KR" alt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B w="12700" cmpd="sng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Arial" pitchFamily="34" charset="0"/>
                          <a:cs typeface="Arial" pitchFamily="34" charset="0"/>
                        </a:rPr>
                        <a:t>Cohort size</a:t>
                      </a:r>
                    </a:p>
                    <a:p>
                      <a:pPr algn="ctr" latinLnBrk="1"/>
                      <a:r>
                        <a:rPr lang="en-US" altLang="ko-KR" sz="1400" dirty="0">
                          <a:latin typeface="Arial" pitchFamily="34" charset="0"/>
                          <a:cs typeface="Arial" pitchFamily="34" charset="0"/>
                        </a:rPr>
                        <a:t> (XDR: n, %)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B w="12700" cmpd="sng">
                      <a:noFill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Arial" pitchFamily="34" charset="0"/>
                          <a:cs typeface="Arial" pitchFamily="34" charset="0"/>
                        </a:rPr>
                        <a:t>Tx Outcomes</a:t>
                      </a:r>
                      <a:endParaRPr lang="ko-KR" alt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91437" marR="91437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Success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B w="127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Default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B w="127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57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" pitchFamily="34" charset="0"/>
                          <a:cs typeface="Arial" pitchFamily="34" charset="0"/>
                        </a:rPr>
                        <a:t>Kim HJ, 2001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itchFamily="34" charset="0"/>
                          <a:cs typeface="Arial" pitchFamily="34" charset="0"/>
                        </a:rPr>
                        <a:t>1988-96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" pitchFamily="34" charset="0"/>
                          <a:cs typeface="Arial" pitchFamily="34" charset="0"/>
                        </a:rPr>
                        <a:t>KNTA clinics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itchFamily="34" charset="0"/>
                          <a:cs typeface="Arial" pitchFamily="34" charset="0"/>
                        </a:rPr>
                        <a:t>1011  (NA)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itchFamily="34" charset="0"/>
                          <a:cs typeface="Arial" pitchFamily="34" charset="0"/>
                        </a:rPr>
                        <a:t>48.2%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itchFamily="34" charset="0"/>
                          <a:cs typeface="Arial" pitchFamily="34" charset="0"/>
                        </a:rPr>
                        <a:t>39.0%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57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" pitchFamily="34" charset="0"/>
                          <a:cs typeface="Arial" pitchFamily="34" charset="0"/>
                        </a:rPr>
                        <a:t>Park SK, 2004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itchFamily="34" charset="0"/>
                          <a:cs typeface="Arial" pitchFamily="34" charset="0"/>
                        </a:rPr>
                        <a:t>1988-2000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" pitchFamily="34" charset="0"/>
                          <a:cs typeface="Arial" pitchFamily="34" charset="0"/>
                        </a:rPr>
                        <a:t>1 TB hospital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itchFamily="34" charset="0"/>
                          <a:cs typeface="Arial" pitchFamily="34" charset="0"/>
                        </a:rPr>
                        <a:t> 142  (NA)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itchFamily="34" charset="0"/>
                          <a:cs typeface="Arial" pitchFamily="34" charset="0"/>
                        </a:rPr>
                        <a:t>44.1%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itchFamily="34" charset="0"/>
                          <a:cs typeface="Arial" pitchFamily="34" charset="0"/>
                        </a:rPr>
                        <a:t>28.9%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606">
                <a:tc>
                  <a:txBody>
                    <a:bodyPr/>
                    <a:lstStyle/>
                    <a:p>
                      <a:r>
                        <a:rPr lang="en-US" altLang="ko-KR" sz="1400" dirty="0">
                          <a:latin typeface="Arial" pitchFamily="34" charset="0"/>
                          <a:cs typeface="Arial" pitchFamily="34" charset="0"/>
                        </a:rPr>
                        <a:t>Kim HR, 2007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itchFamily="34" charset="0"/>
                          <a:cs typeface="Arial" pitchFamily="34" charset="0"/>
                        </a:rPr>
                        <a:t>1996-2005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" pitchFamily="34" charset="0"/>
                          <a:cs typeface="Arial" pitchFamily="34" charset="0"/>
                        </a:rPr>
                        <a:t>1 private hospital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itchFamily="34" charset="0"/>
                          <a:cs typeface="Arial" pitchFamily="34" charset="0"/>
                        </a:rPr>
                        <a:t> 211  (43, 20.4%)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itchFamily="34" charset="0"/>
                          <a:cs typeface="Arial" pitchFamily="34" charset="0"/>
                        </a:rPr>
                        <a:t>62.6%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itchFamily="34" charset="0"/>
                          <a:cs typeface="Arial" pitchFamily="34" charset="0"/>
                        </a:rPr>
                        <a:t>3.3%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57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" pitchFamily="34" charset="0"/>
                          <a:cs typeface="Arial" pitchFamily="34" charset="0"/>
                        </a:rPr>
                        <a:t>Kwon YS, 2008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itchFamily="34" charset="0"/>
                          <a:cs typeface="Arial" pitchFamily="34" charset="0"/>
                        </a:rPr>
                        <a:t>1995-2004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" pitchFamily="34" charset="0"/>
                          <a:cs typeface="Arial" pitchFamily="34" charset="0"/>
                        </a:rPr>
                        <a:t>1 private hospital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itchFamily="34" charset="0"/>
                          <a:cs typeface="Arial" pitchFamily="34" charset="0"/>
                        </a:rPr>
                        <a:t> 155  (27, 17.4%)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itchFamily="34" charset="0"/>
                          <a:cs typeface="Arial" pitchFamily="34" charset="0"/>
                        </a:rPr>
                        <a:t>65.8%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itchFamily="34" charset="0"/>
                          <a:cs typeface="Arial" pitchFamily="34" charset="0"/>
                        </a:rPr>
                        <a:t>10.0%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5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Kim DH, 2008</a:t>
                      </a:r>
                      <a:endParaRPr lang="ko-KR" altLang="en-US" sz="14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itchFamily="34" charset="0"/>
                          <a:cs typeface="Arial" pitchFamily="34" charset="0"/>
                        </a:rPr>
                        <a:t>2000-2002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" pitchFamily="34" charset="0"/>
                          <a:cs typeface="Arial" pitchFamily="34" charset="0"/>
                        </a:rPr>
                        <a:t>3 TB hospitals</a:t>
                      </a:r>
                    </a:p>
                    <a:p>
                      <a:pPr latinLnBrk="1"/>
                      <a:r>
                        <a:rPr lang="en-US" altLang="ko-KR" sz="1400" dirty="0">
                          <a:latin typeface="Arial" pitchFamily="34" charset="0"/>
                          <a:cs typeface="Arial" pitchFamily="34" charset="0"/>
                        </a:rPr>
                        <a:t>KNTA clinics</a:t>
                      </a:r>
                    </a:p>
                    <a:p>
                      <a:pPr latinLnBrk="1"/>
                      <a:r>
                        <a:rPr lang="en-US" altLang="ko-KR" sz="1400" dirty="0">
                          <a:latin typeface="Arial" pitchFamily="34" charset="0"/>
                          <a:cs typeface="Arial" pitchFamily="34" charset="0"/>
                        </a:rPr>
                        <a:t>8 private hospitals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1407  (75,  5.3%)</a:t>
                      </a:r>
                      <a:endParaRPr lang="ko-KR" altLang="en-US" sz="16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45.3%</a:t>
                      </a:r>
                      <a:endParaRPr lang="ko-KR" altLang="en-US" sz="16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32.2%</a:t>
                      </a:r>
                      <a:endParaRPr lang="ko-KR" altLang="en-US" sz="16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57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" pitchFamily="34" charset="0"/>
                          <a:cs typeface="Arial" pitchFamily="34" charset="0"/>
                        </a:rPr>
                        <a:t>Park JK, 2010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itchFamily="34" charset="0"/>
                          <a:cs typeface="Arial" pitchFamily="34" charset="0"/>
                        </a:rPr>
                        <a:t>2004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" pitchFamily="34" charset="0"/>
                          <a:cs typeface="Arial" pitchFamily="34" charset="0"/>
                        </a:rPr>
                        <a:t>21 private hospitals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itchFamily="34" charset="0"/>
                          <a:cs typeface="Arial" pitchFamily="34" charset="0"/>
                        </a:rPr>
                        <a:t> 170  (11,  6.5%)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itchFamily="34" charset="0"/>
                          <a:cs typeface="Arial" pitchFamily="34" charset="0"/>
                        </a:rPr>
                        <a:t>50.6%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itchFamily="34" charset="0"/>
                          <a:cs typeface="Arial" pitchFamily="34" charset="0"/>
                        </a:rPr>
                        <a:t>21.8%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57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>
                          <a:latin typeface="Arial" pitchFamily="34" charset="0"/>
                          <a:cs typeface="Arial" pitchFamily="34" charset="0"/>
                        </a:rPr>
                        <a:t>Jeon</a:t>
                      </a:r>
                      <a:r>
                        <a:rPr lang="en-US" altLang="ko-KR" sz="1400" dirty="0">
                          <a:latin typeface="Arial" pitchFamily="34" charset="0"/>
                          <a:cs typeface="Arial" pitchFamily="34" charset="0"/>
                        </a:rPr>
                        <a:t> DS,</a:t>
                      </a:r>
                      <a:r>
                        <a:rPr lang="en-US" altLang="ko-KR" sz="1400" baseline="0" dirty="0">
                          <a:latin typeface="Arial" pitchFamily="34" charset="0"/>
                          <a:cs typeface="Arial" pitchFamily="34" charset="0"/>
                        </a:rPr>
                        <a:t> 2011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itchFamily="34" charset="0"/>
                          <a:cs typeface="Arial" pitchFamily="34" charset="0"/>
                        </a:rPr>
                        <a:t>2004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" pitchFamily="34" charset="0"/>
                          <a:cs typeface="Arial" pitchFamily="34" charset="0"/>
                        </a:rPr>
                        <a:t>3 TB hospitals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itchFamily="34" charset="0"/>
                          <a:cs typeface="Arial" pitchFamily="34" charset="0"/>
                        </a:rPr>
                        <a:t> 202</a:t>
                      </a:r>
                      <a:r>
                        <a:rPr lang="ko-KR" altLang="en-US" sz="1600" baseline="0" dirty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altLang="ko-KR" sz="1600" baseline="0" dirty="0">
                          <a:latin typeface="Arial" pitchFamily="34" charset="0"/>
                          <a:cs typeface="Arial" pitchFamily="34" charset="0"/>
                        </a:rPr>
                        <a:t>(27, 13.4%)</a:t>
                      </a:r>
                      <a:endParaRPr lang="en-US" altLang="ko-K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itchFamily="34" charset="0"/>
                          <a:cs typeface="Arial" pitchFamily="34" charset="0"/>
                        </a:rPr>
                        <a:t>37.1%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itchFamily="34" charset="0"/>
                          <a:cs typeface="Arial" pitchFamily="34" charset="0"/>
                        </a:rPr>
                        <a:t>37.1%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6" marB="45706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Rectangle 12">
            <a:extLst>
              <a:ext uri="{FF2B5EF4-FFF2-40B4-BE49-F238E27FC236}">
                <a16:creationId xmlns:a16="http://schemas.microsoft.com/office/drawing/2014/main" id="{987A6876-24D7-41E6-A774-EDF6C9B92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1370705"/>
            <a:ext cx="10945216" cy="54882"/>
          </a:xfrm>
          <a:prstGeom prst="rect">
            <a:avLst/>
          </a:prstGeom>
          <a:gradFill rotWithShape="0">
            <a:gsLst>
              <a:gs pos="0">
                <a:srgbClr val="6600CC"/>
              </a:gs>
              <a:gs pos="100000">
                <a:srgbClr val="CCCC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굴림"/>
              <a:cs typeface="+mn-cs"/>
            </a:endParaRPr>
          </a:p>
        </p:txBody>
      </p:sp>
      <p:sp>
        <p:nvSpPr>
          <p:cNvPr id="8" name="제목 4">
            <a:extLst>
              <a:ext uri="{FF2B5EF4-FFF2-40B4-BE49-F238E27FC236}">
                <a16:creationId xmlns:a16="http://schemas.microsoft.com/office/drawing/2014/main" id="{742E5D81-6E34-408B-8E38-77060596F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312" y="422436"/>
            <a:ext cx="10823376" cy="890620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국내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MDR-TB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치료 성적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r>
              <a:rPr lang="ko-K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년까지 발표된 </a:t>
            </a:r>
            <a:r>
              <a:rPr lang="ko-KR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후향적</a:t>
            </a:r>
            <a:r>
              <a:rPr lang="ko-K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연구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37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583"/>
    </mc:Choice>
    <mc:Fallback xmlns="">
      <p:transition spd="slow" advTm="7658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1535D21E-EBF0-48CD-8F52-CE4CB5AAE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5580"/>
          </a:xfrm>
        </p:spPr>
        <p:txBody>
          <a:bodyPr/>
          <a:lstStyle/>
          <a:p>
            <a:pPr algn="ctr"/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4707012-EF89-4885-B89C-25B7BDC9B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1624" y="1772816"/>
            <a:ext cx="6768752" cy="457604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Clr>
                <a:srgbClr val="FF0000"/>
              </a:buClr>
              <a:buNone/>
            </a:pPr>
            <a:r>
              <a:rPr lang="en-US" altLang="ko-KR" sz="3200" dirty="0">
                <a:latin typeface="Arial" panose="020B0604020202020204" pitchFamily="34" charset="0"/>
                <a:cs typeface="Arial" panose="020B0604020202020204" pitchFamily="34" charset="0"/>
              </a:rPr>
              <a:t>1. Recent advances</a:t>
            </a:r>
          </a:p>
          <a:p>
            <a:pPr lvl="1">
              <a:lnSpc>
                <a:spcPct val="100000"/>
              </a:lnSpc>
              <a:buClr>
                <a:srgbClr val="FF0000"/>
              </a:buClr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Main mechanism </a:t>
            </a:r>
          </a:p>
          <a:p>
            <a:pPr lvl="1">
              <a:lnSpc>
                <a:spcPct val="100000"/>
              </a:lnSpc>
              <a:buClr>
                <a:srgbClr val="FF0000"/>
              </a:buClr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</a:p>
          <a:p>
            <a:pPr lvl="1">
              <a:lnSpc>
                <a:spcPct val="100000"/>
              </a:lnSpc>
              <a:buClr>
                <a:srgbClr val="FF0000"/>
              </a:buClr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Standard of care </a:t>
            </a:r>
          </a:p>
          <a:p>
            <a:pPr lvl="1">
              <a:lnSpc>
                <a:spcPct val="100000"/>
              </a:lnSpc>
              <a:buClr>
                <a:srgbClr val="FF0000"/>
              </a:buClr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New and repurposed drugs </a:t>
            </a:r>
          </a:p>
          <a:p>
            <a:pPr lvl="1">
              <a:lnSpc>
                <a:spcPct val="100000"/>
              </a:lnSpc>
              <a:buClr>
                <a:srgbClr val="FF0000"/>
              </a:buClr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Patients care </a:t>
            </a:r>
          </a:p>
          <a:p>
            <a:pPr lvl="1">
              <a:lnSpc>
                <a:spcPct val="100000"/>
              </a:lnSpc>
              <a:buClr>
                <a:srgbClr val="FF0000"/>
              </a:buClr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TB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consilium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Clr>
                <a:srgbClr val="FF0000"/>
              </a:buClr>
              <a:buNone/>
            </a:pPr>
            <a:r>
              <a:rPr lang="en-US" altLang="ko-KR" sz="3200" dirty="0">
                <a:latin typeface="Arial" panose="020B0604020202020204" pitchFamily="34" charset="0"/>
                <a:cs typeface="Arial" panose="020B0604020202020204" pitchFamily="34" charset="0"/>
              </a:rPr>
              <a:t>2. New WHO guidelines 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ACD01C8-0EB5-421B-9639-938B47852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1370705"/>
            <a:ext cx="10945216" cy="54882"/>
          </a:xfrm>
          <a:prstGeom prst="rect">
            <a:avLst/>
          </a:prstGeom>
          <a:gradFill rotWithShape="0">
            <a:gsLst>
              <a:gs pos="0">
                <a:srgbClr val="6600CC"/>
              </a:gs>
              <a:gs pos="100000">
                <a:srgbClr val="CCCC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579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그룹 25">
            <a:extLst>
              <a:ext uri="{FF2B5EF4-FFF2-40B4-BE49-F238E27FC236}">
                <a16:creationId xmlns:a16="http://schemas.microsoft.com/office/drawing/2014/main" id="{08CF55EA-DA9A-462F-96B4-F22921657E97}"/>
              </a:ext>
            </a:extLst>
          </p:cNvPr>
          <p:cNvGrpSpPr>
            <a:grpSpLocks/>
          </p:cNvGrpSpPr>
          <p:nvPr/>
        </p:nvGrpSpPr>
        <p:grpSpPr bwMode="auto">
          <a:xfrm>
            <a:off x="2711624" y="1774279"/>
            <a:ext cx="4511675" cy="4391025"/>
            <a:chOff x="1879912" y="908050"/>
            <a:chExt cx="4512135" cy="4391244"/>
          </a:xfrm>
        </p:grpSpPr>
        <p:sp>
          <p:nvSpPr>
            <p:cNvPr id="27" name="AutoShape 8">
              <a:extLst>
                <a:ext uri="{FF2B5EF4-FFF2-40B4-BE49-F238E27FC236}">
                  <a16:creationId xmlns:a16="http://schemas.microsoft.com/office/drawing/2014/main" id="{4D7C269D-FF38-42BC-AC6D-84EEC2522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782" y="2133661"/>
              <a:ext cx="2999094" cy="609630"/>
            </a:xfrm>
            <a:prstGeom prst="flowChartProcess">
              <a:avLst/>
            </a:prstGeom>
            <a:noFill/>
            <a:ln w="28575">
              <a:solidFill>
                <a:srgbClr val="5B9BD5">
                  <a:lumMod val="60000"/>
                  <a:lumOff val="40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굴림"/>
                  <a:cs typeface="Arial" pitchFamily="34" charset="0"/>
                </a:rPr>
                <a:t>Strains with genetic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굴림"/>
                  <a:cs typeface="Arial" pitchFamily="34" charset="0"/>
                </a:rPr>
                <a:t>drug resistance</a:t>
              </a:r>
            </a:p>
          </p:txBody>
        </p:sp>
        <p:sp>
          <p:nvSpPr>
            <p:cNvPr id="28" name="Line 9">
              <a:extLst>
                <a:ext uri="{FF2B5EF4-FFF2-40B4-BE49-F238E27FC236}">
                  <a16:creationId xmlns:a16="http://schemas.microsoft.com/office/drawing/2014/main" id="{C3C5C4B2-5711-40A4-A578-141C4173E8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3256" y="2782982"/>
              <a:ext cx="0" cy="5032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굴림"/>
                <a:cs typeface="Arial" pitchFamily="34" charset="0"/>
              </a:endParaRPr>
            </a:p>
          </p:txBody>
        </p:sp>
        <p:sp>
          <p:nvSpPr>
            <p:cNvPr id="29" name="AutoShape 11">
              <a:extLst>
                <a:ext uri="{FF2B5EF4-FFF2-40B4-BE49-F238E27FC236}">
                  <a16:creationId xmlns:a16="http://schemas.microsoft.com/office/drawing/2014/main" id="{870ABC44-2CCC-41D7-8C79-9206F560E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782" y="3357685"/>
              <a:ext cx="2999094" cy="609630"/>
            </a:xfrm>
            <a:prstGeom prst="flowChartProcess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rgbClr val="5B9BD5">
                  <a:lumMod val="60000"/>
                  <a:lumOff val="40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굴림"/>
                <a:cs typeface="Arial" pitchFamily="34" charset="0"/>
              </a:endParaRPr>
            </a:p>
          </p:txBody>
        </p:sp>
        <p:sp>
          <p:nvSpPr>
            <p:cNvPr id="30" name="Line 12">
              <a:extLst>
                <a:ext uri="{FF2B5EF4-FFF2-40B4-BE49-F238E27FC236}">
                  <a16:creationId xmlns:a16="http://schemas.microsoft.com/office/drawing/2014/main" id="{F8BFB90C-8C00-4B98-8468-348FD97729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3256" y="4007005"/>
              <a:ext cx="0" cy="5032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굴림"/>
                <a:cs typeface="Arial" pitchFamily="34" charset="0"/>
              </a:endParaRPr>
            </a:p>
          </p:txBody>
        </p:sp>
        <p:sp>
          <p:nvSpPr>
            <p:cNvPr id="31" name="AutoShape 14">
              <a:extLst>
                <a:ext uri="{FF2B5EF4-FFF2-40B4-BE49-F238E27FC236}">
                  <a16:creationId xmlns:a16="http://schemas.microsoft.com/office/drawing/2014/main" id="{5F779F8C-B7DB-4327-B19F-054390569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782" y="4653150"/>
              <a:ext cx="2999094" cy="609630"/>
            </a:xfrm>
            <a:prstGeom prst="flowChartProcess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5B9BD5">
                  <a:lumMod val="60000"/>
                  <a:lumOff val="40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굴림"/>
                <a:cs typeface="Arial" pitchFamily="34" charset="0"/>
              </a:endParaRPr>
            </a:p>
          </p:txBody>
        </p:sp>
        <p:sp>
          <p:nvSpPr>
            <p:cNvPr id="32" name="Line 24">
              <a:extLst>
                <a:ext uri="{FF2B5EF4-FFF2-40B4-BE49-F238E27FC236}">
                  <a16:creationId xmlns:a16="http://schemas.microsoft.com/office/drawing/2014/main" id="{39AD3C2D-E511-4B8C-961C-EA763C3D8C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9912" y="2997304"/>
              <a:ext cx="0" cy="20162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굴림"/>
                <a:cs typeface="Arial" pitchFamily="34" charset="0"/>
              </a:endParaRPr>
            </a:p>
          </p:txBody>
        </p:sp>
        <p:sp>
          <p:nvSpPr>
            <p:cNvPr id="33" name="Line 26">
              <a:extLst>
                <a:ext uri="{FF2B5EF4-FFF2-40B4-BE49-F238E27FC236}">
                  <a16:creationId xmlns:a16="http://schemas.microsoft.com/office/drawing/2014/main" id="{1408EFAB-E011-47C4-B5D9-CC1DF6F6CC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9912" y="2997304"/>
              <a:ext cx="171467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굴림"/>
                <a:cs typeface="Arial" pitchFamily="34" charset="0"/>
              </a:endParaRPr>
            </a:p>
          </p:txBody>
        </p:sp>
        <p:sp>
          <p:nvSpPr>
            <p:cNvPr id="34" name="Line 27">
              <a:extLst>
                <a:ext uri="{FF2B5EF4-FFF2-40B4-BE49-F238E27FC236}">
                  <a16:creationId xmlns:a16="http://schemas.microsoft.com/office/drawing/2014/main" id="{156AEA88-6ADB-4503-BB58-258B79BEE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9912" y="4292769"/>
              <a:ext cx="171467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굴림"/>
                <a:cs typeface="Arial" pitchFamily="34" charset="0"/>
              </a:endParaRPr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2CCC3965-A935-475F-B3EA-FFFAC7AB72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9912" y="5013530"/>
              <a:ext cx="68587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굴림"/>
                <a:cs typeface="Arial" pitchFamily="34" charset="0"/>
              </a:endParaRPr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5C5EBE43-04AB-4184-B46C-734428F655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9912" y="3645036"/>
              <a:ext cx="68587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굴림"/>
                <a:cs typeface="Arial" pitchFamily="34" charset="0"/>
              </a:endParaRPr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E5185489-A796-4C68-A5AE-C206EE3113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37113" y="3645036"/>
              <a:ext cx="17146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굴림"/>
                <a:cs typeface="Arial" pitchFamily="34" charset="0"/>
              </a:endParaRPr>
            </a:p>
          </p:txBody>
        </p:sp>
        <p:sp>
          <p:nvSpPr>
            <p:cNvPr id="38" name="AutoShape 4">
              <a:extLst>
                <a:ext uri="{FF2B5EF4-FFF2-40B4-BE49-F238E27FC236}">
                  <a16:creationId xmlns:a16="http://schemas.microsoft.com/office/drawing/2014/main" id="{4F928491-FD38-4237-BDDB-28E39E9DD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782" y="908050"/>
              <a:ext cx="2999094" cy="609630"/>
            </a:xfrm>
            <a:prstGeom prst="flowChartProcess">
              <a:avLst/>
            </a:prstGeom>
            <a:noFill/>
            <a:ln>
              <a:noFill/>
              <a:headEnd/>
              <a:tailE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굴림"/>
                <a:cs typeface="Arial" pitchFamily="34" charset="0"/>
              </a:endParaRPr>
            </a:p>
          </p:txBody>
        </p:sp>
        <p:sp>
          <p:nvSpPr>
            <p:cNvPr id="39" name="Line 5">
              <a:extLst>
                <a:ext uri="{FF2B5EF4-FFF2-40B4-BE49-F238E27FC236}">
                  <a16:creationId xmlns:a16="http://schemas.microsoft.com/office/drawing/2014/main" id="{77EF18FD-B8BA-49D7-8C7B-F4629E771A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3256" y="1557370"/>
              <a:ext cx="0" cy="5032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굴림"/>
                <a:cs typeface="Arial" pitchFamily="34" charset="0"/>
              </a:endParaRPr>
            </a:p>
          </p:txBody>
        </p:sp>
        <p:sp>
          <p:nvSpPr>
            <p:cNvPr id="40" name="Text Box 32">
              <a:extLst>
                <a:ext uri="{FF2B5EF4-FFF2-40B4-BE49-F238E27FC236}">
                  <a16:creationId xmlns:a16="http://schemas.microsoft.com/office/drawing/2014/main" id="{372D025A-C288-490C-AFFD-4DFA421569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0636" y="1020769"/>
              <a:ext cx="1936947" cy="369905"/>
            </a:xfrm>
            <a:prstGeom prst="rect">
              <a:avLst/>
            </a:prstGeom>
            <a:noFill/>
            <a:ln w="28575">
              <a:solidFill>
                <a:srgbClr val="5B9BD5">
                  <a:lumMod val="60000"/>
                  <a:lumOff val="40000"/>
                </a:srgb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굴림"/>
                  <a:cs typeface="Arial" pitchFamily="34" charset="0"/>
                </a:rPr>
                <a:t>Wild M. TB strain</a:t>
              </a:r>
            </a:p>
          </p:txBody>
        </p:sp>
        <p:sp>
          <p:nvSpPr>
            <p:cNvPr id="41" name="Text Box 34">
              <a:extLst>
                <a:ext uri="{FF2B5EF4-FFF2-40B4-BE49-F238E27FC236}">
                  <a16:creationId xmlns:a16="http://schemas.microsoft.com/office/drawing/2014/main" id="{F190EB97-25EF-4F1E-935F-C243497270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0184" y="3357685"/>
              <a:ext cx="1684510" cy="646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굴림"/>
                  <a:cs typeface="Arial" pitchFamily="34" charset="0"/>
                </a:rPr>
                <a:t>Acquired drug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굴림"/>
                  <a:cs typeface="Arial" pitchFamily="34" charset="0"/>
                </a:rPr>
                <a:t>resistance</a:t>
              </a:r>
            </a:p>
          </p:txBody>
        </p:sp>
        <p:sp>
          <p:nvSpPr>
            <p:cNvPr id="42" name="Text Box 36">
              <a:extLst>
                <a:ext uri="{FF2B5EF4-FFF2-40B4-BE49-F238E27FC236}">
                  <a16:creationId xmlns:a16="http://schemas.microsoft.com/office/drawing/2014/main" id="{F67F9B8E-F3B8-4883-AAE4-4E36853A43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0184" y="4653150"/>
              <a:ext cx="1570198" cy="646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굴림"/>
                  <a:cs typeface="Arial" pitchFamily="34" charset="0"/>
                </a:rPr>
                <a:t>Primary drug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굴림"/>
                  <a:cs typeface="Arial" pitchFamily="34" charset="0"/>
                </a:rPr>
                <a:t>resistance</a:t>
              </a:r>
            </a:p>
          </p:txBody>
        </p:sp>
        <p:sp>
          <p:nvSpPr>
            <p:cNvPr id="43" name="Text Box 37">
              <a:extLst>
                <a:ext uri="{FF2B5EF4-FFF2-40B4-BE49-F238E27FC236}">
                  <a16:creationId xmlns:a16="http://schemas.microsoft.com/office/drawing/2014/main" id="{828DB766-FEB4-4E3D-B87B-8CEA404B71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996" y="1647862"/>
              <a:ext cx="1975051" cy="307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굴림"/>
                  <a:cs typeface="Arial" pitchFamily="34" charset="0"/>
                </a:rPr>
                <a:t>Spontaneous mutation</a:t>
              </a:r>
            </a:p>
          </p:txBody>
        </p:sp>
        <p:sp>
          <p:nvSpPr>
            <p:cNvPr id="44" name="Text Box 38">
              <a:extLst>
                <a:ext uri="{FF2B5EF4-FFF2-40B4-BE49-F238E27FC236}">
                  <a16:creationId xmlns:a16="http://schemas.microsoft.com/office/drawing/2014/main" id="{BAD30A9E-7CFA-4DC9-B86C-4FB0453EE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8418" y="2852835"/>
              <a:ext cx="922432" cy="307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굴림"/>
                  <a:cs typeface="Arial" pitchFamily="34" charset="0"/>
                </a:rPr>
                <a:t>Selection</a:t>
              </a:r>
            </a:p>
          </p:txBody>
        </p:sp>
        <p:sp>
          <p:nvSpPr>
            <p:cNvPr id="45" name="Text Box 39">
              <a:extLst>
                <a:ext uri="{FF2B5EF4-FFF2-40B4-BE49-F238E27FC236}">
                  <a16:creationId xmlns:a16="http://schemas.microsoft.com/office/drawing/2014/main" id="{09FDAA23-ADBC-479B-99D2-7C15501DC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7779" y="4149887"/>
              <a:ext cx="1241552" cy="307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굴림"/>
                  <a:cs typeface="Arial" pitchFamily="34" charset="0"/>
                </a:rPr>
                <a:t>Transmission</a:t>
              </a:r>
            </a:p>
          </p:txBody>
        </p:sp>
        <p:sp>
          <p:nvSpPr>
            <p:cNvPr id="46" name="Line 40">
              <a:extLst>
                <a:ext uri="{FF2B5EF4-FFF2-40B4-BE49-F238E27FC236}">
                  <a16:creationId xmlns:a16="http://schemas.microsoft.com/office/drawing/2014/main" id="{D4042E5E-C387-468F-A980-9359BAB7DA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37113" y="5013530"/>
              <a:ext cx="17146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굴림"/>
                <a:cs typeface="Arial" pitchFamily="34" charset="0"/>
              </a:endParaRPr>
            </a:p>
          </p:txBody>
        </p:sp>
      </p:grpSp>
      <p:sp>
        <p:nvSpPr>
          <p:cNvPr id="107524" name="제목 47">
            <a:extLst>
              <a:ext uri="{FF2B5EF4-FFF2-40B4-BE49-F238E27FC236}">
                <a16:creationId xmlns:a16="http://schemas.microsoft.com/office/drawing/2014/main" id="{179D9EDC-D76C-4DB8-AA55-388068A9E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8046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1. MDR-TB: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주된 발생 기전은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 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7525" name="Text Box 43">
            <a:extLst>
              <a:ext uri="{FF2B5EF4-FFF2-40B4-BE49-F238E27FC236}">
                <a16:creationId xmlns:a16="http://schemas.microsoft.com/office/drawing/2014/main" id="{AD3A5559-454A-40E5-82D7-7203F1C7E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6326" y="6297026"/>
            <a:ext cx="36036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Pablo's-Mendez et al. WHO, 1997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49EC82-44C7-4660-9E78-50D76474488F}"/>
              </a:ext>
            </a:extLst>
          </p:cNvPr>
          <p:cNvSpPr txBox="1"/>
          <p:nvPr/>
        </p:nvSpPr>
        <p:spPr>
          <a:xfrm>
            <a:off x="7623048" y="3466469"/>
            <a:ext cx="2569461" cy="923330"/>
          </a:xfrm>
          <a:prstGeom prst="rect">
            <a:avLst/>
          </a:prstGeom>
          <a:noFill/>
          <a:ln w="12700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부적절한 처방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불규칙 복약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부적절한 환자 관리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9A89696-3C56-46E6-86B4-AD91190ACEA9}"/>
              </a:ext>
            </a:extLst>
          </p:cNvPr>
          <p:cNvSpPr txBox="1"/>
          <p:nvPr/>
        </p:nvSpPr>
        <p:spPr>
          <a:xfrm>
            <a:off x="7623049" y="4974162"/>
            <a:ext cx="2569459" cy="369332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부적절한 감염관리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94BB365-1EF8-40CF-8DA9-B8FBB1C5F087}"/>
              </a:ext>
            </a:extLst>
          </p:cNvPr>
          <p:cNvSpPr txBox="1"/>
          <p:nvPr/>
        </p:nvSpPr>
        <p:spPr>
          <a:xfrm>
            <a:off x="7623048" y="5786891"/>
            <a:ext cx="256946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부적절한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국가결핵관리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5B05A9-50EC-4CC4-8B44-1D48D35ACD24}"/>
              </a:ext>
            </a:extLst>
          </p:cNvPr>
          <p:cNvSpPr txBox="1"/>
          <p:nvPr/>
        </p:nvSpPr>
        <p:spPr>
          <a:xfrm>
            <a:off x="8692893" y="4327832"/>
            <a:ext cx="429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/>
                <a:cs typeface="+mn-cs"/>
              </a:rPr>
              <a:t>+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굴림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E34A46-3761-4968-89B4-C96910756684}"/>
              </a:ext>
            </a:extLst>
          </p:cNvPr>
          <p:cNvSpPr txBox="1"/>
          <p:nvPr/>
        </p:nvSpPr>
        <p:spPr>
          <a:xfrm>
            <a:off x="8582713" y="5402102"/>
            <a:ext cx="677108" cy="2972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/>
                <a:cs typeface="+mn-cs"/>
              </a:rPr>
              <a:t>=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굴림"/>
              <a:cs typeface="+mn-cs"/>
            </a:endParaRPr>
          </a:p>
        </p:txBody>
      </p:sp>
      <p:sp>
        <p:nvSpPr>
          <p:cNvPr id="49" name="Rectangle 12">
            <a:extLst>
              <a:ext uri="{FF2B5EF4-FFF2-40B4-BE49-F238E27FC236}">
                <a16:creationId xmlns:a16="http://schemas.microsoft.com/office/drawing/2014/main" id="{94988E14-4D76-42F1-9602-517170607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1370705"/>
            <a:ext cx="10945216" cy="54882"/>
          </a:xfrm>
          <a:prstGeom prst="rect">
            <a:avLst/>
          </a:prstGeom>
          <a:gradFill rotWithShape="0">
            <a:gsLst>
              <a:gs pos="0">
                <a:srgbClr val="6600CC"/>
              </a:gs>
              <a:gs pos="100000">
                <a:srgbClr val="CCCC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178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05B52D0-1833-47C8-A928-0388A2CC1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00" y="404664"/>
            <a:ext cx="10656000" cy="1756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3A850A-DDCD-4FAC-89DF-A25B1F08BCA6}"/>
              </a:ext>
            </a:extLst>
          </p:cNvPr>
          <p:cNvSpPr txBox="1"/>
          <p:nvPr/>
        </p:nvSpPr>
        <p:spPr>
          <a:xfrm>
            <a:off x="1578408" y="2871784"/>
            <a:ext cx="7056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Modeling analysis 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Global estimates of MDR-TB</a:t>
            </a:r>
          </a:p>
          <a:p>
            <a:pPr lvl="1"/>
            <a:r>
              <a:rPr lang="en-US" altLang="ko-KR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3.5% among new TB notifications,</a:t>
            </a:r>
          </a:p>
          <a:p>
            <a:pPr lvl="1"/>
            <a:r>
              <a:rPr lang="en-US" altLang="ko-KR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20.5% among re-treatment TB notifications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63A80004-AAE5-4C1C-B423-952C88AFF7E0}"/>
              </a:ext>
            </a:extLst>
          </p:cNvPr>
          <p:cNvSpPr/>
          <p:nvPr/>
        </p:nvSpPr>
        <p:spPr>
          <a:xfrm>
            <a:off x="1546021" y="4758309"/>
            <a:ext cx="88704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 95.9%</a:t>
            </a:r>
            <a:r>
              <a:rPr lang="en-US" altLang="ko-K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(95% UR, 68.0–99.6) </a:t>
            </a:r>
          </a:p>
          <a:p>
            <a:pPr lvl="0"/>
            <a:r>
              <a:rPr lang="en-US" altLang="ko-K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rather than treatment related acquisition</a:t>
            </a:r>
            <a:endParaRPr lang="ko-KR" alt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AB05FD-C817-41BA-90C3-E27034172413}"/>
              </a:ext>
            </a:extLst>
          </p:cNvPr>
          <p:cNvSpPr txBox="1"/>
          <p:nvPr/>
        </p:nvSpPr>
        <p:spPr>
          <a:xfrm>
            <a:off x="7896200" y="189981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Lancet Respir Med 2015;3:963</a:t>
            </a:r>
            <a:endParaRPr lang="ko-KR" altLang="en-US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31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2EE791-14F1-4AAD-A086-6A58322D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5580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>
                <a:latin typeface="+mj-ea"/>
              </a:rPr>
              <a:t>국내 </a:t>
            </a:r>
            <a:r>
              <a:rPr lang="en-US" altLang="ko-KR" dirty="0">
                <a:latin typeface="+mj-ea"/>
              </a:rPr>
              <a:t>MDR-TB </a:t>
            </a:r>
            <a:r>
              <a:rPr lang="ko-KR" altLang="en-US" dirty="0">
                <a:latin typeface="+mj-ea"/>
              </a:rPr>
              <a:t>환자의 발생 기전 </a:t>
            </a:r>
          </a:p>
        </p:txBody>
      </p:sp>
      <p:graphicFrame>
        <p:nvGraphicFramePr>
          <p:cNvPr id="3" name="차트 2">
            <a:extLst>
              <a:ext uri="{FF2B5EF4-FFF2-40B4-BE49-F238E27FC236}">
                <a16:creationId xmlns:a16="http://schemas.microsoft.com/office/drawing/2014/main" id="{441C8CCF-2168-4CBE-8F73-61D7524659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851909"/>
              </p:ext>
            </p:extLst>
          </p:nvPr>
        </p:nvGraphicFramePr>
        <p:xfrm>
          <a:off x="6225714" y="2933130"/>
          <a:ext cx="5266943" cy="3160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4A6C4E5-382A-4629-9584-9898F066E75F}"/>
              </a:ext>
            </a:extLst>
          </p:cNvPr>
          <p:cNvSpPr txBox="1"/>
          <p:nvPr/>
        </p:nvSpPr>
        <p:spPr>
          <a:xfrm>
            <a:off x="8377438" y="4199861"/>
            <a:ext cx="847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33%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35E9D7-4A71-404B-9C8B-1ECC33291072}"/>
              </a:ext>
            </a:extLst>
          </p:cNvPr>
          <p:cNvSpPr txBox="1"/>
          <p:nvPr/>
        </p:nvSpPr>
        <p:spPr>
          <a:xfrm>
            <a:off x="6878242" y="4535420"/>
            <a:ext cx="847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50%</a:t>
            </a:r>
            <a:endParaRPr lang="ko-KR" alt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F0FC07-5C83-43C2-B3C1-2889E3FCD063}"/>
              </a:ext>
            </a:extLst>
          </p:cNvPr>
          <p:cNvSpPr txBox="1"/>
          <p:nvPr/>
        </p:nvSpPr>
        <p:spPr>
          <a:xfrm>
            <a:off x="7615438" y="3220209"/>
            <a:ext cx="847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17%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6ACAB1-C8ED-4C70-9831-17E93364FBF1}"/>
              </a:ext>
            </a:extLst>
          </p:cNvPr>
          <p:cNvSpPr txBox="1"/>
          <p:nvPr/>
        </p:nvSpPr>
        <p:spPr>
          <a:xfrm>
            <a:off x="10109227" y="5579948"/>
            <a:ext cx="112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XDR-TB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6B3D2B-4DAB-4C3C-B407-CAF173AF5701}"/>
              </a:ext>
            </a:extLst>
          </p:cNvPr>
          <p:cNvSpPr txBox="1"/>
          <p:nvPr/>
        </p:nvSpPr>
        <p:spPr>
          <a:xfrm>
            <a:off x="10104787" y="3059668"/>
            <a:ext cx="1535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Pre-XDR-TB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7697B8-AF83-4D9B-A9FD-512F7F05BB29}"/>
              </a:ext>
            </a:extLst>
          </p:cNvPr>
          <p:cNvSpPr txBox="1"/>
          <p:nvPr/>
        </p:nvSpPr>
        <p:spPr>
          <a:xfrm>
            <a:off x="10332745" y="4928876"/>
            <a:ext cx="72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12%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76AC15-3E99-4D07-ACCC-992BB5F61569}"/>
              </a:ext>
            </a:extLst>
          </p:cNvPr>
          <p:cNvSpPr txBox="1"/>
          <p:nvPr/>
        </p:nvSpPr>
        <p:spPr>
          <a:xfrm>
            <a:off x="10332745" y="4015195"/>
            <a:ext cx="72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21%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5629CD-AF07-418A-B6F5-86F0FEEA8CF0}"/>
              </a:ext>
            </a:extLst>
          </p:cNvPr>
          <p:cNvSpPr txBox="1"/>
          <p:nvPr/>
        </p:nvSpPr>
        <p:spPr>
          <a:xfrm>
            <a:off x="6382061" y="5068944"/>
            <a:ext cx="1702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단순</a:t>
            </a:r>
            <a:r>
              <a:rPr lang="en-US" altLang="ko-KR" dirty="0"/>
              <a:t> MDR-TB</a:t>
            </a:r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E7AA2D5-8530-4032-BA53-FEB162333679}"/>
              </a:ext>
            </a:extLst>
          </p:cNvPr>
          <p:cNvSpPr/>
          <p:nvPr/>
        </p:nvSpPr>
        <p:spPr>
          <a:xfrm>
            <a:off x="6895451" y="6266980"/>
            <a:ext cx="4762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dirty="0" err="1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Mok</a:t>
            </a:r>
            <a:r>
              <a:rPr lang="en-US" altLang="ko-KR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JH et al. J Korean Med Sci 2017;32:636</a:t>
            </a:r>
            <a:endParaRPr lang="ko-KR" altLang="en-US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aphicFrame>
        <p:nvGraphicFramePr>
          <p:cNvPr id="14" name="차트 13">
            <a:extLst>
              <a:ext uri="{FF2B5EF4-FFF2-40B4-BE49-F238E27FC236}">
                <a16:creationId xmlns:a16="http://schemas.microsoft.com/office/drawing/2014/main" id="{48A4C0CE-C3D6-4016-B36C-465358D658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040833"/>
              </p:ext>
            </p:extLst>
          </p:nvPr>
        </p:nvGraphicFramePr>
        <p:xfrm>
          <a:off x="1231462" y="2933130"/>
          <a:ext cx="3352191" cy="3160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D887B66-8B3E-4581-A0F3-7DD8626FE194}"/>
              </a:ext>
            </a:extLst>
          </p:cNvPr>
          <p:cNvSpPr txBox="1"/>
          <p:nvPr/>
        </p:nvSpPr>
        <p:spPr>
          <a:xfrm>
            <a:off x="1452133" y="4548322"/>
            <a:ext cx="1527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latinLnBrk="0">
              <a:defRPr/>
            </a:pPr>
            <a:r>
              <a:rPr lang="en-US" altLang="ko-KR" sz="3600" b="1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57%</a:t>
            </a:r>
            <a:endParaRPr lang="ko-KR" altLang="en-US" sz="3600" b="1" dirty="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A7BF2F-E8A0-4A9D-B365-FA54BA1FFEC7}"/>
              </a:ext>
            </a:extLst>
          </p:cNvPr>
          <p:cNvSpPr txBox="1"/>
          <p:nvPr/>
        </p:nvSpPr>
        <p:spPr>
          <a:xfrm>
            <a:off x="2979674" y="3745318"/>
            <a:ext cx="10905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latinLnBrk="0">
              <a:defRPr/>
            </a:pPr>
            <a:r>
              <a:rPr lang="en-US" altLang="ko-KR" sz="2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33%</a:t>
            </a:r>
            <a:r>
              <a:rPr lang="en-US" altLang="ko-KR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en-US" altLang="ko-KR" sz="1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1</a:t>
            </a:r>
            <a:r>
              <a:rPr lang="ko-KR" altLang="en-US" sz="1400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차약제</a:t>
            </a:r>
            <a:endParaRPr lang="ko-KR" altLang="en-US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D3AEB5-C2C3-4236-BAEC-FAD41062EE3B}"/>
              </a:ext>
            </a:extLst>
          </p:cNvPr>
          <p:cNvSpPr txBox="1"/>
          <p:nvPr/>
        </p:nvSpPr>
        <p:spPr>
          <a:xfrm>
            <a:off x="3127373" y="5011834"/>
            <a:ext cx="109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latinLnBrk="0">
              <a:defRPr/>
            </a:pPr>
            <a:r>
              <a:rPr lang="en-US" altLang="ko-KR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10%</a:t>
            </a:r>
            <a:endParaRPr lang="ko-KR" altLang="en-US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FCB881-1978-43BC-954A-70F3179CCE57}"/>
              </a:ext>
            </a:extLst>
          </p:cNvPr>
          <p:cNvSpPr txBox="1"/>
          <p:nvPr/>
        </p:nvSpPr>
        <p:spPr>
          <a:xfrm>
            <a:off x="808109" y="2463279"/>
            <a:ext cx="4638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latinLnBrk="0">
              <a:defRPr/>
            </a:pPr>
            <a:r>
              <a:rPr lang="ko-KR" altLang="en-US" sz="2400" b="1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치료력</a:t>
            </a:r>
            <a:endParaRPr lang="en-US" altLang="ko-KR" sz="240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A66882-9966-4D55-9DEC-97267A26F5B7}"/>
              </a:ext>
            </a:extLst>
          </p:cNvPr>
          <p:cNvSpPr txBox="1"/>
          <p:nvPr/>
        </p:nvSpPr>
        <p:spPr>
          <a:xfrm>
            <a:off x="1661711" y="4143881"/>
            <a:ext cx="1249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latinLnBrk="0">
              <a:defRPr/>
            </a:pPr>
            <a:r>
              <a:rPr lang="ko-KR" altLang="en-US" b="1" dirty="0" err="1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초회내성</a:t>
            </a:r>
            <a:r>
              <a:rPr lang="en-US" altLang="ko-KR" b="1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endParaRPr lang="ko-KR" altLang="en-US" b="1" dirty="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68298FC-3B18-41C3-85B4-2599EF5B3088}"/>
              </a:ext>
            </a:extLst>
          </p:cNvPr>
          <p:cNvSpPr/>
          <p:nvPr/>
        </p:nvSpPr>
        <p:spPr>
          <a:xfrm>
            <a:off x="3418997" y="5358082"/>
            <a:ext cx="8851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latinLnBrk="0">
              <a:defRPr/>
            </a:pPr>
            <a:r>
              <a:rPr lang="en-US" altLang="ko-KR" sz="1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2</a:t>
            </a:r>
            <a:r>
              <a:rPr lang="ko-KR" altLang="en-US" sz="1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차 약제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D5D2EE-C9A8-4EA8-8039-1ED4F5676D7D}"/>
              </a:ext>
            </a:extLst>
          </p:cNvPr>
          <p:cNvSpPr txBox="1"/>
          <p:nvPr/>
        </p:nvSpPr>
        <p:spPr>
          <a:xfrm>
            <a:off x="7124986" y="2461485"/>
            <a:ext cx="335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latinLnBrk="0">
              <a:defRPr/>
            </a:pPr>
            <a:r>
              <a:rPr lang="ko-KR" altLang="en-US" sz="2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동반약제 </a:t>
            </a:r>
            <a:r>
              <a:rPr lang="ko-KR" altLang="en-US" sz="2400" b="1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내성율</a:t>
            </a:r>
            <a:endParaRPr lang="en-US" altLang="ko-KR" sz="240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BDD9C389-3AC4-4446-AB0F-64787264E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1370705"/>
            <a:ext cx="10945216" cy="54882"/>
          </a:xfrm>
          <a:prstGeom prst="rect">
            <a:avLst/>
          </a:prstGeom>
          <a:gradFill rotWithShape="0">
            <a:gsLst>
              <a:gs pos="0">
                <a:srgbClr val="6600CC"/>
              </a:gs>
              <a:gs pos="100000">
                <a:srgbClr val="CCCC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굴림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68493E-85DD-40C1-B69A-BB69B1693596}"/>
              </a:ext>
            </a:extLst>
          </p:cNvPr>
          <p:cNvSpPr txBox="1"/>
          <p:nvPr/>
        </p:nvSpPr>
        <p:spPr>
          <a:xfrm>
            <a:off x="1487488" y="1700808"/>
            <a:ext cx="923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+mj-ea"/>
                <a:ea typeface="+mj-ea"/>
              </a:rPr>
              <a:t>부산</a:t>
            </a:r>
            <a:r>
              <a:rPr lang="en-US" altLang="ko-KR" sz="2400" dirty="0">
                <a:latin typeface="+mj-ea"/>
                <a:ea typeface="+mj-ea"/>
              </a:rPr>
              <a:t>, </a:t>
            </a:r>
            <a:r>
              <a:rPr lang="ko-KR" altLang="en-US" sz="2400" dirty="0">
                <a:latin typeface="+mj-ea"/>
                <a:ea typeface="+mj-ea"/>
              </a:rPr>
              <a:t>울산</a:t>
            </a:r>
            <a:r>
              <a:rPr lang="en-US" altLang="ko-KR" sz="2400" dirty="0">
                <a:latin typeface="+mj-ea"/>
                <a:ea typeface="+mj-ea"/>
              </a:rPr>
              <a:t>, </a:t>
            </a:r>
            <a:r>
              <a:rPr lang="ko-KR" altLang="en-US" sz="2400" dirty="0">
                <a:latin typeface="+mj-ea"/>
                <a:ea typeface="+mj-ea"/>
              </a:rPr>
              <a:t>경남지역 </a:t>
            </a:r>
            <a:r>
              <a:rPr lang="en-US" altLang="ko-KR" sz="2400" dirty="0">
                <a:latin typeface="+mj-ea"/>
                <a:ea typeface="+mj-ea"/>
              </a:rPr>
              <a:t>7</a:t>
            </a:r>
            <a:r>
              <a:rPr lang="ko-KR" altLang="en-US" sz="2400" dirty="0">
                <a:latin typeface="+mj-ea"/>
                <a:ea typeface="+mj-ea"/>
              </a:rPr>
              <a:t>개 병원</a:t>
            </a:r>
            <a:r>
              <a:rPr lang="en-US" altLang="ko-KR" sz="2400" dirty="0">
                <a:latin typeface="+mj-ea"/>
                <a:ea typeface="+mj-ea"/>
              </a:rPr>
              <a:t>, 2010-2014</a:t>
            </a:r>
            <a:r>
              <a:rPr lang="ko-KR" altLang="en-US" sz="2400" dirty="0">
                <a:latin typeface="+mj-ea"/>
                <a:ea typeface="+mj-ea"/>
              </a:rPr>
              <a:t>년</a:t>
            </a:r>
            <a:r>
              <a:rPr lang="en-US" altLang="ko-KR" sz="2400" dirty="0">
                <a:latin typeface="+mj-ea"/>
                <a:ea typeface="+mj-ea"/>
              </a:rPr>
              <a:t>, (MDR-TB n=378)</a:t>
            </a:r>
            <a:r>
              <a:rPr lang="ko-KR" altLang="en-US" sz="2400" dirty="0">
                <a:latin typeface="+mj-ea"/>
                <a:ea typeface="+mj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96342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26&quot;&gt;&lt;object type=&quot;3&quot; unique_id=&quot;10027&quot;&gt;&lt;property id=&quot;20148&quot; value=&quot;5&quot;/&gt;&lt;property id=&quot;20300&quot; value=&quot;Slide 1 - &amp;quot;An account of clinical experience in treating MDR-TB patients with Deltyba, a new anti-tuberculosis drug, in Korea&amp;quot;&quot;/&gt;&lt;property id=&quot;20307&quot; value=&quot;256&quot;/&gt;&lt;/object&gt;&lt;object type=&quot;3&quot; unique_id=&quot;10028&quot;&gt;&lt;property id=&quot;20148&quot; value=&quot;5&quot;/&gt;&lt;property id=&quot;20300&quot; value=&quot;Slide 2 - &amp;quot;Conflict of interest disclosure&amp;quot;&quot;/&gt;&lt;property id=&quot;20307&quot; value=&quot;260&quot;/&gt;&lt;/object&gt;&lt;object type=&quot;3&quot; unique_id=&quot;10029&quot;&gt;&lt;property id=&quot;20148&quot; value=&quot;5&quot;/&gt;&lt;property id=&quot;20300&quot; value=&quot;Slide 3 - &amp;quot;Contents&amp;quot;&quot;/&gt;&lt;property id=&quot;20307&quot; value=&quot;277&quot;/&gt;&lt;/object&gt;&lt;object type=&quot;3&quot; unique_id=&quot;10030&quot;&gt;&lt;property id=&quot;20148&quot; value=&quot;5&quot;/&gt;&lt;property id=&quot;20300&quot; value=&quot;Slide 4 - &amp;quot;Contents&amp;quot;&quot;/&gt;&lt;property id=&quot;20307&quot; value=&quot;288&quot;/&gt;&lt;/object&gt;&lt;object type=&quot;3&quot; unique_id=&quot;10031&quot;&gt;&lt;property id=&quot;20148&quot; value=&quot;5&quot;/&gt;&lt;property id=&quot;20300&quot; value=&quot;Slide 5 - &amp;quot;TB profile of Korea, 2015&amp;quot;&quot;/&gt;&lt;property id=&quot;20307&quot; value=&quot;289&quot;/&gt;&lt;/object&gt;&lt;object type=&quot;3&quot; unique_id=&quot;10032&quot;&gt;&lt;property id=&quot;20148&quot; value=&quot;5&quot;/&gt;&lt;property id=&quot;20300&quot; value=&quot;Slide 6 - &amp;quot;Drug resistance pattern of patients &amp;#x0D;&amp;#x0A;with MDR-TB in Korea&amp;quot;&quot;/&gt;&lt;property id=&quot;20307&quot; value=&quot;259&quot;/&gt;&lt;/object&gt;&lt;object type=&quot;3&quot; unique_id=&quot;10033&quot;&gt;&lt;property id=&quot;20148&quot; value=&quot;5&quot;/&gt;&lt;property id=&quot;20300&quot; value=&quot;Slide 7 - &amp;quot;Use of Delamanid in Korea&amp;quot;&quot;/&gt;&lt;property id=&quot;20307&quot; value=&quot;261&quot;/&gt;&lt;/object&gt;&lt;object type=&quot;3&quot; unique_id=&quot;10034&quot;&gt;&lt;property id=&quot;20148&quot; value=&quot;5&quot;/&gt;&lt;property id=&quot;20300&quot; value=&quot;Slide 8 - &amp;quot;Contents&amp;quot;&quot;/&gt;&lt;property id=&quot;20307&quot; value=&quot;290&quot;/&gt;&lt;/object&gt;&lt;object type=&quot;3&quot; unique_id=&quot;10035&quot;&gt;&lt;property id=&quot;20148&quot; value=&quot;5&quot;/&gt;&lt;property id=&quot;20300&quot; value=&quot;Slide 9 - &amp;quot;Interim results of delamanid&amp;quot;&quot;/&gt;&lt;property id=&quot;20307&quot; value=&quot;262&quot;/&gt;&lt;/object&gt;&lt;object type=&quot;3&quot; unique_id=&quot;10036&quot;&gt;&lt;property id=&quot;20148&quot; value=&quot;5&quot;/&gt;&lt;property id=&quot;20300&quot; value=&quot;Slide 10 - &amp;quot;Demographics&amp;quot;&quot;/&gt;&lt;property id=&quot;20307&quot; value=&quot;263&quot;/&gt;&lt;/object&gt;&lt;object type=&quot;3&quot; unique_id=&quot;10037&quot;&gt;&lt;property id=&quot;20148&quot; value=&quot;5&quot;/&gt;&lt;property id=&quot;20300&quot; value=&quot;Slide 11 - &amp;quot;Baseline clinical characteristics&amp;quot;&quot;/&gt;&lt;property id=&quot;20307&quot; value=&quot;264&quot;/&gt;&lt;/object&gt;&lt;object type=&quot;3&quot; unique_id=&quot;10038&quot;&gt;&lt;property id=&quot;20148&quot; value=&quot;5&quot;/&gt;&lt;property id=&quot;20300&quot; value=&quot;Slide 12 - &amp;quot;Baseline clinical characteristics&amp;quot;&quot;/&gt;&lt;property id=&quot;20307&quot; value=&quot;267&quot;/&gt;&lt;/object&gt;&lt;object type=&quot;3&quot; unique_id=&quot;10039&quot;&gt;&lt;property id=&quot;20148&quot; value=&quot;5&quot;/&gt;&lt;property id=&quot;20300&quot; value=&quot;Slide 13 - &amp;quot;Baseline clinical characteristics&amp;quot;&quot;/&gt;&lt;property id=&quot;20307&quot; value=&quot;266&quot;/&gt;&lt;/object&gt;&lt;object type=&quot;3&quot; unique_id=&quot;10040&quot;&gt;&lt;property id=&quot;20148&quot; value=&quot;5&quot;/&gt;&lt;property id=&quot;20300&quot; value=&quot;Slide 14 - &amp;quot;Delamanid initiation&amp;quot;&quot;/&gt;&lt;property id=&quot;20307&quot; value=&quot;268&quot;/&gt;&lt;/object&gt;&lt;object type=&quot;3&quot; unique_id=&quot;10041&quot;&gt;&lt;property id=&quot;20148&quot; value=&quot;5&quot;/&gt;&lt;property id=&quot;20300&quot; value=&quot;Slide 15 - &amp;quot;Background regimen&amp;quot;&quot;/&gt;&lt;property id=&quot;20307&quot; value=&quot;291&quot;/&gt;&lt;/object&gt;&lt;object type=&quot;3&quot; unique_id=&quot;10042&quot;&gt;&lt;property id=&quot;20148&quot; value=&quot;5&quot;/&gt;&lt;property id=&quot;20300&quot; value=&quot;Slide 16 - &amp;quot;Culture conversion &amp;quot;&quot;/&gt;&lt;property id=&quot;20307&quot; value=&quot;270&quot;/&gt;&lt;/object&gt;&lt;object type=&quot;3&quot; unique_id=&quot;10043&quot;&gt;&lt;property id=&quot;20148&quot; value=&quot;5&quot;/&gt;&lt;property id=&quot;20300&quot; value=&quot;Slide 17 - &amp;quot;Time to culture conversion&amp;quot;&quot;/&gt;&lt;property id=&quot;20307&quot; value=&quot;272&quot;/&gt;&lt;/object&gt;&lt;object type=&quot;3&quot; unique_id=&quot;10044&quot;&gt;&lt;property id=&quot;20148&quot; value=&quot;5&quot;/&gt;&lt;property id=&quot;20300&quot; value=&quot;Slide 18 - &amp;quot;Adverse events&amp;quot;&quot;/&gt;&lt;property id=&quot;20307&quot; value=&quot;273&quot;/&gt;&lt;/object&gt;&lt;object type=&quot;3&quot; unique_id=&quot;10045&quot;&gt;&lt;property id=&quot;20148&quot; value=&quot;5&quot;/&gt;&lt;property id=&quot;20300&quot; value=&quot;Slide 19 - &amp;quot;AEs related to delamanid&amp;quot;&quot;/&gt;&lt;property id=&quot;20307&quot; value=&quot;274&quot;/&gt;&lt;/object&gt;&lt;object type=&quot;3&quot; unique_id=&quot;10046&quot;&gt;&lt;property id=&quot;20148&quot; value=&quot;5&quot;/&gt;&lt;property id=&quot;20300&quot; value=&quot;Slide 20 - &amp;quot;AEs related to delamanid&amp;quot;&quot;/&gt;&lt;property id=&quot;20307&quot; value=&quot;294&quot;/&gt;&lt;/object&gt;&lt;object type=&quot;3&quot; unique_id=&quot;10047&quot;&gt;&lt;property id=&quot;20148&quot; value=&quot;5&quot;/&gt;&lt;property id=&quot;20300&quot; value=&quot;Slide 21 - &amp;quot;AEs related to delamanid&amp;quot;&quot;/&gt;&lt;property id=&quot;20307&quot; value=&quot;275&quot;/&gt;&lt;/object&gt;&lt;object type=&quot;3&quot; unique_id=&quot;10048&quot;&gt;&lt;property id=&quot;20148&quot; value=&quot;5&quot;/&gt;&lt;property id=&quot;20300&quot; value=&quot;Slide 22 - &amp;quot;QTcF interval&amp;quot;&quot;/&gt;&lt;property id=&quot;20307&quot; value=&quot;276&quot;/&gt;&lt;/object&gt;&lt;object type=&quot;3&quot; unique_id=&quot;10049&quot;&gt;&lt;property id=&quot;20148&quot; value=&quot;5&quot;/&gt;&lt;property id=&quot;20300&quot; value=&quot;Slide 23 - &amp;quot;QTcF interval&amp;quot;&quot;/&gt;&lt;property id=&quot;20307&quot; value=&quot;292&quot;/&gt;&lt;/object&gt;&lt;object type=&quot;3&quot; unique_id=&quot;10050&quot;&gt;&lt;property id=&quot;20148&quot; value=&quot;5&quot;/&gt;&lt;property id=&quot;20300&quot; value=&quot;Slide 24 - &amp;quot;Contents&amp;quot;&quot;/&gt;&lt;property id=&quot;20307&quot; value=&quot;293&quot;/&gt;&lt;/object&gt;&lt;object type=&quot;3&quot; unique_id=&quot;10051&quot;&gt;&lt;property id=&quot;20148&quot; value=&quot;5&quot;/&gt;&lt;property id=&quot;20300&quot; value=&quot;Slide 25 - &amp;quot;Case 1&amp;quot;&quot;/&gt;&lt;property id=&quot;20307&quot; value=&quot;280&quot;/&gt;&lt;/object&gt;&lt;object type=&quot;3&quot; unique_id=&quot;10052&quot;&gt;&lt;property id=&quot;20148&quot; value=&quot;5&quot;/&gt;&lt;property id=&quot;20300&quot; value=&quot;Slide 26 - &amp;quot;Case 1&amp;quot;&quot;/&gt;&lt;property id=&quot;20307&quot; value=&quot;284&quot;/&gt;&lt;/object&gt;&lt;object type=&quot;3&quot; unique_id=&quot;10053&quot;&gt;&lt;property id=&quot;20148&quot; value=&quot;5&quot;/&gt;&lt;property id=&quot;20300&quot; value=&quot;Slide 27 - &amp;quot;Case 1&amp;quot;&quot;/&gt;&lt;property id=&quot;20307&quot; value=&quot;285&quot;/&gt;&lt;/object&gt;&lt;object type=&quot;3&quot; unique_id=&quot;10054&quot;&gt;&lt;property id=&quot;20148&quot; value=&quot;5&quot;/&gt;&lt;property id=&quot;20300&quot; value=&quot;Slide 28 - &amp;quot;Case 2&amp;quot;&quot;/&gt;&lt;property id=&quot;20307&quot; value=&quot;283&quot;/&gt;&lt;/object&gt;&lt;object type=&quot;3&quot; unique_id=&quot;10055&quot;&gt;&lt;property id=&quot;20148&quot; value=&quot;5&quot;/&gt;&lt;property id=&quot;20300&quot; value=&quot;Slide 29 - &amp;quot;Case 2&amp;quot;&quot;/&gt;&lt;property id=&quot;20307&quot; value=&quot;286&quot;/&gt;&lt;/object&gt;&lt;object type=&quot;3&quot; unique_id=&quot;10056&quot;&gt;&lt;property id=&quot;20148&quot; value=&quot;5&quot;/&gt;&lt;property id=&quot;20300&quot; value=&quot;Slide 30 - &amp;quot;Case 2&amp;quot;&quot;/&gt;&lt;property id=&quot;20307&quot; value=&quot;282&quot;/&gt;&lt;/object&gt;&lt;object type=&quot;3&quot; unique_id=&quot;10057&quot;&gt;&lt;property id=&quot;20148&quot; value=&quot;5&quot;/&gt;&lt;property id=&quot;20300&quot; value=&quot;Slide 31 - &amp;quot;Conclusion&amp;quot;&quot;/&gt;&lt;property id=&quot;20307&quot; value=&quot;281&quot;/&gt;&lt;/object&gt;&lt;object type=&quot;3&quot; unique_id=&quot;10058&quot;&gt;&lt;property id=&quot;20148&quot; value=&quot;5&quot;/&gt;&lt;property id=&quot;20300&quot; value=&quot;Slide 32 - &amp;quot;Acknowledgements&amp;quot;&quot;/&gt;&lt;property id=&quot;20307&quot; value=&quot;279&quot;/&gt;&lt;/object&gt;&lt;object type=&quot;3&quot; unique_id=&quot;10059&quot;&gt;&lt;property id=&quot;20148&quot; value=&quot;5&quot;/&gt;&lt;property id=&quot;20300&quot; value=&quot;Slide 33&quot;/&gt;&lt;property id=&quot;20307&quot; value=&quot;287&quot;/&gt;&lt;/object&gt;&lt;/object&gt;&lt;object type=&quot;8&quot; unique_id=&quot;1009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맑은 고딕"/>
        <a:cs typeface=""/>
      </a:majorFont>
      <a:minorFont>
        <a:latin typeface="Calibri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14777</TotalTime>
  <Words>1894</Words>
  <Application>Microsoft Office PowerPoint</Application>
  <PresentationFormat>와이드스크린</PresentationFormat>
  <Paragraphs>629</Paragraphs>
  <Slides>43</Slides>
  <Notes>34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9</vt:i4>
      </vt:variant>
      <vt:variant>
        <vt:lpstr>슬라이드 제목</vt:lpstr>
      </vt:variant>
      <vt:variant>
        <vt:i4>43</vt:i4>
      </vt:variant>
    </vt:vector>
  </HeadingPairs>
  <TitlesOfParts>
    <vt:vector size="59" baseType="lpstr">
      <vt:lpstr>굴림</vt:lpstr>
      <vt:lpstr>맑은 고딕</vt:lpstr>
      <vt:lpstr>Arial</vt:lpstr>
      <vt:lpstr>Arial Narrow</vt:lpstr>
      <vt:lpstr>Calibri</vt:lpstr>
      <vt:lpstr>Calibri Light</vt:lpstr>
      <vt:lpstr>Wingdings</vt:lpstr>
      <vt:lpstr>4_Office 테마</vt:lpstr>
      <vt:lpstr>2_Office 테마</vt:lpstr>
      <vt:lpstr>8_Office 테마</vt:lpstr>
      <vt:lpstr>13_Office 테마</vt:lpstr>
      <vt:lpstr>1_Office 테마</vt:lpstr>
      <vt:lpstr>11_Office 테마</vt:lpstr>
      <vt:lpstr>14_Office 테마</vt:lpstr>
      <vt:lpstr>10_Office 테마</vt:lpstr>
      <vt:lpstr>12_Office 테마</vt:lpstr>
      <vt:lpstr>MDR-TB treatment: Recent advances and new WHO guidelines</vt:lpstr>
      <vt:lpstr>PowerPoint 프레젠테이션</vt:lpstr>
      <vt:lpstr>PowerPoint 프레젠테이션</vt:lpstr>
      <vt:lpstr>PowerPoint 프레젠테이션</vt:lpstr>
      <vt:lpstr>국내 MDR-TB 치료 성적: 2011년까지 발표된 후향적 연구</vt:lpstr>
      <vt:lpstr>Contents</vt:lpstr>
      <vt:lpstr>1. MDR-TB: 주된 발생 기전은? </vt:lpstr>
      <vt:lpstr>PowerPoint 프레젠테이션</vt:lpstr>
      <vt:lpstr>국내 MDR-TB 환자의 발생 기전 </vt:lpstr>
      <vt:lpstr>PowerPoint 프레젠테이션</vt:lpstr>
      <vt:lpstr>PowerPoint 프레젠테이션</vt:lpstr>
      <vt:lpstr>3. 표준치료의 개선: FQs, Linezolid</vt:lpstr>
      <vt:lpstr>PowerPoint 프레젠테이션</vt:lpstr>
      <vt:lpstr>국내 신약 사용 중간 치료 성적</vt:lpstr>
      <vt:lpstr>PowerPoint 프레젠테이션</vt:lpstr>
      <vt:lpstr>From new drug to core drug</vt:lpstr>
      <vt:lpstr>PowerPoint 프레젠테이션</vt:lpstr>
      <vt:lpstr>PowerPoint 프레젠테이션</vt:lpstr>
      <vt:lpstr>PowerPoint 프레젠테이션</vt:lpstr>
      <vt:lpstr>PowerPoint 프레젠테이션</vt:lpstr>
      <vt:lpstr>6. 적절한 환자 관리 : 치료 성적 개선</vt:lpstr>
      <vt:lpstr>Taiwan MDR-TB Consortiums (TMTC)</vt:lpstr>
      <vt:lpstr>Taiwan MDR-TB Consortiums (TMTC)</vt:lpstr>
      <vt:lpstr>PowerPoint 프레젠테이션</vt:lpstr>
      <vt:lpstr>Lessens from Taiwan</vt:lpstr>
      <vt:lpstr>TB consilium</vt:lpstr>
      <vt:lpstr>요약: MDR-TB 치료는 진화 중이다. </vt:lpstr>
      <vt:lpstr>PowerPoint 프레젠테이션</vt:lpstr>
      <vt:lpstr>PowerPoint 프레젠테이션</vt:lpstr>
      <vt:lpstr>Contents</vt:lpstr>
      <vt:lpstr>PowerPoint 프레젠테이션</vt:lpstr>
      <vt:lpstr>처방 구성을 위한 핵심 질문</vt:lpstr>
      <vt:lpstr>WHO 지침의 핵심 변화</vt:lpstr>
      <vt:lpstr>MDR-TB 치료: 획기적 발전이 가능한가?</vt:lpstr>
      <vt:lpstr>새로운 지침의 배경 연구</vt:lpstr>
      <vt:lpstr>PowerPoint 프레젠테이션</vt:lpstr>
      <vt:lpstr>MDR-TB 치료: 새로운 접근법</vt:lpstr>
      <vt:lpstr>PowerPoint 프레젠테이션</vt:lpstr>
      <vt:lpstr>PowerPoint 프레젠테이션</vt:lpstr>
      <vt:lpstr>국내 지침 (공청회 가안)</vt:lpstr>
      <vt:lpstr>국내 지침 (공청회 가안)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Sharing of real-</dc:title>
  <dc:creator>admin</dc:creator>
  <cp:lastModifiedBy>user</cp:lastModifiedBy>
  <cp:revision>803</cp:revision>
  <dcterms:created xsi:type="dcterms:W3CDTF">2017-02-27T09:35:02Z</dcterms:created>
  <dcterms:modified xsi:type="dcterms:W3CDTF">2019-09-25T16:22:12Z</dcterms:modified>
</cp:coreProperties>
</file>