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66"/>
  </p:notesMasterIdLst>
  <p:sldIdLst>
    <p:sldId id="581" r:id="rId3"/>
    <p:sldId id="582" r:id="rId4"/>
    <p:sldId id="583" r:id="rId5"/>
    <p:sldId id="684" r:id="rId6"/>
    <p:sldId id="687" r:id="rId7"/>
    <p:sldId id="683" r:id="rId8"/>
    <p:sldId id="689" r:id="rId9"/>
    <p:sldId id="597" r:id="rId10"/>
    <p:sldId id="726" r:id="rId11"/>
    <p:sldId id="705" r:id="rId12"/>
    <p:sldId id="691" r:id="rId13"/>
    <p:sldId id="690" r:id="rId14"/>
    <p:sldId id="702" r:id="rId15"/>
    <p:sldId id="706" r:id="rId16"/>
    <p:sldId id="707" r:id="rId17"/>
    <p:sldId id="708" r:id="rId18"/>
    <p:sldId id="650" r:id="rId19"/>
    <p:sldId id="714" r:id="rId20"/>
    <p:sldId id="660" r:id="rId21"/>
    <p:sldId id="736" r:id="rId22"/>
    <p:sldId id="700" r:id="rId23"/>
    <p:sldId id="703" r:id="rId24"/>
    <p:sldId id="695" r:id="rId25"/>
    <p:sldId id="729" r:id="rId26"/>
    <p:sldId id="741" r:id="rId27"/>
    <p:sldId id="742" r:id="rId28"/>
    <p:sldId id="743" r:id="rId29"/>
    <p:sldId id="701" r:id="rId30"/>
    <p:sldId id="704" r:id="rId31"/>
    <p:sldId id="697" r:id="rId32"/>
    <p:sldId id="744" r:id="rId33"/>
    <p:sldId id="730" r:id="rId34"/>
    <p:sldId id="731" r:id="rId35"/>
    <p:sldId id="724" r:id="rId36"/>
    <p:sldId id="715" r:id="rId37"/>
    <p:sldId id="734" r:id="rId38"/>
    <p:sldId id="735" r:id="rId39"/>
    <p:sldId id="725" r:id="rId40"/>
    <p:sldId id="737" r:id="rId41"/>
    <p:sldId id="716" r:id="rId42"/>
    <p:sldId id="739" r:id="rId43"/>
    <p:sldId id="711" r:id="rId44"/>
    <p:sldId id="720" r:id="rId45"/>
    <p:sldId id="738" r:id="rId46"/>
    <p:sldId id="745" r:id="rId47"/>
    <p:sldId id="728" r:id="rId48"/>
    <p:sldId id="727" r:id="rId49"/>
    <p:sldId id="717" r:id="rId50"/>
    <p:sldId id="719" r:id="rId51"/>
    <p:sldId id="732" r:id="rId52"/>
    <p:sldId id="718" r:id="rId53"/>
    <p:sldId id="712" r:id="rId54"/>
    <p:sldId id="721" r:id="rId55"/>
    <p:sldId id="722" r:id="rId56"/>
    <p:sldId id="746" r:id="rId57"/>
    <p:sldId id="723" r:id="rId58"/>
    <p:sldId id="733" r:id="rId59"/>
    <p:sldId id="709" r:id="rId60"/>
    <p:sldId id="625" r:id="rId61"/>
    <p:sldId id="626" r:id="rId62"/>
    <p:sldId id="747" r:id="rId63"/>
    <p:sldId id="692" r:id="rId64"/>
    <p:sldId id="630" r:id="rId6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0066"/>
    <a:srgbClr val="FF99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06" autoAdjust="0"/>
  </p:normalViewPr>
  <p:slideViewPr>
    <p:cSldViewPr>
      <p:cViewPr varScale="1">
        <p:scale>
          <a:sx n="103" d="100"/>
          <a:sy n="103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ko-KR" dirty="0" smtClean="0"/>
              <a:t>Systemic</a:t>
            </a:r>
            <a:r>
              <a:rPr lang="en-US" altLang="ko-KR" baseline="0" dirty="0" smtClean="0"/>
              <a:t> steroid</a:t>
            </a:r>
            <a:endParaRPr lang="ko-KR" altLang="en-US" dirty="0"/>
          </a:p>
        </c:rich>
      </c:tx>
      <c:layout>
        <c:manualLayout>
          <c:xMode val="edge"/>
          <c:yMode val="edge"/>
          <c:x val="0.40460642072518715"/>
          <c:y val="8.4180979826834635E-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AST</c:v>
                </c:pt>
              </c:strCache>
            </c:strRef>
          </c:tx>
          <c:cat>
            <c:numRef>
              <c:f>Sheet1!$A$2:$A$10</c:f>
              <c:numCache>
                <c:formatCode>m/d/yyyy</c:formatCode>
                <c:ptCount val="9"/>
                <c:pt idx="0">
                  <c:v>43567</c:v>
                </c:pt>
                <c:pt idx="1">
                  <c:v>43573</c:v>
                </c:pt>
                <c:pt idx="2">
                  <c:v>43584</c:v>
                </c:pt>
                <c:pt idx="3">
                  <c:v>43586</c:v>
                </c:pt>
                <c:pt idx="4">
                  <c:v>43588</c:v>
                </c:pt>
                <c:pt idx="5">
                  <c:v>43591</c:v>
                </c:pt>
                <c:pt idx="6">
                  <c:v>43594</c:v>
                </c:pt>
                <c:pt idx="7">
                  <c:v>43598</c:v>
                </c:pt>
                <c:pt idx="8">
                  <c:v>43608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78</c:v>
                </c:pt>
                <c:pt idx="1">
                  <c:v>100</c:v>
                </c:pt>
                <c:pt idx="2">
                  <c:v>727</c:v>
                </c:pt>
                <c:pt idx="3">
                  <c:v>690</c:v>
                </c:pt>
                <c:pt idx="4">
                  <c:v>775</c:v>
                </c:pt>
                <c:pt idx="5">
                  <c:v>524</c:v>
                </c:pt>
                <c:pt idx="6">
                  <c:v>270</c:v>
                </c:pt>
                <c:pt idx="7">
                  <c:v>113</c:v>
                </c:pt>
                <c:pt idx="8">
                  <c:v>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ALT</c:v>
                </c:pt>
              </c:strCache>
            </c:strRef>
          </c:tx>
          <c:cat>
            <c:numRef>
              <c:f>Sheet1!$A$2:$A$10</c:f>
              <c:numCache>
                <c:formatCode>m/d/yyyy</c:formatCode>
                <c:ptCount val="9"/>
                <c:pt idx="0">
                  <c:v>43567</c:v>
                </c:pt>
                <c:pt idx="1">
                  <c:v>43573</c:v>
                </c:pt>
                <c:pt idx="2">
                  <c:v>43584</c:v>
                </c:pt>
                <c:pt idx="3">
                  <c:v>43586</c:v>
                </c:pt>
                <c:pt idx="4">
                  <c:v>43588</c:v>
                </c:pt>
                <c:pt idx="5">
                  <c:v>43591</c:v>
                </c:pt>
                <c:pt idx="6">
                  <c:v>43594</c:v>
                </c:pt>
                <c:pt idx="7">
                  <c:v>43598</c:v>
                </c:pt>
                <c:pt idx="8">
                  <c:v>43608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48</c:v>
                </c:pt>
                <c:pt idx="1">
                  <c:v>65</c:v>
                </c:pt>
                <c:pt idx="2">
                  <c:v>341</c:v>
                </c:pt>
                <c:pt idx="3">
                  <c:v>310</c:v>
                </c:pt>
                <c:pt idx="4">
                  <c:v>337</c:v>
                </c:pt>
                <c:pt idx="5">
                  <c:v>309</c:v>
                </c:pt>
                <c:pt idx="6">
                  <c:v>241</c:v>
                </c:pt>
                <c:pt idx="7">
                  <c:v>148</c:v>
                </c:pt>
                <c:pt idx="8">
                  <c:v>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81568"/>
        <c:axId val="211183104"/>
      </c:lineChart>
      <c:dateAx>
        <c:axId val="21118156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211183104"/>
        <c:crosses val="autoZero"/>
        <c:auto val="1"/>
        <c:lblOffset val="100"/>
        <c:baseTimeUnit val="days"/>
      </c:dateAx>
      <c:valAx>
        <c:axId val="211183104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211181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ko-K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</cdr:x>
      <cdr:y>0.06996</cdr:y>
    </cdr:from>
    <cdr:to>
      <cdr:x>0.465</cdr:x>
      <cdr:y>0.22906</cdr:y>
    </cdr:to>
    <cdr:cxnSp macro="">
      <cdr:nvCxnSpPr>
        <cdr:cNvPr id="4" name="직선 화살표 연결선 3"/>
        <cdr:cNvCxnSpPr/>
      </cdr:nvCxnSpPr>
      <cdr:spPr>
        <a:xfrm xmlns:a="http://schemas.openxmlformats.org/drawingml/2006/main">
          <a:off x="3826768" y="316632"/>
          <a:ext cx="0" cy="72008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B62AA-E35B-47DF-98BA-5CF7FE8500B2}" type="datetimeFigureOut">
              <a:rPr lang="ko-KR" altLang="en-US" smtClean="0"/>
              <a:pPr/>
              <a:t>2019-06-21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006D9-B4E3-4EDA-A69A-95F4E55B1F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95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6DB7-65CD-4CC6-B354-EFC016D177D4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C5B6C-A7EF-44E0-B059-CA5A148827AF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011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06D9-B4E3-4EDA-A69A-95F4E55B1FEC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982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C5B6C-A7EF-44E0-B059-CA5A148827AF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01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generation of immunity to cancer is a cyclic process that can be self propagating, leading to an accumulation of immune-stimulatory factors that in principle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amplify and broaden T cell responses. The cycle is also characterized by inhibitory factors that lead to immune regulatory feedback mechanisms, which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halt the development or limit the immunity. This cycle can be divided into seven major steps, starting with the release of antigens from the cancer cell and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ending with the killing of cancer cells. Each step is described above, with the primary cell types involved and the anatomic location of the activity listed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06D9-B4E3-4EDA-A69A-95F4E55B1FE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56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6DB7-65CD-4CC6-B354-EFC016D177D4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057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66DB7-65CD-4CC6-B354-EFC016D177D4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057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>
                <a:effectLst/>
              </a:rPr>
              <a:t>첫번째</a:t>
            </a:r>
            <a:r>
              <a:rPr lang="ko-KR" altLang="en-US" dirty="0" smtClean="0">
                <a:effectLst/>
              </a:rPr>
              <a:t> </a:t>
            </a:r>
            <a:r>
              <a:rPr lang="en-US" altLang="ko-KR" dirty="0" smtClean="0">
                <a:effectLst/>
              </a:rPr>
              <a:t>dose 2</a:t>
            </a:r>
            <a:r>
              <a:rPr lang="ko-KR" altLang="en-US" dirty="0" smtClean="0">
                <a:effectLst/>
              </a:rPr>
              <a:t>주 후 </a:t>
            </a:r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C5B6C-A7EF-44E0-B059-CA5A148827AF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01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006D9-B4E3-4EDA-A69A-95F4E55B1FE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681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Erythematous scaly macules and papules on whole body with mild itching</a:t>
            </a:r>
          </a:p>
          <a:p>
            <a:r>
              <a:rPr lang="en-US" altLang="ko-KR" dirty="0" smtClean="0"/>
              <a:t>Imp) </a:t>
            </a:r>
            <a:r>
              <a:rPr lang="en-US" altLang="ko-KR" dirty="0" err="1" smtClean="0"/>
              <a:t>maculopapular</a:t>
            </a:r>
            <a:r>
              <a:rPr lang="en-US" altLang="ko-KR" dirty="0" smtClean="0"/>
              <a:t> eruptions, r/o drug</a:t>
            </a:r>
            <a:r>
              <a:rPr lang="en-US" altLang="ko-KR" baseline="0" dirty="0" smtClean="0"/>
              <a:t> eruption, r/o viral </a:t>
            </a:r>
            <a:r>
              <a:rPr lang="en-US" altLang="ko-KR" baseline="0" dirty="0" err="1" smtClean="0"/>
              <a:t>exanthem</a:t>
            </a:r>
            <a:endParaRPr lang="en-US" altLang="ko-KR" baseline="0" dirty="0" smtClean="0"/>
          </a:p>
          <a:p>
            <a:r>
              <a:rPr lang="en-US" altLang="ko-KR" baseline="0" dirty="0" smtClean="0"/>
              <a:t>Plan) </a:t>
            </a:r>
            <a:r>
              <a:rPr lang="ko-KR" altLang="en-US" baseline="0" dirty="0" err="1" smtClean="0"/>
              <a:t>국소스테로이드도포제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2018-9-14 imp) immune-mediated adverse drug reactions, r/o viral </a:t>
            </a:r>
            <a:r>
              <a:rPr lang="en-US" altLang="ko-KR" baseline="0" dirty="0" err="1" smtClean="0"/>
              <a:t>exanthem</a:t>
            </a:r>
            <a:endParaRPr lang="en-US" altLang="ko-KR" baseline="0" dirty="0" smtClean="0"/>
          </a:p>
          <a:p>
            <a:r>
              <a:rPr lang="en-US" altLang="ko-KR" baseline="0" dirty="0" smtClean="0"/>
              <a:t>Plan) </a:t>
            </a:r>
            <a:r>
              <a:rPr lang="en-US" altLang="ko-KR" baseline="0" dirty="0" err="1" smtClean="0"/>
              <a:t>advantan</a:t>
            </a:r>
            <a:r>
              <a:rPr lang="en-US" altLang="ko-KR" baseline="0" dirty="0" smtClean="0"/>
              <a:t> cream + </a:t>
            </a:r>
            <a:r>
              <a:rPr lang="en-US" altLang="ko-KR" baseline="0" dirty="0" err="1" smtClean="0"/>
              <a:t>topisol</a:t>
            </a:r>
            <a:r>
              <a:rPr lang="en-US" altLang="ko-KR" baseline="0" dirty="0" smtClean="0"/>
              <a:t> lotion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2018-9-15 CT chest</a:t>
            </a:r>
          </a:p>
          <a:p>
            <a:r>
              <a:rPr lang="en-US" altLang="ko-KR" dirty="0" smtClean="0">
                <a:effectLst/>
              </a:rPr>
              <a:t>1. Increased extent of bone metastasis in T7 and T11.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2. </a:t>
            </a:r>
            <a:r>
              <a:rPr lang="en-US" altLang="ko-KR" dirty="0" err="1" smtClean="0">
                <a:effectLst/>
              </a:rPr>
              <a:t>Peribronchial</a:t>
            </a:r>
            <a:r>
              <a:rPr lang="en-US" altLang="ko-KR" dirty="0" smtClean="0">
                <a:effectLst/>
              </a:rPr>
              <a:t> GGO at both lung and consolidation at right upper lobe.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     -&gt; Atypical pneumonia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3. New appearance of </a:t>
            </a:r>
            <a:r>
              <a:rPr lang="en-US" altLang="ko-KR" dirty="0" err="1" smtClean="0">
                <a:effectLst/>
              </a:rPr>
              <a:t>indeteminate</a:t>
            </a:r>
            <a:r>
              <a:rPr lang="en-US" altLang="ko-KR" dirty="0" smtClean="0">
                <a:effectLst/>
              </a:rPr>
              <a:t> nodule at right lower lobe(8mm sized).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4. Interlobular </a:t>
            </a:r>
            <a:r>
              <a:rPr lang="en-US" altLang="ko-KR" dirty="0" err="1" smtClean="0">
                <a:effectLst/>
              </a:rPr>
              <a:t>septal</a:t>
            </a:r>
            <a:r>
              <a:rPr lang="en-US" altLang="ko-KR" dirty="0" smtClean="0">
                <a:effectLst/>
              </a:rPr>
              <a:t> thickening.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5. Bronchiectasis at left </a:t>
            </a:r>
            <a:r>
              <a:rPr lang="en-US" altLang="ko-KR" dirty="0" err="1" smtClean="0">
                <a:effectLst/>
              </a:rPr>
              <a:t>lingular</a:t>
            </a:r>
            <a:r>
              <a:rPr lang="en-US" altLang="ko-KR" dirty="0" smtClean="0">
                <a:effectLst/>
              </a:rPr>
              <a:t> segment.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6. No significant interval change of 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 1) left supraclavicular LN (7mm).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 2) 23mm sized anterior </a:t>
            </a:r>
            <a:r>
              <a:rPr lang="en-US" altLang="ko-KR" dirty="0" err="1" smtClean="0">
                <a:effectLst/>
              </a:rPr>
              <a:t>mediastinal</a:t>
            </a:r>
            <a:r>
              <a:rPr lang="en-US" altLang="ko-KR" dirty="0" smtClean="0">
                <a:effectLst/>
              </a:rPr>
              <a:t> nodule.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      --&gt; </a:t>
            </a:r>
            <a:r>
              <a:rPr lang="en-US" altLang="ko-KR" dirty="0" err="1" smtClean="0">
                <a:effectLst/>
              </a:rPr>
              <a:t>Thymic</a:t>
            </a:r>
            <a:r>
              <a:rPr lang="en-US" altLang="ko-KR" dirty="0" smtClean="0">
                <a:effectLst/>
              </a:rPr>
              <a:t> epithelial tumor or LN metastasis.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>7.HCC lesion in liver.</a:t>
            </a:r>
            <a:br>
              <a:rPr lang="en-US" altLang="ko-KR" dirty="0" smtClean="0">
                <a:effectLst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C5B6C-A7EF-44E0-B059-CA5A148827AF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01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C5B6C-A7EF-44E0-B059-CA5A148827AF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01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C5B6C-A7EF-44E0-B059-CA5A148827AF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01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B520-31EE-49D1-B74D-9F79879310BF}" type="datetimeFigureOut">
              <a:rPr lang="ko-KR" altLang="en-US" smtClean="0"/>
              <a:pPr/>
              <a:t>2019-06-21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7B3B-8B63-40A9-B92B-867BCED59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33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B520-31EE-49D1-B74D-9F79879310BF}" type="datetimeFigureOut">
              <a:rPr lang="ko-KR" altLang="en-US" smtClean="0"/>
              <a:pPr/>
              <a:t>2019-06-21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7B3B-8B63-40A9-B92B-867BCED59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60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B520-31EE-49D1-B74D-9F79879310BF}" type="datetimeFigureOut">
              <a:rPr lang="ko-KR" altLang="en-US" smtClean="0"/>
              <a:pPr/>
              <a:t>2019-06-21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7B3B-8B63-40A9-B92B-867BCED59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036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1712" y="268910"/>
            <a:ext cx="8238984" cy="114565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7F6B5-BC53-43CC-92AC-ECA0D9ABE0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6130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간지_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그림 16" descr="간지_틀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54163" y="2396505"/>
            <a:ext cx="5770984" cy="1143000"/>
          </a:xfrm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4000" b="1" kern="1200" cap="none" spc="0" dirty="0">
                <a:ln>
                  <a:noFill/>
                </a:ln>
                <a:solidFill>
                  <a:srgbClr val="444444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2623431" y="3400053"/>
            <a:ext cx="4032448" cy="504056"/>
          </a:xfrm>
        </p:spPr>
        <p:txBody>
          <a:bodyPr>
            <a:normAutofit/>
          </a:bodyPr>
          <a:lstStyle>
            <a:lvl1pPr marL="0" indent="0" algn="ctr">
              <a:buNone/>
              <a:defRPr sz="1000" b="0" cap="none" spc="0">
                <a:ln>
                  <a:noFill/>
                </a:ln>
                <a:solidFill>
                  <a:srgbClr val="444444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09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908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9801" y="1600201"/>
            <a:ext cx="6462728" cy="1470025"/>
          </a:xfrm>
        </p:spPr>
        <p:txBody>
          <a:bodyPr anchor="b">
            <a:noAutofit/>
          </a:bodyPr>
          <a:lstStyle>
            <a:lvl1pPr algn="r">
              <a:defRPr sz="4400" b="0" i="0" baseline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+mj-lt"/>
                <a:cs typeface="Imago Medium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1" y="3099415"/>
            <a:ext cx="6462728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 i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77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7" y="2083733"/>
            <a:ext cx="7772400" cy="1362075"/>
          </a:xfrm>
        </p:spPr>
        <p:txBody>
          <a:bodyPr anchor="b">
            <a:normAutofit/>
          </a:bodyPr>
          <a:lstStyle>
            <a:lvl1pPr algn="l">
              <a:defRPr sz="4000" b="0" i="0" cap="none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rgbClr val="AD1B21"/>
                </a:solidFill>
                <a:latin typeface="+mj-lt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17" y="3452813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rgbClr val="89898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989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</a:defRPr>
            </a:lvl1pPr>
          </a:lstStyle>
          <a:p>
            <a:fld id="{316AA80B-831A-D34C-A2F0-2F413411BAE4}" type="slidenum">
              <a:rPr lang="en-US" smtClea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898989"/>
                </a:solidFill>
              </a:rPr>
              <a:pPr/>
              <a:t>‹#›</a:t>
            </a:fld>
            <a:endParaRPr lang="en-US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0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2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</a:defRPr>
            </a:lvl1pPr>
          </a:lstStyle>
          <a:p>
            <a:fld id="{316AA80B-831A-D34C-A2F0-2F413411BAE4}" type="slidenum">
              <a:rPr lang="en-US" smtClean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898989"/>
                </a:solidFill>
              </a:rPr>
              <a:pPr/>
              <a:t>‹#›</a:t>
            </a:fld>
            <a:endParaRPr lang="en-US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6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229600" cy="1143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B520-31EE-49D1-B74D-9F79879310BF}" type="datetimeFigureOut">
              <a:rPr lang="ko-KR" altLang="en-US" smtClean="0"/>
              <a:pPr/>
              <a:t>2019-06-21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7B3B-8B63-40A9-B92B-867BCED59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74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B520-31EE-49D1-B74D-9F79879310BF}" type="datetimeFigureOut">
              <a:rPr lang="ko-KR" altLang="en-US" smtClean="0"/>
              <a:pPr/>
              <a:t>2019-06-21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7B3B-8B63-40A9-B92B-867BCED59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0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B520-31EE-49D1-B74D-9F79879310BF}" type="datetimeFigureOut">
              <a:rPr lang="ko-KR" altLang="en-US" smtClean="0"/>
              <a:pPr/>
              <a:t>2019-06-21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7B3B-8B63-40A9-B92B-867BCED59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37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B520-31EE-49D1-B74D-9F79879310BF}" type="datetimeFigureOut">
              <a:rPr lang="ko-KR" altLang="en-US" smtClean="0"/>
              <a:pPr/>
              <a:t>2019-06-21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7B3B-8B63-40A9-B92B-867BCED59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88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B520-31EE-49D1-B74D-9F79879310BF}" type="datetimeFigureOut">
              <a:rPr lang="ko-KR" altLang="en-US" smtClean="0"/>
              <a:pPr/>
              <a:t>2019-06-21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7B3B-8B63-40A9-B92B-867BCED59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6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B520-31EE-49D1-B74D-9F79879310BF}" type="datetimeFigureOut">
              <a:rPr lang="ko-KR" altLang="en-US" smtClean="0"/>
              <a:pPr/>
              <a:t>2019-06-21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7B3B-8B63-40A9-B92B-867BCED59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9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B520-31EE-49D1-B74D-9F79879310BF}" type="datetimeFigureOut">
              <a:rPr lang="ko-KR" altLang="en-US" smtClean="0"/>
              <a:pPr/>
              <a:t>2019-06-21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7B3B-8B63-40A9-B92B-867BCED59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73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B520-31EE-49D1-B74D-9F79879310BF}" type="datetimeFigureOut">
              <a:rPr lang="ko-KR" altLang="en-US" smtClean="0"/>
              <a:pPr/>
              <a:t>2019-06-21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7B3B-8B63-40A9-B92B-867BCED59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20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/C:\Users\&#49345;&#55148;\Desktop\3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r:link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DB520-31EE-49D1-B74D-9F79879310BF}" type="datetimeFigureOut">
              <a:rPr lang="ko-KR" altLang="en-US" smtClean="0"/>
              <a:pPr/>
              <a:t>2019-06-21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7B3B-8B63-40A9-B92B-867BCED59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1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9" r:id="rId13"/>
    <p:sldLayoutId id="2147483670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Cexonthebeach\Desktop\Alectinib art\3.jpg"/>
          <p:cNvPicPr>
            <a:picLocks noChangeAspect="1" noChangeArrowheads="1"/>
          </p:cNvPicPr>
          <p:nvPr userDrawn="1"/>
        </p:nvPicPr>
        <p:blipFill>
          <a:blip r:embed="rId6"/>
          <a:srcRect l="3263" r="16218" b="373"/>
          <a:stretch>
            <a:fillRect/>
          </a:stretch>
        </p:blipFill>
        <p:spPr bwMode="auto">
          <a:xfrm>
            <a:off x="1588" y="0"/>
            <a:ext cx="9142413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7119" y="76202"/>
            <a:ext cx="7410082" cy="8381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118" y="1295400"/>
            <a:ext cx="8019682" cy="4297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9254" y="6502476"/>
            <a:ext cx="348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  <a:ea typeface="맑은 고딕" panose="020B0503020000020004" pitchFamily="50" charset="-127"/>
              </a:defRPr>
            </a:lvl1pPr>
          </a:lstStyle>
          <a:p>
            <a:pPr defTabSz="685783" latinLnBrk="0"/>
            <a:fld id="{316AA80B-831A-D34C-A2F0-2F413411BAE4}" type="slidenum">
              <a:rPr lang="en-US" smtClean="0">
                <a:solidFill>
                  <a:srgbClr val="898989"/>
                </a:solidFill>
              </a:rPr>
              <a:pPr defTabSz="685783" latinLnBrk="0"/>
              <a:t>‹#›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2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AD1B21"/>
          </a:solidFill>
          <a:latin typeface="+mj-lt"/>
          <a:ea typeface="+mj-ea"/>
          <a:cs typeface="Imago Medium"/>
        </a:defRPr>
      </a:lvl1pPr>
    </p:titleStyle>
    <p:bodyStyle>
      <a:lvl1pPr marL="182880" indent="-164592" algn="l" defTabSz="457200" rtl="0" eaLnBrk="1" latinLnBrk="0" hangingPunct="1">
        <a:spcBef>
          <a:spcPts val="0"/>
        </a:spcBef>
        <a:spcAft>
          <a:spcPts val="600"/>
        </a:spcAft>
        <a:buClr>
          <a:srgbClr val="AD1B21"/>
        </a:buClr>
        <a:buSzPct val="100000"/>
        <a:buFont typeface="Arial"/>
        <a:buChar char="•"/>
        <a:defRPr sz="1600" b="0" i="0" kern="1200" spc="0">
          <a:solidFill>
            <a:srgbClr val="577487"/>
          </a:solidFill>
          <a:latin typeface="+mn-lt"/>
          <a:ea typeface="맑은 고딕" panose="020B0503020000020004" pitchFamily="50" charset="-127"/>
          <a:cs typeface="Imago MediumItalic"/>
        </a:defRPr>
      </a:lvl1pPr>
      <a:lvl2pPr marL="338328" indent="-164592" algn="l" defTabSz="457200" rtl="0" eaLnBrk="1" latinLnBrk="0" hangingPunct="1">
        <a:spcBef>
          <a:spcPts val="0"/>
        </a:spcBef>
        <a:spcAft>
          <a:spcPts val="600"/>
        </a:spcAft>
        <a:buClr>
          <a:srgbClr val="AD1B21"/>
        </a:buClr>
        <a:buFont typeface="Arial"/>
        <a:buChar char="–"/>
        <a:defRPr sz="1100" b="0" i="0" kern="1200">
          <a:solidFill>
            <a:srgbClr val="577487"/>
          </a:solidFill>
          <a:latin typeface="+mn-lt"/>
          <a:ea typeface="맑은 고딕" panose="020B0503020000020004" pitchFamily="50" charset="-127"/>
          <a:cs typeface="Imago MediumItalic"/>
        </a:defRPr>
      </a:lvl2pPr>
      <a:lvl3pPr marL="484632" indent="-164592" algn="l" defTabSz="457200" rtl="0" eaLnBrk="1" latinLnBrk="0" hangingPunct="1">
        <a:spcBef>
          <a:spcPts val="0"/>
        </a:spcBef>
        <a:buClr>
          <a:srgbClr val="AD1B21"/>
        </a:buClr>
        <a:buFont typeface="Arial"/>
        <a:buChar char="•"/>
        <a:defRPr sz="1100" b="0" i="0" kern="1200">
          <a:solidFill>
            <a:srgbClr val="577487"/>
          </a:solidFill>
          <a:latin typeface="+mn-lt"/>
          <a:ea typeface="맑은 고딕" panose="020B0503020000020004" pitchFamily="50" charset="-127"/>
          <a:cs typeface="Imago MediumItal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100" b="1" i="1" kern="1200">
          <a:solidFill>
            <a:schemeClr val="tx1"/>
          </a:solidFill>
          <a:latin typeface="Minion"/>
          <a:ea typeface="+mn-ea"/>
          <a:cs typeface="Minio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b="1" i="1" kern="1200">
          <a:solidFill>
            <a:schemeClr val="tx1"/>
          </a:solidFill>
          <a:latin typeface="Minion"/>
          <a:ea typeface="+mn-ea"/>
          <a:cs typeface="Minio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848872" cy="864096"/>
          </a:xfrm>
        </p:spPr>
        <p:txBody>
          <a:bodyPr>
            <a:noAutofit/>
          </a:bodyPr>
          <a:lstStyle/>
          <a:p>
            <a:r>
              <a:rPr lang="en-US" altLang="ko-K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irAE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of </a:t>
            </a:r>
            <a:b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checkpoint inhibitors </a:t>
            </a:r>
            <a:b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NSCLC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sz="3200" b="1" dirty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>
          <a:xfrm>
            <a:off x="1295636" y="4653136"/>
            <a:ext cx="6480720" cy="792088"/>
          </a:xfrm>
        </p:spPr>
        <p:txBody>
          <a:bodyPr>
            <a:noAutofit/>
          </a:bodyPr>
          <a:lstStyle/>
          <a:p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Mi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-Hyun Kim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School of Medicine, Pusan National University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Pusan National University Hospital</a:t>
            </a: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Incidence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5" y="1088952"/>
            <a:ext cx="9193727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" y="2997344"/>
            <a:ext cx="916121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7060" y="6623774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Front </a:t>
            </a:r>
            <a:r>
              <a:rPr lang="en-US" altLang="ko-KR" sz="1100" dirty="0" err="1"/>
              <a:t>Pharmacol</a:t>
            </a:r>
            <a:r>
              <a:rPr lang="en-US" altLang="ko-KR" sz="1100" dirty="0"/>
              <a:t>. </a:t>
            </a:r>
            <a:r>
              <a:rPr lang="en-US" altLang="ko-KR" sz="1100" dirty="0" smtClean="0"/>
              <a:t>2017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15816" y="1088952"/>
            <a:ext cx="1152128" cy="5400392"/>
          </a:xfrm>
          <a:prstGeom prst="rect">
            <a:avLst/>
          </a:prstGeom>
          <a:noFill/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436096" y="1052736"/>
            <a:ext cx="1152128" cy="5400392"/>
          </a:xfrm>
          <a:prstGeom prst="rect">
            <a:avLst/>
          </a:prstGeom>
          <a:noFill/>
          <a:ln w="190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876256" y="1052736"/>
            <a:ext cx="1152128" cy="540039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028384" y="1052736"/>
            <a:ext cx="1152128" cy="540039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2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Incidence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-17060" y="6623774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J </a:t>
            </a:r>
            <a:r>
              <a:rPr lang="en-US" altLang="ko-KR" sz="1100" dirty="0" err="1" smtClean="0"/>
              <a:t>Clin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Oncol</a:t>
            </a:r>
            <a:r>
              <a:rPr lang="en-US" altLang="ko-KR" sz="1100" dirty="0" smtClean="0"/>
              <a:t> 2018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9240"/>
            <a:ext cx="8893225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5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Timing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-17060" y="6623774"/>
            <a:ext cx="1697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Annals of </a:t>
            </a:r>
            <a:r>
              <a:rPr lang="en-US" altLang="ko-KR" sz="1100" dirty="0" err="1" smtClean="0"/>
              <a:t>Oncol</a:t>
            </a:r>
            <a:r>
              <a:rPr lang="en-US" altLang="ko-KR" sz="1100" dirty="0" smtClean="0"/>
              <a:t> 2017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61" y="1628800"/>
            <a:ext cx="482507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4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Timing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40" y="1485344"/>
            <a:ext cx="6953252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060" y="6623774"/>
            <a:ext cx="1697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Annals of </a:t>
            </a:r>
            <a:r>
              <a:rPr lang="en-US" altLang="ko-KR" sz="1100" dirty="0" err="1" smtClean="0"/>
              <a:t>Oncol</a:t>
            </a:r>
            <a:r>
              <a:rPr lang="en-US" altLang="ko-KR" sz="1100" dirty="0" smtClean="0"/>
              <a:t> 2017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General principles of management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400" b="1" dirty="0" smtClean="0"/>
              <a:t>Grade 2 (moderate)</a:t>
            </a:r>
          </a:p>
          <a:p>
            <a:pPr lvl="1">
              <a:buFontTx/>
              <a:buChar char="-"/>
            </a:pPr>
            <a:r>
              <a:rPr lang="en-US" altLang="ko-KR" sz="2000" dirty="0" smtClean="0"/>
              <a:t>ICIs </a:t>
            </a:r>
            <a:r>
              <a:rPr lang="en-US" altLang="ko-KR" sz="2000" dirty="0"/>
              <a:t>are </a:t>
            </a:r>
            <a:r>
              <a:rPr lang="en-US" altLang="ko-KR" sz="2000" dirty="0">
                <a:solidFill>
                  <a:srgbClr val="FF0000"/>
                </a:solidFill>
              </a:rPr>
              <a:t>interrupted</a:t>
            </a:r>
            <a:r>
              <a:rPr lang="en-US" altLang="ko-KR" sz="2000" dirty="0"/>
              <a:t> </a:t>
            </a:r>
            <a:endParaRPr lang="en-US" altLang="ko-KR" sz="2000" dirty="0" smtClean="0"/>
          </a:p>
          <a:p>
            <a:pPr lvl="1">
              <a:buFontTx/>
              <a:buChar char="-"/>
            </a:pPr>
            <a:r>
              <a:rPr lang="en-US" altLang="ko-KR" sz="2000" dirty="0"/>
              <a:t>R</a:t>
            </a:r>
            <a:r>
              <a:rPr lang="en-US" altLang="ko-KR" sz="2000" dirty="0" smtClean="0"/>
              <a:t>esumed </a:t>
            </a:r>
            <a:r>
              <a:rPr lang="en-US" altLang="ko-KR" sz="2000" dirty="0"/>
              <a:t>when symptoms and/or lab values decrease </a:t>
            </a:r>
            <a:r>
              <a:rPr lang="en-US" altLang="ko-KR" sz="2000" dirty="0" smtClean="0"/>
              <a:t>below grade 1 </a:t>
            </a:r>
          </a:p>
          <a:p>
            <a:pPr lvl="1">
              <a:buFontTx/>
              <a:buChar char="-"/>
            </a:pPr>
            <a:r>
              <a:rPr lang="en-US" altLang="ko-KR" sz="2000" dirty="0">
                <a:solidFill>
                  <a:srgbClr val="FF0000"/>
                </a:solidFill>
              </a:rPr>
              <a:t>Glucocorticoids</a:t>
            </a:r>
            <a:r>
              <a:rPr lang="en-US" altLang="ko-KR" sz="2000" dirty="0"/>
              <a:t> should be started if symptoms persist beyond 1 </a:t>
            </a:r>
            <a:r>
              <a:rPr lang="en-US" altLang="ko-KR" sz="2000" dirty="0" smtClean="0"/>
              <a:t>week (prednisone </a:t>
            </a:r>
            <a:r>
              <a:rPr lang="en-US" altLang="ko-KR" sz="2000" dirty="0"/>
              <a:t>0.5–1 mg/kg/day </a:t>
            </a:r>
            <a:r>
              <a:rPr lang="en-US" altLang="ko-KR" sz="2000" dirty="0" smtClean="0"/>
              <a:t>or equivalent)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7060" y="6623774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Front </a:t>
            </a:r>
            <a:r>
              <a:rPr lang="en-US" altLang="ko-KR" sz="1100" dirty="0" err="1"/>
              <a:t>Pharmacol</a:t>
            </a:r>
            <a:r>
              <a:rPr lang="en-US" altLang="ko-KR" sz="1100" dirty="0"/>
              <a:t>. </a:t>
            </a:r>
            <a:r>
              <a:rPr lang="en-US" altLang="ko-KR" sz="1100" dirty="0" smtClean="0"/>
              <a:t>2017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General principles of management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400" b="1" dirty="0"/>
              <a:t>G</a:t>
            </a:r>
            <a:r>
              <a:rPr lang="en-US" altLang="ko-KR" sz="2400" b="1" dirty="0" smtClean="0"/>
              <a:t>rade 3,4 (severe and very severe)</a:t>
            </a:r>
          </a:p>
          <a:p>
            <a:pPr lvl="1">
              <a:buFontTx/>
              <a:buChar char="-"/>
            </a:pPr>
            <a:r>
              <a:rPr lang="en-US" altLang="ko-KR" sz="2000" dirty="0">
                <a:solidFill>
                  <a:srgbClr val="FF0000"/>
                </a:solidFill>
              </a:rPr>
              <a:t>H</a:t>
            </a:r>
            <a:r>
              <a:rPr lang="en-US" altLang="ko-KR" sz="2000" dirty="0" smtClean="0">
                <a:solidFill>
                  <a:srgbClr val="FF0000"/>
                </a:solidFill>
              </a:rPr>
              <a:t>igh </a:t>
            </a:r>
            <a:r>
              <a:rPr lang="en-US" altLang="ko-KR" sz="2000" dirty="0">
                <a:solidFill>
                  <a:srgbClr val="FF0000"/>
                </a:solidFill>
              </a:rPr>
              <a:t>doses of glucocorticoids </a:t>
            </a:r>
            <a:r>
              <a:rPr lang="en-US" altLang="ko-KR" sz="2000" dirty="0"/>
              <a:t>should be </a:t>
            </a:r>
            <a:r>
              <a:rPr lang="en-US" altLang="ko-KR" sz="2000" dirty="0" smtClean="0"/>
              <a:t>given </a:t>
            </a:r>
          </a:p>
          <a:p>
            <a:pPr marL="457200" lvl="1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(</a:t>
            </a:r>
            <a:r>
              <a:rPr lang="en-US" altLang="ko-KR" sz="2000" dirty="0"/>
              <a:t>prednisone 1–2 mg/kg/day or equivalent</a:t>
            </a:r>
            <a:r>
              <a:rPr lang="en-US" altLang="ko-KR" sz="2000" dirty="0" smtClean="0"/>
              <a:t>)</a:t>
            </a:r>
          </a:p>
          <a:p>
            <a:pPr lvl="1">
              <a:buFontTx/>
              <a:buChar char="-"/>
            </a:pPr>
            <a:r>
              <a:rPr lang="en-US" altLang="ko-KR" sz="2000" dirty="0" smtClean="0"/>
              <a:t>Tapered </a:t>
            </a:r>
            <a:r>
              <a:rPr lang="en-US" altLang="ko-KR" sz="2000" dirty="0"/>
              <a:t>gradually when symptoms subside to grade 1 or </a:t>
            </a:r>
            <a:r>
              <a:rPr lang="en-US" altLang="ko-KR" sz="2000" dirty="0" smtClean="0"/>
              <a:t>less </a:t>
            </a:r>
          </a:p>
          <a:p>
            <a:pPr marL="457200" lvl="1" indent="0">
              <a:buNone/>
            </a:pPr>
            <a:endParaRPr lang="en-US" altLang="ko-KR" sz="2000" dirty="0" smtClean="0"/>
          </a:p>
          <a:p>
            <a:pPr marL="457200" lvl="1" indent="0">
              <a:buNone/>
            </a:pPr>
            <a:r>
              <a:rPr lang="en-US" altLang="ko-KR" sz="2000" dirty="0" smtClean="0">
                <a:latin typeface="바탕"/>
                <a:ea typeface="바탕"/>
              </a:rPr>
              <a:t>★ </a:t>
            </a:r>
            <a:r>
              <a:rPr lang="en-US" altLang="ko-KR" sz="2000" dirty="0" smtClean="0"/>
              <a:t>The </a:t>
            </a:r>
            <a:r>
              <a:rPr lang="en-US" altLang="ko-KR" sz="2000" dirty="0"/>
              <a:t>eligible patients (those on prednisone 20mg or equivalent doses for at least 4 weeks) should also receive appropriate prophylaxis against </a:t>
            </a:r>
            <a:r>
              <a:rPr lang="en-US" altLang="ko-KR" sz="2000" dirty="0">
                <a:solidFill>
                  <a:srgbClr val="0070C0"/>
                </a:solidFill>
              </a:rPr>
              <a:t>Pneumocystis </a:t>
            </a:r>
            <a:r>
              <a:rPr lang="en-US" altLang="ko-KR" sz="2000" dirty="0" err="1">
                <a:solidFill>
                  <a:srgbClr val="0070C0"/>
                </a:solidFill>
              </a:rPr>
              <a:t>jirovecii</a:t>
            </a:r>
            <a:r>
              <a:rPr lang="en-US" altLang="ko-KR" sz="2000" dirty="0">
                <a:solidFill>
                  <a:srgbClr val="0070C0"/>
                </a:solidFill>
              </a:rPr>
              <a:t> </a:t>
            </a:r>
            <a:r>
              <a:rPr lang="en-US" altLang="ko-KR" sz="2000" dirty="0"/>
              <a:t>as per the established </a:t>
            </a:r>
            <a:r>
              <a:rPr lang="en-US" altLang="ko-KR" sz="2000" dirty="0" smtClean="0"/>
              <a:t>guidelines</a:t>
            </a:r>
            <a:endParaRPr lang="ko-KR" altLang="en-US" sz="2000" dirty="0"/>
          </a:p>
          <a:p>
            <a:pPr marL="0" indent="0">
              <a:buNone/>
            </a:pPr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17060" y="6623774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Front </a:t>
            </a:r>
            <a:r>
              <a:rPr lang="en-US" altLang="ko-KR" sz="1100" dirty="0" err="1"/>
              <a:t>Pharmacol</a:t>
            </a:r>
            <a:r>
              <a:rPr lang="en-US" altLang="ko-KR" sz="1100" dirty="0"/>
              <a:t>. </a:t>
            </a:r>
            <a:r>
              <a:rPr lang="en-US" altLang="ko-KR" sz="1100" dirty="0" smtClean="0"/>
              <a:t>2017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General principles of management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400" dirty="0" smtClean="0">
                <a:solidFill>
                  <a:srgbClr val="FF0000"/>
                </a:solidFill>
              </a:rPr>
              <a:t>Alternative </a:t>
            </a:r>
            <a:r>
              <a:rPr lang="en-US" altLang="ko-KR" sz="2400" dirty="0">
                <a:solidFill>
                  <a:srgbClr val="FF0000"/>
                </a:solidFill>
              </a:rPr>
              <a:t>immunosuppressive </a:t>
            </a:r>
            <a:r>
              <a:rPr lang="en-US" altLang="ko-KR" sz="2400" dirty="0"/>
              <a:t>agents should be </a:t>
            </a:r>
            <a:r>
              <a:rPr lang="en-US" altLang="ko-KR" sz="2400" dirty="0" smtClean="0"/>
              <a:t>considered if </a:t>
            </a:r>
            <a:r>
              <a:rPr lang="en-US" altLang="ko-KR" sz="2400" dirty="0"/>
              <a:t>symptoms continue beyond 3 days on </a:t>
            </a:r>
            <a:r>
              <a:rPr lang="en-US" altLang="ko-KR" sz="2400" dirty="0" smtClean="0"/>
              <a:t>intravenous glucocorticoids </a:t>
            </a:r>
          </a:p>
          <a:p>
            <a:pPr lvl="1" indent="-342900">
              <a:buFontTx/>
              <a:buChar char="-"/>
            </a:pPr>
            <a:r>
              <a:rPr lang="en-US" altLang="ko-KR" sz="2000" dirty="0"/>
              <a:t>I</a:t>
            </a:r>
            <a:r>
              <a:rPr lang="en-US" altLang="ko-KR" sz="2000" dirty="0" smtClean="0"/>
              <a:t>nfliximab </a:t>
            </a:r>
            <a:r>
              <a:rPr lang="en-US" altLang="ko-KR" sz="2000" dirty="0"/>
              <a:t>5 mg/kg; </a:t>
            </a:r>
            <a:r>
              <a:rPr lang="en-US" altLang="ko-KR" sz="2000" dirty="0" err="1"/>
              <a:t>mycophenolate</a:t>
            </a:r>
            <a:r>
              <a:rPr lang="en-US" altLang="ko-KR" sz="2000" dirty="0"/>
              <a:t> </a:t>
            </a:r>
            <a:r>
              <a:rPr lang="en-US" altLang="ko-KR" sz="2000" dirty="0" err="1"/>
              <a:t>mofetil</a:t>
            </a:r>
            <a:r>
              <a:rPr lang="en-US" altLang="ko-KR" sz="2000" dirty="0"/>
              <a:t> in </a:t>
            </a:r>
            <a:r>
              <a:rPr lang="en-US" altLang="ko-KR" sz="2000" dirty="0" smtClean="0"/>
              <a:t>hepatitis</a:t>
            </a:r>
          </a:p>
          <a:p>
            <a:pPr lvl="1" indent="-342900">
              <a:buFontTx/>
              <a:buChar char="-"/>
            </a:pPr>
            <a:r>
              <a:rPr lang="en-US" altLang="ko-KR" sz="2000" dirty="0" smtClean="0"/>
              <a:t>Infliximab </a:t>
            </a:r>
            <a:r>
              <a:rPr lang="en-US" altLang="ko-KR" sz="2000" dirty="0"/>
              <a:t>5 mg/kg should be repeated </a:t>
            </a:r>
            <a:r>
              <a:rPr lang="en-US" altLang="ko-KR" sz="2000" dirty="0" smtClean="0"/>
              <a:t>after 2 </a:t>
            </a:r>
            <a:r>
              <a:rPr lang="en-US" altLang="ko-KR" sz="2000" dirty="0"/>
              <a:t>weeks for persistent </a:t>
            </a:r>
            <a:r>
              <a:rPr lang="en-US" altLang="ko-KR" sz="2000" dirty="0" smtClean="0"/>
              <a:t>symptoms</a:t>
            </a:r>
          </a:p>
          <a:p>
            <a:pPr lvl="1" indent="-342900">
              <a:buFontTx/>
              <a:buChar char="-"/>
            </a:pP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ko-KR" sz="2400" dirty="0" smtClean="0"/>
              <a:t>For </a:t>
            </a:r>
            <a:r>
              <a:rPr lang="en-US" altLang="ko-KR" sz="2400" dirty="0">
                <a:solidFill>
                  <a:srgbClr val="FF0000"/>
                </a:solidFill>
              </a:rPr>
              <a:t>grade 4</a:t>
            </a:r>
            <a:r>
              <a:rPr lang="en-US" altLang="ko-KR" sz="2400" dirty="0"/>
              <a:t> toxicities, </a:t>
            </a:r>
            <a:r>
              <a:rPr lang="en-US" altLang="ko-KR" sz="2400" dirty="0">
                <a:solidFill>
                  <a:srgbClr val="FF0000"/>
                </a:solidFill>
              </a:rPr>
              <a:t>ICIs should be stopped </a:t>
            </a:r>
            <a:r>
              <a:rPr lang="en-US" altLang="ko-KR" sz="2400" dirty="0" smtClean="0">
                <a:solidFill>
                  <a:srgbClr val="FF0000"/>
                </a:solidFill>
              </a:rPr>
              <a:t>permanently</a:t>
            </a:r>
            <a:r>
              <a:rPr lang="en-US" altLang="ko-KR" sz="2400" dirty="0" smtClean="0"/>
              <a:t> except </a:t>
            </a:r>
            <a:r>
              <a:rPr lang="en-US" altLang="ko-KR" sz="2400" dirty="0"/>
              <a:t>in </a:t>
            </a:r>
            <a:r>
              <a:rPr lang="en-US" altLang="ko-KR" sz="2400" dirty="0" err="1"/>
              <a:t>endocrinopathies</a:t>
            </a:r>
            <a:r>
              <a:rPr lang="en-US" altLang="ko-KR" sz="2400" dirty="0"/>
              <a:t> controlled on </a:t>
            </a:r>
            <a:r>
              <a:rPr lang="en-US" altLang="ko-KR" sz="2400" dirty="0" smtClean="0"/>
              <a:t>hormone replacement</a:t>
            </a:r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17060" y="6623774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Front </a:t>
            </a:r>
            <a:r>
              <a:rPr lang="en-US" altLang="ko-KR" sz="1100" dirty="0" err="1"/>
              <a:t>Pharmacol</a:t>
            </a:r>
            <a:r>
              <a:rPr lang="en-US" altLang="ko-KR" sz="1100" dirty="0"/>
              <a:t>. </a:t>
            </a:r>
            <a:r>
              <a:rPr lang="en-US" altLang="ko-KR" sz="1100" dirty="0" smtClean="0"/>
              <a:t>2017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439652" y="2708920"/>
            <a:ext cx="6336704" cy="854968"/>
          </a:xfrm>
          <a:ln w="952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3600" dirty="0" smtClean="0"/>
              <a:t>03. Organ specific toxicity </a:t>
            </a:r>
            <a:endParaRPr lang="ko-KR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487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Common </a:t>
            </a:r>
            <a:r>
              <a:rPr lang="en-US" altLang="ko-KR" dirty="0" err="1" smtClean="0"/>
              <a:t>irAEs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781522"/>
            <a:ext cx="48672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060" y="6623774"/>
            <a:ext cx="16962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ESMO guideline 2018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1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ko-KR" sz="2400" b="1" dirty="0"/>
              <a:t>Male / 65 years </a:t>
            </a:r>
            <a:r>
              <a:rPr lang="en-US" altLang="ko-KR" sz="2400" b="1" dirty="0" smtClean="0"/>
              <a:t>old</a:t>
            </a:r>
          </a:p>
          <a:p>
            <a:pPr marL="0" indent="0" algn="just">
              <a:buNone/>
            </a:pPr>
            <a:endParaRPr lang="en-US" altLang="ko-KR" sz="2400" b="1" dirty="0"/>
          </a:p>
          <a:p>
            <a:pPr algn="just"/>
            <a:r>
              <a:rPr lang="en-US" altLang="ko-KR" sz="2400" b="1" dirty="0"/>
              <a:t>HCC with bone metastasis, LC, CHB, DM</a:t>
            </a:r>
          </a:p>
          <a:p>
            <a:pPr lvl="1" algn="just"/>
            <a:r>
              <a:rPr lang="en-US" altLang="ko-KR" sz="2000" dirty="0"/>
              <a:t>2018. 7. 2. ~ 2018. 7. 13. </a:t>
            </a:r>
            <a:r>
              <a:rPr lang="en-US" altLang="ko-KR" sz="2000" dirty="0" err="1"/>
              <a:t>RTx</a:t>
            </a:r>
            <a:r>
              <a:rPr lang="en-US" altLang="ko-KR" sz="2000" dirty="0"/>
              <a:t>. For L1-4 spines (30Gy/#10)</a:t>
            </a:r>
          </a:p>
          <a:p>
            <a:pPr lvl="1" algn="just"/>
            <a:r>
              <a:rPr lang="en-US" altLang="ko-KR" sz="2000" b="1" dirty="0"/>
              <a:t>2018. 7. 25. </a:t>
            </a:r>
            <a:r>
              <a:rPr lang="en-US" altLang="ko-KR" sz="2000" b="1" dirty="0" err="1"/>
              <a:t>Durvalumab</a:t>
            </a:r>
            <a:r>
              <a:rPr lang="en-US" altLang="ko-KR" sz="2000" b="1" dirty="0"/>
              <a:t> 1500mg + </a:t>
            </a:r>
            <a:r>
              <a:rPr lang="en-US" altLang="ko-KR" sz="2000" b="1" dirty="0" err="1"/>
              <a:t>Tremelimumab</a:t>
            </a:r>
            <a:r>
              <a:rPr lang="en-US" altLang="ko-KR" sz="2000" b="1" dirty="0"/>
              <a:t> 75mg iv</a:t>
            </a:r>
          </a:p>
          <a:p>
            <a:pPr lvl="1" algn="just"/>
            <a:r>
              <a:rPr lang="en-US" altLang="ko-KR" sz="2000" b="1" dirty="0"/>
              <a:t>2018. 9. 12. </a:t>
            </a:r>
            <a:r>
              <a:rPr lang="en-US" altLang="ko-KR" sz="2000" b="1" dirty="0" err="1"/>
              <a:t>Durvalumab</a:t>
            </a:r>
            <a:r>
              <a:rPr lang="en-US" altLang="ko-KR" sz="2000" b="1" dirty="0"/>
              <a:t> 1500mg + </a:t>
            </a:r>
            <a:r>
              <a:rPr lang="en-US" altLang="ko-KR" sz="2000" b="1" dirty="0" err="1"/>
              <a:t>Tremelimumab</a:t>
            </a:r>
            <a:r>
              <a:rPr lang="en-US" altLang="ko-KR" sz="2000" b="1" dirty="0"/>
              <a:t> 75mg iv</a:t>
            </a:r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571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제목 31"/>
          <p:cNvSpPr>
            <a:spLocks noGrp="1"/>
          </p:cNvSpPr>
          <p:nvPr>
            <p:ph type="title"/>
          </p:nvPr>
        </p:nvSpPr>
        <p:spPr>
          <a:ln w="9525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dirty="0" smtClean="0"/>
              <a:t>Background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dirty="0" smtClean="0"/>
              <a:t>Overview of immune related adverse events (</a:t>
            </a:r>
            <a:r>
              <a:rPr lang="en-US" altLang="ko-KR" sz="2400" dirty="0" err="1" smtClean="0"/>
              <a:t>irAEs</a:t>
            </a:r>
            <a:r>
              <a:rPr lang="en-US" altLang="ko-KR" sz="2400" dirty="0" smtClean="0"/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dirty="0" smtClean="0"/>
              <a:t>Organ specific toxicity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dirty="0" smtClean="0"/>
              <a:t>Summary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923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1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246185" y="3300048"/>
            <a:ext cx="8651631" cy="257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334112" y="2705134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00" y="1754813"/>
            <a:ext cx="1960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2018/7/25</a:t>
            </a:r>
          </a:p>
          <a:p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Durvalumab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1500mg </a:t>
            </a:r>
          </a:p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Tremelimumab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75mg iv 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 flipH="1">
            <a:off x="2945413" y="2705138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H="1">
            <a:off x="3235559" y="3490581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32176" y="4149966"/>
            <a:ext cx="167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9/13</a:t>
            </a:r>
          </a:p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G2 Skin rash</a:t>
            </a:r>
          </a:p>
        </p:txBody>
      </p:sp>
      <p:cxnSp>
        <p:nvCxnSpPr>
          <p:cNvPr id="25" name="직선 연결선 24"/>
          <p:cNvCxnSpPr/>
          <p:nvPr/>
        </p:nvCxnSpPr>
        <p:spPr>
          <a:xfrm flipH="1">
            <a:off x="683567" y="3508194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252536" y="4185134"/>
            <a:ext cx="195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8/18</a:t>
            </a:r>
          </a:p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G2 Skin rash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69472" y="1700808"/>
            <a:ext cx="1960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2018/9/12</a:t>
            </a:r>
          </a:p>
          <a:p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Durvalumab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1500mg </a:t>
            </a:r>
          </a:p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Tremelimumab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75mg iv 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H="1">
            <a:off x="5644637" y="3490582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2040" y="4171146"/>
            <a:ext cx="144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9/26                                         </a:t>
            </a:r>
          </a:p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G4 Skin rash</a:t>
            </a:r>
            <a:r>
              <a:rPr lang="ko-KR" alt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ko-KR" sz="16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148064" y="1412776"/>
            <a:ext cx="3204256" cy="1832362"/>
            <a:chOff x="5148064" y="1412776"/>
            <a:chExt cx="3204256" cy="183236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1412976"/>
              <a:ext cx="900000" cy="18000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1412776"/>
              <a:ext cx="900000" cy="180000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1445138"/>
              <a:ext cx="900000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52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01. Skin toxicity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FF0000"/>
                </a:solidFill>
              </a:rPr>
              <a:t>Most </a:t>
            </a:r>
            <a:r>
              <a:rPr lang="en-US" altLang="ko-KR" sz="2000" dirty="0">
                <a:solidFill>
                  <a:srgbClr val="FF0000"/>
                </a:solidFill>
              </a:rPr>
              <a:t>common</a:t>
            </a:r>
            <a:r>
              <a:rPr lang="en-US" altLang="ko-KR" sz="2000" dirty="0"/>
              <a:t> manifestation and </a:t>
            </a:r>
            <a:r>
              <a:rPr lang="en-US" altLang="ko-KR" sz="2000" dirty="0">
                <a:solidFill>
                  <a:srgbClr val="FF0000"/>
                </a:solidFill>
              </a:rPr>
              <a:t>earliest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to occur</a:t>
            </a:r>
            <a:endParaRPr lang="en-US" altLang="ko-KR" sz="2000" dirty="0"/>
          </a:p>
          <a:p>
            <a:pPr lvl="1">
              <a:lnSpc>
                <a:spcPct val="150000"/>
              </a:lnSpc>
            </a:pPr>
            <a:r>
              <a:rPr lang="en-US" altLang="ko-KR" sz="1800" dirty="0" smtClean="0"/>
              <a:t>All grade S/E : 30% (G3/4: ~ 3%)</a:t>
            </a:r>
            <a:endParaRPr lang="en-US" altLang="ko-KR" sz="1800" dirty="0"/>
          </a:p>
          <a:p>
            <a:pPr lvl="1">
              <a:lnSpc>
                <a:spcPct val="150000"/>
              </a:lnSpc>
            </a:pPr>
            <a:r>
              <a:rPr lang="en-US" altLang="ko-KR" sz="1800" dirty="0" smtClean="0"/>
              <a:t>Commonly </a:t>
            </a:r>
            <a:r>
              <a:rPr lang="en-US" altLang="ko-KR" sz="1800" dirty="0"/>
              <a:t>seen after the first </a:t>
            </a:r>
            <a:r>
              <a:rPr lang="en-US" altLang="ko-KR" sz="1800" dirty="0" smtClean="0"/>
              <a:t>dose</a:t>
            </a: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Rash/inflammatory dermatitis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Bullous </a:t>
            </a:r>
            <a:r>
              <a:rPr lang="en-US" altLang="ko-KR" sz="2000" dirty="0" smtClean="0"/>
              <a:t>dermatitis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Severe cutaneous adverse reactions (SJS, TEN, </a:t>
            </a:r>
            <a:r>
              <a:rPr lang="en-US" altLang="ko-KR" sz="2000" dirty="0" smtClean="0"/>
              <a:t>DRESS…)</a:t>
            </a:r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17060" y="6623774"/>
            <a:ext cx="3419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Front </a:t>
            </a:r>
            <a:r>
              <a:rPr lang="en-US" altLang="ko-KR" sz="1100" dirty="0" err="1"/>
              <a:t>Pharmacol</a:t>
            </a:r>
            <a:r>
              <a:rPr lang="en-US" altLang="ko-KR" sz="1100" dirty="0"/>
              <a:t>. 2017 </a:t>
            </a:r>
            <a:r>
              <a:rPr lang="en-US" altLang="ko-KR" sz="1100" dirty="0" smtClean="0"/>
              <a:t> ESMO guideline 2018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Skin toxicity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 smtClean="0"/>
              <a:t>Grade </a:t>
            </a:r>
            <a:r>
              <a:rPr lang="en-US" altLang="ko-KR" sz="2200" b="1" dirty="0"/>
              <a:t>1</a:t>
            </a:r>
            <a:r>
              <a:rPr lang="en-US" altLang="ko-KR" sz="2200" dirty="0"/>
              <a:t>: Rash affecting &lt;10% </a:t>
            </a:r>
            <a:r>
              <a:rPr lang="en-US" altLang="ko-KR" sz="2200" dirty="0" smtClean="0"/>
              <a:t>BSA. Mostly asymptomatic</a:t>
            </a:r>
          </a:p>
          <a:p>
            <a:pPr>
              <a:lnSpc>
                <a:spcPct val="150000"/>
              </a:lnSpc>
            </a:pPr>
            <a:r>
              <a:rPr lang="en-US" altLang="ko-KR" sz="2200" b="1" dirty="0"/>
              <a:t>Grade 2</a:t>
            </a:r>
            <a:r>
              <a:rPr lang="en-US" altLang="ko-KR" sz="2200" dirty="0"/>
              <a:t>: Rash affecting 10–30% BSA</a:t>
            </a:r>
            <a:r>
              <a:rPr lang="en-US" altLang="ko-KR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200" b="1" dirty="0"/>
              <a:t>Grade 3/4</a:t>
            </a:r>
            <a:r>
              <a:rPr lang="en-US" altLang="ko-KR" sz="2200" dirty="0"/>
              <a:t>: Rash covering &gt;30% </a:t>
            </a:r>
            <a:r>
              <a:rPr lang="en-US" altLang="ko-KR" sz="2200" dirty="0" smtClean="0"/>
              <a:t>BSA. Severe </a:t>
            </a:r>
            <a:r>
              <a:rPr lang="en-US" altLang="ko-KR" sz="2200" dirty="0"/>
              <a:t>life threatening </a:t>
            </a:r>
            <a:r>
              <a:rPr lang="en-US" altLang="ko-KR" sz="2200" dirty="0" smtClean="0"/>
              <a:t>symptoms. Generalized </a:t>
            </a:r>
            <a:r>
              <a:rPr lang="en-US" altLang="ko-KR" sz="2200" dirty="0" err="1"/>
              <a:t>exfoliative</a:t>
            </a:r>
            <a:r>
              <a:rPr lang="en-US" altLang="ko-KR" sz="2200" dirty="0"/>
              <a:t>/ulcerated rash</a:t>
            </a:r>
            <a:endParaRPr lang="ko-KR" altLang="en-US" sz="2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53376"/>
            <a:ext cx="2681185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060" y="6623774"/>
            <a:ext cx="3419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Front </a:t>
            </a:r>
            <a:r>
              <a:rPr lang="en-US" altLang="ko-KR" sz="1100" dirty="0" err="1"/>
              <a:t>Pharmacol</a:t>
            </a:r>
            <a:r>
              <a:rPr lang="en-US" altLang="ko-KR" sz="1100" dirty="0"/>
              <a:t>. 2017 </a:t>
            </a:r>
            <a:r>
              <a:rPr lang="en-US" altLang="ko-KR" sz="1100" dirty="0" smtClean="0"/>
              <a:t> ESMO guideline 2018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-16227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Skin toxicity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84" y="692696"/>
            <a:ext cx="7373624" cy="59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419872" y="3680696"/>
            <a:ext cx="2304256" cy="19805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1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51520" y="-16227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Skin toxicity</a:t>
            </a:r>
            <a:endParaRPr lang="ko-KR" alt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" y="0"/>
            <a:ext cx="9119344" cy="1355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1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246185" y="3300048"/>
            <a:ext cx="8651631" cy="257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334112" y="2705134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00" y="1754813"/>
            <a:ext cx="1960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2018/7/25</a:t>
            </a:r>
          </a:p>
          <a:p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Durvalumab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1500mg </a:t>
            </a:r>
          </a:p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Tremelimumab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75mg iv 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 flipH="1">
            <a:off x="2945413" y="2705138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H="1">
            <a:off x="3235559" y="3490581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32176" y="4149966"/>
            <a:ext cx="167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9/13</a:t>
            </a:r>
          </a:p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G2 Skin rash</a:t>
            </a:r>
          </a:p>
        </p:txBody>
      </p:sp>
      <p:cxnSp>
        <p:nvCxnSpPr>
          <p:cNvPr id="25" name="직선 연결선 24"/>
          <p:cNvCxnSpPr/>
          <p:nvPr/>
        </p:nvCxnSpPr>
        <p:spPr>
          <a:xfrm flipH="1">
            <a:off x="683567" y="3508194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252536" y="4185134"/>
            <a:ext cx="195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8/18</a:t>
            </a:r>
          </a:p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G2 Skin rash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69472" y="1700808"/>
            <a:ext cx="1960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2018/9/12</a:t>
            </a:r>
          </a:p>
          <a:p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Durvalumab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1500mg </a:t>
            </a:r>
          </a:p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Tremelimumab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75mg iv 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H="1">
            <a:off x="5644637" y="3490582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2040" y="4171146"/>
            <a:ext cx="144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9/26                                         </a:t>
            </a:r>
          </a:p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G4 Skin rash</a:t>
            </a:r>
            <a:r>
              <a:rPr lang="ko-KR" alt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ko-KR" sz="16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148064" y="1412776"/>
            <a:ext cx="3204256" cy="1832362"/>
            <a:chOff x="5148064" y="1412776"/>
            <a:chExt cx="3204256" cy="183236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1412976"/>
              <a:ext cx="900000" cy="18000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1412776"/>
              <a:ext cx="900000" cy="180000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1445138"/>
              <a:ext cx="900000" cy="18000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788024" y="4797152"/>
            <a:ext cx="33324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400" dirty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9/28~30 </a:t>
            </a:r>
            <a:r>
              <a:rPr lang="en-US" altLang="ko-KR" sz="1400" dirty="0" err="1">
                <a:latin typeface="Arial" pitchFamily="34" charset="0"/>
                <a:cs typeface="Arial" pitchFamily="34" charset="0"/>
              </a:rPr>
              <a:t>mPRS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225mg</a:t>
            </a: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   10/1~7 </a:t>
            </a:r>
            <a:r>
              <a:rPr lang="en-US" altLang="ko-KR" sz="1400" dirty="0" err="1">
                <a:latin typeface="Arial" pitchFamily="34" charset="0"/>
                <a:cs typeface="Arial" pitchFamily="34" charset="0"/>
              </a:rPr>
              <a:t>mPRS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60mg</a:t>
            </a: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   10/8~9 </a:t>
            </a:r>
            <a:r>
              <a:rPr lang="en-US" altLang="ko-KR" sz="1400" dirty="0" err="1">
                <a:latin typeface="Arial" pitchFamily="34" charset="0"/>
                <a:cs typeface="Arial" pitchFamily="34" charset="0"/>
              </a:rPr>
              <a:t>mPRS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125mg</a:t>
            </a: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   10/10~16 </a:t>
            </a:r>
            <a:r>
              <a:rPr lang="en-US" altLang="ko-KR" sz="1400" dirty="0" err="1">
                <a:latin typeface="Arial" pitchFamily="34" charset="0"/>
                <a:cs typeface="Arial" pitchFamily="34" charset="0"/>
              </a:rPr>
              <a:t>mPRS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60mg</a:t>
            </a: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   10/17~19 </a:t>
            </a:r>
            <a:r>
              <a:rPr lang="en-US" altLang="ko-KR" sz="1400" dirty="0" err="1">
                <a:latin typeface="Arial" pitchFamily="34" charset="0"/>
                <a:cs typeface="Arial" pitchFamily="34" charset="0"/>
              </a:rPr>
              <a:t>mPRS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40mg</a:t>
            </a: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   10/20~11/5 </a:t>
            </a:r>
            <a:r>
              <a:rPr lang="en-US" altLang="ko-KR" sz="1400" dirty="0" err="1">
                <a:latin typeface="Arial" pitchFamily="34" charset="0"/>
                <a:cs typeface="Arial" pitchFamily="34" charset="0"/>
              </a:rPr>
              <a:t>mPRS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2</a:t>
            </a:r>
            <a:r>
              <a:rPr lang="ko-KR" altLang="en-US" sz="1400" dirty="0">
                <a:latin typeface="Arial" pitchFamily="34" charset="0"/>
                <a:cs typeface="Arial" pitchFamily="34" charset="0"/>
              </a:rPr>
              <a:t>일에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5mg</a:t>
            </a:r>
            <a:r>
              <a:rPr lang="ko-KR" altLang="en-US" sz="1400" dirty="0">
                <a:latin typeface="Arial" pitchFamily="34" charset="0"/>
                <a:cs typeface="Arial" pitchFamily="34" charset="0"/>
              </a:rPr>
              <a:t>씩 감량</a:t>
            </a:r>
            <a:endParaRPr lang="en-US" altLang="ko-KR" sz="14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   11/6~14 </a:t>
            </a:r>
            <a:r>
              <a:rPr lang="en-US" altLang="ko-KR" sz="1400" dirty="0" err="1">
                <a:latin typeface="Arial" pitchFamily="34" charset="0"/>
                <a:cs typeface="Arial" pitchFamily="34" charset="0"/>
              </a:rPr>
              <a:t>mPRS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8mg</a:t>
            </a: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   11/15 hydrocortisone 20mg bid</a:t>
            </a:r>
          </a:p>
          <a:p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ko-KR" sz="2400" b="1" dirty="0"/>
              <a:t>Male / </a:t>
            </a:r>
            <a:r>
              <a:rPr lang="en-US" altLang="ko-KR" sz="2400" b="1" dirty="0" smtClean="0"/>
              <a:t>70 </a:t>
            </a:r>
            <a:r>
              <a:rPr lang="en-US" altLang="ko-KR" sz="2400" b="1" dirty="0"/>
              <a:t>years old</a:t>
            </a:r>
          </a:p>
          <a:p>
            <a:pPr marL="0" indent="0" algn="just">
              <a:buNone/>
            </a:pPr>
            <a:endParaRPr lang="en-US" altLang="ko-KR" sz="2400" b="1" dirty="0"/>
          </a:p>
          <a:p>
            <a:pPr algn="just"/>
            <a:r>
              <a:rPr lang="en-US" altLang="ko-KR" sz="2400" b="1" dirty="0" smtClean="0"/>
              <a:t>Lung </a:t>
            </a:r>
            <a:r>
              <a:rPr lang="en-US" altLang="ko-KR" sz="2400" b="1" dirty="0" err="1" smtClean="0"/>
              <a:t>ca</a:t>
            </a:r>
            <a:r>
              <a:rPr lang="en-US" altLang="ko-KR" sz="2400" b="1" dirty="0" smtClean="0"/>
              <a:t> (SCC, EGFR WT, SP263 10%, T3N2M0, IIIB)</a:t>
            </a:r>
            <a:endParaRPr lang="en-US" altLang="ko-KR" sz="2400" b="1" dirty="0"/>
          </a:p>
          <a:p>
            <a:pPr lvl="1" algn="just"/>
            <a:r>
              <a:rPr lang="en-US" altLang="ko-KR" sz="2000" dirty="0"/>
              <a:t>2018. </a:t>
            </a:r>
            <a:r>
              <a:rPr lang="en-US" altLang="ko-KR" sz="2000" dirty="0" smtClean="0"/>
              <a:t>03.21 </a:t>
            </a:r>
            <a:r>
              <a:rPr lang="en-US" altLang="ko-KR" sz="2000" dirty="0"/>
              <a:t>~ 2018. </a:t>
            </a:r>
            <a:r>
              <a:rPr lang="en-US" altLang="ko-KR" sz="2000" dirty="0" smtClean="0"/>
              <a:t>06.05 #4 TC</a:t>
            </a:r>
          </a:p>
          <a:p>
            <a:pPr lvl="1" algn="just"/>
            <a:r>
              <a:rPr lang="en-US" altLang="ko-KR" sz="2000" dirty="0" smtClean="0"/>
              <a:t>2018.07.25 ~ 2018.09.03 sequential </a:t>
            </a:r>
            <a:r>
              <a:rPr lang="en-US" altLang="ko-KR" sz="2000" dirty="0" err="1" smtClean="0"/>
              <a:t>RTx</a:t>
            </a:r>
            <a:r>
              <a:rPr lang="en-US" altLang="ko-KR" sz="2000" dirty="0" smtClean="0"/>
              <a:t> (poor PS</a:t>
            </a:r>
            <a:r>
              <a:rPr lang="ko-KR" altLang="en-US" sz="2000" dirty="0" smtClean="0"/>
              <a:t>로 조기종료</a:t>
            </a:r>
            <a:r>
              <a:rPr lang="en-US" altLang="ko-KR" sz="2000" dirty="0" smtClean="0"/>
              <a:t>)</a:t>
            </a:r>
          </a:p>
          <a:p>
            <a:pPr lvl="1" algn="just"/>
            <a:r>
              <a:rPr lang="en-US" altLang="ko-KR" sz="2000" dirty="0" smtClean="0"/>
              <a:t>2018.12.21 progression (liver, bone meta)</a:t>
            </a:r>
            <a:endParaRPr lang="en-US" altLang="ko-KR" sz="2000" dirty="0"/>
          </a:p>
          <a:p>
            <a:pPr lvl="1" algn="just"/>
            <a:r>
              <a:rPr lang="en-US" altLang="ko-KR" sz="2000" b="1" dirty="0" smtClean="0"/>
              <a:t>2019.01.08 1</a:t>
            </a:r>
            <a:r>
              <a:rPr lang="en-US" altLang="ko-KR" sz="2000" b="1" baseline="30000" dirty="0" smtClean="0"/>
              <a:t>st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nivolumab</a:t>
            </a:r>
            <a:endParaRPr lang="en-US" altLang="ko-KR" sz="2000" b="1" dirty="0" smtClean="0"/>
          </a:p>
          <a:p>
            <a:pPr lvl="1" algn="just"/>
            <a:r>
              <a:rPr lang="en-US" altLang="ko-KR" sz="2000" b="1" dirty="0" smtClean="0"/>
              <a:t>2019.01.22 2</a:t>
            </a:r>
            <a:r>
              <a:rPr lang="en-US" altLang="ko-KR" sz="2000" b="1" baseline="30000" dirty="0" smtClean="0"/>
              <a:t>nd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nivolumab</a:t>
            </a:r>
            <a:endParaRPr lang="en-US" altLang="ko-KR" sz="2000" b="1" dirty="0" smtClean="0"/>
          </a:p>
          <a:p>
            <a:pPr lvl="1" algn="just"/>
            <a:r>
              <a:rPr lang="en-US" altLang="ko-KR" sz="2000" b="1" dirty="0" smtClean="0"/>
              <a:t>2019.02.08 3</a:t>
            </a:r>
            <a:r>
              <a:rPr lang="en-US" altLang="ko-KR" sz="2000" b="1" baseline="30000" dirty="0" smtClean="0"/>
              <a:t>rd</a:t>
            </a:r>
            <a:r>
              <a:rPr lang="en-US" altLang="ko-KR" sz="2000" b="1" dirty="0" smtClean="0"/>
              <a:t> </a:t>
            </a:r>
            <a:r>
              <a:rPr lang="en-US" altLang="ko-KR" sz="2000" b="1" dirty="0" err="1" smtClean="0"/>
              <a:t>nivolumab</a:t>
            </a:r>
            <a:endParaRPr lang="en-US" altLang="ko-KR" sz="20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50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2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246185" y="3300048"/>
            <a:ext cx="8651631" cy="257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611559" y="2705134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00" y="2132856"/>
            <a:ext cx="196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2019.01.22</a:t>
            </a:r>
          </a:p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400" b="1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nivolumab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2" name="직선 연결선 21"/>
          <p:cNvCxnSpPr/>
          <p:nvPr/>
        </p:nvCxnSpPr>
        <p:spPr>
          <a:xfrm flipH="1">
            <a:off x="2771800" y="2705138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H="1">
            <a:off x="3563887" y="3490581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76192" y="4149966"/>
            <a:ext cx="1751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2019.02.10</a:t>
            </a:r>
          </a:p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G2 diarrhea</a:t>
            </a:r>
          </a:p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loperamide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etronidazole </a:t>
            </a:r>
            <a:r>
              <a:rPr lang="en-US" altLang="ko-KR" sz="1600" dirty="0" err="1" smtClean="0">
                <a:latin typeface="Arial" pitchFamily="34" charset="0"/>
                <a:cs typeface="Arial" pitchFamily="34" charset="0"/>
              </a:rPr>
              <a:t>po</a:t>
            </a:r>
            <a:endParaRPr lang="en-US" altLang="ko-KR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 flipH="1">
            <a:off x="1835696" y="3517585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7584" y="4213438"/>
            <a:ext cx="195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??</a:t>
            </a:r>
          </a:p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G1 diarrhea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9712" y="2185700"/>
            <a:ext cx="196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2019.02.08</a:t>
            </a:r>
          </a:p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sz="1400" b="1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nivolumab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H="1">
            <a:off x="5644637" y="3490582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2040" y="4171146"/>
            <a:ext cx="144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2019.02.12                                        </a:t>
            </a:r>
          </a:p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G3 diarrhea</a:t>
            </a:r>
          </a:p>
        </p:txBody>
      </p:sp>
    </p:spTree>
    <p:extLst>
      <p:ext uri="{BB962C8B-B14F-4D97-AF65-F5344CB8AC3E}">
        <p14:creationId xmlns:p14="http://schemas.microsoft.com/office/powerpoint/2010/main" val="11318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02. GI toxicity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More common with anti-CTLA-4 therapy (30–40%) </a:t>
            </a:r>
          </a:p>
          <a:p>
            <a:pPr lvl="1">
              <a:lnSpc>
                <a:spcPct val="150000"/>
              </a:lnSpc>
            </a:pPr>
            <a:r>
              <a:rPr lang="en-US" altLang="ko-KR" sz="1800" dirty="0"/>
              <a:t>Grade 3 and 4 toxicities in 10% patients against 1–2% on anti-PD-1/anti-PD-L1 therapy</a:t>
            </a:r>
            <a:endParaRPr lang="ko-KR" altLang="en-US" sz="1800" dirty="0"/>
          </a:p>
          <a:p>
            <a:pPr lvl="1">
              <a:lnSpc>
                <a:spcPct val="150000"/>
              </a:lnSpc>
            </a:pPr>
            <a:r>
              <a:rPr lang="en-US" altLang="ko-KR" sz="1800" dirty="0" smtClean="0"/>
              <a:t>Seen </a:t>
            </a:r>
            <a:r>
              <a:rPr lang="en-US" altLang="ko-KR" sz="1800" dirty="0"/>
              <a:t>5–10 weeks later typically after 2nd </a:t>
            </a:r>
            <a:r>
              <a:rPr lang="en-US" altLang="ko-KR" sz="1800" dirty="0" smtClean="0"/>
              <a:t>dose of </a:t>
            </a:r>
            <a:r>
              <a:rPr lang="en-US" altLang="ko-KR" sz="1800" dirty="0" err="1" smtClean="0"/>
              <a:t>ipilimumab</a:t>
            </a:r>
            <a:endParaRPr lang="en-US" altLang="ko-KR" sz="1800" dirty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Increase </a:t>
            </a:r>
            <a:r>
              <a:rPr lang="en-US" altLang="ko-KR" sz="2000" dirty="0"/>
              <a:t>in stool frequency, </a:t>
            </a:r>
            <a:r>
              <a:rPr lang="en-US" altLang="ko-KR" sz="2000" dirty="0" smtClean="0"/>
              <a:t>diarrhea or </a:t>
            </a:r>
            <a:r>
              <a:rPr lang="en-US" altLang="ko-KR" sz="2000" dirty="0"/>
              <a:t>constipation, blood or mucus in </a:t>
            </a:r>
            <a:r>
              <a:rPr lang="en-US" altLang="ko-KR" sz="2000" dirty="0" smtClean="0"/>
              <a:t>stool, abdominal </a:t>
            </a:r>
            <a:r>
              <a:rPr lang="en-US" altLang="ko-KR" sz="2000" dirty="0"/>
              <a:t>pain/cramping, nausea and </a:t>
            </a:r>
            <a:r>
              <a:rPr lang="en-US" altLang="ko-KR" sz="2000" dirty="0" smtClean="0"/>
              <a:t>vomiting</a:t>
            </a:r>
            <a:endParaRPr lang="en-US" altLang="ko-K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17060" y="6623774"/>
            <a:ext cx="3419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Front </a:t>
            </a:r>
            <a:r>
              <a:rPr lang="en-US" altLang="ko-KR" sz="1100" dirty="0" err="1"/>
              <a:t>Pharmacol</a:t>
            </a:r>
            <a:r>
              <a:rPr lang="en-US" altLang="ko-KR" sz="1100" dirty="0"/>
              <a:t>. 2017 </a:t>
            </a:r>
            <a:r>
              <a:rPr lang="en-US" altLang="ko-KR" sz="1100" dirty="0" smtClean="0"/>
              <a:t> ESMO guideline 2018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02. GI toxicity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200" b="1" dirty="0"/>
              <a:t>Grade 1</a:t>
            </a:r>
            <a:r>
              <a:rPr lang="en-US" altLang="ko-KR" sz="2200" dirty="0"/>
              <a:t>: </a:t>
            </a:r>
            <a:r>
              <a:rPr lang="en-US" altLang="ko-KR" sz="2200" dirty="0" smtClean="0"/>
              <a:t>&lt; 4 </a:t>
            </a:r>
            <a:r>
              <a:rPr lang="en-US" altLang="ko-KR" sz="2200" dirty="0"/>
              <a:t>stools/day over baseline. </a:t>
            </a:r>
            <a:r>
              <a:rPr lang="en-US" altLang="ko-KR" sz="2200" dirty="0" smtClean="0"/>
              <a:t>Mild abdominal symptoms</a:t>
            </a:r>
          </a:p>
          <a:p>
            <a:r>
              <a:rPr lang="en-US" altLang="ko-KR" sz="2200" b="1" dirty="0"/>
              <a:t>Grade 2</a:t>
            </a:r>
            <a:r>
              <a:rPr lang="en-US" altLang="ko-KR" sz="2200" dirty="0"/>
              <a:t>: Moderate new </a:t>
            </a:r>
            <a:r>
              <a:rPr lang="en-US" altLang="ko-KR" sz="2200" dirty="0" smtClean="0"/>
              <a:t>symptoms. 4–6 </a:t>
            </a:r>
            <a:r>
              <a:rPr lang="en-US" altLang="ko-KR" sz="2200" dirty="0"/>
              <a:t>stools/day over </a:t>
            </a:r>
            <a:r>
              <a:rPr lang="en-US" altLang="ko-KR" sz="2200" dirty="0" smtClean="0"/>
              <a:t>baseline</a:t>
            </a:r>
          </a:p>
          <a:p>
            <a:r>
              <a:rPr lang="en-US" altLang="ko-KR" sz="2200" b="1" dirty="0"/>
              <a:t>Grade 3/4</a:t>
            </a:r>
            <a:r>
              <a:rPr lang="en-US" altLang="ko-KR" sz="2200" dirty="0"/>
              <a:t>: Severe grade. =7 stools/day </a:t>
            </a:r>
            <a:r>
              <a:rPr lang="en-US" altLang="ko-KR" sz="2200" dirty="0" smtClean="0"/>
              <a:t>over baseline. Severe </a:t>
            </a:r>
            <a:r>
              <a:rPr lang="en-US" altLang="ko-KR" sz="2200" dirty="0"/>
              <a:t>and persistent abdominal pain, </a:t>
            </a:r>
            <a:r>
              <a:rPr lang="en-US" altLang="ko-KR" sz="2200" dirty="0" smtClean="0"/>
              <a:t>fever, ileus. Life </a:t>
            </a:r>
            <a:r>
              <a:rPr lang="en-US" altLang="ko-KR" sz="2200" dirty="0"/>
              <a:t>threatening complications like </a:t>
            </a:r>
            <a:r>
              <a:rPr lang="en-US" altLang="ko-KR" sz="2200" dirty="0" smtClean="0"/>
              <a:t>intestinal perforation </a:t>
            </a:r>
            <a:r>
              <a:rPr lang="en-US" altLang="ko-KR" sz="2200" dirty="0"/>
              <a:t>and peritonitis</a:t>
            </a:r>
            <a:endParaRPr lang="ko-KR" alt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-17060" y="6623774"/>
            <a:ext cx="3419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Front </a:t>
            </a:r>
            <a:r>
              <a:rPr lang="en-US" altLang="ko-KR" sz="1100" dirty="0" err="1"/>
              <a:t>Pharmacol</a:t>
            </a:r>
            <a:r>
              <a:rPr lang="en-US" altLang="ko-KR" sz="1100" dirty="0"/>
              <a:t>. 2017 </a:t>
            </a:r>
            <a:r>
              <a:rPr lang="en-US" altLang="ko-KR" sz="1100" dirty="0" smtClean="0"/>
              <a:t> ESMO guideline 2018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971600" y="2708920"/>
            <a:ext cx="7200800" cy="854968"/>
          </a:xfrm>
          <a:ln w="952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600" dirty="0" smtClean="0"/>
              <a:t>01. Background</a:t>
            </a:r>
            <a:endParaRPr lang="ko-KR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2124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23149" cy="69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6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2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246185" y="3300048"/>
            <a:ext cx="8651631" cy="257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611559" y="2705134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00" y="2132856"/>
            <a:ext cx="196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2019.01.22</a:t>
            </a:r>
          </a:p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400" b="1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nivolumab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2" name="직선 연결선 21"/>
          <p:cNvCxnSpPr/>
          <p:nvPr/>
        </p:nvCxnSpPr>
        <p:spPr>
          <a:xfrm flipH="1">
            <a:off x="2945413" y="2705138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H="1">
            <a:off x="3235559" y="3490581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32176" y="4149966"/>
            <a:ext cx="17517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2019.02.10</a:t>
            </a:r>
          </a:p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G2 diarrhea</a:t>
            </a:r>
          </a:p>
          <a:p>
            <a:pPr algn="ctr"/>
            <a:endParaRPr lang="en-US" altLang="ko-KR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loperamide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etronidazole 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po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 flipH="1">
            <a:off x="1835696" y="3517585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59753" y="4213438"/>
            <a:ext cx="195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??</a:t>
            </a:r>
          </a:p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G1 diarrhea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9712" y="2185700"/>
            <a:ext cx="196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2019.02.08</a:t>
            </a:r>
          </a:p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sz="1400" b="1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nivolumab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H="1">
            <a:off x="5644637" y="3490582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2040" y="4171146"/>
            <a:ext cx="144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2019.02.12                                        </a:t>
            </a:r>
          </a:p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G3 diarrhea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4797152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4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iv 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methylprs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0.5mg/kg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 flipH="1">
            <a:off x="7524328" y="3501008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76256" y="4212377"/>
            <a:ext cx="1446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2019.02.15                                        </a:t>
            </a:r>
          </a:p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G1 diarrhea</a:t>
            </a:r>
            <a:r>
              <a:rPr lang="ko-KR" altLang="en-US" sz="1600" b="1" dirty="0" smtClean="0">
                <a:latin typeface="Arial" pitchFamily="34" charset="0"/>
                <a:cs typeface="Arial" pitchFamily="34" charset="0"/>
              </a:rPr>
              <a:t>으로 회복되어 퇴원</a:t>
            </a:r>
            <a:endParaRPr lang="en-US" altLang="ko-KR" sz="1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 smtClean="0"/>
              <a:t>Male/49year old</a:t>
            </a:r>
          </a:p>
          <a:p>
            <a:pPr marL="0" indent="0">
              <a:buNone/>
            </a:pPr>
            <a:endParaRPr lang="en-US" altLang="ko-KR" sz="2400" b="1" dirty="0" smtClean="0"/>
          </a:p>
          <a:p>
            <a:r>
              <a:rPr lang="en-US" altLang="ko-KR" sz="2400" b="1" dirty="0" smtClean="0"/>
              <a:t>Lung </a:t>
            </a:r>
            <a:r>
              <a:rPr lang="en-US" altLang="ko-KR" sz="2400" b="1" dirty="0" err="1" smtClean="0"/>
              <a:t>ca</a:t>
            </a:r>
            <a:r>
              <a:rPr lang="en-US" altLang="ko-KR" sz="2400" b="1" dirty="0" smtClean="0"/>
              <a:t> (ADC)</a:t>
            </a:r>
          </a:p>
          <a:p>
            <a:pPr lvl="1"/>
            <a:r>
              <a:rPr lang="en-US" altLang="ko-KR" sz="2000" dirty="0" smtClean="0"/>
              <a:t>2014 CCRT</a:t>
            </a:r>
          </a:p>
          <a:p>
            <a:pPr lvl="1"/>
            <a:r>
              <a:rPr lang="en-US" altLang="ko-KR" sz="2000" dirty="0" smtClean="0"/>
              <a:t>2019.3 MPE</a:t>
            </a:r>
          </a:p>
          <a:p>
            <a:pPr lvl="1"/>
            <a:r>
              <a:rPr lang="en-US" altLang="ko-KR" sz="2000" dirty="0" smtClean="0"/>
              <a:t>2019.03.22 1-1 </a:t>
            </a:r>
            <a:r>
              <a:rPr lang="en-US" altLang="ko-KR" sz="2000" dirty="0" err="1" smtClean="0"/>
              <a:t>pembrolizumab</a:t>
            </a:r>
            <a:r>
              <a:rPr lang="en-US" altLang="ko-KR" sz="2000" dirty="0" smtClean="0"/>
              <a:t>/</a:t>
            </a:r>
            <a:r>
              <a:rPr lang="en-US" altLang="ko-KR" sz="2000" dirty="0" err="1" smtClean="0"/>
              <a:t>pemetrexed</a:t>
            </a:r>
            <a:r>
              <a:rPr lang="en-US" altLang="ko-KR" sz="2000" dirty="0" smtClean="0"/>
              <a:t>/carboplatin</a:t>
            </a:r>
          </a:p>
          <a:p>
            <a:pPr lvl="1"/>
            <a:r>
              <a:rPr lang="en-US" altLang="ko-KR" sz="2000" dirty="0" smtClean="0"/>
              <a:t>2019.04.12 1-2 </a:t>
            </a:r>
            <a:r>
              <a:rPr lang="en-US" altLang="ko-KR" sz="2000" dirty="0" err="1"/>
              <a:t>pembrolizumab</a:t>
            </a:r>
            <a:r>
              <a:rPr lang="en-US" altLang="ko-KR" sz="2000" dirty="0"/>
              <a:t>/</a:t>
            </a:r>
            <a:r>
              <a:rPr lang="en-US" altLang="ko-KR" sz="2000" dirty="0" err="1"/>
              <a:t>pemetrexed</a:t>
            </a:r>
            <a:r>
              <a:rPr lang="en-US" altLang="ko-KR" sz="2000" dirty="0"/>
              <a:t>/carboplatin</a:t>
            </a:r>
          </a:p>
          <a:p>
            <a:pPr lvl="1"/>
            <a:endParaRPr lang="en-US" altLang="ko-KR" sz="2000" dirty="0" smtClean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51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0850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6335742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latin typeface="Arial" pitchFamily="34" charset="0"/>
                <a:cs typeface="Arial" pitchFamily="34" charset="0"/>
              </a:rPr>
              <a:t>1-2 </a:t>
            </a:r>
            <a:r>
              <a:rPr lang="en-US" altLang="ko-KR" sz="1100" b="1" dirty="0" err="1" smtClean="0">
                <a:latin typeface="Arial" pitchFamily="34" charset="0"/>
                <a:cs typeface="Arial" pitchFamily="34" charset="0"/>
              </a:rPr>
              <a:t>pem</a:t>
            </a:r>
            <a:r>
              <a:rPr lang="en-US" altLang="ko-KR" sz="11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altLang="ko-KR" sz="1100" b="1" dirty="0" err="1" smtClean="0">
                <a:latin typeface="Arial" pitchFamily="34" charset="0"/>
                <a:cs typeface="Arial" pitchFamily="34" charset="0"/>
              </a:rPr>
              <a:t>pem</a:t>
            </a:r>
            <a:r>
              <a:rPr lang="en-US" altLang="ko-KR" sz="11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altLang="ko-KR" sz="1100" b="1" dirty="0" err="1" smtClean="0">
                <a:latin typeface="Arial" pitchFamily="34" charset="0"/>
                <a:cs typeface="Arial" pitchFamily="34" charset="0"/>
              </a:rPr>
              <a:t>carbo</a:t>
            </a:r>
            <a:endParaRPr lang="ko-KR" alt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CASE 3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2051720" y="6858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stCxn id="5" idx="0"/>
          </p:cNvCxnSpPr>
          <p:nvPr/>
        </p:nvCxnSpPr>
        <p:spPr>
          <a:xfrm flipH="1" flipV="1">
            <a:off x="881788" y="6093296"/>
            <a:ext cx="32060" cy="2424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Hepatotoxicity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Appears </a:t>
            </a:r>
            <a:r>
              <a:rPr lang="en-US" altLang="ko-KR" sz="2000" dirty="0" smtClean="0">
                <a:solidFill>
                  <a:srgbClr val="FF0000"/>
                </a:solidFill>
              </a:rPr>
              <a:t>8–12 </a:t>
            </a:r>
            <a:r>
              <a:rPr lang="en-US" altLang="ko-KR" sz="2000" dirty="0">
                <a:solidFill>
                  <a:srgbClr val="FF0000"/>
                </a:solidFill>
              </a:rPr>
              <a:t>weeks </a:t>
            </a:r>
            <a:r>
              <a:rPr lang="en-US" altLang="ko-KR" sz="2000" dirty="0"/>
              <a:t>after initiation </a:t>
            </a:r>
            <a:r>
              <a:rPr lang="en-US" altLang="ko-KR" sz="2000" dirty="0" smtClean="0"/>
              <a:t>of treatment </a:t>
            </a:r>
            <a:r>
              <a:rPr lang="en-US" altLang="ko-KR" sz="2000" dirty="0"/>
              <a:t>with </a:t>
            </a:r>
            <a:r>
              <a:rPr lang="en-US" altLang="ko-KR" sz="2000" dirty="0" smtClean="0"/>
              <a:t>ICIs</a:t>
            </a:r>
            <a:endParaRPr lang="en-US" altLang="ko-KR" sz="2000" dirty="0"/>
          </a:p>
          <a:p>
            <a:pPr lvl="1">
              <a:lnSpc>
                <a:spcPct val="150000"/>
              </a:lnSpc>
            </a:pPr>
            <a:r>
              <a:rPr lang="en-US" altLang="ko-KR" sz="1600" dirty="0" smtClean="0"/>
              <a:t>Typically </a:t>
            </a:r>
            <a:r>
              <a:rPr lang="en-US" altLang="ko-KR" sz="1600" dirty="0"/>
              <a:t>seen after the 3rd dose of </a:t>
            </a:r>
            <a:r>
              <a:rPr lang="en-US" altLang="ko-KR" sz="1600" dirty="0" smtClean="0"/>
              <a:t>checkpoint inhibitor treatment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5%–10% (grade </a:t>
            </a:r>
            <a:r>
              <a:rPr lang="en-US" altLang="ko-KR" sz="2000" dirty="0" smtClean="0"/>
              <a:t>3/4: </a:t>
            </a:r>
            <a:r>
              <a:rPr lang="en-US" altLang="ko-KR" sz="2000" dirty="0"/>
              <a:t>1~2</a:t>
            </a:r>
            <a:r>
              <a:rPr lang="en-US" altLang="ko-KR" sz="2000" dirty="0" smtClean="0"/>
              <a:t>%)</a:t>
            </a:r>
            <a:endParaRPr lang="ko-KR" altLang="en-US" sz="2000" dirty="0"/>
          </a:p>
          <a:p>
            <a:pPr>
              <a:lnSpc>
                <a:spcPct val="150000"/>
              </a:lnSpc>
            </a:pPr>
            <a:r>
              <a:rPr lang="en-US" altLang="ko-KR" sz="2000" dirty="0" smtClean="0"/>
              <a:t>Mostly </a:t>
            </a:r>
            <a:r>
              <a:rPr lang="en-US" altLang="ko-KR" sz="2000" dirty="0"/>
              <a:t>asymptomatic elevation of liver </a:t>
            </a:r>
            <a:r>
              <a:rPr lang="en-US" altLang="ko-KR" sz="2000" dirty="0" smtClean="0"/>
              <a:t>enzyme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Fever, fatigue and jaundice may be seen in </a:t>
            </a:r>
            <a:r>
              <a:rPr lang="en-US" altLang="ko-KR" sz="2000" dirty="0" smtClean="0"/>
              <a:t>some patients</a:t>
            </a:r>
            <a:endParaRPr lang="en-US" altLang="ko-KR" sz="2000" dirty="0"/>
          </a:p>
          <a:p>
            <a:pPr>
              <a:lnSpc>
                <a:spcPct val="150000"/>
              </a:lnSpc>
            </a:pPr>
            <a:endParaRPr lang="en-US" altLang="ko-KR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 smtClean="0">
                <a:latin typeface="바탕"/>
                <a:ea typeface="바탕"/>
              </a:rPr>
              <a:t>► </a:t>
            </a:r>
            <a:r>
              <a:rPr lang="en-US" altLang="ko-KR" sz="2000" b="1" dirty="0" smtClean="0"/>
              <a:t>Serum </a:t>
            </a:r>
            <a:r>
              <a:rPr lang="en-US" altLang="ko-KR" sz="2000" b="1" dirty="0"/>
              <a:t>transaminases and </a:t>
            </a:r>
            <a:r>
              <a:rPr lang="en-US" altLang="ko-KR" sz="2000" b="1" dirty="0" smtClean="0"/>
              <a:t>bilirubin measured </a:t>
            </a:r>
            <a:r>
              <a:rPr lang="en-US" altLang="ko-KR" sz="2000" b="1" dirty="0"/>
              <a:t>before every cycle of treatment</a:t>
            </a:r>
            <a:endParaRPr lang="ko-KR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7060" y="6623774"/>
            <a:ext cx="3419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Front </a:t>
            </a:r>
            <a:r>
              <a:rPr lang="en-US" altLang="ko-KR" sz="1100" dirty="0" err="1"/>
              <a:t>Pharmacol</a:t>
            </a:r>
            <a:r>
              <a:rPr lang="en-US" altLang="ko-KR" sz="1100" dirty="0"/>
              <a:t>. 2017 </a:t>
            </a:r>
            <a:r>
              <a:rPr lang="en-US" altLang="ko-KR" sz="1100" dirty="0" smtClean="0"/>
              <a:t> ESMO guideline 2018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Hepatotoxicity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" y="1269320"/>
            <a:ext cx="9073645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060" y="6623774"/>
            <a:ext cx="1624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err="1" smtClean="0"/>
              <a:t>Annal</a:t>
            </a:r>
            <a:r>
              <a:rPr lang="en-US" altLang="ko-KR" sz="1100" dirty="0" smtClean="0"/>
              <a:t> of </a:t>
            </a:r>
            <a:r>
              <a:rPr lang="en-US" altLang="ko-KR" sz="1100" dirty="0" err="1" smtClean="0"/>
              <a:t>Oncol</a:t>
            </a:r>
            <a:r>
              <a:rPr lang="en-US" altLang="ko-KR" sz="1100" dirty="0" smtClean="0"/>
              <a:t> 2017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 smtClean="0"/>
              <a:t>Male/77year old</a:t>
            </a:r>
          </a:p>
          <a:p>
            <a:pPr marL="0" indent="0">
              <a:buNone/>
            </a:pPr>
            <a:endParaRPr lang="en-US" altLang="ko-KR" sz="2400" b="1" dirty="0" smtClean="0"/>
          </a:p>
          <a:p>
            <a:r>
              <a:rPr lang="en-US" altLang="ko-KR" sz="2400" b="1" dirty="0" smtClean="0"/>
              <a:t>HCC /c lung meta CHC, LC</a:t>
            </a:r>
          </a:p>
          <a:p>
            <a:r>
              <a:rPr lang="en-US" altLang="ko-KR" sz="2400" dirty="0" smtClean="0"/>
              <a:t>2019.04.18~2019.05.10 </a:t>
            </a:r>
            <a:r>
              <a:rPr lang="en-US" altLang="ko-KR" sz="2400" dirty="0" err="1" smtClean="0"/>
              <a:t>RTx</a:t>
            </a:r>
            <a:r>
              <a:rPr lang="en-US" altLang="ko-KR" sz="2400" dirty="0" smtClean="0"/>
              <a:t> d/t PVT</a:t>
            </a:r>
          </a:p>
          <a:p>
            <a:r>
              <a:rPr lang="en-US" altLang="ko-KR" sz="2400" dirty="0" smtClean="0"/>
              <a:t>2019.05.20 </a:t>
            </a:r>
            <a:r>
              <a:rPr lang="en-US" altLang="ko-KR" sz="2400" dirty="0" err="1" smtClean="0"/>
              <a:t>durvalumab+tremelimumab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73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4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246185" y="3300048"/>
            <a:ext cx="8651631" cy="257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611559" y="2705134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98" y="2204864"/>
            <a:ext cx="276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2019.05.20</a:t>
            </a:r>
          </a:p>
          <a:p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Durvalumab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altLang="ko-KR" sz="1400" b="1" dirty="0" err="1" smtClean="0">
                <a:latin typeface="Arial" pitchFamily="34" charset="0"/>
                <a:cs typeface="Arial" pitchFamily="34" charset="0"/>
              </a:rPr>
              <a:t>Tremelimumab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H="1">
            <a:off x="1259631" y="3508193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33512" y="4196133"/>
            <a:ext cx="1670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>
                <a:latin typeface="Arial" pitchFamily="34" charset="0"/>
                <a:cs typeface="Arial" pitchFamily="34" charset="0"/>
              </a:rPr>
              <a:t>2019.06.17</a:t>
            </a:r>
          </a:p>
          <a:p>
            <a:pPr algn="ctr"/>
            <a:r>
              <a:rPr lang="en-US" altLang="ko-KR" sz="1500" dirty="0"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sz="1500" dirty="0" smtClean="0">
                <a:latin typeface="Arial" pitchFamily="34" charset="0"/>
                <a:cs typeface="Arial" pitchFamily="34" charset="0"/>
              </a:rPr>
              <a:t>yspnea</a:t>
            </a:r>
          </a:p>
        </p:txBody>
      </p:sp>
      <p:cxnSp>
        <p:nvCxnSpPr>
          <p:cNvPr id="42" name="직선 연결선 41"/>
          <p:cNvCxnSpPr/>
          <p:nvPr/>
        </p:nvCxnSpPr>
        <p:spPr>
          <a:xfrm flipH="1">
            <a:off x="6732239" y="3542572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08742" y="4221088"/>
            <a:ext cx="1415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>
                <a:latin typeface="Arial" pitchFamily="34" charset="0"/>
                <a:cs typeface="Arial" pitchFamily="34" charset="0"/>
              </a:rPr>
              <a:t>2019.06.19</a:t>
            </a:r>
          </a:p>
          <a:p>
            <a:pPr algn="ctr"/>
            <a:r>
              <a:rPr lang="en-US" altLang="ko-KR" sz="1500" dirty="0" smtClean="0">
                <a:latin typeface="Arial" pitchFamily="34" charset="0"/>
                <a:cs typeface="Arial" pitchFamily="34" charset="0"/>
              </a:rPr>
              <a:t>Dyspnea</a:t>
            </a:r>
            <a:r>
              <a:rPr lang="ko-KR" altLang="en-US" sz="1500" dirty="0" smtClean="0">
                <a:latin typeface="Arial" pitchFamily="34" charset="0"/>
                <a:cs typeface="Arial" pitchFamily="34" charset="0"/>
              </a:rPr>
              <a:t>악화</a:t>
            </a:r>
            <a:r>
              <a:rPr lang="en-US" altLang="ko-KR" sz="1500" dirty="0" smtClean="0">
                <a:latin typeface="Arial" pitchFamily="34" charset="0"/>
                <a:cs typeface="Arial" pitchFamily="34" charset="0"/>
              </a:rPr>
              <a:t>, vent care </a:t>
            </a:r>
            <a:r>
              <a:rPr lang="ko-KR" altLang="en-US" sz="1500" dirty="0" smtClean="0">
                <a:latin typeface="Arial" pitchFamily="34" charset="0"/>
                <a:cs typeface="Arial" pitchFamily="34" charset="0"/>
              </a:rPr>
              <a:t>시작</a:t>
            </a:r>
            <a:endParaRPr lang="en-US" altLang="ko-KR" sz="15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 flipH="1">
            <a:off x="4139951" y="3508194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9199" y="4165697"/>
            <a:ext cx="12485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>
                <a:latin typeface="Arial" pitchFamily="34" charset="0"/>
                <a:cs typeface="Arial" pitchFamily="34" charset="0"/>
              </a:rPr>
              <a:t>2019.06.14 </a:t>
            </a:r>
          </a:p>
          <a:p>
            <a:pPr algn="ctr"/>
            <a:r>
              <a:rPr lang="en-US" altLang="ko-KR" sz="1500" dirty="0" err="1" smtClean="0">
                <a:latin typeface="Arial" pitchFamily="34" charset="0"/>
                <a:cs typeface="Arial" pitchFamily="34" charset="0"/>
              </a:rPr>
              <a:t>Ascite</a:t>
            </a:r>
            <a:r>
              <a:rPr lang="en-US" altLang="ko-KR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500" dirty="0" err="1" smtClean="0">
                <a:latin typeface="Arial" pitchFamily="34" charset="0"/>
                <a:cs typeface="Arial" pitchFamily="34" charset="0"/>
              </a:rPr>
              <a:t>조절위해</a:t>
            </a:r>
            <a:r>
              <a:rPr lang="ko-KR" altLang="en-US" sz="1500" dirty="0" smtClean="0">
                <a:latin typeface="Arial" pitchFamily="34" charset="0"/>
                <a:cs typeface="Arial" pitchFamily="34" charset="0"/>
              </a:rPr>
              <a:t> 입원</a:t>
            </a:r>
            <a:endParaRPr lang="ko-KR" altLang="en-U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E:\20190614 CX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50527"/>
            <a:ext cx="17973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20190617 CX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23" y="4950527"/>
            <a:ext cx="15258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https://mail.naver.com/read/image/?mailSN=98232&amp;attachIndex=2&amp;contentType=image/jpeg&amp;offset=1978&amp;size=608112&amp;mimeSN=1560931334.185311.25672.55040&amp;org=1&amp;u=lovefull777"/>
          <p:cNvSpPr>
            <a:spLocks noChangeAspect="1" noChangeArrowheads="1"/>
          </p:cNvSpPr>
          <p:nvPr/>
        </p:nvSpPr>
        <p:spPr bwMode="auto">
          <a:xfrm>
            <a:off x="76200" y="-136525"/>
            <a:ext cx="7096125" cy="864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8" descr="https://mail.naver.com/read/image/?mailSN=98232&amp;attachIndex=2&amp;contentType=image/jpeg&amp;offset=1978&amp;size=608112&amp;mimeSN=1560931334.185311.25672.55040&amp;org=1&amp;u=lovefull777"/>
          <p:cNvSpPr>
            <a:spLocks noChangeAspect="1" noChangeArrowheads="1"/>
          </p:cNvSpPr>
          <p:nvPr/>
        </p:nvSpPr>
        <p:spPr bwMode="auto">
          <a:xfrm>
            <a:off x="228600" y="15875"/>
            <a:ext cx="7096125" cy="864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3" name="Picture 9" descr="C:\Users\김미현\Desktop\20190619 CX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11" y="4950527"/>
            <a:ext cx="14759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04. Pneumonitis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 smtClean="0"/>
              <a:t>Uncommon but potentially fatal toxicity</a:t>
            </a:r>
          </a:p>
          <a:p>
            <a:pPr>
              <a:lnSpc>
                <a:spcPct val="150000"/>
              </a:lnSpc>
            </a:pPr>
            <a:r>
              <a:rPr lang="en-US" altLang="ko-KR" sz="2200" dirty="0" smtClean="0"/>
              <a:t>More </a:t>
            </a:r>
            <a:r>
              <a:rPr lang="en-US" altLang="ko-KR" sz="2200" dirty="0"/>
              <a:t>common with anti-PD-1/anti-PD-L1 than anti-CTLA-4 </a:t>
            </a:r>
            <a:r>
              <a:rPr lang="en-US" altLang="ko-KR" sz="2200" dirty="0" smtClean="0"/>
              <a:t>therapy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V</a:t>
            </a:r>
            <a:r>
              <a:rPr lang="en-US" altLang="ko-KR" sz="2400" dirty="0" smtClean="0"/>
              <a:t>ariable </a:t>
            </a:r>
            <a:r>
              <a:rPr lang="en-US" altLang="ko-KR" sz="2400" dirty="0"/>
              <a:t>onset and clinical, radiological and pathological </a:t>
            </a:r>
            <a:r>
              <a:rPr lang="en-US" altLang="ko-KR" sz="2400" dirty="0" smtClean="0"/>
              <a:t>appearances</a:t>
            </a:r>
            <a:endParaRPr lang="ko-KR" alt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-17060" y="6623774"/>
            <a:ext cx="3421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Front </a:t>
            </a:r>
            <a:r>
              <a:rPr lang="en-US" altLang="ko-KR" sz="1100" dirty="0" err="1"/>
              <a:t>Pharmacol</a:t>
            </a:r>
            <a:r>
              <a:rPr lang="en-US" altLang="ko-KR" sz="1100" dirty="0"/>
              <a:t>. 2017 </a:t>
            </a:r>
            <a:r>
              <a:rPr lang="en-US" altLang="ko-KR" sz="1100" dirty="0" smtClean="0"/>
              <a:t> Annals of </a:t>
            </a:r>
            <a:r>
              <a:rPr lang="en-US" altLang="ko-KR" sz="1100" dirty="0" err="1" smtClean="0"/>
              <a:t>Oncol</a:t>
            </a:r>
            <a:r>
              <a:rPr lang="en-US" altLang="ko-KR" sz="1100" dirty="0" smtClean="0"/>
              <a:t> 2017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04. Pneumonitis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66838"/>
            <a:ext cx="89535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060" y="6623774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J </a:t>
            </a:r>
            <a:r>
              <a:rPr lang="en-US" altLang="ko-KR" sz="1100" dirty="0" err="1" smtClean="0"/>
              <a:t>Clin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Oncol</a:t>
            </a:r>
            <a:r>
              <a:rPr lang="en-US" altLang="ko-KR" sz="1100" dirty="0" smtClean="0"/>
              <a:t> 2017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Checkpoint inhibitors and Cancer immunity cycle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7060" y="6623774"/>
            <a:ext cx="12859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Immunity 2013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60" y="1340768"/>
            <a:ext cx="6353581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2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04. Pneumonitis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ko-KR" sz="3500" b="1" dirty="0" smtClean="0"/>
              <a:t>History</a:t>
            </a:r>
          </a:p>
          <a:p>
            <a:pPr lvl="1"/>
            <a:r>
              <a:rPr lang="en-US" altLang="ko-KR" dirty="0" smtClean="0"/>
              <a:t>Pulmonary hypertension/respiratory disease/connective </a:t>
            </a:r>
            <a:r>
              <a:rPr lang="en-US" altLang="ko-KR" dirty="0"/>
              <a:t>tissue disease</a:t>
            </a:r>
          </a:p>
          <a:p>
            <a:pPr lvl="1"/>
            <a:r>
              <a:rPr lang="en-US" altLang="ko-KR" dirty="0"/>
              <a:t>Influenza/Mycobacterium tuberculosis exposure</a:t>
            </a:r>
          </a:p>
          <a:p>
            <a:pPr lvl="1"/>
            <a:r>
              <a:rPr lang="en-US" altLang="ko-KR" dirty="0"/>
              <a:t>Smoking history</a:t>
            </a:r>
          </a:p>
          <a:p>
            <a:pPr lvl="1"/>
            <a:r>
              <a:rPr lang="en-US" altLang="ko-KR" dirty="0"/>
              <a:t>Travel history</a:t>
            </a:r>
          </a:p>
          <a:p>
            <a:pPr lvl="1"/>
            <a:r>
              <a:rPr lang="en-US" altLang="ko-KR" dirty="0"/>
              <a:t>Allergy history including exposure </a:t>
            </a:r>
            <a:r>
              <a:rPr lang="en-US" altLang="ko-KR" dirty="0" smtClean="0"/>
              <a:t>to home/occupational aeroallergens</a:t>
            </a:r>
          </a:p>
          <a:p>
            <a:pPr lvl="1"/>
            <a:endParaRPr lang="en-US" altLang="ko-KR" dirty="0" smtClean="0"/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sz="3500" b="1" dirty="0"/>
              <a:t>Differential </a:t>
            </a:r>
            <a:r>
              <a:rPr lang="en-US" altLang="ko-KR" sz="3500" b="1" dirty="0" smtClean="0"/>
              <a:t>Diagnosis</a:t>
            </a:r>
            <a:endParaRPr lang="en-US" altLang="ko-KR" b="1" dirty="0"/>
          </a:p>
          <a:p>
            <a:pPr lvl="1"/>
            <a:r>
              <a:rPr lang="en-US" altLang="ko-KR" dirty="0"/>
              <a:t>Pneumonia (including </a:t>
            </a:r>
            <a:r>
              <a:rPr lang="en-US" altLang="ko-KR" dirty="0" smtClean="0"/>
              <a:t>atypical, pneumocystis</a:t>
            </a:r>
            <a:r>
              <a:rPr lang="en-US" altLang="ko-KR" dirty="0"/>
              <a:t>, tuberculosis)</a:t>
            </a:r>
          </a:p>
          <a:p>
            <a:pPr lvl="1"/>
            <a:r>
              <a:rPr lang="en-US" altLang="ko-KR" dirty="0" err="1"/>
              <a:t>Lymphangitis</a:t>
            </a:r>
            <a:endParaRPr lang="en-US" altLang="ko-KR" dirty="0"/>
          </a:p>
          <a:p>
            <a:pPr lvl="1"/>
            <a:r>
              <a:rPr lang="en-US" altLang="ko-KR" dirty="0"/>
              <a:t>Usual interstitial pneumonias</a:t>
            </a:r>
          </a:p>
          <a:p>
            <a:pPr lvl="1"/>
            <a:r>
              <a:rPr lang="en-US" altLang="ko-KR" dirty="0"/>
              <a:t>Pulmonary </a:t>
            </a:r>
            <a:r>
              <a:rPr lang="en-US" altLang="ko-KR" dirty="0" err="1"/>
              <a:t>oedema</a:t>
            </a:r>
            <a:endParaRPr lang="en-US" altLang="ko-KR" dirty="0"/>
          </a:p>
          <a:p>
            <a:pPr lvl="1"/>
            <a:r>
              <a:rPr lang="en-US" altLang="ko-KR" dirty="0"/>
              <a:t>Pulmonary emboli</a:t>
            </a:r>
          </a:p>
          <a:p>
            <a:pPr lvl="1"/>
            <a:r>
              <a:rPr lang="en-US" altLang="ko-KR" dirty="0" err="1"/>
              <a:t>Sarcoidosis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7060" y="6623774"/>
            <a:ext cx="18133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 Annals of </a:t>
            </a:r>
            <a:r>
              <a:rPr lang="en-US" altLang="ko-KR" sz="1100" dirty="0" err="1" smtClean="0"/>
              <a:t>Oncol</a:t>
            </a:r>
            <a:r>
              <a:rPr lang="en-US" altLang="ko-KR" sz="1100" dirty="0" smtClean="0"/>
              <a:t> 2017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12" y="81384"/>
            <a:ext cx="7110180" cy="68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9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04. Pneumonitis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/>
              <a:t>Grade 1</a:t>
            </a:r>
            <a:r>
              <a:rPr lang="en-US" altLang="ko-KR" sz="2200" dirty="0"/>
              <a:t>: Asymptomatic, only radiological </a:t>
            </a:r>
            <a:r>
              <a:rPr lang="en-US" altLang="ko-KR" sz="2200" dirty="0" smtClean="0"/>
              <a:t>changes</a:t>
            </a:r>
          </a:p>
          <a:p>
            <a:pPr>
              <a:lnSpc>
                <a:spcPct val="150000"/>
              </a:lnSpc>
            </a:pPr>
            <a:r>
              <a:rPr lang="en-US" altLang="ko-KR" sz="2200" b="1" dirty="0"/>
              <a:t>Grade 2</a:t>
            </a:r>
            <a:r>
              <a:rPr lang="en-US" altLang="ko-KR" sz="2200" dirty="0"/>
              <a:t>: Mild/Moderate new </a:t>
            </a:r>
            <a:r>
              <a:rPr lang="en-US" altLang="ko-KR" sz="2200" dirty="0" smtClean="0"/>
              <a:t>symptoms limiting </a:t>
            </a:r>
            <a:r>
              <a:rPr lang="en-US" altLang="ko-KR" sz="2200" dirty="0"/>
              <a:t>instrumental activities of daily </a:t>
            </a:r>
            <a:r>
              <a:rPr lang="en-US" altLang="ko-KR" sz="2200" dirty="0" smtClean="0"/>
              <a:t>living</a:t>
            </a:r>
          </a:p>
          <a:p>
            <a:pPr>
              <a:lnSpc>
                <a:spcPct val="150000"/>
              </a:lnSpc>
            </a:pPr>
            <a:r>
              <a:rPr lang="en-US" altLang="ko-KR" sz="2200" b="1" dirty="0"/>
              <a:t>Grade 3/4</a:t>
            </a:r>
            <a:r>
              <a:rPr lang="en-US" altLang="ko-KR" sz="2200" dirty="0"/>
              <a:t>: Severe symptoms limiting </a:t>
            </a:r>
            <a:r>
              <a:rPr lang="en-US" altLang="ko-KR" sz="2200" dirty="0" smtClean="0"/>
              <a:t>self-care activities </a:t>
            </a:r>
            <a:r>
              <a:rPr lang="en-US" altLang="ko-KR" sz="2200" dirty="0"/>
              <a:t>of daily living. Hypoxia or </a:t>
            </a:r>
            <a:r>
              <a:rPr lang="en-US" altLang="ko-KR" sz="2200" dirty="0" smtClean="0"/>
              <a:t>Respiratory failure </a:t>
            </a:r>
            <a:r>
              <a:rPr lang="en-US" altLang="ko-KR" sz="2200" dirty="0"/>
              <a:t>requiring urgent interventions </a:t>
            </a:r>
            <a:r>
              <a:rPr lang="en-US" altLang="ko-KR" sz="2200" dirty="0" smtClean="0"/>
              <a:t>like endotracheal </a:t>
            </a:r>
            <a:r>
              <a:rPr lang="en-US" altLang="ko-KR" sz="2200" dirty="0"/>
              <a:t>intubation or tracheostomy.</a:t>
            </a:r>
            <a:endParaRPr lang="ko-KR" alt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-17060" y="6623774"/>
            <a:ext cx="3419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Front </a:t>
            </a:r>
            <a:r>
              <a:rPr lang="en-US" altLang="ko-KR" sz="1100" dirty="0" err="1"/>
              <a:t>Pharmacol</a:t>
            </a:r>
            <a:r>
              <a:rPr lang="en-US" altLang="ko-KR" sz="1100" dirty="0"/>
              <a:t>. 2017 </a:t>
            </a:r>
            <a:r>
              <a:rPr lang="en-US" altLang="ko-KR" sz="1100" dirty="0" smtClean="0"/>
              <a:t> ESMO guideline 2018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137402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347864" y="548680"/>
            <a:ext cx="2376264" cy="9361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19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04. Pneumonitis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" y="1628800"/>
            <a:ext cx="890315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060" y="6623774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J </a:t>
            </a:r>
            <a:r>
              <a:rPr lang="en-US" altLang="ko-KR" sz="1100" dirty="0" err="1" smtClean="0"/>
              <a:t>Clin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Oncol</a:t>
            </a:r>
            <a:r>
              <a:rPr lang="en-US" altLang="ko-KR" sz="1100" dirty="0" smtClean="0"/>
              <a:t> 2017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CASE 4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246185" y="3300048"/>
            <a:ext cx="8651631" cy="257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334112" y="2705134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99" y="1910871"/>
            <a:ext cx="209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2019.05.20</a:t>
            </a:r>
          </a:p>
          <a:p>
            <a:r>
              <a:rPr lang="en-US" altLang="ko-KR" sz="1200" b="1" dirty="0" err="1" smtClean="0">
                <a:latin typeface="Arial" pitchFamily="34" charset="0"/>
                <a:cs typeface="Arial" pitchFamily="34" charset="0"/>
              </a:rPr>
              <a:t>Durvalumab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altLang="ko-KR" sz="1200" b="1" dirty="0" err="1" smtClean="0">
                <a:latin typeface="Arial" pitchFamily="34" charset="0"/>
                <a:cs typeface="Arial" pitchFamily="34" charset="0"/>
              </a:rPr>
              <a:t>Tremelimumab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H="1">
            <a:off x="1063870" y="3508193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4067943" y="2716865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33512" y="4196133"/>
            <a:ext cx="1670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>
                <a:latin typeface="Arial" pitchFamily="34" charset="0"/>
                <a:cs typeface="Arial" pitchFamily="34" charset="0"/>
              </a:rPr>
              <a:t>2019.06.17</a:t>
            </a:r>
          </a:p>
          <a:p>
            <a:pPr algn="ctr"/>
            <a:r>
              <a:rPr lang="en-US" altLang="ko-KR" sz="1500" dirty="0" smtClean="0">
                <a:latin typeface="Arial" pitchFamily="34" charset="0"/>
                <a:cs typeface="Arial" pitchFamily="34" charset="0"/>
              </a:rPr>
              <a:t>dyspnea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43808" y="1803149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2019.06.17</a:t>
            </a:r>
          </a:p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Methylprednisolone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2mg/kg iv</a:t>
            </a:r>
          </a:p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Broad spectrum AB + </a:t>
            </a:r>
            <a:r>
              <a:rPr lang="en-US" altLang="ko-KR" sz="1200" b="1" dirty="0" err="1" smtClean="0">
                <a:latin typeface="Arial" pitchFamily="34" charset="0"/>
                <a:cs typeface="Arial" pitchFamily="34" charset="0"/>
              </a:rPr>
              <a:t>bactrim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 + anti-viral agent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직선 연결선 41"/>
          <p:cNvCxnSpPr/>
          <p:nvPr/>
        </p:nvCxnSpPr>
        <p:spPr>
          <a:xfrm flipH="1">
            <a:off x="6732239" y="3542572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08742" y="4221088"/>
            <a:ext cx="1415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>
                <a:latin typeface="Arial" pitchFamily="34" charset="0"/>
                <a:cs typeface="Arial" pitchFamily="34" charset="0"/>
              </a:rPr>
              <a:t>2019.06.19</a:t>
            </a:r>
          </a:p>
          <a:p>
            <a:pPr algn="ctr"/>
            <a:r>
              <a:rPr lang="en-US" altLang="ko-KR" sz="1500" dirty="0" smtClean="0">
                <a:latin typeface="Arial" pitchFamily="34" charset="0"/>
                <a:cs typeface="Arial" pitchFamily="34" charset="0"/>
              </a:rPr>
              <a:t>Dyspnea</a:t>
            </a:r>
            <a:r>
              <a:rPr lang="ko-KR" altLang="en-US" sz="1500" dirty="0" smtClean="0">
                <a:latin typeface="Arial" pitchFamily="34" charset="0"/>
                <a:cs typeface="Arial" pitchFamily="34" charset="0"/>
              </a:rPr>
              <a:t>악화</a:t>
            </a:r>
            <a:r>
              <a:rPr lang="en-US" altLang="ko-KR" sz="1500" dirty="0" smtClean="0">
                <a:latin typeface="Arial" pitchFamily="34" charset="0"/>
                <a:cs typeface="Arial" pitchFamily="34" charset="0"/>
              </a:rPr>
              <a:t>, vent care </a:t>
            </a:r>
            <a:r>
              <a:rPr lang="ko-KR" altLang="en-US" sz="1500" dirty="0" smtClean="0">
                <a:latin typeface="Arial" pitchFamily="34" charset="0"/>
                <a:cs typeface="Arial" pitchFamily="34" charset="0"/>
              </a:rPr>
              <a:t>시작</a:t>
            </a:r>
            <a:endParaRPr lang="en-US" altLang="ko-KR" sz="15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 flipH="1">
            <a:off x="6732239" y="2646487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H="1">
            <a:off x="4067944" y="3508194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9552" y="4165697"/>
            <a:ext cx="12485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>
                <a:latin typeface="Arial" pitchFamily="34" charset="0"/>
                <a:cs typeface="Arial" pitchFamily="34" charset="0"/>
              </a:rPr>
              <a:t>2019.06.14 </a:t>
            </a:r>
          </a:p>
          <a:p>
            <a:pPr algn="ctr"/>
            <a:r>
              <a:rPr lang="en-US" altLang="ko-KR" sz="1500" dirty="0" err="1" smtClean="0">
                <a:latin typeface="Arial" pitchFamily="34" charset="0"/>
                <a:cs typeface="Arial" pitchFamily="34" charset="0"/>
              </a:rPr>
              <a:t>Ascite</a:t>
            </a:r>
            <a:r>
              <a:rPr lang="en-US" altLang="ko-KR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1500" dirty="0" err="1" smtClean="0">
                <a:latin typeface="Arial" pitchFamily="34" charset="0"/>
                <a:cs typeface="Arial" pitchFamily="34" charset="0"/>
              </a:rPr>
              <a:t>조절위해</a:t>
            </a:r>
            <a:r>
              <a:rPr lang="ko-KR" altLang="en-US" sz="1500" dirty="0" smtClean="0">
                <a:latin typeface="Arial" pitchFamily="34" charset="0"/>
                <a:cs typeface="Arial" pitchFamily="34" charset="0"/>
              </a:rPr>
              <a:t> 입원</a:t>
            </a:r>
            <a:endParaRPr lang="ko-KR" altLang="en-U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E:\20190614 CX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3" y="4950527"/>
            <a:ext cx="17973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20190617 CX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15" y="4950527"/>
            <a:ext cx="15258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https://mail.naver.com/read/image/?mailSN=98232&amp;attachIndex=2&amp;contentType=image/jpeg&amp;offset=1978&amp;size=608112&amp;mimeSN=1560931334.185311.25672.55040&amp;org=1&amp;u=lovefull777"/>
          <p:cNvSpPr>
            <a:spLocks noChangeAspect="1" noChangeArrowheads="1"/>
          </p:cNvSpPr>
          <p:nvPr/>
        </p:nvSpPr>
        <p:spPr bwMode="auto">
          <a:xfrm>
            <a:off x="76200" y="-136525"/>
            <a:ext cx="7096125" cy="864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8" descr="https://mail.naver.com/read/image/?mailSN=98232&amp;attachIndex=2&amp;contentType=image/jpeg&amp;offset=1978&amp;size=608112&amp;mimeSN=1560931334.185311.25672.55040&amp;org=1&amp;u=lovefull777"/>
          <p:cNvSpPr>
            <a:spLocks noChangeAspect="1" noChangeArrowheads="1"/>
          </p:cNvSpPr>
          <p:nvPr/>
        </p:nvSpPr>
        <p:spPr bwMode="auto">
          <a:xfrm>
            <a:off x="228600" y="15875"/>
            <a:ext cx="7096125" cy="864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3" name="Picture 9" descr="C:\Users\김미현\Desktop\20190619 CX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11" y="4950527"/>
            <a:ext cx="147592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652120" y="1988840"/>
            <a:ext cx="227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2019.06.19</a:t>
            </a:r>
          </a:p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Infliximab</a:t>
            </a:r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5mg/kg iv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8676455" y="2636912"/>
            <a:ext cx="1" cy="653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11418" y="1988840"/>
            <a:ext cx="227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2019.06.22</a:t>
            </a:r>
          </a:p>
          <a:p>
            <a:r>
              <a:rPr lang="ko-KR" altLang="en-US" sz="1200" b="1" dirty="0" smtClean="0">
                <a:latin typeface="Arial" pitchFamily="34" charset="0"/>
                <a:cs typeface="Arial" pitchFamily="34" charset="0"/>
              </a:rPr>
              <a:t>발표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4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05. Endocrine toxicities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/>
              <a:t>Thyroid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Primary hypothyroidism</a:t>
            </a:r>
            <a:endParaRPr lang="en-US" altLang="ko-KR" sz="2000" dirty="0"/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Hyperthyroidism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Adrenal</a:t>
            </a:r>
            <a:r>
              <a:rPr lang="en-US" altLang="ko-KR" sz="24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Primary adrenal insufficiency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Pituitary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err="1" smtClean="0"/>
              <a:t>Hypophysitis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Diabetes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52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05. </a:t>
            </a:r>
            <a:r>
              <a:rPr lang="en-US" altLang="ko-KR" dirty="0" smtClean="0"/>
              <a:t>Endocrine toxicities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85" y="1268760"/>
            <a:ext cx="62388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060" y="6623774"/>
            <a:ext cx="1468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 </a:t>
            </a:r>
            <a:r>
              <a:rPr lang="en-US" altLang="ko-KR" sz="1100" dirty="0"/>
              <a:t>J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Clin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Oncol</a:t>
            </a:r>
            <a:r>
              <a:rPr lang="en-US" altLang="ko-KR" sz="1100" dirty="0" smtClean="0"/>
              <a:t> 2018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05. Endocrine toxicities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00" b="1" dirty="0" smtClean="0"/>
              <a:t>05-01. Thyroid </a:t>
            </a:r>
            <a:r>
              <a:rPr lang="en-US" altLang="ko-KR" sz="2200" b="1" dirty="0" smtClean="0"/>
              <a:t>gland disorders</a:t>
            </a:r>
            <a:endParaRPr lang="en-US" altLang="ko-KR" sz="2200" b="1" dirty="0"/>
          </a:p>
          <a:p>
            <a:pPr lvl="1"/>
            <a:r>
              <a:rPr lang="en-US" altLang="ko-KR" sz="2000" dirty="0" smtClean="0"/>
              <a:t>Hypothyroidism &gt; Hyperthyroidism</a:t>
            </a:r>
            <a:endParaRPr lang="en-US" altLang="ko-KR" sz="2000" dirty="0"/>
          </a:p>
          <a:p>
            <a:pPr lvl="1"/>
            <a:r>
              <a:rPr lang="en-US" altLang="ko-KR" sz="2000" dirty="0"/>
              <a:t>Fatigue, weakness, asthenia, new onset </a:t>
            </a:r>
            <a:r>
              <a:rPr lang="en-US" altLang="ko-KR" sz="2000" dirty="0" smtClean="0"/>
              <a:t>atrial fibrillation</a:t>
            </a:r>
            <a:r>
              <a:rPr lang="en-US" altLang="ko-KR" sz="2000" dirty="0"/>
              <a:t>, constipation/diarrhea, </a:t>
            </a:r>
            <a:r>
              <a:rPr lang="en-US" altLang="ko-KR" sz="2000" dirty="0" smtClean="0"/>
              <a:t>cold/heat intolerance</a:t>
            </a:r>
            <a:r>
              <a:rPr lang="en-US" altLang="ko-KR" sz="2000" dirty="0"/>
              <a:t>, dry skin/excessive </a:t>
            </a:r>
            <a:r>
              <a:rPr lang="en-US" altLang="ko-KR" sz="2000" dirty="0" smtClean="0"/>
              <a:t>diaphoresis, weight </a:t>
            </a:r>
            <a:r>
              <a:rPr lang="en-US" altLang="ko-KR" sz="2000" dirty="0"/>
              <a:t>gain/weight </a:t>
            </a:r>
            <a:r>
              <a:rPr lang="en-US" altLang="ko-KR" sz="2000" dirty="0" smtClean="0"/>
              <a:t>loss</a:t>
            </a:r>
          </a:p>
          <a:p>
            <a:pPr lvl="1"/>
            <a:r>
              <a:rPr lang="en-US" altLang="ko-KR" sz="2000" dirty="0"/>
              <a:t>More common with anti-PD-1/anti-PD-L1 than anti-CTLA-4 </a:t>
            </a:r>
            <a:r>
              <a:rPr lang="en-US" altLang="ko-KR" sz="2000" dirty="0" smtClean="0"/>
              <a:t>therapy (5~10%)</a:t>
            </a:r>
          </a:p>
          <a:p>
            <a:pPr lvl="1"/>
            <a:r>
              <a:rPr lang="en-US" altLang="ko-KR" sz="2000" dirty="0" smtClean="0"/>
              <a:t>Monitoring during treatment</a:t>
            </a:r>
          </a:p>
          <a:p>
            <a:pPr lvl="1"/>
            <a:endParaRPr lang="en-US" altLang="ko-KR" sz="2100" dirty="0"/>
          </a:p>
        </p:txBody>
      </p:sp>
      <p:sp>
        <p:nvSpPr>
          <p:cNvPr id="4" name="직사각형 3"/>
          <p:cNvSpPr/>
          <p:nvPr/>
        </p:nvSpPr>
        <p:spPr>
          <a:xfrm>
            <a:off x="265256" y="4509120"/>
            <a:ext cx="439248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Anti-CTLA4 </a:t>
            </a:r>
            <a:endParaRPr lang="en-US" altLang="ko-KR" sz="1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including combination with anti-PD-1)</a:t>
            </a:r>
          </a:p>
          <a:p>
            <a:r>
              <a:rPr lang="ko-KR" altLang="en-US" sz="1400" dirty="0">
                <a:latin typeface="Arial" pitchFamily="34" charset="0"/>
                <a:cs typeface="Arial" pitchFamily="34" charset="0"/>
              </a:rPr>
              <a:t>・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TFTs every cycle</a:t>
            </a:r>
          </a:p>
          <a:p>
            <a:r>
              <a:rPr lang="ko-KR" altLang="en-US" sz="1400" dirty="0">
                <a:latin typeface="Arial" pitchFamily="34" charset="0"/>
                <a:cs typeface="Arial" pitchFamily="34" charset="0"/>
              </a:rPr>
              <a:t>・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TFTs 4-6 weeks after cycle 4 (i.e. with restaging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CT). Late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endocrine dysfunction can occur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860032" y="4509120"/>
            <a:ext cx="410445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Anti-PD-1/Anti-PD-L1</a:t>
            </a:r>
          </a:p>
          <a:p>
            <a:r>
              <a:rPr lang="ko-KR" altLang="en-US" sz="1200" dirty="0">
                <a:latin typeface="Arial" pitchFamily="34" charset="0"/>
                <a:cs typeface="Arial" pitchFamily="34" charset="0"/>
              </a:rPr>
              <a:t>・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TFTs every cycle for first 3 months, every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second cycle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thereafter (in case of 2-weekly schedule)</a:t>
            </a:r>
          </a:p>
          <a:p>
            <a:r>
              <a:rPr lang="ko-KR" altLang="en-US" sz="1400" dirty="0">
                <a:latin typeface="Arial" pitchFamily="34" charset="0"/>
                <a:cs typeface="Arial" pitchFamily="34" charset="0"/>
              </a:rPr>
              <a:t>・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Cortisol as indicated by symptoms/falling TSH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05-1. Thyroid gland disorders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" y="1476375"/>
            <a:ext cx="9115199" cy="29520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060" y="6623774"/>
            <a:ext cx="16979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Annals of </a:t>
            </a:r>
            <a:r>
              <a:rPr lang="en-US" altLang="ko-KR" sz="1100" dirty="0" err="1" smtClean="0"/>
              <a:t>Oncol</a:t>
            </a:r>
            <a:r>
              <a:rPr lang="en-US" altLang="ko-KR" sz="1100" dirty="0" smtClean="0"/>
              <a:t> 2017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7504" y="1844824"/>
            <a:ext cx="3240360" cy="2736304"/>
          </a:xfrm>
          <a:prstGeom prst="rect">
            <a:avLst/>
          </a:prstGeom>
          <a:noFill/>
          <a:ln w="158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012160" y="1844824"/>
            <a:ext cx="3096344" cy="2736304"/>
          </a:xfrm>
          <a:prstGeom prst="rect">
            <a:avLst/>
          </a:prstGeom>
          <a:noFill/>
          <a:ln w="15875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84152" y="4725144"/>
            <a:ext cx="1459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[Hypothyroidism]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4725144"/>
            <a:ext cx="1508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[Hyperthyroidism]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Immune checkpoint inhibitors</a:t>
            </a:r>
            <a:endParaRPr lang="ko-KR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88265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060" y="6623774"/>
            <a:ext cx="1702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err="1" smtClean="0"/>
              <a:t>Clin</a:t>
            </a:r>
            <a:r>
              <a:rPr lang="en-US" altLang="ko-KR" sz="1100" dirty="0" smtClean="0"/>
              <a:t> Cancer Res 2017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05. Endocrine toxicities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00" b="1" dirty="0" smtClean="0"/>
              <a:t>05-02. </a:t>
            </a:r>
            <a:r>
              <a:rPr lang="en-US" altLang="ko-KR" sz="2200" b="1" dirty="0" err="1" smtClean="0"/>
              <a:t>Hypophysitis</a:t>
            </a:r>
            <a:endParaRPr lang="en-US" altLang="ko-KR" sz="2200" b="1" dirty="0"/>
          </a:p>
          <a:p>
            <a:pPr lvl="1"/>
            <a:r>
              <a:rPr lang="en-US" altLang="ko-KR" sz="2000" dirty="0"/>
              <a:t>Very rare in patients treated with anti-PD-1 and anti-PD-L1</a:t>
            </a:r>
            <a:endParaRPr lang="ko-KR" altLang="en-US" sz="2000" dirty="0"/>
          </a:p>
          <a:p>
            <a:pPr lvl="1"/>
            <a:r>
              <a:rPr lang="en-US" altLang="ko-KR" sz="2000" dirty="0" smtClean="0"/>
              <a:t>Headache</a:t>
            </a:r>
            <a:r>
              <a:rPr lang="en-US" altLang="ko-KR" sz="2000" dirty="0"/>
              <a:t>, visual field defects, blurring of vision, impotence, </a:t>
            </a:r>
            <a:r>
              <a:rPr lang="en-US" altLang="ko-KR" sz="2000" dirty="0" smtClean="0"/>
              <a:t>amenorrhea</a:t>
            </a:r>
          </a:p>
          <a:p>
            <a:pPr lvl="1"/>
            <a:r>
              <a:rPr lang="en-US" altLang="ko-KR" sz="2000" dirty="0" smtClean="0"/>
              <a:t>Diagnosis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ko-KR" sz="1600" dirty="0" smtClean="0"/>
              <a:t>Brain MRI -  swollen or enlarged </a:t>
            </a:r>
            <a:r>
              <a:rPr lang="en-US" altLang="ko-KR" sz="1600" dirty="0"/>
              <a:t>pituitary gland may be </a:t>
            </a:r>
            <a:r>
              <a:rPr lang="en-US" altLang="ko-KR" sz="1600" dirty="0" smtClean="0"/>
              <a:t>visible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ko-KR" sz="1600" dirty="0" smtClean="0"/>
              <a:t>Simultaneous low </a:t>
            </a:r>
            <a:r>
              <a:rPr lang="en-US" altLang="ko-KR" sz="1600" dirty="0"/>
              <a:t>blood levels of TSH, adrenocorticotropic hormone </a:t>
            </a:r>
            <a:r>
              <a:rPr lang="en-US" altLang="ko-KR" sz="1600" dirty="0" smtClean="0"/>
              <a:t>and/or FSH/LH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8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05. </a:t>
            </a:r>
            <a:r>
              <a:rPr lang="en-US" altLang="ko-KR" dirty="0"/>
              <a:t>Endocrine toxicities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200" b="1" dirty="0" smtClean="0"/>
              <a:t>05-03. Diabetes </a:t>
            </a:r>
            <a:r>
              <a:rPr lang="en-US" altLang="ko-KR" sz="2200" b="1" dirty="0"/>
              <a:t>mellitus (DM) </a:t>
            </a:r>
            <a:endParaRPr lang="en-US" altLang="ko-KR" sz="2200" b="1" dirty="0" smtClean="0"/>
          </a:p>
          <a:p>
            <a:pPr lvl="1"/>
            <a:r>
              <a:rPr lang="en-US" altLang="ko-KR" sz="2000" dirty="0" smtClean="0"/>
              <a:t>More common </a:t>
            </a:r>
            <a:r>
              <a:rPr lang="en-US" altLang="ko-KR" sz="2000" dirty="0"/>
              <a:t>with PD-1 and PD-L1 blockade (or combination </a:t>
            </a:r>
            <a:r>
              <a:rPr lang="en-US" altLang="ko-KR" sz="2000" dirty="0" smtClean="0"/>
              <a:t>immunotherapy) than </a:t>
            </a:r>
            <a:r>
              <a:rPr lang="en-US" altLang="ko-KR" sz="2000" dirty="0"/>
              <a:t>with </a:t>
            </a:r>
            <a:r>
              <a:rPr lang="en-US" altLang="ko-KR" sz="2000" dirty="0" err="1" smtClean="0"/>
              <a:t>ipilimumab</a:t>
            </a:r>
            <a:endParaRPr lang="en-US" altLang="ko-KR" sz="2000" dirty="0" smtClean="0"/>
          </a:p>
          <a:p>
            <a:pPr lvl="1"/>
            <a:r>
              <a:rPr lang="en-US" altLang="ko-KR" sz="2000" dirty="0" smtClean="0"/>
              <a:t>Type </a:t>
            </a:r>
            <a:r>
              <a:rPr lang="en-US" altLang="ko-KR" sz="2000" dirty="0"/>
              <a:t>1 or type </a:t>
            </a:r>
            <a:r>
              <a:rPr lang="en-US" altLang="ko-KR" sz="2000" dirty="0" smtClean="0"/>
              <a:t>2 DM </a:t>
            </a:r>
          </a:p>
          <a:p>
            <a:pPr lvl="1"/>
            <a:r>
              <a:rPr lang="en-US" altLang="ko-KR" sz="2000" dirty="0" smtClean="0"/>
              <a:t>Patients </a:t>
            </a:r>
            <a:r>
              <a:rPr lang="en-US" altLang="ko-KR" sz="2000" dirty="0"/>
              <a:t>with type </a:t>
            </a:r>
            <a:r>
              <a:rPr lang="en-US" altLang="ko-KR" sz="2000" dirty="0" smtClean="0"/>
              <a:t>2 DM </a:t>
            </a:r>
            <a:r>
              <a:rPr lang="en-US" altLang="ko-KR" sz="2000" dirty="0"/>
              <a:t>may develop ketoacidosis, an </a:t>
            </a:r>
            <a:r>
              <a:rPr lang="en-US" altLang="ko-KR" sz="2000" dirty="0" smtClean="0"/>
              <a:t>infrequent but </a:t>
            </a:r>
            <a:r>
              <a:rPr lang="en-US" altLang="ko-KR" sz="2000" dirty="0"/>
              <a:t>life-threatening </a:t>
            </a:r>
            <a:r>
              <a:rPr lang="en-US" altLang="ko-KR" sz="2000" dirty="0" smtClean="0"/>
              <a:t>event</a:t>
            </a:r>
          </a:p>
          <a:p>
            <a:pPr marL="457200" lvl="1" indent="0">
              <a:buNone/>
            </a:pPr>
            <a:endParaRPr lang="en-US" altLang="ko-KR" sz="2000" dirty="0" smtClean="0"/>
          </a:p>
          <a:p>
            <a:pPr marL="457200" lvl="1" indent="0">
              <a:buNone/>
            </a:pPr>
            <a:r>
              <a:rPr lang="en-US" altLang="ko-KR" sz="2000" b="1" dirty="0" smtClean="0"/>
              <a:t>► Recommended </a:t>
            </a:r>
            <a:r>
              <a:rPr lang="en-US" altLang="ko-KR" sz="2000" b="1" dirty="0"/>
              <a:t>that blood glucose levels are regularly monitored</a:t>
            </a:r>
          </a:p>
          <a:p>
            <a:pPr marL="457200" lvl="1" indent="0">
              <a:buNone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106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06. Rare events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 smtClean="0"/>
              <a:t>Neurological toxicity</a:t>
            </a:r>
          </a:p>
          <a:p>
            <a:pPr>
              <a:lnSpc>
                <a:spcPct val="150000"/>
              </a:lnSpc>
            </a:pPr>
            <a:r>
              <a:rPr lang="en-US" altLang="ko-KR" sz="2200" dirty="0" smtClean="0"/>
              <a:t>Cardiac toxicity</a:t>
            </a:r>
          </a:p>
          <a:p>
            <a:pPr>
              <a:lnSpc>
                <a:spcPct val="150000"/>
              </a:lnSpc>
            </a:pPr>
            <a:r>
              <a:rPr lang="en-US" altLang="ko-KR" sz="2200" dirty="0" err="1"/>
              <a:t>Rheumatological</a:t>
            </a:r>
            <a:r>
              <a:rPr lang="en-US" altLang="ko-KR" sz="2200" dirty="0"/>
              <a:t> toxicity</a:t>
            </a:r>
          </a:p>
          <a:p>
            <a:pPr>
              <a:lnSpc>
                <a:spcPct val="150000"/>
              </a:lnSpc>
            </a:pPr>
            <a:r>
              <a:rPr lang="en-US" altLang="ko-KR" sz="2200" dirty="0" smtClean="0"/>
              <a:t>Renal toxicity</a:t>
            </a:r>
          </a:p>
          <a:p>
            <a:pPr>
              <a:lnSpc>
                <a:spcPct val="150000"/>
              </a:lnSpc>
            </a:pPr>
            <a:r>
              <a:rPr lang="en-US" altLang="ko-KR" sz="2200" dirty="0" smtClean="0"/>
              <a:t>Ocular toxicity</a:t>
            </a:r>
          </a:p>
          <a:p>
            <a:pPr>
              <a:lnSpc>
                <a:spcPct val="150000"/>
              </a:lnSpc>
            </a:pPr>
            <a:r>
              <a:rPr lang="en-US" altLang="ko-KR" sz="2200" dirty="0" smtClean="0"/>
              <a:t>Hematological toxicity</a:t>
            </a:r>
          </a:p>
          <a:p>
            <a:pPr>
              <a:lnSpc>
                <a:spcPct val="150000"/>
              </a:lnSpc>
            </a:pPr>
            <a:r>
              <a:rPr lang="en-US" altLang="ko-KR" sz="2200" dirty="0" smtClean="0"/>
              <a:t>Allograft rejection</a:t>
            </a:r>
          </a:p>
          <a:p>
            <a:pPr>
              <a:lnSpc>
                <a:spcPct val="150000"/>
              </a:lnSpc>
            </a:pP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885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06. Rare events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/>
              <a:t>Neurological toxicity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1%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/>
              <a:t>T</a:t>
            </a:r>
            <a:r>
              <a:rPr lang="en-US" altLang="ko-KR" sz="2000" dirty="0" smtClean="0"/>
              <a:t>ime to onset </a:t>
            </a:r>
            <a:r>
              <a:rPr lang="en-US" altLang="ko-KR" sz="2000" dirty="0"/>
              <a:t>varied from 6 to 13 </a:t>
            </a:r>
            <a:r>
              <a:rPr lang="en-US" altLang="ko-KR" sz="2000" dirty="0" smtClean="0"/>
              <a:t>weeks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/>
              <a:t>P</a:t>
            </a:r>
            <a:r>
              <a:rPr lang="en-US" altLang="ko-KR" sz="2000" dirty="0" smtClean="0"/>
              <a:t>olyneuropathy</a:t>
            </a:r>
            <a:r>
              <a:rPr lang="en-US" altLang="ko-KR" sz="2000" dirty="0"/>
              <a:t>, facial </a:t>
            </a:r>
            <a:r>
              <a:rPr lang="en-US" altLang="ko-KR" sz="2000" dirty="0" smtClean="0"/>
              <a:t>nerve palsy</a:t>
            </a:r>
            <a:r>
              <a:rPr lang="en-US" altLang="ko-KR" sz="2000" dirty="0"/>
              <a:t>, demyelination, myasthenia gravis, </a:t>
            </a:r>
            <a:r>
              <a:rPr lang="en-US" altLang="ko-KR" sz="2000" dirty="0" err="1"/>
              <a:t>Guillain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Barre</a:t>
            </a:r>
            <a:r>
              <a:rPr lang="en-US" altLang="ko-KR" sz="2000" dirty="0"/>
              <a:t>´ </a:t>
            </a:r>
            <a:r>
              <a:rPr lang="en-US" altLang="ko-KR" sz="2000" dirty="0" smtClean="0"/>
              <a:t>syndrome, posterior </a:t>
            </a:r>
            <a:r>
              <a:rPr lang="en-US" altLang="ko-KR" sz="2000" dirty="0"/>
              <a:t>reversible </a:t>
            </a:r>
            <a:r>
              <a:rPr lang="en-US" altLang="ko-KR" sz="2000" dirty="0" err="1"/>
              <a:t>leukoencephalopathy</a:t>
            </a:r>
            <a:r>
              <a:rPr lang="en-US" altLang="ko-KR" sz="2000" dirty="0"/>
              <a:t>, </a:t>
            </a:r>
            <a:r>
              <a:rPr lang="en-US" altLang="ko-KR" sz="2000" dirty="0" smtClean="0"/>
              <a:t>transverse myelitis</a:t>
            </a:r>
            <a:r>
              <a:rPr lang="en-US" altLang="ko-KR" sz="2000" dirty="0"/>
              <a:t>, enteric neuropathy, encephalitis and aseptic meningitis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652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06. Rare events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/>
              <a:t>Cardiac toxicity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/>
              <a:t>&lt;1</a:t>
            </a:r>
            <a:r>
              <a:rPr lang="en-US" altLang="ko-KR" sz="2000" dirty="0" smtClean="0"/>
              <a:t>% 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Myocarditis</a:t>
            </a:r>
            <a:r>
              <a:rPr lang="en-US" altLang="ko-KR" sz="2000" dirty="0"/>
              <a:t>, pericarditis, arrhythmias, </a:t>
            </a:r>
            <a:r>
              <a:rPr lang="en-US" altLang="ko-KR" sz="2000" dirty="0" smtClean="0"/>
              <a:t>cardiomyopathy and </a:t>
            </a:r>
            <a:r>
              <a:rPr lang="en-US" altLang="ko-KR" sz="2000" dirty="0"/>
              <a:t>impaired ventricular </a:t>
            </a:r>
            <a:r>
              <a:rPr lang="en-US" altLang="ko-KR" sz="2000" dirty="0" smtClean="0"/>
              <a:t>function</a:t>
            </a:r>
          </a:p>
          <a:p>
            <a:pPr lvl="1"/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35217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06. Rare events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1" dirty="0" err="1"/>
              <a:t>Rheumatological</a:t>
            </a:r>
            <a:r>
              <a:rPr lang="en-US" altLang="ko-KR" sz="2400" b="1" dirty="0"/>
              <a:t> toxicity</a:t>
            </a:r>
          </a:p>
          <a:p>
            <a:pPr lvl="2">
              <a:buFontTx/>
              <a:buChar char="-"/>
            </a:pPr>
            <a:r>
              <a:rPr lang="en-US" altLang="ko-KR" sz="2000" dirty="0"/>
              <a:t>Mild or moderate </a:t>
            </a:r>
            <a:r>
              <a:rPr lang="en-US" altLang="ko-KR" sz="2000" dirty="0" err="1"/>
              <a:t>myalgias</a:t>
            </a:r>
            <a:r>
              <a:rPr lang="en-US" altLang="ko-KR" sz="2000" dirty="0"/>
              <a:t> and </a:t>
            </a:r>
            <a:r>
              <a:rPr lang="en-US" altLang="ko-KR" sz="2000" dirty="0" err="1"/>
              <a:t>arthralgias</a:t>
            </a:r>
            <a:r>
              <a:rPr lang="en-US" altLang="ko-KR" sz="2000" dirty="0"/>
              <a:t> occur in 2%–12% of patients </a:t>
            </a:r>
          </a:p>
          <a:p>
            <a:pPr lvl="2">
              <a:buFontTx/>
              <a:buChar char="-"/>
            </a:pPr>
            <a:r>
              <a:rPr lang="en-US" altLang="ko-KR" sz="2000" dirty="0"/>
              <a:t>More common with anti-PD-1 agents</a:t>
            </a:r>
          </a:p>
          <a:p>
            <a:pPr lvl="2">
              <a:buFontTx/>
              <a:buChar char="-"/>
            </a:pPr>
            <a:r>
              <a:rPr lang="en-US" altLang="ko-KR" sz="2000" dirty="0" err="1"/>
              <a:t>Vasculitis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polymyositis</a:t>
            </a:r>
            <a:r>
              <a:rPr lang="en-US" altLang="ko-KR" sz="2000" dirty="0"/>
              <a:t>, myositis, temporal </a:t>
            </a:r>
            <a:r>
              <a:rPr lang="en-US" altLang="ko-KR" sz="2000" dirty="0" smtClean="0"/>
              <a:t>arteritis</a:t>
            </a:r>
          </a:p>
          <a:p>
            <a:endParaRPr lang="en-US" altLang="ko-KR" sz="2000" dirty="0"/>
          </a:p>
          <a:p>
            <a:r>
              <a:rPr lang="en-US" altLang="ko-KR" sz="2400" b="1" dirty="0"/>
              <a:t>Renal toxicity</a:t>
            </a:r>
          </a:p>
          <a:p>
            <a:pPr lvl="1"/>
            <a:r>
              <a:rPr lang="en-US" altLang="ko-KR" sz="2000" dirty="0"/>
              <a:t>&lt;1</a:t>
            </a:r>
            <a:r>
              <a:rPr lang="en-US" altLang="ko-KR" sz="2000" dirty="0" smtClean="0"/>
              <a:t>%</a:t>
            </a:r>
          </a:p>
          <a:p>
            <a:pPr lvl="1"/>
            <a:r>
              <a:rPr lang="en-US" altLang="ko-KR" sz="2000" dirty="0" smtClean="0"/>
              <a:t>Nephritis, renal </a:t>
            </a:r>
            <a:r>
              <a:rPr lang="en-US" altLang="ko-KR" sz="2000" dirty="0" err="1" smtClean="0"/>
              <a:t>dysfuction</a:t>
            </a:r>
            <a:endParaRPr lang="en-US" altLang="ko-KR" sz="2000" dirty="0"/>
          </a:p>
          <a:p>
            <a:pPr lvl="1"/>
            <a:r>
              <a:rPr lang="en-US" altLang="ko-KR" sz="2000" dirty="0"/>
              <a:t>Serum sodium, potassium, </a:t>
            </a:r>
            <a:r>
              <a:rPr lang="en-US" altLang="ko-KR" sz="2000" dirty="0" err="1"/>
              <a:t>creatinine</a:t>
            </a:r>
            <a:r>
              <a:rPr lang="en-US" altLang="ko-KR" sz="2000" dirty="0"/>
              <a:t> and urea should be measured before every infusion of checkpoint inhibitor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67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06. Rare events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 smtClean="0"/>
              <a:t>Ocular </a:t>
            </a:r>
            <a:r>
              <a:rPr lang="en-US" altLang="ko-KR" sz="2400" b="1" dirty="0"/>
              <a:t>toxicity</a:t>
            </a:r>
          </a:p>
          <a:p>
            <a:pPr lvl="1"/>
            <a:r>
              <a:rPr lang="en-US" altLang="ko-KR" sz="2000" dirty="0"/>
              <a:t>&lt;1%</a:t>
            </a:r>
          </a:p>
          <a:p>
            <a:pPr lvl="1"/>
            <a:r>
              <a:rPr lang="en-US" altLang="ko-KR" sz="2000" dirty="0" smtClean="0"/>
              <a:t>Uveitis/</a:t>
            </a:r>
            <a:r>
              <a:rPr lang="en-US" altLang="ko-KR" sz="2000" dirty="0" err="1" smtClean="0"/>
              <a:t>iritris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episcleritis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blepharitis</a:t>
            </a:r>
            <a:endParaRPr lang="en-US" altLang="ko-KR" sz="2000" dirty="0" smtClean="0"/>
          </a:p>
          <a:p>
            <a:pPr lvl="1"/>
            <a:r>
              <a:rPr lang="en-US" altLang="ko-KR" sz="2000" dirty="0" smtClean="0">
                <a:solidFill>
                  <a:srgbClr val="FF0000"/>
                </a:solidFill>
              </a:rPr>
              <a:t>G3/4: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permenantly</a:t>
            </a:r>
            <a:r>
              <a:rPr lang="en-US" altLang="ko-KR" sz="2000" dirty="0" smtClean="0">
                <a:solidFill>
                  <a:srgbClr val="FF0000"/>
                </a:solidFill>
              </a:rPr>
              <a:t> discontinue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ICPi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New therapeutic perspectives for the management of </a:t>
            </a:r>
            <a:r>
              <a:rPr lang="en-US" altLang="ko-KR" sz="2000" dirty="0" err="1" smtClean="0"/>
              <a:t>irAEs</a:t>
            </a:r>
            <a:endParaRPr lang="ko-KR" altLang="en-US" sz="2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5304"/>
            <a:ext cx="8866178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060" y="6623774"/>
            <a:ext cx="15584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Lancet </a:t>
            </a:r>
            <a:r>
              <a:rPr lang="en-US" altLang="ko-KR" sz="1100" dirty="0" err="1" smtClean="0"/>
              <a:t>Oncol</a:t>
            </a:r>
            <a:r>
              <a:rPr lang="en-US" altLang="ko-KR" sz="1100" dirty="0" smtClean="0"/>
              <a:t>. 2019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0" dirty="0"/>
              <a:t>ICIs should </a:t>
            </a:r>
            <a:r>
              <a:rPr lang="en-US" altLang="ko-KR" b="0" dirty="0" smtClean="0"/>
              <a:t>be </a:t>
            </a:r>
            <a:r>
              <a:rPr lang="en-US" altLang="ko-KR" b="0" dirty="0"/>
              <a:t>stopped permanently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>
                <a:solidFill>
                  <a:srgbClr val="FF0000"/>
                </a:solidFill>
              </a:rPr>
              <a:t>G</a:t>
            </a:r>
            <a:r>
              <a:rPr lang="en-US" altLang="ko-KR" sz="2000" dirty="0" smtClean="0">
                <a:solidFill>
                  <a:srgbClr val="FF0000"/>
                </a:solidFill>
              </a:rPr>
              <a:t>rade </a:t>
            </a:r>
            <a:r>
              <a:rPr lang="en-US" altLang="ko-KR" sz="2000" dirty="0">
                <a:solidFill>
                  <a:srgbClr val="FF0000"/>
                </a:solidFill>
              </a:rPr>
              <a:t>4 </a:t>
            </a:r>
            <a:r>
              <a:rPr lang="en-US" altLang="ko-KR" sz="2000" dirty="0" smtClean="0">
                <a:solidFill>
                  <a:srgbClr val="FF0000"/>
                </a:solidFill>
              </a:rPr>
              <a:t>toxicities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solidFill>
                  <a:srgbClr val="FF0000"/>
                </a:solidFill>
              </a:rPr>
              <a:t>Grade </a:t>
            </a:r>
            <a:r>
              <a:rPr lang="en-US" altLang="ko-KR" sz="2000" dirty="0">
                <a:solidFill>
                  <a:srgbClr val="FF0000"/>
                </a:solidFill>
              </a:rPr>
              <a:t>2 reactions lasting for 6 weeks or </a:t>
            </a:r>
            <a:r>
              <a:rPr lang="en-US" altLang="ko-KR" sz="2000" dirty="0" smtClean="0">
                <a:solidFill>
                  <a:srgbClr val="FF0000"/>
                </a:solidFill>
              </a:rPr>
              <a:t>longer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/>
              <a:t>    </a:t>
            </a:r>
            <a:r>
              <a:rPr lang="en-US" altLang="ko-KR" sz="1600" dirty="0" smtClean="0"/>
              <a:t># anti- </a:t>
            </a:r>
            <a:r>
              <a:rPr lang="en-US" altLang="ko-KR" sz="1600" dirty="0"/>
              <a:t>PD-1/anti-PD-L1 antibodies can be continued </a:t>
            </a:r>
            <a:r>
              <a:rPr lang="en-US" altLang="ko-KR" sz="1600" dirty="0" smtClean="0"/>
              <a:t>in </a:t>
            </a:r>
            <a:r>
              <a:rPr lang="en-US" altLang="ko-KR" sz="1600" dirty="0" err="1" smtClean="0"/>
              <a:t>endocrinopathies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controlled with hormone </a:t>
            </a:r>
            <a:r>
              <a:rPr lang="en-US" altLang="ko-KR" sz="1600" dirty="0" smtClean="0"/>
              <a:t>replacement</a:t>
            </a:r>
            <a:endParaRPr lang="en-US" altLang="ko-KR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solidFill>
                  <a:srgbClr val="FF0000"/>
                </a:solidFill>
              </a:rPr>
              <a:t>Inability </a:t>
            </a:r>
            <a:r>
              <a:rPr lang="en-US" altLang="ko-KR" sz="2000" dirty="0">
                <a:solidFill>
                  <a:srgbClr val="FF0000"/>
                </a:solidFill>
              </a:rPr>
              <a:t>to reduce glucocorticoids dose</a:t>
            </a:r>
            <a:r>
              <a:rPr lang="en-US" altLang="ko-KR" sz="2000" dirty="0"/>
              <a:t> to 7.5mg </a:t>
            </a:r>
            <a:r>
              <a:rPr lang="en-US" altLang="ko-KR" sz="2000" dirty="0" smtClean="0"/>
              <a:t>prednisone or </a:t>
            </a:r>
            <a:r>
              <a:rPr lang="en-US" altLang="ko-KR" sz="2000" dirty="0"/>
              <a:t>equivalent per day for patients treated with </a:t>
            </a:r>
            <a:r>
              <a:rPr lang="en-US" altLang="ko-KR" sz="2000" dirty="0" smtClean="0"/>
              <a:t>anti-CTLA-4 </a:t>
            </a:r>
            <a:r>
              <a:rPr lang="en-US" altLang="ko-KR" sz="2000" dirty="0"/>
              <a:t>antibodies and less than 10mg /day within 12 weeks </a:t>
            </a:r>
            <a:r>
              <a:rPr lang="en-US" altLang="ko-KR" sz="2000" dirty="0" smtClean="0"/>
              <a:t>for anti-PD-1 antibodies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000" dirty="0" smtClean="0">
                <a:solidFill>
                  <a:srgbClr val="FF0000"/>
                </a:solidFill>
              </a:rPr>
              <a:t>Grade 3,4 or 2 ocular </a:t>
            </a:r>
            <a:r>
              <a:rPr lang="en-US" altLang="ko-KR" sz="2000" dirty="0">
                <a:solidFill>
                  <a:srgbClr val="FF0000"/>
                </a:solidFill>
              </a:rPr>
              <a:t>reactions not improving to grade 1 </a:t>
            </a:r>
            <a:r>
              <a:rPr lang="en-US" altLang="ko-KR" sz="2000" dirty="0" smtClean="0">
                <a:solidFill>
                  <a:srgbClr val="FF0000"/>
                </a:solidFill>
              </a:rPr>
              <a:t>within 2 </a:t>
            </a:r>
            <a:r>
              <a:rPr lang="en-US" altLang="ko-KR" sz="2000" dirty="0">
                <a:solidFill>
                  <a:srgbClr val="FF0000"/>
                </a:solidFill>
              </a:rPr>
              <a:t>weeks </a:t>
            </a:r>
            <a:r>
              <a:rPr lang="en-US" altLang="ko-KR" sz="2000" dirty="0"/>
              <a:t>after treatment with topical immunosuppression </a:t>
            </a:r>
            <a:r>
              <a:rPr lang="en-US" altLang="ko-KR" sz="2000" dirty="0" smtClean="0"/>
              <a:t>or requiring </a:t>
            </a:r>
            <a:r>
              <a:rPr lang="en-US" altLang="ko-KR" sz="2000" dirty="0"/>
              <a:t>systemic </a:t>
            </a:r>
            <a:r>
              <a:rPr lang="en-US" altLang="ko-KR" sz="2000" dirty="0" smtClean="0"/>
              <a:t>treatment</a:t>
            </a:r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17060" y="6623774"/>
            <a:ext cx="1808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Front </a:t>
            </a:r>
            <a:r>
              <a:rPr lang="en-US" altLang="ko-KR" sz="1100" dirty="0" err="1"/>
              <a:t>Pharmacol</a:t>
            </a:r>
            <a:r>
              <a:rPr lang="en-US" altLang="ko-KR" sz="1100" dirty="0"/>
              <a:t>. </a:t>
            </a:r>
            <a:r>
              <a:rPr lang="en-US" altLang="ko-KR" sz="1100" dirty="0" smtClean="0"/>
              <a:t>2017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439652" y="2708920"/>
            <a:ext cx="6336704" cy="854968"/>
          </a:xfrm>
          <a:ln w="952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3600" dirty="0" smtClean="0"/>
              <a:t>04. Summary</a:t>
            </a:r>
            <a:endParaRPr lang="ko-KR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7248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Seminal studies of ICIs in NSCLC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-17060" y="6623774"/>
            <a:ext cx="17027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err="1" smtClean="0"/>
              <a:t>Clin</a:t>
            </a:r>
            <a:r>
              <a:rPr lang="en-US" altLang="ko-KR" sz="1100" dirty="0" smtClean="0"/>
              <a:t> Cancer Res 2019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" y="333344"/>
            <a:ext cx="9172513" cy="6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6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Summary</a:t>
            </a:r>
            <a:endParaRPr lang="ko-KR" altLang="en-US" sz="28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In general, </a:t>
            </a:r>
            <a:r>
              <a:rPr lang="en-US" altLang="ko-KR" sz="2000" dirty="0" err="1"/>
              <a:t>irAEs</a:t>
            </a:r>
            <a:r>
              <a:rPr lang="en-US" altLang="ko-KR" sz="2000" dirty="0"/>
              <a:t> occur quite early, mostly within weeks </a:t>
            </a:r>
            <a:r>
              <a:rPr lang="en-US" altLang="ko-KR" sz="2000" dirty="0" smtClean="0"/>
              <a:t>to 3 </a:t>
            </a:r>
            <a:r>
              <a:rPr lang="en-US" altLang="ko-KR" sz="2000" dirty="0"/>
              <a:t>months after initiation of immune checkpoint </a:t>
            </a:r>
            <a:r>
              <a:rPr lang="en-US" altLang="ko-KR" sz="2000" dirty="0" smtClean="0"/>
              <a:t>blockers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Before starting treatment, patients should be assessed in terms </a:t>
            </a:r>
            <a:r>
              <a:rPr lang="en-US" altLang="ko-KR" sz="2000" dirty="0" smtClean="0"/>
              <a:t>of susceptibility </a:t>
            </a:r>
            <a:r>
              <a:rPr lang="en-US" altLang="ko-KR" sz="2000" dirty="0"/>
              <a:t>to develop </a:t>
            </a:r>
            <a:r>
              <a:rPr lang="en-US" altLang="ko-KR" sz="2000" dirty="0" err="1" smtClean="0"/>
              <a:t>irAEs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/>
              <a:t>P</a:t>
            </a:r>
            <a:r>
              <a:rPr lang="en-US" altLang="ko-KR" sz="1600" dirty="0" smtClean="0"/>
              <a:t>atient </a:t>
            </a:r>
            <a:r>
              <a:rPr lang="en-US" altLang="ko-KR" sz="1600" dirty="0"/>
              <a:t>history (and family history), general physical </a:t>
            </a:r>
            <a:r>
              <a:rPr lang="en-US" altLang="ko-KR" sz="1600" dirty="0" smtClean="0"/>
              <a:t>condition, autoimmune </a:t>
            </a:r>
            <a:r>
              <a:rPr lang="en-US" altLang="ko-KR" sz="1600" dirty="0"/>
              <a:t>diseases, baseline laboratory tests </a:t>
            </a:r>
            <a:r>
              <a:rPr lang="en-US" altLang="ko-KR" sz="1600" dirty="0" smtClean="0"/>
              <a:t>and radiological exams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Patients should be informed of the potential AEs of </a:t>
            </a:r>
            <a:r>
              <a:rPr lang="en-US" altLang="ko-KR" sz="2000" dirty="0" smtClean="0"/>
              <a:t>immunotherapy before </a:t>
            </a:r>
            <a:r>
              <a:rPr lang="en-US" altLang="ko-KR" sz="2000" dirty="0"/>
              <a:t>treatment </a:t>
            </a:r>
            <a:r>
              <a:rPr lang="en-US" altLang="ko-KR" sz="2000" dirty="0" smtClean="0"/>
              <a:t>initiation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Once </a:t>
            </a:r>
            <a:r>
              <a:rPr lang="en-US" altLang="ko-KR" sz="2000" dirty="0" err="1"/>
              <a:t>irAEs</a:t>
            </a:r>
            <a:r>
              <a:rPr lang="en-US" altLang="ko-KR" sz="2000" dirty="0"/>
              <a:t> have developed, </a:t>
            </a:r>
            <a:r>
              <a:rPr lang="en-US" altLang="ko-KR" sz="2000" dirty="0" smtClean="0"/>
              <a:t>prompt work-up </a:t>
            </a:r>
            <a:r>
              <a:rPr lang="en-US" altLang="ko-KR" sz="2000" dirty="0"/>
              <a:t>is required and action should be taken to prevent </a:t>
            </a:r>
            <a:r>
              <a:rPr lang="en-US" altLang="ko-KR" sz="2000" dirty="0" smtClean="0"/>
              <a:t>further aggravation </a:t>
            </a:r>
            <a:r>
              <a:rPr lang="en-US" altLang="ko-KR" sz="2000" dirty="0"/>
              <a:t>of AEs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36150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38100"/>
            <a:ext cx="467677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060" y="6623774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J </a:t>
            </a:r>
            <a:r>
              <a:rPr lang="en-US" altLang="ko-KR" sz="1100" dirty="0" err="1" smtClean="0"/>
              <a:t>Clin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Oncol</a:t>
            </a:r>
            <a:r>
              <a:rPr lang="en-US" altLang="ko-KR" sz="1100" dirty="0" smtClean="0"/>
              <a:t> 2017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556792"/>
            <a:ext cx="57531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7060" y="6623774"/>
            <a:ext cx="2355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ESMO patients’ guideline 2018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4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848872" cy="8640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4800" dirty="0" smtClean="0"/>
              <a:t>THANK YOU</a:t>
            </a:r>
            <a:br>
              <a:rPr lang="en-US" altLang="ko-KR" sz="4800" dirty="0" smtClean="0"/>
            </a:b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688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ESMO patients’ guideline says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 smtClean="0"/>
              <a:t>“As </a:t>
            </a:r>
            <a:r>
              <a:rPr lang="en-US" altLang="ko-KR" sz="2400" dirty="0"/>
              <a:t>with chemotherapy and </a:t>
            </a:r>
            <a:r>
              <a:rPr lang="en-US" altLang="ko-KR" sz="2400" dirty="0" smtClean="0"/>
              <a:t>tumor-targeted drugs, treatment </a:t>
            </a:r>
            <a:r>
              <a:rPr lang="en-US" altLang="ko-KR" sz="2400" dirty="0"/>
              <a:t>with checkpoint inhibitors may </a:t>
            </a:r>
            <a:r>
              <a:rPr lang="en-US" altLang="ko-KR" sz="2400" dirty="0" smtClean="0"/>
              <a:t>also cause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 smtClean="0"/>
              <a:t>side </a:t>
            </a:r>
            <a:r>
              <a:rPr lang="en-US" altLang="ko-KR" sz="2400" dirty="0"/>
              <a:t>effects but they are </a:t>
            </a:r>
            <a:r>
              <a:rPr lang="en-US" altLang="ko-KR" sz="2400" dirty="0">
                <a:solidFill>
                  <a:srgbClr val="FF0000"/>
                </a:solidFill>
              </a:rPr>
              <a:t>very different </a:t>
            </a:r>
            <a:r>
              <a:rPr lang="en-US" altLang="ko-KR" sz="2400" dirty="0" smtClean="0"/>
              <a:t>and require </a:t>
            </a:r>
            <a:r>
              <a:rPr lang="en-US" altLang="ko-KR" sz="2400" dirty="0"/>
              <a:t>different management </a:t>
            </a:r>
            <a:r>
              <a:rPr lang="en-US" altLang="ko-KR" sz="2400" dirty="0" smtClean="0"/>
              <a:t>strategies”</a:t>
            </a:r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17060" y="6623774"/>
            <a:ext cx="2355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ESMO patients’ guideline 2018</a:t>
            </a:r>
            <a:endParaRPr lang="ko-KR" altLang="en-US" sz="11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439652" y="2708920"/>
            <a:ext cx="6336704" cy="854968"/>
          </a:xfrm>
          <a:ln w="9525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3600" dirty="0" smtClean="0"/>
              <a:t>02. Overview of </a:t>
            </a:r>
            <a:r>
              <a:rPr lang="en-US" altLang="ko-KR" sz="3600" dirty="0" err="1" smtClean="0"/>
              <a:t>irAEs</a:t>
            </a:r>
            <a:r>
              <a:rPr lang="en-US" altLang="ko-KR" sz="3600" dirty="0" smtClean="0"/>
              <a:t>  </a:t>
            </a:r>
            <a:endParaRPr lang="ko-KR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1873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39672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Spectrum of </a:t>
            </a:r>
            <a:r>
              <a:rPr lang="en-US" altLang="ko-KR" dirty="0" err="1" smtClean="0"/>
              <a:t>irAEs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4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호흡기내과 PPT 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Verdana"/>
        <a:ea typeface="맑은 고딕"/>
        <a:cs typeface=""/>
      </a:majorFont>
      <a:minorFont>
        <a:latin typeface="Verdan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ECENSA 마스터">
  <a:themeElements>
    <a:clrScheme name="Custom 13">
      <a:dk1>
        <a:sysClr val="windowText" lastClr="000000"/>
      </a:dk1>
      <a:lt1>
        <a:sysClr val="window" lastClr="FFFFFF"/>
      </a:lt1>
      <a:dk2>
        <a:srgbClr val="577487"/>
      </a:dk2>
      <a:lt2>
        <a:srgbClr val="898989"/>
      </a:lt2>
      <a:accent1>
        <a:srgbClr val="A01B1C"/>
      </a:accent1>
      <a:accent2>
        <a:srgbClr val="F5B20D"/>
      </a:accent2>
      <a:accent3>
        <a:srgbClr val="3B3B3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알레센자">
      <a:majorFont>
        <a:latin typeface="Sharp Sans No1 Bold"/>
        <a:ea typeface="나눔스퀘어 ExtraBold"/>
        <a:cs typeface=""/>
      </a:majorFont>
      <a:minorFont>
        <a:latin typeface="HelveticaNeueLT Com 57 Cn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200" b="1" i="1" dirty="0" err="1" smtClean="0">
            <a:solidFill>
              <a:schemeClr val="accent3"/>
            </a:solidFill>
            <a:latin typeface="Minion"/>
            <a:cs typeface="Minion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호흡기내과 PPT 양식</Template>
  <TotalTime>18219</TotalTime>
  <Words>1941</Words>
  <Application>Microsoft Office PowerPoint</Application>
  <PresentationFormat>화면 슬라이드 쇼(4:3)</PresentationFormat>
  <Paragraphs>368</Paragraphs>
  <Slides>63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63</vt:i4>
      </vt:variant>
    </vt:vector>
  </HeadingPairs>
  <TitlesOfParts>
    <vt:vector size="65" baseType="lpstr">
      <vt:lpstr>호흡기내과 PPT 양식</vt:lpstr>
      <vt:lpstr>ALECENSA 마스터</vt:lpstr>
      <vt:lpstr>irAE management of  immune checkpoint inhibitors  in NSCLC </vt:lpstr>
      <vt:lpstr>Contents</vt:lpstr>
      <vt:lpstr>01. Background</vt:lpstr>
      <vt:lpstr>Checkpoint inhibitors and Cancer immunity cycle</vt:lpstr>
      <vt:lpstr>Immune checkpoint inhibitors</vt:lpstr>
      <vt:lpstr>Seminal studies of ICIs in NSCLC</vt:lpstr>
      <vt:lpstr>ESMO patients’ guideline says</vt:lpstr>
      <vt:lpstr>02. Overview of irAEs  </vt:lpstr>
      <vt:lpstr>Spectrum of irAEs</vt:lpstr>
      <vt:lpstr>Incidence</vt:lpstr>
      <vt:lpstr>Incidence</vt:lpstr>
      <vt:lpstr>Timing</vt:lpstr>
      <vt:lpstr>Timing</vt:lpstr>
      <vt:lpstr>General principles of management</vt:lpstr>
      <vt:lpstr>General principles of management</vt:lpstr>
      <vt:lpstr>General principles of management</vt:lpstr>
      <vt:lpstr>03. Organ specific toxicity </vt:lpstr>
      <vt:lpstr>Common irAEs</vt:lpstr>
      <vt:lpstr>CASE 1  </vt:lpstr>
      <vt:lpstr>CASE 1</vt:lpstr>
      <vt:lpstr>01. Skin toxicity</vt:lpstr>
      <vt:lpstr>Skin toxicity</vt:lpstr>
      <vt:lpstr>Skin toxicity</vt:lpstr>
      <vt:lpstr>Skin toxicity</vt:lpstr>
      <vt:lpstr>CASE 1</vt:lpstr>
      <vt:lpstr>CASE 2</vt:lpstr>
      <vt:lpstr>CASE 2</vt:lpstr>
      <vt:lpstr>02. GI toxicity </vt:lpstr>
      <vt:lpstr>02. GI toxicity</vt:lpstr>
      <vt:lpstr>PowerPoint 프레젠테이션</vt:lpstr>
      <vt:lpstr>CASE 2</vt:lpstr>
      <vt:lpstr>CASE 3</vt:lpstr>
      <vt:lpstr>CASE 3</vt:lpstr>
      <vt:lpstr>03. Hepatotoxicity</vt:lpstr>
      <vt:lpstr>03. Hepatotoxicity</vt:lpstr>
      <vt:lpstr>CASE 4</vt:lpstr>
      <vt:lpstr>CASE 4</vt:lpstr>
      <vt:lpstr>04. Pneumonitis</vt:lpstr>
      <vt:lpstr>04. Pneumonitis</vt:lpstr>
      <vt:lpstr>04. Pneumonitis</vt:lpstr>
      <vt:lpstr>PowerPoint 프레젠테이션</vt:lpstr>
      <vt:lpstr>04. Pneumonitis</vt:lpstr>
      <vt:lpstr>PowerPoint 프레젠테이션</vt:lpstr>
      <vt:lpstr>04. Pneumonitis</vt:lpstr>
      <vt:lpstr>CASE 4</vt:lpstr>
      <vt:lpstr>05. Endocrine toxicities</vt:lpstr>
      <vt:lpstr>05. Endocrine toxicities</vt:lpstr>
      <vt:lpstr>05. Endocrine toxicities</vt:lpstr>
      <vt:lpstr>05-1. Thyroid gland disorders</vt:lpstr>
      <vt:lpstr>05. Endocrine toxicities</vt:lpstr>
      <vt:lpstr>05. Endocrine toxicities</vt:lpstr>
      <vt:lpstr>06. Rare events</vt:lpstr>
      <vt:lpstr>06. Rare events</vt:lpstr>
      <vt:lpstr>06. Rare events</vt:lpstr>
      <vt:lpstr>06. Rare events</vt:lpstr>
      <vt:lpstr>06. Rare events</vt:lpstr>
      <vt:lpstr>New therapeutic perspectives for the management of irAEs</vt:lpstr>
      <vt:lpstr>ICIs should be stopped permanently</vt:lpstr>
      <vt:lpstr>04. Summary</vt:lpstr>
      <vt:lpstr>Summary</vt:lpstr>
      <vt:lpstr>PowerPoint 프레젠테이션</vt:lpstr>
      <vt:lpstr>Summary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호흡기 내과 초독 및 종설</dc:title>
  <dc:creator>이상희</dc:creator>
  <cp:lastModifiedBy>Windows User</cp:lastModifiedBy>
  <cp:revision>1071</cp:revision>
  <dcterms:created xsi:type="dcterms:W3CDTF">2013-07-09T10:32:59Z</dcterms:created>
  <dcterms:modified xsi:type="dcterms:W3CDTF">2019-06-21T08:16:35Z</dcterms:modified>
</cp:coreProperties>
</file>