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7" r:id="rId2"/>
  </p:sldMasterIdLst>
  <p:notesMasterIdLst>
    <p:notesMasterId r:id="rId87"/>
  </p:notesMasterIdLst>
  <p:sldIdLst>
    <p:sldId id="1226" r:id="rId3"/>
    <p:sldId id="1204" r:id="rId4"/>
    <p:sldId id="1131" r:id="rId5"/>
    <p:sldId id="906" r:id="rId6"/>
    <p:sldId id="907" r:id="rId7"/>
    <p:sldId id="908" r:id="rId8"/>
    <p:sldId id="909" r:id="rId9"/>
    <p:sldId id="910" r:id="rId10"/>
    <p:sldId id="963" r:id="rId11"/>
    <p:sldId id="1178" r:id="rId12"/>
    <p:sldId id="1309" r:id="rId13"/>
    <p:sldId id="973" r:id="rId14"/>
    <p:sldId id="1063" r:id="rId15"/>
    <p:sldId id="976" r:id="rId16"/>
    <p:sldId id="1132" r:id="rId17"/>
    <p:sldId id="917" r:id="rId18"/>
    <p:sldId id="1221" r:id="rId19"/>
    <p:sldId id="1133" r:id="rId20"/>
    <p:sldId id="1134" r:id="rId21"/>
    <p:sldId id="1135" r:id="rId22"/>
    <p:sldId id="1137" r:id="rId23"/>
    <p:sldId id="1233" r:id="rId24"/>
    <p:sldId id="1234" r:id="rId25"/>
    <p:sldId id="1232" r:id="rId26"/>
    <p:sldId id="1235" r:id="rId27"/>
    <p:sldId id="1238" r:id="rId28"/>
    <p:sldId id="1239" r:id="rId29"/>
    <p:sldId id="1355" r:id="rId30"/>
    <p:sldId id="1241" r:id="rId31"/>
    <p:sldId id="1243" r:id="rId32"/>
    <p:sldId id="1244" r:id="rId33"/>
    <p:sldId id="1245" r:id="rId34"/>
    <p:sldId id="1246" r:id="rId35"/>
    <p:sldId id="1247" r:id="rId36"/>
    <p:sldId id="1248" r:id="rId37"/>
    <p:sldId id="1249" r:id="rId38"/>
    <p:sldId id="1310" r:id="rId39"/>
    <p:sldId id="1252" r:id="rId40"/>
    <p:sldId id="1253" r:id="rId41"/>
    <p:sldId id="1254" r:id="rId42"/>
    <p:sldId id="1255" r:id="rId43"/>
    <p:sldId id="1334" r:id="rId44"/>
    <p:sldId id="1356" r:id="rId45"/>
    <p:sldId id="1258" r:id="rId46"/>
    <p:sldId id="1261" r:id="rId47"/>
    <p:sldId id="1311" r:id="rId48"/>
    <p:sldId id="1265" r:id="rId49"/>
    <p:sldId id="1266" r:id="rId50"/>
    <p:sldId id="1268" r:id="rId51"/>
    <p:sldId id="1344" r:id="rId52"/>
    <p:sldId id="1272" r:id="rId53"/>
    <p:sldId id="1273" r:id="rId54"/>
    <p:sldId id="1345" r:id="rId55"/>
    <p:sldId id="1278" r:id="rId56"/>
    <p:sldId id="1279" r:id="rId57"/>
    <p:sldId id="1346" r:id="rId58"/>
    <p:sldId id="1312" r:id="rId59"/>
    <p:sldId id="1285" r:id="rId60"/>
    <p:sldId id="1286" r:id="rId61"/>
    <p:sldId id="1287" r:id="rId62"/>
    <p:sldId id="1347" r:id="rId63"/>
    <p:sldId id="1301" r:id="rId64"/>
    <p:sldId id="1302" r:id="rId65"/>
    <p:sldId id="1350" r:id="rId66"/>
    <p:sldId id="1351" r:id="rId67"/>
    <p:sldId id="1352" r:id="rId68"/>
    <p:sldId id="1303" r:id="rId69"/>
    <p:sldId id="1357" r:id="rId70"/>
    <p:sldId id="1353" r:id="rId71"/>
    <p:sldId id="1323" r:id="rId72"/>
    <p:sldId id="1322" r:id="rId73"/>
    <p:sldId id="1326" r:id="rId74"/>
    <p:sldId id="1327" r:id="rId75"/>
    <p:sldId id="1328" r:id="rId76"/>
    <p:sldId id="1359" r:id="rId77"/>
    <p:sldId id="1304" r:id="rId78"/>
    <p:sldId id="1336" r:id="rId79"/>
    <p:sldId id="1337" r:id="rId80"/>
    <p:sldId id="1358" r:id="rId81"/>
    <p:sldId id="1338" r:id="rId82"/>
    <p:sldId id="1332" r:id="rId83"/>
    <p:sldId id="1339" r:id="rId84"/>
    <p:sldId id="1354" r:id="rId85"/>
    <p:sldId id="1125" r:id="rId86"/>
  </p:sldIdLst>
  <p:sldSz cx="12192000" cy="6858000"/>
  <p:notesSz cx="6858000" cy="9144000"/>
  <p:embeddedFontLst>
    <p:embeddedFont>
      <p:font typeface="Arial Narrow" panose="020B0606020202030204" pitchFamily="34" charset="0"/>
      <p:regular r:id="rId88"/>
      <p:bold r:id="rId89"/>
      <p:italic r:id="rId90"/>
      <p:boldItalic r:id="rId91"/>
    </p:embeddedFont>
    <p:embeddedFont>
      <p:font typeface="맑은 고딕" panose="020B0503020000020004" pitchFamily="50" charset="-127"/>
      <p:regular r:id="rId92"/>
      <p:bold r:id="rId93"/>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80" autoAdjust="0"/>
    <p:restoredTop sz="76771" autoAdjust="0"/>
  </p:normalViewPr>
  <p:slideViewPr>
    <p:cSldViewPr snapToGrid="0">
      <p:cViewPr>
        <p:scale>
          <a:sx n="66" d="100"/>
          <a:sy n="66" d="100"/>
        </p:scale>
        <p:origin x="372"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font" Target="fonts/font2.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font" Target="fonts/font3.fntdata"/><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font" Target="fonts/font1.fntdata"/><Relationship Id="rId91" Type="http://schemas.openxmlformats.org/officeDocument/2006/relationships/font" Target="fonts/font4.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5.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6.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9785068107362486E-2"/>
          <c:y val="4.9537233923495308E-2"/>
          <c:w val="0.91382682960437267"/>
          <c:h val="0.7553553446439677"/>
        </c:manualLayout>
      </c:layout>
      <c:barChart>
        <c:barDir val="col"/>
        <c:grouping val="clustered"/>
        <c:varyColors val="0"/>
        <c:ser>
          <c:idx val="0"/>
          <c:order val="0"/>
          <c:tx>
            <c:strRef>
              <c:f>Sheet1!$B$1</c:f>
              <c:strCache>
                <c:ptCount val="1"/>
                <c:pt idx="0">
                  <c:v>Placebo</c:v>
                </c:pt>
              </c:strCache>
            </c:strRef>
          </c:tx>
          <c:spPr>
            <a:solidFill>
              <a:schemeClr val="bg1">
                <a:lumMod val="50000"/>
              </a:schemeClr>
            </a:solidFill>
            <a:ln>
              <a:noFill/>
            </a:ln>
            <a:effectLst/>
          </c:spPr>
          <c:invertIfNegative val="0"/>
          <c:dLbls>
            <c:dLbl>
              <c:idx val="1"/>
              <c:tx>
                <c:rich>
                  <a:bodyPr/>
                  <a:lstStyle/>
                  <a:p>
                    <a:fld id="{673B0AC9-489C-4143-BE01-26EFD9D03DA8}" type="VALUE">
                      <a:rPr lang="en-US" altLang="ko-KR" smtClean="0"/>
                      <a:pPr/>
                      <a:t>[값]</a:t>
                    </a:fld>
                    <a:r>
                      <a:rPr lang="en-US"/>
                      <a:t>0</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F98-B04E-AAC7-A82081DD2970}"/>
                </c:ext>
              </c:extLst>
            </c:dLbl>
            <c:dLbl>
              <c:idx val="4"/>
              <c:tx>
                <c:rich>
                  <a:bodyPr/>
                  <a:lstStyle/>
                  <a:p>
                    <a:r>
                      <a:rPr lang="en-US"/>
                      <a:t>1.40</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F98-B04E-AAC7-A82081DD297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ko-K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Overall</c:v>
                </c:pt>
                <c:pt idx="1">
                  <c:v>&lt;150</c:v>
                </c:pt>
                <c:pt idx="2">
                  <c:v>&lt;300</c:v>
                </c:pt>
                <c:pt idx="3">
                  <c:v>≥300</c:v>
                </c:pt>
                <c:pt idx="4">
                  <c:v>&lt;25</c:v>
                </c:pt>
                <c:pt idx="5">
                  <c:v>≥25</c:v>
                </c:pt>
                <c:pt idx="6">
                  <c:v>Perennial IgE
negative</c:v>
                </c:pt>
                <c:pt idx="7">
                  <c:v>Perennial IgE
positive</c:v>
                </c:pt>
              </c:strCache>
            </c:strRef>
          </c:cat>
          <c:val>
            <c:numRef>
              <c:f>Sheet1!$B$2:$B$9</c:f>
              <c:numCache>
                <c:formatCode>General</c:formatCode>
                <c:ptCount val="8"/>
                <c:pt idx="0">
                  <c:v>1.92</c:v>
                </c:pt>
                <c:pt idx="1">
                  <c:v>1.7</c:v>
                </c:pt>
                <c:pt idx="2">
                  <c:v>1.62</c:v>
                </c:pt>
                <c:pt idx="3">
                  <c:v>2.35</c:v>
                </c:pt>
                <c:pt idx="4">
                  <c:v>1.4</c:v>
                </c:pt>
                <c:pt idx="5">
                  <c:v>2.39</c:v>
                </c:pt>
                <c:pt idx="6">
                  <c:v>1.95</c:v>
                </c:pt>
                <c:pt idx="7">
                  <c:v>1.92</c:v>
                </c:pt>
              </c:numCache>
            </c:numRef>
          </c:val>
          <c:extLst>
            <c:ext xmlns:c16="http://schemas.microsoft.com/office/drawing/2014/chart" uri="{C3380CC4-5D6E-409C-BE32-E72D297353CC}">
              <c16:uniqueId val="{00000002-1F98-B04E-AAC7-A82081DD2970}"/>
            </c:ext>
          </c:extLst>
        </c:ser>
        <c:ser>
          <c:idx val="1"/>
          <c:order val="1"/>
          <c:tx>
            <c:strRef>
              <c:f>Sheet1!$C$1</c:f>
              <c:strCache>
                <c:ptCount val="1"/>
                <c:pt idx="0">
                  <c:v>Tezepelumab 
210 mg Q4W</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ko-K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Overall</c:v>
                </c:pt>
                <c:pt idx="1">
                  <c:v>&lt;150</c:v>
                </c:pt>
                <c:pt idx="2">
                  <c:v>&lt;300</c:v>
                </c:pt>
                <c:pt idx="3">
                  <c:v>≥300</c:v>
                </c:pt>
                <c:pt idx="4">
                  <c:v>&lt;25</c:v>
                </c:pt>
                <c:pt idx="5">
                  <c:v>≥25</c:v>
                </c:pt>
                <c:pt idx="6">
                  <c:v>Perennial IgE
negative</c:v>
                </c:pt>
                <c:pt idx="7">
                  <c:v>Perennial IgE
positive</c:v>
                </c:pt>
              </c:strCache>
            </c:strRef>
          </c:cat>
          <c:val>
            <c:numRef>
              <c:f>Sheet1!$C$2:$C$9</c:f>
              <c:numCache>
                <c:formatCode>General</c:formatCode>
                <c:ptCount val="8"/>
                <c:pt idx="0">
                  <c:v>0.78</c:v>
                </c:pt>
                <c:pt idx="1">
                  <c:v>0.88</c:v>
                </c:pt>
                <c:pt idx="2">
                  <c:v>0.84</c:v>
                </c:pt>
                <c:pt idx="3">
                  <c:v>0.68</c:v>
                </c:pt>
                <c:pt idx="4">
                  <c:v>0.84</c:v>
                </c:pt>
                <c:pt idx="5">
                  <c:v>0.72</c:v>
                </c:pt>
                <c:pt idx="6">
                  <c:v>0.89</c:v>
                </c:pt>
                <c:pt idx="7">
                  <c:v>0.72</c:v>
                </c:pt>
              </c:numCache>
            </c:numRef>
          </c:val>
          <c:extLst>
            <c:ext xmlns:c16="http://schemas.microsoft.com/office/drawing/2014/chart" uri="{C3380CC4-5D6E-409C-BE32-E72D297353CC}">
              <c16:uniqueId val="{00000003-1F98-B04E-AAC7-A82081DD2970}"/>
            </c:ext>
          </c:extLst>
        </c:ser>
        <c:dLbls>
          <c:showLegendKey val="0"/>
          <c:showVal val="0"/>
          <c:showCatName val="0"/>
          <c:showSerName val="0"/>
          <c:showPercent val="0"/>
          <c:showBubbleSize val="0"/>
        </c:dLbls>
        <c:gapWidth val="60"/>
        <c:axId val="964633808"/>
        <c:axId val="964636720"/>
      </c:barChart>
      <c:catAx>
        <c:axId val="964633808"/>
        <c:scaling>
          <c:orientation val="minMax"/>
        </c:scaling>
        <c:delete val="0"/>
        <c:axPos val="b"/>
        <c:numFmt formatCode="General" sourceLinked="1"/>
        <c:majorTickMark val="none"/>
        <c:minorTickMark val="none"/>
        <c:tickLblPos val="nextTo"/>
        <c:spPr>
          <a:noFill/>
          <a:ln w="12700" cap="sq" cmpd="sng" algn="ctr">
            <a:solidFill>
              <a:schemeClr val="tx1"/>
            </a:solidFill>
            <a:miter lim="800000"/>
          </a:ln>
          <a:effectLst/>
        </c:spPr>
        <c:txPr>
          <a:bodyPr rot="-60000000" spcFirstLastPara="1" vertOverflow="ellipsis" vert="horz" wrap="square" anchor="ctr" anchorCtr="1"/>
          <a:lstStyle/>
          <a:p>
            <a:pPr>
              <a:lnSpc>
                <a:spcPct val="100000"/>
              </a:lnSpc>
              <a:defRPr sz="1200" b="0" i="0" u="none" strike="noStrike" kern="1200" baseline="0">
                <a:solidFill>
                  <a:schemeClr val="tx1"/>
                </a:solidFill>
                <a:latin typeface="+mn-lt"/>
                <a:ea typeface="+mn-ea"/>
                <a:cs typeface="+mn-cs"/>
              </a:defRPr>
            </a:pPr>
            <a:endParaRPr lang="ko-KR"/>
          </a:p>
        </c:txPr>
        <c:crossAx val="964636720"/>
        <c:crosses val="autoZero"/>
        <c:auto val="1"/>
        <c:lblAlgn val="ctr"/>
        <c:lblOffset val="0"/>
        <c:noMultiLvlLbl val="0"/>
      </c:catAx>
      <c:valAx>
        <c:axId val="964636720"/>
        <c:scaling>
          <c:orientation val="minMax"/>
          <c:max val="2.8"/>
        </c:scaling>
        <c:delete val="0"/>
        <c:axPos val="l"/>
        <c:numFmt formatCode="#,##0.0" sourceLinked="0"/>
        <c:majorTickMark val="out"/>
        <c:minorTickMark val="none"/>
        <c:tickLblPos val="nextTo"/>
        <c:spPr>
          <a:noFill/>
          <a:ln w="9525" cap="sq">
            <a:solidFill>
              <a:schemeClr val="tx1"/>
            </a:solidFill>
            <a:miter lim="800000"/>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ko-KR"/>
          </a:p>
        </c:txPr>
        <c:crossAx val="964633808"/>
        <c:crosses val="autoZero"/>
        <c:crossBetween val="between"/>
        <c:majorUnit val="0.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ko-K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303316282544979E-2"/>
          <c:y val="7.8691401645210698E-2"/>
          <c:w val="0.75269668371745502"/>
          <c:h val="0.62527952278944143"/>
        </c:manualLayout>
      </c:layout>
      <c:barChart>
        <c:barDir val="col"/>
        <c:grouping val="clustered"/>
        <c:varyColors val="0"/>
        <c:ser>
          <c:idx val="0"/>
          <c:order val="0"/>
          <c:tx>
            <c:strRef>
              <c:f>Sheet1!$B$1</c:f>
              <c:strCache>
                <c:ptCount val="1"/>
                <c:pt idx="0">
                  <c:v>Placebo</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ko-K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Eos ≥500</c:v>
                </c:pt>
                <c:pt idx="1">
                  <c:v>Eos ≥750</c:v>
                </c:pt>
                <c:pt idx="2">
                  <c:v>Eos ≥1000</c:v>
                </c:pt>
              </c:strCache>
            </c:strRef>
          </c:cat>
          <c:val>
            <c:numRef>
              <c:f>Sheet1!$B$2:$B$4</c:f>
              <c:numCache>
                <c:formatCode>0.00</c:formatCode>
                <c:ptCount val="3"/>
                <c:pt idx="0">
                  <c:v>2.97</c:v>
                </c:pt>
                <c:pt idx="1">
                  <c:v>3.39</c:v>
                </c:pt>
                <c:pt idx="2">
                  <c:v>4.41</c:v>
                </c:pt>
              </c:numCache>
            </c:numRef>
          </c:val>
          <c:extLst>
            <c:ext xmlns:c16="http://schemas.microsoft.com/office/drawing/2014/chart" uri="{C3380CC4-5D6E-409C-BE32-E72D297353CC}">
              <c16:uniqueId val="{00000000-A3E4-4C6A-9E9C-32B7941D9B0A}"/>
            </c:ext>
          </c:extLst>
        </c:ser>
        <c:ser>
          <c:idx val="1"/>
          <c:order val="1"/>
          <c:tx>
            <c:strRef>
              <c:f>Sheet1!$C$1</c:f>
              <c:strCache>
                <c:ptCount val="1"/>
                <c:pt idx="0">
                  <c:v>Tezspire 
210 mg Q4W</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ko-K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Eos ≥500</c:v>
                </c:pt>
                <c:pt idx="1">
                  <c:v>Eos ≥750</c:v>
                </c:pt>
                <c:pt idx="2">
                  <c:v>Eos ≥1000</c:v>
                </c:pt>
              </c:strCache>
            </c:strRef>
          </c:cat>
          <c:val>
            <c:numRef>
              <c:f>Sheet1!$C$2:$C$4</c:f>
              <c:numCache>
                <c:formatCode>0.00</c:formatCode>
                <c:ptCount val="3"/>
                <c:pt idx="0">
                  <c:v>0.68</c:v>
                </c:pt>
                <c:pt idx="1">
                  <c:v>0.78</c:v>
                </c:pt>
                <c:pt idx="2">
                  <c:v>1.1599999999999999</c:v>
                </c:pt>
              </c:numCache>
            </c:numRef>
          </c:val>
          <c:extLst>
            <c:ext xmlns:c16="http://schemas.microsoft.com/office/drawing/2014/chart" uri="{C3380CC4-5D6E-409C-BE32-E72D297353CC}">
              <c16:uniqueId val="{00000001-A3E4-4C6A-9E9C-32B7941D9B0A}"/>
            </c:ext>
          </c:extLst>
        </c:ser>
        <c:dLbls>
          <c:showLegendKey val="0"/>
          <c:showVal val="0"/>
          <c:showCatName val="0"/>
          <c:showSerName val="0"/>
          <c:showPercent val="0"/>
          <c:showBubbleSize val="0"/>
        </c:dLbls>
        <c:gapWidth val="150"/>
        <c:axId val="964633808"/>
        <c:axId val="964636720"/>
      </c:barChart>
      <c:catAx>
        <c:axId val="964633808"/>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lnSpc>
                <a:spcPct val="80000"/>
              </a:lnSpc>
              <a:defRPr sz="1200" b="0" i="0" u="none" strike="noStrike" kern="1200" baseline="0">
                <a:solidFill>
                  <a:schemeClr val="tx1"/>
                </a:solidFill>
                <a:latin typeface="+mn-lt"/>
                <a:ea typeface="+mn-ea"/>
                <a:cs typeface="+mn-cs"/>
              </a:defRPr>
            </a:pPr>
            <a:endParaRPr lang="ko-KR"/>
          </a:p>
        </c:txPr>
        <c:crossAx val="964636720"/>
        <c:crosses val="autoZero"/>
        <c:auto val="1"/>
        <c:lblAlgn val="ctr"/>
        <c:lblOffset val="0"/>
        <c:noMultiLvlLbl val="0"/>
      </c:catAx>
      <c:valAx>
        <c:axId val="964636720"/>
        <c:scaling>
          <c:orientation val="minMax"/>
          <c:min val="0"/>
        </c:scaling>
        <c:delete val="0"/>
        <c:axPos val="l"/>
        <c:numFmt formatCode="#,##0.0"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ko-KR"/>
          </a:p>
        </c:txPr>
        <c:crossAx val="964633808"/>
        <c:crosses val="autoZero"/>
        <c:crossBetween val="between"/>
        <c:majorUnit val="0.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ko-K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0.13742</cdr:x>
      <cdr:y>0.70692</cdr:y>
    </cdr:from>
    <cdr:to>
      <cdr:x>0.2864</cdr:x>
      <cdr:y>0.84098</cdr:y>
    </cdr:to>
    <cdr:sp macro="" textlink="">
      <cdr:nvSpPr>
        <cdr:cNvPr id="2" name="Rectangle 1">
          <a:extLst xmlns:a="http://schemas.openxmlformats.org/drawingml/2006/main">
            <a:ext uri="{FF2B5EF4-FFF2-40B4-BE49-F238E27FC236}">
              <a16:creationId xmlns:a16="http://schemas.microsoft.com/office/drawing/2014/main" id="{6CF16589-7616-E1CD-4C4E-EA0ACA5FF588}"/>
            </a:ext>
          </a:extLst>
        </cdr:cNvPr>
        <cdr:cNvSpPr/>
      </cdr:nvSpPr>
      <cdr:spPr>
        <a:xfrm xmlns:a="http://schemas.openxmlformats.org/drawingml/2006/main">
          <a:off x="1494369" y="2857485"/>
          <a:ext cx="1620078" cy="541890"/>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t">
          <a:norm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sym typeface="Arial"/>
            </a:rPr>
            <a:t>Eos ≥500 (cells/µL)</a:t>
          </a:r>
          <a:br>
            <a:rPr kumimoji="0" lang="en-GB" sz="1200" b="0" i="0" u="none" strike="noStrike" kern="1200" cap="none" spc="0" normalizeH="0" baseline="0" noProof="0" dirty="0">
              <a:ln>
                <a:noFill/>
              </a:ln>
              <a:solidFill>
                <a:prstClr val="black"/>
              </a:solidFill>
              <a:effectLst/>
              <a:uLnTx/>
              <a:uFillTx/>
              <a:latin typeface="Calibri"/>
              <a:ea typeface="+mn-ea"/>
              <a:cs typeface="+mn-cs"/>
              <a:sym typeface="Arial"/>
            </a:rPr>
          </a:br>
          <a:endParaRPr kumimoji="0" lang="en-GB" sz="1200" b="0" i="0" u="none" strike="noStrike" kern="1200" cap="none" spc="0" normalizeH="0" baseline="30000" noProof="0" dirty="0">
            <a:ln>
              <a:noFill/>
            </a:ln>
            <a:solidFill>
              <a:prstClr val="black"/>
            </a:solidFill>
            <a:effectLst/>
            <a:uLnTx/>
            <a:uFillTx/>
            <a:latin typeface="Calibri"/>
            <a:ea typeface="+mn-ea"/>
            <a:cs typeface="+mn-cs"/>
            <a:sym typeface="Aria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05EA60-8AAA-4689-AB02-B5357386E51E}" type="datetimeFigureOut">
              <a:rPr lang="ko-KR" altLang="en-US" smtClean="0"/>
              <a:t>2025-04-19</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E799B0-3028-4C88-BDBB-C5B11D1F9D42}" type="slidenum">
              <a:rPr lang="ko-KR" altLang="en-US" smtClean="0"/>
              <a:t>‹#›</a:t>
            </a:fld>
            <a:endParaRPr lang="ko-KR" altLang="en-US"/>
          </a:p>
        </p:txBody>
      </p:sp>
    </p:spTree>
    <p:extLst>
      <p:ext uri="{BB962C8B-B14F-4D97-AF65-F5344CB8AC3E}">
        <p14:creationId xmlns:p14="http://schemas.microsoft.com/office/powerpoint/2010/main" val="3590878411"/>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proz.com/kudoz/english-to-korean/medical-general/7000258-treatment-emergent-adverse-events-teaes.html"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 </a:t>
            </a:r>
          </a:p>
          <a:p>
            <a:endParaRPr lang="en-US" altLang="ko-KR" dirty="0"/>
          </a:p>
          <a:p>
            <a:r>
              <a:rPr lang="ko-KR" altLang="en-US" dirty="0"/>
              <a:t>안녕하세요</a:t>
            </a:r>
            <a:r>
              <a:rPr lang="en-US" altLang="ko-KR" dirty="0"/>
              <a:t>. </a:t>
            </a:r>
            <a:r>
              <a:rPr lang="ko-KR" altLang="en-US" dirty="0" err="1"/>
              <a:t>울산대병원</a:t>
            </a:r>
            <a:r>
              <a:rPr lang="ko-KR" altLang="en-US" dirty="0"/>
              <a:t> </a:t>
            </a:r>
            <a:r>
              <a:rPr lang="ko-KR" altLang="en-US" dirty="0" err="1"/>
              <a:t>이태훈입니다</a:t>
            </a:r>
            <a:r>
              <a:rPr lang="en-US" altLang="ko-KR" dirty="0"/>
              <a:t>. </a:t>
            </a:r>
            <a:r>
              <a:rPr lang="ko-KR" altLang="en-US" dirty="0"/>
              <a:t>저는 </a:t>
            </a:r>
            <a:r>
              <a:rPr lang="ko-KR" altLang="en-US" dirty="0" err="1"/>
              <a:t>중증천식</a:t>
            </a:r>
            <a:r>
              <a:rPr lang="ko-KR" altLang="en-US" dirty="0"/>
              <a:t> 경향과 </a:t>
            </a:r>
            <a:r>
              <a:rPr lang="ko-KR" altLang="en-US"/>
              <a:t>실제 준비했습니다</a:t>
            </a:r>
            <a:r>
              <a:rPr lang="en-US" altLang="ko-KR"/>
              <a:t>.</a:t>
            </a:r>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0DFF7269-254F-4D93-B9F4-69D1A4B7AAA0}"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3049752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E89FA-BE03-9A72-E103-61C5D64AF6E7}"/>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D1C0615A-802D-6E94-E9AB-F7F7E8EFB7C3}"/>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C078B862-8522-A15D-1EA9-8F4D9BA63E8F}"/>
              </a:ext>
            </a:extLst>
          </p:cNvPr>
          <p:cNvSpPr>
            <a:spLocks noGrp="1"/>
          </p:cNvSpPr>
          <p:nvPr>
            <p:ph type="body" idx="1"/>
          </p:nvPr>
        </p:nvSpPr>
        <p:spPr/>
        <p:txBody>
          <a:bodyPr/>
          <a:lstStyle/>
          <a:p>
            <a:r>
              <a:rPr lang="ko-KR" altLang="en-US" dirty="0"/>
              <a:t>해서 현재까지 </a:t>
            </a:r>
            <a:r>
              <a:rPr lang="ko-KR" altLang="en-US" dirty="0" err="1"/>
              <a:t>기도염증</a:t>
            </a:r>
            <a:r>
              <a:rPr lang="ko-KR" altLang="en-US" dirty="0"/>
              <a:t> </a:t>
            </a:r>
            <a:r>
              <a:rPr lang="ko-KR" altLang="en-US" dirty="0" err="1"/>
              <a:t>발생기전</a:t>
            </a:r>
            <a:r>
              <a:rPr lang="ko-KR" altLang="en-US" dirty="0"/>
              <a:t> </a:t>
            </a:r>
            <a:r>
              <a:rPr lang="en-US" altLang="ko-KR" dirty="0"/>
              <a:t>3</a:t>
            </a:r>
            <a:r>
              <a:rPr lang="ko-KR" altLang="en-US" dirty="0"/>
              <a:t>가지가 </a:t>
            </a:r>
            <a:r>
              <a:rPr lang="ko-KR" altLang="en-US" dirty="0" err="1"/>
              <a:t>알려져있습니다</a:t>
            </a:r>
            <a:r>
              <a:rPr lang="en-US" altLang="ko-KR" dirty="0"/>
              <a:t>…</a:t>
            </a:r>
          </a:p>
          <a:p>
            <a:r>
              <a:rPr lang="ko-KR" altLang="en-US" dirty="0"/>
              <a:t>다음페이지서 설명</a:t>
            </a:r>
            <a:endParaRPr lang="en-US" altLang="ko-KR" dirty="0"/>
          </a:p>
          <a:p>
            <a:r>
              <a:rPr lang="ko-KR" altLang="en-US" dirty="0"/>
              <a:t>후천면역반응을 통한 </a:t>
            </a:r>
            <a:r>
              <a:rPr lang="ko-KR" altLang="en-US" dirty="0" err="1"/>
              <a:t>호산구성기도염증</a:t>
            </a:r>
            <a:endParaRPr lang="en-US" altLang="ko-KR" dirty="0"/>
          </a:p>
          <a:p>
            <a:r>
              <a:rPr lang="ko-KR" altLang="en-US" dirty="0"/>
              <a:t>선천</a:t>
            </a:r>
            <a:r>
              <a:rPr lang="en-US" altLang="ko-KR" dirty="0"/>
              <a:t>….</a:t>
            </a:r>
            <a:r>
              <a:rPr lang="ko-KR" altLang="en-US" dirty="0"/>
              <a:t>호산</a:t>
            </a:r>
            <a:endParaRPr lang="en-US" altLang="ko-KR" dirty="0"/>
          </a:p>
          <a:p>
            <a:r>
              <a:rPr lang="ko-KR" altLang="en-US" dirty="0"/>
              <a:t>그리고</a:t>
            </a:r>
            <a:r>
              <a:rPr lang="en-US" altLang="ko-KR" dirty="0"/>
              <a:t>, </a:t>
            </a:r>
            <a:r>
              <a:rPr lang="ko-KR" altLang="en-US" dirty="0"/>
              <a:t>선 호중</a:t>
            </a:r>
            <a:r>
              <a:rPr lang="en-US" altLang="ko-KR" dirty="0"/>
              <a:t> </a:t>
            </a:r>
            <a:endParaRPr lang="ko-KR" altLang="en-US" dirty="0"/>
          </a:p>
          <a:p>
            <a:r>
              <a:rPr lang="ko-KR" altLang="en-US" dirty="0"/>
              <a:t>연관된 사이토카인을 보시면</a:t>
            </a:r>
            <a:endParaRPr lang="en-US" altLang="ko-KR" dirty="0"/>
          </a:p>
          <a:p>
            <a:r>
              <a:rPr lang="ko-KR" altLang="en-US" dirty="0"/>
              <a:t>기도상피에에서 나오는 </a:t>
            </a:r>
            <a:r>
              <a:rPr lang="en-US" altLang="ko-KR" dirty="0"/>
              <a:t>TSLP</a:t>
            </a:r>
            <a:r>
              <a:rPr lang="ko-KR" altLang="en-US" dirty="0"/>
              <a:t>는 </a:t>
            </a:r>
            <a:r>
              <a:rPr lang="en-US" altLang="ko-KR" dirty="0"/>
              <a:t>3</a:t>
            </a:r>
            <a:r>
              <a:rPr lang="ko-KR" altLang="en-US" dirty="0"/>
              <a:t>가지 천식을 모두다 유도합니다</a:t>
            </a:r>
            <a:r>
              <a:rPr lang="en-US" altLang="ko-KR" dirty="0"/>
              <a:t>. </a:t>
            </a:r>
            <a:r>
              <a:rPr lang="ko-KR" altLang="en-US" dirty="0"/>
              <a:t>이것은 하이 레벨 모든 종류의 천식 발생과 연관이 있다고 이해하시면 </a:t>
            </a:r>
            <a:r>
              <a:rPr lang="ko-KR" altLang="en-US" dirty="0" err="1"/>
              <a:t>되겠습니</a:t>
            </a:r>
            <a:r>
              <a:rPr lang="en-US" altLang="ko-KR" dirty="0"/>
              <a:t>;</a:t>
            </a:r>
            <a:r>
              <a:rPr lang="ko-KR" altLang="en-US" dirty="0" err="1"/>
              <a:t>ㅏ</a:t>
            </a:r>
            <a:r>
              <a:rPr lang="en-US" altLang="ko-KR" dirty="0"/>
              <a:t>.</a:t>
            </a:r>
          </a:p>
          <a:p>
            <a:r>
              <a:rPr lang="en-US" altLang="ko-KR" dirty="0"/>
              <a:t>th2</a:t>
            </a:r>
            <a:r>
              <a:rPr lang="ko-KR" altLang="en-US" dirty="0"/>
              <a:t>에서 나오는 </a:t>
            </a:r>
            <a:r>
              <a:rPr lang="en-US" altLang="ko-KR" dirty="0"/>
              <a:t>IL4</a:t>
            </a:r>
            <a:r>
              <a:rPr lang="ko-KR" altLang="en-US" dirty="0"/>
              <a:t>는 후천 </a:t>
            </a:r>
            <a:r>
              <a:rPr lang="ko-KR" altLang="en-US" dirty="0" err="1"/>
              <a:t>호산구성과</a:t>
            </a:r>
            <a:r>
              <a:rPr lang="ko-KR" altLang="en-US" dirty="0"/>
              <a:t> 연관이 </a:t>
            </a:r>
            <a:r>
              <a:rPr lang="ko-KR" altLang="en-US" dirty="0" err="1"/>
              <a:t>있습니</a:t>
            </a:r>
            <a:r>
              <a:rPr lang="en-US" altLang="ko-KR" dirty="0"/>
              <a:t>;</a:t>
            </a:r>
            <a:r>
              <a:rPr lang="ko-KR" altLang="en-US" dirty="0"/>
              <a:t>다</a:t>
            </a:r>
            <a:r>
              <a:rPr lang="en-US" altLang="ko-KR" dirty="0"/>
              <a:t>.</a:t>
            </a:r>
          </a:p>
          <a:p>
            <a:r>
              <a:rPr lang="ko-KR" altLang="en-US" dirty="0"/>
              <a:t>이에 비해</a:t>
            </a:r>
            <a:r>
              <a:rPr lang="en-US" altLang="ko-KR" baseline="0" dirty="0"/>
              <a:t>th2 </a:t>
            </a:r>
            <a:r>
              <a:rPr lang="ko-KR" altLang="en-US" baseline="0" dirty="0"/>
              <a:t>와 </a:t>
            </a:r>
            <a:r>
              <a:rPr lang="en-US" altLang="ko-KR" baseline="0" dirty="0"/>
              <a:t>ILC</a:t>
            </a:r>
            <a:r>
              <a:rPr lang="ko-KR" altLang="en-US" baseline="0" dirty="0"/>
              <a:t>에서 나오는</a:t>
            </a:r>
            <a:r>
              <a:rPr lang="ko-KR" altLang="en-US" dirty="0"/>
              <a:t> </a:t>
            </a:r>
            <a:r>
              <a:rPr lang="en-US" altLang="ko-KR" dirty="0"/>
              <a:t>IL13</a:t>
            </a:r>
            <a:r>
              <a:rPr lang="ko-KR" altLang="en-US" dirty="0"/>
              <a:t>과</a:t>
            </a:r>
            <a:r>
              <a:rPr lang="en-US" altLang="ko-KR" baseline="0" dirty="0"/>
              <a:t> IL5 </a:t>
            </a:r>
            <a:r>
              <a:rPr lang="ko-KR" altLang="en-US" baseline="0" dirty="0"/>
              <a:t>후천 선천 </a:t>
            </a:r>
            <a:r>
              <a:rPr lang="ko-KR" altLang="en-US" baseline="0" dirty="0" err="1"/>
              <a:t>호산구성과</a:t>
            </a:r>
            <a:r>
              <a:rPr lang="ko-KR" altLang="en-US" baseline="0" dirty="0"/>
              <a:t> 연관이 있습니다</a:t>
            </a:r>
            <a:r>
              <a:rPr lang="en-US" altLang="ko-KR" baseline="0" dirty="0"/>
              <a:t>.</a:t>
            </a:r>
          </a:p>
          <a:p>
            <a:r>
              <a:rPr lang="en-US" altLang="ko-KR" baseline="0" dirty="0"/>
              <a:t>B cell</a:t>
            </a:r>
            <a:r>
              <a:rPr lang="ko-KR" altLang="en-US" baseline="0" dirty="0"/>
              <a:t>에서 나오는 </a:t>
            </a:r>
            <a:r>
              <a:rPr lang="en-US" altLang="ko-KR" baseline="0" dirty="0" err="1"/>
              <a:t>IgE</a:t>
            </a:r>
            <a:r>
              <a:rPr lang="ko-KR" altLang="en-US" baseline="0" dirty="0"/>
              <a:t>는  후천 호산구성과만 연관이 있습니다</a:t>
            </a:r>
            <a:r>
              <a:rPr lang="en-US" altLang="ko-KR" baseline="0" dirty="0"/>
              <a:t>.</a:t>
            </a:r>
          </a:p>
          <a:p>
            <a:endParaRPr lang="en-US" altLang="ko-KR" dirty="0"/>
          </a:p>
          <a:p>
            <a:r>
              <a:rPr lang="en-US" altLang="ko-KR" dirty="0" err="1"/>
              <a:t>Tslp</a:t>
            </a:r>
            <a:r>
              <a:rPr lang="en-US" altLang="ko-KR" dirty="0"/>
              <a:t> il5 il4/13</a:t>
            </a:r>
          </a:p>
          <a:p>
            <a:endParaRPr lang="en-US" altLang="ko-KR" dirty="0"/>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200" b="0" i="0" u="none" strike="noStrike" cap="none" normalizeH="0" baseline="0" dirty="0">
                <a:ln>
                  <a:noFill/>
                </a:ln>
                <a:solidFill>
                  <a:schemeClr val="tx1"/>
                </a:solidFill>
                <a:effectLst/>
                <a:latin typeface="Arial" charset="0"/>
              </a:rPr>
              <a:t>TSLP: </a:t>
            </a:r>
            <a:r>
              <a:rPr kumimoji="0" lang="ko-KR" altLang="en-US" sz="1200" b="0" i="0" u="none" strike="noStrike" cap="none" normalizeH="0" baseline="0" dirty="0">
                <a:ln>
                  <a:noFill/>
                </a:ln>
                <a:solidFill>
                  <a:schemeClr val="tx1"/>
                </a:solidFill>
                <a:effectLst/>
                <a:latin typeface="Arial" charset="0"/>
              </a:rPr>
              <a:t>외부자극에 의해 기도상피가 분비 </a:t>
            </a:r>
            <a:r>
              <a:rPr kumimoji="0" lang="en-US" altLang="ko-KR" sz="1200" b="0" i="0" u="none" strike="noStrike" cap="none" normalizeH="0" baseline="0" dirty="0">
                <a:ln>
                  <a:noFill/>
                </a:ln>
                <a:solidFill>
                  <a:schemeClr val="tx1"/>
                </a:solidFill>
                <a:effectLst/>
                <a:latin typeface="Arial" charset="0"/>
              </a:rPr>
              <a:t>(alarmin), naïve-Th </a:t>
            </a:r>
            <a:r>
              <a:rPr kumimoji="0" lang="en-US" altLang="ko-KR" sz="1200" b="0" i="0" u="none" strike="noStrike" cap="none" normalizeH="0" baseline="0" dirty="0">
                <a:ln>
                  <a:noFill/>
                </a:ln>
                <a:solidFill>
                  <a:schemeClr val="tx1"/>
                </a:solidFill>
                <a:effectLst/>
                <a:latin typeface="Arial" charset="0"/>
                <a:sym typeface="Wingdings" panose="05000000000000000000" pitchFamily="2" charset="2"/>
              </a:rPr>
              <a:t> Th2 [all.,</a:t>
            </a:r>
            <a:r>
              <a:rPr kumimoji="0" lang="en-US" altLang="ko-KR" sz="1200" b="0" i="0" u="none" strike="noStrike" cap="none" normalizeH="0" baseline="0" dirty="0" err="1">
                <a:ln>
                  <a:noFill/>
                </a:ln>
                <a:solidFill>
                  <a:schemeClr val="tx1"/>
                </a:solidFill>
                <a:effectLst/>
                <a:latin typeface="Arial" charset="0"/>
                <a:sym typeface="Wingdings" panose="05000000000000000000" pitchFamily="2" charset="2"/>
              </a:rPr>
              <a:t>eos</a:t>
            </a:r>
            <a:r>
              <a:rPr kumimoji="0" lang="en-US" altLang="ko-KR" sz="1200" b="0" i="0" u="none" strike="noStrike" cap="none" normalizeH="0" baseline="0" dirty="0">
                <a:ln>
                  <a:noFill/>
                </a:ln>
                <a:solidFill>
                  <a:schemeClr val="tx1"/>
                </a:solidFill>
                <a:effectLst/>
                <a:latin typeface="Arial" charset="0"/>
                <a:sym typeface="Wingdings" panose="05000000000000000000" pitchFamily="2" charset="2"/>
              </a:rPr>
              <a:t>.]</a:t>
            </a:r>
            <a:r>
              <a:rPr kumimoji="0" lang="en-US" altLang="ko-KR" sz="1200" b="0" i="0" u="none" strike="noStrike" cap="none" normalizeH="0" baseline="0" dirty="0">
                <a:ln>
                  <a:noFill/>
                </a:ln>
                <a:solidFill>
                  <a:schemeClr val="tx1"/>
                </a:solidFill>
                <a:effectLst/>
                <a:latin typeface="Arial" charset="0"/>
              </a:rPr>
              <a:t>, naïve-ILC </a:t>
            </a:r>
            <a:r>
              <a:rPr kumimoji="0" lang="en-US" altLang="ko-KR" sz="1200" b="0" i="0" u="none" strike="noStrike" cap="none" normalizeH="0" baseline="0" dirty="0">
                <a:ln>
                  <a:noFill/>
                </a:ln>
                <a:solidFill>
                  <a:schemeClr val="tx1"/>
                </a:solidFill>
                <a:effectLst/>
                <a:latin typeface="Arial" charset="0"/>
                <a:sym typeface="Wingdings" panose="05000000000000000000" pitchFamily="2" charset="2"/>
              </a:rPr>
              <a:t> ILC2 [non-all.,</a:t>
            </a:r>
            <a:r>
              <a:rPr kumimoji="0" lang="en-US" altLang="ko-KR" sz="1200" b="0" i="0" u="none" strike="noStrike" cap="none" normalizeH="0" baseline="0" dirty="0" err="1">
                <a:ln>
                  <a:noFill/>
                </a:ln>
                <a:solidFill>
                  <a:schemeClr val="tx1"/>
                </a:solidFill>
                <a:effectLst/>
                <a:latin typeface="Arial" charset="0"/>
                <a:sym typeface="Wingdings" panose="05000000000000000000" pitchFamily="2" charset="2"/>
              </a:rPr>
              <a:t>eos</a:t>
            </a:r>
            <a:r>
              <a:rPr kumimoji="0" lang="en-US" altLang="ko-KR" sz="1200" b="0" i="0" u="none" strike="noStrike" cap="none" normalizeH="0" baseline="0" dirty="0">
                <a:ln>
                  <a:noFill/>
                </a:ln>
                <a:solidFill>
                  <a:schemeClr val="tx1"/>
                </a:solidFill>
                <a:effectLst/>
                <a:latin typeface="Arial" charset="0"/>
                <a:sym typeface="Wingdings" panose="05000000000000000000" pitchFamily="2" charset="2"/>
              </a:rPr>
              <a:t>.], </a:t>
            </a:r>
            <a:r>
              <a:rPr kumimoji="0" lang="en-US" altLang="ko-KR" sz="1200" b="0" i="0" u="none" strike="noStrike" cap="none" normalizeH="0" baseline="0" dirty="0">
                <a:ln>
                  <a:noFill/>
                </a:ln>
                <a:solidFill>
                  <a:schemeClr val="tx1"/>
                </a:solidFill>
                <a:effectLst/>
                <a:latin typeface="Arial" charset="0"/>
              </a:rPr>
              <a:t>naïve-Th </a:t>
            </a:r>
            <a:r>
              <a:rPr kumimoji="0" lang="en-US" altLang="ko-KR" sz="1200" b="0" i="0" u="none" strike="noStrike" cap="none" normalizeH="0" baseline="0" dirty="0">
                <a:ln>
                  <a:noFill/>
                </a:ln>
                <a:solidFill>
                  <a:schemeClr val="tx1"/>
                </a:solidFill>
                <a:effectLst/>
                <a:latin typeface="Arial" charset="0"/>
                <a:sym typeface="Wingdings" panose="05000000000000000000" pitchFamily="2" charset="2"/>
              </a:rPr>
              <a:t> Th17 [neu.]</a:t>
            </a:r>
            <a:r>
              <a:rPr kumimoji="0" lang="en-US" altLang="ko-KR" sz="1200" b="0" i="0" u="none" strike="noStrike" cap="none" normalizeH="0" baseline="0" dirty="0">
                <a:ln>
                  <a:noFill/>
                </a:ln>
                <a:solidFill>
                  <a:schemeClr val="tx1"/>
                </a:solidFill>
                <a:effectLst/>
                <a:latin typeface="Arial" charset="0"/>
              </a:rPr>
              <a:t>, </a:t>
            </a:r>
            <a:endParaRPr kumimoji="0" lang="ko-KR" altLang="en-US" sz="1200" b="0" i="0" u="none" strike="noStrike" cap="none" normalizeH="0" baseline="0" dirty="0">
              <a:ln>
                <a:noFill/>
              </a:ln>
              <a:solidFill>
                <a:schemeClr val="tx1"/>
              </a:solidFill>
              <a:effectLst/>
              <a:latin typeface="Arial" charset="0"/>
            </a:endParaRPr>
          </a:p>
          <a:p>
            <a:endParaRPr lang="ko-KR" altLang="en-US" dirty="0"/>
          </a:p>
        </p:txBody>
      </p:sp>
      <p:sp>
        <p:nvSpPr>
          <p:cNvPr id="4" name="슬라이드 번호 개체 틀 3">
            <a:extLst>
              <a:ext uri="{FF2B5EF4-FFF2-40B4-BE49-F238E27FC236}">
                <a16:creationId xmlns:a16="http://schemas.microsoft.com/office/drawing/2014/main" id="{BE06E562-57E8-FDAD-F3F5-A01C83C44EE1}"/>
              </a:ext>
            </a:extLst>
          </p:cNvPr>
          <p:cNvSpPr>
            <a:spLocks noGrp="1"/>
          </p:cNvSpPr>
          <p:nvPr>
            <p:ph type="sldNum" sz="quarter" idx="5"/>
          </p:nvPr>
        </p:nvSpPr>
        <p:spPr/>
        <p:txBody>
          <a:bodyPr/>
          <a:lstStyle/>
          <a:p>
            <a:fld id="{13E799B0-3028-4C88-BDBB-C5B11D1F9D42}" type="slidenum">
              <a:rPr lang="ko-KR" altLang="en-US" smtClean="0"/>
              <a:t>11</a:t>
            </a:fld>
            <a:endParaRPr lang="ko-KR" altLang="en-US"/>
          </a:p>
        </p:txBody>
      </p:sp>
    </p:spTree>
    <p:extLst>
      <p:ext uri="{BB962C8B-B14F-4D97-AF65-F5344CB8AC3E}">
        <p14:creationId xmlns:p14="http://schemas.microsoft.com/office/powerpoint/2010/main" val="55715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ko-KR" altLang="en-US" sz="1600" b="1" u="sng" dirty="0">
                <a:solidFill>
                  <a:srgbClr val="FFFF00"/>
                </a:solidFill>
              </a:rPr>
              <a:t>최근</a:t>
            </a:r>
            <a:r>
              <a:rPr lang="en-US" altLang="ko-KR" sz="1600" b="1" u="sng" dirty="0">
                <a:solidFill>
                  <a:srgbClr val="FFFF00"/>
                </a:solidFill>
              </a:rPr>
              <a:t>, </a:t>
            </a:r>
            <a:r>
              <a:rPr lang="ko-KR" altLang="en-US" sz="1600" b="1" u="sng" dirty="0">
                <a:solidFill>
                  <a:srgbClr val="FFFF00"/>
                </a:solidFill>
              </a:rPr>
              <a:t>치료적 관점</a:t>
            </a:r>
            <a:r>
              <a:rPr lang="ko-KR" altLang="en-US" sz="1100" b="1" dirty="0"/>
              <a:t>에서 </a:t>
            </a:r>
            <a:r>
              <a:rPr lang="ko-KR" altLang="en-US" sz="1100" b="1" dirty="0" err="1"/>
              <a:t>천식병인을</a:t>
            </a:r>
            <a:r>
              <a:rPr lang="ko-KR" altLang="en-US" sz="1100" b="1" dirty="0"/>
              <a:t> </a:t>
            </a:r>
            <a:r>
              <a:rPr lang="ko-KR" altLang="en-US" sz="1600" b="1" u="sng" dirty="0" err="1">
                <a:solidFill>
                  <a:srgbClr val="FF0000"/>
                </a:solidFill>
              </a:rPr>
              <a:t>재분류하는</a:t>
            </a:r>
            <a:r>
              <a:rPr lang="ko-KR" altLang="en-US" sz="1600" b="1" u="sng" dirty="0">
                <a:solidFill>
                  <a:srgbClr val="FF0000"/>
                </a:solidFill>
              </a:rPr>
              <a:t>  </a:t>
            </a:r>
            <a:r>
              <a:rPr lang="en-US" altLang="ko-KR" sz="1600" b="1" u="sng" dirty="0">
                <a:solidFill>
                  <a:srgbClr val="FF0000"/>
                </a:solidFill>
              </a:rPr>
              <a:t>type 2 high </a:t>
            </a:r>
            <a:r>
              <a:rPr lang="en-US" altLang="ko-KR" sz="1600" b="1" u="sng" dirty="0" err="1">
                <a:solidFill>
                  <a:srgbClr val="FF0000"/>
                </a:solidFill>
              </a:rPr>
              <a:t>endotype</a:t>
            </a:r>
            <a:r>
              <a:rPr lang="en-US" altLang="ko-KR" sz="1600" b="1" u="sng" dirty="0">
                <a:solidFill>
                  <a:srgbClr val="FF0000"/>
                </a:solidFill>
              </a:rPr>
              <a:t> asthma </a:t>
            </a:r>
            <a:r>
              <a:rPr lang="ko-KR" altLang="en-US" sz="1600" b="1" u="sng" dirty="0">
                <a:solidFill>
                  <a:srgbClr val="FF0000"/>
                </a:solidFill>
              </a:rPr>
              <a:t>줄여서</a:t>
            </a:r>
            <a:r>
              <a:rPr lang="en-US" altLang="ko-KR" sz="1600" b="1" u="sng" dirty="0">
                <a:solidFill>
                  <a:srgbClr val="FF0000"/>
                </a:solidFill>
              </a:rPr>
              <a:t>..</a:t>
            </a:r>
          </a:p>
          <a:p>
            <a:r>
              <a:rPr lang="en-US" altLang="ko-KR" sz="1600" b="1" u="sng" dirty="0">
                <a:solidFill>
                  <a:srgbClr val="FF0000"/>
                </a:solidFill>
              </a:rPr>
              <a:t> </a:t>
            </a:r>
            <a:r>
              <a:rPr lang="en-US" altLang="ko-KR" sz="1600" b="1" u="sng" baseline="0" dirty="0">
                <a:solidFill>
                  <a:srgbClr val="FF0000"/>
                </a:solidFill>
              </a:rPr>
              <a:t> </a:t>
            </a:r>
            <a:r>
              <a:rPr lang="ko-KR" altLang="en-US" sz="1600" b="1" u="sng" baseline="0" dirty="0">
                <a:solidFill>
                  <a:srgbClr val="FF0000"/>
                </a:solidFill>
              </a:rPr>
              <a:t>와 </a:t>
            </a:r>
            <a:r>
              <a:rPr lang="en-US" altLang="ko-KR" sz="1200" b="1" u="sng" dirty="0">
                <a:solidFill>
                  <a:srgbClr val="FF0000"/>
                </a:solidFill>
              </a:rPr>
              <a:t>type 2 low</a:t>
            </a:r>
            <a:r>
              <a:rPr lang="ko-KR" altLang="en-US" sz="1200" b="1" u="sng" dirty="0">
                <a:solidFill>
                  <a:srgbClr val="FF0000"/>
                </a:solidFill>
              </a:rPr>
              <a:t> </a:t>
            </a:r>
            <a:r>
              <a:rPr lang="en-US" altLang="ko-KR" sz="1200" b="1" u="sng" dirty="0">
                <a:solidFill>
                  <a:srgbClr val="FF0000"/>
                </a:solidFill>
              </a:rPr>
              <a:t> </a:t>
            </a:r>
            <a:r>
              <a:rPr lang="en-US" altLang="ko-KR" sz="1200" b="1" u="sng" dirty="0" err="1">
                <a:solidFill>
                  <a:srgbClr val="FF0000"/>
                </a:solidFill>
              </a:rPr>
              <a:t>endotype</a:t>
            </a:r>
            <a:r>
              <a:rPr lang="en-US" altLang="ko-KR" sz="1200" b="1" u="sng" dirty="0">
                <a:solidFill>
                  <a:srgbClr val="FF0000"/>
                </a:solidFill>
              </a:rPr>
              <a:t> asthma </a:t>
            </a:r>
            <a:r>
              <a:rPr lang="ko-KR" altLang="en-US" sz="1200" b="1" u="sng" dirty="0">
                <a:solidFill>
                  <a:srgbClr val="FF0000"/>
                </a:solidFill>
              </a:rPr>
              <a:t>줄여서</a:t>
            </a:r>
            <a:r>
              <a:rPr lang="en-US" altLang="ko-KR" sz="1200" b="1" u="sng" dirty="0">
                <a:solidFill>
                  <a:srgbClr val="FF0000"/>
                </a:solidFill>
              </a:rPr>
              <a:t>..</a:t>
            </a:r>
          </a:p>
          <a:p>
            <a:r>
              <a:rPr lang="en-US" altLang="ko-KR" sz="1200" b="1" dirty="0">
                <a:solidFill>
                  <a:srgbClr val="FFFF00"/>
                </a:solidFill>
              </a:rPr>
              <a:t>- </a:t>
            </a:r>
            <a:endParaRPr lang="ko-KR" altLang="en-US" sz="1200" b="1" dirty="0">
              <a:solidFill>
                <a:srgbClr val="FFFF00"/>
              </a:solidFill>
            </a:endParaRPr>
          </a:p>
        </p:txBody>
      </p:sp>
      <p:sp>
        <p:nvSpPr>
          <p:cNvPr id="4" name="슬라이드 번호 개체 틀 3"/>
          <p:cNvSpPr>
            <a:spLocks noGrp="1"/>
          </p:cNvSpPr>
          <p:nvPr>
            <p:ph type="sldNum" sz="quarter" idx="10"/>
          </p:nvPr>
        </p:nvSpPr>
        <p:spPr/>
        <p:txBody>
          <a:bodyPr/>
          <a:lstStyle/>
          <a:p>
            <a:fld id="{56DADD68-D10A-49D0-BB1C-FC1F0E1BD270}" type="slidenum">
              <a:rPr lang="de-DE" smtClean="0"/>
              <a:pPr/>
              <a:t>12</a:t>
            </a:fld>
            <a:endParaRPr lang="de-DE"/>
          </a:p>
        </p:txBody>
      </p:sp>
    </p:spTree>
    <p:extLst>
      <p:ext uri="{BB962C8B-B14F-4D97-AF65-F5344CB8AC3E}">
        <p14:creationId xmlns:p14="http://schemas.microsoft.com/office/powerpoint/2010/main" val="699794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해서 </a:t>
            </a:r>
            <a:r>
              <a:rPr lang="en-US" altLang="ko-KR" dirty="0"/>
              <a:t> </a:t>
            </a:r>
            <a:r>
              <a:rPr lang="ko-KR" altLang="en-US" dirty="0" err="1"/>
              <a:t>호산구성</a:t>
            </a:r>
            <a:r>
              <a:rPr lang="ko-KR" altLang="en-US" dirty="0"/>
              <a:t> </a:t>
            </a:r>
            <a:r>
              <a:rPr lang="ko-KR" altLang="en-US" dirty="0" err="1"/>
              <a:t>기도염증을</a:t>
            </a:r>
            <a:r>
              <a:rPr lang="ko-KR" altLang="en-US" dirty="0"/>
              <a:t> 보이는 천식은 </a:t>
            </a:r>
            <a:r>
              <a:rPr lang="en-US" altLang="ko-KR" dirty="0"/>
              <a:t>T2 high </a:t>
            </a:r>
            <a:r>
              <a:rPr lang="en-US" altLang="ko-KR" dirty="0" err="1"/>
              <a:t>asthm</a:t>
            </a:r>
            <a:r>
              <a:rPr lang="ko-KR" altLang="en-US" dirty="0"/>
              <a:t>이고</a:t>
            </a:r>
            <a:r>
              <a:rPr lang="en-US" altLang="ko-KR" dirty="0"/>
              <a:t>, </a:t>
            </a:r>
            <a:r>
              <a:rPr lang="ko-KR" altLang="en-US" dirty="0"/>
              <a:t> </a:t>
            </a:r>
            <a:r>
              <a:rPr lang="ko-KR" altLang="en-US" dirty="0" err="1"/>
              <a:t>호중구성</a:t>
            </a:r>
            <a:r>
              <a:rPr lang="ko-KR" altLang="en-US" dirty="0"/>
              <a:t> </a:t>
            </a:r>
            <a:r>
              <a:rPr lang="ko-KR" altLang="en-US" dirty="0" err="1"/>
              <a:t>기도염증을</a:t>
            </a:r>
            <a:r>
              <a:rPr lang="ko-KR" altLang="en-US" dirty="0"/>
              <a:t> 보이는 천식 </a:t>
            </a:r>
            <a:r>
              <a:rPr lang="en-US" altLang="ko-KR" dirty="0"/>
              <a:t>T2</a:t>
            </a:r>
            <a:r>
              <a:rPr lang="en-US" altLang="ko-KR" baseline="0" dirty="0"/>
              <a:t> low </a:t>
            </a:r>
            <a:r>
              <a:rPr lang="en-US" altLang="ko-KR" baseline="0" dirty="0" err="1"/>
              <a:t>asthm</a:t>
            </a:r>
            <a:r>
              <a:rPr lang="ko-KR" altLang="en-US" baseline="0" dirty="0"/>
              <a:t>로 </a:t>
            </a:r>
            <a:r>
              <a:rPr lang="ko-KR" altLang="en-US" baseline="0" dirty="0" err="1"/>
              <a:t>재분류될수</a:t>
            </a:r>
            <a:r>
              <a:rPr lang="ko-KR" altLang="en-US" baseline="0" dirty="0"/>
              <a:t> 있겠습니다</a:t>
            </a:r>
            <a:r>
              <a:rPr lang="en-US" altLang="ko-KR" baseline="0" dirty="0"/>
              <a:t>.</a:t>
            </a:r>
            <a:endParaRPr lang="ko-KR" altLang="en-US" dirty="0"/>
          </a:p>
        </p:txBody>
      </p:sp>
      <p:sp>
        <p:nvSpPr>
          <p:cNvPr id="4" name="슬라이드 번호 개체 틀 3"/>
          <p:cNvSpPr>
            <a:spLocks noGrp="1"/>
          </p:cNvSpPr>
          <p:nvPr>
            <p:ph type="sldNum" sz="quarter" idx="10"/>
          </p:nvPr>
        </p:nvSpPr>
        <p:spPr/>
        <p:txBody>
          <a:bodyPr/>
          <a:lstStyle/>
          <a:p>
            <a:fld id="{56DADD68-D10A-49D0-BB1C-FC1F0E1BD270}" type="slidenum">
              <a:rPr lang="de-DE" smtClean="0"/>
              <a:pPr/>
              <a:t>14</a:t>
            </a:fld>
            <a:endParaRPr lang="de-DE"/>
          </a:p>
        </p:txBody>
      </p:sp>
    </p:spTree>
    <p:extLst>
      <p:ext uri="{BB962C8B-B14F-4D97-AF65-F5344CB8AC3E}">
        <p14:creationId xmlns:p14="http://schemas.microsoft.com/office/powerpoint/2010/main" val="1478430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 </a:t>
            </a:r>
            <a:r>
              <a:rPr lang="ko-KR" altLang="en-US" dirty="0"/>
              <a:t>넘어가</a:t>
            </a:r>
          </a:p>
        </p:txBody>
      </p:sp>
      <p:sp>
        <p:nvSpPr>
          <p:cNvPr id="4" name="슬라이드 번호 개체 틀 3"/>
          <p:cNvSpPr>
            <a:spLocks noGrp="1"/>
          </p:cNvSpPr>
          <p:nvPr>
            <p:ph type="sldNum" sz="quarter" idx="10"/>
          </p:nvPr>
        </p:nvSpPr>
        <p:spPr/>
        <p:txBody>
          <a:bodyPr/>
          <a:lstStyle/>
          <a:p>
            <a:fld id="{56DADD68-D10A-49D0-BB1C-FC1F0E1BD270}" type="slidenum">
              <a:rPr lang="de-DE" smtClean="0"/>
              <a:pPr/>
              <a:t>15</a:t>
            </a:fld>
            <a:endParaRPr lang="de-DE"/>
          </a:p>
        </p:txBody>
      </p:sp>
    </p:spTree>
    <p:extLst>
      <p:ext uri="{BB962C8B-B14F-4D97-AF65-F5344CB8AC3E}">
        <p14:creationId xmlns:p14="http://schemas.microsoft.com/office/powerpoint/2010/main" val="738898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COPD </a:t>
            </a:r>
            <a:r>
              <a:rPr lang="ko-KR" altLang="en-US" dirty="0"/>
              <a:t>유병률</a:t>
            </a:r>
            <a:r>
              <a:rPr lang="en-US" altLang="ko-KR" dirty="0"/>
              <a:t>(</a:t>
            </a:r>
            <a:r>
              <a:rPr lang="ko-KR" altLang="en-US" dirty="0"/>
              <a:t>남</a:t>
            </a:r>
            <a:r>
              <a:rPr lang="en-US" altLang="ko-KR" dirty="0"/>
              <a:t>&gt;&gt;</a:t>
            </a:r>
            <a:r>
              <a:rPr lang="ko-KR" altLang="en-US" dirty="0"/>
              <a:t>여</a:t>
            </a:r>
            <a:r>
              <a:rPr lang="en-US" altLang="ko-KR" dirty="0"/>
              <a:t>): &lt;40yr,</a:t>
            </a:r>
            <a:r>
              <a:rPr lang="en-US" altLang="ko-KR" baseline="0" dirty="0"/>
              <a:t> 1%; 40-60yr, 5%; &gt;60yr, 10%</a:t>
            </a:r>
            <a:endParaRPr lang="ko-KR" altLang="en-US" dirty="0"/>
          </a:p>
        </p:txBody>
      </p:sp>
      <p:sp>
        <p:nvSpPr>
          <p:cNvPr id="4" name="슬라이드 번호 개체 틀 3"/>
          <p:cNvSpPr>
            <a:spLocks noGrp="1"/>
          </p:cNvSpPr>
          <p:nvPr>
            <p:ph type="sldNum" sz="quarter" idx="10"/>
          </p:nvPr>
        </p:nvSpPr>
        <p:spPr/>
        <p:txBody>
          <a:bodyPr/>
          <a:lstStyle/>
          <a:p>
            <a:fld id="{56DADD68-D10A-49D0-BB1C-FC1F0E1BD270}" type="slidenum">
              <a:rPr lang="de-DE" smtClean="0"/>
              <a:pPr/>
              <a:t>16</a:t>
            </a:fld>
            <a:endParaRPr lang="de-DE"/>
          </a:p>
        </p:txBody>
      </p:sp>
    </p:spTree>
    <p:extLst>
      <p:ext uri="{BB962C8B-B14F-4D97-AF65-F5344CB8AC3E}">
        <p14:creationId xmlns:p14="http://schemas.microsoft.com/office/powerpoint/2010/main" val="127413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폐기능검사를 통해 </a:t>
            </a:r>
            <a:r>
              <a:rPr lang="ko-KR" altLang="en-US" dirty="0" err="1"/>
              <a:t>확인할수</a:t>
            </a:r>
            <a:r>
              <a:rPr lang="ko-KR" altLang="en-US" dirty="0"/>
              <a:t> 있는 가변적 </a:t>
            </a:r>
            <a:r>
              <a:rPr lang="ko-KR" altLang="en-US" dirty="0" err="1"/>
              <a:t>기도폐쇄의</a:t>
            </a:r>
            <a:r>
              <a:rPr lang="ko-KR" altLang="en-US" dirty="0"/>
              <a:t> 특징에는 </a:t>
            </a:r>
            <a:r>
              <a:rPr lang="en-US" altLang="ko-KR" dirty="0"/>
              <a:t>…….3</a:t>
            </a:r>
            <a:r>
              <a:rPr lang="ko-KR" altLang="en-US" dirty="0"/>
              <a:t>가지 중에 한가지라도 있으면 천식으로 확진이 가능합니다</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6DADD68-D10A-49D0-BB1C-FC1F0E1BD270}" type="slidenum">
              <a:rPr kumimoji="0" lang="de-DE"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de-DE"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588649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 </a:t>
            </a:r>
            <a:endParaRPr lang="ko-KR" altLang="en-US" dirty="0"/>
          </a:p>
        </p:txBody>
      </p:sp>
      <p:sp>
        <p:nvSpPr>
          <p:cNvPr id="4" name="슬라이드 번호 개체 틀 3"/>
          <p:cNvSpPr>
            <a:spLocks noGrp="1"/>
          </p:cNvSpPr>
          <p:nvPr>
            <p:ph type="sldNum" sz="quarter" idx="10"/>
          </p:nvPr>
        </p:nvSpPr>
        <p:spPr/>
        <p:txBody>
          <a:bodyPr/>
          <a:lstStyle/>
          <a:p>
            <a:fld id="{56DADD68-D10A-49D0-BB1C-FC1F0E1BD270}" type="slidenum">
              <a:rPr lang="de-DE" smtClean="0"/>
              <a:pPr/>
              <a:t>18</a:t>
            </a:fld>
            <a:endParaRPr lang="de-DE"/>
          </a:p>
        </p:txBody>
      </p:sp>
    </p:spTree>
    <p:extLst>
      <p:ext uri="{BB962C8B-B14F-4D97-AF65-F5344CB8AC3E}">
        <p14:creationId xmlns:p14="http://schemas.microsoft.com/office/powerpoint/2010/main" val="3632929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우선 배경지식을 짚어보겠습니다</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882BAB6E-1844-447A-9A87-8E864FD9D73D}" type="slidenum">
              <a:rPr lang="ko-KR" altLang="en-US" smtClean="0"/>
              <a:t>19</a:t>
            </a:fld>
            <a:endParaRPr lang="ko-KR" altLang="en-US"/>
          </a:p>
        </p:txBody>
      </p:sp>
    </p:spTree>
    <p:extLst>
      <p:ext uri="{BB962C8B-B14F-4D97-AF65-F5344CB8AC3E}">
        <p14:creationId xmlns:p14="http://schemas.microsoft.com/office/powerpoint/2010/main" val="638780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질병조절제에는 </a:t>
            </a:r>
            <a:endParaRPr lang="en-US" altLang="ko-KR" dirty="0"/>
          </a:p>
          <a:p>
            <a:r>
              <a:rPr lang="ko-KR" altLang="en-US" dirty="0"/>
              <a:t>가장대표적으로</a:t>
            </a:r>
            <a:endParaRPr lang="en-US" altLang="ko-KR" dirty="0"/>
          </a:p>
          <a:p>
            <a:r>
              <a:rPr lang="en-US" altLang="ko-KR" dirty="0"/>
              <a:t>ICS</a:t>
            </a:r>
            <a:r>
              <a:rPr lang="ko-KR" altLang="en-US" dirty="0"/>
              <a:t>와</a:t>
            </a:r>
            <a:endParaRPr lang="en-US" altLang="ko-KR" dirty="0"/>
          </a:p>
          <a:p>
            <a:r>
              <a:rPr lang="en-US" altLang="ko-KR" dirty="0"/>
              <a:t>ICS LABA</a:t>
            </a:r>
            <a:r>
              <a:rPr lang="ko-KR" altLang="en-US" dirty="0"/>
              <a:t>가 있습니다</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13E799B0-3028-4C88-BDBB-C5B11D1F9D42}" type="slidenum">
              <a:rPr lang="ko-KR" altLang="en-US" smtClean="0"/>
              <a:t>20</a:t>
            </a:fld>
            <a:endParaRPr lang="ko-KR" altLang="en-US"/>
          </a:p>
        </p:txBody>
      </p:sp>
    </p:spTree>
    <p:extLst>
      <p:ext uri="{BB962C8B-B14F-4D97-AF65-F5344CB8AC3E}">
        <p14:creationId xmlns:p14="http://schemas.microsoft.com/office/powerpoint/2010/main" val="1129678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r>
              <a:rPr lang="en-US" altLang="ko-KR" dirty="0"/>
              <a:t>ICS</a:t>
            </a:r>
            <a:r>
              <a:rPr lang="ko-KR" altLang="en-US" dirty="0"/>
              <a:t>는 흔히 </a:t>
            </a:r>
            <a:r>
              <a:rPr lang="en-US" altLang="ko-KR" dirty="0"/>
              <a:t>LABA </a:t>
            </a:r>
            <a:r>
              <a:rPr lang="ko-KR" altLang="en-US" dirty="0"/>
              <a:t>와의 복합제로 </a:t>
            </a:r>
            <a:r>
              <a:rPr lang="ko-KR" altLang="en-US" dirty="0" err="1"/>
              <a:t>이용이되는</a:t>
            </a:r>
            <a:r>
              <a:rPr lang="ko-KR" altLang="en-US" dirty="0"/>
              <a:t> 이 </a:t>
            </a:r>
            <a:r>
              <a:rPr lang="en-US" altLang="ko-KR" dirty="0"/>
              <a:t>ICS LABA </a:t>
            </a:r>
            <a:r>
              <a:rPr lang="ko-KR" altLang="en-US" dirty="0" err="1"/>
              <a:t>복합제는</a:t>
            </a:r>
            <a:r>
              <a:rPr lang="ko-KR" altLang="en-US" dirty="0"/>
              <a:t> 크게 두가지로 </a:t>
            </a:r>
            <a:r>
              <a:rPr lang="ko-KR" altLang="en-US" dirty="0" err="1"/>
              <a:t>나윕니다</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882BAB6E-1844-447A-9A87-8E864FD9D73D}" type="slidenum">
              <a:rPr lang="ko-KR" altLang="en-US" smtClean="0"/>
              <a:t>21</a:t>
            </a:fld>
            <a:endParaRPr lang="ko-KR" altLang="en-US"/>
          </a:p>
        </p:txBody>
      </p:sp>
    </p:spTree>
    <p:extLst>
      <p:ext uri="{BB962C8B-B14F-4D97-AF65-F5344CB8AC3E}">
        <p14:creationId xmlns:p14="http://schemas.microsoft.com/office/powerpoint/2010/main" val="1971027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 </a:t>
            </a:r>
            <a:r>
              <a:rPr lang="en-US" altLang="ko-KR" dirty="0"/>
              <a:t>.</a:t>
            </a:r>
          </a:p>
          <a:p>
            <a:r>
              <a:rPr lang="ko-KR" altLang="en-US" dirty="0"/>
              <a:t>우선 </a:t>
            </a:r>
            <a:r>
              <a:rPr lang="ko-KR" altLang="en-US" dirty="0" err="1"/>
              <a:t>천식복습을</a:t>
            </a:r>
            <a:r>
              <a:rPr lang="ko-KR" altLang="en-US" dirty="0"/>
              <a:t> 좀 하고요 중증천식으로 들어가겠습니다</a:t>
            </a:r>
            <a:r>
              <a:rPr lang="en-US" altLang="ko-KR" dirty="0"/>
              <a:t>. </a:t>
            </a:r>
            <a:endParaRPr lang="ko-KR" altLang="en-US" dirty="0"/>
          </a:p>
        </p:txBody>
      </p:sp>
      <p:sp>
        <p:nvSpPr>
          <p:cNvPr id="4" name="슬라이드 번호 개체 틀 3"/>
          <p:cNvSpPr>
            <a:spLocks noGrp="1"/>
          </p:cNvSpPr>
          <p:nvPr>
            <p:ph type="sldNum" sz="quarter" idx="5"/>
          </p:nvPr>
        </p:nvSpPr>
        <p:spPr/>
        <p:txBody>
          <a:bodyPr/>
          <a:lstStyle/>
          <a:p>
            <a:fld id="{13E799B0-3028-4C88-BDBB-C5B11D1F9D42}" type="slidenum">
              <a:rPr lang="ko-KR" altLang="en-US" smtClean="0"/>
              <a:t>2</a:t>
            </a:fld>
            <a:endParaRPr lang="ko-KR" altLang="en-US"/>
          </a:p>
        </p:txBody>
      </p:sp>
    </p:spTree>
    <p:extLst>
      <p:ext uri="{BB962C8B-B14F-4D97-AF65-F5344CB8AC3E}">
        <p14:creationId xmlns:p14="http://schemas.microsoft.com/office/powerpoint/2010/main" val="3239665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B0775-F73B-5AED-5F5F-CC270E84A64A}"/>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92554A3A-E3A6-3C7F-5F49-653BE8774965}"/>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6635F164-CD92-3BA7-31CD-E16CEA18B7DB}"/>
              </a:ext>
            </a:extLst>
          </p:cNvPr>
          <p:cNvSpPr>
            <a:spLocks noGrp="1"/>
          </p:cNvSpPr>
          <p:nvPr>
            <p:ph type="body" idx="1"/>
          </p:nvPr>
        </p:nvSpPr>
        <p:spPr/>
        <p:txBody>
          <a:bodyPr/>
          <a:lstStyle/>
          <a:p>
            <a:r>
              <a:rPr lang="en-US" altLang="ko-KR" dirty="0"/>
              <a:t>GINA</a:t>
            </a:r>
            <a:r>
              <a:rPr lang="ko-KR" altLang="en-US" dirty="0"/>
              <a:t>에서는 </a:t>
            </a:r>
            <a:r>
              <a:rPr lang="en-US" altLang="ko-KR" dirty="0"/>
              <a:t>initial </a:t>
            </a:r>
            <a:r>
              <a:rPr lang="en-US" altLang="ko-KR" dirty="0" err="1"/>
              <a:t>contrlloer</a:t>
            </a:r>
            <a:r>
              <a:rPr lang="ko-KR" altLang="en-US" dirty="0"/>
              <a:t>를 </a:t>
            </a:r>
            <a:r>
              <a:rPr lang="ko-KR" altLang="en-US" dirty="0" err="1"/>
              <a:t>선택할때</a:t>
            </a:r>
            <a:r>
              <a:rPr lang="ko-KR" altLang="en-US" dirty="0"/>
              <a:t> </a:t>
            </a:r>
            <a:r>
              <a:rPr lang="en-US" altLang="ko-KR" dirty="0"/>
              <a:t>2track</a:t>
            </a:r>
            <a:r>
              <a:rPr lang="en-US" altLang="ko-KR" baseline="0" dirty="0"/>
              <a:t> app </a:t>
            </a:r>
            <a:r>
              <a:rPr lang="ko-KR" altLang="en-US" baseline="0" dirty="0"/>
              <a:t>를 권고하고 있습니다</a:t>
            </a:r>
            <a:r>
              <a:rPr lang="en-US" altLang="ko-KR" baseline="0" dirty="0"/>
              <a:t>.</a:t>
            </a:r>
          </a:p>
          <a:p>
            <a:r>
              <a:rPr lang="ko-KR" altLang="en-US" baseline="0" dirty="0"/>
              <a:t>우리가 과거부터 알던</a:t>
            </a:r>
            <a:r>
              <a:rPr lang="en-US" altLang="ko-KR" baseline="0" dirty="0"/>
              <a:t>….</a:t>
            </a:r>
            <a:r>
              <a:rPr lang="ko-KR" altLang="en-US" baseline="0" dirty="0"/>
              <a:t>은 </a:t>
            </a:r>
            <a:r>
              <a:rPr lang="en-US" altLang="ko-KR" baseline="0" dirty="0"/>
              <a:t>track 2</a:t>
            </a:r>
            <a:r>
              <a:rPr lang="ko-KR" altLang="en-US" baseline="0" dirty="0"/>
              <a:t>로 </a:t>
            </a:r>
            <a:r>
              <a:rPr lang="ko-KR" altLang="en-US" baseline="0" dirty="0" err="1"/>
              <a:t>분류되구요</a:t>
            </a:r>
            <a:r>
              <a:rPr lang="en-US" altLang="ko-KR" baseline="0" dirty="0"/>
              <a:t>.</a:t>
            </a:r>
          </a:p>
          <a:p>
            <a:r>
              <a:rPr lang="en-US" altLang="ko-KR" baseline="0" dirty="0" err="1"/>
              <a:t>Ics</a:t>
            </a:r>
            <a:r>
              <a:rPr lang="en-US" altLang="ko-KR" baseline="0" dirty="0"/>
              <a:t> for single </a:t>
            </a:r>
            <a:r>
              <a:rPr lang="en-US" altLang="ko-KR" baseline="0" dirty="0" err="1"/>
              <a:t>dro</a:t>
            </a:r>
            <a:r>
              <a:rPr lang="en-US" altLang="ko-KR" baseline="0" dirty="0"/>
              <a:t> dev as </a:t>
            </a:r>
            <a:r>
              <a:rPr lang="en-US" altLang="ko-KR" baseline="0" dirty="0" err="1"/>
              <a:t>biot</a:t>
            </a:r>
            <a:r>
              <a:rPr lang="en-US" altLang="ko-KR" baseline="0" dirty="0"/>
              <a:t> </a:t>
            </a:r>
            <a:r>
              <a:rPr lang="ko-KR" altLang="en-US" baseline="0" dirty="0"/>
              <a:t> </a:t>
            </a:r>
            <a:r>
              <a:rPr lang="en-US" altLang="ko-KR" baseline="0" dirty="0"/>
              <a:t>track 1</a:t>
            </a:r>
            <a:r>
              <a:rPr lang="ko-KR" altLang="en-US" baseline="0" dirty="0"/>
              <a:t>으로 지정하고 있고  이것을 </a:t>
            </a:r>
            <a:r>
              <a:rPr lang="en-US" altLang="ko-KR" baseline="0" dirty="0"/>
              <a:t>GINA</a:t>
            </a:r>
            <a:r>
              <a:rPr lang="ko-KR" altLang="en-US" baseline="0" dirty="0"/>
              <a:t>는 추천합니다</a:t>
            </a:r>
            <a:r>
              <a:rPr lang="en-US" altLang="ko-KR" baseline="0" dirty="0"/>
              <a:t>.</a:t>
            </a:r>
            <a:endParaRPr lang="ko-KR" altLang="en-US" dirty="0"/>
          </a:p>
        </p:txBody>
      </p:sp>
      <p:sp>
        <p:nvSpPr>
          <p:cNvPr id="4" name="슬라이드 번호 개체 틀 3">
            <a:extLst>
              <a:ext uri="{FF2B5EF4-FFF2-40B4-BE49-F238E27FC236}">
                <a16:creationId xmlns:a16="http://schemas.microsoft.com/office/drawing/2014/main" id="{1CD7163A-6312-5B13-B696-F38A882CF872}"/>
              </a:ext>
            </a:extLst>
          </p:cNvPr>
          <p:cNvSpPr>
            <a:spLocks noGrp="1"/>
          </p:cNvSpPr>
          <p:nvPr>
            <p:ph type="sldNum" sz="quarter" idx="10"/>
          </p:nvPr>
        </p:nvSpPr>
        <p:spPr/>
        <p:txBody>
          <a:bodyPr/>
          <a:lstStyle/>
          <a:p>
            <a:fld id="{56DADD68-D10A-49D0-BB1C-FC1F0E1BD270}" type="slidenum">
              <a:rPr lang="de-DE" smtClean="0"/>
              <a:pPr/>
              <a:t>22</a:t>
            </a:fld>
            <a:endParaRPr lang="de-DE"/>
          </a:p>
        </p:txBody>
      </p:sp>
    </p:spTree>
    <p:extLst>
      <p:ext uri="{BB962C8B-B14F-4D97-AF65-F5344CB8AC3E}">
        <p14:creationId xmlns:p14="http://schemas.microsoft.com/office/powerpoint/2010/main" val="906059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05916-4507-3560-2597-76A13460979F}"/>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A836D6DB-21F8-9CE7-28B3-25E5269FAF5A}"/>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8A567E49-13E9-2E95-8C61-DC8401FD9AFC}"/>
              </a:ext>
            </a:extLst>
          </p:cNvPr>
          <p:cNvSpPr>
            <a:spLocks noGrp="1"/>
          </p:cNvSpPr>
          <p:nvPr>
            <p:ph type="body" idx="1"/>
          </p:nvPr>
        </p:nvSpPr>
        <p:spPr/>
        <p:txBody>
          <a:bodyPr/>
          <a:lstStyle/>
          <a:p>
            <a:r>
              <a:rPr lang="ko-KR" altLang="en-US" dirty="0"/>
              <a:t>해서 환자의 </a:t>
            </a:r>
            <a:r>
              <a:rPr lang="ko-KR" altLang="en-US" dirty="0" err="1"/>
              <a:t>증상조절</a:t>
            </a:r>
            <a:r>
              <a:rPr lang="ko-KR" altLang="en-US" dirty="0"/>
              <a:t> 상태에 따라 </a:t>
            </a:r>
            <a:r>
              <a:rPr lang="en-US" altLang="ko-KR" dirty="0"/>
              <a:t>track 1</a:t>
            </a:r>
            <a:r>
              <a:rPr lang="ko-KR" altLang="en-US" dirty="0"/>
              <a:t>이나 </a:t>
            </a:r>
            <a:r>
              <a:rPr lang="en-US" altLang="ko-KR" dirty="0"/>
              <a:t>track2</a:t>
            </a:r>
            <a:r>
              <a:rPr lang="ko-KR" altLang="en-US" dirty="0"/>
              <a:t>의 해당 스텝  </a:t>
            </a:r>
            <a:r>
              <a:rPr lang="en-US" altLang="ko-KR" dirty="0"/>
              <a:t>initial controller</a:t>
            </a:r>
            <a:r>
              <a:rPr lang="ko-KR" altLang="en-US" dirty="0"/>
              <a:t>를 선택하면 됩니다</a:t>
            </a:r>
            <a:r>
              <a:rPr lang="en-US" altLang="ko-KR" dirty="0"/>
              <a:t>. </a:t>
            </a:r>
          </a:p>
          <a:p>
            <a:r>
              <a:rPr lang="ko-KR" altLang="en-US" dirty="0"/>
              <a:t>해서 조절이 잘되면 보통 </a:t>
            </a:r>
            <a:r>
              <a:rPr lang="en-US" altLang="ko-KR" dirty="0"/>
              <a:t>3</a:t>
            </a:r>
            <a:r>
              <a:rPr lang="ko-KR" altLang="en-US" dirty="0" err="1"/>
              <a:t>개월이상</a:t>
            </a:r>
            <a:r>
              <a:rPr lang="en-US" altLang="ko-KR" dirty="0"/>
              <a:t>..</a:t>
            </a:r>
            <a:r>
              <a:rPr lang="ko-KR" altLang="en-US" dirty="0" err="1"/>
              <a:t>스텝다운</a:t>
            </a:r>
            <a:r>
              <a:rPr lang="ko-KR" altLang="en-US" dirty="0"/>
              <a:t> 가능</a:t>
            </a:r>
            <a:endParaRPr lang="en-US" altLang="ko-KR" dirty="0"/>
          </a:p>
          <a:p>
            <a:r>
              <a:rPr lang="ko-KR" altLang="en-US" dirty="0" err="1"/>
              <a:t>조절안되면</a:t>
            </a:r>
            <a:r>
              <a:rPr lang="ko-KR" altLang="en-US" dirty="0"/>
              <a:t> </a:t>
            </a:r>
            <a:r>
              <a:rPr lang="ko-KR" altLang="en-US" dirty="0" err="1"/>
              <a:t>그즉시</a:t>
            </a:r>
            <a:r>
              <a:rPr lang="ko-KR" altLang="en-US" dirty="0"/>
              <a:t> 언제든지 </a:t>
            </a:r>
            <a:r>
              <a:rPr lang="ko-KR" altLang="en-US" dirty="0" err="1"/>
              <a:t>스텝업</a:t>
            </a:r>
            <a:r>
              <a:rPr lang="en-US" altLang="ko-KR" dirty="0"/>
              <a:t>…</a:t>
            </a:r>
          </a:p>
          <a:p>
            <a:endParaRPr lang="en-US" altLang="ko-KR" dirty="0"/>
          </a:p>
          <a:p>
            <a:r>
              <a:rPr lang="ko-KR" altLang="en-US" dirty="0" err="1"/>
              <a:t>이방법을</a:t>
            </a:r>
            <a:r>
              <a:rPr lang="ko-KR" altLang="en-US" dirty="0"/>
              <a:t> 이용하면 </a:t>
            </a:r>
            <a:r>
              <a:rPr lang="en-US" altLang="ko-KR" dirty="0"/>
              <a:t>90%</a:t>
            </a:r>
            <a:r>
              <a:rPr lang="en-US" altLang="ko-KR" baseline="0" dirty="0"/>
              <a:t> </a:t>
            </a:r>
            <a:r>
              <a:rPr lang="ko-KR" altLang="en-US" baseline="0" dirty="0"/>
              <a:t>이상의 천식환자가 조절이 됩니다</a:t>
            </a:r>
            <a:r>
              <a:rPr lang="en-US" altLang="ko-KR" baseline="0" dirty="0"/>
              <a:t>.</a:t>
            </a:r>
            <a:endParaRPr lang="en-US" altLang="ko-KR" dirty="0"/>
          </a:p>
          <a:p>
            <a:endParaRPr lang="en-US" altLang="ko-KR" dirty="0"/>
          </a:p>
          <a:p>
            <a:r>
              <a:rPr lang="ko-KR" altLang="en-US" dirty="0" err="1"/>
              <a:t>전체천식</a:t>
            </a:r>
            <a:r>
              <a:rPr lang="ko-KR" altLang="en-US" dirty="0"/>
              <a:t> 한 </a:t>
            </a:r>
            <a:r>
              <a:rPr lang="en-US" altLang="ko-KR" dirty="0"/>
              <a:t>5%...</a:t>
            </a:r>
            <a:r>
              <a:rPr lang="ko-KR" altLang="en-US" dirty="0"/>
              <a:t>스텝</a:t>
            </a:r>
            <a:r>
              <a:rPr lang="en-US" altLang="ko-KR" dirty="0"/>
              <a:t>4/5 </a:t>
            </a:r>
            <a:r>
              <a:rPr lang="ko-KR" altLang="en-US" dirty="0"/>
              <a:t>약물로 조절 안됨</a:t>
            </a:r>
            <a:r>
              <a:rPr lang="en-US" altLang="ko-KR" dirty="0"/>
              <a:t>….</a:t>
            </a:r>
            <a:r>
              <a:rPr lang="ko-KR" altLang="en-US" dirty="0" err="1"/>
              <a:t>이런경우</a:t>
            </a:r>
            <a:r>
              <a:rPr lang="ko-KR" altLang="en-US" dirty="0"/>
              <a:t> 우리가 </a:t>
            </a:r>
            <a:r>
              <a:rPr lang="ko-KR" altLang="en-US" dirty="0" err="1"/>
              <a:t>중증천식이라고</a:t>
            </a:r>
            <a:r>
              <a:rPr lang="ko-KR" altLang="en-US" dirty="0"/>
              <a:t> 부립니다</a:t>
            </a:r>
            <a:r>
              <a:rPr lang="en-US" altLang="ko-KR" dirty="0"/>
              <a:t>.</a:t>
            </a:r>
            <a:endParaRPr lang="ko-KR" altLang="en-US" dirty="0"/>
          </a:p>
        </p:txBody>
      </p:sp>
      <p:sp>
        <p:nvSpPr>
          <p:cNvPr id="4" name="슬라이드 번호 개체 틀 3">
            <a:extLst>
              <a:ext uri="{FF2B5EF4-FFF2-40B4-BE49-F238E27FC236}">
                <a16:creationId xmlns:a16="http://schemas.microsoft.com/office/drawing/2014/main" id="{12225744-E014-9C62-6DEC-67D6C3CCD42C}"/>
              </a:ext>
            </a:extLst>
          </p:cNvPr>
          <p:cNvSpPr>
            <a:spLocks noGrp="1"/>
          </p:cNvSpPr>
          <p:nvPr>
            <p:ph type="sldNum" sz="quarter" idx="10"/>
          </p:nvPr>
        </p:nvSpPr>
        <p:spPr/>
        <p:txBody>
          <a:bodyPr/>
          <a:lstStyle/>
          <a:p>
            <a:fld id="{56DADD68-D10A-49D0-BB1C-FC1F0E1BD270}" type="slidenum">
              <a:rPr lang="de-DE" smtClean="0"/>
              <a:pPr/>
              <a:t>23</a:t>
            </a:fld>
            <a:endParaRPr lang="de-DE"/>
          </a:p>
        </p:txBody>
      </p:sp>
    </p:spTree>
    <p:extLst>
      <p:ext uri="{BB962C8B-B14F-4D97-AF65-F5344CB8AC3E}">
        <p14:creationId xmlns:p14="http://schemas.microsoft.com/office/powerpoint/2010/main" val="88889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5D6A5-B516-CF19-AF1F-440EECD6CF62}"/>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5350EBA8-4AF2-82EF-BA36-FABA18C6F7EC}"/>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AD8CD7F3-608E-CA0B-7D55-B7C3135B2E91}"/>
              </a:ext>
            </a:extLst>
          </p:cNvPr>
          <p:cNvSpPr>
            <a:spLocks noGrp="1"/>
          </p:cNvSpPr>
          <p:nvPr>
            <p:ph type="body" idx="1"/>
          </p:nvPr>
        </p:nvSpPr>
        <p:spPr/>
        <p:txBody>
          <a:bodyPr/>
          <a:lstStyle/>
          <a:p>
            <a:r>
              <a:rPr lang="ko-KR" altLang="en-US" dirty="0"/>
              <a:t>그러면 본격적으로 </a:t>
            </a:r>
            <a:r>
              <a:rPr lang="ko-KR" altLang="en-US" dirty="0" err="1"/>
              <a:t>중증천식에</a:t>
            </a:r>
            <a:r>
              <a:rPr lang="ko-KR" altLang="en-US" dirty="0"/>
              <a:t> 대해 알아보겠습니다</a:t>
            </a:r>
            <a:r>
              <a:rPr lang="en-US" altLang="ko-KR" dirty="0"/>
              <a:t>.</a:t>
            </a:r>
            <a:endParaRPr lang="ko-KR" altLang="en-US" dirty="0"/>
          </a:p>
        </p:txBody>
      </p:sp>
      <p:sp>
        <p:nvSpPr>
          <p:cNvPr id="4" name="슬라이드 번호 개체 틀 3">
            <a:extLst>
              <a:ext uri="{FF2B5EF4-FFF2-40B4-BE49-F238E27FC236}">
                <a16:creationId xmlns:a16="http://schemas.microsoft.com/office/drawing/2014/main" id="{6A6D705E-EA79-9999-2C65-6370EF41801D}"/>
              </a:ext>
            </a:extLst>
          </p:cNvPr>
          <p:cNvSpPr>
            <a:spLocks noGrp="1"/>
          </p:cNvSpPr>
          <p:nvPr>
            <p:ph type="sldNum" sz="quarter" idx="5"/>
          </p:nvPr>
        </p:nvSpPr>
        <p:spPr/>
        <p:txBody>
          <a:bodyPr/>
          <a:lstStyle/>
          <a:p>
            <a:fld id="{13E799B0-3028-4C88-BDBB-C5B11D1F9D42}" type="slidenum">
              <a:rPr lang="ko-KR" altLang="en-US" smtClean="0"/>
              <a:t>24</a:t>
            </a:fld>
            <a:endParaRPr lang="ko-KR" altLang="en-US"/>
          </a:p>
        </p:txBody>
      </p:sp>
    </p:spTree>
    <p:extLst>
      <p:ext uri="{BB962C8B-B14F-4D97-AF65-F5344CB8AC3E}">
        <p14:creationId xmlns:p14="http://schemas.microsoft.com/office/powerpoint/2010/main" val="2029079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D98E8-9F4E-D9BA-489A-C9E6783A956D}"/>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277B0BE8-124C-E3DF-5551-FF864448BC7B}"/>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3CA80527-6B29-86D7-84C4-F816D63AB9AF}"/>
              </a:ext>
            </a:extLst>
          </p:cNvPr>
          <p:cNvSpPr>
            <a:spLocks noGrp="1"/>
          </p:cNvSpPr>
          <p:nvPr>
            <p:ph type="body" idx="1"/>
          </p:nvPr>
        </p:nvSpPr>
        <p:spPr/>
        <p:txBody>
          <a:bodyPr/>
          <a:lstStyle/>
          <a:p>
            <a:r>
              <a:rPr lang="ko-KR" altLang="en-US" dirty="0" err="1"/>
              <a:t>중증천식은</a:t>
            </a:r>
            <a:r>
              <a:rPr lang="ko-KR" altLang="en-US" dirty="0"/>
              <a:t>   전체 천식의 </a:t>
            </a:r>
            <a:r>
              <a:rPr lang="en-US" altLang="ko-KR" dirty="0"/>
              <a:t>5%</a:t>
            </a:r>
            <a:r>
              <a:rPr lang="ko-KR" altLang="en-US" dirty="0"/>
              <a:t>불과 </a:t>
            </a:r>
            <a:r>
              <a:rPr lang="en-US" altLang="ko-KR" dirty="0"/>
              <a:t>.</a:t>
            </a:r>
          </a:p>
          <a:p>
            <a:r>
              <a:rPr lang="ko-KR" altLang="en-US" dirty="0"/>
              <a:t>하지만 저에게 천식이 조절아 안된다고 오시는 분들은 훨씬 많습니다</a:t>
            </a:r>
            <a:r>
              <a:rPr lang="en-US" altLang="ko-KR" dirty="0"/>
              <a:t>.</a:t>
            </a:r>
          </a:p>
          <a:p>
            <a:r>
              <a:rPr lang="ko-KR" altLang="en-US" dirty="0"/>
              <a:t>그것을 다 싸잡아서 우리가  </a:t>
            </a:r>
            <a:r>
              <a:rPr lang="en-US" altLang="ko-KR" u="sng" dirty="0"/>
              <a:t>difficult</a:t>
            </a:r>
            <a:r>
              <a:rPr lang="en-US" altLang="ko-KR" u="sng" baseline="0" dirty="0"/>
              <a:t> to treat asthma </a:t>
            </a:r>
            <a:r>
              <a:rPr lang="ko-KR" altLang="en-US" u="sng" baseline="0" dirty="0" err="1"/>
              <a:t>난치천식</a:t>
            </a:r>
            <a:r>
              <a:rPr lang="ko-KR" altLang="en-US" baseline="0" dirty="0" err="1"/>
              <a:t>이라고</a:t>
            </a:r>
            <a:r>
              <a:rPr lang="ko-KR" altLang="en-US" baseline="0" dirty="0"/>
              <a:t> 부릅니다</a:t>
            </a:r>
            <a:r>
              <a:rPr lang="en-US" altLang="ko-KR" baseline="0" dirty="0"/>
              <a:t>.</a:t>
            </a:r>
          </a:p>
          <a:p>
            <a:r>
              <a:rPr lang="ko-KR" altLang="en-US" baseline="0" dirty="0"/>
              <a:t>이 </a:t>
            </a:r>
            <a:r>
              <a:rPr lang="ko-KR" altLang="en-US" baseline="0" dirty="0" err="1"/>
              <a:t>난치천식</a:t>
            </a:r>
            <a:r>
              <a:rPr lang="ko-KR" altLang="en-US" baseline="0" dirty="0"/>
              <a:t> 중에서 일부는 천식이 </a:t>
            </a:r>
            <a:r>
              <a:rPr lang="ko-KR" altLang="en-US" baseline="0" dirty="0" err="1"/>
              <a:t>아닌경우도</a:t>
            </a:r>
            <a:r>
              <a:rPr lang="ko-KR" altLang="en-US" baseline="0" dirty="0"/>
              <a:t> 있고</a:t>
            </a:r>
            <a:r>
              <a:rPr lang="en-US" altLang="ko-KR" baseline="0" dirty="0"/>
              <a:t>…</a:t>
            </a:r>
            <a:r>
              <a:rPr lang="ko-KR" altLang="en-US" baseline="0" dirty="0"/>
              <a:t>일부는 </a:t>
            </a:r>
            <a:r>
              <a:rPr lang="en-US" altLang="ko-KR" baseline="0" dirty="0"/>
              <a:t>adhere </a:t>
            </a:r>
            <a:r>
              <a:rPr lang="en-US" altLang="ko-KR" baseline="0" dirty="0" err="1"/>
              <a:t>te</a:t>
            </a:r>
            <a:r>
              <a:rPr lang="en-US" altLang="ko-KR" baseline="0" dirty="0"/>
              <a:t> co-</a:t>
            </a:r>
            <a:r>
              <a:rPr lang="en-US" altLang="ko-KR" baseline="0" dirty="0" err="1"/>
              <a:t>mo</a:t>
            </a:r>
            <a:r>
              <a:rPr lang="en-US" altLang="ko-KR" baseline="0" dirty="0"/>
              <a:t> risk fact asthma trigger </a:t>
            </a:r>
            <a:r>
              <a:rPr lang="ko-KR" altLang="en-US" baseline="0" dirty="0"/>
              <a:t>를 조절해서 호전되는 경우도 있습니다</a:t>
            </a:r>
            <a:r>
              <a:rPr lang="en-US" altLang="ko-KR" baseline="0" dirty="0"/>
              <a:t>.</a:t>
            </a:r>
            <a:endParaRPr lang="en-US" altLang="ko-KR" dirty="0"/>
          </a:p>
        </p:txBody>
      </p:sp>
      <p:sp>
        <p:nvSpPr>
          <p:cNvPr id="4" name="슬라이드 번호 개체 틀 3">
            <a:extLst>
              <a:ext uri="{FF2B5EF4-FFF2-40B4-BE49-F238E27FC236}">
                <a16:creationId xmlns:a16="http://schemas.microsoft.com/office/drawing/2014/main" id="{13C6FF8F-D430-2869-D0FD-9E394E7D323E}"/>
              </a:ext>
            </a:extLst>
          </p:cNvPr>
          <p:cNvSpPr>
            <a:spLocks noGrp="1"/>
          </p:cNvSpPr>
          <p:nvPr>
            <p:ph type="sldNum" sz="quarter" idx="10"/>
          </p:nvPr>
        </p:nvSpPr>
        <p:spPr/>
        <p:txBody>
          <a:bodyPr/>
          <a:lstStyle/>
          <a:p>
            <a:fld id="{56DADD68-D10A-49D0-BB1C-FC1F0E1BD270}" type="slidenum">
              <a:rPr lang="de-DE" smtClean="0"/>
              <a:pPr/>
              <a:t>25</a:t>
            </a:fld>
            <a:endParaRPr lang="de-DE"/>
          </a:p>
        </p:txBody>
      </p:sp>
    </p:spTree>
    <p:extLst>
      <p:ext uri="{BB962C8B-B14F-4D97-AF65-F5344CB8AC3E}">
        <p14:creationId xmlns:p14="http://schemas.microsoft.com/office/powerpoint/2010/main" val="3197351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766C0-B788-138A-43A9-5A4B4C444DD4}"/>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B3383FB8-380E-B855-E491-C9F7AC6477E3}"/>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A33BE98C-EAA6-3860-A036-DAA8B3582757}"/>
              </a:ext>
            </a:extLst>
          </p:cNvPr>
          <p:cNvSpPr>
            <a:spLocks noGrp="1"/>
          </p:cNvSpPr>
          <p:nvPr>
            <p:ph type="body" idx="1"/>
          </p:nvPr>
        </p:nvSpPr>
        <p:spPr/>
        <p:txBody>
          <a:bodyPr/>
          <a:lstStyle/>
          <a:p>
            <a:r>
              <a:rPr lang="ko-KR" altLang="en-US" dirty="0"/>
              <a:t>결국 </a:t>
            </a:r>
            <a:r>
              <a:rPr lang="ko-KR" altLang="en-US" dirty="0" err="1"/>
              <a:t>중증천식은</a:t>
            </a:r>
            <a:r>
              <a:rPr lang="ko-KR" altLang="en-US" dirty="0"/>
              <a:t> 난치천식환자 중에서 천식이 확진이 되고</a:t>
            </a:r>
            <a:r>
              <a:rPr lang="en-US" altLang="ko-KR" dirty="0"/>
              <a:t>..</a:t>
            </a:r>
            <a:r>
              <a:rPr lang="en-US" altLang="ko-KR" dirty="0" err="1"/>
              <a:t>modif</a:t>
            </a:r>
            <a:r>
              <a:rPr lang="en-US" altLang="ko-KR" baseline="0" dirty="0" err="1"/>
              <a:t>ialbe</a:t>
            </a:r>
            <a:r>
              <a:rPr lang="en-US" altLang="ko-KR" dirty="0"/>
              <a:t> factor </a:t>
            </a:r>
            <a:r>
              <a:rPr lang="ko-KR" altLang="en-US" dirty="0"/>
              <a:t>에 대해 </a:t>
            </a:r>
            <a:r>
              <a:rPr lang="ko-KR" altLang="en-US" dirty="0" err="1"/>
              <a:t>매니지해줬음에도</a:t>
            </a:r>
            <a:r>
              <a:rPr lang="ko-KR" altLang="en-US" dirty="0"/>
              <a:t> 불구하고 </a:t>
            </a:r>
            <a:r>
              <a:rPr lang="en-US" altLang="ko-KR" dirty="0"/>
              <a:t> </a:t>
            </a:r>
            <a:r>
              <a:rPr lang="ko-KR" altLang="en-US" dirty="0"/>
              <a:t>조절이 </a:t>
            </a:r>
            <a:r>
              <a:rPr lang="ko-KR" altLang="en-US" dirty="0" err="1"/>
              <a:t>되ㅗ지</a:t>
            </a:r>
            <a:r>
              <a:rPr lang="ko-KR" altLang="en-US" dirty="0"/>
              <a:t> 않는 천식을 말합니다</a:t>
            </a:r>
            <a:r>
              <a:rPr lang="en-US" altLang="ko-KR" dirty="0"/>
              <a:t>.</a:t>
            </a:r>
            <a:endParaRPr lang="ko-KR" altLang="en-US" dirty="0"/>
          </a:p>
        </p:txBody>
      </p:sp>
      <p:sp>
        <p:nvSpPr>
          <p:cNvPr id="4" name="슬라이드 번호 개체 틀 3">
            <a:extLst>
              <a:ext uri="{FF2B5EF4-FFF2-40B4-BE49-F238E27FC236}">
                <a16:creationId xmlns:a16="http://schemas.microsoft.com/office/drawing/2014/main" id="{0B2EAFA7-A348-4926-D1F6-52CA00167366}"/>
              </a:ext>
            </a:extLst>
          </p:cNvPr>
          <p:cNvSpPr>
            <a:spLocks noGrp="1"/>
          </p:cNvSpPr>
          <p:nvPr>
            <p:ph type="sldNum" sz="quarter" idx="10"/>
          </p:nvPr>
        </p:nvSpPr>
        <p:spPr/>
        <p:txBody>
          <a:bodyPr/>
          <a:lstStyle/>
          <a:p>
            <a:fld id="{56DADD68-D10A-49D0-BB1C-FC1F0E1BD270}" type="slidenum">
              <a:rPr lang="de-DE" smtClean="0"/>
              <a:pPr/>
              <a:t>26</a:t>
            </a:fld>
            <a:endParaRPr lang="de-DE"/>
          </a:p>
        </p:txBody>
      </p:sp>
    </p:spTree>
    <p:extLst>
      <p:ext uri="{BB962C8B-B14F-4D97-AF65-F5344CB8AC3E}">
        <p14:creationId xmlns:p14="http://schemas.microsoft.com/office/powerpoint/2010/main" val="27536382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35333-6CE0-FC7A-36C4-59AD27C16FD4}"/>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507C9B44-AA22-D94A-565D-4228DEBE58E7}"/>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9F9FE1EC-1799-F500-08CA-2CE238679985}"/>
              </a:ext>
            </a:extLst>
          </p:cNvPr>
          <p:cNvSpPr>
            <a:spLocks noGrp="1"/>
          </p:cNvSpPr>
          <p:nvPr>
            <p:ph type="body" idx="1"/>
          </p:nvPr>
        </p:nvSpPr>
        <p:spPr/>
        <p:txBody>
          <a:bodyPr/>
          <a:lstStyle/>
          <a:p>
            <a:r>
              <a:rPr lang="ko-KR" altLang="en-US" dirty="0"/>
              <a:t>그래서 치료에 반응하지 않는 천식환자에게</a:t>
            </a:r>
            <a:r>
              <a:rPr lang="ko-KR" altLang="en-US" baseline="0" dirty="0"/>
              <a:t> 어떻게 해야할까요</a:t>
            </a:r>
            <a:r>
              <a:rPr lang="en-US" altLang="ko-KR" baseline="0" dirty="0"/>
              <a:t>?</a:t>
            </a:r>
          </a:p>
          <a:p>
            <a:endParaRPr lang="en-US" altLang="ko-KR" dirty="0"/>
          </a:p>
          <a:p>
            <a:r>
              <a:rPr lang="ko-KR" altLang="en-US" dirty="0"/>
              <a:t>먼저 </a:t>
            </a:r>
            <a:r>
              <a:rPr lang="ko-KR" altLang="en-US" dirty="0" err="1"/>
              <a:t>난치천식에</a:t>
            </a:r>
            <a:r>
              <a:rPr lang="ko-KR" altLang="en-US" dirty="0"/>
              <a:t> 대한 접근을 통해 정말 </a:t>
            </a:r>
            <a:r>
              <a:rPr lang="en-US" altLang="ko-KR" dirty="0"/>
              <a:t>severe asthma</a:t>
            </a:r>
            <a:r>
              <a:rPr lang="ko-KR" altLang="en-US" dirty="0"/>
              <a:t>인지를 확인해줘야 합니다</a:t>
            </a:r>
            <a:r>
              <a:rPr lang="en-US" altLang="ko-KR" dirty="0"/>
              <a:t>.</a:t>
            </a:r>
          </a:p>
          <a:p>
            <a:endParaRPr lang="en-US" altLang="ko-KR" dirty="0"/>
          </a:p>
          <a:p>
            <a:r>
              <a:rPr lang="ko-KR" altLang="en-US" dirty="0" err="1"/>
              <a:t>가장먼저는</a:t>
            </a:r>
            <a:r>
              <a:rPr lang="ko-KR" altLang="en-US" dirty="0"/>
              <a:t> </a:t>
            </a:r>
            <a:r>
              <a:rPr lang="ko-KR" altLang="en-US" dirty="0" err="1"/>
              <a:t>천싟이</a:t>
            </a:r>
            <a:r>
              <a:rPr lang="ko-KR" altLang="en-US" dirty="0"/>
              <a:t> 맞는지부터 의심해야 합니다</a:t>
            </a:r>
            <a:r>
              <a:rPr lang="en-US" altLang="ko-KR" dirty="0"/>
              <a:t>.</a:t>
            </a:r>
            <a:endParaRPr lang="ko-KR" altLang="en-US" dirty="0"/>
          </a:p>
        </p:txBody>
      </p:sp>
      <p:sp>
        <p:nvSpPr>
          <p:cNvPr id="4" name="슬라이드 번호 개체 틀 3">
            <a:extLst>
              <a:ext uri="{FF2B5EF4-FFF2-40B4-BE49-F238E27FC236}">
                <a16:creationId xmlns:a16="http://schemas.microsoft.com/office/drawing/2014/main" id="{A193CE79-1B92-FD0C-50BF-719A99CCB3FE}"/>
              </a:ext>
            </a:extLst>
          </p:cNvPr>
          <p:cNvSpPr>
            <a:spLocks noGrp="1"/>
          </p:cNvSpPr>
          <p:nvPr>
            <p:ph type="sldNum" sz="quarter" idx="10"/>
          </p:nvPr>
        </p:nvSpPr>
        <p:spPr/>
        <p:txBody>
          <a:bodyPr/>
          <a:lstStyle/>
          <a:p>
            <a:fld id="{13E799B0-3028-4C88-BDBB-C5B11D1F9D42}" type="slidenum">
              <a:rPr lang="ko-KR" altLang="en-US" smtClean="0"/>
              <a:t>27</a:t>
            </a:fld>
            <a:endParaRPr lang="ko-KR" altLang="en-US"/>
          </a:p>
        </p:txBody>
      </p:sp>
    </p:spTree>
    <p:extLst>
      <p:ext uri="{BB962C8B-B14F-4D97-AF65-F5344CB8AC3E}">
        <p14:creationId xmlns:p14="http://schemas.microsoft.com/office/powerpoint/2010/main" val="2395791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이것은 </a:t>
            </a:r>
            <a:r>
              <a:rPr lang="ko-KR" altLang="en-US" dirty="0" err="1"/>
              <a:t>상황별</a:t>
            </a:r>
            <a:r>
              <a:rPr lang="ko-KR" altLang="en-US" dirty="0"/>
              <a:t> 천식확진검사 방법입니다</a:t>
            </a:r>
            <a:r>
              <a:rPr lang="en-US" altLang="ko-KR" dirty="0"/>
              <a:t>. </a:t>
            </a:r>
            <a:r>
              <a:rPr lang="ko-KR" altLang="en-US" dirty="0"/>
              <a:t>나중에 </a:t>
            </a:r>
            <a:r>
              <a:rPr lang="ko-KR" altLang="en-US" dirty="0" err="1"/>
              <a:t>읽어보시구요</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13E799B0-3028-4C88-BDBB-C5B11D1F9D42}" type="slidenum">
              <a:rPr lang="ko-KR" altLang="en-US" smtClean="0"/>
              <a:t>28</a:t>
            </a:fld>
            <a:endParaRPr lang="ko-KR" altLang="en-US"/>
          </a:p>
        </p:txBody>
      </p:sp>
    </p:spTree>
    <p:extLst>
      <p:ext uri="{BB962C8B-B14F-4D97-AF65-F5344CB8AC3E}">
        <p14:creationId xmlns:p14="http://schemas.microsoft.com/office/powerpoint/2010/main" val="2525848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a:t>그다음</a:t>
            </a:r>
            <a:r>
              <a:rPr lang="ko-KR" altLang="en-US" dirty="0"/>
              <a:t> 천식이 확진이 되면 </a:t>
            </a:r>
            <a:r>
              <a:rPr lang="ko-KR" altLang="en-US" dirty="0" err="1"/>
              <a:t>그다음</a:t>
            </a:r>
            <a:r>
              <a:rPr lang="ko-KR" altLang="en-US" dirty="0"/>
              <a:t> 확인해야  </a:t>
            </a:r>
            <a:r>
              <a:rPr lang="ko-KR" altLang="en-US" dirty="0" err="1"/>
              <a:t>할거승ㄴ</a:t>
            </a:r>
            <a:endParaRPr lang="en-US" altLang="ko-KR" dirty="0"/>
          </a:p>
          <a:p>
            <a:r>
              <a:rPr lang="ko-KR" altLang="en-US" dirty="0"/>
              <a:t>흡입기 스킬</a:t>
            </a:r>
            <a:endParaRPr lang="en-US" altLang="ko-KR" dirty="0"/>
          </a:p>
          <a:p>
            <a:r>
              <a:rPr lang="en-US" altLang="ko-KR" dirty="0"/>
              <a:t> adherence </a:t>
            </a:r>
            <a:r>
              <a:rPr lang="ko-KR" altLang="en-US" dirty="0"/>
              <a:t>입니다</a:t>
            </a:r>
            <a:r>
              <a:rPr lang="en-US" altLang="ko-KR" dirty="0"/>
              <a:t>….</a:t>
            </a:r>
            <a:r>
              <a:rPr lang="ko-KR" altLang="en-US" dirty="0"/>
              <a:t>이것도 잘하고 있다면</a:t>
            </a:r>
          </a:p>
        </p:txBody>
      </p:sp>
      <p:sp>
        <p:nvSpPr>
          <p:cNvPr id="4" name="슬라이드 번호 개체 틀 3"/>
          <p:cNvSpPr>
            <a:spLocks noGrp="1"/>
          </p:cNvSpPr>
          <p:nvPr>
            <p:ph type="sldNum" sz="quarter" idx="10"/>
          </p:nvPr>
        </p:nvSpPr>
        <p:spPr/>
        <p:txBody>
          <a:bodyPr/>
          <a:lstStyle/>
          <a:p>
            <a:fld id="{13E799B0-3028-4C88-BDBB-C5B11D1F9D42}" type="slidenum">
              <a:rPr lang="ko-KR" altLang="en-US" smtClean="0"/>
              <a:t>29</a:t>
            </a:fld>
            <a:endParaRPr lang="ko-KR" altLang="en-US"/>
          </a:p>
        </p:txBody>
      </p:sp>
    </p:spTree>
    <p:extLst>
      <p:ext uri="{BB962C8B-B14F-4D97-AF65-F5344CB8AC3E}">
        <p14:creationId xmlns:p14="http://schemas.microsoft.com/office/powerpoint/2010/main" val="5424093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1EF1F-0873-4412-3CA7-B1BE43B1F891}"/>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E4E69597-64A5-A0AA-E148-C5DAA6DA91CE}"/>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35A29251-AC4C-D980-4615-7DB765A23B69}"/>
              </a:ext>
            </a:extLst>
          </p:cNvPr>
          <p:cNvSpPr>
            <a:spLocks noGrp="1"/>
          </p:cNvSpPr>
          <p:nvPr>
            <p:ph type="body" idx="1"/>
          </p:nvPr>
        </p:nvSpPr>
        <p:spPr/>
        <p:txBody>
          <a:bodyPr/>
          <a:lstStyle/>
          <a:p>
            <a:r>
              <a:rPr lang="ko-KR" altLang="en-US" dirty="0"/>
              <a:t>다음은 </a:t>
            </a:r>
            <a:r>
              <a:rPr lang="ko-KR" altLang="en-US" dirty="0" err="1"/>
              <a:t>코모비디티에</a:t>
            </a:r>
            <a:r>
              <a:rPr lang="ko-KR" altLang="en-US" dirty="0"/>
              <a:t> 대한 케어와 </a:t>
            </a:r>
            <a:r>
              <a:rPr lang="ko-KR" altLang="en-US" dirty="0" err="1"/>
              <a:t>엑리패</a:t>
            </a:r>
            <a:r>
              <a:rPr lang="ko-KR" altLang="en-US" dirty="0"/>
              <a:t> </a:t>
            </a:r>
            <a:r>
              <a:rPr lang="ko-KR" altLang="en-US" dirty="0" err="1"/>
              <a:t>아스마트리거에</a:t>
            </a:r>
            <a:r>
              <a:rPr lang="ko-KR" altLang="en-US" dirty="0"/>
              <a:t> 대한 </a:t>
            </a:r>
            <a:r>
              <a:rPr lang="ko-KR" altLang="en-US" dirty="0" err="1"/>
              <a:t>컨트롱입니다</a:t>
            </a:r>
            <a:r>
              <a:rPr lang="en-US" altLang="ko-KR" dirty="0"/>
              <a:t>. </a:t>
            </a:r>
            <a:endParaRPr lang="ko-KR" altLang="en-US" dirty="0"/>
          </a:p>
        </p:txBody>
      </p:sp>
      <p:sp>
        <p:nvSpPr>
          <p:cNvPr id="4" name="슬라이드 번호 개체 틀 3">
            <a:extLst>
              <a:ext uri="{FF2B5EF4-FFF2-40B4-BE49-F238E27FC236}">
                <a16:creationId xmlns:a16="http://schemas.microsoft.com/office/drawing/2014/main" id="{C4A4D7F6-63A0-85B8-8B64-E6C389DEC48C}"/>
              </a:ext>
            </a:extLst>
          </p:cNvPr>
          <p:cNvSpPr>
            <a:spLocks noGrp="1"/>
          </p:cNvSpPr>
          <p:nvPr>
            <p:ph type="sldNum" sz="quarter" idx="10"/>
          </p:nvPr>
        </p:nvSpPr>
        <p:spPr/>
        <p:txBody>
          <a:bodyPr/>
          <a:lstStyle/>
          <a:p>
            <a:fld id="{13E799B0-3028-4C88-BDBB-C5B11D1F9D42}" type="slidenum">
              <a:rPr lang="ko-KR" altLang="en-US" smtClean="0"/>
              <a:t>30</a:t>
            </a:fld>
            <a:endParaRPr lang="ko-KR" altLang="en-US"/>
          </a:p>
        </p:txBody>
      </p:sp>
    </p:spTree>
    <p:extLst>
      <p:ext uri="{BB962C8B-B14F-4D97-AF65-F5344CB8AC3E}">
        <p14:creationId xmlns:p14="http://schemas.microsoft.com/office/powerpoint/2010/main" val="1514447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73C5F-22B7-0AB4-1FB4-922B8BF129A0}"/>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03D9288E-80F1-2351-8BF0-10F0BCFE4515}"/>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F6E1E858-E8EC-77AC-87D4-06F625C6BA91}"/>
              </a:ext>
            </a:extLst>
          </p:cNvPr>
          <p:cNvSpPr>
            <a:spLocks noGrp="1"/>
          </p:cNvSpPr>
          <p:nvPr>
            <p:ph type="body" idx="1"/>
          </p:nvPr>
        </p:nvSpPr>
        <p:spPr/>
        <p:txBody>
          <a:bodyPr/>
          <a:lstStyle/>
          <a:p>
            <a:r>
              <a:rPr lang="ko-KR" altLang="en-US" dirty="0"/>
              <a:t>특히 </a:t>
            </a:r>
            <a:r>
              <a:rPr lang="ko-KR" altLang="en-US" dirty="0" err="1"/>
              <a:t>폐기능이</a:t>
            </a:r>
            <a:r>
              <a:rPr lang="ko-KR" altLang="en-US" dirty="0"/>
              <a:t> 좋음에도 불구 호흡기증상을 호소하면</a:t>
            </a:r>
            <a:r>
              <a:rPr lang="ko-KR" altLang="en-US" baseline="0" dirty="0"/>
              <a:t> 이러한 </a:t>
            </a:r>
            <a:r>
              <a:rPr lang="ko-KR" altLang="en-US" baseline="0" dirty="0" err="1"/>
              <a:t>코모비디티를</a:t>
            </a:r>
            <a:r>
              <a:rPr lang="ko-KR" altLang="en-US" baseline="0" dirty="0"/>
              <a:t> 꼼꼼히 확인할 필요가 있습니다</a:t>
            </a:r>
            <a:r>
              <a:rPr lang="en-US" altLang="ko-KR" baseline="0" dirty="0"/>
              <a:t>.</a:t>
            </a:r>
            <a:endParaRPr lang="ko-KR" altLang="en-US" dirty="0"/>
          </a:p>
        </p:txBody>
      </p:sp>
      <p:sp>
        <p:nvSpPr>
          <p:cNvPr id="4" name="슬라이드 번호 개체 틀 3">
            <a:extLst>
              <a:ext uri="{FF2B5EF4-FFF2-40B4-BE49-F238E27FC236}">
                <a16:creationId xmlns:a16="http://schemas.microsoft.com/office/drawing/2014/main" id="{1FEA8BF7-4C09-DCDB-B6D7-F668EAA6DE98}"/>
              </a:ext>
            </a:extLst>
          </p:cNvPr>
          <p:cNvSpPr>
            <a:spLocks noGrp="1"/>
          </p:cNvSpPr>
          <p:nvPr>
            <p:ph type="sldNum" sz="quarter" idx="10"/>
          </p:nvPr>
        </p:nvSpPr>
        <p:spPr/>
        <p:txBody>
          <a:bodyPr/>
          <a:lstStyle/>
          <a:p>
            <a:fld id="{13E799B0-3028-4C88-BDBB-C5B11D1F9D42}" type="slidenum">
              <a:rPr lang="ko-KR" altLang="en-US" smtClean="0"/>
              <a:t>31</a:t>
            </a:fld>
            <a:endParaRPr lang="ko-KR" altLang="en-US"/>
          </a:p>
        </p:txBody>
      </p:sp>
    </p:spTree>
    <p:extLst>
      <p:ext uri="{BB962C8B-B14F-4D97-AF65-F5344CB8AC3E}">
        <p14:creationId xmlns:p14="http://schemas.microsoft.com/office/powerpoint/2010/main" val="4107818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 </a:t>
            </a:r>
            <a:r>
              <a:rPr lang="ko-KR" altLang="en-US" dirty="0"/>
              <a:t>넘어가</a:t>
            </a:r>
          </a:p>
        </p:txBody>
      </p:sp>
      <p:sp>
        <p:nvSpPr>
          <p:cNvPr id="4" name="슬라이드 번호 개체 틀 3"/>
          <p:cNvSpPr>
            <a:spLocks noGrp="1"/>
          </p:cNvSpPr>
          <p:nvPr>
            <p:ph type="sldNum" sz="quarter" idx="10"/>
          </p:nvPr>
        </p:nvSpPr>
        <p:spPr/>
        <p:txBody>
          <a:bodyPr/>
          <a:lstStyle/>
          <a:p>
            <a:fld id="{56DADD68-D10A-49D0-BB1C-FC1F0E1BD270}" type="slidenum">
              <a:rPr lang="de-DE" smtClean="0"/>
              <a:pPr/>
              <a:t>3</a:t>
            </a:fld>
            <a:endParaRPr lang="de-DE"/>
          </a:p>
        </p:txBody>
      </p:sp>
    </p:spTree>
    <p:extLst>
      <p:ext uri="{BB962C8B-B14F-4D97-AF65-F5344CB8AC3E}">
        <p14:creationId xmlns:p14="http://schemas.microsoft.com/office/powerpoint/2010/main" val="3349994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그리고 </a:t>
            </a:r>
            <a:r>
              <a:rPr lang="ko-KR" altLang="en-US" dirty="0" err="1"/>
              <a:t>교정가능한</a:t>
            </a:r>
            <a:r>
              <a:rPr lang="ko-KR" altLang="en-US" dirty="0"/>
              <a:t> 리스크팩터와 </a:t>
            </a:r>
            <a:r>
              <a:rPr lang="ko-KR" altLang="en-US" dirty="0" err="1"/>
              <a:t>아스마</a:t>
            </a:r>
            <a:r>
              <a:rPr lang="ko-KR" altLang="en-US" dirty="0"/>
              <a:t> 트리거 역시 </a:t>
            </a:r>
            <a:r>
              <a:rPr lang="ko-KR" altLang="en-US" dirty="0" err="1"/>
              <a:t>꼼꼼힘</a:t>
            </a:r>
            <a:r>
              <a:rPr lang="ko-KR" altLang="en-US" dirty="0"/>
              <a:t> </a:t>
            </a:r>
            <a:r>
              <a:rPr lang="ko-KR" altLang="en-US" dirty="0" err="1"/>
              <a:t>확인ㅇ르</a:t>
            </a:r>
            <a:r>
              <a:rPr lang="ko-KR" altLang="en-US" dirty="0"/>
              <a:t> 해줘야 합니다</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13E799B0-3028-4C88-BDBB-C5B11D1F9D42}" type="slidenum">
              <a:rPr lang="ko-KR" altLang="en-US" smtClean="0"/>
              <a:t>32</a:t>
            </a:fld>
            <a:endParaRPr lang="ko-KR" altLang="en-US"/>
          </a:p>
        </p:txBody>
      </p:sp>
    </p:spTree>
    <p:extLst>
      <p:ext uri="{BB962C8B-B14F-4D97-AF65-F5344CB8AC3E}">
        <p14:creationId xmlns:p14="http://schemas.microsoft.com/office/powerpoint/2010/main" val="7295371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43262-683E-52FF-5499-BF99C622F421}"/>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D9FBDA31-FB1B-9182-848E-6C1D78F401AD}"/>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DA1001D8-1F0C-84A0-C2D6-443867F50FEB}"/>
              </a:ext>
            </a:extLst>
          </p:cNvPr>
          <p:cNvSpPr>
            <a:spLocks noGrp="1"/>
          </p:cNvSpPr>
          <p:nvPr>
            <p:ph type="body" idx="1"/>
          </p:nvPr>
        </p:nvSpPr>
        <p:spPr/>
        <p:txBody>
          <a:bodyPr/>
          <a:lstStyle/>
          <a:p>
            <a:r>
              <a:rPr lang="en-US" altLang="ko-KR" dirty="0"/>
              <a:t> </a:t>
            </a:r>
            <a:r>
              <a:rPr lang="ko-KR" altLang="en-US" dirty="0" err="1"/>
              <a:t>이런것으로</a:t>
            </a:r>
            <a:r>
              <a:rPr lang="ko-KR" altLang="en-US" dirty="0"/>
              <a:t> 했음에도 불구하고 계속 증상이 지속된다</a:t>
            </a:r>
            <a:r>
              <a:rPr lang="en-US" altLang="ko-KR" dirty="0"/>
              <a:t>..</a:t>
            </a:r>
            <a:r>
              <a:rPr lang="ko-KR" altLang="en-US" dirty="0"/>
              <a:t>그러면</a:t>
            </a:r>
            <a:r>
              <a:rPr lang="en-US" altLang="ko-KR" dirty="0"/>
              <a:t>..</a:t>
            </a:r>
            <a:r>
              <a:rPr lang="ko-KR" altLang="en-US" dirty="0"/>
              <a:t>중증천식으로 받아들여야 합니다</a:t>
            </a:r>
            <a:r>
              <a:rPr lang="en-US" altLang="ko-KR" dirty="0"/>
              <a:t>.</a:t>
            </a:r>
          </a:p>
          <a:p>
            <a:r>
              <a:rPr lang="ko-KR" altLang="en-US" dirty="0"/>
              <a:t>그리고 천식전문가에게 의뢰하는 것을 고려해야 합니다</a:t>
            </a:r>
            <a:r>
              <a:rPr lang="en-US" altLang="ko-KR" dirty="0"/>
              <a:t>.</a:t>
            </a:r>
            <a:endParaRPr lang="ko-KR" altLang="en-US" dirty="0"/>
          </a:p>
        </p:txBody>
      </p:sp>
      <p:sp>
        <p:nvSpPr>
          <p:cNvPr id="4" name="슬라이드 번호 개체 틀 3">
            <a:extLst>
              <a:ext uri="{FF2B5EF4-FFF2-40B4-BE49-F238E27FC236}">
                <a16:creationId xmlns:a16="http://schemas.microsoft.com/office/drawing/2014/main" id="{845D895F-74AD-0428-1F73-D3654171ACA1}"/>
              </a:ext>
            </a:extLst>
          </p:cNvPr>
          <p:cNvSpPr>
            <a:spLocks noGrp="1"/>
          </p:cNvSpPr>
          <p:nvPr>
            <p:ph type="sldNum" sz="quarter" idx="10"/>
          </p:nvPr>
        </p:nvSpPr>
        <p:spPr/>
        <p:txBody>
          <a:bodyPr/>
          <a:lstStyle/>
          <a:p>
            <a:fld id="{13E799B0-3028-4C88-BDBB-C5B11D1F9D42}" type="slidenum">
              <a:rPr lang="ko-KR" altLang="en-US" smtClean="0"/>
              <a:t>33</a:t>
            </a:fld>
            <a:endParaRPr lang="ko-KR" altLang="en-US"/>
          </a:p>
        </p:txBody>
      </p:sp>
    </p:spTree>
    <p:extLst>
      <p:ext uri="{BB962C8B-B14F-4D97-AF65-F5344CB8AC3E}">
        <p14:creationId xmlns:p14="http://schemas.microsoft.com/office/powerpoint/2010/main" val="6170945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C528A-F416-19B1-513F-1FD84B14EF3C}"/>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FFDA1BD7-E84B-1B23-0F87-06D79995657E}"/>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25641BB4-298C-936B-0F2C-E78201288996}"/>
              </a:ext>
            </a:extLst>
          </p:cNvPr>
          <p:cNvSpPr>
            <a:spLocks noGrp="1"/>
          </p:cNvSpPr>
          <p:nvPr>
            <p:ph type="body" idx="1"/>
          </p:nvPr>
        </p:nvSpPr>
        <p:spPr/>
        <p:txBody>
          <a:bodyPr/>
          <a:lstStyle/>
          <a:p>
            <a:r>
              <a:rPr lang="en-US" altLang="ko-KR" dirty="0"/>
              <a:t> </a:t>
            </a:r>
            <a:r>
              <a:rPr lang="ko-KR" altLang="en-US" dirty="0" err="1"/>
              <a:t>이런것으로</a:t>
            </a:r>
            <a:r>
              <a:rPr lang="ko-KR" altLang="en-US" dirty="0"/>
              <a:t> 했음에도 불구하고 조절이 안된다</a:t>
            </a:r>
            <a:r>
              <a:rPr lang="en-US" altLang="ko-KR" dirty="0"/>
              <a:t>..</a:t>
            </a:r>
            <a:r>
              <a:rPr lang="ko-KR" altLang="en-US" dirty="0"/>
              <a:t>그러면</a:t>
            </a:r>
            <a:r>
              <a:rPr lang="en-US" altLang="ko-KR" dirty="0"/>
              <a:t>..</a:t>
            </a:r>
            <a:r>
              <a:rPr lang="ko-KR" altLang="en-US" dirty="0"/>
              <a:t>중증천식으로 받아들여야 합니다</a:t>
            </a:r>
            <a:r>
              <a:rPr lang="en-US" altLang="ko-KR" dirty="0"/>
              <a:t>.</a:t>
            </a:r>
          </a:p>
          <a:p>
            <a:r>
              <a:rPr lang="ko-KR" altLang="en-US" dirty="0"/>
              <a:t>그리고 천식전문가에게 의뢰하는 것을 고려해야 합니다</a:t>
            </a:r>
            <a:r>
              <a:rPr lang="en-US" altLang="ko-KR" dirty="0"/>
              <a:t>.</a:t>
            </a:r>
            <a:endParaRPr lang="ko-KR" altLang="en-US" dirty="0"/>
          </a:p>
          <a:p>
            <a:endParaRPr lang="en-US" altLang="ko-KR" dirty="0"/>
          </a:p>
          <a:p>
            <a:r>
              <a:rPr lang="ko-KR" altLang="en-US" dirty="0" err="1"/>
              <a:t>천식전분가는</a:t>
            </a:r>
            <a:r>
              <a:rPr lang="ko-KR" altLang="en-US" dirty="0"/>
              <a:t> </a:t>
            </a:r>
            <a:r>
              <a:rPr lang="en-US" altLang="ko-KR" dirty="0"/>
              <a:t>treatable </a:t>
            </a:r>
            <a:r>
              <a:rPr lang="en-US" altLang="ko-KR" dirty="0" err="1"/>
              <a:t>tratis</a:t>
            </a:r>
            <a:r>
              <a:rPr lang="ko-KR" altLang="en-US" dirty="0"/>
              <a:t>를 찾는 노력을 하고</a:t>
            </a:r>
            <a:r>
              <a:rPr lang="en-US" altLang="ko-KR" dirty="0"/>
              <a:t>, </a:t>
            </a:r>
            <a:r>
              <a:rPr lang="en-US" altLang="ko-KR" dirty="0" err="1"/>
              <a:t>contrller</a:t>
            </a:r>
            <a:r>
              <a:rPr lang="ko-KR" altLang="en-US" dirty="0"/>
              <a:t>를 </a:t>
            </a:r>
            <a:r>
              <a:rPr lang="en-US" altLang="ko-KR" dirty="0" err="1"/>
              <a:t>optimiza</a:t>
            </a:r>
            <a:r>
              <a:rPr lang="ko-KR" altLang="en-US" dirty="0"/>
              <a:t>해야 합니다</a:t>
            </a:r>
            <a:r>
              <a:rPr lang="en-US" altLang="ko-KR" dirty="0"/>
              <a:t>.</a:t>
            </a:r>
          </a:p>
          <a:p>
            <a:endParaRPr lang="en-US" altLang="ko-KR" dirty="0"/>
          </a:p>
          <a:p>
            <a:r>
              <a:rPr lang="en-US" altLang="ko-KR" dirty="0"/>
              <a:t>Treatable</a:t>
            </a:r>
            <a:r>
              <a:rPr lang="en-US" altLang="ko-KR" baseline="0" dirty="0"/>
              <a:t> traits</a:t>
            </a:r>
            <a:r>
              <a:rPr lang="ko-KR" altLang="en-US" baseline="0" dirty="0"/>
              <a:t>찾기</a:t>
            </a:r>
            <a:endParaRPr lang="en-US" altLang="ko-KR" baseline="0" dirty="0"/>
          </a:p>
          <a:p>
            <a:pPr marL="228600" indent="-228600">
              <a:buAutoNum type="arabicParenR"/>
            </a:pPr>
            <a:r>
              <a:rPr lang="en-US" altLang="ko-KR" baseline="0" dirty="0"/>
              <a:t>Type 2 high </a:t>
            </a:r>
            <a:r>
              <a:rPr lang="en-US" altLang="ko-KR" baseline="0" dirty="0" err="1"/>
              <a:t>endotype</a:t>
            </a:r>
            <a:r>
              <a:rPr lang="ko-KR" altLang="en-US" baseline="0" dirty="0"/>
              <a:t>의 증거 </a:t>
            </a:r>
            <a:r>
              <a:rPr lang="en-US" altLang="ko-KR" baseline="0" dirty="0"/>
              <a:t>[</a:t>
            </a:r>
            <a:r>
              <a:rPr lang="en-US" altLang="ko-KR" baseline="0" dirty="0" err="1"/>
              <a:t>pbE</a:t>
            </a:r>
            <a:r>
              <a:rPr lang="en-US" altLang="ko-KR" baseline="0" dirty="0"/>
              <a:t>, </a:t>
            </a:r>
            <a:r>
              <a:rPr lang="en-US" altLang="ko-KR" baseline="0" dirty="0" err="1"/>
              <a:t>spE</a:t>
            </a:r>
            <a:r>
              <a:rPr lang="en-US" altLang="ko-KR" baseline="0" dirty="0"/>
              <a:t>, FENO]</a:t>
            </a:r>
          </a:p>
          <a:p>
            <a:pPr marL="228600" indent="-228600">
              <a:buAutoNum type="arabicParenR"/>
            </a:pPr>
            <a:r>
              <a:rPr lang="en-US" altLang="ko-KR" baseline="0" dirty="0" err="1"/>
              <a:t>Atopy</a:t>
            </a:r>
            <a:r>
              <a:rPr lang="ko-KR" altLang="en-US" baseline="0" dirty="0"/>
              <a:t>의 증거 있는지 확인 </a:t>
            </a:r>
            <a:r>
              <a:rPr lang="en-US" altLang="ko-KR" baseline="0" dirty="0"/>
              <a:t>[total </a:t>
            </a:r>
            <a:r>
              <a:rPr lang="en-US" altLang="ko-KR" baseline="0" dirty="0" err="1"/>
              <a:t>IgE</a:t>
            </a:r>
            <a:r>
              <a:rPr lang="en-US" altLang="ko-KR" baseline="0" dirty="0"/>
              <a:t>, </a:t>
            </a:r>
            <a:r>
              <a:rPr lang="en-US" altLang="ko-KR" baseline="0" dirty="0" err="1"/>
              <a:t>sIgE</a:t>
            </a:r>
            <a:r>
              <a:rPr lang="en-US" altLang="ko-KR" baseline="0" dirty="0"/>
              <a:t>(skin or blood)] </a:t>
            </a:r>
          </a:p>
          <a:p>
            <a:pPr marL="228600" indent="-228600">
              <a:buAutoNum type="arabicParenR"/>
            </a:pPr>
            <a:r>
              <a:rPr lang="ko-KR" altLang="en-US" dirty="0"/>
              <a:t>전신스테로이드 </a:t>
            </a:r>
            <a:r>
              <a:rPr lang="ko-KR" altLang="en-US" dirty="0" err="1"/>
              <a:t>반응성</a:t>
            </a:r>
            <a:r>
              <a:rPr lang="ko-KR" altLang="en-US" dirty="0"/>
              <a:t> </a:t>
            </a:r>
            <a:r>
              <a:rPr lang="en-US" altLang="ko-KR" dirty="0"/>
              <a:t>[</a:t>
            </a:r>
            <a:r>
              <a:rPr lang="ko-KR" altLang="en-US" dirty="0"/>
              <a:t>있다면</a:t>
            </a:r>
            <a:r>
              <a:rPr lang="en-US" altLang="ko-KR" dirty="0"/>
              <a:t>, </a:t>
            </a:r>
            <a:r>
              <a:rPr lang="ko-KR" altLang="en-US" dirty="0" err="1"/>
              <a:t>저용량스테로이드</a:t>
            </a:r>
            <a:r>
              <a:rPr lang="ko-KR" altLang="en-US" dirty="0"/>
              <a:t> 유지요법이나</a:t>
            </a:r>
            <a:r>
              <a:rPr lang="en-US" altLang="ko-KR" dirty="0"/>
              <a:t>, Type2 biologics</a:t>
            </a:r>
            <a:r>
              <a:rPr lang="ko-KR" altLang="en-US" dirty="0"/>
              <a:t>에 잘 들을 가능성</a:t>
            </a:r>
            <a:r>
              <a:rPr lang="en-US" altLang="ko-KR" dirty="0"/>
              <a:t>]</a:t>
            </a:r>
          </a:p>
          <a:p>
            <a:pPr marL="228600" indent="-228600">
              <a:buAutoNum type="arabicParenR"/>
            </a:pPr>
            <a:r>
              <a:rPr lang="en-US" altLang="ko-KR" dirty="0"/>
              <a:t>CCT</a:t>
            </a:r>
          </a:p>
          <a:p>
            <a:pPr marL="228600" indent="-228600">
              <a:buAutoNum type="arabicParenR"/>
            </a:pPr>
            <a:endParaRPr lang="en-US" altLang="ko-KR" dirty="0"/>
          </a:p>
          <a:p>
            <a:pPr lvl="2"/>
            <a:r>
              <a:rPr lang="en-US" altLang="ko-KR" sz="1600" dirty="0"/>
              <a:t>prednisolone 40mg (30-60mg)/day for </a:t>
            </a:r>
            <a:r>
              <a:rPr lang="en-US" altLang="ko-KR" sz="1600" dirty="0" err="1"/>
              <a:t>upto</a:t>
            </a:r>
            <a:r>
              <a:rPr lang="en-US" altLang="ko-KR" sz="1600" dirty="0"/>
              <a:t> 2 weeks</a:t>
            </a:r>
          </a:p>
          <a:p>
            <a:pPr lvl="2"/>
            <a:r>
              <a:rPr lang="en-US" altLang="ko-KR" sz="1600" dirty="0"/>
              <a:t>triamcinolone 80mg (40-120mg) IM once </a:t>
            </a:r>
          </a:p>
          <a:p>
            <a:pPr marL="0" indent="0">
              <a:buNone/>
            </a:pPr>
            <a:endParaRPr lang="ko-KR" altLang="en-US" dirty="0"/>
          </a:p>
        </p:txBody>
      </p:sp>
      <p:sp>
        <p:nvSpPr>
          <p:cNvPr id="4" name="슬라이드 번호 개체 틀 3">
            <a:extLst>
              <a:ext uri="{FF2B5EF4-FFF2-40B4-BE49-F238E27FC236}">
                <a16:creationId xmlns:a16="http://schemas.microsoft.com/office/drawing/2014/main" id="{9964A7CB-DA96-9172-F402-2A7FC1FD7974}"/>
              </a:ext>
            </a:extLst>
          </p:cNvPr>
          <p:cNvSpPr>
            <a:spLocks noGrp="1"/>
          </p:cNvSpPr>
          <p:nvPr>
            <p:ph type="sldNum" sz="quarter" idx="10"/>
          </p:nvPr>
        </p:nvSpPr>
        <p:spPr/>
        <p:txBody>
          <a:bodyPr/>
          <a:lstStyle/>
          <a:p>
            <a:fld id="{56DADD68-D10A-49D0-BB1C-FC1F0E1BD270}" type="slidenum">
              <a:rPr lang="de-DE" smtClean="0"/>
              <a:pPr/>
              <a:t>34</a:t>
            </a:fld>
            <a:endParaRPr lang="de-DE"/>
          </a:p>
        </p:txBody>
      </p:sp>
    </p:spTree>
    <p:extLst>
      <p:ext uri="{BB962C8B-B14F-4D97-AF65-F5344CB8AC3E}">
        <p14:creationId xmlns:p14="http://schemas.microsoft.com/office/powerpoint/2010/main" val="2311225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5EFFB-E9A5-3E78-FC0C-F80DFE31A16B}"/>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A1433CD8-98EB-456B-77CD-17F33DC95D0C}"/>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58B504A1-76A5-198A-7ACD-8EAF6F1EEBA0}"/>
              </a:ext>
            </a:extLst>
          </p:cNvPr>
          <p:cNvSpPr>
            <a:spLocks noGrp="1"/>
          </p:cNvSpPr>
          <p:nvPr>
            <p:ph type="body" idx="1"/>
          </p:nvPr>
        </p:nvSpPr>
        <p:spPr/>
        <p:txBody>
          <a:bodyPr/>
          <a:lstStyle/>
          <a:p>
            <a:r>
              <a:rPr lang="ko-KR" altLang="en-US" dirty="0"/>
              <a:t>하지만 이런 노력에도 불구하고</a:t>
            </a:r>
            <a:r>
              <a:rPr lang="en-US" altLang="ko-KR" dirty="0"/>
              <a:t>…</a:t>
            </a:r>
            <a:r>
              <a:rPr lang="ko-KR" altLang="en-US" dirty="0"/>
              <a:t>천식악화가 반복되고</a:t>
            </a:r>
            <a:r>
              <a:rPr lang="en-US" altLang="ko-KR" dirty="0"/>
              <a:t>…</a:t>
            </a:r>
            <a:r>
              <a:rPr lang="ko-KR" altLang="en-US" dirty="0"/>
              <a:t>견디기 힘든 </a:t>
            </a:r>
            <a:r>
              <a:rPr lang="ko-KR" altLang="en-US" dirty="0" err="1"/>
              <a:t>비조절</a:t>
            </a:r>
            <a:r>
              <a:rPr lang="ko-KR" altLang="en-US" dirty="0"/>
              <a:t> </a:t>
            </a:r>
            <a:r>
              <a:rPr lang="ko-KR" altLang="en-US" dirty="0" err="1"/>
              <a:t>지속된담ㄴ</a:t>
            </a:r>
            <a:endParaRPr lang="en-US" altLang="ko-KR" dirty="0"/>
          </a:p>
          <a:p>
            <a:r>
              <a:rPr lang="ko-KR" altLang="en-US" dirty="0" err="1"/>
              <a:t>트리터블</a:t>
            </a:r>
            <a:r>
              <a:rPr lang="ko-KR" altLang="en-US" dirty="0"/>
              <a:t> </a:t>
            </a:r>
            <a:r>
              <a:rPr lang="ko-KR" altLang="en-US" dirty="0" err="1"/>
              <a:t>트레이트</a:t>
            </a:r>
            <a:r>
              <a:rPr lang="ko-KR" altLang="en-US" dirty="0"/>
              <a:t> 중에 티투하이의 증거</a:t>
            </a:r>
            <a:r>
              <a:rPr lang="en-US" altLang="ko-KR" dirty="0"/>
              <a:t>… </a:t>
            </a:r>
            <a:r>
              <a:rPr lang="ko-KR" altLang="en-US" dirty="0" err="1"/>
              <a:t>티투로우라며</a:t>
            </a:r>
            <a:r>
              <a:rPr lang="ko-KR" altLang="en-US" dirty="0"/>
              <a:t> </a:t>
            </a:r>
            <a:r>
              <a:rPr lang="en-US" altLang="ko-KR" dirty="0"/>
              <a:t>AMZ  t2low</a:t>
            </a:r>
            <a:r>
              <a:rPr lang="ko-KR" altLang="en-US" dirty="0"/>
              <a:t> </a:t>
            </a:r>
            <a:r>
              <a:rPr lang="en-US" altLang="ko-KR" dirty="0" err="1"/>
              <a:t>biolo</a:t>
            </a:r>
            <a:r>
              <a:rPr lang="ko-KR" altLang="en-US" dirty="0"/>
              <a:t>고려해야 합니다</a:t>
            </a:r>
            <a:r>
              <a:rPr lang="en-US" altLang="ko-KR" dirty="0"/>
              <a:t>.</a:t>
            </a:r>
          </a:p>
          <a:p>
            <a:endParaRPr lang="en-US" altLang="ko-KR" dirty="0"/>
          </a:p>
          <a:p>
            <a:r>
              <a:rPr lang="en-US" altLang="ko-KR" dirty="0"/>
              <a:t> </a:t>
            </a:r>
            <a:endParaRPr lang="ko-KR" altLang="en-US" dirty="0"/>
          </a:p>
        </p:txBody>
      </p:sp>
      <p:sp>
        <p:nvSpPr>
          <p:cNvPr id="4" name="슬라이드 번호 개체 틀 3">
            <a:extLst>
              <a:ext uri="{FF2B5EF4-FFF2-40B4-BE49-F238E27FC236}">
                <a16:creationId xmlns:a16="http://schemas.microsoft.com/office/drawing/2014/main" id="{7D54BBCC-5453-804D-5A63-1375DC6370EE}"/>
              </a:ext>
            </a:extLst>
          </p:cNvPr>
          <p:cNvSpPr>
            <a:spLocks noGrp="1"/>
          </p:cNvSpPr>
          <p:nvPr>
            <p:ph type="sldNum" sz="quarter" idx="10"/>
          </p:nvPr>
        </p:nvSpPr>
        <p:spPr/>
        <p:txBody>
          <a:bodyPr/>
          <a:lstStyle/>
          <a:p>
            <a:fld id="{56DADD68-D10A-49D0-BB1C-FC1F0E1BD270}" type="slidenum">
              <a:rPr lang="de-DE" smtClean="0"/>
              <a:pPr/>
              <a:t>35</a:t>
            </a:fld>
            <a:endParaRPr lang="de-DE"/>
          </a:p>
        </p:txBody>
      </p:sp>
    </p:spTree>
    <p:extLst>
      <p:ext uri="{BB962C8B-B14F-4D97-AF65-F5344CB8AC3E}">
        <p14:creationId xmlns:p14="http://schemas.microsoft.com/office/powerpoint/2010/main" val="3317839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C7E5D-0A7C-321D-3538-A31FCBA5F6C6}"/>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7CC00F28-CE6C-BE79-D451-AE3E87B20D6C}"/>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BA9A1D88-0D69-E1E0-50AC-9078F24E83A9}"/>
              </a:ext>
            </a:extLst>
          </p:cNvPr>
          <p:cNvSpPr>
            <a:spLocks noGrp="1"/>
          </p:cNvSpPr>
          <p:nvPr>
            <p:ph type="body" idx="1"/>
          </p:nvPr>
        </p:nvSpPr>
        <p:spPr/>
        <p:txBody>
          <a:bodyPr/>
          <a:lstStyle/>
          <a:p>
            <a:r>
              <a:rPr lang="ko-KR" altLang="en-US" dirty="0"/>
              <a:t>그럼 다음으로 중증천식 치료의 경향에 대해 말씀드리겠습니다</a:t>
            </a:r>
            <a:r>
              <a:rPr lang="en-US" altLang="ko-KR" dirty="0"/>
              <a:t>. </a:t>
            </a:r>
            <a:endParaRPr lang="ko-KR" altLang="en-US" dirty="0"/>
          </a:p>
        </p:txBody>
      </p:sp>
      <p:sp>
        <p:nvSpPr>
          <p:cNvPr id="4" name="슬라이드 번호 개체 틀 3">
            <a:extLst>
              <a:ext uri="{FF2B5EF4-FFF2-40B4-BE49-F238E27FC236}">
                <a16:creationId xmlns:a16="http://schemas.microsoft.com/office/drawing/2014/main" id="{1AF31854-C86B-7CAE-718E-B4D093CE9014}"/>
              </a:ext>
            </a:extLst>
          </p:cNvPr>
          <p:cNvSpPr>
            <a:spLocks noGrp="1"/>
          </p:cNvSpPr>
          <p:nvPr>
            <p:ph type="sldNum" sz="quarter" idx="5"/>
          </p:nvPr>
        </p:nvSpPr>
        <p:spPr/>
        <p:txBody>
          <a:bodyPr/>
          <a:lstStyle/>
          <a:p>
            <a:fld id="{13E799B0-3028-4C88-BDBB-C5B11D1F9D42}" type="slidenum">
              <a:rPr lang="ko-KR" altLang="en-US" smtClean="0"/>
              <a:t>36</a:t>
            </a:fld>
            <a:endParaRPr lang="ko-KR" altLang="en-US"/>
          </a:p>
        </p:txBody>
      </p:sp>
    </p:spTree>
    <p:extLst>
      <p:ext uri="{BB962C8B-B14F-4D97-AF65-F5344CB8AC3E}">
        <p14:creationId xmlns:p14="http://schemas.microsoft.com/office/powerpoint/2010/main" val="662797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넘어가</a:t>
            </a:r>
          </a:p>
        </p:txBody>
      </p:sp>
      <p:sp>
        <p:nvSpPr>
          <p:cNvPr id="4" name="슬라이드 번호 개체 틀 3"/>
          <p:cNvSpPr>
            <a:spLocks noGrp="1"/>
          </p:cNvSpPr>
          <p:nvPr>
            <p:ph type="sldNum" sz="quarter" idx="5"/>
          </p:nvPr>
        </p:nvSpPr>
        <p:spPr/>
        <p:txBody>
          <a:bodyPr/>
          <a:lstStyle/>
          <a:p>
            <a:fld id="{13E799B0-3028-4C88-BDBB-C5B11D1F9D42}" type="slidenum">
              <a:rPr lang="ko-KR" altLang="en-US" smtClean="0"/>
              <a:t>37</a:t>
            </a:fld>
            <a:endParaRPr lang="ko-KR" altLang="en-US"/>
          </a:p>
        </p:txBody>
      </p:sp>
    </p:spTree>
    <p:extLst>
      <p:ext uri="{BB962C8B-B14F-4D97-AF65-F5344CB8AC3E}">
        <p14:creationId xmlns:p14="http://schemas.microsoft.com/office/powerpoint/2010/main" val="3021386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먼저 스테로이드입니다</a:t>
            </a:r>
            <a:r>
              <a:rPr lang="en-US" altLang="ko-KR" dirty="0"/>
              <a:t>.</a:t>
            </a:r>
          </a:p>
          <a:p>
            <a:endParaRPr lang="en-US" altLang="ko-KR" dirty="0"/>
          </a:p>
          <a:p>
            <a:r>
              <a:rPr lang="ko-KR" altLang="en-US" dirty="0"/>
              <a:t>스테로이드</a:t>
            </a:r>
            <a:r>
              <a:rPr lang="en-US" altLang="ko-KR" dirty="0"/>
              <a:t>…</a:t>
            </a:r>
            <a:r>
              <a:rPr lang="ko-KR" altLang="en-US" dirty="0" err="1"/>
              <a:t>호산구성천식염증감소</a:t>
            </a:r>
            <a:r>
              <a:rPr lang="ko-KR" altLang="en-US" dirty="0"/>
              <a:t> 가장 효과적인 약</a:t>
            </a:r>
            <a:endParaRPr lang="en-US" altLang="ko-KR" dirty="0"/>
          </a:p>
          <a:p>
            <a:endParaRPr lang="en-US" altLang="ko-KR" dirty="0"/>
          </a:p>
          <a:p>
            <a:r>
              <a:rPr lang="ko-KR" altLang="en-US" dirty="0"/>
              <a:t>하지만  </a:t>
            </a:r>
            <a:r>
              <a:rPr lang="en-US" altLang="ko-KR" dirty="0" err="1"/>
              <a:t>ocs</a:t>
            </a:r>
            <a:r>
              <a:rPr lang="ko-KR" altLang="en-US" dirty="0"/>
              <a:t> 장기적으로 쓰면 상당한 부작용이 있</a:t>
            </a:r>
            <a:endParaRPr lang="en-US" altLang="ko-KR" dirty="0"/>
          </a:p>
          <a:p>
            <a:endParaRPr lang="en-US" altLang="ko-KR" dirty="0"/>
          </a:p>
          <a:p>
            <a:r>
              <a:rPr lang="en-US" altLang="ko-KR" dirty="0"/>
              <a:t> </a:t>
            </a:r>
            <a:endParaRPr lang="ko-KR" altLang="en-US" dirty="0"/>
          </a:p>
        </p:txBody>
      </p:sp>
      <p:sp>
        <p:nvSpPr>
          <p:cNvPr id="4" name="슬라이드 번호 개체 틀 3"/>
          <p:cNvSpPr>
            <a:spLocks noGrp="1"/>
          </p:cNvSpPr>
          <p:nvPr>
            <p:ph type="sldNum" sz="quarter" idx="10"/>
          </p:nvPr>
        </p:nvSpPr>
        <p:spPr/>
        <p:txBody>
          <a:bodyPr/>
          <a:lstStyle/>
          <a:p>
            <a:fld id="{5FADF3FD-DCAD-44A2-907F-920DC057075C}" type="slidenum">
              <a:rPr lang="ko-KR" altLang="en-US" smtClean="0"/>
              <a:t>38</a:t>
            </a:fld>
            <a:endParaRPr lang="ko-KR" altLang="en-US"/>
          </a:p>
        </p:txBody>
      </p:sp>
    </p:spTree>
    <p:extLst>
      <p:ext uri="{BB962C8B-B14F-4D97-AF65-F5344CB8AC3E}">
        <p14:creationId xmlns:p14="http://schemas.microsoft.com/office/powerpoint/2010/main" val="117202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최근 </a:t>
            </a:r>
            <a:r>
              <a:rPr lang="ko-KR" altLang="en-US" dirty="0" err="1"/>
              <a:t>모탈리티도</a:t>
            </a:r>
            <a:r>
              <a:rPr lang="ko-KR" altLang="en-US" dirty="0"/>
              <a:t> 올라간다고 보고되고 </a:t>
            </a:r>
            <a:r>
              <a:rPr lang="ko-KR" altLang="en-US" dirty="0" err="1"/>
              <a:t>있습닏</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5FADF3FD-DCAD-44A2-907F-920DC057075C}" type="slidenum">
              <a:rPr lang="ko-KR" altLang="en-US" smtClean="0"/>
              <a:t>39</a:t>
            </a:fld>
            <a:endParaRPr lang="ko-KR" altLang="en-US"/>
          </a:p>
        </p:txBody>
      </p:sp>
    </p:spTree>
    <p:extLst>
      <p:ext uri="{BB962C8B-B14F-4D97-AF65-F5344CB8AC3E}">
        <p14:creationId xmlns:p14="http://schemas.microsoft.com/office/powerpoint/2010/main" val="3415917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a:t>천식환자엑</a:t>
            </a:r>
            <a:r>
              <a:rPr lang="ko-KR" altLang="en-US" dirty="0"/>
              <a:t> </a:t>
            </a:r>
            <a:r>
              <a:rPr lang="en-US" altLang="ko-KR" dirty="0" err="1"/>
              <a:t>ocs</a:t>
            </a:r>
            <a:r>
              <a:rPr lang="ko-KR" altLang="en-US" dirty="0"/>
              <a:t>를 대체하고자 ㄴ</a:t>
            </a:r>
            <a:endParaRPr lang="en-US" altLang="ko-KR" dirty="0"/>
          </a:p>
          <a:p>
            <a:r>
              <a:rPr lang="ko-KR" altLang="en-US" dirty="0"/>
              <a:t>바이</a:t>
            </a:r>
            <a:r>
              <a:rPr lang="en-US" altLang="ko-KR" dirty="0"/>
              <a:t>…</a:t>
            </a:r>
            <a:r>
              <a:rPr lang="ko-KR" altLang="en-US" dirty="0"/>
              <a:t>이어졌고</a:t>
            </a:r>
            <a:endParaRPr lang="en-US" altLang="ko-KR" dirty="0"/>
          </a:p>
          <a:p>
            <a:endParaRPr lang="en-US" altLang="ko-KR" dirty="0"/>
          </a:p>
          <a:p>
            <a:r>
              <a:rPr lang="ko-KR" altLang="en-US" dirty="0"/>
              <a:t>바이 개발은 </a:t>
            </a:r>
            <a:endParaRPr lang="en-US" altLang="ko-KR" dirty="0"/>
          </a:p>
          <a:p>
            <a:r>
              <a:rPr lang="ko-KR" altLang="en-US" dirty="0"/>
              <a:t>병인기전 즉 키 사</a:t>
            </a:r>
            <a:r>
              <a:rPr lang="en-US" altLang="ko-KR" dirty="0"/>
              <a:t>..</a:t>
            </a:r>
            <a:r>
              <a:rPr lang="ko-KR" altLang="en-US" dirty="0"/>
              <a:t>이해를 바탕</a:t>
            </a:r>
          </a:p>
        </p:txBody>
      </p:sp>
      <p:sp>
        <p:nvSpPr>
          <p:cNvPr id="4" name="슬라이드 번호 개체 틀 3"/>
          <p:cNvSpPr>
            <a:spLocks noGrp="1"/>
          </p:cNvSpPr>
          <p:nvPr>
            <p:ph type="sldNum" sz="quarter" idx="5"/>
          </p:nvPr>
        </p:nvSpPr>
        <p:spPr/>
        <p:txBody>
          <a:bodyPr/>
          <a:lstStyle/>
          <a:p>
            <a:fld id="{13E799B0-3028-4C88-BDBB-C5B11D1F9D42}" type="slidenum">
              <a:rPr lang="ko-KR" altLang="en-US" smtClean="0"/>
              <a:t>40</a:t>
            </a:fld>
            <a:endParaRPr lang="ko-KR" altLang="en-US"/>
          </a:p>
        </p:txBody>
      </p:sp>
    </p:spTree>
    <p:extLst>
      <p:ext uri="{BB962C8B-B14F-4D97-AF65-F5344CB8AC3E}">
        <p14:creationId xmlns:p14="http://schemas.microsoft.com/office/powerpoint/2010/main" val="39670760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천식관련</a:t>
            </a:r>
            <a:r>
              <a:rPr lang="en-US" altLang="ko-KR" dirty="0"/>
              <a:t> Cytokine </a:t>
            </a:r>
            <a:r>
              <a:rPr lang="ko-KR" altLang="en-US" dirty="0"/>
              <a:t>발견시기를 보면 </a:t>
            </a:r>
            <a:r>
              <a:rPr lang="en-US" altLang="ko-KR" dirty="0" err="1"/>
              <a:t>ige</a:t>
            </a:r>
            <a:r>
              <a:rPr lang="en-US" altLang="ko-KR" dirty="0"/>
              <a:t> il5 il4 13 </a:t>
            </a:r>
            <a:r>
              <a:rPr lang="en-US" altLang="ko-KR" dirty="0" err="1"/>
              <a:t>tslp</a:t>
            </a:r>
            <a:r>
              <a:rPr lang="ko-KR" altLang="en-US" dirty="0"/>
              <a:t>순서로 발견되었고</a:t>
            </a:r>
            <a:endParaRPr lang="en-US" altLang="ko-KR" dirty="0"/>
          </a:p>
          <a:p>
            <a:r>
              <a:rPr lang="ko-KR" altLang="en-US" dirty="0" err="1"/>
              <a:t>그들에</a:t>
            </a:r>
            <a:r>
              <a:rPr lang="ko-KR" altLang="en-US" dirty="0"/>
              <a:t> 대한 </a:t>
            </a:r>
            <a:r>
              <a:rPr lang="ko-KR" altLang="en-US" dirty="0" err="1"/>
              <a:t>바이롤직스</a:t>
            </a:r>
            <a:r>
              <a:rPr lang="ko-KR" altLang="en-US" dirty="0"/>
              <a:t> 역시 같은 순서로 </a:t>
            </a:r>
            <a:r>
              <a:rPr lang="ko-KR" altLang="en-US" dirty="0" err="1"/>
              <a:t>개발되었스빈다</a:t>
            </a:r>
            <a:r>
              <a:rPr lang="en-US" altLang="ko-KR" dirty="0"/>
              <a:t>.</a:t>
            </a:r>
          </a:p>
          <a:p>
            <a:endParaRPr lang="en-US" altLang="ko-KR" dirty="0"/>
          </a:p>
          <a:p>
            <a:r>
              <a:rPr lang="en-US" altLang="ko-KR" dirty="0"/>
              <a:t> </a:t>
            </a:r>
            <a:endParaRPr lang="ko-KR" altLang="en-US" dirty="0"/>
          </a:p>
        </p:txBody>
      </p:sp>
      <p:sp>
        <p:nvSpPr>
          <p:cNvPr id="4" name="슬라이드 번호 개체 틀 3"/>
          <p:cNvSpPr>
            <a:spLocks noGrp="1"/>
          </p:cNvSpPr>
          <p:nvPr>
            <p:ph type="sldNum" sz="quarter" idx="10"/>
          </p:nvPr>
        </p:nvSpPr>
        <p:spPr/>
        <p:txBody>
          <a:bodyPr/>
          <a:lstStyle/>
          <a:p>
            <a:fld id="{5FADF3FD-DCAD-44A2-907F-920DC057075C}" type="slidenum">
              <a:rPr lang="ko-KR" altLang="en-US" smtClean="0"/>
              <a:t>41</a:t>
            </a:fld>
            <a:endParaRPr lang="ko-KR" altLang="en-US"/>
          </a:p>
        </p:txBody>
      </p:sp>
    </p:spTree>
    <p:extLst>
      <p:ext uri="{BB962C8B-B14F-4D97-AF65-F5344CB8AC3E}">
        <p14:creationId xmlns:p14="http://schemas.microsoft.com/office/powerpoint/2010/main" val="3267184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r>
              <a:rPr lang="ko-KR" altLang="en-US" dirty="0"/>
              <a:t>기도폐쇄</a:t>
            </a:r>
            <a:r>
              <a:rPr lang="en-US" altLang="ko-KR" dirty="0"/>
              <a:t>: </a:t>
            </a:r>
            <a:r>
              <a:rPr lang="ko-KR" altLang="en-US" dirty="0"/>
              <a:t>완전한 폐쇄가 아닌</a:t>
            </a:r>
            <a:r>
              <a:rPr lang="en-US" altLang="ko-KR" dirty="0"/>
              <a:t>, </a:t>
            </a:r>
            <a:r>
              <a:rPr lang="ko-KR" altLang="en-US" dirty="0"/>
              <a:t>좁아졌다는 의미임</a:t>
            </a:r>
            <a:endParaRPr lang="en-US" altLang="ko-KR" dirty="0"/>
          </a:p>
          <a:p>
            <a:r>
              <a:rPr lang="ko-KR" altLang="en-US" dirty="0"/>
              <a:t>천식에서 기도</a:t>
            </a:r>
            <a:r>
              <a:rPr lang="en-US" altLang="ko-KR" dirty="0"/>
              <a:t>(airway)</a:t>
            </a:r>
            <a:r>
              <a:rPr lang="ko-KR" altLang="en-US" dirty="0"/>
              <a:t>의 해부학적 이상은 없음</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56DADD68-D10A-49D0-BB1C-FC1F0E1BD270}" type="slidenum">
              <a:rPr lang="de-DE" smtClean="0"/>
              <a:pPr/>
              <a:t>4</a:t>
            </a:fld>
            <a:endParaRPr lang="de-DE"/>
          </a:p>
        </p:txBody>
      </p:sp>
    </p:spTree>
    <p:extLst>
      <p:ext uri="{BB962C8B-B14F-4D97-AF65-F5344CB8AC3E}">
        <p14:creationId xmlns:p14="http://schemas.microsoft.com/office/powerpoint/2010/main" val="42273278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그러면 바</a:t>
            </a:r>
            <a:r>
              <a:rPr lang="en-US" altLang="ko-KR" dirty="0"/>
              <a:t>..</a:t>
            </a:r>
            <a:r>
              <a:rPr lang="ko-KR" altLang="en-US" dirty="0"/>
              <a:t>대해 조금 더 깊이 들어가보겠습니다</a:t>
            </a:r>
            <a:r>
              <a:rPr lang="en-US" altLang="ko-KR" dirty="0"/>
              <a:t>.</a:t>
            </a:r>
            <a:endParaRPr lang="ko-KR" altLang="en-US" dirty="0"/>
          </a:p>
        </p:txBody>
      </p:sp>
      <p:sp>
        <p:nvSpPr>
          <p:cNvPr id="4" name="슬라이드 번호 개체 틀 3"/>
          <p:cNvSpPr>
            <a:spLocks noGrp="1"/>
          </p:cNvSpPr>
          <p:nvPr>
            <p:ph type="sldNum" sz="quarter" idx="5"/>
          </p:nvPr>
        </p:nvSpPr>
        <p:spPr/>
        <p:txBody>
          <a:bodyPr/>
          <a:lstStyle/>
          <a:p>
            <a:fld id="{13E799B0-3028-4C88-BDBB-C5B11D1F9D42}" type="slidenum">
              <a:rPr lang="ko-KR" altLang="en-US" smtClean="0"/>
              <a:t>42</a:t>
            </a:fld>
            <a:endParaRPr lang="ko-KR" altLang="en-US"/>
          </a:p>
        </p:txBody>
      </p:sp>
    </p:spTree>
    <p:extLst>
      <p:ext uri="{BB962C8B-B14F-4D97-AF65-F5344CB8AC3E}">
        <p14:creationId xmlns:p14="http://schemas.microsoft.com/office/powerpoint/2010/main" val="21984013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D40D9-DCEA-39BB-10C5-54D213FC59C9}"/>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11B865C9-8687-0B94-5FA6-5DD7296EAC35}"/>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105F5B79-1F8E-025E-AF40-5D215CCBA771}"/>
              </a:ext>
            </a:extLst>
          </p:cNvPr>
          <p:cNvSpPr>
            <a:spLocks noGrp="1"/>
          </p:cNvSpPr>
          <p:nvPr>
            <p:ph type="body" idx="1"/>
          </p:nvPr>
        </p:nvSpPr>
        <p:spPr/>
        <p:txBody>
          <a:bodyPr/>
          <a:lstStyle/>
          <a:p>
            <a:r>
              <a:rPr lang="ko-KR" altLang="en-US" dirty="0"/>
              <a:t>먼저 </a:t>
            </a:r>
            <a:r>
              <a:rPr lang="ko-KR" altLang="en-US" dirty="0" err="1"/>
              <a:t>한장요약부터</a:t>
            </a:r>
            <a:r>
              <a:rPr lang="ko-KR" altLang="en-US" dirty="0"/>
              <a:t> 보여드리겠습니다</a:t>
            </a:r>
            <a:r>
              <a:rPr lang="en-US" altLang="ko-KR" dirty="0"/>
              <a:t>.</a:t>
            </a:r>
          </a:p>
          <a:p>
            <a:pPr marL="0" marR="0" lvl="0" indent="0" algn="l" defTabSz="914400" rtl="0" eaLnBrk="1" fontAlgn="auto" latinLnBrk="1" hangingPunct="1">
              <a:lnSpc>
                <a:spcPct val="100000"/>
              </a:lnSpc>
              <a:spcBef>
                <a:spcPts val="0"/>
              </a:spcBef>
              <a:spcAft>
                <a:spcPts val="0"/>
              </a:spcAft>
              <a:buClrTx/>
              <a:buSzTx/>
              <a:buFontTx/>
              <a:buNone/>
              <a:tabLst/>
              <a:defRPr/>
            </a:pPr>
            <a:r>
              <a:rPr lang="ko-KR" altLang="en-US" dirty="0"/>
              <a:t>바 크게 </a:t>
            </a:r>
            <a:r>
              <a:rPr lang="en-US" altLang="ko-KR" dirty="0"/>
              <a:t>4</a:t>
            </a:r>
            <a:r>
              <a:rPr lang="ko-KR" altLang="en-US" dirty="0"/>
              <a:t>가지 종류가 있는데 먼저</a:t>
            </a:r>
            <a:r>
              <a:rPr lang="en-US" altLang="ko-KR" dirty="0"/>
              <a:t>..</a:t>
            </a:r>
          </a:p>
          <a:p>
            <a:endParaRPr lang="en-US" altLang="ko-KR" dirty="0"/>
          </a:p>
          <a:p>
            <a:r>
              <a:rPr lang="ko-KR" altLang="en-US" dirty="0"/>
              <a:t>먼저 </a:t>
            </a:r>
            <a:r>
              <a:rPr lang="en-US" altLang="ko-KR" dirty="0"/>
              <a:t>anti-</a:t>
            </a:r>
            <a:r>
              <a:rPr lang="en-US" altLang="ko-KR" dirty="0" err="1"/>
              <a:t>tslp</a:t>
            </a:r>
            <a:r>
              <a:rPr lang="ko-KR" altLang="en-US" dirty="0"/>
              <a:t>가 </a:t>
            </a:r>
            <a:r>
              <a:rPr lang="ko-KR" altLang="en-US" dirty="0" err="1"/>
              <a:t>있구요</a:t>
            </a:r>
            <a:endParaRPr lang="en-US" altLang="ko-KR" dirty="0"/>
          </a:p>
          <a:p>
            <a:r>
              <a:rPr lang="en-US" altLang="ko-KR" dirty="0"/>
              <a:t>IL4</a:t>
            </a:r>
            <a:r>
              <a:rPr lang="ko-KR" altLang="en-US" dirty="0"/>
              <a:t>와 </a:t>
            </a:r>
            <a:r>
              <a:rPr lang="en-US" altLang="ko-KR" dirty="0"/>
              <a:t>IL13</a:t>
            </a:r>
            <a:r>
              <a:rPr lang="ko-KR" altLang="en-US" dirty="0"/>
              <a:t>을 막는 </a:t>
            </a:r>
            <a:r>
              <a:rPr lang="en-US" altLang="ko-KR" dirty="0"/>
              <a:t>anti IL4rab</a:t>
            </a:r>
            <a:r>
              <a:rPr lang="ko-KR" altLang="en-US" dirty="0"/>
              <a:t>가 있습니다</a:t>
            </a:r>
            <a:r>
              <a:rPr lang="en-US" altLang="ko-KR" dirty="0"/>
              <a:t>.</a:t>
            </a:r>
          </a:p>
          <a:p>
            <a:r>
              <a:rPr lang="ko-KR" altLang="en-US" dirty="0"/>
              <a:t>그리고 </a:t>
            </a:r>
            <a:r>
              <a:rPr lang="en-US" altLang="ko-KR" dirty="0"/>
              <a:t>anti IL5 </a:t>
            </a:r>
            <a:r>
              <a:rPr lang="ko-KR" altLang="en-US" dirty="0"/>
              <a:t>혹은</a:t>
            </a:r>
            <a:r>
              <a:rPr lang="en-US" altLang="ko-KR" dirty="0"/>
              <a:t> anti il5 r ab</a:t>
            </a:r>
            <a:r>
              <a:rPr lang="ko-KR" altLang="en-US" dirty="0"/>
              <a:t>가 있고 </a:t>
            </a:r>
            <a:endParaRPr lang="en-US" altLang="ko-KR" dirty="0"/>
          </a:p>
          <a:p>
            <a:r>
              <a:rPr lang="ko-KR" altLang="en-US" dirty="0" err="1"/>
              <a:t>마지막으</a:t>
            </a:r>
            <a:r>
              <a:rPr lang="en-US" altLang="ko-KR" dirty="0"/>
              <a:t>…anti </a:t>
            </a:r>
            <a:r>
              <a:rPr lang="en-US" altLang="ko-KR" dirty="0" err="1"/>
              <a:t>ige</a:t>
            </a:r>
            <a:r>
              <a:rPr lang="en-US" altLang="ko-KR" dirty="0"/>
              <a:t> </a:t>
            </a:r>
          </a:p>
          <a:p>
            <a:r>
              <a:rPr lang="en-US" altLang="ko-KR" dirty="0"/>
              <a:t> </a:t>
            </a:r>
            <a:endParaRPr kumimoji="0" lang="ko-KR" altLang="en-US" sz="1200" b="0" i="0" u="none" strike="noStrike" cap="none" normalizeH="0" baseline="0" dirty="0">
              <a:ln>
                <a:noFill/>
              </a:ln>
              <a:solidFill>
                <a:schemeClr val="tx1"/>
              </a:solidFill>
              <a:effectLst/>
              <a:latin typeface="Arial" charset="0"/>
            </a:endParaRPr>
          </a:p>
          <a:p>
            <a:endParaRPr lang="ko-KR" altLang="en-US" dirty="0"/>
          </a:p>
        </p:txBody>
      </p:sp>
      <p:sp>
        <p:nvSpPr>
          <p:cNvPr id="4" name="슬라이드 번호 개체 틀 3">
            <a:extLst>
              <a:ext uri="{FF2B5EF4-FFF2-40B4-BE49-F238E27FC236}">
                <a16:creationId xmlns:a16="http://schemas.microsoft.com/office/drawing/2014/main" id="{09CB2281-163E-0E96-AFA7-7B1B2A884616}"/>
              </a:ext>
            </a:extLst>
          </p:cNvPr>
          <p:cNvSpPr>
            <a:spLocks noGrp="1"/>
          </p:cNvSpPr>
          <p:nvPr>
            <p:ph type="sldNum" sz="quarter" idx="5"/>
          </p:nvPr>
        </p:nvSpPr>
        <p:spPr/>
        <p:txBody>
          <a:bodyPr/>
          <a:lstStyle/>
          <a:p>
            <a:fld id="{13E799B0-3028-4C88-BDBB-C5B11D1F9D42}" type="slidenum">
              <a:rPr lang="ko-KR" altLang="en-US" smtClean="0"/>
              <a:t>43</a:t>
            </a:fld>
            <a:endParaRPr lang="ko-KR" altLang="en-US"/>
          </a:p>
        </p:txBody>
      </p:sp>
    </p:spTree>
    <p:extLst>
      <p:ext uri="{BB962C8B-B14F-4D97-AF65-F5344CB8AC3E}">
        <p14:creationId xmlns:p14="http://schemas.microsoft.com/office/powerpoint/2010/main" val="1715473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먼저 </a:t>
            </a:r>
            <a:r>
              <a:rPr lang="en-US" altLang="ko-KR" dirty="0" err="1"/>
              <a:t>antiIgE</a:t>
            </a:r>
            <a:r>
              <a:rPr lang="ko-KR" altLang="en-US" dirty="0"/>
              <a:t>인 </a:t>
            </a:r>
            <a:r>
              <a:rPr lang="ko-KR" altLang="en-US" dirty="0" err="1"/>
              <a:t>오말리쥬맙부터</a:t>
            </a:r>
            <a:r>
              <a:rPr lang="ko-KR" altLang="en-US" dirty="0"/>
              <a:t> 보겠습니다</a:t>
            </a:r>
            <a:r>
              <a:rPr lang="en-US" altLang="ko-KR" dirty="0"/>
              <a:t>.</a:t>
            </a:r>
            <a:endParaRPr lang="ko-KR" altLang="en-US" dirty="0"/>
          </a:p>
        </p:txBody>
      </p:sp>
      <p:sp>
        <p:nvSpPr>
          <p:cNvPr id="4" name="슬라이드 번호 개체 틀 3"/>
          <p:cNvSpPr>
            <a:spLocks noGrp="1"/>
          </p:cNvSpPr>
          <p:nvPr>
            <p:ph type="sldNum" sz="quarter" idx="5"/>
          </p:nvPr>
        </p:nvSpPr>
        <p:spPr/>
        <p:txBody>
          <a:bodyPr/>
          <a:lstStyle/>
          <a:p>
            <a:fld id="{13E799B0-3028-4C88-BDBB-C5B11D1F9D42}" type="slidenum">
              <a:rPr lang="ko-KR" altLang="en-US" smtClean="0"/>
              <a:t>44</a:t>
            </a:fld>
            <a:endParaRPr lang="ko-KR" altLang="en-US"/>
          </a:p>
        </p:txBody>
      </p:sp>
    </p:spTree>
    <p:extLst>
      <p:ext uri="{BB962C8B-B14F-4D97-AF65-F5344CB8AC3E}">
        <p14:creationId xmlns:p14="http://schemas.microsoft.com/office/powerpoint/2010/main" val="33298828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천식 </a:t>
            </a:r>
            <a:r>
              <a:rPr lang="en-US" altLang="ko-KR" dirty="0"/>
              <a:t>RCT</a:t>
            </a:r>
            <a:r>
              <a:rPr lang="ko-KR" altLang="en-US" dirty="0"/>
              <a:t>결과를 보면 악화 </a:t>
            </a:r>
            <a:r>
              <a:rPr lang="en-US" altLang="ko-KR" dirty="0"/>
              <a:t>25-45 </a:t>
            </a:r>
            <a:r>
              <a:rPr lang="ko-KR" altLang="en-US" dirty="0"/>
              <a:t>줄이고 </a:t>
            </a:r>
            <a:r>
              <a:rPr lang="en-US" altLang="ko-KR" dirty="0"/>
              <a:t>fev1</a:t>
            </a:r>
            <a:r>
              <a:rPr lang="ko-KR" altLang="en-US" dirty="0"/>
              <a:t>은 </a:t>
            </a:r>
            <a:r>
              <a:rPr lang="en-US" altLang="ko-KR" dirty="0"/>
              <a:t>50-90 </a:t>
            </a:r>
            <a:r>
              <a:rPr lang="ko-KR" altLang="en-US" dirty="0"/>
              <a:t>올리게 나왔습니다</a:t>
            </a:r>
            <a:r>
              <a:rPr lang="en-US" altLang="ko-KR" dirty="0"/>
              <a:t>.</a:t>
            </a:r>
          </a:p>
          <a:p>
            <a:endParaRPr lang="en-US" altLang="ko-KR" dirty="0"/>
          </a:p>
          <a:p>
            <a:endParaRPr lang="en-US" altLang="ko-KR" dirty="0"/>
          </a:p>
          <a:p>
            <a:r>
              <a:rPr lang="en-US" altLang="ko-KR" dirty="0"/>
              <a:t>===============</a:t>
            </a:r>
          </a:p>
          <a:p>
            <a:endParaRPr lang="en-US" altLang="ko-KR" dirty="0"/>
          </a:p>
          <a:p>
            <a:r>
              <a:rPr lang="en-US" altLang="ko-KR" dirty="0"/>
              <a:t>AE OCS</a:t>
            </a:r>
            <a:r>
              <a:rPr lang="ko-KR" altLang="en-US" dirty="0"/>
              <a:t>필요</a:t>
            </a:r>
            <a:endParaRPr lang="en-US" altLang="ko-KR" dirty="0"/>
          </a:p>
          <a:p>
            <a:r>
              <a:rPr lang="en-US" altLang="ko-KR" dirty="0"/>
              <a:t>Severe AE: AE with FEV1 or PEF &lt;60%</a:t>
            </a:r>
            <a:endParaRPr lang="ko-KR" altLang="en-US" dirty="0"/>
          </a:p>
        </p:txBody>
      </p:sp>
      <p:sp>
        <p:nvSpPr>
          <p:cNvPr id="4" name="슬라이드 번호 개체 틀 3"/>
          <p:cNvSpPr>
            <a:spLocks noGrp="1"/>
          </p:cNvSpPr>
          <p:nvPr>
            <p:ph type="sldNum" sz="quarter" idx="10"/>
          </p:nvPr>
        </p:nvSpPr>
        <p:spPr/>
        <p:txBody>
          <a:bodyPr/>
          <a:lstStyle/>
          <a:p>
            <a:fld id="{56DADD68-D10A-49D0-BB1C-FC1F0E1BD270}" type="slidenum">
              <a:rPr lang="de-DE" smtClean="0"/>
              <a:pPr/>
              <a:t>45</a:t>
            </a:fld>
            <a:endParaRPr lang="de-DE"/>
          </a:p>
        </p:txBody>
      </p:sp>
    </p:spTree>
    <p:extLst>
      <p:ext uri="{BB962C8B-B14F-4D97-AF65-F5344CB8AC3E}">
        <p14:creationId xmlns:p14="http://schemas.microsoft.com/office/powerpoint/2010/main" val="27985491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a:t>오말리쥬맙은</a:t>
            </a:r>
            <a:r>
              <a:rPr lang="ko-KR" altLang="en-US" dirty="0"/>
              <a:t> 보험이 됩니다</a:t>
            </a:r>
            <a:r>
              <a:rPr lang="en-US" altLang="ko-KR" dirty="0"/>
              <a:t>.</a:t>
            </a:r>
          </a:p>
          <a:p>
            <a:r>
              <a:rPr lang="ko-KR" altLang="en-US" dirty="0"/>
              <a:t>보험요건 보시면 </a:t>
            </a:r>
            <a:r>
              <a:rPr lang="en-US" altLang="ko-KR" dirty="0" err="1"/>
              <a:t>perreall</a:t>
            </a:r>
            <a:r>
              <a:rPr lang="en-US" altLang="ko-KR" dirty="0"/>
              <a:t> aeroallergen </a:t>
            </a:r>
            <a:r>
              <a:rPr lang="ko-KR" altLang="en-US" dirty="0"/>
              <a:t>양성이면 </a:t>
            </a:r>
            <a:r>
              <a:rPr lang="en-US" altLang="ko-KR" dirty="0" err="1"/>
              <a:t>fev</a:t>
            </a:r>
            <a:r>
              <a:rPr lang="en-US" altLang="ko-KR" dirty="0"/>
              <a:t> &lt;80</a:t>
            </a:r>
            <a:r>
              <a:rPr lang="ko-KR" altLang="en-US" dirty="0"/>
              <a:t>미만 그리고 </a:t>
            </a:r>
            <a:r>
              <a:rPr lang="en-US" altLang="ko-KR" dirty="0"/>
              <a:t>1</a:t>
            </a:r>
            <a:r>
              <a:rPr lang="ko-KR" altLang="en-US" dirty="0"/>
              <a:t>년내 </a:t>
            </a:r>
            <a:r>
              <a:rPr lang="en-US" altLang="ko-KR" dirty="0" err="1"/>
              <a:t>ocs</a:t>
            </a:r>
            <a:r>
              <a:rPr lang="ko-KR" altLang="en-US" dirty="0"/>
              <a:t>필요악화</a:t>
            </a:r>
            <a:r>
              <a:rPr lang="en-US" altLang="ko-KR" dirty="0"/>
              <a:t>2</a:t>
            </a:r>
            <a:r>
              <a:rPr lang="ko-KR" altLang="en-US" dirty="0" err="1"/>
              <a:t>회이상</a:t>
            </a:r>
            <a:r>
              <a:rPr lang="en-US" altLang="ko-KR" dirty="0"/>
              <a:t>..</a:t>
            </a:r>
            <a:r>
              <a:rPr lang="ko-KR" altLang="en-US" dirty="0"/>
              <a:t>사용할 수 </a:t>
            </a:r>
            <a:r>
              <a:rPr lang="ko-KR" altLang="en-US" dirty="0" err="1"/>
              <a:t>ㅣㅇㅆ씁니다</a:t>
            </a:r>
            <a:r>
              <a:rPr lang="en-US" altLang="ko-KR" dirty="0"/>
              <a:t>.</a:t>
            </a:r>
          </a:p>
          <a:p>
            <a:r>
              <a:rPr lang="ko-KR" altLang="en-US" dirty="0"/>
              <a:t>가격은 이정도고 주의할</a:t>
            </a:r>
            <a:r>
              <a:rPr lang="en-US" altLang="ko-KR" dirty="0"/>
              <a:t>..</a:t>
            </a:r>
            <a:r>
              <a:rPr lang="ko-KR" altLang="en-US" dirty="0"/>
              <a:t>보험을 받으려 </a:t>
            </a:r>
            <a:r>
              <a:rPr lang="en-US" altLang="ko-KR" dirty="0"/>
              <a:t>LAMA</a:t>
            </a:r>
            <a:r>
              <a:rPr lang="ko-KR" altLang="en-US" dirty="0"/>
              <a:t>중 </a:t>
            </a:r>
            <a:r>
              <a:rPr lang="ko-KR" altLang="en-US" dirty="0" err="1"/>
              <a:t>스피레스</a:t>
            </a:r>
            <a:r>
              <a:rPr lang="ko-KR" altLang="en-US" dirty="0"/>
              <a:t> 고용 </a:t>
            </a:r>
            <a:r>
              <a:rPr lang="ko-KR" altLang="en-US" dirty="0" err="1"/>
              <a:t>에너제어를</a:t>
            </a:r>
            <a:r>
              <a:rPr lang="ko-KR" altLang="en-US" dirty="0"/>
              <a:t> 꼭 써</a:t>
            </a:r>
            <a:endParaRPr lang="en-US" altLang="ko-KR" dirty="0"/>
          </a:p>
          <a:p>
            <a:r>
              <a:rPr lang="ko-KR" altLang="en-US" dirty="0"/>
              <a:t>주의 </a:t>
            </a:r>
            <a:r>
              <a:rPr lang="en-US" altLang="ko-KR" dirty="0"/>
              <a:t>LAMA (</a:t>
            </a:r>
            <a:r>
              <a:rPr lang="ko-KR" altLang="en-US" dirty="0" err="1"/>
              <a:t>스피리바</a:t>
            </a:r>
            <a:r>
              <a:rPr lang="ko-KR" altLang="en-US" dirty="0"/>
              <a:t> 혹은 </a:t>
            </a:r>
            <a:r>
              <a:rPr lang="ko-KR" altLang="en-US" dirty="0" err="1"/>
              <a:t>인크루즈</a:t>
            </a:r>
            <a:r>
              <a:rPr lang="en-US" altLang="ko-KR" dirty="0"/>
              <a:t>)</a:t>
            </a:r>
            <a:r>
              <a:rPr lang="ko-KR" altLang="en-US" dirty="0"/>
              <a:t> 써야 함</a:t>
            </a:r>
            <a:r>
              <a:rPr lang="en-US" altLang="ko-KR" dirty="0"/>
              <a:t>.</a:t>
            </a:r>
            <a:r>
              <a:rPr lang="en-US" altLang="ko-KR" baseline="0" dirty="0"/>
              <a:t> </a:t>
            </a:r>
            <a:endParaRPr lang="ko-KR" altLang="en-US" dirty="0"/>
          </a:p>
        </p:txBody>
      </p:sp>
      <p:sp>
        <p:nvSpPr>
          <p:cNvPr id="4" name="슬라이드 번호 개체 틀 3"/>
          <p:cNvSpPr>
            <a:spLocks noGrp="1"/>
          </p:cNvSpPr>
          <p:nvPr>
            <p:ph type="sldNum" sz="quarter" idx="10"/>
          </p:nvPr>
        </p:nvSpPr>
        <p:spPr/>
        <p:txBody>
          <a:bodyPr/>
          <a:lstStyle/>
          <a:p>
            <a:fld id="{56DADD68-D10A-49D0-BB1C-FC1F0E1BD270}" type="slidenum">
              <a:rPr lang="de-DE" smtClean="0"/>
              <a:pPr/>
              <a:t>46</a:t>
            </a:fld>
            <a:endParaRPr lang="de-DE"/>
          </a:p>
        </p:txBody>
      </p:sp>
    </p:spTree>
    <p:extLst>
      <p:ext uri="{BB962C8B-B14F-4D97-AF65-F5344CB8AC3E}">
        <p14:creationId xmlns:p14="http://schemas.microsoft.com/office/powerpoint/2010/main" val="30163549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사후분석을 통해 </a:t>
            </a:r>
            <a:r>
              <a:rPr lang="ko-KR" altLang="en-US" dirty="0" err="1"/>
              <a:t>이런경우</a:t>
            </a:r>
            <a:r>
              <a:rPr lang="ko-KR" altLang="en-US" dirty="0"/>
              <a:t> 효과가 좋다고 </a:t>
            </a:r>
            <a:r>
              <a:rPr lang="ko-KR" altLang="en-US" dirty="0" err="1"/>
              <a:t>알려져있구요</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56DADD68-D10A-49D0-BB1C-FC1F0E1BD270}" type="slidenum">
              <a:rPr lang="de-DE" smtClean="0"/>
              <a:pPr/>
              <a:t>47</a:t>
            </a:fld>
            <a:endParaRPr lang="de-DE"/>
          </a:p>
        </p:txBody>
      </p:sp>
    </p:spTree>
    <p:extLst>
      <p:ext uri="{BB962C8B-B14F-4D97-AF65-F5344CB8AC3E}">
        <p14:creationId xmlns:p14="http://schemas.microsoft.com/office/powerpoint/2010/main" val="34324771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a:t>추가로겨사항</a:t>
            </a:r>
            <a:r>
              <a:rPr lang="ko-KR" altLang="en-US" dirty="0"/>
              <a:t> </a:t>
            </a:r>
            <a:r>
              <a:rPr lang="ko-KR" altLang="en-US" dirty="0" err="1"/>
              <a:t>오말리쥬맙은</a:t>
            </a:r>
            <a:r>
              <a:rPr lang="ko-KR" altLang="en-US" dirty="0"/>
              <a:t> </a:t>
            </a:r>
            <a:r>
              <a:rPr lang="ko-KR" altLang="en-US" dirty="0" err="1"/>
              <a:t>크로닉</a:t>
            </a:r>
            <a:r>
              <a:rPr lang="ko-KR" altLang="en-US" dirty="0"/>
              <a:t> </a:t>
            </a:r>
            <a:r>
              <a:rPr lang="ko-KR" altLang="en-US" dirty="0" err="1"/>
              <a:t>어디카리아와</a:t>
            </a:r>
            <a:r>
              <a:rPr lang="ko-KR" altLang="en-US" dirty="0"/>
              <a:t> </a:t>
            </a:r>
            <a:r>
              <a:rPr lang="ko-KR" altLang="en-US" dirty="0" err="1"/>
              <a:t>이디오패아낙필락시의</a:t>
            </a:r>
            <a:r>
              <a:rPr lang="ko-KR" altLang="en-US" dirty="0"/>
              <a:t> 치료</a:t>
            </a:r>
            <a:endParaRPr lang="en-US" altLang="ko-KR" dirty="0"/>
          </a:p>
          <a:p>
            <a:r>
              <a:rPr lang="ko-KR" altLang="en-US" dirty="0"/>
              <a:t>산모 </a:t>
            </a:r>
            <a:r>
              <a:rPr lang="ko-KR" altLang="en-US" dirty="0" err="1"/>
              <a:t>수유부</a:t>
            </a:r>
            <a:r>
              <a:rPr lang="ko-KR" altLang="en-US" dirty="0"/>
              <a:t> 사용 가능</a:t>
            </a:r>
            <a:endParaRPr lang="en-US" altLang="ko-KR" dirty="0"/>
          </a:p>
          <a:p>
            <a:r>
              <a:rPr lang="ko-KR" altLang="en-US" dirty="0"/>
              <a:t>단점 아나 </a:t>
            </a:r>
            <a:r>
              <a:rPr lang="en-US" altLang="ko-KR" dirty="0" err="1"/>
              <a:t>clyf</a:t>
            </a:r>
            <a:r>
              <a:rPr lang="en-US" altLang="ko-KR" dirty="0"/>
              <a:t>..</a:t>
            </a:r>
            <a:r>
              <a:rPr lang="ko-KR" altLang="en-US" dirty="0"/>
              <a:t>아나</a:t>
            </a:r>
            <a:r>
              <a:rPr lang="en-US" altLang="ko-KR" dirty="0"/>
              <a:t> </a:t>
            </a:r>
            <a:r>
              <a:rPr lang="ko-KR" altLang="en-US" dirty="0"/>
              <a:t>생</a:t>
            </a:r>
            <a:r>
              <a:rPr lang="en-US" altLang="ko-KR" dirty="0"/>
              <a:t>..</a:t>
            </a:r>
            <a:r>
              <a:rPr lang="ko-KR" altLang="en-US" dirty="0"/>
              <a:t>처서 </a:t>
            </a:r>
            <a:r>
              <a:rPr lang="en-US" altLang="ko-KR" dirty="0"/>
              <a:t>3</a:t>
            </a:r>
            <a:r>
              <a:rPr lang="ko-KR" altLang="en-US" dirty="0" err="1"/>
              <a:t>돗</a:t>
            </a:r>
            <a:r>
              <a:rPr lang="ko-KR" altLang="en-US" dirty="0"/>
              <a:t> </a:t>
            </a:r>
            <a:r>
              <a:rPr lang="en-US" altLang="ko-KR" dirty="0"/>
              <a:t>2</a:t>
            </a:r>
            <a:r>
              <a:rPr lang="ko-KR" altLang="en-US" dirty="0" err="1"/>
              <a:t>시ㅏㄱ니앗ㅇ</a:t>
            </a:r>
            <a:endParaRPr lang="ko-KR" altLang="en-US" dirty="0"/>
          </a:p>
        </p:txBody>
      </p:sp>
      <p:sp>
        <p:nvSpPr>
          <p:cNvPr id="4" name="슬라이드 번호 개체 틀 3"/>
          <p:cNvSpPr>
            <a:spLocks noGrp="1"/>
          </p:cNvSpPr>
          <p:nvPr>
            <p:ph type="sldNum" sz="quarter" idx="5"/>
          </p:nvPr>
        </p:nvSpPr>
        <p:spPr/>
        <p:txBody>
          <a:bodyPr/>
          <a:lstStyle/>
          <a:p>
            <a:fld id="{13E799B0-3028-4C88-BDBB-C5B11D1F9D42}" type="slidenum">
              <a:rPr lang="ko-KR" altLang="en-US" smtClean="0"/>
              <a:t>48</a:t>
            </a:fld>
            <a:endParaRPr lang="ko-KR" altLang="en-US"/>
          </a:p>
        </p:txBody>
      </p:sp>
    </p:spTree>
    <p:extLst>
      <p:ext uri="{BB962C8B-B14F-4D97-AF65-F5344CB8AC3E}">
        <p14:creationId xmlns:p14="http://schemas.microsoft.com/office/powerpoint/2010/main" val="10650201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다음으로 </a:t>
            </a:r>
            <a:r>
              <a:rPr lang="en-US" altLang="ko-KR" dirty="0" err="1"/>
              <a:t>anit</a:t>
            </a:r>
            <a:r>
              <a:rPr lang="en-US" altLang="ko-KR" dirty="0"/>
              <a:t> il 5 antil5 r ab</a:t>
            </a:r>
            <a:r>
              <a:rPr lang="ko-KR" altLang="en-US" dirty="0"/>
              <a:t>입니다</a:t>
            </a:r>
            <a:r>
              <a:rPr lang="en-US" altLang="ko-KR" dirty="0"/>
              <a:t>.</a:t>
            </a:r>
          </a:p>
          <a:p>
            <a:r>
              <a:rPr lang="en-US" altLang="ko-KR" dirty="0"/>
              <a:t>Anti</a:t>
            </a:r>
            <a:r>
              <a:rPr lang="ko-KR" altLang="en-US" dirty="0"/>
              <a:t> </a:t>
            </a:r>
            <a:r>
              <a:rPr lang="en-US" altLang="ko-KR" dirty="0"/>
              <a:t>il5</a:t>
            </a:r>
            <a:r>
              <a:rPr lang="ko-KR" altLang="en-US" dirty="0"/>
              <a:t>는 </a:t>
            </a:r>
            <a:r>
              <a:rPr lang="en-US" altLang="ko-KR" dirty="0" err="1"/>
              <a:t>eo</a:t>
            </a:r>
            <a:r>
              <a:rPr lang="en-US" altLang="ko-KR" dirty="0"/>
              <a:t> </a:t>
            </a:r>
            <a:r>
              <a:rPr lang="en-US" altLang="ko-KR" dirty="0" err="1"/>
              <a:t>prolifer</a:t>
            </a:r>
            <a:r>
              <a:rPr lang="ko-KR" altLang="en-US" dirty="0"/>
              <a:t>만 막고</a:t>
            </a:r>
            <a:endParaRPr lang="en-US" altLang="ko-KR" dirty="0"/>
          </a:p>
          <a:p>
            <a:r>
              <a:rPr lang="en-US" altLang="ko-KR" dirty="0"/>
              <a:t>Anti il4 r an </a:t>
            </a:r>
            <a:r>
              <a:rPr lang="en-US" altLang="ko-KR" dirty="0" err="1"/>
              <a:t>eo</a:t>
            </a:r>
            <a:r>
              <a:rPr lang="ko-KR" altLang="en-US" dirty="0"/>
              <a:t> </a:t>
            </a:r>
            <a:r>
              <a:rPr lang="en-US" altLang="ko-KR" dirty="0" err="1"/>
              <a:t>prolier</a:t>
            </a:r>
            <a:r>
              <a:rPr lang="ko-KR" altLang="en-US" dirty="0"/>
              <a:t>도 막고 </a:t>
            </a:r>
            <a:r>
              <a:rPr lang="en-US" altLang="ko-KR" dirty="0"/>
              <a:t>e apo</a:t>
            </a:r>
            <a:r>
              <a:rPr lang="ko-KR" altLang="en-US" dirty="0"/>
              <a:t>도 </a:t>
            </a:r>
            <a:r>
              <a:rPr lang="ko-KR" altLang="en-US" dirty="0" err="1"/>
              <a:t>유도하비나</a:t>
            </a:r>
            <a:r>
              <a:rPr lang="en-US" altLang="ko-KR" dirty="0"/>
              <a:t>.</a:t>
            </a:r>
          </a:p>
          <a:p>
            <a:endParaRPr lang="en-US" altLang="ko-KR" dirty="0"/>
          </a:p>
          <a:p>
            <a:r>
              <a:rPr lang="en-US" altLang="ko-KR" dirty="0"/>
              <a:t>Il5</a:t>
            </a:r>
            <a:r>
              <a:rPr lang="ko-KR" altLang="en-US" dirty="0"/>
              <a:t>에는 </a:t>
            </a:r>
            <a:r>
              <a:rPr lang="en-US" altLang="ko-KR" dirty="0" err="1"/>
              <a:t>meopol</a:t>
            </a:r>
            <a:r>
              <a:rPr lang="en-US" altLang="ko-KR" dirty="0"/>
              <a:t> re</a:t>
            </a:r>
            <a:r>
              <a:rPr lang="ko-KR" altLang="en-US" dirty="0"/>
              <a:t>니</a:t>
            </a:r>
            <a:endParaRPr lang="en-US" altLang="ko-KR" dirty="0"/>
          </a:p>
          <a:p>
            <a:r>
              <a:rPr lang="en-US" altLang="ko-KR" dirty="0"/>
              <a:t>Il5afb </a:t>
            </a:r>
            <a:r>
              <a:rPr lang="ko-KR" altLang="en-US" dirty="0" err="1"/>
              <a:t>벨란이</a:t>
            </a:r>
            <a:r>
              <a:rPr lang="ko-KR" altLang="en-US" dirty="0"/>
              <a:t> 있습니다</a:t>
            </a:r>
            <a:r>
              <a:rPr lang="en-US" altLang="ko-KR" dirty="0"/>
              <a:t>.</a:t>
            </a:r>
          </a:p>
          <a:p>
            <a:endParaRPr lang="en-US" altLang="ko-KR" dirty="0"/>
          </a:p>
          <a:p>
            <a:endParaRPr lang="ko-KR" altLang="en-US" dirty="0"/>
          </a:p>
        </p:txBody>
      </p:sp>
      <p:sp>
        <p:nvSpPr>
          <p:cNvPr id="4" name="슬라이드 번호 개체 틀 3"/>
          <p:cNvSpPr>
            <a:spLocks noGrp="1"/>
          </p:cNvSpPr>
          <p:nvPr>
            <p:ph type="sldNum" sz="quarter" idx="5"/>
          </p:nvPr>
        </p:nvSpPr>
        <p:spPr/>
        <p:txBody>
          <a:bodyPr/>
          <a:lstStyle/>
          <a:p>
            <a:fld id="{13E799B0-3028-4C88-BDBB-C5B11D1F9D42}" type="slidenum">
              <a:rPr lang="ko-KR" altLang="en-US" smtClean="0"/>
              <a:t>49</a:t>
            </a:fld>
            <a:endParaRPr lang="ko-KR" altLang="en-US"/>
          </a:p>
        </p:txBody>
      </p:sp>
    </p:spTree>
    <p:extLst>
      <p:ext uri="{BB962C8B-B14F-4D97-AF65-F5344CB8AC3E}">
        <p14:creationId xmlns:p14="http://schemas.microsoft.com/office/powerpoint/2010/main" val="9400124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먼저 </a:t>
            </a:r>
            <a:r>
              <a:rPr lang="ko-KR" altLang="en-US" dirty="0" err="1"/>
              <a:t>메폴부터</a:t>
            </a:r>
            <a:r>
              <a:rPr lang="ko-KR" altLang="en-US" dirty="0"/>
              <a:t> 보겠습니다</a:t>
            </a:r>
            <a:endParaRPr lang="en-US" altLang="ko-KR" dirty="0"/>
          </a:p>
          <a:p>
            <a:r>
              <a:rPr lang="ko-KR" altLang="en-US" dirty="0" err="1"/>
              <a:t>메몰의</a:t>
            </a:r>
            <a:r>
              <a:rPr lang="ko-KR" altLang="en-US" dirty="0"/>
              <a:t>　천식</a:t>
            </a:r>
            <a:r>
              <a:rPr lang="en-US" altLang="ko-KR" dirty="0" err="1"/>
              <a:t>Rc</a:t>
            </a:r>
            <a:r>
              <a:rPr lang="ko-KR" altLang="en-US" dirty="0" err="1"/>
              <a:t>Ｔ결과를</a:t>
            </a:r>
            <a:r>
              <a:rPr lang="ko-KR" altLang="en-US" dirty="0"/>
              <a:t>　보면　．．． </a:t>
            </a:r>
          </a:p>
        </p:txBody>
      </p:sp>
      <p:sp>
        <p:nvSpPr>
          <p:cNvPr id="4" name="슬라이드 번호 개체 틀 3"/>
          <p:cNvSpPr>
            <a:spLocks noGrp="1"/>
          </p:cNvSpPr>
          <p:nvPr>
            <p:ph type="sldNum" sz="quarter" idx="10"/>
          </p:nvPr>
        </p:nvSpPr>
        <p:spPr/>
        <p:txBody>
          <a:bodyPr/>
          <a:lstStyle/>
          <a:p>
            <a:fld id="{56DADD68-D10A-49D0-BB1C-FC1F0E1BD270}" type="slidenum">
              <a:rPr lang="de-DE" smtClean="0"/>
              <a:pPr/>
              <a:t>50</a:t>
            </a:fld>
            <a:endParaRPr lang="de-DE"/>
          </a:p>
        </p:txBody>
      </p:sp>
    </p:spTree>
    <p:extLst>
      <p:ext uri="{BB962C8B-B14F-4D97-AF65-F5344CB8AC3E}">
        <p14:creationId xmlns:p14="http://schemas.microsoft.com/office/powerpoint/2010/main" val="3483460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a:t>메폴</a:t>
            </a:r>
            <a:r>
              <a:rPr lang="ko-KR" altLang="en-US" dirty="0"/>
              <a:t> </a:t>
            </a:r>
            <a:r>
              <a:rPr lang="ko-KR" altLang="en-US" dirty="0" err="1"/>
              <a:t>보험요건입니다</a:t>
            </a:r>
            <a:r>
              <a:rPr lang="en-US" altLang="ko-KR" dirty="0"/>
              <a:t>. </a:t>
            </a:r>
            <a:r>
              <a:rPr lang="ko-KR" altLang="en-US" dirty="0"/>
              <a:t>이것도 </a:t>
            </a:r>
            <a:r>
              <a:rPr lang="ko-KR" altLang="en-US" dirty="0" err="1"/>
              <a:t>오말처럼</a:t>
            </a:r>
            <a:r>
              <a:rPr lang="ko-KR" altLang="en-US" dirty="0"/>
              <a:t> 보험이 됩니다</a:t>
            </a:r>
            <a:r>
              <a:rPr lang="en-US" altLang="ko-KR" dirty="0"/>
              <a:t>.</a:t>
            </a:r>
          </a:p>
          <a:p>
            <a:r>
              <a:rPr lang="ko-KR" altLang="en-US" dirty="0" err="1"/>
              <a:t>호산구</a:t>
            </a:r>
            <a:r>
              <a:rPr lang="en-US" altLang="ko-KR" dirty="0"/>
              <a:t>300</a:t>
            </a:r>
            <a:r>
              <a:rPr lang="ko-KR" altLang="en-US" dirty="0"/>
              <a:t>개면 </a:t>
            </a:r>
            <a:r>
              <a:rPr lang="en-US" altLang="ko-KR" dirty="0" err="1"/>
              <a:t>ocs</a:t>
            </a:r>
            <a:r>
              <a:rPr lang="ko-KR" altLang="en-US" dirty="0"/>
              <a:t>필요악화</a:t>
            </a:r>
            <a:r>
              <a:rPr lang="en-US" altLang="ko-KR" dirty="0"/>
              <a:t>4</a:t>
            </a:r>
            <a:r>
              <a:rPr lang="ko-KR" altLang="en-US" dirty="0" err="1"/>
              <a:t>회이상</a:t>
            </a:r>
            <a:endParaRPr lang="en-US" altLang="ko-KR" dirty="0"/>
          </a:p>
          <a:p>
            <a:r>
              <a:rPr lang="ko-KR" altLang="en-US" dirty="0" err="1"/>
              <a:t>호산구</a:t>
            </a:r>
            <a:r>
              <a:rPr lang="en-US" altLang="ko-KR" dirty="0"/>
              <a:t>400 3</a:t>
            </a:r>
            <a:r>
              <a:rPr lang="ko-KR" altLang="en-US" dirty="0"/>
              <a:t>회이상이면 </a:t>
            </a:r>
            <a:r>
              <a:rPr lang="ko-KR" altLang="en-US" dirty="0" err="1"/>
              <a:t>쓸수있구ㅛ요</a:t>
            </a:r>
            <a:endParaRPr lang="en-US" altLang="ko-KR" dirty="0"/>
          </a:p>
          <a:p>
            <a:r>
              <a:rPr lang="ko-KR" altLang="en-US" dirty="0" err="1"/>
              <a:t>호산구</a:t>
            </a:r>
            <a:r>
              <a:rPr lang="en-US" altLang="ko-KR" dirty="0"/>
              <a:t>300</a:t>
            </a:r>
            <a:r>
              <a:rPr lang="ko-KR" altLang="en-US" dirty="0"/>
              <a:t>이상이면서 </a:t>
            </a:r>
            <a:r>
              <a:rPr lang="en-US" altLang="ko-KR" dirty="0"/>
              <a:t>6</a:t>
            </a:r>
            <a:r>
              <a:rPr lang="ko-KR" altLang="en-US" dirty="0"/>
              <a:t>개월 </a:t>
            </a:r>
            <a:r>
              <a:rPr lang="en-US" altLang="ko-KR" dirty="0" err="1"/>
              <a:t>ocs</a:t>
            </a:r>
            <a:r>
              <a:rPr lang="ko-KR" altLang="en-US" dirty="0" err="1"/>
              <a:t>유지치료하는</a:t>
            </a:r>
            <a:r>
              <a:rPr lang="ko-KR" altLang="en-US" dirty="0"/>
              <a:t> 자도 사용</a:t>
            </a:r>
            <a:endParaRPr lang="en-US" altLang="ko-KR" dirty="0"/>
          </a:p>
          <a:p>
            <a:endParaRPr lang="en-US" altLang="ko-KR" dirty="0"/>
          </a:p>
          <a:p>
            <a:r>
              <a:rPr lang="ko-KR" altLang="en-US" dirty="0"/>
              <a:t>약가는 </a:t>
            </a:r>
            <a:r>
              <a:rPr lang="ko-KR" altLang="en-US" dirty="0" err="1"/>
              <a:t>이렇구요</a:t>
            </a:r>
            <a:r>
              <a:rPr lang="en-US" altLang="ko-KR" dirty="0"/>
              <a:t>…</a:t>
            </a:r>
            <a:r>
              <a:rPr lang="ko-KR" altLang="en-US" dirty="0" err="1"/>
              <a:t>마찬기자로</a:t>
            </a:r>
            <a:r>
              <a:rPr lang="ko-KR" altLang="en-US" dirty="0"/>
              <a:t> 보험</a:t>
            </a:r>
            <a:endParaRPr lang="en-US" altLang="ko-KR" dirty="0"/>
          </a:p>
          <a:p>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6DADD68-D10A-49D0-BB1C-FC1F0E1BD270}" type="slidenum">
              <a:rPr kumimoji="0" lang="de-DE"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de-DE"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419891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r>
              <a:rPr lang="ko-KR" altLang="en-US" dirty="0"/>
              <a:t>기도폐쇄</a:t>
            </a:r>
            <a:r>
              <a:rPr lang="en-US" altLang="ko-KR" dirty="0"/>
              <a:t>: </a:t>
            </a:r>
            <a:r>
              <a:rPr lang="ko-KR" altLang="en-US" dirty="0"/>
              <a:t>완전한 폐쇄가 아닌</a:t>
            </a:r>
            <a:r>
              <a:rPr lang="en-US" altLang="ko-KR" dirty="0"/>
              <a:t>, </a:t>
            </a:r>
            <a:r>
              <a:rPr lang="ko-KR" altLang="en-US" dirty="0"/>
              <a:t>좁아졌다는 의미임</a:t>
            </a:r>
            <a:endParaRPr lang="en-US" altLang="ko-KR" dirty="0"/>
          </a:p>
          <a:p>
            <a:r>
              <a:rPr lang="ko-KR" altLang="en-US" dirty="0"/>
              <a:t>천식에서 기도</a:t>
            </a:r>
            <a:r>
              <a:rPr lang="en-US" altLang="ko-KR" dirty="0"/>
              <a:t>(airway)</a:t>
            </a:r>
            <a:r>
              <a:rPr lang="ko-KR" altLang="en-US" dirty="0"/>
              <a:t>의 해부학적 이상은 없음</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56DADD68-D10A-49D0-BB1C-FC1F0E1BD270}" type="slidenum">
              <a:rPr lang="de-DE" smtClean="0"/>
              <a:pPr/>
              <a:t>5</a:t>
            </a:fld>
            <a:endParaRPr lang="de-DE"/>
          </a:p>
        </p:txBody>
      </p:sp>
    </p:spTree>
    <p:extLst>
      <p:ext uri="{BB962C8B-B14F-4D97-AF65-F5344CB8AC3E}">
        <p14:creationId xmlns:p14="http://schemas.microsoft.com/office/powerpoint/2010/main" val="25907661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AE OCS</a:t>
            </a:r>
            <a:r>
              <a:rPr lang="ko-KR" altLang="en-US" dirty="0"/>
              <a:t>필요</a:t>
            </a:r>
            <a:endParaRPr lang="en-US" altLang="ko-KR" dirty="0"/>
          </a:p>
          <a:p>
            <a:r>
              <a:rPr lang="en-US" altLang="ko-KR" dirty="0"/>
              <a:t>Severe AE: AE with FEV1 or PEF &lt;60%</a:t>
            </a:r>
            <a:endParaRPr lang="ko-KR" altLang="en-US" dirty="0"/>
          </a:p>
        </p:txBody>
      </p:sp>
      <p:sp>
        <p:nvSpPr>
          <p:cNvPr id="4" name="슬라이드 번호 개체 틀 3"/>
          <p:cNvSpPr>
            <a:spLocks noGrp="1"/>
          </p:cNvSpPr>
          <p:nvPr>
            <p:ph type="sldNum" sz="quarter" idx="10"/>
          </p:nvPr>
        </p:nvSpPr>
        <p:spPr/>
        <p:txBody>
          <a:bodyPr/>
          <a:lstStyle/>
          <a:p>
            <a:fld id="{56DADD68-D10A-49D0-BB1C-FC1F0E1BD270}" type="slidenum">
              <a:rPr lang="de-DE" smtClean="0"/>
              <a:pPr/>
              <a:t>53</a:t>
            </a:fld>
            <a:endParaRPr lang="de-DE"/>
          </a:p>
        </p:txBody>
      </p:sp>
    </p:spTree>
    <p:extLst>
      <p:ext uri="{BB962C8B-B14F-4D97-AF65-F5344CB8AC3E}">
        <p14:creationId xmlns:p14="http://schemas.microsoft.com/office/powerpoint/2010/main" val="15443357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a:t>보험받으려면</a:t>
            </a:r>
            <a:r>
              <a:rPr lang="ko-KR" altLang="en-US" dirty="0"/>
              <a:t>　호산구４００　</a:t>
            </a:r>
            <a:r>
              <a:rPr lang="ko-KR" altLang="en-US" dirty="0" err="1"/>
              <a:t>ｏｃ</a:t>
            </a:r>
            <a:r>
              <a:rPr lang="ko-KR" altLang="en-US" dirty="0"/>
              <a:t>　필요악화　３회이상</a:t>
            </a:r>
            <a:endParaRPr lang="en-US" altLang="ko-KR" dirty="0"/>
          </a:p>
          <a:p>
            <a:r>
              <a:rPr lang="ko-KR" altLang="en-US" dirty="0"/>
              <a:t>가격　이러하고　</a:t>
            </a:r>
            <a:r>
              <a:rPr lang="en-US" altLang="ko-KR" dirty="0"/>
              <a:t>LAMA</a:t>
            </a:r>
            <a:r>
              <a:rPr lang="ko-KR" altLang="en-US" dirty="0"/>
              <a:t> 주의사항　동일</a:t>
            </a:r>
          </a:p>
        </p:txBody>
      </p:sp>
      <p:sp>
        <p:nvSpPr>
          <p:cNvPr id="4" name="슬라이드 번호 개체 틀 3"/>
          <p:cNvSpPr>
            <a:spLocks noGrp="1"/>
          </p:cNvSpPr>
          <p:nvPr>
            <p:ph type="sldNum" sz="quarter" idx="5"/>
          </p:nvPr>
        </p:nvSpPr>
        <p:spPr/>
        <p:txBody>
          <a:bodyPr/>
          <a:lstStyle/>
          <a:p>
            <a:fld id="{13E799B0-3028-4C88-BDBB-C5B11D1F9D42}" type="slidenum">
              <a:rPr lang="ko-KR" altLang="en-US" smtClean="0"/>
              <a:t>54</a:t>
            </a:fld>
            <a:endParaRPr lang="ko-KR" altLang="en-US"/>
          </a:p>
        </p:txBody>
      </p:sp>
    </p:spTree>
    <p:extLst>
      <p:ext uri="{BB962C8B-B14F-4D97-AF65-F5344CB8AC3E}">
        <p14:creationId xmlns:p14="http://schemas.microsoft.com/office/powerpoint/2010/main" val="3878461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AE OCS</a:t>
            </a:r>
            <a:r>
              <a:rPr lang="ko-KR" altLang="en-US" dirty="0"/>
              <a:t>필요</a:t>
            </a:r>
            <a:endParaRPr lang="en-US" altLang="ko-KR" dirty="0"/>
          </a:p>
          <a:p>
            <a:r>
              <a:rPr lang="en-US" altLang="ko-KR" dirty="0"/>
              <a:t>Severe AE: AE with FEV1 or PEF &lt;60%</a:t>
            </a:r>
            <a:endParaRPr lang="ko-KR" altLang="en-US" dirty="0"/>
          </a:p>
        </p:txBody>
      </p:sp>
      <p:sp>
        <p:nvSpPr>
          <p:cNvPr id="4" name="슬라이드 번호 개체 틀 3"/>
          <p:cNvSpPr>
            <a:spLocks noGrp="1"/>
          </p:cNvSpPr>
          <p:nvPr>
            <p:ph type="sldNum" sz="quarter" idx="10"/>
          </p:nvPr>
        </p:nvSpPr>
        <p:spPr/>
        <p:txBody>
          <a:bodyPr/>
          <a:lstStyle/>
          <a:p>
            <a:fld id="{56DADD68-D10A-49D0-BB1C-FC1F0E1BD270}" type="slidenum">
              <a:rPr lang="de-DE" smtClean="0"/>
              <a:pPr/>
              <a:t>56</a:t>
            </a:fld>
            <a:endParaRPr lang="de-DE"/>
          </a:p>
        </p:txBody>
      </p:sp>
    </p:spTree>
    <p:extLst>
      <p:ext uri="{BB962C8B-B14F-4D97-AF65-F5344CB8AC3E}">
        <p14:creationId xmlns:p14="http://schemas.microsoft.com/office/powerpoint/2010/main" val="28594750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보험요건　</a:t>
            </a:r>
            <a:r>
              <a:rPr lang="ko-KR" altLang="en-US" dirty="0" err="1"/>
              <a:t>메폴과</a:t>
            </a:r>
            <a:r>
              <a:rPr lang="ko-KR" altLang="en-US" dirty="0"/>
              <a:t>　같은데　３００　４회　４００　３회　，３００　ｏｃｓ６개월이상입니다．</a:t>
            </a:r>
            <a:endParaRPr lang="en-US" altLang="ko-KR" dirty="0"/>
          </a:p>
          <a:p>
            <a:r>
              <a:rPr lang="ko-KR" altLang="en-US" dirty="0"/>
              <a:t>　가결　</a:t>
            </a:r>
            <a:r>
              <a:rPr lang="ko-KR" altLang="en-US" dirty="0" err="1"/>
              <a:t>이렇구요</a:t>
            </a:r>
            <a:r>
              <a:rPr lang="ko-KR" altLang="en-US" dirty="0"/>
              <a:t>　</a:t>
            </a:r>
            <a:r>
              <a:rPr lang="ko-KR" altLang="en-US" dirty="0" err="1"/>
              <a:t>ｌａｍａ보험주의사항</a:t>
            </a:r>
            <a:r>
              <a:rPr lang="ko-KR" altLang="en-US" dirty="0"/>
              <a:t>　동일합니다．</a:t>
            </a:r>
          </a:p>
        </p:txBody>
      </p:sp>
      <p:sp>
        <p:nvSpPr>
          <p:cNvPr id="4" name="슬라이드 번호 개체 틀 3"/>
          <p:cNvSpPr>
            <a:spLocks noGrp="1"/>
          </p:cNvSpPr>
          <p:nvPr>
            <p:ph type="sldNum" sz="quarter" idx="5"/>
          </p:nvPr>
        </p:nvSpPr>
        <p:spPr/>
        <p:txBody>
          <a:bodyPr/>
          <a:lstStyle/>
          <a:p>
            <a:fld id="{13E799B0-3028-4C88-BDBB-C5B11D1F9D42}" type="slidenum">
              <a:rPr lang="ko-KR" altLang="en-US" smtClean="0"/>
              <a:t>57</a:t>
            </a:fld>
            <a:endParaRPr lang="ko-KR" altLang="en-US"/>
          </a:p>
        </p:txBody>
      </p:sp>
    </p:spTree>
    <p:extLst>
      <p:ext uri="{BB962C8B-B14F-4D97-AF65-F5344CB8AC3E}">
        <p14:creationId xmlns:p14="http://schemas.microsoft.com/office/powerpoint/2010/main" val="30990293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백신까지는 일반적으로 </a:t>
            </a:r>
            <a:r>
              <a:rPr lang="ko-KR" altLang="en-US" dirty="0" err="1"/>
              <a:t>추천안함</a:t>
            </a:r>
            <a:endParaRPr lang="ko-KR" altLang="en-US" dirty="0"/>
          </a:p>
        </p:txBody>
      </p:sp>
      <p:sp>
        <p:nvSpPr>
          <p:cNvPr id="4" name="슬라이드 번호 개체 틀 3"/>
          <p:cNvSpPr>
            <a:spLocks noGrp="1"/>
          </p:cNvSpPr>
          <p:nvPr>
            <p:ph type="sldNum" sz="quarter" idx="10"/>
          </p:nvPr>
        </p:nvSpPr>
        <p:spPr/>
        <p:txBody>
          <a:bodyPr/>
          <a:lstStyle/>
          <a:p>
            <a:fld id="{13E799B0-3028-4C88-BDBB-C5B11D1F9D42}" type="slidenum">
              <a:rPr lang="ko-KR" altLang="en-US" smtClean="0"/>
              <a:t>58</a:t>
            </a:fld>
            <a:endParaRPr lang="ko-KR" altLang="en-US"/>
          </a:p>
        </p:txBody>
      </p:sp>
    </p:spTree>
    <p:extLst>
      <p:ext uri="{BB962C8B-B14F-4D97-AF65-F5344CB8AC3E}">
        <p14:creationId xmlns:p14="http://schemas.microsoft.com/office/powerpoint/2010/main" val="41781239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IL5</a:t>
            </a:r>
            <a:r>
              <a:rPr lang="ko-KR" altLang="en-US" dirty="0"/>
              <a:t>제제들의 사후분석을 통해</a:t>
            </a:r>
            <a:r>
              <a:rPr lang="en-US" altLang="ko-KR" dirty="0"/>
              <a:t>..</a:t>
            </a:r>
            <a:r>
              <a:rPr lang="ko-KR" altLang="en-US" dirty="0" err="1"/>
              <a:t>이러한경우</a:t>
            </a:r>
            <a:r>
              <a:rPr lang="ko-KR" altLang="en-US" dirty="0"/>
              <a:t> 효과가 </a:t>
            </a:r>
            <a:r>
              <a:rPr lang="ko-KR" altLang="en-US" dirty="0" err="1"/>
              <a:t>좋</a:t>
            </a:r>
            <a:r>
              <a:rPr lang="en-US" altLang="ko-KR" dirty="0"/>
              <a:t>..</a:t>
            </a:r>
            <a:r>
              <a:rPr lang="ko-KR" altLang="en-US" dirty="0"/>
              <a:t>알려</a:t>
            </a:r>
            <a:endParaRPr lang="en-US" altLang="ko-KR" dirty="0"/>
          </a:p>
          <a:p>
            <a:r>
              <a:rPr lang="ko-KR" altLang="en-US" dirty="0"/>
              <a:t>특히 </a:t>
            </a:r>
            <a:r>
              <a:rPr lang="ko-KR" altLang="en-US" dirty="0" err="1"/>
              <a:t>나살폴립</a:t>
            </a:r>
            <a:r>
              <a:rPr lang="ko-KR" altLang="en-US" dirty="0"/>
              <a:t> 있으면 효과 </a:t>
            </a:r>
            <a:r>
              <a:rPr lang="ko-KR" altLang="en-US" dirty="0" err="1"/>
              <a:t>좋</a:t>
            </a:r>
            <a:endParaRPr lang="en-US" altLang="ko-KR" dirty="0"/>
          </a:p>
          <a:p>
            <a:endParaRPr lang="en-US" altLang="ko-KR" dirty="0"/>
          </a:p>
          <a:p>
            <a:r>
              <a:rPr lang="en-US" altLang="ko-KR" dirty="0"/>
              <a:t>FENO</a:t>
            </a:r>
            <a:r>
              <a:rPr lang="ko-KR" altLang="en-US" dirty="0"/>
              <a:t>는 무관</a:t>
            </a:r>
          </a:p>
        </p:txBody>
      </p:sp>
      <p:sp>
        <p:nvSpPr>
          <p:cNvPr id="4" name="슬라이드 번호 개체 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6DADD68-D10A-49D0-BB1C-FC1F0E1BD270}" type="slidenum">
              <a:rPr kumimoji="0" lang="de-DE"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de-DE"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0394324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baseline="0" dirty="0"/>
              <a:t>다음은 </a:t>
            </a:r>
            <a:r>
              <a:rPr lang="en-US" altLang="ko-KR" baseline="0" dirty="0"/>
              <a:t>IL4Ra </a:t>
            </a:r>
            <a:r>
              <a:rPr lang="ko-KR" altLang="en-US" baseline="0" dirty="0" err="1"/>
              <a:t>두필루맙입니다</a:t>
            </a:r>
            <a:r>
              <a:rPr lang="en-US" altLang="ko-KR" baseline="0" dirty="0"/>
              <a:t>.</a:t>
            </a:r>
          </a:p>
          <a:p>
            <a:r>
              <a:rPr lang="en-US" altLang="ko-KR" baseline="0" dirty="0"/>
              <a:t>Il4ra</a:t>
            </a:r>
            <a:r>
              <a:rPr lang="ko-KR" altLang="en-US" baseline="0" dirty="0"/>
              <a:t>는 </a:t>
            </a:r>
            <a:r>
              <a:rPr lang="en-US" altLang="ko-KR" baseline="0" dirty="0"/>
              <a:t>IL4r</a:t>
            </a:r>
            <a:r>
              <a:rPr lang="ko-KR" altLang="en-US" baseline="0" dirty="0"/>
              <a:t>이외에 </a:t>
            </a:r>
            <a:r>
              <a:rPr lang="en-US" altLang="ko-KR" baseline="0" dirty="0"/>
              <a:t>IL13 r</a:t>
            </a:r>
            <a:r>
              <a:rPr lang="ko-KR" altLang="en-US" baseline="0" dirty="0"/>
              <a:t>의 </a:t>
            </a:r>
            <a:r>
              <a:rPr lang="en-US" altLang="ko-KR" baseline="0" dirty="0"/>
              <a:t>subunit </a:t>
            </a:r>
            <a:r>
              <a:rPr lang="ko-KR" altLang="en-US" baseline="0" dirty="0"/>
              <a:t>이기때문에 </a:t>
            </a:r>
            <a:endParaRPr lang="en-US" altLang="ko-KR" baseline="0" dirty="0"/>
          </a:p>
          <a:p>
            <a:r>
              <a:rPr lang="en-US" altLang="ko-KR" baseline="0" dirty="0"/>
              <a:t>Anti-IL4ra</a:t>
            </a:r>
            <a:r>
              <a:rPr lang="ko-KR" altLang="en-US" baseline="0" dirty="0"/>
              <a:t>는 </a:t>
            </a:r>
            <a:r>
              <a:rPr lang="en-US" altLang="ko-KR" baseline="0" dirty="0"/>
              <a:t>IL4r</a:t>
            </a:r>
            <a:r>
              <a:rPr lang="ko-KR" altLang="en-US" baseline="0" dirty="0"/>
              <a:t>도 막고 </a:t>
            </a:r>
            <a:r>
              <a:rPr lang="en-US" altLang="ko-KR" baseline="0" dirty="0"/>
              <a:t>il13 r</a:t>
            </a:r>
            <a:r>
              <a:rPr lang="ko-KR" altLang="en-US" baseline="0" dirty="0"/>
              <a:t>도 막는 효과가 있습니다</a:t>
            </a:r>
            <a:r>
              <a:rPr lang="en-US" altLang="ko-KR" baseline="0" dirty="0"/>
              <a:t>.</a:t>
            </a:r>
          </a:p>
          <a:p>
            <a:endParaRPr lang="en-US" altLang="ko-KR" baseline="0" dirty="0"/>
          </a:p>
          <a:p>
            <a:r>
              <a:rPr lang="ko-KR" altLang="en-US" baseline="0" dirty="0"/>
              <a:t>특이사항이로는 </a:t>
            </a:r>
            <a:r>
              <a:rPr lang="ko-KR" altLang="en-US" baseline="0" dirty="0" err="1"/>
              <a:t>두필을</a:t>
            </a:r>
            <a:r>
              <a:rPr lang="ko-KR" altLang="en-US" baseline="0" dirty="0"/>
              <a:t> 써서 </a:t>
            </a:r>
            <a:r>
              <a:rPr lang="en-US" altLang="ko-KR" baseline="0" dirty="0"/>
              <a:t>il4 il13</a:t>
            </a:r>
            <a:r>
              <a:rPr lang="ko-KR" altLang="en-US" baseline="0" dirty="0"/>
              <a:t>효과 억제되면 </a:t>
            </a:r>
            <a:r>
              <a:rPr lang="ko-KR" altLang="en-US" baseline="0" dirty="0" err="1"/>
              <a:t>티슈호산구</a:t>
            </a:r>
            <a:r>
              <a:rPr lang="ko-KR" altLang="en-US" baseline="0" dirty="0"/>
              <a:t> 감소</a:t>
            </a:r>
            <a:r>
              <a:rPr lang="en-US" altLang="ko-KR" baseline="0" dirty="0"/>
              <a:t>..</a:t>
            </a:r>
            <a:r>
              <a:rPr lang="ko-KR" altLang="en-US" baseline="0" dirty="0"/>
              <a:t>혈액호산구는 </a:t>
            </a:r>
            <a:r>
              <a:rPr lang="ko-KR" altLang="en-US" baseline="0" dirty="0" err="1"/>
              <a:t>증가할수</a:t>
            </a:r>
            <a:r>
              <a:rPr lang="ko-KR" altLang="en-US" baseline="0" dirty="0"/>
              <a:t> </a:t>
            </a:r>
            <a:r>
              <a:rPr lang="ko-KR" altLang="en-US" baseline="0" dirty="0" err="1"/>
              <a:t>있습니ㅏㄷ</a:t>
            </a:r>
            <a:r>
              <a:rPr lang="en-US" altLang="ko-KR" baseline="0" dirty="0"/>
              <a:t>.</a:t>
            </a:r>
          </a:p>
          <a:p>
            <a:r>
              <a:rPr lang="ko-KR" altLang="en-US" baseline="0" dirty="0" err="1"/>
              <a:t>그이유는</a:t>
            </a:r>
            <a:r>
              <a:rPr lang="en-US" altLang="ko-KR" baseline="0" dirty="0"/>
              <a:t> il4</a:t>
            </a:r>
            <a:r>
              <a:rPr lang="ko-KR" altLang="en-US" baseline="0" dirty="0"/>
              <a:t>와 </a:t>
            </a:r>
            <a:r>
              <a:rPr lang="en-US" altLang="ko-KR" baseline="0" dirty="0"/>
              <a:t>13</a:t>
            </a:r>
            <a:r>
              <a:rPr lang="ko-KR" altLang="en-US" baseline="0" dirty="0"/>
              <a:t>은 </a:t>
            </a:r>
            <a:r>
              <a:rPr lang="ko-KR" altLang="en-US" baseline="0" dirty="0" err="1"/>
              <a:t>호산구가</a:t>
            </a:r>
            <a:r>
              <a:rPr lang="ko-KR" altLang="en-US" baseline="0" dirty="0"/>
              <a:t> 혈관 내에서 티슈로 </a:t>
            </a:r>
            <a:r>
              <a:rPr lang="ko-KR" altLang="en-US" baseline="0" dirty="0" err="1"/>
              <a:t>이둉시키게</a:t>
            </a:r>
            <a:r>
              <a:rPr lang="ko-KR" altLang="en-US" baseline="0" dirty="0"/>
              <a:t> 하는 역할을 하기 때문입니다</a:t>
            </a:r>
            <a:r>
              <a:rPr lang="en-US" altLang="ko-KR" baseline="0" dirty="0"/>
              <a:t>.</a:t>
            </a:r>
            <a:endParaRPr lang="ko-KR" altLang="en-US" dirty="0"/>
          </a:p>
        </p:txBody>
      </p:sp>
      <p:sp>
        <p:nvSpPr>
          <p:cNvPr id="4" name="슬라이드 번호 개체 틀 3"/>
          <p:cNvSpPr>
            <a:spLocks noGrp="1"/>
          </p:cNvSpPr>
          <p:nvPr>
            <p:ph type="sldNum" sz="quarter" idx="10"/>
          </p:nvPr>
        </p:nvSpPr>
        <p:spPr/>
        <p:txBody>
          <a:bodyPr/>
          <a:lstStyle/>
          <a:p>
            <a:fld id="{13E799B0-3028-4C88-BDBB-C5B11D1F9D42}" type="slidenum">
              <a:rPr lang="ko-KR" altLang="en-US" smtClean="0"/>
              <a:t>60</a:t>
            </a:fld>
            <a:endParaRPr lang="ko-KR" altLang="en-US"/>
          </a:p>
        </p:txBody>
      </p:sp>
    </p:spTree>
    <p:extLst>
      <p:ext uri="{BB962C8B-B14F-4D97-AF65-F5344CB8AC3E}">
        <p14:creationId xmlns:p14="http://schemas.microsoft.com/office/powerpoint/2010/main" val="22209372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AE OCS</a:t>
            </a:r>
            <a:r>
              <a:rPr lang="ko-KR" altLang="en-US" dirty="0"/>
              <a:t>필요</a:t>
            </a:r>
            <a:endParaRPr lang="en-US" altLang="ko-KR" dirty="0"/>
          </a:p>
          <a:p>
            <a:r>
              <a:rPr lang="en-US" altLang="ko-KR" dirty="0"/>
              <a:t>Severe AE: AE with FEV1 or PEF &lt;60%</a:t>
            </a:r>
            <a:endParaRPr lang="ko-KR" altLang="en-US" dirty="0"/>
          </a:p>
        </p:txBody>
      </p:sp>
      <p:sp>
        <p:nvSpPr>
          <p:cNvPr id="4" name="슬라이드 번호 개체 틀 3"/>
          <p:cNvSpPr>
            <a:spLocks noGrp="1"/>
          </p:cNvSpPr>
          <p:nvPr>
            <p:ph type="sldNum" sz="quarter" idx="10"/>
          </p:nvPr>
        </p:nvSpPr>
        <p:spPr/>
        <p:txBody>
          <a:bodyPr/>
          <a:lstStyle/>
          <a:p>
            <a:fld id="{56DADD68-D10A-49D0-BB1C-FC1F0E1BD270}" type="slidenum">
              <a:rPr lang="de-DE" smtClean="0"/>
              <a:pPr/>
              <a:t>61</a:t>
            </a:fld>
            <a:endParaRPr lang="de-DE"/>
          </a:p>
        </p:txBody>
      </p:sp>
    </p:spTree>
    <p:extLst>
      <p:ext uri="{BB962C8B-B14F-4D97-AF65-F5344CB8AC3E}">
        <p14:creationId xmlns:p14="http://schemas.microsoft.com/office/powerpoint/2010/main" val="37700930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보험은 안됩니다</a:t>
            </a:r>
            <a:r>
              <a:rPr lang="en-US" altLang="ko-KR" dirty="0"/>
              <a:t>. </a:t>
            </a:r>
          </a:p>
          <a:p>
            <a:r>
              <a:rPr lang="ko-KR" altLang="en-US" dirty="0"/>
              <a:t>가격은 </a:t>
            </a:r>
            <a:r>
              <a:rPr lang="ko-KR" altLang="en-US" dirty="0" err="1"/>
              <a:t>이정도이구요</a:t>
            </a:r>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6DADD68-D10A-49D0-BB1C-FC1F0E1BD270}" type="slidenum">
              <a:rPr kumimoji="0" lang="de-DE"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de-DE"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7718021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단점으로</a:t>
            </a:r>
            <a:endParaRPr lang="en-US" altLang="ko-KR" dirty="0"/>
          </a:p>
          <a:p>
            <a:r>
              <a:rPr lang="ko-KR" altLang="en-US" dirty="0"/>
              <a:t>호산구증가에 의한 </a:t>
            </a:r>
            <a:r>
              <a:rPr lang="ko-KR" altLang="en-US" dirty="0" err="1"/>
              <a:t>오간대미지</a:t>
            </a:r>
            <a:r>
              <a:rPr lang="ko-KR" altLang="en-US" dirty="0"/>
              <a:t> 리포트가 있습니다</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13E799B0-3028-4C88-BDBB-C5B11D1F9D42}" type="slidenum">
              <a:rPr lang="ko-KR" altLang="en-US" smtClean="0"/>
              <a:t>63</a:t>
            </a:fld>
            <a:endParaRPr lang="ko-KR" altLang="en-US"/>
          </a:p>
        </p:txBody>
      </p:sp>
    </p:spTree>
    <p:extLst>
      <p:ext uri="{BB962C8B-B14F-4D97-AF65-F5344CB8AC3E}">
        <p14:creationId xmlns:p14="http://schemas.microsoft.com/office/powerpoint/2010/main" val="346808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그럼 이런 가변기도폐쇄는 왜 새기는가</a:t>
            </a:r>
            <a:r>
              <a:rPr lang="en-US" altLang="ko-KR" dirty="0"/>
              <a:t>?</a:t>
            </a:r>
          </a:p>
          <a:p>
            <a:r>
              <a:rPr lang="ko-KR" altLang="en-US" dirty="0"/>
              <a:t>기도 과민성이 있어서 생깁니다</a:t>
            </a:r>
            <a:r>
              <a:rPr lang="en-US" altLang="ko-KR" dirty="0"/>
              <a:t>.</a:t>
            </a:r>
          </a:p>
          <a:p>
            <a:endParaRPr lang="en-US" altLang="ko-KR" dirty="0"/>
          </a:p>
          <a:p>
            <a:r>
              <a:rPr lang="ko-KR" altLang="en-US" dirty="0"/>
              <a:t>기도 과민성이라 함 자극에 의해 기도가  정상 기준을 넘어서서 과도하게 수축하는 것을 말합니다</a:t>
            </a:r>
            <a:r>
              <a:rPr lang="en-US" altLang="ko-KR" dirty="0"/>
              <a:t>.</a:t>
            </a:r>
            <a:endParaRPr lang="ko-KR" altLang="en-US" dirty="0"/>
          </a:p>
        </p:txBody>
      </p:sp>
      <p:sp>
        <p:nvSpPr>
          <p:cNvPr id="4" name="슬라이드 번호 개체 틀 3"/>
          <p:cNvSpPr>
            <a:spLocks noGrp="1"/>
          </p:cNvSpPr>
          <p:nvPr>
            <p:ph type="sldNum" sz="quarter" idx="5"/>
          </p:nvPr>
        </p:nvSpPr>
        <p:spPr/>
        <p:txBody>
          <a:bodyPr/>
          <a:lstStyle/>
          <a:p>
            <a:fld id="{13E799B0-3028-4C88-BDBB-C5B11D1F9D42}" type="slidenum">
              <a:rPr lang="ko-KR" altLang="en-US" smtClean="0"/>
              <a:t>6</a:t>
            </a:fld>
            <a:endParaRPr lang="ko-KR" altLang="en-US"/>
          </a:p>
        </p:txBody>
      </p:sp>
    </p:spTree>
    <p:extLst>
      <p:ext uri="{BB962C8B-B14F-4D97-AF65-F5344CB8AC3E}">
        <p14:creationId xmlns:p14="http://schemas.microsoft.com/office/powerpoint/2010/main" val="39338634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ko-KR" altLang="en-US" sz="1200" b="0" i="0" u="none" strike="noStrike" kern="1200" dirty="0">
                <a:solidFill>
                  <a:schemeClr val="tx1"/>
                </a:solidFill>
                <a:effectLst/>
                <a:latin typeface="+mn-lt"/>
                <a:ea typeface="+mn-ea"/>
                <a:cs typeface="+mn-cs"/>
                <a:hlinkClick r:id="rId3"/>
              </a:rPr>
              <a:t>퀘스트연구보면 </a:t>
            </a:r>
            <a:r>
              <a:rPr lang="en-US" altLang="ko-KR" sz="1200" b="0" i="0" u="none" strike="noStrike" kern="1200" dirty="0">
                <a:solidFill>
                  <a:schemeClr val="tx1"/>
                </a:solidFill>
                <a:effectLst/>
                <a:latin typeface="+mn-lt"/>
                <a:ea typeface="+mn-ea"/>
                <a:cs typeface="+mn-cs"/>
                <a:hlinkClick r:id="rId3"/>
              </a:rPr>
              <a:t>16-20</a:t>
            </a:r>
            <a:r>
              <a:rPr lang="ko-KR" altLang="en-US" sz="1200" b="0" i="0" u="none" strike="noStrike" kern="1200" dirty="0">
                <a:solidFill>
                  <a:schemeClr val="tx1"/>
                </a:solidFill>
                <a:effectLst/>
                <a:latin typeface="+mn-lt"/>
                <a:ea typeface="+mn-ea"/>
                <a:cs typeface="+mn-cs"/>
                <a:hlinkClick r:id="rId3"/>
              </a:rPr>
              <a:t>주정도 </a:t>
            </a:r>
            <a:r>
              <a:rPr lang="en-US" altLang="ko-KR" sz="1200" b="0" i="0" u="none" strike="noStrike" kern="1200" dirty="0">
                <a:solidFill>
                  <a:schemeClr val="tx1"/>
                </a:solidFill>
                <a:effectLst/>
                <a:latin typeface="+mn-lt"/>
                <a:ea typeface="+mn-ea"/>
                <a:cs typeface="+mn-cs"/>
                <a:hlinkClick r:id="rId3"/>
              </a:rPr>
              <a:t>2</a:t>
            </a:r>
            <a:r>
              <a:rPr lang="ko-KR" altLang="en-US" sz="1200" b="0" i="0" u="none" strike="noStrike" kern="1200" dirty="0">
                <a:solidFill>
                  <a:schemeClr val="tx1"/>
                </a:solidFill>
                <a:effectLst/>
                <a:latin typeface="+mn-lt"/>
                <a:ea typeface="+mn-ea"/>
                <a:cs typeface="+mn-cs"/>
                <a:hlinkClick r:id="rId3"/>
              </a:rPr>
              <a:t>배까지 </a:t>
            </a:r>
            <a:r>
              <a:rPr lang="ko-KR" altLang="en-US" sz="1200" b="0" i="0" u="none" strike="noStrike" kern="1200" dirty="0" err="1">
                <a:solidFill>
                  <a:schemeClr val="tx1"/>
                </a:solidFill>
                <a:effectLst/>
                <a:latin typeface="+mn-lt"/>
                <a:ea typeface="+mn-ea"/>
                <a:cs typeface="+mn-cs"/>
                <a:hlinkClick r:id="rId3"/>
              </a:rPr>
              <a:t>갔다다</a:t>
            </a:r>
            <a:r>
              <a:rPr lang="en-US" altLang="ko-KR" sz="1200" b="0" i="0" u="none" strike="noStrike" kern="1200" dirty="0">
                <a:solidFill>
                  <a:schemeClr val="tx1"/>
                </a:solidFill>
                <a:effectLst/>
                <a:latin typeface="+mn-lt"/>
                <a:ea typeface="+mn-ea"/>
                <a:cs typeface="+mn-cs"/>
                <a:hlinkClick r:id="rId3"/>
              </a:rPr>
              <a:t>..</a:t>
            </a:r>
            <a:r>
              <a:rPr lang="ko-KR" altLang="en-US" sz="1200" b="0" i="0" u="none" strike="noStrike" kern="1200" dirty="0" err="1">
                <a:solidFill>
                  <a:schemeClr val="tx1"/>
                </a:solidFill>
                <a:effectLst/>
                <a:latin typeface="+mn-lt"/>
                <a:ea typeface="+mn-ea"/>
                <a:cs typeface="+mn-cs"/>
                <a:hlinkClick r:id="rId3"/>
              </a:rPr>
              <a:t>다시떨어지는</a:t>
            </a:r>
            <a:r>
              <a:rPr lang="ko-KR" altLang="en-US" sz="1200" b="0" i="0" u="none" strike="noStrike" kern="1200" dirty="0">
                <a:solidFill>
                  <a:schemeClr val="tx1"/>
                </a:solidFill>
                <a:effectLst/>
                <a:latin typeface="+mn-lt"/>
                <a:ea typeface="+mn-ea"/>
                <a:cs typeface="+mn-cs"/>
                <a:hlinkClick r:id="rId3"/>
              </a:rPr>
              <a:t> 추세를 보였는데</a:t>
            </a:r>
            <a:r>
              <a:rPr lang="en-US" altLang="ko-KR" sz="1200" b="0" i="0" u="none" strike="noStrike" kern="1200" dirty="0">
                <a:solidFill>
                  <a:schemeClr val="tx1"/>
                </a:solidFill>
                <a:effectLst/>
                <a:latin typeface="+mn-lt"/>
                <a:ea typeface="+mn-ea"/>
                <a:cs typeface="+mn-cs"/>
                <a:hlinkClick r:id="rId3"/>
              </a:rPr>
              <a:t>…</a:t>
            </a:r>
            <a:r>
              <a:rPr lang="ko-KR" altLang="en-US" sz="1200" b="0" i="0" u="none" strike="noStrike" kern="1200" dirty="0" err="1">
                <a:solidFill>
                  <a:schemeClr val="tx1"/>
                </a:solidFill>
                <a:effectLst/>
                <a:latin typeface="+mn-lt"/>
                <a:ea typeface="+mn-ea"/>
                <a:cs typeface="+mn-cs"/>
                <a:hlinkClick r:id="rId3"/>
              </a:rPr>
              <a:t>서플먼트에서</a:t>
            </a:r>
            <a:r>
              <a:rPr lang="ko-KR" altLang="en-US" sz="1200" b="0" i="0" u="none" strike="noStrike" kern="1200" dirty="0">
                <a:solidFill>
                  <a:schemeClr val="tx1"/>
                </a:solidFill>
                <a:effectLst/>
                <a:latin typeface="+mn-lt"/>
                <a:ea typeface="+mn-ea"/>
                <a:cs typeface="+mn-cs"/>
                <a:hlinkClick r:id="rId3"/>
              </a:rPr>
              <a:t> </a:t>
            </a:r>
            <a:r>
              <a:rPr lang="ko-KR" altLang="en-US" sz="1200" b="0" i="0" u="none" strike="noStrike" kern="1200" dirty="0" err="1">
                <a:solidFill>
                  <a:schemeClr val="tx1"/>
                </a:solidFill>
                <a:effectLst/>
                <a:latin typeface="+mn-lt"/>
                <a:ea typeface="+mn-ea"/>
                <a:cs typeface="+mn-cs"/>
                <a:hlinkClick r:id="rId3"/>
              </a:rPr>
              <a:t>찾아보녀</a:t>
            </a:r>
            <a:r>
              <a:rPr lang="ko-KR" altLang="en-US" sz="1200" b="0" i="0" u="none" strike="noStrike" kern="1200" dirty="0">
                <a:solidFill>
                  <a:schemeClr val="tx1"/>
                </a:solidFill>
                <a:effectLst/>
                <a:latin typeface="+mn-lt"/>
                <a:ea typeface="+mn-ea"/>
                <a:cs typeface="+mn-cs"/>
                <a:hlinkClick r:id="rId3"/>
              </a:rPr>
              <a:t> </a:t>
            </a:r>
            <a:r>
              <a:rPr lang="en-US" altLang="ko-KR" sz="1200" b="0" i="0" u="none" strike="noStrike" kern="1200" dirty="0">
                <a:solidFill>
                  <a:schemeClr val="tx1"/>
                </a:solidFill>
                <a:effectLst/>
                <a:latin typeface="+mn-lt"/>
                <a:ea typeface="+mn-ea"/>
                <a:cs typeface="+mn-cs"/>
                <a:hlinkClick r:id="rId3"/>
              </a:rPr>
              <a:t>.4</a:t>
            </a:r>
            <a:r>
              <a:rPr lang="ko-KR" altLang="en-US" sz="1200" b="0" i="0" u="none" strike="noStrike" kern="1200" dirty="0">
                <a:solidFill>
                  <a:schemeClr val="tx1"/>
                </a:solidFill>
                <a:effectLst/>
                <a:latin typeface="+mn-lt"/>
                <a:ea typeface="+mn-ea"/>
                <a:cs typeface="+mn-cs"/>
                <a:hlinkClick r:id="rId3"/>
              </a:rPr>
              <a:t>케이스에는 </a:t>
            </a:r>
            <a:r>
              <a:rPr lang="en-US" altLang="ko-KR" sz="1200" b="0" i="0" u="none" strike="noStrike" kern="1200" dirty="0" err="1">
                <a:solidFill>
                  <a:schemeClr val="tx1"/>
                </a:solidFill>
                <a:effectLst/>
                <a:latin typeface="+mn-lt"/>
                <a:ea typeface="+mn-ea"/>
                <a:cs typeface="+mn-cs"/>
                <a:hlinkClick r:id="rId3"/>
              </a:rPr>
              <a:t>sx</a:t>
            </a:r>
            <a:r>
              <a:rPr lang="ko-KR" altLang="en-US" sz="1200" b="0" i="0" u="none" strike="noStrike" kern="1200" dirty="0">
                <a:solidFill>
                  <a:schemeClr val="tx1"/>
                </a:solidFill>
                <a:effectLst/>
                <a:latin typeface="+mn-lt"/>
                <a:ea typeface="+mn-ea"/>
                <a:cs typeface="+mn-cs"/>
                <a:hlinkClick r:id="rId3"/>
              </a:rPr>
              <a:t>을 동반한 </a:t>
            </a:r>
            <a:r>
              <a:rPr lang="ko-KR" altLang="en-US" sz="1200" b="0" i="0" u="none" strike="noStrike" kern="1200" dirty="0" err="1">
                <a:solidFill>
                  <a:schemeClr val="tx1"/>
                </a:solidFill>
                <a:effectLst/>
                <a:latin typeface="+mn-lt"/>
                <a:ea typeface="+mn-ea"/>
                <a:cs typeface="+mn-cs"/>
                <a:hlinkClick r:id="rId3"/>
              </a:rPr>
              <a:t>에오시노필리아가</a:t>
            </a:r>
            <a:r>
              <a:rPr lang="ko-KR" altLang="en-US" sz="1200" b="0" i="0" u="none" strike="noStrike" kern="1200" dirty="0">
                <a:solidFill>
                  <a:schemeClr val="tx1"/>
                </a:solidFill>
                <a:effectLst/>
                <a:latin typeface="+mn-lt"/>
                <a:ea typeface="+mn-ea"/>
                <a:cs typeface="+mn-cs"/>
                <a:hlinkClick r:id="rId3"/>
              </a:rPr>
              <a:t> 있었습니다</a:t>
            </a:r>
            <a:r>
              <a:rPr lang="en-US" altLang="ko-KR" sz="1200" b="0" i="0" u="none" strike="noStrike" kern="1200" dirty="0">
                <a:solidFill>
                  <a:schemeClr val="tx1"/>
                </a:solidFill>
                <a:effectLst/>
                <a:latin typeface="+mn-lt"/>
                <a:ea typeface="+mn-ea"/>
                <a:cs typeface="+mn-cs"/>
                <a:hlinkClick r:id="rId3"/>
              </a:rPr>
              <a:t>.</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b="0" i="0" u="none" strike="noStrike" kern="1200" dirty="0">
              <a:solidFill>
                <a:schemeClr val="tx1"/>
              </a:solidFill>
              <a:effectLst/>
              <a:latin typeface="+mn-lt"/>
              <a:ea typeface="+mn-ea"/>
              <a:cs typeface="+mn-cs"/>
              <a:hlinkClick r:id="rId3"/>
            </a:endParaRP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b="0" i="0" u="none" strike="noStrike" kern="1200" dirty="0">
              <a:solidFill>
                <a:schemeClr val="tx1"/>
              </a:solidFill>
              <a:effectLst/>
              <a:latin typeface="+mn-lt"/>
              <a:ea typeface="+mn-ea"/>
              <a:cs typeface="+mn-cs"/>
              <a:hlinkClick r:id="rId3"/>
            </a:endParaRP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b="0" i="0" u="none" strike="noStrike" kern="1200" dirty="0">
              <a:solidFill>
                <a:schemeClr val="tx1"/>
              </a:solidFill>
              <a:effectLst/>
              <a:latin typeface="+mn-lt"/>
              <a:ea typeface="+mn-ea"/>
              <a:cs typeface="+mn-cs"/>
              <a:hlinkClick r:id="rId3"/>
            </a:endParaRP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b="0" i="0" u="none" strike="noStrike" kern="1200" dirty="0">
              <a:solidFill>
                <a:schemeClr val="tx1"/>
              </a:solidFill>
              <a:effectLst/>
              <a:latin typeface="+mn-lt"/>
              <a:ea typeface="+mn-ea"/>
              <a:cs typeface="+mn-cs"/>
              <a:hlinkClick r:id="rId3"/>
            </a:endParaRP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kern="1200" dirty="0">
                <a:solidFill>
                  <a:schemeClr val="tx1"/>
                </a:solidFill>
                <a:effectLst/>
                <a:latin typeface="+mn-lt"/>
                <a:ea typeface="+mn-ea"/>
                <a:cs typeface="+mn-cs"/>
                <a:hlinkClick r:id="rId3"/>
              </a:rPr>
              <a:t>treatment emergent adverse events (TEAEs)</a:t>
            </a:r>
          </a:p>
          <a:p>
            <a:endParaRPr lang="ko-KR" altLang="en-US" dirty="0"/>
          </a:p>
        </p:txBody>
      </p:sp>
      <p:sp>
        <p:nvSpPr>
          <p:cNvPr id="4" name="슬라이드 번호 개체 틀 3"/>
          <p:cNvSpPr>
            <a:spLocks noGrp="1"/>
          </p:cNvSpPr>
          <p:nvPr>
            <p:ph type="sldNum" sz="quarter" idx="10"/>
          </p:nvPr>
        </p:nvSpPr>
        <p:spPr/>
        <p:txBody>
          <a:bodyPr/>
          <a:lstStyle/>
          <a:p>
            <a:fld id="{13E799B0-3028-4C88-BDBB-C5B11D1F9D42}" type="slidenum">
              <a:rPr lang="ko-KR" altLang="en-US" smtClean="0"/>
              <a:t>64</a:t>
            </a:fld>
            <a:endParaRPr lang="ko-KR" altLang="en-US"/>
          </a:p>
        </p:txBody>
      </p:sp>
    </p:spTree>
    <p:extLst>
      <p:ext uri="{BB962C8B-B14F-4D97-AF65-F5344CB8AC3E}">
        <p14:creationId xmlns:p14="http://schemas.microsoft.com/office/powerpoint/2010/main" val="6226242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a:t>
            </a:r>
            <a:r>
              <a:rPr lang="ko-KR" altLang="en-US" dirty="0"/>
              <a:t>볼드 </a:t>
            </a:r>
            <a:r>
              <a:rPr lang="ko-KR" altLang="en-US" dirty="0" err="1"/>
              <a:t>줄친만</a:t>
            </a:r>
            <a:r>
              <a:rPr lang="ko-KR" altLang="en-US" dirty="0"/>
              <a:t> 읽기</a:t>
            </a:r>
            <a:r>
              <a:rPr lang="en-US" altLang="ko-KR" dirty="0"/>
              <a:t>) </a:t>
            </a:r>
            <a:r>
              <a:rPr lang="ko-KR" altLang="en-US" dirty="0" err="1"/>
              <a:t>였구요</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13E799B0-3028-4C88-BDBB-C5B11D1F9D42}" type="slidenum">
              <a:rPr lang="ko-KR" altLang="en-US" smtClean="0"/>
              <a:t>65</a:t>
            </a:fld>
            <a:endParaRPr lang="ko-KR" altLang="en-US"/>
          </a:p>
        </p:txBody>
      </p:sp>
    </p:spTree>
    <p:extLst>
      <p:ext uri="{BB962C8B-B14F-4D97-AF65-F5344CB8AC3E}">
        <p14:creationId xmlns:p14="http://schemas.microsoft.com/office/powerpoint/2010/main" val="7212015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이후에 자키 </a:t>
            </a:r>
            <a:r>
              <a:rPr lang="ko-KR" altLang="en-US" dirty="0" err="1"/>
              <a:t>인프랙티스에</a:t>
            </a:r>
            <a:r>
              <a:rPr lang="ko-KR" altLang="en-US" dirty="0"/>
              <a:t> </a:t>
            </a:r>
            <a:r>
              <a:rPr lang="ko-KR" altLang="en-US" dirty="0" err="1"/>
              <a:t>에오시뉴</a:t>
            </a:r>
            <a:r>
              <a:rPr lang="ko-KR" altLang="en-US" dirty="0"/>
              <a:t> </a:t>
            </a:r>
            <a:r>
              <a:rPr lang="en-US" altLang="ko-KR" dirty="0"/>
              <a:t>MI </a:t>
            </a:r>
            <a:r>
              <a:rPr lang="en-US" altLang="ko-KR" dirty="0" err="1"/>
              <a:t>stroike</a:t>
            </a:r>
            <a:r>
              <a:rPr lang="en-US" altLang="ko-KR" dirty="0"/>
              <a:t> </a:t>
            </a:r>
            <a:r>
              <a:rPr lang="ko-KR" altLang="en-US" baseline="0" dirty="0"/>
              <a:t> </a:t>
            </a:r>
            <a:r>
              <a:rPr lang="en-US" altLang="ko-KR" baseline="0" dirty="0"/>
              <a:t>case </a:t>
            </a:r>
            <a:r>
              <a:rPr lang="en-US" altLang="ko-KR" baseline="0" dirty="0" err="1"/>
              <a:t>seires</a:t>
            </a:r>
            <a:r>
              <a:rPr lang="en-US" altLang="ko-KR" baseline="0" dirty="0"/>
              <a:t> </a:t>
            </a:r>
            <a:r>
              <a:rPr lang="ko-KR" altLang="en-US" baseline="0" dirty="0"/>
              <a:t>리포트 되었습니다</a:t>
            </a:r>
            <a:r>
              <a:rPr lang="en-US" altLang="ko-KR" baseline="0" dirty="0"/>
              <a:t>.</a:t>
            </a:r>
          </a:p>
          <a:p>
            <a:endParaRPr lang="en-US" altLang="ko-KR" baseline="0" dirty="0"/>
          </a:p>
          <a:p>
            <a:r>
              <a:rPr lang="ko-KR" altLang="en-US" baseline="0" dirty="0"/>
              <a:t>해서 제 생각</a:t>
            </a:r>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6DADD68-D10A-49D0-BB1C-FC1F0E1BD270}" type="slidenum">
              <a:rPr kumimoji="0" lang="de-DE"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de-DE"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3701965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a:t>두필루맙은</a:t>
            </a:r>
            <a:r>
              <a:rPr lang="ko-KR" altLang="en-US" dirty="0"/>
              <a:t> 특히 </a:t>
            </a:r>
            <a:r>
              <a:rPr lang="en-US" altLang="ko-KR" dirty="0" err="1"/>
              <a:t>feno</a:t>
            </a:r>
            <a:r>
              <a:rPr lang="ko-KR" altLang="en-US" dirty="0"/>
              <a:t>가 높으면 효과 </a:t>
            </a:r>
            <a:r>
              <a:rPr lang="ko-KR" altLang="en-US" dirty="0" err="1"/>
              <a:t>좋</a:t>
            </a:r>
            <a:r>
              <a:rPr lang="ko-KR" altLang="en-US" dirty="0"/>
              <a:t> 알</a:t>
            </a:r>
          </a:p>
        </p:txBody>
      </p:sp>
      <p:sp>
        <p:nvSpPr>
          <p:cNvPr id="4" name="슬라이드 번호 개체 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6DADD68-D10A-49D0-BB1C-FC1F0E1BD270}" type="slidenum">
              <a:rPr kumimoji="0" lang="de-DE"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de-DE"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2054644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D40D9-DCEA-39BB-10C5-54D213FC59C9}"/>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11B865C9-8687-0B94-5FA6-5DD7296EAC35}"/>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105F5B79-1F8E-025E-AF40-5D215CCBA771}"/>
              </a:ext>
            </a:extLst>
          </p:cNvPr>
          <p:cNvSpPr>
            <a:spLocks noGrp="1"/>
          </p:cNvSpPr>
          <p:nvPr>
            <p:ph type="body" idx="1"/>
          </p:nvPr>
        </p:nvSpPr>
        <p:spPr/>
        <p:txBody>
          <a:bodyPr/>
          <a:lstStyle/>
          <a:p>
            <a:r>
              <a:rPr lang="ko-KR" altLang="en-US" dirty="0"/>
              <a:t>다음 </a:t>
            </a:r>
            <a:r>
              <a:rPr lang="en-US" altLang="ko-KR" dirty="0"/>
              <a:t>anti-</a:t>
            </a:r>
            <a:r>
              <a:rPr lang="en-US" altLang="ko-KR" dirty="0" err="1"/>
              <a:t>tslp</a:t>
            </a:r>
            <a:r>
              <a:rPr lang="en-US" altLang="ko-KR" dirty="0"/>
              <a:t> </a:t>
            </a:r>
            <a:r>
              <a:rPr lang="ko-KR" altLang="en-US" dirty="0" err="1"/>
              <a:t>테제펠루맙입니다</a:t>
            </a:r>
            <a:r>
              <a:rPr lang="en-US" altLang="ko-KR" dirty="0"/>
              <a:t>.</a:t>
            </a:r>
          </a:p>
          <a:p>
            <a:r>
              <a:rPr lang="ko-KR" altLang="en-US" dirty="0" err="1"/>
              <a:t>앞선말씀드린것처럼</a:t>
            </a:r>
            <a:r>
              <a:rPr lang="ko-KR" altLang="en-US" dirty="0"/>
              <a:t> </a:t>
            </a:r>
            <a:r>
              <a:rPr lang="en-US" altLang="ko-KR" dirty="0" err="1"/>
              <a:t>tslp</a:t>
            </a:r>
            <a:r>
              <a:rPr lang="ko-KR" altLang="en-US" dirty="0"/>
              <a:t>는 </a:t>
            </a:r>
            <a:r>
              <a:rPr lang="ko-KR" altLang="en-US" dirty="0" err="1"/>
              <a:t>하이레벨ㅇ서</a:t>
            </a:r>
            <a:r>
              <a:rPr lang="ko-KR" altLang="en-US" dirty="0"/>
              <a:t> </a:t>
            </a:r>
            <a:r>
              <a:rPr lang="ko-KR" altLang="en-US" dirty="0" err="1"/>
              <a:t>모든종류의</a:t>
            </a:r>
            <a:r>
              <a:rPr lang="ko-KR" altLang="en-US" dirty="0"/>
              <a:t> 천식발생과 연관이 있지요</a:t>
            </a:r>
            <a:r>
              <a:rPr lang="en-US" altLang="ko-KR" dirty="0"/>
              <a:t>.</a:t>
            </a:r>
          </a:p>
          <a:p>
            <a:r>
              <a:rPr lang="en-US" altLang="ko-KR" dirty="0"/>
              <a:t>  </a:t>
            </a:r>
            <a:endParaRPr lang="ko-KR" altLang="en-US" dirty="0"/>
          </a:p>
        </p:txBody>
      </p:sp>
      <p:sp>
        <p:nvSpPr>
          <p:cNvPr id="4" name="슬라이드 번호 개체 틀 3">
            <a:extLst>
              <a:ext uri="{FF2B5EF4-FFF2-40B4-BE49-F238E27FC236}">
                <a16:creationId xmlns:a16="http://schemas.microsoft.com/office/drawing/2014/main" id="{09CB2281-163E-0E96-AFA7-7B1B2A884616}"/>
              </a:ext>
            </a:extLst>
          </p:cNvPr>
          <p:cNvSpPr>
            <a:spLocks noGrp="1"/>
          </p:cNvSpPr>
          <p:nvPr>
            <p:ph type="sldNum" sz="quarter" idx="5"/>
          </p:nvPr>
        </p:nvSpPr>
        <p:spPr/>
        <p:txBody>
          <a:bodyPr/>
          <a:lstStyle/>
          <a:p>
            <a:fld id="{13E799B0-3028-4C88-BDBB-C5B11D1F9D42}" type="slidenum">
              <a:rPr lang="ko-KR" altLang="en-US" smtClean="0"/>
              <a:t>68</a:t>
            </a:fld>
            <a:endParaRPr lang="ko-KR" altLang="en-US"/>
          </a:p>
        </p:txBody>
      </p:sp>
    </p:spTree>
    <p:extLst>
      <p:ext uri="{BB962C8B-B14F-4D97-AF65-F5344CB8AC3E}">
        <p14:creationId xmlns:p14="http://schemas.microsoft.com/office/powerpoint/2010/main" val="7643467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err="1"/>
              <a:t>Teze</a:t>
            </a:r>
            <a:r>
              <a:rPr lang="ko-KR" altLang="en-US" dirty="0"/>
              <a:t>의</a:t>
            </a:r>
            <a:r>
              <a:rPr lang="en-US" altLang="ko-KR" dirty="0"/>
              <a:t> </a:t>
            </a:r>
            <a:r>
              <a:rPr lang="ko-KR" altLang="en-US" dirty="0"/>
              <a:t>천식</a:t>
            </a:r>
            <a:r>
              <a:rPr lang="en-US" altLang="ko-KR" dirty="0"/>
              <a:t>RCT</a:t>
            </a:r>
            <a:r>
              <a:rPr lang="ko-KR" altLang="en-US" dirty="0"/>
              <a:t>를 보면 </a:t>
            </a:r>
            <a:r>
              <a:rPr lang="en-US" altLang="ko-KR" dirty="0"/>
              <a:t> </a:t>
            </a:r>
            <a:endParaRPr lang="ko-KR" altLang="en-US" dirty="0"/>
          </a:p>
        </p:txBody>
      </p:sp>
      <p:sp>
        <p:nvSpPr>
          <p:cNvPr id="4" name="슬라이드 번호 개체 틀 3"/>
          <p:cNvSpPr>
            <a:spLocks noGrp="1"/>
          </p:cNvSpPr>
          <p:nvPr>
            <p:ph type="sldNum" sz="quarter" idx="10"/>
          </p:nvPr>
        </p:nvSpPr>
        <p:spPr/>
        <p:txBody>
          <a:bodyPr/>
          <a:lstStyle/>
          <a:p>
            <a:fld id="{56DADD68-D10A-49D0-BB1C-FC1F0E1BD270}" type="slidenum">
              <a:rPr lang="de-DE" smtClean="0"/>
              <a:pPr/>
              <a:t>69</a:t>
            </a:fld>
            <a:endParaRPr lang="de-DE"/>
          </a:p>
        </p:txBody>
      </p:sp>
    </p:spTree>
    <p:extLst>
      <p:ext uri="{BB962C8B-B14F-4D97-AF65-F5344CB8AC3E}">
        <p14:creationId xmlns:p14="http://schemas.microsoft.com/office/powerpoint/2010/main" val="24202592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ko-KR" altLang="en-US" sz="1200" b="1" u="sng" noProof="0" dirty="0" err="1">
                <a:solidFill>
                  <a:schemeClr val="tx1"/>
                </a:solidFill>
                <a:latin typeface="Calibri" panose="020F0502020204030204" pitchFamily="34" charset="0"/>
                <a:cs typeface="Calibri" panose="020F0502020204030204" pitchFamily="34" charset="0"/>
              </a:rPr>
              <a:t>페노타입</a:t>
            </a:r>
            <a:r>
              <a:rPr lang="ko-KR" altLang="en-US" sz="1200" b="1" u="sng" noProof="0" dirty="0">
                <a:solidFill>
                  <a:schemeClr val="tx1"/>
                </a:solidFill>
                <a:latin typeface="Calibri" panose="020F0502020204030204" pitchFamily="34" charset="0"/>
                <a:cs typeface="Calibri" panose="020F0502020204030204" pitchFamily="34" charset="0"/>
              </a:rPr>
              <a:t> </a:t>
            </a:r>
            <a:r>
              <a:rPr lang="ko-KR" altLang="en-US" sz="1200" b="1" u="sng" noProof="0" dirty="0" err="1">
                <a:solidFill>
                  <a:schemeClr val="tx1"/>
                </a:solidFill>
                <a:latin typeface="Calibri" panose="020F0502020204030204" pitchFamily="34" charset="0"/>
                <a:cs typeface="Calibri" panose="020F0502020204030204" pitchFamily="34" charset="0"/>
              </a:rPr>
              <a:t>바이오마커</a:t>
            </a:r>
            <a:r>
              <a:rPr lang="ko-KR" altLang="en-US" sz="1200" b="1" u="sng" noProof="0" dirty="0">
                <a:solidFill>
                  <a:schemeClr val="tx1"/>
                </a:solidFill>
                <a:latin typeface="Calibri" panose="020F0502020204030204" pitchFamily="34" charset="0"/>
                <a:cs typeface="Calibri" panose="020F0502020204030204" pitchFamily="34" charset="0"/>
              </a:rPr>
              <a:t> </a:t>
            </a:r>
            <a:r>
              <a:rPr lang="ko-KR" altLang="en-US" sz="1200" b="1" u="sng" noProof="0" dirty="0" err="1">
                <a:solidFill>
                  <a:schemeClr val="tx1"/>
                </a:solidFill>
                <a:latin typeface="Calibri" panose="020F0502020204030204" pitchFamily="34" charset="0"/>
                <a:cs typeface="Calibri" panose="020F0502020204030204" pitchFamily="34" charset="0"/>
              </a:rPr>
              <a:t>호산구</a:t>
            </a:r>
            <a:r>
              <a:rPr lang="ko-KR" altLang="en-US" sz="1200" b="1" u="sng" noProof="0" dirty="0">
                <a:solidFill>
                  <a:schemeClr val="tx1"/>
                </a:solidFill>
                <a:latin typeface="Calibri" panose="020F0502020204030204" pitchFamily="34" charset="0"/>
                <a:cs typeface="Calibri" panose="020F0502020204030204" pitchFamily="34" charset="0"/>
              </a:rPr>
              <a:t> 모두 상관없이 천식악화를 </a:t>
            </a:r>
            <a:r>
              <a:rPr lang="ko-KR" altLang="en-US" sz="1200" b="1" u="sng" noProof="0" dirty="0" err="1">
                <a:solidFill>
                  <a:schemeClr val="tx1"/>
                </a:solidFill>
                <a:latin typeface="Calibri" panose="020F0502020204030204" pitchFamily="34" charset="0"/>
                <a:cs typeface="Calibri" panose="020F0502020204030204" pitchFamily="34" charset="0"/>
              </a:rPr>
              <a:t>낮추었구요</a:t>
            </a:r>
            <a:r>
              <a:rPr lang="en-US" altLang="ko-KR" sz="1200" b="1" u="sng" noProof="0" dirty="0">
                <a:solidFill>
                  <a:schemeClr val="tx1"/>
                </a:solidFill>
                <a:latin typeface="Calibri" panose="020F0502020204030204" pitchFamily="34" charset="0"/>
                <a:cs typeface="Calibri" panose="020F0502020204030204" pitchFamily="34" charset="0"/>
              </a:rPr>
              <a:t>.</a:t>
            </a:r>
            <a:endParaRPr lang="en-GB" sz="1200" b="1" u="sng" noProof="0" dirty="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u="sng" noProof="0" dirty="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noProof="0" dirty="0">
                <a:solidFill>
                  <a:schemeClr val="tx1"/>
                </a:solidFill>
                <a:latin typeface="Calibri" panose="020F0502020204030204" pitchFamily="34" charset="0"/>
                <a:cs typeface="Calibri" panose="020F0502020204030204" pitchFamily="34" charset="0"/>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noProof="0" dirty="0">
                <a:solidFill>
                  <a:schemeClr val="tx1"/>
                </a:solidFill>
                <a:latin typeface="Calibri" panose="020F0502020204030204" pitchFamily="34" charset="0"/>
                <a:cs typeface="Calibri" panose="020F0502020204030204" pitchFamily="34" charset="0"/>
              </a:rPr>
              <a:t>TEZSPIRE is the first and only biologic to reduce asthma exacerbations across phenotypes (</a:t>
            </a:r>
            <a:r>
              <a:rPr lang="en-GB" b="1" noProof="0" dirty="0">
                <a:solidFill>
                  <a:schemeClr val="tx1"/>
                </a:solidFill>
                <a:latin typeface="Calibri" panose="020F0502020204030204" pitchFamily="34" charset="0"/>
                <a:cs typeface="Calibri" panose="020F0502020204030204" pitchFamily="34" charset="0"/>
              </a:rPr>
              <a:t>e</a:t>
            </a:r>
            <a:r>
              <a:rPr kumimoji="0" lang="en-GB" sz="1200" b="1" i="0" u="none" strike="noStrike" kern="1200" cap="none" spc="0" normalizeH="0" baseline="0" dirty="0" err="1">
                <a:ln>
                  <a:noFill/>
                </a:ln>
                <a:solidFill>
                  <a:schemeClr val="tx1"/>
                </a:solidFill>
                <a:effectLst/>
                <a:uLnTx/>
                <a:uFillTx/>
                <a:latin typeface="Calibri" panose="020F0502020204030204" pitchFamily="34" charset="0"/>
                <a:ea typeface="+mn-ea"/>
                <a:cs typeface="Calibri" panose="020F0502020204030204" pitchFamily="34" charset="0"/>
              </a:rPr>
              <a:t>osinophilic</a:t>
            </a:r>
            <a:r>
              <a:rPr kumimoji="0" lang="en-GB" sz="1200" b="1" i="0" u="none" strike="noStrike" kern="1200" cap="none" spc="0" normalizeH="0" baseline="0" dirty="0">
                <a:ln>
                  <a:noFill/>
                </a:ln>
                <a:solidFill>
                  <a:schemeClr val="tx1"/>
                </a:solidFill>
                <a:effectLst/>
                <a:uLnTx/>
                <a:uFillTx/>
                <a:latin typeface="Calibri" panose="020F0502020204030204" pitchFamily="34" charset="0"/>
                <a:ea typeface="+mn-ea"/>
                <a:cs typeface="Calibri" panose="020F0502020204030204" pitchFamily="34" charset="0"/>
              </a:rPr>
              <a:t> and non-eosinophilic, allergic and non-allergic</a:t>
            </a:r>
            <a:r>
              <a:rPr kumimoji="0" lang="en-GB" sz="1200" b="0" i="0" u="none" strike="noStrike" kern="1200" cap="none" spc="0" normalizeH="0" baseline="0" dirty="0">
                <a:ln>
                  <a:noFill/>
                </a:ln>
                <a:solidFill>
                  <a:schemeClr val="tx1"/>
                </a:solidFill>
                <a:effectLst/>
                <a:uLnTx/>
                <a:uFillTx/>
                <a:latin typeface="Calibri" panose="020F0502020204030204" pitchFamily="34" charset="0"/>
                <a:ea typeface="+mn-ea"/>
                <a:cs typeface="Calibri" panose="020F0502020204030204" pitchFamily="34" charset="0"/>
              </a:rPr>
              <a:t>)</a:t>
            </a:r>
            <a:r>
              <a:rPr lang="en-GB" b="0" noProof="0" dirty="0">
                <a:solidFill>
                  <a:schemeClr val="tx1"/>
                </a:solidFill>
                <a:latin typeface="Calibri" panose="020F0502020204030204" pitchFamily="34" charset="0"/>
                <a:cs typeface="Calibri" panose="020F0502020204030204" pitchFamily="34" charset="0"/>
              </a:rPr>
              <a:t> </a:t>
            </a:r>
            <a:r>
              <a:rPr lang="en-GB" noProof="0" dirty="0">
                <a:solidFill>
                  <a:schemeClr val="tx1"/>
                </a:solidFill>
                <a:latin typeface="Calibri" panose="020F0502020204030204" pitchFamily="34" charset="0"/>
                <a:cs typeface="Calibri" panose="020F0502020204030204" pitchFamily="34" charset="0"/>
              </a:rPr>
              <a:t>and irrespective of biomarker levels (</a:t>
            </a:r>
            <a:r>
              <a:rPr lang="en-GB" b="1" noProof="0" dirty="0">
                <a:solidFill>
                  <a:schemeClr val="tx1"/>
                </a:solidFill>
                <a:latin typeface="Calibri" panose="020F0502020204030204" pitchFamily="34" charset="0"/>
                <a:cs typeface="Calibri" panose="020F0502020204030204" pitchFamily="34" charset="0"/>
              </a:rPr>
              <a:t>blood eosinophils, FeNO and allergic status</a:t>
            </a:r>
            <a:r>
              <a:rPr lang="en-GB" noProof="0" dirty="0">
                <a:solidFill>
                  <a:schemeClr val="tx1"/>
                </a:solidFill>
                <a:latin typeface="Calibri" panose="020F0502020204030204" pitchFamily="34" charset="0"/>
                <a:cs typeface="Calibri" panose="020F0502020204030204" pitchFamily="34" charset="0"/>
              </a:rPr>
              <a:t>)</a:t>
            </a:r>
            <a:r>
              <a:rPr lang="en-GB" sz="1200" baseline="30000" noProof="0" dirty="0">
                <a:solidFill>
                  <a:schemeClr val="tx1"/>
                </a:solidFill>
                <a:latin typeface="Calibri" panose="020F0502020204030204" pitchFamily="34" charset="0"/>
                <a:cs typeface="Calibri" panose="020F0502020204030204" pitchFamily="34" charset="0"/>
              </a:rPr>
              <a:t>1–3</a:t>
            </a:r>
            <a:endParaRPr lang="en-GB" noProof="0" dirty="0">
              <a:solidFill>
                <a:schemeClr val="tx1"/>
              </a:solidFill>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noProof="0" dirty="0">
                <a:solidFill>
                  <a:schemeClr val="tx1"/>
                </a:solidFill>
                <a:latin typeface="Calibri" panose="020F0502020204030204" pitchFamily="34" charset="0"/>
                <a:cs typeface="Calibri" panose="020F0502020204030204" pitchFamily="34" charset="0"/>
              </a:rPr>
              <a:t>In this graph, we are looking at a post-hoc pooled analysis of the data from PATHWAY and NAVIGATOR</a:t>
            </a:r>
            <a:r>
              <a:rPr lang="en-GB" sz="1200" baseline="30000" noProof="0" dirty="0">
                <a:solidFill>
                  <a:schemeClr val="tx1"/>
                </a:solidFill>
                <a:latin typeface="Calibri" panose="020F0502020204030204" pitchFamily="34" charset="0"/>
                <a:cs typeface="Calibri" panose="020F0502020204030204" pitchFamily="34" charset="0"/>
              </a:rPr>
              <a:t>1–3</a:t>
            </a:r>
            <a:endParaRPr lang="en-GB" noProof="0" dirty="0">
              <a:solidFill>
                <a:schemeClr val="tx1"/>
              </a:solidFill>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noProof="0" dirty="0">
                <a:solidFill>
                  <a:schemeClr val="tx1"/>
                </a:solidFill>
                <a:latin typeface="Calibri" panose="020F0502020204030204" pitchFamily="34" charset="0"/>
                <a:cs typeface="Calibri" panose="020F0502020204030204" pitchFamily="34" charset="0"/>
              </a:rPr>
              <a:t>First, we can see that the asthma exacerbation reduction was observed across all blood eosinophil levels</a:t>
            </a:r>
            <a:r>
              <a:rPr lang="en-GB" sz="1200" baseline="30000" noProof="0" dirty="0">
                <a:solidFill>
                  <a:schemeClr val="tx1"/>
                </a:solidFill>
                <a:latin typeface="Calibri" panose="020F0502020204030204" pitchFamily="34" charset="0"/>
                <a:cs typeface="Calibri" panose="020F0502020204030204" pitchFamily="34" charset="0"/>
              </a:rPr>
              <a:t>1–3</a:t>
            </a:r>
            <a:endParaRPr lang="en-GB" sz="1200" noProof="0" dirty="0">
              <a:solidFill>
                <a:schemeClr val="tx1"/>
              </a:solidFill>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noProof="0" dirty="0">
                <a:solidFill>
                  <a:schemeClr val="tx1"/>
                </a:solidFill>
                <a:latin typeface="Calibri" panose="020F0502020204030204" pitchFamily="34" charset="0"/>
                <a:cs typeface="Calibri" panose="020F0502020204030204" pitchFamily="34" charset="0"/>
              </a:rPr>
              <a:t>Similarly, efficacy was demonstrated for patients with FeNO levels below 25 and those with FeNO levels above 25</a:t>
            </a:r>
            <a:r>
              <a:rPr lang="en-GB" sz="1200" baseline="30000" noProof="0" dirty="0">
                <a:solidFill>
                  <a:schemeClr val="tx1"/>
                </a:solidFill>
                <a:latin typeface="Calibri" panose="020F0502020204030204" pitchFamily="34" charset="0"/>
                <a:cs typeface="Calibri" panose="020F0502020204030204" pitchFamily="34" charset="0"/>
              </a:rPr>
              <a:t>1–3</a:t>
            </a:r>
            <a:endParaRPr lang="en-GB" sz="1200" noProof="0" dirty="0">
              <a:solidFill>
                <a:schemeClr val="tx1"/>
              </a:solidFill>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noProof="0" dirty="0">
                <a:solidFill>
                  <a:schemeClr val="tx1"/>
                </a:solidFill>
                <a:latin typeface="Calibri" panose="020F0502020204030204" pitchFamily="34" charset="0"/>
                <a:cs typeface="Calibri" panose="020F0502020204030204" pitchFamily="34" charset="0"/>
              </a:rPr>
              <a:t>Lastly, the efficacy was demonstrated for allergy-negative patients and allergy-positive patients</a:t>
            </a:r>
            <a:r>
              <a:rPr lang="en-GB" sz="1200" baseline="30000" noProof="0" dirty="0">
                <a:solidFill>
                  <a:schemeClr val="tx1"/>
                </a:solidFill>
                <a:latin typeface="Calibri" panose="020F0502020204030204" pitchFamily="34" charset="0"/>
                <a:cs typeface="Calibri" panose="020F0502020204030204" pitchFamily="34" charset="0"/>
              </a:rPr>
              <a:t>1–3</a:t>
            </a:r>
            <a:endParaRPr lang="en-GB" sz="1200" noProof="0" dirty="0">
              <a:solidFill>
                <a:schemeClr val="tx1"/>
              </a:solidFill>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noProof="0" dirty="0">
                <a:solidFill>
                  <a:schemeClr val="tx1"/>
                </a:solidFill>
                <a:latin typeface="Calibri" panose="020F0502020204030204" pitchFamily="34" charset="0"/>
                <a:cs typeface="Calibri" panose="020F0502020204030204" pitchFamily="34" charset="0"/>
              </a:rPr>
              <a:t>TEZSPIRE demonstrated meaningful asthma exacerbation reductions across a broad population of patients</a:t>
            </a:r>
            <a:r>
              <a:rPr lang="en-GB" sz="1200" baseline="30000" noProof="0" dirty="0">
                <a:solidFill>
                  <a:schemeClr val="tx1"/>
                </a:solidFill>
                <a:latin typeface="Calibri" panose="020F0502020204030204" pitchFamily="34" charset="0"/>
                <a:cs typeface="Calibri" panose="020F0502020204030204" pitchFamily="34" charset="0"/>
              </a:rPr>
              <a:t>1–3</a:t>
            </a:r>
          </a:p>
          <a:p>
            <a:pPr marL="171450" indent="-171450">
              <a:buFont typeface="Arial" panose="020B0604020202020204" pitchFamily="34" charset="0"/>
              <a:buChar char="•"/>
            </a:pPr>
            <a:endParaRPr lang="en-GB" noProof="0" dirty="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noProof="0" dirty="0">
                <a:solidFill>
                  <a:schemeClr val="tx1"/>
                </a:solidFill>
                <a:latin typeface="Calibri" panose="020F0502020204030204" pitchFamily="34" charset="0"/>
                <a:cs typeface="Calibri" panose="020F0502020204030204" pitchFamily="34" charset="0"/>
              </a:rPr>
              <a:t>References</a:t>
            </a:r>
          </a:p>
          <a:p>
            <a:pPr marL="228600" indent="-228600">
              <a:buSzPct val="100000"/>
              <a:buAutoNum type="arabicPeriod"/>
            </a:pPr>
            <a:r>
              <a:rPr lang="en-GB" sz="1200" noProof="0" dirty="0" err="1">
                <a:solidFill>
                  <a:schemeClr val="tx1"/>
                </a:solidFill>
                <a:latin typeface="Calibri" panose="020F0502020204030204" pitchFamily="34" charset="0"/>
                <a:cs typeface="Calibri" panose="020F0502020204030204" pitchFamily="34" charset="0"/>
              </a:rPr>
              <a:t>Corren</a:t>
            </a:r>
            <a:r>
              <a:rPr lang="en-GB" sz="1200" noProof="0" dirty="0">
                <a:solidFill>
                  <a:schemeClr val="tx1"/>
                </a:solidFill>
                <a:latin typeface="Calibri" panose="020F0502020204030204" pitchFamily="34" charset="0"/>
                <a:cs typeface="Calibri" panose="020F0502020204030204" pitchFamily="34" charset="0"/>
              </a:rPr>
              <a:t> J et al. </a:t>
            </a:r>
            <a:r>
              <a:rPr lang="en-GB" sz="1200" i="1" noProof="0" dirty="0">
                <a:solidFill>
                  <a:schemeClr val="tx1"/>
                </a:solidFill>
                <a:latin typeface="Calibri" panose="020F0502020204030204" pitchFamily="34" charset="0"/>
                <a:cs typeface="Calibri" panose="020F0502020204030204" pitchFamily="34" charset="0"/>
              </a:rPr>
              <a:t>N </a:t>
            </a:r>
            <a:r>
              <a:rPr lang="en-GB" sz="1200" i="1" noProof="0" dirty="0" err="1">
                <a:solidFill>
                  <a:schemeClr val="tx1"/>
                </a:solidFill>
                <a:latin typeface="Calibri" panose="020F0502020204030204" pitchFamily="34" charset="0"/>
                <a:cs typeface="Calibri" panose="020F0502020204030204" pitchFamily="34" charset="0"/>
              </a:rPr>
              <a:t>Engl</a:t>
            </a:r>
            <a:r>
              <a:rPr lang="en-GB" sz="1200" i="1" noProof="0" dirty="0">
                <a:solidFill>
                  <a:schemeClr val="tx1"/>
                </a:solidFill>
                <a:latin typeface="Calibri" panose="020F0502020204030204" pitchFamily="34" charset="0"/>
                <a:cs typeface="Calibri" panose="020F0502020204030204" pitchFamily="34" charset="0"/>
              </a:rPr>
              <a:t> J Med. </a:t>
            </a:r>
            <a:r>
              <a:rPr lang="en-GB" sz="1200" noProof="0" dirty="0">
                <a:solidFill>
                  <a:schemeClr val="tx1"/>
                </a:solidFill>
                <a:latin typeface="Calibri" panose="020F0502020204030204" pitchFamily="34" charset="0"/>
                <a:cs typeface="Calibri" panose="020F0502020204030204" pitchFamily="34" charset="0"/>
              </a:rPr>
              <a:t>2021;377:936–946</a:t>
            </a:r>
          </a:p>
          <a:p>
            <a:pPr marL="228600" indent="-228600">
              <a:buSzPct val="100000"/>
              <a:buAutoNum type="arabicPeriod"/>
            </a:pPr>
            <a:r>
              <a:rPr lang="en-GB" sz="1200" noProof="0" dirty="0">
                <a:solidFill>
                  <a:schemeClr val="tx1"/>
                </a:solidFill>
                <a:latin typeface="Calibri" panose="020F0502020204030204" pitchFamily="34" charset="0"/>
                <a:cs typeface="Calibri" panose="020F0502020204030204" pitchFamily="34" charset="0"/>
              </a:rPr>
              <a:t>Menzies-Gow A et al. </a:t>
            </a:r>
            <a:r>
              <a:rPr lang="en-GB" sz="1200" i="1" noProof="0" dirty="0">
                <a:solidFill>
                  <a:schemeClr val="tx1"/>
                </a:solidFill>
                <a:latin typeface="Calibri" panose="020F0502020204030204" pitchFamily="34" charset="0"/>
                <a:cs typeface="Calibri" panose="020F0502020204030204" pitchFamily="34" charset="0"/>
              </a:rPr>
              <a:t>N </a:t>
            </a:r>
            <a:r>
              <a:rPr lang="en-GB" sz="1200" i="1" noProof="0" dirty="0" err="1">
                <a:solidFill>
                  <a:schemeClr val="tx1"/>
                </a:solidFill>
                <a:latin typeface="Calibri" panose="020F0502020204030204" pitchFamily="34" charset="0"/>
                <a:cs typeface="Calibri" panose="020F0502020204030204" pitchFamily="34" charset="0"/>
              </a:rPr>
              <a:t>Engl</a:t>
            </a:r>
            <a:r>
              <a:rPr lang="en-GB" sz="1200" i="1" noProof="0" dirty="0">
                <a:solidFill>
                  <a:schemeClr val="tx1"/>
                </a:solidFill>
                <a:latin typeface="Calibri" panose="020F0502020204030204" pitchFamily="34" charset="0"/>
                <a:cs typeface="Calibri" panose="020F0502020204030204" pitchFamily="34" charset="0"/>
              </a:rPr>
              <a:t> J Med. </a:t>
            </a:r>
            <a:r>
              <a:rPr lang="en-GB" sz="1200" noProof="0" dirty="0">
                <a:solidFill>
                  <a:schemeClr val="tx1"/>
                </a:solidFill>
                <a:latin typeface="Calibri" panose="020F0502020204030204" pitchFamily="34" charset="0"/>
                <a:cs typeface="Calibri" panose="020F0502020204030204" pitchFamily="34" charset="0"/>
              </a:rPr>
              <a:t>2021;384:1800–1809</a:t>
            </a:r>
          </a:p>
          <a:p>
            <a:pPr marL="228600" indent="-228600">
              <a:buSzPct val="100000"/>
              <a:buAutoNum type="arabicPeriod"/>
            </a:pPr>
            <a:r>
              <a:rPr kumimoji="0" lang="en-GB" sz="1200" b="0" i="0"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Corren</a:t>
            </a:r>
            <a:r>
              <a:rPr kumimoji="0" lang="en-GB" sz="12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J et al. </a:t>
            </a:r>
            <a:r>
              <a:rPr kumimoji="0" lang="en-GB" sz="1200" b="0" i="1"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Am J Respir Crit Care Med. </a:t>
            </a:r>
            <a:r>
              <a:rPr kumimoji="0" lang="en-GB" sz="1200" b="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2023 [</a:t>
            </a:r>
            <a:r>
              <a:rPr kumimoji="0" lang="en-GB" sz="1200" b="0"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Epub</a:t>
            </a:r>
            <a:r>
              <a:rPr kumimoji="0" lang="en-GB" sz="1200" b="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ahead of print]</a:t>
            </a:r>
            <a:endParaRPr lang="en-GB" sz="1200" noProof="0" dirty="0">
              <a:solidFill>
                <a:schemeClr val="tx1"/>
              </a:solidFill>
              <a:latin typeface="Calibri" panose="020F0502020204030204" pitchFamily="34" charset="0"/>
              <a:cs typeface="Calibri" panose="020F0502020204030204" pitchFamily="34" charset="0"/>
            </a:endParaRPr>
          </a:p>
          <a:p>
            <a:pPr marL="0" indent="0">
              <a:buNone/>
            </a:pPr>
            <a:endParaRPr lang="en-GB" sz="1200"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320206-C068-4E46-932E-449CFA20D9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a:endParaRPr>
          </a:p>
        </p:txBody>
      </p:sp>
    </p:spTree>
    <p:extLst>
      <p:ext uri="{BB962C8B-B14F-4D97-AF65-F5344CB8AC3E}">
        <p14:creationId xmlns:p14="http://schemas.microsoft.com/office/powerpoint/2010/main" val="7652156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ko-KR" altLang="en-US" sz="1200" b="1" i="0" u="sng" strike="noStrike" cap="none" noProof="0" dirty="0">
                <a:solidFill>
                  <a:schemeClr val="tx1"/>
                </a:solidFill>
                <a:latin typeface="Calibri" panose="020F0502020204030204" pitchFamily="34" charset="0"/>
                <a:cs typeface="Calibri" panose="020F0502020204030204" pitchFamily="34" charset="0"/>
                <a:sym typeface="Calibri"/>
              </a:rPr>
              <a:t>하지만 그래도 </a:t>
            </a:r>
            <a:r>
              <a:rPr lang="ko-KR" altLang="en-US" sz="1200" b="1" i="0" u="sng" strike="noStrike" cap="none" noProof="0" dirty="0" err="1">
                <a:solidFill>
                  <a:schemeClr val="tx1"/>
                </a:solidFill>
                <a:latin typeface="Calibri" panose="020F0502020204030204" pitchFamily="34" charset="0"/>
                <a:cs typeface="Calibri" panose="020F0502020204030204" pitchFamily="34" charset="0"/>
                <a:sym typeface="Calibri"/>
              </a:rPr>
              <a:t>호산구가</a:t>
            </a:r>
            <a:r>
              <a:rPr lang="ko-KR" altLang="en-US" sz="1200" b="1" i="0" u="sng" strike="noStrike" cap="none" noProof="0" dirty="0">
                <a:solidFill>
                  <a:schemeClr val="tx1"/>
                </a:solidFill>
                <a:latin typeface="Calibri" panose="020F0502020204030204" pitchFamily="34" charset="0"/>
                <a:cs typeface="Calibri" panose="020F0502020204030204" pitchFamily="34" charset="0"/>
                <a:sym typeface="Calibri"/>
              </a:rPr>
              <a:t> 높을수록 효과는 좋았습니다</a:t>
            </a:r>
            <a:r>
              <a:rPr lang="en-US" altLang="ko-KR" sz="1200" b="1" i="0" u="sng" strike="noStrike" cap="none" noProof="0" dirty="0">
                <a:solidFill>
                  <a:schemeClr val="tx1"/>
                </a:solidFill>
                <a:latin typeface="Calibri" panose="020F0502020204030204" pitchFamily="34" charset="0"/>
                <a:cs typeface="Calibri" panose="020F0502020204030204" pitchFamily="34" charset="0"/>
                <a:sym typeface="Calibri"/>
              </a:rPr>
              <a:t>.</a:t>
            </a:r>
            <a:endParaRPr lang="en-GB" sz="1200" b="1" i="0" u="sng" strike="noStrike" cap="none" noProof="0" dirty="0">
              <a:solidFill>
                <a:schemeClr val="tx1"/>
              </a:solidFill>
              <a:latin typeface="Calibri" panose="020F0502020204030204" pitchFamily="34" charset="0"/>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sng" strike="noStrike" cap="none" noProof="0" dirty="0">
              <a:solidFill>
                <a:schemeClr val="tx1"/>
              </a:solidFill>
              <a:latin typeface="Calibri" panose="020F0502020204030204" pitchFamily="34" charset="0"/>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sng" strike="noStrike" cap="none" noProof="0" dirty="0">
                <a:solidFill>
                  <a:schemeClr val="tx1"/>
                </a:solidFill>
                <a:latin typeface="Calibri" panose="020F0502020204030204" pitchFamily="34" charset="0"/>
                <a:cs typeface="Calibri" panose="020F0502020204030204" pitchFamily="34" charset="0"/>
                <a:sym typeface="Calibri"/>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noProof="0" dirty="0">
                <a:solidFill>
                  <a:schemeClr val="tx1"/>
                </a:solidFill>
                <a:latin typeface="Calibri" panose="020F0502020204030204" pitchFamily="34" charset="0"/>
                <a:ea typeface="+mn-ea"/>
                <a:cs typeface="Calibri" panose="020F0502020204030204" pitchFamily="34" charset="0"/>
                <a:sym typeface="Calibri"/>
              </a:rPr>
              <a:t>In an exploratory analysis of NAVIGATOR, TEZSPIRE reduced exacerbations compared with placebo in patients with severe uncontrolled asthma across all high baseline blood eosinophil subgroups studied at Week 52</a:t>
            </a:r>
            <a:endParaRPr lang="en-GB" sz="1200" b="0" i="0" u="none" strike="noStrike" cap="none" noProof="0" dirty="0">
              <a:solidFill>
                <a:schemeClr val="tx1"/>
              </a:solidFill>
              <a:latin typeface="Calibri" panose="020F0502020204030204" pitchFamily="34" charset="0"/>
              <a:ea typeface="+mn-ea"/>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i="0" u="none" strike="noStrike" cap="none" noProof="0" dirty="0">
              <a:solidFill>
                <a:schemeClr val="tx1"/>
              </a:solidFill>
              <a:latin typeface="Calibri" panose="020F0502020204030204" pitchFamily="34" charset="0"/>
              <a:ea typeface="+mn-ea"/>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baseline="0" noProof="0" dirty="0">
                <a:solidFill>
                  <a:schemeClr val="tx1"/>
                </a:solidFill>
                <a:latin typeface="Calibri" panose="020F0502020204030204" pitchFamily="34" charset="0"/>
                <a:cs typeface="Calibri" panose="020F0502020204030204" pitchFamily="34" charset="0"/>
              </a:rPr>
              <a:t>Reference</a:t>
            </a:r>
            <a:endParaRPr lang="en-GB" sz="1200" b="0" i="0" u="none" strike="noStrike" cap="none" noProof="0" dirty="0">
              <a:solidFill>
                <a:schemeClr val="tx1"/>
              </a:solidFill>
              <a:latin typeface="Calibri" panose="020F0502020204030204" pitchFamily="34" charset="0"/>
              <a:ea typeface="+mn-ea"/>
              <a:cs typeface="Calibri" panose="020F0502020204030204" pitchFamily="34" charset="0"/>
              <a:sym typeface="Calibri"/>
            </a:endParaRPr>
          </a:p>
          <a:p>
            <a:pPr marL="228600" marR="0" lvl="0" indent="-228600" algn="l" defTabSz="914400" rtl="0" eaLnBrk="1" fontAlgn="auto" latinLnBrk="0" hangingPunct="1">
              <a:lnSpc>
                <a:spcPct val="100000"/>
              </a:lnSpc>
              <a:spcBef>
                <a:spcPts val="0"/>
              </a:spcBef>
              <a:spcAft>
                <a:spcPts val="0"/>
              </a:spcAft>
              <a:buClr>
                <a:srgbClr val="000000"/>
              </a:buClr>
              <a:buSzPct val="100000"/>
              <a:buFont typeface="Arial"/>
              <a:buAutoNum type="arabicPeriod"/>
              <a:tabLst/>
              <a:defRPr/>
            </a:pPr>
            <a:r>
              <a:rPr kumimoji="0" lang="en-GB" sz="12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sym typeface="Arial"/>
              </a:rPr>
              <a:t>Jain N et al. Poster presented at: ACAAI 2022 (PO86)</a:t>
            </a:r>
            <a:endParaRPr kumimoji="0" lang="en-US" sz="12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smtClean="0">
                <a:ln>
                  <a:noFill/>
                </a:ln>
                <a:solidFill>
                  <a:srgbClr val="000000"/>
                </a:solidFill>
                <a:effectLst/>
                <a:uLnTx/>
                <a:uFillTx/>
                <a:latin typeface="Arial" panose="020B0604020202020204" pitchFamily="34" charset="0"/>
                <a:ea typeface="Calibri"/>
                <a:cs typeface="Arial" panose="020B0604020202020204" pitchFamily="34" charset="0"/>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71</a:t>
            </a:fld>
            <a:endParaRPr kumimoji="0" lang="en-US" sz="13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40802799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보험 </a:t>
            </a:r>
            <a:r>
              <a:rPr lang="ko-KR" altLang="en-US" dirty="0" err="1"/>
              <a:t>안돼고</a:t>
            </a:r>
            <a:endParaRPr lang="en-US" altLang="ko-KR" dirty="0"/>
          </a:p>
          <a:p>
            <a:r>
              <a:rPr lang="ko-KR" altLang="en-US" dirty="0"/>
              <a:t>가격 아주 비쌉니다</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6DADD68-D10A-49D0-BB1C-FC1F0E1BD270}" type="slidenum">
              <a:rPr kumimoji="0" lang="de-DE"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de-DE"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4378651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테제도 </a:t>
            </a:r>
            <a:r>
              <a:rPr lang="ko-KR" altLang="en-US" dirty="0" err="1"/>
              <a:t>두필처럼</a:t>
            </a:r>
            <a:r>
              <a:rPr lang="ko-KR" altLang="en-US" dirty="0"/>
              <a:t> </a:t>
            </a:r>
            <a:r>
              <a:rPr lang="en-US" altLang="ko-KR" dirty="0" err="1"/>
              <a:t>feno</a:t>
            </a:r>
            <a:r>
              <a:rPr lang="en-US" altLang="ko-KR" dirty="0"/>
              <a:t> </a:t>
            </a:r>
            <a:r>
              <a:rPr lang="ko-KR" altLang="en-US" dirty="0"/>
              <a:t>높으면 효과 좋습니다</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6DADD68-D10A-49D0-BB1C-FC1F0E1BD270}" type="slidenum">
              <a:rPr kumimoji="0" lang="de-DE"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de-DE"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084136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r>
              <a:rPr lang="ko-KR" altLang="en-US" dirty="0"/>
              <a:t>해서 천식은 기도 염증으로 인해 기도과민성이 획득한 기도가 가변기도폐쇄가 발생하여</a:t>
            </a:r>
            <a:endParaRPr lang="en-US" altLang="ko-KR" dirty="0"/>
          </a:p>
          <a:p>
            <a:r>
              <a:rPr lang="ko-KR" altLang="en-US" dirty="0"/>
              <a:t>기도 </a:t>
            </a:r>
            <a:r>
              <a:rPr lang="en-US" altLang="ko-KR" dirty="0"/>
              <a:t>……</a:t>
            </a:r>
            <a:r>
              <a:rPr lang="ko-KR" altLang="en-US" dirty="0"/>
              <a:t>정상 </a:t>
            </a:r>
            <a:r>
              <a:rPr lang="ko-KR" altLang="en-US" dirty="0" err="1"/>
              <a:t>ㅣㄱ도</a:t>
            </a:r>
            <a:r>
              <a:rPr lang="en-US" altLang="ko-KR" dirty="0"/>
              <a:t>.. </a:t>
            </a:r>
            <a:r>
              <a:rPr lang="ko-KR" altLang="en-US" dirty="0"/>
              <a:t>다양 </a:t>
            </a:r>
            <a:r>
              <a:rPr lang="ko-KR" altLang="en-US" dirty="0" err="1"/>
              <a:t>에티</a:t>
            </a:r>
            <a:r>
              <a:rPr lang="en-US" altLang="ko-KR" dirty="0"/>
              <a:t>…</a:t>
            </a:r>
            <a:r>
              <a:rPr lang="ko-KR" altLang="en-US" dirty="0"/>
              <a:t>일종의  </a:t>
            </a:r>
            <a:r>
              <a:rPr lang="en-US" altLang="ko-KR" dirty="0"/>
              <a:t>clinical</a:t>
            </a:r>
            <a:r>
              <a:rPr lang="ko-KR" altLang="en-US" dirty="0"/>
              <a:t> </a:t>
            </a:r>
            <a:r>
              <a:rPr lang="en-US" altLang="ko-KR" dirty="0" err="1"/>
              <a:t>syn</a:t>
            </a:r>
            <a:endParaRPr lang="en-US" altLang="ko-KR" dirty="0"/>
          </a:p>
          <a:p>
            <a:endParaRPr lang="en-US" altLang="ko-KR" dirty="0"/>
          </a:p>
          <a:p>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따라서 천식의 병인은 </a:t>
            </a:r>
            <a:r>
              <a:rPr lang="ko-KR" altLang="en-US" dirty="0" err="1"/>
              <a:t>기도염증이</a:t>
            </a:r>
            <a:r>
              <a:rPr lang="ko-KR" altLang="en-US" dirty="0"/>
              <a:t> 어떠한 기전으로 </a:t>
            </a:r>
            <a:r>
              <a:rPr lang="ko-KR" altLang="en-US" dirty="0" err="1"/>
              <a:t>발생하는가가</a:t>
            </a:r>
            <a:r>
              <a:rPr lang="ko-KR" altLang="en-US" dirty="0"/>
              <a:t> 되겠습니다</a:t>
            </a:r>
            <a:r>
              <a:rPr lang="en-US" altLang="ko-KR" dirty="0"/>
              <a:t>. </a:t>
            </a:r>
          </a:p>
          <a:p>
            <a:endParaRPr lang="ko-KR" altLang="en-US" dirty="0"/>
          </a:p>
        </p:txBody>
      </p:sp>
      <p:sp>
        <p:nvSpPr>
          <p:cNvPr id="4" name="슬라이드 번호 개체 틀 3"/>
          <p:cNvSpPr>
            <a:spLocks noGrp="1"/>
          </p:cNvSpPr>
          <p:nvPr>
            <p:ph type="sldNum" sz="quarter" idx="10"/>
          </p:nvPr>
        </p:nvSpPr>
        <p:spPr/>
        <p:txBody>
          <a:bodyPr/>
          <a:lstStyle/>
          <a:p>
            <a:fld id="{56DADD68-D10A-49D0-BB1C-FC1F0E1BD270}" type="slidenum">
              <a:rPr lang="de-DE" smtClean="0"/>
              <a:pPr/>
              <a:t>8</a:t>
            </a:fld>
            <a:endParaRPr lang="de-DE"/>
          </a:p>
        </p:txBody>
      </p:sp>
    </p:spTree>
    <p:extLst>
      <p:ext uri="{BB962C8B-B14F-4D97-AF65-F5344CB8AC3E}">
        <p14:creationId xmlns:p14="http://schemas.microsoft.com/office/powerpoint/2010/main" val="7050934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168CE-10F3-27F1-5CF9-A455913B0072}"/>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16B8FFC2-4013-6826-2B0C-A435CCCCEA41}"/>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0262BE81-05D4-0EEA-F6D3-763BE1AE0338}"/>
              </a:ext>
            </a:extLst>
          </p:cNvPr>
          <p:cNvSpPr>
            <a:spLocks noGrp="1"/>
          </p:cNvSpPr>
          <p:nvPr>
            <p:ph type="body" idx="1"/>
          </p:nvPr>
        </p:nvSpPr>
        <p:spPr/>
        <p:txBody>
          <a:bodyPr/>
          <a:lstStyle/>
          <a:p>
            <a:r>
              <a:rPr lang="ko-KR" altLang="en-US" dirty="0"/>
              <a:t>자 그러면 이처럼 다양한 바</a:t>
            </a:r>
            <a:r>
              <a:rPr lang="en-US" altLang="ko-KR" dirty="0"/>
              <a:t>…</a:t>
            </a:r>
            <a:r>
              <a:rPr lang="ko-KR" altLang="en-US" dirty="0"/>
              <a:t>어떻 선</a:t>
            </a:r>
            <a:r>
              <a:rPr lang="en-US" altLang="ko-KR" dirty="0"/>
              <a:t>?</a:t>
            </a:r>
            <a:endParaRPr lang="ko-KR" altLang="en-US" dirty="0"/>
          </a:p>
        </p:txBody>
      </p:sp>
      <p:sp>
        <p:nvSpPr>
          <p:cNvPr id="4" name="슬라이드 번호 개체 틀 3">
            <a:extLst>
              <a:ext uri="{FF2B5EF4-FFF2-40B4-BE49-F238E27FC236}">
                <a16:creationId xmlns:a16="http://schemas.microsoft.com/office/drawing/2014/main" id="{E7B9E7AD-E3D3-701E-A0D5-4A267B5561C4}"/>
              </a:ext>
            </a:extLst>
          </p:cNvPr>
          <p:cNvSpPr>
            <a:spLocks noGrp="1"/>
          </p:cNvSpPr>
          <p:nvPr>
            <p:ph type="sldNum" sz="quarter" idx="5"/>
          </p:nvPr>
        </p:nvSpPr>
        <p:spPr/>
        <p:txBody>
          <a:bodyPr/>
          <a:lstStyle/>
          <a:p>
            <a:fld id="{13E799B0-3028-4C88-BDBB-C5B11D1F9D42}" type="slidenum">
              <a:rPr lang="ko-KR" altLang="en-US" smtClean="0"/>
              <a:t>75</a:t>
            </a:fld>
            <a:endParaRPr lang="ko-KR" altLang="en-US"/>
          </a:p>
        </p:txBody>
      </p:sp>
    </p:spTree>
    <p:extLst>
      <p:ext uri="{BB962C8B-B14F-4D97-AF65-F5344CB8AC3E}">
        <p14:creationId xmlns:p14="http://schemas.microsoft.com/office/powerpoint/2010/main" val="13869546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아직 </a:t>
            </a:r>
            <a:r>
              <a:rPr lang="ko-KR" altLang="en-US" dirty="0" err="1"/>
              <a:t>잘모름</a:t>
            </a:r>
            <a:r>
              <a:rPr lang="en-US" altLang="ko-KR" dirty="0"/>
              <a:t>..</a:t>
            </a:r>
          </a:p>
          <a:p>
            <a:r>
              <a:rPr lang="ko-KR" altLang="en-US" dirty="0"/>
              <a:t>다만 </a:t>
            </a:r>
            <a:r>
              <a:rPr lang="en-US" altLang="ko-KR" dirty="0"/>
              <a:t>GINMA </a:t>
            </a:r>
            <a:r>
              <a:rPr lang="ko-KR" altLang="en-US" dirty="0" err="1"/>
              <a:t>약제별</a:t>
            </a:r>
            <a:r>
              <a:rPr lang="ko-KR" altLang="en-US" dirty="0"/>
              <a:t> </a:t>
            </a:r>
            <a:r>
              <a:rPr lang="ko-KR" altLang="en-US" dirty="0" err="1"/>
              <a:t>장잠점</a:t>
            </a:r>
            <a:r>
              <a:rPr lang="ko-KR" altLang="en-US" dirty="0"/>
              <a:t> 특히 동반질환에 대핸 효과를 고려해서 선택하도록 </a:t>
            </a:r>
            <a:r>
              <a:rPr lang="ko-KR" altLang="en-US" dirty="0" err="1"/>
              <a:t>하고있스비나</a:t>
            </a:r>
            <a:r>
              <a:rPr lang="en-US" altLang="ko-KR" dirty="0"/>
              <a:t>.</a:t>
            </a:r>
          </a:p>
          <a:p>
            <a:endParaRPr lang="en-US" altLang="ko-KR" dirty="0"/>
          </a:p>
          <a:p>
            <a:r>
              <a:rPr lang="ko-KR" altLang="en-US" dirty="0"/>
              <a:t>해서</a:t>
            </a:r>
            <a:r>
              <a:rPr lang="en-US" altLang="ko-KR" dirty="0"/>
              <a:t>. </a:t>
            </a:r>
            <a:r>
              <a:rPr lang="ko-KR" altLang="en-US" dirty="0"/>
              <a:t>우리가 장단점 공부를 했고</a:t>
            </a:r>
            <a:r>
              <a:rPr lang="en-US" altLang="ko-KR" dirty="0"/>
              <a:t>..</a:t>
            </a:r>
            <a:r>
              <a:rPr lang="ko-KR" altLang="en-US" dirty="0"/>
              <a:t>정리하자면</a:t>
            </a:r>
          </a:p>
        </p:txBody>
      </p:sp>
      <p:sp>
        <p:nvSpPr>
          <p:cNvPr id="4" name="슬라이드 번호 개체 틀 3"/>
          <p:cNvSpPr>
            <a:spLocks noGrp="1"/>
          </p:cNvSpPr>
          <p:nvPr>
            <p:ph type="sldNum" sz="quarter" idx="10"/>
          </p:nvPr>
        </p:nvSpPr>
        <p:spPr/>
        <p:txBody>
          <a:bodyPr/>
          <a:lstStyle/>
          <a:p>
            <a:fld id="{56DADD68-D10A-49D0-BB1C-FC1F0E1BD270}" type="slidenum">
              <a:rPr lang="de-DE" smtClean="0"/>
              <a:pPr/>
              <a:t>76</a:t>
            </a:fld>
            <a:endParaRPr lang="de-DE"/>
          </a:p>
        </p:txBody>
      </p:sp>
    </p:spTree>
    <p:extLst>
      <p:ext uri="{BB962C8B-B14F-4D97-AF65-F5344CB8AC3E}">
        <p14:creationId xmlns:p14="http://schemas.microsoft.com/office/powerpoint/2010/main" val="8927120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Ba +… </a:t>
            </a:r>
            <a:r>
              <a:rPr lang="ko-KR" altLang="en-US" dirty="0" err="1"/>
              <a:t>첫줄만</a:t>
            </a:r>
            <a:r>
              <a:rPr lang="ko-KR" altLang="en-US" baseline="0" dirty="0"/>
              <a:t> 읽자 </a:t>
            </a:r>
            <a:endParaRPr lang="en-US" altLang="ko-KR" dirty="0"/>
          </a:p>
          <a:p>
            <a:endParaRPr lang="en-US" altLang="ko-KR" dirty="0"/>
          </a:p>
          <a:p>
            <a:r>
              <a:rPr lang="ko-KR" altLang="en-US" dirty="0"/>
              <a:t>하지만</a:t>
            </a:r>
            <a:r>
              <a:rPr lang="en-US" altLang="ko-KR" dirty="0"/>
              <a:t> </a:t>
            </a:r>
            <a:r>
              <a:rPr lang="ko-KR" altLang="en-US" dirty="0"/>
              <a:t>이렇게 </a:t>
            </a:r>
            <a:r>
              <a:rPr lang="ko-KR" altLang="en-US" dirty="0" err="1"/>
              <a:t>선택못합니다</a:t>
            </a:r>
            <a:r>
              <a:rPr lang="en-US" altLang="ko-KR" dirty="0"/>
              <a:t>. </a:t>
            </a:r>
            <a:r>
              <a:rPr lang="ko-KR" altLang="en-US" dirty="0" err="1"/>
              <a:t>왜냐</a:t>
            </a:r>
            <a:r>
              <a:rPr lang="ko-KR" altLang="en-US" dirty="0"/>
              <a:t> 가격이 너무 비싸니까</a:t>
            </a:r>
            <a:r>
              <a:rPr lang="en-US" altLang="ko-KR" dirty="0"/>
              <a:t>..</a:t>
            </a:r>
            <a:r>
              <a:rPr lang="ko-KR" altLang="en-US" dirty="0" err="1"/>
              <a:t>그렇</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56DADD68-D10A-49D0-BB1C-FC1F0E1BD270}" type="slidenum">
              <a:rPr lang="de-DE" smtClean="0"/>
              <a:pPr/>
              <a:t>77</a:t>
            </a:fld>
            <a:endParaRPr lang="de-DE"/>
          </a:p>
        </p:txBody>
      </p:sp>
    </p:spTree>
    <p:extLst>
      <p:ext uri="{BB962C8B-B14F-4D97-AF65-F5344CB8AC3E}">
        <p14:creationId xmlns:p14="http://schemas.microsoft.com/office/powerpoint/2010/main" val="41143482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C7E5D-0A7C-321D-3538-A31FCBA5F6C6}"/>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7CC00F28-CE6C-BE79-D451-AE3E87B20D6C}"/>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BA9A1D88-0D69-E1E0-50AC-9078F24E83A9}"/>
              </a:ext>
            </a:extLst>
          </p:cNvPr>
          <p:cNvSpPr>
            <a:spLocks noGrp="1"/>
          </p:cNvSpPr>
          <p:nvPr>
            <p:ph type="body" idx="1"/>
          </p:nvPr>
        </p:nvSpPr>
        <p:spPr/>
        <p:txBody>
          <a:bodyPr/>
          <a:lstStyle/>
          <a:p>
            <a:r>
              <a:rPr lang="ko-KR" altLang="en-US" dirty="0"/>
              <a:t>그럼 </a:t>
            </a:r>
            <a:r>
              <a:rPr lang="ko-KR" altLang="en-US" dirty="0" err="1"/>
              <a:t>중천식</a:t>
            </a:r>
            <a:r>
              <a:rPr lang="ko-KR" altLang="en-US" dirty="0"/>
              <a:t> 치료 실제로 </a:t>
            </a:r>
            <a:r>
              <a:rPr lang="ko-KR" altLang="en-US" dirty="0" err="1"/>
              <a:t>어떻게하는가를</a:t>
            </a:r>
            <a:r>
              <a:rPr lang="ko-KR" altLang="en-US" dirty="0"/>
              <a:t> 좀 살펴보겠습니다</a:t>
            </a:r>
            <a:r>
              <a:rPr lang="en-US" altLang="ko-KR" dirty="0"/>
              <a:t>.</a:t>
            </a:r>
            <a:endParaRPr lang="ko-KR" altLang="en-US" dirty="0"/>
          </a:p>
        </p:txBody>
      </p:sp>
      <p:sp>
        <p:nvSpPr>
          <p:cNvPr id="4" name="슬라이드 번호 개체 틀 3">
            <a:extLst>
              <a:ext uri="{FF2B5EF4-FFF2-40B4-BE49-F238E27FC236}">
                <a16:creationId xmlns:a16="http://schemas.microsoft.com/office/drawing/2014/main" id="{1AF31854-C86B-7CAE-718E-B4D093CE9014}"/>
              </a:ext>
            </a:extLst>
          </p:cNvPr>
          <p:cNvSpPr>
            <a:spLocks noGrp="1"/>
          </p:cNvSpPr>
          <p:nvPr>
            <p:ph type="sldNum" sz="quarter" idx="5"/>
          </p:nvPr>
        </p:nvSpPr>
        <p:spPr/>
        <p:txBody>
          <a:bodyPr/>
          <a:lstStyle/>
          <a:p>
            <a:fld id="{13E799B0-3028-4C88-BDBB-C5B11D1F9D42}" type="slidenum">
              <a:rPr lang="ko-KR" altLang="en-US" smtClean="0"/>
              <a:t>78</a:t>
            </a:fld>
            <a:endParaRPr lang="ko-KR" altLang="en-US"/>
          </a:p>
        </p:txBody>
      </p:sp>
    </p:spTree>
    <p:extLst>
      <p:ext uri="{BB962C8B-B14F-4D97-AF65-F5344CB8AC3E}">
        <p14:creationId xmlns:p14="http://schemas.microsoft.com/office/powerpoint/2010/main" val="21412438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앞서 말씀드린 난치천식 접근과정을 통해 중증천식으로 인정 </a:t>
            </a:r>
            <a:r>
              <a:rPr lang="en-US" altLang="ko-KR" dirty="0"/>
              <a:t>(concede)</a:t>
            </a:r>
            <a:r>
              <a:rPr lang="ko-KR" altLang="en-US" dirty="0"/>
              <a:t>되고</a:t>
            </a:r>
            <a:r>
              <a:rPr lang="en-US" altLang="ko-KR" dirty="0"/>
              <a:t>, T2-high treatable trait</a:t>
            </a:r>
            <a:r>
              <a:rPr lang="ko-KR" altLang="en-US" dirty="0"/>
              <a:t>가 확인되어 생물학적제제를 사용하기로 결정한 경우</a:t>
            </a:r>
          </a:p>
        </p:txBody>
      </p:sp>
      <p:sp>
        <p:nvSpPr>
          <p:cNvPr id="4" name="슬라이드 번호 개체 틀 3"/>
          <p:cNvSpPr>
            <a:spLocks noGrp="1"/>
          </p:cNvSpPr>
          <p:nvPr>
            <p:ph type="sldNum" sz="quarter" idx="10"/>
          </p:nvPr>
        </p:nvSpPr>
        <p:spPr/>
        <p:txBody>
          <a:bodyPr/>
          <a:lstStyle/>
          <a:p>
            <a:fld id="{13E799B0-3028-4C88-BDBB-C5B11D1F9D42}" type="slidenum">
              <a:rPr lang="ko-KR" altLang="en-US" smtClean="0"/>
              <a:t>79</a:t>
            </a:fld>
            <a:endParaRPr lang="ko-KR" altLang="en-US"/>
          </a:p>
        </p:txBody>
      </p:sp>
    </p:spTree>
    <p:extLst>
      <p:ext uri="{BB962C8B-B14F-4D97-AF65-F5344CB8AC3E}">
        <p14:creationId xmlns:p14="http://schemas.microsoft.com/office/powerpoint/2010/main" val="16374041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가장 중요한 선택의 기준은</a:t>
            </a:r>
            <a:r>
              <a:rPr lang="en-US" altLang="ko-KR" dirty="0"/>
              <a:t>…..</a:t>
            </a:r>
            <a:r>
              <a:rPr lang="ko-KR" altLang="en-US" dirty="0"/>
              <a:t>약물의 가격과 환자의 경제력입니다</a:t>
            </a:r>
            <a:r>
              <a:rPr lang="en-US" altLang="ko-KR" dirty="0"/>
              <a:t>.</a:t>
            </a:r>
          </a:p>
          <a:p>
            <a:endParaRPr lang="en-US" altLang="ko-KR" dirty="0"/>
          </a:p>
          <a:p>
            <a:r>
              <a:rPr lang="ko-KR" altLang="en-US" dirty="0"/>
              <a:t>약물의 가격</a:t>
            </a:r>
          </a:p>
        </p:txBody>
      </p:sp>
      <p:sp>
        <p:nvSpPr>
          <p:cNvPr id="4" name="슬라이드 번호 개체 틀 3"/>
          <p:cNvSpPr>
            <a:spLocks noGrp="1"/>
          </p:cNvSpPr>
          <p:nvPr>
            <p:ph type="sldNum" sz="quarter" idx="10"/>
          </p:nvPr>
        </p:nvSpPr>
        <p:spPr/>
        <p:txBody>
          <a:bodyPr/>
          <a:lstStyle/>
          <a:p>
            <a:fld id="{56DADD68-D10A-49D0-BB1C-FC1F0E1BD270}" type="slidenum">
              <a:rPr lang="de-DE" smtClean="0"/>
              <a:pPr/>
              <a:t>80</a:t>
            </a:fld>
            <a:endParaRPr lang="de-DE"/>
          </a:p>
        </p:txBody>
      </p:sp>
    </p:spTree>
    <p:extLst>
      <p:ext uri="{BB962C8B-B14F-4D97-AF65-F5344CB8AC3E}">
        <p14:creationId xmlns:p14="http://schemas.microsoft.com/office/powerpoint/2010/main" val="23089820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a:t>바일로직스</a:t>
            </a:r>
            <a:r>
              <a:rPr lang="ko-KR" altLang="en-US" dirty="0"/>
              <a:t> </a:t>
            </a:r>
            <a:r>
              <a:rPr lang="ko-KR" altLang="en-US" dirty="0" err="1"/>
              <a:t>급여약간</a:t>
            </a:r>
            <a:endParaRPr lang="en-US" altLang="ko-KR" dirty="0"/>
          </a:p>
          <a:p>
            <a:endParaRPr lang="en-US" altLang="ko-KR" dirty="0"/>
          </a:p>
          <a:p>
            <a:r>
              <a:rPr lang="ko-KR" altLang="en-US" dirty="0"/>
              <a:t>가능하면 급여 되는 것</a:t>
            </a:r>
            <a:endParaRPr lang="en-US" altLang="ko-KR" dirty="0"/>
          </a:p>
          <a:p>
            <a:r>
              <a:rPr lang="ko-KR" altLang="en-US" dirty="0"/>
              <a:t>보조금 </a:t>
            </a:r>
            <a:r>
              <a:rPr lang="en-US" altLang="ko-KR" dirty="0"/>
              <a:t>(</a:t>
            </a:r>
            <a:r>
              <a:rPr lang="ko-KR" altLang="en-US" dirty="0" err="1"/>
              <a:t>환급금</a:t>
            </a:r>
            <a:r>
              <a:rPr lang="en-US" altLang="ko-KR" dirty="0"/>
              <a:t>) </a:t>
            </a:r>
            <a:r>
              <a:rPr lang="ko-KR" altLang="en-US" dirty="0"/>
              <a:t>있는 것</a:t>
            </a:r>
          </a:p>
        </p:txBody>
      </p:sp>
      <p:sp>
        <p:nvSpPr>
          <p:cNvPr id="4" name="슬라이드 번호 개체 틀 3"/>
          <p:cNvSpPr>
            <a:spLocks noGrp="1"/>
          </p:cNvSpPr>
          <p:nvPr>
            <p:ph type="sldNum" sz="quarter" idx="10"/>
          </p:nvPr>
        </p:nvSpPr>
        <p:spPr/>
        <p:txBody>
          <a:bodyPr/>
          <a:lstStyle/>
          <a:p>
            <a:fld id="{56DADD68-D10A-49D0-BB1C-FC1F0E1BD270}" type="slidenum">
              <a:rPr lang="de-DE" smtClean="0"/>
              <a:pPr/>
              <a:t>81</a:t>
            </a:fld>
            <a:endParaRPr lang="de-DE"/>
          </a:p>
        </p:txBody>
      </p:sp>
    </p:spTree>
    <p:extLst>
      <p:ext uri="{BB962C8B-B14F-4D97-AF65-F5344CB8AC3E}">
        <p14:creationId xmlns:p14="http://schemas.microsoft.com/office/powerpoint/2010/main" val="34334289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그래서 제가 하는 방식을 </a:t>
            </a:r>
            <a:r>
              <a:rPr lang="ko-KR" altLang="en-US" dirty="0" err="1"/>
              <a:t>소개드려보겠습니다</a:t>
            </a:r>
            <a:r>
              <a:rPr lang="en-US" altLang="ko-KR" dirty="0"/>
              <a:t>.</a:t>
            </a:r>
          </a:p>
          <a:p>
            <a:endParaRPr lang="en-US" altLang="ko-KR" dirty="0"/>
          </a:p>
          <a:p>
            <a:r>
              <a:rPr lang="ko-KR" altLang="en-US" dirty="0"/>
              <a:t>일단 </a:t>
            </a:r>
            <a:r>
              <a:rPr lang="ko-KR" altLang="en-US" dirty="0" err="1"/>
              <a:t>중증천식이고</a:t>
            </a:r>
            <a:r>
              <a:rPr lang="ko-KR" altLang="en-US" dirty="0"/>
              <a:t>  </a:t>
            </a:r>
            <a:r>
              <a:rPr lang="ko-KR" altLang="en-US" dirty="0" err="1"/>
              <a:t>티투하이면</a:t>
            </a:r>
            <a:r>
              <a:rPr lang="ko-KR" altLang="en-US" dirty="0"/>
              <a:t> 일단 </a:t>
            </a:r>
            <a:r>
              <a:rPr lang="ko-KR" altLang="en-US" dirty="0" err="1"/>
              <a:t>올림주맙</a:t>
            </a:r>
            <a:r>
              <a:rPr lang="ko-KR" altLang="en-US" dirty="0"/>
              <a:t> 보험가능한지 봅니다</a:t>
            </a:r>
            <a:r>
              <a:rPr lang="en-US" altLang="ko-KR" dirty="0"/>
              <a:t>.</a:t>
            </a:r>
            <a:r>
              <a:rPr lang="ko-KR" altLang="en-US" dirty="0"/>
              <a:t>해서 가능하면 </a:t>
            </a:r>
            <a:r>
              <a:rPr lang="ko-KR" altLang="en-US" dirty="0" err="1"/>
              <a:t>오말</a:t>
            </a:r>
            <a:r>
              <a:rPr lang="ko-KR" altLang="en-US" dirty="0"/>
              <a:t> </a:t>
            </a:r>
            <a:r>
              <a:rPr lang="ko-KR" altLang="en-US" dirty="0" err="1"/>
              <a:t>씁니ㅏㄷ</a:t>
            </a:r>
            <a:r>
              <a:rPr lang="en-US" altLang="ko-KR" dirty="0"/>
              <a:t>. </a:t>
            </a:r>
            <a:r>
              <a:rPr lang="ko-KR" altLang="en-US" dirty="0"/>
              <a:t>호전되면 지속</a:t>
            </a:r>
            <a:endParaRPr lang="en-US" altLang="ko-KR" dirty="0"/>
          </a:p>
          <a:p>
            <a:r>
              <a:rPr lang="ko-KR" altLang="en-US" dirty="0" err="1"/>
              <a:t>호전없음녀</a:t>
            </a:r>
            <a:r>
              <a:rPr lang="en-US" altLang="ko-KR" dirty="0"/>
              <a:t>…</a:t>
            </a:r>
            <a:r>
              <a:rPr lang="ko-KR" altLang="en-US" dirty="0"/>
              <a:t>일단 실비보험 있는지 </a:t>
            </a:r>
            <a:r>
              <a:rPr lang="ko-KR" altLang="en-US" dirty="0" err="1"/>
              <a:t>물어보구요</a:t>
            </a:r>
            <a:r>
              <a:rPr lang="en-US" altLang="ko-KR" dirty="0"/>
              <a:t>…il5</a:t>
            </a:r>
            <a:r>
              <a:rPr lang="ko-KR" altLang="en-US" dirty="0"/>
              <a:t>제제 가능하도록 </a:t>
            </a:r>
            <a:r>
              <a:rPr lang="en-US" altLang="ko-KR" dirty="0" err="1"/>
              <a:t>cbvc</a:t>
            </a:r>
            <a:r>
              <a:rPr lang="ko-KR" altLang="en-US" dirty="0"/>
              <a:t>를 </a:t>
            </a:r>
            <a:r>
              <a:rPr lang="ko-KR" altLang="en-US" dirty="0" err="1"/>
              <a:t>자주합니다</a:t>
            </a:r>
            <a:r>
              <a:rPr lang="en-US" altLang="ko-KR" dirty="0"/>
              <a:t>. </a:t>
            </a:r>
            <a:r>
              <a:rPr lang="ko-KR" altLang="en-US" dirty="0"/>
              <a:t>특히 상태가 </a:t>
            </a:r>
            <a:r>
              <a:rPr lang="ko-KR" altLang="en-US" dirty="0" err="1"/>
              <a:t>안좋을때가</a:t>
            </a:r>
            <a:r>
              <a:rPr lang="ko-KR" altLang="en-US" dirty="0"/>
              <a:t> 오늘 하고 가라고 합니다</a:t>
            </a:r>
            <a:r>
              <a:rPr lang="en-US" altLang="ko-KR" dirty="0"/>
              <a:t>.</a:t>
            </a:r>
          </a:p>
          <a:p>
            <a:r>
              <a:rPr lang="ko-KR" altLang="en-US" dirty="0"/>
              <a:t>그리고 </a:t>
            </a:r>
            <a:r>
              <a:rPr lang="en-US" altLang="ko-KR" dirty="0" err="1"/>
              <a:t>Ocs</a:t>
            </a:r>
            <a:r>
              <a:rPr lang="ko-KR" altLang="en-US" dirty="0"/>
              <a:t>도 악화옙미약으로 미리미리 </a:t>
            </a:r>
            <a:r>
              <a:rPr lang="ko-KR" altLang="en-US" dirty="0" err="1"/>
              <a:t>올때마다</a:t>
            </a:r>
            <a:r>
              <a:rPr lang="ko-KR" altLang="en-US" dirty="0"/>
              <a:t> 처방해드립니다</a:t>
            </a:r>
            <a:r>
              <a:rPr lang="en-US" altLang="ko-KR" dirty="0"/>
              <a:t>. </a:t>
            </a:r>
            <a:r>
              <a:rPr lang="ko-KR" altLang="en-US" dirty="0" err="1"/>
              <a:t>안먹더라도</a:t>
            </a:r>
            <a:r>
              <a:rPr lang="en-US" altLang="ko-KR" dirty="0"/>
              <a:t>…</a:t>
            </a:r>
          </a:p>
          <a:p>
            <a:endParaRPr lang="en-US" altLang="ko-KR" dirty="0"/>
          </a:p>
          <a:p>
            <a:r>
              <a:rPr lang="ko-KR" altLang="en-US" dirty="0"/>
              <a:t>해서</a:t>
            </a:r>
            <a:r>
              <a:rPr lang="en-US" altLang="ko-KR" baseline="0" dirty="0"/>
              <a:t> </a:t>
            </a:r>
            <a:r>
              <a:rPr lang="ko-KR" altLang="en-US" baseline="0" dirty="0"/>
              <a:t>조건이 되면 약을 습니다</a:t>
            </a:r>
            <a:r>
              <a:rPr lang="en-US" altLang="ko-KR" baseline="0" dirty="0"/>
              <a:t>. </a:t>
            </a:r>
          </a:p>
          <a:p>
            <a:r>
              <a:rPr lang="ko-KR" altLang="en-US" baseline="0" dirty="0"/>
              <a:t>호전되면 지속</a:t>
            </a:r>
            <a:r>
              <a:rPr lang="en-US" altLang="ko-KR" baseline="0" dirty="0"/>
              <a:t>…</a:t>
            </a:r>
            <a:r>
              <a:rPr lang="ko-KR" altLang="en-US" baseline="0" dirty="0" err="1"/>
              <a:t>호전없으면</a:t>
            </a:r>
            <a:r>
              <a:rPr lang="en-US" altLang="ko-KR" baseline="0" dirty="0"/>
              <a:t>…</a:t>
            </a:r>
            <a:r>
              <a:rPr lang="ko-KR" altLang="en-US" dirty="0"/>
              <a:t> 혹시 경제적으로 가능하면 </a:t>
            </a:r>
            <a:r>
              <a:rPr lang="ko-KR" altLang="en-US" dirty="0" err="1"/>
              <a:t>두필</a:t>
            </a:r>
            <a:r>
              <a:rPr lang="ko-KR" altLang="en-US" dirty="0"/>
              <a:t> 쓰고 안됨 </a:t>
            </a:r>
            <a:r>
              <a:rPr lang="en-US" altLang="ko-KR" dirty="0" err="1"/>
              <a:t>ocs</a:t>
            </a:r>
            <a:r>
              <a:rPr lang="ko-KR" altLang="en-US" dirty="0" err="1"/>
              <a:t>유ㅜ지합니다</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6DADD68-D10A-49D0-BB1C-FC1F0E1BD270}" type="slidenum">
              <a:rPr kumimoji="0" lang="de-DE"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de-DE"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6552896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마지막 슬라이드입니다</a:t>
            </a:r>
            <a:r>
              <a:rPr lang="en-US" altLang="ko-KR" dirty="0"/>
              <a:t>. </a:t>
            </a:r>
            <a:r>
              <a:rPr lang="ko-KR" altLang="en-US" dirty="0"/>
              <a:t> </a:t>
            </a:r>
            <a:endParaRPr lang="en-US" altLang="ko-KR" dirty="0"/>
          </a:p>
          <a:p>
            <a:endParaRPr lang="en-US" altLang="ko-KR" dirty="0"/>
          </a:p>
          <a:p>
            <a:r>
              <a:rPr lang="ko-KR" altLang="en-US" dirty="0"/>
              <a:t>천식 </a:t>
            </a:r>
            <a:r>
              <a:rPr lang="ko-KR" altLang="en-US" dirty="0" err="1"/>
              <a:t>바이올로직스</a:t>
            </a:r>
            <a:r>
              <a:rPr lang="ko-KR" altLang="en-US" dirty="0"/>
              <a:t> 사용하면서 두가지 주의할 것이 있습니다</a:t>
            </a:r>
            <a:r>
              <a:rPr lang="en-US" altLang="ko-KR" dirty="0"/>
              <a:t>. </a:t>
            </a:r>
            <a:endParaRPr lang="ko-KR" altLang="en-US" dirty="0"/>
          </a:p>
        </p:txBody>
      </p:sp>
      <p:sp>
        <p:nvSpPr>
          <p:cNvPr id="4" name="슬라이드 번호 개체 틀 3"/>
          <p:cNvSpPr>
            <a:spLocks noGrp="1"/>
          </p:cNvSpPr>
          <p:nvPr>
            <p:ph type="sldNum" sz="quarter" idx="10"/>
          </p:nvPr>
        </p:nvSpPr>
        <p:spPr/>
        <p:txBody>
          <a:bodyPr/>
          <a:lstStyle/>
          <a:p>
            <a:fld id="{13E799B0-3028-4C88-BDBB-C5B11D1F9D42}" type="slidenum">
              <a:rPr lang="ko-KR" altLang="en-US" smtClean="0"/>
              <a:t>83</a:t>
            </a:fld>
            <a:endParaRPr lang="ko-KR" altLang="en-US"/>
          </a:p>
        </p:txBody>
      </p:sp>
    </p:spTree>
    <p:extLst>
      <p:ext uri="{BB962C8B-B14F-4D97-AF65-F5344CB8AC3E}">
        <p14:creationId xmlns:p14="http://schemas.microsoft.com/office/powerpoint/2010/main" val="1087107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마지막 페이지 예시</a:t>
            </a:r>
          </a:p>
        </p:txBody>
      </p:sp>
      <p:sp>
        <p:nvSpPr>
          <p:cNvPr id="4" name="슬라이드 번호 개체 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FF7269-254F-4D93-B9F4-69D1A4B7AAA0}" type="slidenum">
              <a:rPr kumimoji="0" lang="ko-KR" altLang="en-US" sz="1200" b="0" i="0" u="none" strike="noStrike" kern="1200" cap="none" spc="0" normalizeH="0" baseline="0" noProof="0" smtClean="0">
                <a:ln>
                  <a:noFill/>
                </a:ln>
                <a:solidFill>
                  <a:srgbClr val="000000"/>
                </a:solidFill>
                <a:effectLst/>
                <a:uLnTx/>
                <a:uFillTx/>
                <a:latin typeface="Arial" charset="0"/>
                <a:ea typeface="맑은 고딕" panose="020B0503020000020004" pitchFamily="50" charset="-127"/>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ko-KR" altLang="en-US" sz="1200" b="0" i="0" u="none" strike="noStrike" kern="1200" cap="none" spc="0" normalizeH="0" baseline="0" noProof="0">
              <a:ln>
                <a:noFill/>
              </a:ln>
              <a:solidFill>
                <a:srgbClr val="000000"/>
              </a:solidFill>
              <a:effectLst/>
              <a:uLnTx/>
              <a:uFillTx/>
              <a:latin typeface="Arial" charset="0"/>
              <a:ea typeface="맑은 고딕" panose="020B0503020000020004" pitchFamily="50" charset="-127"/>
              <a:cs typeface="Arial" charset="0"/>
            </a:endParaRPr>
          </a:p>
        </p:txBody>
      </p:sp>
    </p:spTree>
    <p:extLst>
      <p:ext uri="{BB962C8B-B14F-4D97-AF65-F5344CB8AC3E}">
        <p14:creationId xmlns:p14="http://schemas.microsoft.com/office/powerpoint/2010/main" val="2855129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따라서 천식의 병인은 </a:t>
            </a:r>
            <a:r>
              <a:rPr lang="ko-KR" altLang="en-US" dirty="0" err="1"/>
              <a:t>기도염증이</a:t>
            </a:r>
            <a:r>
              <a:rPr lang="ko-KR" altLang="en-US" dirty="0"/>
              <a:t> 어떠한 기전으로 </a:t>
            </a:r>
            <a:r>
              <a:rPr lang="ko-KR" altLang="en-US" dirty="0" err="1"/>
              <a:t>발생하는가가</a:t>
            </a:r>
            <a:r>
              <a:rPr lang="ko-KR" altLang="en-US" dirty="0"/>
              <a:t> 되겠습니다</a:t>
            </a:r>
            <a:r>
              <a:rPr lang="en-US" altLang="ko-KR" dirty="0"/>
              <a:t>. </a:t>
            </a:r>
          </a:p>
          <a:p>
            <a:r>
              <a:rPr lang="ko-KR" altLang="en-US" dirty="0"/>
              <a:t>최근에는 기도염증발생기전을 </a:t>
            </a:r>
            <a:r>
              <a:rPr lang="en-US" altLang="ko-KR" baseline="0" dirty="0"/>
              <a:t> </a:t>
            </a:r>
            <a:r>
              <a:rPr lang="en-US" altLang="ko-KR" baseline="0" dirty="0" err="1"/>
              <a:t>endotype</a:t>
            </a:r>
            <a:r>
              <a:rPr lang="en-US" altLang="ko-KR" baseline="0" dirty="0"/>
              <a:t> </a:t>
            </a:r>
            <a:r>
              <a:rPr lang="ko-KR" altLang="en-US" baseline="0" dirty="0"/>
              <a:t>이라고 부르고 있습니다</a:t>
            </a:r>
            <a:r>
              <a:rPr lang="en-US" altLang="ko-KR" baseline="0" dirty="0"/>
              <a:t>.  </a:t>
            </a:r>
            <a:r>
              <a:rPr lang="ko-KR" altLang="en-US" baseline="0" dirty="0"/>
              <a:t>이것은 </a:t>
            </a:r>
            <a:r>
              <a:rPr lang="en-US" altLang="ko-KR" baseline="0" dirty="0"/>
              <a:t> </a:t>
            </a:r>
            <a:r>
              <a:rPr lang="ko-KR" altLang="en-US" baseline="0" dirty="0" err="1"/>
              <a:t>밝으로</a:t>
            </a:r>
            <a:r>
              <a:rPr lang="ko-KR" altLang="en-US" baseline="0" dirty="0"/>
              <a:t> 드러나는 특징인 </a:t>
            </a:r>
            <a:r>
              <a:rPr lang="en-US" altLang="ko-KR" baseline="0" dirty="0"/>
              <a:t>phenotype</a:t>
            </a:r>
            <a:r>
              <a:rPr lang="ko-KR" altLang="en-US" baseline="0" dirty="0"/>
              <a:t>에 대비되는 개념이라고 이해하면 되겠습니다</a:t>
            </a:r>
            <a:r>
              <a:rPr lang="en-US" altLang="ko-KR" baseline="0" dirty="0"/>
              <a:t>.</a:t>
            </a:r>
          </a:p>
          <a:p>
            <a:r>
              <a:rPr lang="en-US" altLang="ko-KR" dirty="0"/>
              <a:t> </a:t>
            </a:r>
            <a:endParaRPr lang="ko-KR" altLang="en-US" dirty="0"/>
          </a:p>
        </p:txBody>
      </p:sp>
      <p:sp>
        <p:nvSpPr>
          <p:cNvPr id="4" name="슬라이드 번호 개체 틀 3"/>
          <p:cNvSpPr>
            <a:spLocks noGrp="1"/>
          </p:cNvSpPr>
          <p:nvPr>
            <p:ph type="sldNum" sz="quarter" idx="10"/>
          </p:nvPr>
        </p:nvSpPr>
        <p:spPr/>
        <p:txBody>
          <a:bodyPr/>
          <a:lstStyle/>
          <a:p>
            <a:fld id="{56DADD68-D10A-49D0-BB1C-FC1F0E1BD270}" type="slidenum">
              <a:rPr lang="de-DE" smtClean="0"/>
              <a:pPr/>
              <a:t>9</a:t>
            </a:fld>
            <a:endParaRPr lang="de-DE"/>
          </a:p>
        </p:txBody>
      </p:sp>
    </p:spTree>
    <p:extLst>
      <p:ext uri="{BB962C8B-B14F-4D97-AF65-F5344CB8AC3E}">
        <p14:creationId xmlns:p14="http://schemas.microsoft.com/office/powerpoint/2010/main" val="387287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해서 현재까지 천식기도염증 </a:t>
            </a:r>
            <a:r>
              <a:rPr lang="ko-KR" altLang="en-US" dirty="0" err="1"/>
              <a:t>발생기전</a:t>
            </a:r>
            <a:r>
              <a:rPr lang="ko-KR" altLang="en-US" dirty="0"/>
              <a:t> </a:t>
            </a:r>
            <a:r>
              <a:rPr lang="en-US" altLang="ko-KR" dirty="0"/>
              <a:t>3</a:t>
            </a:r>
            <a:r>
              <a:rPr lang="ko-KR" altLang="en-US" dirty="0"/>
              <a:t>가지가 </a:t>
            </a:r>
            <a:r>
              <a:rPr lang="ko-KR" altLang="en-US" dirty="0" err="1"/>
              <a:t>알려져있습니다</a:t>
            </a:r>
            <a:r>
              <a:rPr lang="en-US" altLang="ko-KR" dirty="0"/>
              <a:t>…</a:t>
            </a:r>
          </a:p>
          <a:p>
            <a:r>
              <a:rPr lang="ko-KR" altLang="en-US" dirty="0"/>
              <a:t>다음페이지서 설명</a:t>
            </a:r>
            <a:endParaRPr lang="en-US" altLang="ko-KR" dirty="0"/>
          </a:p>
          <a:p>
            <a:r>
              <a:rPr lang="ko-KR" altLang="en-US" dirty="0"/>
              <a:t>후천면역반응을 통한 </a:t>
            </a:r>
            <a:r>
              <a:rPr lang="ko-KR" altLang="en-US" dirty="0" err="1"/>
              <a:t>호산구성기도염증</a:t>
            </a:r>
            <a:endParaRPr lang="en-US" altLang="ko-KR" dirty="0"/>
          </a:p>
          <a:p>
            <a:r>
              <a:rPr lang="ko-KR" altLang="en-US" dirty="0"/>
              <a:t>선천</a:t>
            </a:r>
            <a:r>
              <a:rPr lang="en-US" altLang="ko-KR" dirty="0"/>
              <a:t>….</a:t>
            </a:r>
            <a:r>
              <a:rPr lang="ko-KR" altLang="en-US" dirty="0"/>
              <a:t>호산</a:t>
            </a:r>
            <a:endParaRPr lang="en-US" altLang="ko-KR" dirty="0"/>
          </a:p>
          <a:p>
            <a:r>
              <a:rPr lang="ko-KR" altLang="en-US" dirty="0"/>
              <a:t>그리고</a:t>
            </a:r>
            <a:r>
              <a:rPr lang="en-US" altLang="ko-KR" dirty="0"/>
              <a:t>, </a:t>
            </a:r>
            <a:r>
              <a:rPr lang="ko-KR" altLang="en-US" dirty="0"/>
              <a:t>선 호중</a:t>
            </a:r>
            <a:r>
              <a:rPr lang="en-US" altLang="ko-KR" dirty="0"/>
              <a:t> </a:t>
            </a:r>
            <a:endParaRPr lang="ko-KR" altLang="en-US" dirty="0"/>
          </a:p>
        </p:txBody>
      </p:sp>
      <p:sp>
        <p:nvSpPr>
          <p:cNvPr id="4" name="슬라이드 번호 개체 틀 3"/>
          <p:cNvSpPr>
            <a:spLocks noGrp="1"/>
          </p:cNvSpPr>
          <p:nvPr>
            <p:ph type="sldNum" sz="quarter" idx="10"/>
          </p:nvPr>
        </p:nvSpPr>
        <p:spPr/>
        <p:txBody>
          <a:bodyPr/>
          <a:lstStyle/>
          <a:p>
            <a:fld id="{56DADD68-D10A-49D0-BB1C-FC1F0E1BD270}" type="slidenum">
              <a:rPr lang="de-DE" smtClean="0"/>
              <a:pPr/>
              <a:t>10</a:t>
            </a:fld>
            <a:endParaRPr lang="de-DE"/>
          </a:p>
        </p:txBody>
      </p:sp>
    </p:spTree>
    <p:extLst>
      <p:ext uri="{BB962C8B-B14F-4D97-AF65-F5344CB8AC3E}">
        <p14:creationId xmlns:p14="http://schemas.microsoft.com/office/powerpoint/2010/main" val="13291506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11631" name="Rectangle 7"/>
          <p:cNvSpPr>
            <a:spLocks noGrp="1" noChangeArrowheads="1"/>
          </p:cNvSpPr>
          <p:nvPr>
            <p:ph type="ctrTitle" hasCustomPrompt="1"/>
          </p:nvPr>
        </p:nvSpPr>
        <p:spPr>
          <a:xfrm>
            <a:off x="1151503" y="4271990"/>
            <a:ext cx="9980084" cy="1081087"/>
          </a:xfrm>
        </p:spPr>
        <p:txBody>
          <a:bodyPr anchor="b"/>
          <a:lstStyle>
            <a:lvl1pPr>
              <a:lnSpc>
                <a:spcPct val="110000"/>
              </a:lnSpc>
              <a:defRPr sz="3199">
                <a:solidFill>
                  <a:schemeClr val="tx1"/>
                </a:solidFill>
                <a:latin typeface="Calibri" pitchFamily="34" charset="0"/>
                <a:cs typeface="Calibri" pitchFamily="34" charset="0"/>
              </a:defRPr>
            </a:lvl1pPr>
          </a:lstStyle>
          <a:p>
            <a:r>
              <a:rPr lang="de-DE" dirty="0"/>
              <a:t>dfsdflk</a:t>
            </a:r>
          </a:p>
        </p:txBody>
      </p:sp>
      <p:sp>
        <p:nvSpPr>
          <p:cNvPr id="111632" name="Rectangle 12"/>
          <p:cNvSpPr>
            <a:spLocks noGrp="1" noChangeArrowheads="1"/>
          </p:cNvSpPr>
          <p:nvPr>
            <p:ph type="subTitle" idx="1" hasCustomPrompt="1"/>
          </p:nvPr>
        </p:nvSpPr>
        <p:spPr bwMode="gray">
          <a:xfrm>
            <a:off x="1151503" y="5284815"/>
            <a:ext cx="10013950" cy="800100"/>
          </a:xfrm>
        </p:spPr>
        <p:txBody>
          <a:bodyPr tIns="45627" bIns="45627"/>
          <a:lstStyle>
            <a:lvl1pPr marL="0" indent="0">
              <a:buFont typeface="Wingdings" pitchFamily="2" charset="2"/>
              <a:buNone/>
              <a:defRPr sz="2400">
                <a:latin typeface="Calibri" pitchFamily="34" charset="0"/>
                <a:cs typeface="Calibri" pitchFamily="34" charset="0"/>
              </a:defRPr>
            </a:lvl1pPr>
          </a:lstStyle>
          <a:p>
            <a:r>
              <a:rPr lang="de-DE" dirty="0"/>
              <a:t>sdfsdfsdf</a:t>
            </a:r>
          </a:p>
        </p:txBody>
      </p:sp>
    </p:spTree>
    <p:extLst>
      <p:ext uri="{BB962C8B-B14F-4D97-AF65-F5344CB8AC3E}">
        <p14:creationId xmlns:p14="http://schemas.microsoft.com/office/powerpoint/2010/main" val="1087905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a:xfrm>
            <a:off x="4165632" y="6365878"/>
            <a:ext cx="3860800" cy="247650"/>
          </a:xfrm>
          <a:prstGeom prst="rect">
            <a:avLst/>
          </a:prstGeom>
          <a:ln/>
        </p:spPr>
        <p:txBody>
          <a:bodyPr lIns="91230" tIns="45627" rIns="91230" bIns="45627"/>
          <a:lstStyle>
            <a:lvl1pPr>
              <a:defRPr/>
            </a:lvl1pPr>
          </a:lstStyle>
          <a:p>
            <a:pPr defTabSz="914217" fontAlgn="base" latinLnBrk="0">
              <a:spcBef>
                <a:spcPct val="0"/>
              </a:spcBef>
              <a:spcAft>
                <a:spcPct val="0"/>
              </a:spcAft>
            </a:pPr>
            <a:endParaRPr lang="ko-KR" altLang="en-US" sz="2000">
              <a:solidFill>
                <a:prstClr val="black"/>
              </a:solidFill>
            </a:endParaRPr>
          </a:p>
        </p:txBody>
      </p:sp>
    </p:spTree>
    <p:extLst>
      <p:ext uri="{BB962C8B-B14F-4D97-AF65-F5344CB8AC3E}">
        <p14:creationId xmlns:p14="http://schemas.microsoft.com/office/powerpoint/2010/main" val="3766278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19665" y="252416"/>
            <a:ext cx="2840567" cy="55499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393701" y="252416"/>
            <a:ext cx="8322733" cy="55499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a:xfrm>
            <a:off x="4165632" y="6365878"/>
            <a:ext cx="3860800" cy="247650"/>
          </a:xfrm>
          <a:prstGeom prst="rect">
            <a:avLst/>
          </a:prstGeom>
          <a:ln/>
        </p:spPr>
        <p:txBody>
          <a:bodyPr lIns="91230" tIns="45627" rIns="91230" bIns="45627"/>
          <a:lstStyle>
            <a:lvl1pPr>
              <a:defRPr/>
            </a:lvl1pPr>
          </a:lstStyle>
          <a:p>
            <a:pPr defTabSz="914217" fontAlgn="base" latinLnBrk="0">
              <a:spcBef>
                <a:spcPct val="0"/>
              </a:spcBef>
              <a:spcAft>
                <a:spcPct val="0"/>
              </a:spcAft>
            </a:pPr>
            <a:endParaRPr lang="ko-KR" altLang="en-US" sz="2000">
              <a:solidFill>
                <a:prstClr val="black"/>
              </a:solidFill>
            </a:endParaRPr>
          </a:p>
        </p:txBody>
      </p:sp>
    </p:spTree>
    <p:extLst>
      <p:ext uri="{BB962C8B-B14F-4D97-AF65-F5344CB8AC3E}">
        <p14:creationId xmlns:p14="http://schemas.microsoft.com/office/powerpoint/2010/main" val="4258509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5" name="Rounded Rectangle 14"/>
          <p:cNvSpPr/>
          <p:nvPr userDrawn="1"/>
        </p:nvSpPr>
        <p:spPr>
          <a:xfrm>
            <a:off x="219397" y="6652582"/>
            <a:ext cx="1176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lIns="91230" tIns="45626" rIns="91230" bIns="45626" rtlCol="0" anchor="ctr"/>
          <a:lstStyle/>
          <a:p>
            <a:pPr marL="0" marR="0" lvl="0" indent="0" algn="ctr" defTabSz="914217" rtl="0" eaLnBrk="1" fontAlgn="base" latinLnBrk="0" hangingPunct="1">
              <a:lnSpc>
                <a:spcPct val="100000"/>
              </a:lnSpc>
              <a:spcBef>
                <a:spcPct val="0"/>
              </a:spcBef>
              <a:spcAft>
                <a:spcPct val="0"/>
              </a:spcAft>
              <a:buClrTx/>
              <a:buSzTx/>
              <a:buFontTx/>
              <a:buNone/>
              <a:tabLst/>
              <a:defRPr/>
            </a:pPr>
            <a:endParaRPr kumimoji="0" lang="en-AU" sz="2000" b="0" i="0" u="none" strike="noStrike" kern="1200" cap="none" spc="0" normalizeH="0" baseline="0" noProof="0">
              <a:ln>
                <a:noFill/>
              </a:ln>
              <a:solidFill>
                <a:prstClr val="white"/>
              </a:solidFill>
              <a:effectLst/>
              <a:uLnTx/>
              <a:uFillTx/>
              <a:latin typeface="Arial"/>
              <a:ea typeface="+mn-ea"/>
              <a:cs typeface="Arial"/>
            </a:endParaRPr>
          </a:p>
        </p:txBody>
      </p:sp>
      <p:sp>
        <p:nvSpPr>
          <p:cNvPr id="4" name="Date Placeholder 3"/>
          <p:cNvSpPr>
            <a:spLocks noGrp="1"/>
          </p:cNvSpPr>
          <p:nvPr>
            <p:ph type="dt" sz="half" idx="10"/>
          </p:nvPr>
        </p:nvSpPr>
        <p:spPr>
          <a:xfrm>
            <a:off x="609600" y="6356350"/>
            <a:ext cx="2844801" cy="365125"/>
          </a:xfrm>
          <a:prstGeom prst="rect">
            <a:avLst/>
          </a:prstGeom>
        </p:spPr>
        <p:txBody>
          <a:bodyPr lIns="91251" tIns="45637" rIns="91251" bIns="45637"/>
          <a:lstStyle/>
          <a:p>
            <a:pPr defTabSz="914217" fontAlgn="base" latinLnBrk="0">
              <a:spcBef>
                <a:spcPct val="0"/>
              </a:spcBef>
              <a:spcAft>
                <a:spcPct val="0"/>
              </a:spcAft>
            </a:pPr>
            <a:fld id="{89B53804-EED5-4ABA-A7B2-EF2D5F7C27F9}" type="datetimeFigureOut">
              <a:rPr lang="en-AU" sz="2000" smtClean="0">
                <a:solidFill>
                  <a:prstClr val="black"/>
                </a:solidFill>
              </a:rPr>
              <a:pPr defTabSz="914217" fontAlgn="base" latinLnBrk="0">
                <a:spcBef>
                  <a:spcPct val="0"/>
                </a:spcBef>
                <a:spcAft>
                  <a:spcPct val="0"/>
                </a:spcAft>
              </a:pPr>
              <a:t>19/04/2025</a:t>
            </a:fld>
            <a:endParaRPr lang="en-AU" sz="2000">
              <a:solidFill>
                <a:prstClr val="black"/>
              </a:solidFill>
            </a:endParaRPr>
          </a:p>
        </p:txBody>
      </p:sp>
      <p:sp>
        <p:nvSpPr>
          <p:cNvPr id="5" name="Footer Placeholder 4"/>
          <p:cNvSpPr>
            <a:spLocks noGrp="1"/>
          </p:cNvSpPr>
          <p:nvPr>
            <p:ph type="ftr" sz="quarter" idx="11"/>
          </p:nvPr>
        </p:nvSpPr>
        <p:spPr>
          <a:xfrm>
            <a:off x="4165631" y="6356350"/>
            <a:ext cx="3860800" cy="365125"/>
          </a:xfrm>
          <a:prstGeom prst="rect">
            <a:avLst/>
          </a:prstGeom>
        </p:spPr>
        <p:txBody>
          <a:bodyPr lIns="91251" tIns="45637" rIns="91251" bIns="45637"/>
          <a:lstStyle/>
          <a:p>
            <a:pPr defTabSz="914217" fontAlgn="base" latinLnBrk="0">
              <a:spcBef>
                <a:spcPct val="0"/>
              </a:spcBef>
              <a:spcAft>
                <a:spcPct val="0"/>
              </a:spcAft>
            </a:pPr>
            <a:endParaRPr lang="en-AU" sz="2000">
              <a:solidFill>
                <a:prstClr val="black"/>
              </a:solidFill>
            </a:endParaRPr>
          </a:p>
        </p:txBody>
      </p:sp>
      <p:sp>
        <p:nvSpPr>
          <p:cNvPr id="6" name="Slide Number Placeholder 5"/>
          <p:cNvSpPr>
            <a:spLocks noGrp="1"/>
          </p:cNvSpPr>
          <p:nvPr>
            <p:ph type="sldNum" sz="quarter" idx="12"/>
          </p:nvPr>
        </p:nvSpPr>
        <p:spPr>
          <a:xfrm>
            <a:off x="8737630" y="6356350"/>
            <a:ext cx="2844801" cy="365125"/>
          </a:xfrm>
          <a:prstGeom prst="rect">
            <a:avLst/>
          </a:prstGeom>
        </p:spPr>
        <p:txBody>
          <a:bodyPr lIns="91251" tIns="45637" rIns="91251" bIns="45637"/>
          <a:lstStyle/>
          <a:p>
            <a:pPr defTabSz="914217" fontAlgn="base" latinLnBrk="0">
              <a:spcBef>
                <a:spcPct val="0"/>
              </a:spcBef>
              <a:spcAft>
                <a:spcPct val="0"/>
              </a:spcAft>
            </a:pPr>
            <a:fld id="{116EFF59-4B1F-460F-A66D-7637392BBC29}" type="slidenum">
              <a:rPr lang="en-AU" sz="2000" smtClean="0">
                <a:solidFill>
                  <a:prstClr val="black"/>
                </a:solidFill>
              </a:rPr>
              <a:pPr defTabSz="914217" fontAlgn="base" latinLnBrk="0">
                <a:spcBef>
                  <a:spcPct val="0"/>
                </a:spcBef>
                <a:spcAft>
                  <a:spcPct val="0"/>
                </a:spcAft>
              </a:pPr>
              <a:t>‹#›</a:t>
            </a:fld>
            <a:endParaRPr lang="en-AU" sz="2000">
              <a:solidFill>
                <a:prstClr val="black"/>
              </a:solidFill>
            </a:endParaRPr>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2464" y="139700"/>
            <a:ext cx="1176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 name="Rectangle 23"/>
          <p:cNvSpPr>
            <a:spLocks/>
          </p:cNvSpPr>
          <p:nvPr userDrawn="1"/>
        </p:nvSpPr>
        <p:spPr bwMode="auto">
          <a:xfrm>
            <a:off x="9856727" y="6679456"/>
            <a:ext cx="165429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marL="0" marR="0" lvl="0" indent="0" algn="ctr" defTabSz="914217"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FFFFFF"/>
                </a:solidFill>
                <a:effectLst/>
                <a:uLnTx/>
                <a:uFillTx/>
                <a:latin typeface="Arial" charset="0"/>
                <a:ea typeface="+mn-ea"/>
                <a:cs typeface="Arial" charset="0"/>
                <a:sym typeface="Arial" charset="0"/>
              </a:rPr>
              <a:t>© Global Initiative for Asthma</a:t>
            </a:r>
          </a:p>
        </p:txBody>
      </p:sp>
      <p:sp>
        <p:nvSpPr>
          <p:cNvPr id="11" name="Title 1"/>
          <p:cNvSpPr>
            <a:spLocks noGrp="1"/>
          </p:cNvSpPr>
          <p:nvPr>
            <p:ph type="title"/>
          </p:nvPr>
        </p:nvSpPr>
        <p:spPr>
          <a:xfrm>
            <a:off x="229735" y="251382"/>
            <a:ext cx="10131378" cy="936000"/>
          </a:xfrm>
          <a:prstGeom prst="rect">
            <a:avLst/>
          </a:prstGeom>
          <a:noFill/>
        </p:spPr>
        <p:txBody>
          <a:bodyPr anchor="t">
            <a:normAutofit/>
          </a:bodyPr>
          <a:lstStyle>
            <a:lvl1pPr marL="185324" indent="0" algn="l">
              <a:tabLst/>
              <a:defRPr sz="2599">
                <a:solidFill>
                  <a:srgbClr val="134679"/>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14454" y="184799"/>
            <a:ext cx="1291896" cy="994646"/>
          </a:xfrm>
          <a:prstGeom prst="rect">
            <a:avLst/>
          </a:prstGeom>
        </p:spPr>
      </p:pic>
    </p:spTree>
    <p:extLst>
      <p:ext uri="{BB962C8B-B14F-4D97-AF65-F5344CB8AC3E}">
        <p14:creationId xmlns:p14="http://schemas.microsoft.com/office/powerpoint/2010/main" val="141558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제목 및 내용">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176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제목 및 내용">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102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타이틀">
    <p:bg>
      <p:bgPr>
        <a:solidFill>
          <a:schemeClr val="bg1"/>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003CAB7-D944-0C4A-A8A0-8606CB011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26984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ext Placeholder 3"/>
          <p:cNvSpPr>
            <a:spLocks noGrp="1"/>
          </p:cNvSpPr>
          <p:nvPr>
            <p:ph type="body" sz="half" idx="10"/>
          </p:nvPr>
        </p:nvSpPr>
        <p:spPr>
          <a:xfrm>
            <a:off x="467786" y="6519684"/>
            <a:ext cx="11059583" cy="196784"/>
          </a:xfrm>
        </p:spPr>
        <p:txBody>
          <a:bodyPr anchor="b"/>
          <a:lstStyle>
            <a:lvl1pPr marL="0" indent="0">
              <a:spcBef>
                <a:spcPts val="0"/>
              </a:spcBef>
              <a:spcAft>
                <a:spcPts val="200"/>
              </a:spcAft>
              <a:buNone/>
              <a:defRPr sz="1100"/>
            </a:lvl1pPr>
            <a:lvl2pPr marL="456795" indent="0">
              <a:buNone/>
              <a:defRPr sz="1200"/>
            </a:lvl2pPr>
            <a:lvl3pPr marL="913572" indent="0">
              <a:buNone/>
              <a:defRPr sz="1000"/>
            </a:lvl3pPr>
            <a:lvl4pPr marL="1370367" indent="0">
              <a:buNone/>
              <a:defRPr sz="900"/>
            </a:lvl4pPr>
            <a:lvl5pPr marL="1827153" indent="0">
              <a:buNone/>
              <a:defRPr sz="900"/>
            </a:lvl5pPr>
            <a:lvl6pPr marL="2283944" indent="0">
              <a:buNone/>
              <a:defRPr sz="900"/>
            </a:lvl6pPr>
            <a:lvl7pPr marL="2740730" indent="0">
              <a:buNone/>
              <a:defRPr sz="900"/>
            </a:lvl7pPr>
            <a:lvl8pPr marL="3197520" indent="0">
              <a:buNone/>
              <a:defRPr sz="900"/>
            </a:lvl8pPr>
            <a:lvl9pPr marL="3654312" indent="0">
              <a:buNone/>
              <a:defRPr sz="900"/>
            </a:lvl9pPr>
          </a:lstStyle>
          <a:p>
            <a:pPr lvl="0"/>
            <a:r>
              <a:rPr lang="en-US" dirty="0"/>
              <a:t>Click to edit Master text styles</a:t>
            </a:r>
          </a:p>
        </p:txBody>
      </p:sp>
      <p:sp>
        <p:nvSpPr>
          <p:cNvPr id="6" name="Title 1"/>
          <p:cNvSpPr>
            <a:spLocks noGrp="1"/>
          </p:cNvSpPr>
          <p:nvPr>
            <p:ph type="title"/>
          </p:nvPr>
        </p:nvSpPr>
        <p:spPr>
          <a:xfrm>
            <a:off x="463563" y="190500"/>
            <a:ext cx="11271249" cy="655638"/>
          </a:xfrm>
        </p:spPr>
        <p:txBody>
          <a:bodyPr/>
          <a:lstStyle/>
          <a:p>
            <a:r>
              <a:rPr lang="en-US" dirty="0"/>
              <a:t>Click to edit Master title style</a:t>
            </a:r>
          </a:p>
        </p:txBody>
      </p:sp>
    </p:spTree>
    <p:extLst>
      <p:ext uri="{BB962C8B-B14F-4D97-AF65-F5344CB8AC3E}">
        <p14:creationId xmlns:p14="http://schemas.microsoft.com/office/powerpoint/2010/main" val="2707361298"/>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231F876-A16F-4374-9D04-B83FAEB2C50A}"/>
              </a:ext>
            </a:extLst>
          </p:cNvPr>
          <p:cNvSpPr>
            <a:spLocks noGrp="1"/>
          </p:cNvSpPr>
          <p:nvPr>
            <p:ph type="title"/>
          </p:nvPr>
        </p:nvSpPr>
        <p:spPr/>
        <p:txBody>
          <a:bodyPr/>
          <a:lstStyle/>
          <a:p>
            <a:r>
              <a:rPr lang="en-US"/>
              <a:t>Click to edit Master title style</a:t>
            </a:r>
            <a:endParaRPr lang="en-GB"/>
          </a:p>
        </p:txBody>
      </p:sp>
      <p:sp>
        <p:nvSpPr>
          <p:cNvPr id="13" name="Footer Placeholder 4">
            <a:extLst>
              <a:ext uri="{FF2B5EF4-FFF2-40B4-BE49-F238E27FC236}">
                <a16:creationId xmlns:a16="http://schemas.microsoft.com/office/drawing/2014/main" id="{DEE958EF-6372-459C-8F99-1B22AF2ADD2C}"/>
              </a:ext>
            </a:extLst>
          </p:cNvPr>
          <p:cNvSpPr>
            <a:spLocks noGrp="1"/>
          </p:cNvSpPr>
          <p:nvPr>
            <p:ph type="ftr" sz="quarter" idx="3"/>
          </p:nvPr>
        </p:nvSpPr>
        <p:spPr>
          <a:xfrm>
            <a:off x="371475" y="5884054"/>
            <a:ext cx="10225089" cy="509097"/>
          </a:xfrm>
          <a:prstGeom prst="rect">
            <a:avLst/>
          </a:prstGeom>
        </p:spPr>
        <p:txBody>
          <a:bodyPr lIns="0" tIns="0" rIns="0" bIns="0" anchor="b"/>
          <a:lstStyle>
            <a:lvl1pPr algn="l">
              <a:defRPr sz="900">
                <a:solidFill>
                  <a:schemeClr val="bg1"/>
                </a:solidFill>
              </a:defRPr>
            </a:lvl1pPr>
          </a:lstStyle>
          <a:p>
            <a:endParaRPr lang="en-GB"/>
          </a:p>
        </p:txBody>
      </p:sp>
      <p:grpSp>
        <p:nvGrpSpPr>
          <p:cNvPr id="2" name="그룹 1">
            <a:extLst>
              <a:ext uri="{FF2B5EF4-FFF2-40B4-BE49-F238E27FC236}">
                <a16:creationId xmlns:a16="http://schemas.microsoft.com/office/drawing/2014/main" id="{4FE60D11-6C1B-CB7E-0B9F-5A495955AD2F}"/>
              </a:ext>
            </a:extLst>
          </p:cNvPr>
          <p:cNvGrpSpPr/>
          <p:nvPr userDrawn="1"/>
        </p:nvGrpSpPr>
        <p:grpSpPr>
          <a:xfrm>
            <a:off x="10493674" y="6216145"/>
            <a:ext cx="1577556" cy="566170"/>
            <a:chOff x="10493674" y="6216145"/>
            <a:chExt cx="1577556" cy="566170"/>
          </a:xfrm>
        </p:grpSpPr>
        <p:sp>
          <p:nvSpPr>
            <p:cNvPr id="3" name="직사각형 2">
              <a:extLst>
                <a:ext uri="{FF2B5EF4-FFF2-40B4-BE49-F238E27FC236}">
                  <a16:creationId xmlns:a16="http://schemas.microsoft.com/office/drawing/2014/main" id="{BCE6F685-2374-8778-70A9-48F6F8130298}"/>
                </a:ext>
              </a:extLst>
            </p:cNvPr>
            <p:cNvSpPr/>
            <p:nvPr userDrawn="1"/>
          </p:nvSpPr>
          <p:spPr>
            <a:xfrm>
              <a:off x="10501223" y="6216145"/>
              <a:ext cx="1570007" cy="529712"/>
            </a:xfrm>
            <a:prstGeom prst="rect">
              <a:avLst/>
            </a:prstGeom>
            <a:solidFill>
              <a:srgbClr val="0038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pic>
          <p:nvPicPr>
            <p:cNvPr id="4" name="그림 3">
              <a:extLst>
                <a:ext uri="{FF2B5EF4-FFF2-40B4-BE49-F238E27FC236}">
                  <a16:creationId xmlns:a16="http://schemas.microsoft.com/office/drawing/2014/main" id="{358B91B5-9E99-29A7-9B57-CCABC74C3D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93674" y="6237849"/>
              <a:ext cx="1577556" cy="544466"/>
            </a:xfrm>
            <a:prstGeom prst="rect">
              <a:avLst/>
            </a:prstGeom>
          </p:spPr>
        </p:pic>
      </p:grpSp>
    </p:spTree>
    <p:extLst>
      <p:ext uri="{BB962C8B-B14F-4D97-AF65-F5344CB8AC3E}">
        <p14:creationId xmlns:p14="http://schemas.microsoft.com/office/powerpoint/2010/main" val="2998289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EEA11-CDF0-4A36-B02C-CCAE523A5A75}"/>
              </a:ext>
            </a:extLst>
          </p:cNvPr>
          <p:cNvSpPr>
            <a:spLocks noGrp="1"/>
          </p:cNvSpPr>
          <p:nvPr>
            <p:ph type="title"/>
          </p:nvPr>
        </p:nvSpPr>
        <p:spPr/>
        <p:txBody>
          <a:bodyPr>
            <a:noAutofit/>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397262E-D952-45D1-BAC6-B802085AEFDC}"/>
              </a:ext>
            </a:extLst>
          </p:cNvPr>
          <p:cNvSpPr>
            <a:spLocks noGrp="1"/>
          </p:cNvSpPr>
          <p:nvPr>
            <p:ph idx="1"/>
          </p:nvPr>
        </p:nvSpPr>
        <p:spPr>
          <a:xfrm>
            <a:off x="658813" y="2247900"/>
            <a:ext cx="10874375" cy="3475567"/>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4">
            <a:extLst>
              <a:ext uri="{FF2B5EF4-FFF2-40B4-BE49-F238E27FC236}">
                <a16:creationId xmlns:a16="http://schemas.microsoft.com/office/drawing/2014/main" id="{DBCA854E-3811-4C6D-9EB2-55EA42D1DE44}"/>
              </a:ext>
            </a:extLst>
          </p:cNvPr>
          <p:cNvSpPr>
            <a:spLocks noGrp="1"/>
          </p:cNvSpPr>
          <p:nvPr>
            <p:ph type="body" sz="quarter" idx="10" hasCustomPrompt="1"/>
          </p:nvPr>
        </p:nvSpPr>
        <p:spPr>
          <a:xfrm>
            <a:off x="658813" y="1633538"/>
            <a:ext cx="10874375" cy="363991"/>
          </a:xfrm>
        </p:spPr>
        <p:txBody>
          <a:bodyPr>
            <a:noAutofit/>
          </a:bodyPr>
          <a:lstStyle>
            <a:lvl1pPr marL="0" indent="0">
              <a:buNone/>
              <a:defRPr sz="20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a:t>
            </a:r>
          </a:p>
        </p:txBody>
      </p:sp>
      <p:grpSp>
        <p:nvGrpSpPr>
          <p:cNvPr id="5" name="그룹 4">
            <a:extLst>
              <a:ext uri="{FF2B5EF4-FFF2-40B4-BE49-F238E27FC236}">
                <a16:creationId xmlns:a16="http://schemas.microsoft.com/office/drawing/2014/main" id="{52478F46-0EB4-41BE-3D21-7BE764B1115B}"/>
              </a:ext>
            </a:extLst>
          </p:cNvPr>
          <p:cNvGrpSpPr/>
          <p:nvPr userDrawn="1"/>
        </p:nvGrpSpPr>
        <p:grpSpPr>
          <a:xfrm>
            <a:off x="10493674" y="6216145"/>
            <a:ext cx="1577556" cy="566170"/>
            <a:chOff x="10493674" y="6216145"/>
            <a:chExt cx="1577556" cy="566170"/>
          </a:xfrm>
        </p:grpSpPr>
        <p:sp>
          <p:nvSpPr>
            <p:cNvPr id="6" name="직사각형 5">
              <a:extLst>
                <a:ext uri="{FF2B5EF4-FFF2-40B4-BE49-F238E27FC236}">
                  <a16:creationId xmlns:a16="http://schemas.microsoft.com/office/drawing/2014/main" id="{268F4776-2569-974C-99A0-35370BC206E2}"/>
                </a:ext>
              </a:extLst>
            </p:cNvPr>
            <p:cNvSpPr/>
            <p:nvPr userDrawn="1"/>
          </p:nvSpPr>
          <p:spPr>
            <a:xfrm>
              <a:off x="10501223" y="6216145"/>
              <a:ext cx="1570007" cy="529712"/>
            </a:xfrm>
            <a:prstGeom prst="rect">
              <a:avLst/>
            </a:prstGeom>
            <a:solidFill>
              <a:srgbClr val="0038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pic>
          <p:nvPicPr>
            <p:cNvPr id="7" name="그림 6">
              <a:extLst>
                <a:ext uri="{FF2B5EF4-FFF2-40B4-BE49-F238E27FC236}">
                  <a16:creationId xmlns:a16="http://schemas.microsoft.com/office/drawing/2014/main" id="{1397B2BE-AACF-FFC2-2D41-BEC48D7EA1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93674" y="6237849"/>
              <a:ext cx="1577556" cy="544466"/>
            </a:xfrm>
            <a:prstGeom prst="rect">
              <a:avLst/>
            </a:prstGeom>
          </p:spPr>
        </p:pic>
      </p:grpSp>
    </p:spTree>
    <p:extLst>
      <p:ext uri="{BB962C8B-B14F-4D97-AF65-F5344CB8AC3E}">
        <p14:creationId xmlns:p14="http://schemas.microsoft.com/office/powerpoint/2010/main" val="1270568931"/>
      </p:ext>
    </p:extLst>
  </p:cSld>
  <p:clrMapOvr>
    <a:masterClrMapping/>
  </p:clrMapOvr>
  <p:extLst>
    <p:ext uri="{DCECCB84-F9BA-43D5-87BE-67443E8EF086}">
      <p15:sldGuideLst xmlns:p15="http://schemas.microsoft.com/office/powerpoint/2012/main">
        <p15:guide id="1" orient="horz" pos="1412">
          <p15:clr>
            <a:srgbClr val="FBAE40"/>
          </p15:clr>
        </p15:guide>
        <p15:guide id="2" pos="753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11631" name="Rectangle 7"/>
          <p:cNvSpPr>
            <a:spLocks noGrp="1" noChangeArrowheads="1"/>
          </p:cNvSpPr>
          <p:nvPr>
            <p:ph type="ctrTitle" hasCustomPrompt="1"/>
          </p:nvPr>
        </p:nvSpPr>
        <p:spPr>
          <a:xfrm>
            <a:off x="1151498" y="4271986"/>
            <a:ext cx="9980084" cy="1081087"/>
          </a:xfrm>
        </p:spPr>
        <p:txBody>
          <a:bodyPr anchor="b"/>
          <a:lstStyle>
            <a:lvl1pPr>
              <a:lnSpc>
                <a:spcPct val="110000"/>
              </a:lnSpc>
              <a:defRPr sz="3199">
                <a:solidFill>
                  <a:schemeClr val="tx1"/>
                </a:solidFill>
                <a:latin typeface="Calibri" pitchFamily="34" charset="0"/>
                <a:cs typeface="Calibri" pitchFamily="34" charset="0"/>
              </a:defRPr>
            </a:lvl1pPr>
          </a:lstStyle>
          <a:p>
            <a:r>
              <a:rPr lang="de-DE" dirty="0"/>
              <a:t>dfsdflk</a:t>
            </a:r>
          </a:p>
        </p:txBody>
      </p:sp>
      <p:sp>
        <p:nvSpPr>
          <p:cNvPr id="111632" name="Rectangle 12"/>
          <p:cNvSpPr>
            <a:spLocks noGrp="1" noChangeArrowheads="1"/>
          </p:cNvSpPr>
          <p:nvPr>
            <p:ph type="subTitle" idx="1" hasCustomPrompt="1"/>
          </p:nvPr>
        </p:nvSpPr>
        <p:spPr bwMode="gray">
          <a:xfrm>
            <a:off x="1151498" y="5284811"/>
            <a:ext cx="10013950" cy="800100"/>
          </a:xfrm>
        </p:spPr>
        <p:txBody>
          <a:bodyPr tIns="45643" bIns="45643"/>
          <a:lstStyle>
            <a:lvl1pPr marL="0" indent="0">
              <a:buFont typeface="Wingdings" pitchFamily="2" charset="2"/>
              <a:buNone/>
              <a:defRPr sz="2400">
                <a:latin typeface="Calibri" pitchFamily="34" charset="0"/>
                <a:cs typeface="Calibri" pitchFamily="34" charset="0"/>
              </a:defRPr>
            </a:lvl1pPr>
          </a:lstStyle>
          <a:p>
            <a:r>
              <a:rPr lang="de-DE" dirty="0"/>
              <a:t>sdfsdfsdf</a:t>
            </a:r>
          </a:p>
        </p:txBody>
      </p:sp>
    </p:spTree>
    <p:extLst>
      <p:ext uri="{BB962C8B-B14F-4D97-AF65-F5344CB8AC3E}">
        <p14:creationId xmlns:p14="http://schemas.microsoft.com/office/powerpoint/2010/main" val="848076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nchor="ctr"/>
          <a:lstStyle>
            <a:lvl1pPr>
              <a:defRPr sz="3199"/>
            </a:lvl1pPr>
          </a:lstStyle>
          <a:p>
            <a:r>
              <a:rPr lang="de-DE" dirty="0"/>
              <a:t>Titelmasterformat durch Klicken bearbeiten</a:t>
            </a:r>
          </a:p>
        </p:txBody>
      </p:sp>
      <p:sp>
        <p:nvSpPr>
          <p:cNvPr id="3" name="Inhaltsplatzhalter 2"/>
          <p:cNvSpPr>
            <a:spLocks noGrp="1"/>
          </p:cNvSpPr>
          <p:nvPr>
            <p:ph idx="1"/>
          </p:nvPr>
        </p:nvSpPr>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065487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nchor="ctr"/>
          <a:lstStyle>
            <a:lvl1pPr>
              <a:defRPr sz="3199"/>
            </a:lvl1pPr>
          </a:lstStyle>
          <a:p>
            <a:r>
              <a:rPr lang="de-DE" dirty="0"/>
              <a:t>Titelmasterformat durch Klicken bearbeiten</a:t>
            </a:r>
          </a:p>
        </p:txBody>
      </p:sp>
      <p:sp>
        <p:nvSpPr>
          <p:cNvPr id="3" name="Inhaltsplatzhalter 2"/>
          <p:cNvSpPr>
            <a:spLocks noGrp="1"/>
          </p:cNvSpPr>
          <p:nvPr>
            <p:ph idx="1"/>
          </p:nvPr>
        </p:nvSpPr>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393994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5" y="4406901"/>
            <a:ext cx="10363200" cy="1362075"/>
          </a:xfrm>
        </p:spPr>
        <p:txBody>
          <a:bodyPr/>
          <a:lstStyle>
            <a:lvl1pPr algn="l">
              <a:defRPr sz="3999" b="1" cap="all"/>
            </a:lvl1pPr>
          </a:lstStyle>
          <a:p>
            <a:r>
              <a:rPr lang="de-DE"/>
              <a:t>Titelmasterformat durch Klicken bearbeiten</a:t>
            </a:r>
          </a:p>
        </p:txBody>
      </p:sp>
      <p:sp>
        <p:nvSpPr>
          <p:cNvPr id="3" name="Textplatzhalter 2"/>
          <p:cNvSpPr>
            <a:spLocks noGrp="1"/>
          </p:cNvSpPr>
          <p:nvPr>
            <p:ph type="body" idx="1"/>
          </p:nvPr>
        </p:nvSpPr>
        <p:spPr>
          <a:xfrm>
            <a:off x="963085" y="2906733"/>
            <a:ext cx="10363200" cy="1500187"/>
          </a:xfrm>
        </p:spPr>
        <p:txBody>
          <a:bodyPr anchor="b"/>
          <a:lstStyle>
            <a:lvl1pPr marL="0" indent="0">
              <a:buNone/>
              <a:defRPr sz="2000"/>
            </a:lvl1pPr>
            <a:lvl2pPr marL="456231" indent="0">
              <a:buNone/>
              <a:defRPr sz="1800"/>
            </a:lvl2pPr>
            <a:lvl3pPr marL="912426" indent="0">
              <a:buNone/>
              <a:defRPr sz="1600"/>
            </a:lvl3pPr>
            <a:lvl4pPr marL="1368656" indent="0">
              <a:buNone/>
              <a:defRPr sz="1400"/>
            </a:lvl4pPr>
            <a:lvl5pPr marL="1824880" indent="0">
              <a:buNone/>
              <a:defRPr sz="1400"/>
            </a:lvl5pPr>
            <a:lvl6pPr marL="2281086" indent="0">
              <a:buNone/>
              <a:defRPr sz="1400"/>
            </a:lvl6pPr>
            <a:lvl7pPr marL="2737307" indent="0">
              <a:buNone/>
              <a:defRPr sz="1400"/>
            </a:lvl7pPr>
            <a:lvl8pPr marL="3193527" indent="0">
              <a:buNone/>
              <a:defRPr sz="1400"/>
            </a:lvl8pPr>
            <a:lvl9pPr marL="3649743" indent="0">
              <a:buNone/>
              <a:defRPr sz="1400"/>
            </a:lvl9pPr>
          </a:lstStyle>
          <a:p>
            <a:pPr lvl="0"/>
            <a:r>
              <a:rPr lang="de-DE" dirty="0"/>
              <a:t>Textmasterformate durch Klicken bearbeiten</a:t>
            </a:r>
          </a:p>
        </p:txBody>
      </p:sp>
    </p:spTree>
    <p:extLst>
      <p:ext uri="{BB962C8B-B14F-4D97-AF65-F5344CB8AC3E}">
        <p14:creationId xmlns:p14="http://schemas.microsoft.com/office/powerpoint/2010/main" val="3878485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393704" y="1489098"/>
            <a:ext cx="5581651" cy="4313238"/>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6178551" y="1489098"/>
            <a:ext cx="5581649" cy="4313238"/>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53964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31" y="274641"/>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1" y="1535113"/>
            <a:ext cx="5386918" cy="639762"/>
          </a:xfrm>
        </p:spPr>
        <p:txBody>
          <a:bodyPr anchor="b"/>
          <a:lstStyle>
            <a:lvl1pPr marL="0" indent="0">
              <a:buNone/>
              <a:defRPr sz="2400" b="1"/>
            </a:lvl1pPr>
            <a:lvl2pPr marL="456231" indent="0">
              <a:buNone/>
              <a:defRPr sz="2000" b="1"/>
            </a:lvl2pPr>
            <a:lvl3pPr marL="912426" indent="0">
              <a:buNone/>
              <a:defRPr sz="1800" b="1"/>
            </a:lvl3pPr>
            <a:lvl4pPr marL="1368656" indent="0">
              <a:buNone/>
              <a:defRPr sz="1600" b="1"/>
            </a:lvl4pPr>
            <a:lvl5pPr marL="1824880" indent="0">
              <a:buNone/>
              <a:defRPr sz="1600" b="1"/>
            </a:lvl5pPr>
            <a:lvl6pPr marL="2281086" indent="0">
              <a:buNone/>
              <a:defRPr sz="1600" b="1"/>
            </a:lvl6pPr>
            <a:lvl7pPr marL="2737307" indent="0">
              <a:buNone/>
              <a:defRPr sz="1600" b="1"/>
            </a:lvl7pPr>
            <a:lvl8pPr marL="3193527" indent="0">
              <a:buNone/>
              <a:defRPr sz="1600" b="1"/>
            </a:lvl8pPr>
            <a:lvl9pPr marL="3649743"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1" y="2174898"/>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93" y="1535113"/>
            <a:ext cx="5389033" cy="639762"/>
          </a:xfrm>
        </p:spPr>
        <p:txBody>
          <a:bodyPr anchor="b"/>
          <a:lstStyle>
            <a:lvl1pPr marL="0" indent="0">
              <a:buNone/>
              <a:defRPr sz="2400" b="1"/>
            </a:lvl1pPr>
            <a:lvl2pPr marL="456231" indent="0">
              <a:buNone/>
              <a:defRPr sz="2000" b="1"/>
            </a:lvl2pPr>
            <a:lvl3pPr marL="912426" indent="0">
              <a:buNone/>
              <a:defRPr sz="1800" b="1"/>
            </a:lvl3pPr>
            <a:lvl4pPr marL="1368656" indent="0">
              <a:buNone/>
              <a:defRPr sz="1600" b="1"/>
            </a:lvl4pPr>
            <a:lvl5pPr marL="1824880" indent="0">
              <a:buNone/>
              <a:defRPr sz="1600" b="1"/>
            </a:lvl5pPr>
            <a:lvl6pPr marL="2281086" indent="0">
              <a:buNone/>
              <a:defRPr sz="1600" b="1"/>
            </a:lvl6pPr>
            <a:lvl7pPr marL="2737307" indent="0">
              <a:buNone/>
              <a:defRPr sz="1600" b="1"/>
            </a:lvl7pPr>
            <a:lvl8pPr marL="3193527" indent="0">
              <a:buNone/>
              <a:defRPr sz="1600" b="1"/>
            </a:lvl8pPr>
            <a:lvl9pPr marL="3649743" indent="0">
              <a:buNone/>
              <a:defRPr sz="1600" b="1"/>
            </a:lvl9pPr>
          </a:lstStyle>
          <a:p>
            <a:pPr lvl="0"/>
            <a:r>
              <a:rPr lang="de-DE" dirty="0"/>
              <a:t>Textmasterformate durch Klicken bearbeiten</a:t>
            </a:r>
          </a:p>
        </p:txBody>
      </p:sp>
      <p:sp>
        <p:nvSpPr>
          <p:cNvPr id="6" name="Inhaltsplatzhalter 5"/>
          <p:cNvSpPr>
            <a:spLocks noGrp="1"/>
          </p:cNvSpPr>
          <p:nvPr>
            <p:ph sz="quarter" idx="4"/>
          </p:nvPr>
        </p:nvSpPr>
        <p:spPr>
          <a:xfrm>
            <a:off x="6193393" y="2174898"/>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0735743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6580805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4165627" y="6365878"/>
            <a:ext cx="3860800" cy="247650"/>
          </a:xfrm>
          <a:prstGeom prst="rect">
            <a:avLst/>
          </a:prstGeom>
          <a:ln/>
        </p:spPr>
        <p:txBody>
          <a:bodyPr lIns="91266" tIns="45643" rIns="91266" bIns="45643"/>
          <a:lstStyle>
            <a:lvl1pPr>
              <a:defRPr/>
            </a:lvl1pPr>
          </a:lstStyle>
          <a:p>
            <a:endParaRPr lang="ko-KR"/>
          </a:p>
        </p:txBody>
      </p:sp>
    </p:spTree>
    <p:extLst>
      <p:ext uri="{BB962C8B-B14F-4D97-AF65-F5344CB8AC3E}">
        <p14:creationId xmlns:p14="http://schemas.microsoft.com/office/powerpoint/2010/main" val="41164748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3"/>
            <a:ext cx="4011085"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4" y="273070"/>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23"/>
            <a:ext cx="4011085" cy="4691063"/>
          </a:xfrm>
        </p:spPr>
        <p:txBody>
          <a:bodyPr/>
          <a:lstStyle>
            <a:lvl1pPr marL="0" indent="0">
              <a:buNone/>
              <a:defRPr sz="1400"/>
            </a:lvl1pPr>
            <a:lvl2pPr marL="456231" indent="0">
              <a:buNone/>
              <a:defRPr sz="1200"/>
            </a:lvl2pPr>
            <a:lvl3pPr marL="912426" indent="0">
              <a:buNone/>
              <a:defRPr sz="1000"/>
            </a:lvl3pPr>
            <a:lvl4pPr marL="1368656" indent="0">
              <a:buNone/>
              <a:defRPr sz="900"/>
            </a:lvl4pPr>
            <a:lvl5pPr marL="1824880" indent="0">
              <a:buNone/>
              <a:defRPr sz="900"/>
            </a:lvl5pPr>
            <a:lvl6pPr marL="2281086" indent="0">
              <a:buNone/>
              <a:defRPr sz="900"/>
            </a:lvl6pPr>
            <a:lvl7pPr marL="2737307" indent="0">
              <a:buNone/>
              <a:defRPr sz="900"/>
            </a:lvl7pPr>
            <a:lvl8pPr marL="3193527" indent="0">
              <a:buNone/>
              <a:defRPr sz="900"/>
            </a:lvl8pPr>
            <a:lvl9pPr marL="3649743" indent="0">
              <a:buNone/>
              <a:defRPr sz="900"/>
            </a:lvl9pPr>
          </a:lstStyle>
          <a:p>
            <a:pPr lvl="0"/>
            <a:r>
              <a:rPr lang="de-DE"/>
              <a:t>Textmasterformate durch Klicken bearbeiten</a:t>
            </a:r>
          </a:p>
        </p:txBody>
      </p:sp>
      <p:sp>
        <p:nvSpPr>
          <p:cNvPr id="5" name="Rectangle 5"/>
          <p:cNvSpPr>
            <a:spLocks noGrp="1" noChangeArrowheads="1"/>
          </p:cNvSpPr>
          <p:nvPr>
            <p:ph type="ftr" sz="quarter" idx="10"/>
          </p:nvPr>
        </p:nvSpPr>
        <p:spPr>
          <a:xfrm>
            <a:off x="4165627" y="6365878"/>
            <a:ext cx="3860800" cy="247650"/>
          </a:xfrm>
          <a:prstGeom prst="rect">
            <a:avLst/>
          </a:prstGeom>
          <a:ln/>
        </p:spPr>
        <p:txBody>
          <a:bodyPr lIns="91266" tIns="45643" rIns="91266" bIns="45643"/>
          <a:lstStyle>
            <a:lvl1pPr>
              <a:defRPr/>
            </a:lvl1pPr>
          </a:lstStyle>
          <a:p>
            <a:endParaRPr lang="ko-KR"/>
          </a:p>
        </p:txBody>
      </p:sp>
    </p:spTree>
    <p:extLst>
      <p:ext uri="{BB962C8B-B14F-4D97-AF65-F5344CB8AC3E}">
        <p14:creationId xmlns:p14="http://schemas.microsoft.com/office/powerpoint/2010/main" val="19363708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22" y="4800623"/>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22" y="612798"/>
            <a:ext cx="7315200" cy="4114800"/>
          </a:xfrm>
        </p:spPr>
        <p:txBody>
          <a:bodyPr/>
          <a:lstStyle>
            <a:lvl1pPr marL="0" indent="0">
              <a:buNone/>
              <a:defRPr sz="3199"/>
            </a:lvl1pPr>
            <a:lvl2pPr marL="456231" indent="0">
              <a:buNone/>
              <a:defRPr sz="2799"/>
            </a:lvl2pPr>
            <a:lvl3pPr marL="912426" indent="0">
              <a:buNone/>
              <a:defRPr sz="2400"/>
            </a:lvl3pPr>
            <a:lvl4pPr marL="1368656" indent="0">
              <a:buNone/>
              <a:defRPr sz="2000"/>
            </a:lvl4pPr>
            <a:lvl5pPr marL="1824880" indent="0">
              <a:buNone/>
              <a:defRPr sz="2000"/>
            </a:lvl5pPr>
            <a:lvl6pPr marL="2281086" indent="0">
              <a:buNone/>
              <a:defRPr sz="2000"/>
            </a:lvl6pPr>
            <a:lvl7pPr marL="2737307" indent="0">
              <a:buNone/>
              <a:defRPr sz="2000"/>
            </a:lvl7pPr>
            <a:lvl8pPr marL="3193527" indent="0">
              <a:buNone/>
              <a:defRPr sz="2000"/>
            </a:lvl8pPr>
            <a:lvl9pPr marL="3649743" indent="0">
              <a:buNone/>
              <a:defRPr sz="2000"/>
            </a:lvl9pPr>
          </a:lstStyle>
          <a:p>
            <a:pPr lvl="0"/>
            <a:endParaRPr lang="de-DE" noProof="0"/>
          </a:p>
        </p:txBody>
      </p:sp>
      <p:sp>
        <p:nvSpPr>
          <p:cNvPr id="4" name="Textplatzhalter 3"/>
          <p:cNvSpPr>
            <a:spLocks noGrp="1"/>
          </p:cNvSpPr>
          <p:nvPr>
            <p:ph type="body" sz="half" idx="2"/>
          </p:nvPr>
        </p:nvSpPr>
        <p:spPr>
          <a:xfrm>
            <a:off x="2389722" y="5367338"/>
            <a:ext cx="7315200" cy="804862"/>
          </a:xfrm>
        </p:spPr>
        <p:txBody>
          <a:bodyPr/>
          <a:lstStyle>
            <a:lvl1pPr marL="0" indent="0">
              <a:buNone/>
              <a:defRPr sz="1400"/>
            </a:lvl1pPr>
            <a:lvl2pPr marL="456231" indent="0">
              <a:buNone/>
              <a:defRPr sz="1200"/>
            </a:lvl2pPr>
            <a:lvl3pPr marL="912426" indent="0">
              <a:buNone/>
              <a:defRPr sz="1000"/>
            </a:lvl3pPr>
            <a:lvl4pPr marL="1368656" indent="0">
              <a:buNone/>
              <a:defRPr sz="900"/>
            </a:lvl4pPr>
            <a:lvl5pPr marL="1824880" indent="0">
              <a:buNone/>
              <a:defRPr sz="900"/>
            </a:lvl5pPr>
            <a:lvl6pPr marL="2281086" indent="0">
              <a:buNone/>
              <a:defRPr sz="900"/>
            </a:lvl6pPr>
            <a:lvl7pPr marL="2737307" indent="0">
              <a:buNone/>
              <a:defRPr sz="900"/>
            </a:lvl7pPr>
            <a:lvl8pPr marL="3193527" indent="0">
              <a:buNone/>
              <a:defRPr sz="900"/>
            </a:lvl8pPr>
            <a:lvl9pPr marL="3649743" indent="0">
              <a:buNone/>
              <a:defRPr sz="900"/>
            </a:lvl9pPr>
          </a:lstStyle>
          <a:p>
            <a:pPr lvl="0"/>
            <a:r>
              <a:rPr lang="de-DE"/>
              <a:t>Textmasterformate durch Klicken bearbeiten</a:t>
            </a:r>
          </a:p>
        </p:txBody>
      </p:sp>
      <p:sp>
        <p:nvSpPr>
          <p:cNvPr id="5" name="Rectangle 5"/>
          <p:cNvSpPr>
            <a:spLocks noGrp="1" noChangeArrowheads="1"/>
          </p:cNvSpPr>
          <p:nvPr>
            <p:ph type="ftr" sz="quarter" idx="10"/>
          </p:nvPr>
        </p:nvSpPr>
        <p:spPr>
          <a:xfrm>
            <a:off x="4165627" y="6365878"/>
            <a:ext cx="3860800" cy="247650"/>
          </a:xfrm>
          <a:prstGeom prst="rect">
            <a:avLst/>
          </a:prstGeom>
          <a:ln/>
        </p:spPr>
        <p:txBody>
          <a:bodyPr lIns="91266" tIns="45643" rIns="91266" bIns="45643"/>
          <a:lstStyle>
            <a:lvl1pPr>
              <a:defRPr/>
            </a:lvl1pPr>
          </a:lstStyle>
          <a:p>
            <a:endParaRPr lang="ko-KR"/>
          </a:p>
        </p:txBody>
      </p:sp>
    </p:spTree>
    <p:extLst>
      <p:ext uri="{BB962C8B-B14F-4D97-AF65-F5344CB8AC3E}">
        <p14:creationId xmlns:p14="http://schemas.microsoft.com/office/powerpoint/2010/main" val="1624284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a:xfrm>
            <a:off x="4165627" y="6365878"/>
            <a:ext cx="3860800" cy="247650"/>
          </a:xfrm>
          <a:prstGeom prst="rect">
            <a:avLst/>
          </a:prstGeom>
          <a:ln/>
        </p:spPr>
        <p:txBody>
          <a:bodyPr lIns="91266" tIns="45643" rIns="91266" bIns="45643"/>
          <a:lstStyle>
            <a:lvl1pPr>
              <a:defRPr/>
            </a:lvl1pPr>
          </a:lstStyle>
          <a:p>
            <a:endParaRPr lang="ko-KR"/>
          </a:p>
        </p:txBody>
      </p:sp>
    </p:spTree>
    <p:extLst>
      <p:ext uri="{BB962C8B-B14F-4D97-AF65-F5344CB8AC3E}">
        <p14:creationId xmlns:p14="http://schemas.microsoft.com/office/powerpoint/2010/main" val="4029570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19659" y="252416"/>
            <a:ext cx="2840567" cy="55499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393701" y="252416"/>
            <a:ext cx="8322733" cy="55499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a:xfrm>
            <a:off x="4165627" y="6365878"/>
            <a:ext cx="3860800" cy="247650"/>
          </a:xfrm>
          <a:prstGeom prst="rect">
            <a:avLst/>
          </a:prstGeom>
          <a:ln/>
        </p:spPr>
        <p:txBody>
          <a:bodyPr lIns="91266" tIns="45643" rIns="91266" bIns="45643"/>
          <a:lstStyle>
            <a:lvl1pPr>
              <a:defRPr/>
            </a:lvl1pPr>
          </a:lstStyle>
          <a:p>
            <a:endParaRPr lang="ko-KR"/>
          </a:p>
        </p:txBody>
      </p:sp>
    </p:spTree>
    <p:extLst>
      <p:ext uri="{BB962C8B-B14F-4D97-AF65-F5344CB8AC3E}">
        <p14:creationId xmlns:p14="http://schemas.microsoft.com/office/powerpoint/2010/main" val="1785570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5" y="4406901"/>
            <a:ext cx="10363200" cy="1362075"/>
          </a:xfrm>
        </p:spPr>
        <p:txBody>
          <a:bodyPr/>
          <a:lstStyle>
            <a:lvl1pPr algn="l">
              <a:defRPr sz="3999" b="1" cap="all"/>
            </a:lvl1pPr>
          </a:lstStyle>
          <a:p>
            <a:r>
              <a:rPr lang="de-DE"/>
              <a:t>Titelmasterformat durch Klicken bearbeiten</a:t>
            </a:r>
          </a:p>
        </p:txBody>
      </p:sp>
      <p:sp>
        <p:nvSpPr>
          <p:cNvPr id="3" name="Textplatzhalter 2"/>
          <p:cNvSpPr>
            <a:spLocks noGrp="1"/>
          </p:cNvSpPr>
          <p:nvPr>
            <p:ph type="body" idx="1"/>
          </p:nvPr>
        </p:nvSpPr>
        <p:spPr>
          <a:xfrm>
            <a:off x="963085" y="2906737"/>
            <a:ext cx="10363200" cy="1500187"/>
          </a:xfrm>
        </p:spPr>
        <p:txBody>
          <a:bodyPr anchor="b"/>
          <a:lstStyle>
            <a:lvl1pPr marL="0" indent="0">
              <a:buNone/>
              <a:defRPr sz="2000"/>
            </a:lvl1pPr>
            <a:lvl2pPr marL="456051" indent="0">
              <a:buNone/>
              <a:defRPr sz="1800"/>
            </a:lvl2pPr>
            <a:lvl3pPr marL="912061" indent="0">
              <a:buNone/>
              <a:defRPr sz="1600"/>
            </a:lvl3pPr>
            <a:lvl4pPr marL="1368108" indent="0">
              <a:buNone/>
              <a:defRPr sz="1400"/>
            </a:lvl4pPr>
            <a:lvl5pPr marL="1824148" indent="0">
              <a:buNone/>
              <a:defRPr sz="1400"/>
            </a:lvl5pPr>
            <a:lvl6pPr marL="2280174" indent="0">
              <a:buNone/>
              <a:defRPr sz="1400"/>
            </a:lvl6pPr>
            <a:lvl7pPr marL="2736214" indent="0">
              <a:buNone/>
              <a:defRPr sz="1400"/>
            </a:lvl7pPr>
            <a:lvl8pPr marL="3192247" indent="0">
              <a:buNone/>
              <a:defRPr sz="1400"/>
            </a:lvl8pPr>
            <a:lvl9pPr marL="3648283" indent="0">
              <a:buNone/>
              <a:defRPr sz="1400"/>
            </a:lvl9pPr>
          </a:lstStyle>
          <a:p>
            <a:pPr lvl="0"/>
            <a:r>
              <a:rPr lang="de-DE" dirty="0"/>
              <a:t>Textmasterformate durch Klicken bearbeiten</a:t>
            </a:r>
          </a:p>
        </p:txBody>
      </p:sp>
    </p:spTree>
    <p:extLst>
      <p:ext uri="{BB962C8B-B14F-4D97-AF65-F5344CB8AC3E}">
        <p14:creationId xmlns:p14="http://schemas.microsoft.com/office/powerpoint/2010/main" val="2932797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24418" y="1302454"/>
            <a:ext cx="10943166" cy="4823709"/>
          </a:xfrm>
        </p:spPr>
        <p:txBody>
          <a:bodyPr/>
          <a:lstStyle>
            <a:lvl1pPr>
              <a:buClr>
                <a:schemeClr val="bg1"/>
              </a:buClr>
              <a:defRPr>
                <a:solidFill>
                  <a:schemeClr val="bg2">
                    <a:lumMod val="50000"/>
                  </a:schemeClr>
                </a:solidFill>
              </a:defRPr>
            </a:lvl1pPr>
            <a:lvl2pPr>
              <a:buClr>
                <a:schemeClr val="bg1"/>
              </a:buClr>
              <a:defRPr>
                <a:solidFill>
                  <a:schemeClr val="bg2">
                    <a:lumMod val="50000"/>
                  </a:schemeClr>
                </a:solidFill>
              </a:defRPr>
            </a:lvl2pPr>
            <a:lvl3pPr>
              <a:buClr>
                <a:schemeClr val="bg1"/>
              </a:buClr>
              <a:defRPr>
                <a:solidFill>
                  <a:schemeClr val="bg2">
                    <a:lumMod val="50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11580918" y="6548291"/>
            <a:ext cx="341633" cy="246167"/>
          </a:xfrm>
          <a:prstGeom prst="rect">
            <a:avLst/>
          </a:prstGeom>
        </p:spPr>
        <p:txBody>
          <a:bodyPr vert="horz" wrap="none" lIns="91377" tIns="45693" rIns="91377" bIns="45693" rtlCol="0" anchor="b" anchorCtr="0">
            <a:spAutoFit/>
          </a:bodyPr>
          <a:lstStyle>
            <a:lvl1pPr algn="ctr">
              <a:defRPr sz="1000">
                <a:solidFill>
                  <a:schemeClr val="tx1">
                    <a:lumMod val="40000"/>
                    <a:lumOff val="60000"/>
                  </a:schemeClr>
                </a:solidFill>
              </a:defRPr>
            </a:lvl1pPr>
          </a:lstStyle>
          <a:p>
            <a:fld id="{06632CD9-E888-4BAA-884F-AE4AD3BCF026}" type="slidenum">
              <a:rPr lang="en-GB" smtClean="0">
                <a:solidFill>
                  <a:srgbClr val="563B24">
                    <a:lumMod val="40000"/>
                    <a:lumOff val="60000"/>
                  </a:srgbClr>
                </a:solidFill>
              </a:rPr>
              <a:pPr/>
              <a:t>‹#›</a:t>
            </a:fld>
            <a:endParaRPr lang="en-GB" dirty="0">
              <a:solidFill>
                <a:srgbClr val="563B24">
                  <a:lumMod val="40000"/>
                  <a:lumOff val="60000"/>
                </a:srgbClr>
              </a:solidFill>
            </a:endParaRPr>
          </a:p>
        </p:txBody>
      </p:sp>
      <p:sp>
        <p:nvSpPr>
          <p:cNvPr id="7" name="Footer Placeholder 2"/>
          <p:cNvSpPr>
            <a:spLocks noGrp="1"/>
          </p:cNvSpPr>
          <p:nvPr>
            <p:ph type="ftr" sz="quarter" idx="3"/>
          </p:nvPr>
        </p:nvSpPr>
        <p:spPr>
          <a:xfrm>
            <a:off x="0" y="6503988"/>
            <a:ext cx="9948334" cy="354012"/>
          </a:xfrm>
          <a:prstGeom prst="rect">
            <a:avLst/>
          </a:prstGeom>
        </p:spPr>
        <p:txBody>
          <a:bodyPr lIns="91377" tIns="45693" rIns="91377" bIns="45693"/>
          <a:lstStyle/>
          <a:p>
            <a:r>
              <a:rPr lang="en-US" sz="1400" dirty="0">
                <a:solidFill>
                  <a:srgbClr val="FFFFFF"/>
                </a:solidFill>
              </a:rPr>
              <a:t>GLRESP/XOL/0010 | Omalizumab Scientific Story 2015 | Date of preparation: April 2015</a:t>
            </a:r>
          </a:p>
        </p:txBody>
      </p:sp>
    </p:spTree>
    <p:extLst>
      <p:ext uri="{BB962C8B-B14F-4D97-AF65-F5344CB8AC3E}">
        <p14:creationId xmlns:p14="http://schemas.microsoft.com/office/powerpoint/2010/main" val="3466048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ext Placeholder 3"/>
          <p:cNvSpPr>
            <a:spLocks noGrp="1"/>
          </p:cNvSpPr>
          <p:nvPr>
            <p:ph type="body" sz="half" idx="10"/>
          </p:nvPr>
        </p:nvSpPr>
        <p:spPr>
          <a:xfrm>
            <a:off x="467786" y="6519684"/>
            <a:ext cx="11059583" cy="196784"/>
          </a:xfrm>
        </p:spPr>
        <p:txBody>
          <a:bodyPr anchor="b"/>
          <a:lstStyle>
            <a:lvl1pPr marL="0" indent="0">
              <a:spcBef>
                <a:spcPts val="0"/>
              </a:spcBef>
              <a:spcAft>
                <a:spcPts val="200"/>
              </a:spcAft>
              <a:buNone/>
              <a:defRPr sz="1100"/>
            </a:lvl1pPr>
            <a:lvl2pPr marL="456795" indent="0">
              <a:buNone/>
              <a:defRPr sz="1200"/>
            </a:lvl2pPr>
            <a:lvl3pPr marL="913572" indent="0">
              <a:buNone/>
              <a:defRPr sz="1000"/>
            </a:lvl3pPr>
            <a:lvl4pPr marL="1370367" indent="0">
              <a:buNone/>
              <a:defRPr sz="900"/>
            </a:lvl4pPr>
            <a:lvl5pPr marL="1827153" indent="0">
              <a:buNone/>
              <a:defRPr sz="900"/>
            </a:lvl5pPr>
            <a:lvl6pPr marL="2283944" indent="0">
              <a:buNone/>
              <a:defRPr sz="900"/>
            </a:lvl6pPr>
            <a:lvl7pPr marL="2740730" indent="0">
              <a:buNone/>
              <a:defRPr sz="900"/>
            </a:lvl7pPr>
            <a:lvl8pPr marL="3197520" indent="0">
              <a:buNone/>
              <a:defRPr sz="900"/>
            </a:lvl8pPr>
            <a:lvl9pPr marL="3654312" indent="0">
              <a:buNone/>
              <a:defRPr sz="900"/>
            </a:lvl9pPr>
          </a:lstStyle>
          <a:p>
            <a:pPr lvl="0"/>
            <a:r>
              <a:rPr lang="en-US" dirty="0"/>
              <a:t>Click to edit Master text styles</a:t>
            </a:r>
          </a:p>
        </p:txBody>
      </p:sp>
      <p:sp>
        <p:nvSpPr>
          <p:cNvPr id="6" name="Title 1"/>
          <p:cNvSpPr>
            <a:spLocks noGrp="1"/>
          </p:cNvSpPr>
          <p:nvPr>
            <p:ph type="title"/>
          </p:nvPr>
        </p:nvSpPr>
        <p:spPr>
          <a:xfrm>
            <a:off x="463563" y="190500"/>
            <a:ext cx="11271249" cy="655638"/>
          </a:xfrm>
        </p:spPr>
        <p:txBody>
          <a:bodyPr/>
          <a:lstStyle/>
          <a:p>
            <a:r>
              <a:rPr lang="en-US" dirty="0"/>
              <a:t>Click to edit Master title style</a:t>
            </a:r>
          </a:p>
        </p:txBody>
      </p:sp>
    </p:spTree>
    <p:extLst>
      <p:ext uri="{BB962C8B-B14F-4D97-AF65-F5344CB8AC3E}">
        <p14:creationId xmlns:p14="http://schemas.microsoft.com/office/powerpoint/2010/main" val="1624494877"/>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2"/>
          <p:cNvSpPr>
            <a:spLocks noGrp="1"/>
          </p:cNvSpPr>
          <p:nvPr>
            <p:ph idx="1"/>
          </p:nvPr>
        </p:nvSpPr>
        <p:spPr>
          <a:xfrm>
            <a:off x="304801" y="1417082"/>
            <a:ext cx="11582401" cy="4573093"/>
          </a:xfrm>
          <a:prstGeom prst="rect">
            <a:avLst/>
          </a:prstGeom>
        </p:spPr>
        <p:txBody>
          <a:bodyPr vert="horz" lIns="91440" tIns="45720" rIns="91440" bIns="45720" rtlCol="0" anchor="t">
            <a:noAutofit/>
          </a:bodyPr>
          <a:lstStyle>
            <a:lvl1pPr>
              <a:spcBef>
                <a:spcPts val="675"/>
              </a:spcBef>
              <a:spcAft>
                <a:spcPts val="150"/>
              </a:spcAft>
              <a:buSzPct val="100000"/>
              <a:defRPr sz="1350"/>
            </a:lvl1pPr>
            <a:lvl2pPr>
              <a:spcBef>
                <a:spcPts val="225"/>
              </a:spcBef>
              <a:buSzPct val="100000"/>
              <a:defRPr sz="1200"/>
            </a:lvl2pPr>
            <a:lvl3pPr>
              <a:spcBef>
                <a:spcPts val="225"/>
              </a:spcBef>
              <a:buSzPct val="100000"/>
              <a:defRPr sz="1050"/>
            </a:lvl3pPr>
            <a:lvl4pPr>
              <a:spcBef>
                <a:spcPts val="225"/>
              </a:spcBef>
              <a:buSzPct val="100000"/>
              <a:defRPr sz="9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66208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7470" y="464541"/>
            <a:ext cx="11212754" cy="741361"/>
          </a:xfrm>
        </p:spPr>
        <p:txBody>
          <a:bodyPr>
            <a:normAutofit/>
          </a:bodyPr>
          <a:lstStyle>
            <a:lvl1pPr>
              <a:defRPr sz="2000"/>
            </a:lvl1pPr>
          </a:lstStyle>
          <a:p>
            <a:r>
              <a:rPr lang="en-US" dirty="0"/>
              <a:t>Click to edit Master title style</a:t>
            </a:r>
          </a:p>
        </p:txBody>
      </p:sp>
    </p:spTree>
    <p:extLst>
      <p:ext uri="{BB962C8B-B14F-4D97-AF65-F5344CB8AC3E}">
        <p14:creationId xmlns:p14="http://schemas.microsoft.com/office/powerpoint/2010/main" val="2081769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7470" y="464541"/>
            <a:ext cx="11212754" cy="741361"/>
          </a:xfrm>
        </p:spPr>
        <p:txBody>
          <a:bodyPr>
            <a:normAutofit/>
          </a:bodyPr>
          <a:lstStyle>
            <a:lvl1pPr>
              <a:defRPr sz="2000"/>
            </a:lvl1pPr>
          </a:lstStyle>
          <a:p>
            <a:r>
              <a:rPr lang="en-US" dirty="0"/>
              <a:t>Click to edit Master title style</a:t>
            </a:r>
          </a:p>
        </p:txBody>
      </p:sp>
    </p:spTree>
    <p:extLst>
      <p:ext uri="{BB962C8B-B14F-4D97-AF65-F5344CB8AC3E}">
        <p14:creationId xmlns:p14="http://schemas.microsoft.com/office/powerpoint/2010/main" val="23532794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7470" y="464541"/>
            <a:ext cx="11212754" cy="741361"/>
          </a:xfrm>
        </p:spPr>
        <p:txBody>
          <a:bodyPr>
            <a:normAutofit/>
          </a:bodyPr>
          <a:lstStyle>
            <a:lvl1pPr>
              <a:defRPr sz="2000"/>
            </a:lvl1pPr>
          </a:lstStyle>
          <a:p>
            <a:r>
              <a:rPr lang="en-US" dirty="0"/>
              <a:t>Click to edit Master title style</a:t>
            </a:r>
          </a:p>
        </p:txBody>
      </p:sp>
    </p:spTree>
    <p:extLst>
      <p:ext uri="{BB962C8B-B14F-4D97-AF65-F5344CB8AC3E}">
        <p14:creationId xmlns:p14="http://schemas.microsoft.com/office/powerpoint/2010/main" val="36218035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7470" y="464541"/>
            <a:ext cx="11212754" cy="741361"/>
          </a:xfrm>
        </p:spPr>
        <p:txBody>
          <a:bodyPr>
            <a:normAutofit/>
          </a:bodyPr>
          <a:lstStyle>
            <a:lvl1pPr>
              <a:defRPr sz="2000"/>
            </a:lvl1pPr>
          </a:lstStyle>
          <a:p>
            <a:r>
              <a:rPr lang="en-US" dirty="0"/>
              <a:t>Click to edit Master title style</a:t>
            </a:r>
          </a:p>
        </p:txBody>
      </p:sp>
    </p:spTree>
    <p:extLst>
      <p:ext uri="{BB962C8B-B14F-4D97-AF65-F5344CB8AC3E}">
        <p14:creationId xmlns:p14="http://schemas.microsoft.com/office/powerpoint/2010/main" val="720613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마지막">
    <p:bg>
      <p:bgPr>
        <a:solidFill>
          <a:schemeClr val="bg1"/>
        </a:solidFill>
        <a:effectLst/>
      </p:bgPr>
    </p:bg>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1E8FB732-F4D8-5D4C-AAE6-578BD8E489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284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393704" y="1489102"/>
            <a:ext cx="5581651" cy="4313238"/>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6178551" y="1489102"/>
            <a:ext cx="5581649" cy="4313238"/>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30584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36" y="274641"/>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1" y="1535113"/>
            <a:ext cx="5386918" cy="639762"/>
          </a:xfrm>
        </p:spPr>
        <p:txBody>
          <a:bodyPr anchor="b"/>
          <a:lstStyle>
            <a:lvl1pPr marL="0" indent="0">
              <a:buNone/>
              <a:defRPr sz="2400" b="1"/>
            </a:lvl1pPr>
            <a:lvl2pPr marL="456051" indent="0">
              <a:buNone/>
              <a:defRPr sz="2000" b="1"/>
            </a:lvl2pPr>
            <a:lvl3pPr marL="912061" indent="0">
              <a:buNone/>
              <a:defRPr sz="1800" b="1"/>
            </a:lvl3pPr>
            <a:lvl4pPr marL="1368108" indent="0">
              <a:buNone/>
              <a:defRPr sz="1600" b="1"/>
            </a:lvl4pPr>
            <a:lvl5pPr marL="1824148" indent="0">
              <a:buNone/>
              <a:defRPr sz="1600" b="1"/>
            </a:lvl5pPr>
            <a:lvl6pPr marL="2280174" indent="0">
              <a:buNone/>
              <a:defRPr sz="1600" b="1"/>
            </a:lvl6pPr>
            <a:lvl7pPr marL="2736214" indent="0">
              <a:buNone/>
              <a:defRPr sz="1600" b="1"/>
            </a:lvl7pPr>
            <a:lvl8pPr marL="3192247" indent="0">
              <a:buNone/>
              <a:defRPr sz="1600" b="1"/>
            </a:lvl8pPr>
            <a:lvl9pPr marL="3648283"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1" y="2174902"/>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99" y="1535113"/>
            <a:ext cx="5389033" cy="639762"/>
          </a:xfrm>
        </p:spPr>
        <p:txBody>
          <a:bodyPr anchor="b"/>
          <a:lstStyle>
            <a:lvl1pPr marL="0" indent="0">
              <a:buNone/>
              <a:defRPr sz="2400" b="1"/>
            </a:lvl1pPr>
            <a:lvl2pPr marL="456051" indent="0">
              <a:buNone/>
              <a:defRPr sz="2000" b="1"/>
            </a:lvl2pPr>
            <a:lvl3pPr marL="912061" indent="0">
              <a:buNone/>
              <a:defRPr sz="1800" b="1"/>
            </a:lvl3pPr>
            <a:lvl4pPr marL="1368108" indent="0">
              <a:buNone/>
              <a:defRPr sz="1600" b="1"/>
            </a:lvl4pPr>
            <a:lvl5pPr marL="1824148" indent="0">
              <a:buNone/>
              <a:defRPr sz="1600" b="1"/>
            </a:lvl5pPr>
            <a:lvl6pPr marL="2280174" indent="0">
              <a:buNone/>
              <a:defRPr sz="1600" b="1"/>
            </a:lvl6pPr>
            <a:lvl7pPr marL="2736214" indent="0">
              <a:buNone/>
              <a:defRPr sz="1600" b="1"/>
            </a:lvl7pPr>
            <a:lvl8pPr marL="3192247" indent="0">
              <a:buNone/>
              <a:defRPr sz="1600" b="1"/>
            </a:lvl8pPr>
            <a:lvl9pPr marL="3648283" indent="0">
              <a:buNone/>
              <a:defRPr sz="1600" b="1"/>
            </a:lvl9pPr>
          </a:lstStyle>
          <a:p>
            <a:pPr lvl="0"/>
            <a:r>
              <a:rPr lang="de-DE" dirty="0"/>
              <a:t>Textmasterformate durch Klicken bearbeiten</a:t>
            </a:r>
          </a:p>
        </p:txBody>
      </p:sp>
      <p:sp>
        <p:nvSpPr>
          <p:cNvPr id="6" name="Inhaltsplatzhalter 5"/>
          <p:cNvSpPr>
            <a:spLocks noGrp="1"/>
          </p:cNvSpPr>
          <p:nvPr>
            <p:ph sz="quarter" idx="4"/>
          </p:nvPr>
        </p:nvSpPr>
        <p:spPr>
          <a:xfrm>
            <a:off x="6193399" y="217490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938503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2879813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4165632" y="6365878"/>
            <a:ext cx="3860800" cy="247650"/>
          </a:xfrm>
          <a:prstGeom prst="rect">
            <a:avLst/>
          </a:prstGeom>
          <a:ln/>
        </p:spPr>
        <p:txBody>
          <a:bodyPr lIns="91230" tIns="45627" rIns="91230" bIns="45627"/>
          <a:lstStyle>
            <a:lvl1pPr>
              <a:defRPr/>
            </a:lvl1pPr>
          </a:lstStyle>
          <a:p>
            <a:pPr defTabSz="914217" fontAlgn="base" latinLnBrk="0">
              <a:spcBef>
                <a:spcPct val="0"/>
              </a:spcBef>
              <a:spcAft>
                <a:spcPct val="0"/>
              </a:spcAft>
            </a:pPr>
            <a:endParaRPr lang="ko-KR" altLang="en-US" sz="2000">
              <a:solidFill>
                <a:prstClr val="black"/>
              </a:solidFill>
            </a:endParaRPr>
          </a:p>
        </p:txBody>
      </p:sp>
    </p:spTree>
    <p:extLst>
      <p:ext uri="{BB962C8B-B14F-4D97-AF65-F5344CB8AC3E}">
        <p14:creationId xmlns:p14="http://schemas.microsoft.com/office/powerpoint/2010/main" val="621010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3"/>
            <a:ext cx="4011085"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4" y="273074"/>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27"/>
            <a:ext cx="4011085" cy="4691063"/>
          </a:xfrm>
        </p:spPr>
        <p:txBody>
          <a:bodyPr/>
          <a:lstStyle>
            <a:lvl1pPr marL="0" indent="0">
              <a:buNone/>
              <a:defRPr sz="1400"/>
            </a:lvl1pPr>
            <a:lvl2pPr marL="456051" indent="0">
              <a:buNone/>
              <a:defRPr sz="1200"/>
            </a:lvl2pPr>
            <a:lvl3pPr marL="912061" indent="0">
              <a:buNone/>
              <a:defRPr sz="1000"/>
            </a:lvl3pPr>
            <a:lvl4pPr marL="1368108" indent="0">
              <a:buNone/>
              <a:defRPr sz="900"/>
            </a:lvl4pPr>
            <a:lvl5pPr marL="1824148" indent="0">
              <a:buNone/>
              <a:defRPr sz="900"/>
            </a:lvl5pPr>
            <a:lvl6pPr marL="2280174" indent="0">
              <a:buNone/>
              <a:defRPr sz="900"/>
            </a:lvl6pPr>
            <a:lvl7pPr marL="2736214" indent="0">
              <a:buNone/>
              <a:defRPr sz="900"/>
            </a:lvl7pPr>
            <a:lvl8pPr marL="3192247" indent="0">
              <a:buNone/>
              <a:defRPr sz="900"/>
            </a:lvl8pPr>
            <a:lvl9pPr marL="3648283" indent="0">
              <a:buNone/>
              <a:defRPr sz="900"/>
            </a:lvl9pPr>
          </a:lstStyle>
          <a:p>
            <a:pPr lvl="0"/>
            <a:r>
              <a:rPr lang="de-DE"/>
              <a:t>Textmasterformate durch Klicken bearbeiten</a:t>
            </a:r>
          </a:p>
        </p:txBody>
      </p:sp>
      <p:sp>
        <p:nvSpPr>
          <p:cNvPr id="5" name="Rectangle 5"/>
          <p:cNvSpPr>
            <a:spLocks noGrp="1" noChangeArrowheads="1"/>
          </p:cNvSpPr>
          <p:nvPr>
            <p:ph type="ftr" sz="quarter" idx="10"/>
          </p:nvPr>
        </p:nvSpPr>
        <p:spPr>
          <a:xfrm>
            <a:off x="4165632" y="6365878"/>
            <a:ext cx="3860800" cy="247650"/>
          </a:xfrm>
          <a:prstGeom prst="rect">
            <a:avLst/>
          </a:prstGeom>
          <a:ln/>
        </p:spPr>
        <p:txBody>
          <a:bodyPr lIns="91230" tIns="45627" rIns="91230" bIns="45627"/>
          <a:lstStyle>
            <a:lvl1pPr>
              <a:defRPr/>
            </a:lvl1pPr>
          </a:lstStyle>
          <a:p>
            <a:pPr defTabSz="914217" fontAlgn="base" latinLnBrk="0">
              <a:spcBef>
                <a:spcPct val="0"/>
              </a:spcBef>
              <a:spcAft>
                <a:spcPct val="0"/>
              </a:spcAft>
            </a:pPr>
            <a:endParaRPr lang="ko-KR" altLang="en-US" sz="2000">
              <a:solidFill>
                <a:prstClr val="black"/>
              </a:solidFill>
            </a:endParaRPr>
          </a:p>
        </p:txBody>
      </p:sp>
    </p:spTree>
    <p:extLst>
      <p:ext uri="{BB962C8B-B14F-4D97-AF65-F5344CB8AC3E}">
        <p14:creationId xmlns:p14="http://schemas.microsoft.com/office/powerpoint/2010/main" val="1955926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22" y="4800627"/>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22" y="612802"/>
            <a:ext cx="7315200" cy="4114800"/>
          </a:xfrm>
        </p:spPr>
        <p:txBody>
          <a:bodyPr/>
          <a:lstStyle>
            <a:lvl1pPr marL="0" indent="0">
              <a:buNone/>
              <a:defRPr sz="3199"/>
            </a:lvl1pPr>
            <a:lvl2pPr marL="456051" indent="0">
              <a:buNone/>
              <a:defRPr sz="2799"/>
            </a:lvl2pPr>
            <a:lvl3pPr marL="912061" indent="0">
              <a:buNone/>
              <a:defRPr sz="2400"/>
            </a:lvl3pPr>
            <a:lvl4pPr marL="1368108" indent="0">
              <a:buNone/>
              <a:defRPr sz="2000"/>
            </a:lvl4pPr>
            <a:lvl5pPr marL="1824148" indent="0">
              <a:buNone/>
              <a:defRPr sz="2000"/>
            </a:lvl5pPr>
            <a:lvl6pPr marL="2280174" indent="0">
              <a:buNone/>
              <a:defRPr sz="2000"/>
            </a:lvl6pPr>
            <a:lvl7pPr marL="2736214" indent="0">
              <a:buNone/>
              <a:defRPr sz="2000"/>
            </a:lvl7pPr>
            <a:lvl8pPr marL="3192247" indent="0">
              <a:buNone/>
              <a:defRPr sz="2000"/>
            </a:lvl8pPr>
            <a:lvl9pPr marL="3648283" indent="0">
              <a:buNone/>
              <a:defRPr sz="2000"/>
            </a:lvl9pPr>
          </a:lstStyle>
          <a:p>
            <a:pPr lvl="0"/>
            <a:endParaRPr lang="de-DE" noProof="0"/>
          </a:p>
        </p:txBody>
      </p:sp>
      <p:sp>
        <p:nvSpPr>
          <p:cNvPr id="4" name="Textplatzhalter 3"/>
          <p:cNvSpPr>
            <a:spLocks noGrp="1"/>
          </p:cNvSpPr>
          <p:nvPr>
            <p:ph type="body" sz="half" idx="2"/>
          </p:nvPr>
        </p:nvSpPr>
        <p:spPr>
          <a:xfrm>
            <a:off x="2389722" y="5367338"/>
            <a:ext cx="7315200" cy="804862"/>
          </a:xfrm>
        </p:spPr>
        <p:txBody>
          <a:bodyPr/>
          <a:lstStyle>
            <a:lvl1pPr marL="0" indent="0">
              <a:buNone/>
              <a:defRPr sz="1400"/>
            </a:lvl1pPr>
            <a:lvl2pPr marL="456051" indent="0">
              <a:buNone/>
              <a:defRPr sz="1200"/>
            </a:lvl2pPr>
            <a:lvl3pPr marL="912061" indent="0">
              <a:buNone/>
              <a:defRPr sz="1000"/>
            </a:lvl3pPr>
            <a:lvl4pPr marL="1368108" indent="0">
              <a:buNone/>
              <a:defRPr sz="900"/>
            </a:lvl4pPr>
            <a:lvl5pPr marL="1824148" indent="0">
              <a:buNone/>
              <a:defRPr sz="900"/>
            </a:lvl5pPr>
            <a:lvl6pPr marL="2280174" indent="0">
              <a:buNone/>
              <a:defRPr sz="900"/>
            </a:lvl6pPr>
            <a:lvl7pPr marL="2736214" indent="0">
              <a:buNone/>
              <a:defRPr sz="900"/>
            </a:lvl7pPr>
            <a:lvl8pPr marL="3192247" indent="0">
              <a:buNone/>
              <a:defRPr sz="900"/>
            </a:lvl8pPr>
            <a:lvl9pPr marL="3648283" indent="0">
              <a:buNone/>
              <a:defRPr sz="900"/>
            </a:lvl9pPr>
          </a:lstStyle>
          <a:p>
            <a:pPr lvl="0"/>
            <a:r>
              <a:rPr lang="de-DE"/>
              <a:t>Textmasterformate durch Klicken bearbeiten</a:t>
            </a:r>
          </a:p>
        </p:txBody>
      </p:sp>
      <p:sp>
        <p:nvSpPr>
          <p:cNvPr id="5" name="Rectangle 5"/>
          <p:cNvSpPr>
            <a:spLocks noGrp="1" noChangeArrowheads="1"/>
          </p:cNvSpPr>
          <p:nvPr>
            <p:ph type="ftr" sz="quarter" idx="10"/>
          </p:nvPr>
        </p:nvSpPr>
        <p:spPr>
          <a:xfrm>
            <a:off x="4165632" y="6365878"/>
            <a:ext cx="3860800" cy="247650"/>
          </a:xfrm>
          <a:prstGeom prst="rect">
            <a:avLst/>
          </a:prstGeom>
          <a:ln/>
        </p:spPr>
        <p:txBody>
          <a:bodyPr lIns="91230" tIns="45627" rIns="91230" bIns="45627"/>
          <a:lstStyle>
            <a:lvl1pPr>
              <a:defRPr/>
            </a:lvl1pPr>
          </a:lstStyle>
          <a:p>
            <a:pPr defTabSz="914217" fontAlgn="base" latinLnBrk="0">
              <a:spcBef>
                <a:spcPct val="0"/>
              </a:spcBef>
              <a:spcAft>
                <a:spcPct val="0"/>
              </a:spcAft>
            </a:pPr>
            <a:endParaRPr lang="ko-KR" altLang="en-US" sz="2000">
              <a:solidFill>
                <a:prstClr val="black"/>
              </a:solidFill>
            </a:endParaRPr>
          </a:p>
        </p:txBody>
      </p:sp>
    </p:spTree>
    <p:extLst>
      <p:ext uri="{BB962C8B-B14F-4D97-AF65-F5344CB8AC3E}">
        <p14:creationId xmlns:p14="http://schemas.microsoft.com/office/powerpoint/2010/main" val="3636846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image" Target="../media/image1.jpe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cstate="print"/>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393736" y="1489102"/>
            <a:ext cx="11366499" cy="43132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29" name="Rectangle 7"/>
          <p:cNvSpPr>
            <a:spLocks noGrp="1" noChangeArrowheads="1"/>
          </p:cNvSpPr>
          <p:nvPr>
            <p:ph type="title"/>
          </p:nvPr>
        </p:nvSpPr>
        <p:spPr bwMode="gray">
          <a:xfrm>
            <a:off x="400086" y="252413"/>
            <a:ext cx="11360148" cy="647700"/>
          </a:xfrm>
          <a:prstGeom prst="rect">
            <a:avLst/>
          </a:prstGeom>
          <a:noFill/>
          <a:ln w="9525">
            <a:noFill/>
            <a:miter lim="800000"/>
            <a:headEnd/>
            <a:tailEnd/>
          </a:ln>
        </p:spPr>
        <p:txBody>
          <a:bodyPr vert="horz" wrap="square" lIns="0" tIns="45627" rIns="0" bIns="45627" numCol="1" anchor="t" anchorCtr="0" compatLnSpc="1">
            <a:prstTxWarp prst="textNoShape">
              <a:avLst/>
            </a:prstTxWarp>
          </a:bodyPr>
          <a:lstStyle/>
          <a:p>
            <a:pPr lvl="0"/>
            <a:r>
              <a:rPr lang="de-DE" dirty="0"/>
              <a:t>Klicken Sie, um das Titelformat zu bearbeiten</a:t>
            </a:r>
          </a:p>
        </p:txBody>
      </p:sp>
    </p:spTree>
    <p:extLst>
      <p:ext uri="{BB962C8B-B14F-4D97-AF65-F5344CB8AC3E}">
        <p14:creationId xmlns:p14="http://schemas.microsoft.com/office/powerpoint/2010/main" val="41169234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762" r:id="rId16"/>
    <p:sldLayoutId id="2147483768" r:id="rId17"/>
    <p:sldLayoutId id="2147483769" r:id="rId18"/>
  </p:sldLayoutIdLst>
  <p:txStyles>
    <p:titleStyle>
      <a:lvl1pPr algn="l" rtl="0" eaLnBrk="0" fontAlgn="base" hangingPunct="0">
        <a:lnSpc>
          <a:spcPct val="90000"/>
        </a:lnSpc>
        <a:spcBef>
          <a:spcPct val="0"/>
        </a:spcBef>
        <a:spcAft>
          <a:spcPct val="0"/>
        </a:spcAft>
        <a:defRPr sz="2599" b="1">
          <a:solidFill>
            <a:schemeClr val="bg1"/>
          </a:solidFill>
          <a:latin typeface="Calibri" pitchFamily="34" charset="0"/>
          <a:ea typeface="+mj-ea"/>
          <a:cs typeface="Calibri" pitchFamily="34" charset="0"/>
        </a:defRPr>
      </a:lvl1pPr>
      <a:lvl2pPr algn="l" rtl="0" eaLnBrk="0" fontAlgn="base" hangingPunct="0">
        <a:lnSpc>
          <a:spcPct val="90000"/>
        </a:lnSpc>
        <a:spcBef>
          <a:spcPct val="0"/>
        </a:spcBef>
        <a:spcAft>
          <a:spcPct val="0"/>
        </a:spcAft>
        <a:defRPr sz="2599" b="1">
          <a:solidFill>
            <a:schemeClr val="bg1"/>
          </a:solidFill>
          <a:latin typeface="Arial" charset="0"/>
          <a:cs typeface="Arial" charset="0"/>
        </a:defRPr>
      </a:lvl2pPr>
      <a:lvl3pPr algn="l" rtl="0" eaLnBrk="0" fontAlgn="base" hangingPunct="0">
        <a:lnSpc>
          <a:spcPct val="90000"/>
        </a:lnSpc>
        <a:spcBef>
          <a:spcPct val="0"/>
        </a:spcBef>
        <a:spcAft>
          <a:spcPct val="0"/>
        </a:spcAft>
        <a:defRPr sz="2599" b="1">
          <a:solidFill>
            <a:schemeClr val="bg1"/>
          </a:solidFill>
          <a:latin typeface="Arial" charset="0"/>
          <a:cs typeface="Arial" charset="0"/>
        </a:defRPr>
      </a:lvl3pPr>
      <a:lvl4pPr algn="l" rtl="0" eaLnBrk="0" fontAlgn="base" hangingPunct="0">
        <a:lnSpc>
          <a:spcPct val="90000"/>
        </a:lnSpc>
        <a:spcBef>
          <a:spcPct val="0"/>
        </a:spcBef>
        <a:spcAft>
          <a:spcPct val="0"/>
        </a:spcAft>
        <a:defRPr sz="2599" b="1">
          <a:solidFill>
            <a:schemeClr val="bg1"/>
          </a:solidFill>
          <a:latin typeface="Arial" charset="0"/>
          <a:cs typeface="Arial" charset="0"/>
        </a:defRPr>
      </a:lvl4pPr>
      <a:lvl5pPr algn="l" rtl="0" eaLnBrk="0" fontAlgn="base" hangingPunct="0">
        <a:lnSpc>
          <a:spcPct val="90000"/>
        </a:lnSpc>
        <a:spcBef>
          <a:spcPct val="0"/>
        </a:spcBef>
        <a:spcAft>
          <a:spcPct val="0"/>
        </a:spcAft>
        <a:defRPr sz="2599" b="1">
          <a:solidFill>
            <a:schemeClr val="bg1"/>
          </a:solidFill>
          <a:latin typeface="Arial" charset="0"/>
          <a:cs typeface="Arial" charset="0"/>
        </a:defRPr>
      </a:lvl5pPr>
      <a:lvl6pPr marL="456051" algn="l" rtl="0" fontAlgn="base">
        <a:lnSpc>
          <a:spcPct val="90000"/>
        </a:lnSpc>
        <a:spcBef>
          <a:spcPct val="0"/>
        </a:spcBef>
        <a:spcAft>
          <a:spcPct val="0"/>
        </a:spcAft>
        <a:defRPr sz="2599" b="1">
          <a:solidFill>
            <a:schemeClr val="bg1"/>
          </a:solidFill>
          <a:latin typeface="Arial" charset="0"/>
          <a:cs typeface="Arial" charset="0"/>
        </a:defRPr>
      </a:lvl6pPr>
      <a:lvl7pPr marL="912061" algn="l" rtl="0" fontAlgn="base">
        <a:lnSpc>
          <a:spcPct val="90000"/>
        </a:lnSpc>
        <a:spcBef>
          <a:spcPct val="0"/>
        </a:spcBef>
        <a:spcAft>
          <a:spcPct val="0"/>
        </a:spcAft>
        <a:defRPr sz="2599" b="1">
          <a:solidFill>
            <a:schemeClr val="bg1"/>
          </a:solidFill>
          <a:latin typeface="Arial" charset="0"/>
          <a:cs typeface="Arial" charset="0"/>
        </a:defRPr>
      </a:lvl7pPr>
      <a:lvl8pPr marL="1368108" algn="l" rtl="0" fontAlgn="base">
        <a:lnSpc>
          <a:spcPct val="90000"/>
        </a:lnSpc>
        <a:spcBef>
          <a:spcPct val="0"/>
        </a:spcBef>
        <a:spcAft>
          <a:spcPct val="0"/>
        </a:spcAft>
        <a:defRPr sz="2599" b="1">
          <a:solidFill>
            <a:schemeClr val="bg1"/>
          </a:solidFill>
          <a:latin typeface="Arial" charset="0"/>
          <a:cs typeface="Arial" charset="0"/>
        </a:defRPr>
      </a:lvl8pPr>
      <a:lvl9pPr marL="1824148" algn="l" rtl="0" fontAlgn="base">
        <a:lnSpc>
          <a:spcPct val="90000"/>
        </a:lnSpc>
        <a:spcBef>
          <a:spcPct val="0"/>
        </a:spcBef>
        <a:spcAft>
          <a:spcPct val="0"/>
        </a:spcAft>
        <a:defRPr sz="2599" b="1">
          <a:solidFill>
            <a:schemeClr val="bg1"/>
          </a:solidFill>
          <a:latin typeface="Arial" charset="0"/>
          <a:cs typeface="Arial" charset="0"/>
        </a:defRPr>
      </a:lvl9pPr>
    </p:titleStyle>
    <p:bodyStyle>
      <a:lvl1pPr marL="180516" indent="-180516" algn="l" rtl="0" eaLnBrk="0" fontAlgn="base" hangingPunct="0">
        <a:spcBef>
          <a:spcPct val="0"/>
        </a:spcBef>
        <a:spcAft>
          <a:spcPct val="40000"/>
        </a:spcAft>
        <a:buFont typeface="Wingdings" pitchFamily="2" charset="2"/>
        <a:buChar char="§"/>
        <a:defRPr sz="2799">
          <a:solidFill>
            <a:schemeClr val="tx1"/>
          </a:solidFill>
          <a:latin typeface="Calibri" pitchFamily="34" charset="0"/>
          <a:ea typeface="+mn-ea"/>
          <a:cs typeface="Calibri" pitchFamily="34" charset="0"/>
        </a:defRPr>
      </a:lvl1pPr>
      <a:lvl2pPr marL="443355" indent="-261275" algn="l" rtl="0" eaLnBrk="0" fontAlgn="base" hangingPunct="0">
        <a:spcBef>
          <a:spcPct val="0"/>
        </a:spcBef>
        <a:spcAft>
          <a:spcPct val="40000"/>
        </a:spcAft>
        <a:buChar char="–"/>
        <a:defRPr sz="2400">
          <a:solidFill>
            <a:schemeClr val="tx1"/>
          </a:solidFill>
          <a:latin typeface="Calibri" pitchFamily="34" charset="0"/>
          <a:cs typeface="Calibri" pitchFamily="34" charset="0"/>
        </a:defRPr>
      </a:lvl2pPr>
      <a:lvl3pPr marL="718889" indent="-273928" algn="l" rtl="0" eaLnBrk="0" fontAlgn="base" hangingPunct="0">
        <a:spcBef>
          <a:spcPct val="0"/>
        </a:spcBef>
        <a:spcAft>
          <a:spcPct val="40000"/>
        </a:spcAft>
        <a:buChar char="•"/>
        <a:defRPr sz="2000">
          <a:solidFill>
            <a:schemeClr val="tx1"/>
          </a:solidFill>
          <a:latin typeface="Calibri" pitchFamily="34" charset="0"/>
          <a:cs typeface="Calibri" pitchFamily="34" charset="0"/>
        </a:defRPr>
      </a:lvl3pPr>
      <a:lvl4pPr marL="984926" indent="-264429" algn="l" rtl="0" eaLnBrk="0" fontAlgn="base" hangingPunct="0">
        <a:spcBef>
          <a:spcPct val="0"/>
        </a:spcBef>
        <a:spcAft>
          <a:spcPct val="40000"/>
        </a:spcAft>
        <a:buChar char="–"/>
        <a:defRPr sz="1800">
          <a:solidFill>
            <a:schemeClr val="tx1"/>
          </a:solidFill>
          <a:latin typeface="Calibri" pitchFamily="34" charset="0"/>
          <a:cs typeface="Calibri" pitchFamily="34" charset="0"/>
        </a:defRPr>
      </a:lvl4pPr>
      <a:lvl5pPr marL="1250927" indent="-264429" algn="l" rtl="0" eaLnBrk="0" fontAlgn="base" hangingPunct="0">
        <a:spcBef>
          <a:spcPct val="0"/>
        </a:spcBef>
        <a:spcAft>
          <a:spcPct val="40000"/>
        </a:spcAft>
        <a:buChar char="»"/>
        <a:defRPr sz="1600">
          <a:solidFill>
            <a:schemeClr val="tx1"/>
          </a:solidFill>
          <a:latin typeface="Calibri" pitchFamily="34" charset="0"/>
          <a:cs typeface="Calibri" pitchFamily="34" charset="0"/>
        </a:defRPr>
      </a:lvl5pPr>
      <a:lvl6pPr marL="1706968" indent="-264429" algn="l" rtl="0" fontAlgn="base">
        <a:spcBef>
          <a:spcPct val="0"/>
        </a:spcBef>
        <a:spcAft>
          <a:spcPct val="40000"/>
        </a:spcAft>
        <a:buChar char="»"/>
        <a:defRPr>
          <a:solidFill>
            <a:schemeClr val="tx1"/>
          </a:solidFill>
          <a:latin typeface="+mn-lt"/>
          <a:cs typeface="+mn-cs"/>
        </a:defRPr>
      </a:lvl6pPr>
      <a:lvl7pPr marL="2163003" indent="-264429" algn="l" rtl="0" fontAlgn="base">
        <a:spcBef>
          <a:spcPct val="0"/>
        </a:spcBef>
        <a:spcAft>
          <a:spcPct val="40000"/>
        </a:spcAft>
        <a:buChar char="»"/>
        <a:defRPr>
          <a:solidFill>
            <a:schemeClr val="tx1"/>
          </a:solidFill>
          <a:latin typeface="+mn-lt"/>
          <a:cs typeface="+mn-cs"/>
        </a:defRPr>
      </a:lvl7pPr>
      <a:lvl8pPr marL="2619034" indent="-264429" algn="l" rtl="0" fontAlgn="base">
        <a:spcBef>
          <a:spcPct val="0"/>
        </a:spcBef>
        <a:spcAft>
          <a:spcPct val="40000"/>
        </a:spcAft>
        <a:buChar char="»"/>
        <a:defRPr>
          <a:solidFill>
            <a:schemeClr val="tx1"/>
          </a:solidFill>
          <a:latin typeface="+mn-lt"/>
          <a:cs typeface="+mn-cs"/>
        </a:defRPr>
      </a:lvl8pPr>
      <a:lvl9pPr marL="3075077" indent="-264429" algn="l" rtl="0" fontAlgn="base">
        <a:spcBef>
          <a:spcPct val="0"/>
        </a:spcBef>
        <a:spcAft>
          <a:spcPct val="40000"/>
        </a:spcAft>
        <a:buChar char="»"/>
        <a:defRPr>
          <a:solidFill>
            <a:schemeClr val="tx1"/>
          </a:solidFill>
          <a:latin typeface="+mn-lt"/>
          <a:cs typeface="+mn-cs"/>
        </a:defRPr>
      </a:lvl9pPr>
    </p:bodyStyle>
    <p:otherStyle>
      <a:defPPr>
        <a:defRPr lang="de-DE"/>
      </a:defPPr>
      <a:lvl1pPr marL="0" algn="l" defTabSz="912061" rtl="0" eaLnBrk="1" latinLnBrk="0" hangingPunct="1">
        <a:defRPr sz="1800" kern="1200">
          <a:solidFill>
            <a:schemeClr val="tx1"/>
          </a:solidFill>
          <a:latin typeface="+mn-lt"/>
          <a:ea typeface="+mn-ea"/>
          <a:cs typeface="+mn-cs"/>
        </a:defRPr>
      </a:lvl1pPr>
      <a:lvl2pPr marL="456051" algn="l" defTabSz="912061" rtl="0" eaLnBrk="1" latinLnBrk="0" hangingPunct="1">
        <a:defRPr sz="1800" kern="1200">
          <a:solidFill>
            <a:schemeClr val="tx1"/>
          </a:solidFill>
          <a:latin typeface="+mn-lt"/>
          <a:ea typeface="+mn-ea"/>
          <a:cs typeface="+mn-cs"/>
        </a:defRPr>
      </a:lvl2pPr>
      <a:lvl3pPr marL="912061" algn="l" defTabSz="912061" rtl="0" eaLnBrk="1" latinLnBrk="0" hangingPunct="1">
        <a:defRPr sz="1800" kern="1200">
          <a:solidFill>
            <a:schemeClr val="tx1"/>
          </a:solidFill>
          <a:latin typeface="+mn-lt"/>
          <a:ea typeface="+mn-ea"/>
          <a:cs typeface="+mn-cs"/>
        </a:defRPr>
      </a:lvl3pPr>
      <a:lvl4pPr marL="1368108" algn="l" defTabSz="912061" rtl="0" eaLnBrk="1" latinLnBrk="0" hangingPunct="1">
        <a:defRPr sz="1800" kern="1200">
          <a:solidFill>
            <a:schemeClr val="tx1"/>
          </a:solidFill>
          <a:latin typeface="+mn-lt"/>
          <a:ea typeface="+mn-ea"/>
          <a:cs typeface="+mn-cs"/>
        </a:defRPr>
      </a:lvl4pPr>
      <a:lvl5pPr marL="1824148" algn="l" defTabSz="912061" rtl="0" eaLnBrk="1" latinLnBrk="0" hangingPunct="1">
        <a:defRPr sz="1800" kern="1200">
          <a:solidFill>
            <a:schemeClr val="tx1"/>
          </a:solidFill>
          <a:latin typeface="+mn-lt"/>
          <a:ea typeface="+mn-ea"/>
          <a:cs typeface="+mn-cs"/>
        </a:defRPr>
      </a:lvl5pPr>
      <a:lvl6pPr marL="2280174" algn="l" defTabSz="912061" rtl="0" eaLnBrk="1" latinLnBrk="0" hangingPunct="1">
        <a:defRPr sz="1800" kern="1200">
          <a:solidFill>
            <a:schemeClr val="tx1"/>
          </a:solidFill>
          <a:latin typeface="+mn-lt"/>
          <a:ea typeface="+mn-ea"/>
          <a:cs typeface="+mn-cs"/>
        </a:defRPr>
      </a:lvl6pPr>
      <a:lvl7pPr marL="2736214" algn="l" defTabSz="912061" rtl="0" eaLnBrk="1" latinLnBrk="0" hangingPunct="1">
        <a:defRPr sz="1800" kern="1200">
          <a:solidFill>
            <a:schemeClr val="tx1"/>
          </a:solidFill>
          <a:latin typeface="+mn-lt"/>
          <a:ea typeface="+mn-ea"/>
          <a:cs typeface="+mn-cs"/>
        </a:defRPr>
      </a:lvl7pPr>
      <a:lvl8pPr marL="3192247" algn="l" defTabSz="912061" rtl="0" eaLnBrk="1" latinLnBrk="0" hangingPunct="1">
        <a:defRPr sz="1800" kern="1200">
          <a:solidFill>
            <a:schemeClr val="tx1"/>
          </a:solidFill>
          <a:latin typeface="+mn-lt"/>
          <a:ea typeface="+mn-ea"/>
          <a:cs typeface="+mn-cs"/>
        </a:defRPr>
      </a:lvl8pPr>
      <a:lvl9pPr marL="3648283" algn="l" defTabSz="91206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21" cstate="print"/>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393731" y="1489098"/>
            <a:ext cx="11366499" cy="43132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29" name="Rectangle 7"/>
          <p:cNvSpPr>
            <a:spLocks noGrp="1" noChangeArrowheads="1"/>
          </p:cNvSpPr>
          <p:nvPr>
            <p:ph type="title"/>
          </p:nvPr>
        </p:nvSpPr>
        <p:spPr bwMode="gray">
          <a:xfrm>
            <a:off x="400081" y="252413"/>
            <a:ext cx="11360148" cy="647700"/>
          </a:xfrm>
          <a:prstGeom prst="rect">
            <a:avLst/>
          </a:prstGeom>
          <a:noFill/>
          <a:ln w="9525">
            <a:noFill/>
            <a:miter lim="800000"/>
            <a:headEnd/>
            <a:tailEnd/>
          </a:ln>
        </p:spPr>
        <p:txBody>
          <a:bodyPr vert="horz" wrap="square" lIns="0" tIns="45643" rIns="0" bIns="45643" numCol="1" anchor="t" anchorCtr="0" compatLnSpc="1">
            <a:prstTxWarp prst="textNoShape">
              <a:avLst/>
            </a:prstTxWarp>
          </a:bodyPr>
          <a:lstStyle/>
          <a:p>
            <a:pPr lvl="0"/>
            <a:r>
              <a:rPr lang="de-DE" dirty="0"/>
              <a:t>Klicken Sie, um das Titelformat zu bearbeiten</a:t>
            </a:r>
          </a:p>
        </p:txBody>
      </p:sp>
    </p:spTree>
    <p:extLst>
      <p:ext uri="{BB962C8B-B14F-4D97-AF65-F5344CB8AC3E}">
        <p14:creationId xmlns:p14="http://schemas.microsoft.com/office/powerpoint/2010/main" val="414302810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Lst>
  <p:txStyles>
    <p:titleStyle>
      <a:lvl1pPr algn="l" rtl="0" eaLnBrk="0" fontAlgn="base" hangingPunct="0">
        <a:lnSpc>
          <a:spcPct val="90000"/>
        </a:lnSpc>
        <a:spcBef>
          <a:spcPct val="0"/>
        </a:spcBef>
        <a:spcAft>
          <a:spcPct val="0"/>
        </a:spcAft>
        <a:defRPr sz="2599" b="1">
          <a:solidFill>
            <a:schemeClr val="bg1"/>
          </a:solidFill>
          <a:latin typeface="Calibri" pitchFamily="34" charset="0"/>
          <a:ea typeface="+mj-ea"/>
          <a:cs typeface="Calibri" pitchFamily="34" charset="0"/>
        </a:defRPr>
      </a:lvl1pPr>
      <a:lvl2pPr algn="l" rtl="0" eaLnBrk="0" fontAlgn="base" hangingPunct="0">
        <a:lnSpc>
          <a:spcPct val="90000"/>
        </a:lnSpc>
        <a:spcBef>
          <a:spcPct val="0"/>
        </a:spcBef>
        <a:spcAft>
          <a:spcPct val="0"/>
        </a:spcAft>
        <a:defRPr sz="2599" b="1">
          <a:solidFill>
            <a:schemeClr val="bg1"/>
          </a:solidFill>
          <a:latin typeface="Arial" charset="0"/>
          <a:cs typeface="Arial" charset="0"/>
        </a:defRPr>
      </a:lvl2pPr>
      <a:lvl3pPr algn="l" rtl="0" eaLnBrk="0" fontAlgn="base" hangingPunct="0">
        <a:lnSpc>
          <a:spcPct val="90000"/>
        </a:lnSpc>
        <a:spcBef>
          <a:spcPct val="0"/>
        </a:spcBef>
        <a:spcAft>
          <a:spcPct val="0"/>
        </a:spcAft>
        <a:defRPr sz="2599" b="1">
          <a:solidFill>
            <a:schemeClr val="bg1"/>
          </a:solidFill>
          <a:latin typeface="Arial" charset="0"/>
          <a:cs typeface="Arial" charset="0"/>
        </a:defRPr>
      </a:lvl3pPr>
      <a:lvl4pPr algn="l" rtl="0" eaLnBrk="0" fontAlgn="base" hangingPunct="0">
        <a:lnSpc>
          <a:spcPct val="90000"/>
        </a:lnSpc>
        <a:spcBef>
          <a:spcPct val="0"/>
        </a:spcBef>
        <a:spcAft>
          <a:spcPct val="0"/>
        </a:spcAft>
        <a:defRPr sz="2599" b="1">
          <a:solidFill>
            <a:schemeClr val="bg1"/>
          </a:solidFill>
          <a:latin typeface="Arial" charset="0"/>
          <a:cs typeface="Arial" charset="0"/>
        </a:defRPr>
      </a:lvl4pPr>
      <a:lvl5pPr algn="l" rtl="0" eaLnBrk="0" fontAlgn="base" hangingPunct="0">
        <a:lnSpc>
          <a:spcPct val="90000"/>
        </a:lnSpc>
        <a:spcBef>
          <a:spcPct val="0"/>
        </a:spcBef>
        <a:spcAft>
          <a:spcPct val="0"/>
        </a:spcAft>
        <a:defRPr sz="2599" b="1">
          <a:solidFill>
            <a:schemeClr val="bg1"/>
          </a:solidFill>
          <a:latin typeface="Arial" charset="0"/>
          <a:cs typeface="Arial" charset="0"/>
        </a:defRPr>
      </a:lvl5pPr>
      <a:lvl6pPr marL="456231" algn="l" rtl="0" fontAlgn="base">
        <a:lnSpc>
          <a:spcPct val="90000"/>
        </a:lnSpc>
        <a:spcBef>
          <a:spcPct val="0"/>
        </a:spcBef>
        <a:spcAft>
          <a:spcPct val="0"/>
        </a:spcAft>
        <a:defRPr sz="2599" b="1">
          <a:solidFill>
            <a:schemeClr val="bg1"/>
          </a:solidFill>
          <a:latin typeface="Arial" charset="0"/>
          <a:cs typeface="Arial" charset="0"/>
        </a:defRPr>
      </a:lvl6pPr>
      <a:lvl7pPr marL="912426" algn="l" rtl="0" fontAlgn="base">
        <a:lnSpc>
          <a:spcPct val="90000"/>
        </a:lnSpc>
        <a:spcBef>
          <a:spcPct val="0"/>
        </a:spcBef>
        <a:spcAft>
          <a:spcPct val="0"/>
        </a:spcAft>
        <a:defRPr sz="2599" b="1">
          <a:solidFill>
            <a:schemeClr val="bg1"/>
          </a:solidFill>
          <a:latin typeface="Arial" charset="0"/>
          <a:cs typeface="Arial" charset="0"/>
        </a:defRPr>
      </a:lvl7pPr>
      <a:lvl8pPr marL="1368656" algn="l" rtl="0" fontAlgn="base">
        <a:lnSpc>
          <a:spcPct val="90000"/>
        </a:lnSpc>
        <a:spcBef>
          <a:spcPct val="0"/>
        </a:spcBef>
        <a:spcAft>
          <a:spcPct val="0"/>
        </a:spcAft>
        <a:defRPr sz="2599" b="1">
          <a:solidFill>
            <a:schemeClr val="bg1"/>
          </a:solidFill>
          <a:latin typeface="Arial" charset="0"/>
          <a:cs typeface="Arial" charset="0"/>
        </a:defRPr>
      </a:lvl8pPr>
      <a:lvl9pPr marL="1824880" algn="l" rtl="0" fontAlgn="base">
        <a:lnSpc>
          <a:spcPct val="90000"/>
        </a:lnSpc>
        <a:spcBef>
          <a:spcPct val="0"/>
        </a:spcBef>
        <a:spcAft>
          <a:spcPct val="0"/>
        </a:spcAft>
        <a:defRPr sz="2599" b="1">
          <a:solidFill>
            <a:schemeClr val="bg1"/>
          </a:solidFill>
          <a:latin typeface="Arial" charset="0"/>
          <a:cs typeface="Arial" charset="0"/>
        </a:defRPr>
      </a:lvl9pPr>
    </p:titleStyle>
    <p:bodyStyle>
      <a:lvl1pPr marL="180588" indent="-180588" algn="l" rtl="0" eaLnBrk="0" fontAlgn="base" hangingPunct="0">
        <a:spcBef>
          <a:spcPct val="0"/>
        </a:spcBef>
        <a:spcAft>
          <a:spcPct val="40000"/>
        </a:spcAft>
        <a:buFont typeface="Wingdings" pitchFamily="2" charset="2"/>
        <a:buChar char="§"/>
        <a:defRPr sz="2799">
          <a:solidFill>
            <a:schemeClr val="tx1"/>
          </a:solidFill>
          <a:latin typeface="Calibri" pitchFamily="34" charset="0"/>
          <a:ea typeface="+mn-ea"/>
          <a:cs typeface="Calibri" pitchFamily="34" charset="0"/>
        </a:defRPr>
      </a:lvl1pPr>
      <a:lvl2pPr marL="443535" indent="-261379" algn="l" rtl="0" eaLnBrk="0" fontAlgn="base" hangingPunct="0">
        <a:spcBef>
          <a:spcPct val="0"/>
        </a:spcBef>
        <a:spcAft>
          <a:spcPct val="40000"/>
        </a:spcAft>
        <a:buChar char="–"/>
        <a:defRPr sz="2400">
          <a:solidFill>
            <a:schemeClr val="tx1"/>
          </a:solidFill>
          <a:latin typeface="Calibri" pitchFamily="34" charset="0"/>
          <a:cs typeface="Calibri" pitchFamily="34" charset="0"/>
        </a:defRPr>
      </a:lvl2pPr>
      <a:lvl3pPr marL="719177" indent="-274040" algn="l" rtl="0" eaLnBrk="0" fontAlgn="base" hangingPunct="0">
        <a:spcBef>
          <a:spcPct val="0"/>
        </a:spcBef>
        <a:spcAft>
          <a:spcPct val="40000"/>
        </a:spcAft>
        <a:buChar char="•"/>
        <a:defRPr sz="2000">
          <a:solidFill>
            <a:schemeClr val="tx1"/>
          </a:solidFill>
          <a:latin typeface="Calibri" pitchFamily="34" charset="0"/>
          <a:cs typeface="Calibri" pitchFamily="34" charset="0"/>
        </a:defRPr>
      </a:lvl3pPr>
      <a:lvl4pPr marL="985318" indent="-264537" algn="l" rtl="0" eaLnBrk="0" fontAlgn="base" hangingPunct="0">
        <a:spcBef>
          <a:spcPct val="0"/>
        </a:spcBef>
        <a:spcAft>
          <a:spcPct val="40000"/>
        </a:spcAft>
        <a:buChar char="–"/>
        <a:defRPr sz="1800">
          <a:solidFill>
            <a:schemeClr val="tx1"/>
          </a:solidFill>
          <a:latin typeface="Calibri" pitchFamily="34" charset="0"/>
          <a:cs typeface="Calibri" pitchFamily="34" charset="0"/>
        </a:defRPr>
      </a:lvl4pPr>
      <a:lvl5pPr marL="1251427" indent="-264537" algn="l" rtl="0" eaLnBrk="0" fontAlgn="base" hangingPunct="0">
        <a:spcBef>
          <a:spcPct val="0"/>
        </a:spcBef>
        <a:spcAft>
          <a:spcPct val="40000"/>
        </a:spcAft>
        <a:buChar char="»"/>
        <a:defRPr sz="1600">
          <a:solidFill>
            <a:schemeClr val="tx1"/>
          </a:solidFill>
          <a:latin typeface="Calibri" pitchFamily="34" charset="0"/>
          <a:cs typeface="Calibri" pitchFamily="34" charset="0"/>
        </a:defRPr>
      </a:lvl5pPr>
      <a:lvl6pPr marL="1707650" indent="-264537" algn="l" rtl="0" fontAlgn="base">
        <a:spcBef>
          <a:spcPct val="0"/>
        </a:spcBef>
        <a:spcAft>
          <a:spcPct val="40000"/>
        </a:spcAft>
        <a:buChar char="»"/>
        <a:defRPr>
          <a:solidFill>
            <a:schemeClr val="tx1"/>
          </a:solidFill>
          <a:latin typeface="+mn-lt"/>
          <a:cs typeface="+mn-cs"/>
        </a:defRPr>
      </a:lvl6pPr>
      <a:lvl7pPr marL="2163871" indent="-264537" algn="l" rtl="0" fontAlgn="base">
        <a:spcBef>
          <a:spcPct val="0"/>
        </a:spcBef>
        <a:spcAft>
          <a:spcPct val="40000"/>
        </a:spcAft>
        <a:buChar char="»"/>
        <a:defRPr>
          <a:solidFill>
            <a:schemeClr val="tx1"/>
          </a:solidFill>
          <a:latin typeface="+mn-lt"/>
          <a:cs typeface="+mn-cs"/>
        </a:defRPr>
      </a:lvl7pPr>
      <a:lvl8pPr marL="2620082" indent="-264537" algn="l" rtl="0" fontAlgn="base">
        <a:spcBef>
          <a:spcPct val="0"/>
        </a:spcBef>
        <a:spcAft>
          <a:spcPct val="40000"/>
        </a:spcAft>
        <a:buChar char="»"/>
        <a:defRPr>
          <a:solidFill>
            <a:schemeClr val="tx1"/>
          </a:solidFill>
          <a:latin typeface="+mn-lt"/>
          <a:cs typeface="+mn-cs"/>
        </a:defRPr>
      </a:lvl8pPr>
      <a:lvl9pPr marL="3076305" indent="-264537" algn="l" rtl="0" fontAlgn="base">
        <a:spcBef>
          <a:spcPct val="0"/>
        </a:spcBef>
        <a:spcAft>
          <a:spcPct val="40000"/>
        </a:spcAft>
        <a:buChar char="»"/>
        <a:defRPr>
          <a:solidFill>
            <a:schemeClr val="tx1"/>
          </a:solidFill>
          <a:latin typeface="+mn-lt"/>
          <a:cs typeface="+mn-cs"/>
        </a:defRPr>
      </a:lvl9pPr>
    </p:bodyStyle>
    <p:otherStyle>
      <a:defPPr>
        <a:defRPr lang="de-DE"/>
      </a:defPPr>
      <a:lvl1pPr marL="0" algn="l" defTabSz="912426" rtl="0" eaLnBrk="1" latinLnBrk="0" hangingPunct="1">
        <a:defRPr sz="1800" kern="1200">
          <a:solidFill>
            <a:schemeClr val="tx1"/>
          </a:solidFill>
          <a:latin typeface="+mn-lt"/>
          <a:ea typeface="+mn-ea"/>
          <a:cs typeface="+mn-cs"/>
        </a:defRPr>
      </a:lvl1pPr>
      <a:lvl2pPr marL="456231" algn="l" defTabSz="912426" rtl="0" eaLnBrk="1" latinLnBrk="0" hangingPunct="1">
        <a:defRPr sz="1800" kern="1200">
          <a:solidFill>
            <a:schemeClr val="tx1"/>
          </a:solidFill>
          <a:latin typeface="+mn-lt"/>
          <a:ea typeface="+mn-ea"/>
          <a:cs typeface="+mn-cs"/>
        </a:defRPr>
      </a:lvl2pPr>
      <a:lvl3pPr marL="912426" algn="l" defTabSz="912426" rtl="0" eaLnBrk="1" latinLnBrk="0" hangingPunct="1">
        <a:defRPr sz="1800" kern="1200">
          <a:solidFill>
            <a:schemeClr val="tx1"/>
          </a:solidFill>
          <a:latin typeface="+mn-lt"/>
          <a:ea typeface="+mn-ea"/>
          <a:cs typeface="+mn-cs"/>
        </a:defRPr>
      </a:lvl3pPr>
      <a:lvl4pPr marL="1368656" algn="l" defTabSz="912426" rtl="0" eaLnBrk="1" latinLnBrk="0" hangingPunct="1">
        <a:defRPr sz="1800" kern="1200">
          <a:solidFill>
            <a:schemeClr val="tx1"/>
          </a:solidFill>
          <a:latin typeface="+mn-lt"/>
          <a:ea typeface="+mn-ea"/>
          <a:cs typeface="+mn-cs"/>
        </a:defRPr>
      </a:lvl4pPr>
      <a:lvl5pPr marL="1824880" algn="l" defTabSz="912426" rtl="0" eaLnBrk="1" latinLnBrk="0" hangingPunct="1">
        <a:defRPr sz="1800" kern="1200">
          <a:solidFill>
            <a:schemeClr val="tx1"/>
          </a:solidFill>
          <a:latin typeface="+mn-lt"/>
          <a:ea typeface="+mn-ea"/>
          <a:cs typeface="+mn-cs"/>
        </a:defRPr>
      </a:lvl5pPr>
      <a:lvl6pPr marL="2281086" algn="l" defTabSz="912426" rtl="0" eaLnBrk="1" latinLnBrk="0" hangingPunct="1">
        <a:defRPr sz="1800" kern="1200">
          <a:solidFill>
            <a:schemeClr val="tx1"/>
          </a:solidFill>
          <a:latin typeface="+mn-lt"/>
          <a:ea typeface="+mn-ea"/>
          <a:cs typeface="+mn-cs"/>
        </a:defRPr>
      </a:lvl6pPr>
      <a:lvl7pPr marL="2737307" algn="l" defTabSz="912426" rtl="0" eaLnBrk="1" latinLnBrk="0" hangingPunct="1">
        <a:defRPr sz="1800" kern="1200">
          <a:solidFill>
            <a:schemeClr val="tx1"/>
          </a:solidFill>
          <a:latin typeface="+mn-lt"/>
          <a:ea typeface="+mn-ea"/>
          <a:cs typeface="+mn-cs"/>
        </a:defRPr>
      </a:lvl7pPr>
      <a:lvl8pPr marL="3193527" algn="l" defTabSz="912426" rtl="0" eaLnBrk="1" latinLnBrk="0" hangingPunct="1">
        <a:defRPr sz="1800" kern="1200">
          <a:solidFill>
            <a:schemeClr val="tx1"/>
          </a:solidFill>
          <a:latin typeface="+mn-lt"/>
          <a:ea typeface="+mn-ea"/>
          <a:cs typeface="+mn-cs"/>
        </a:defRPr>
      </a:lvl8pPr>
      <a:lvl9pPr marL="3649743" algn="l" defTabSz="9124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hyperlink" Target="https://www.dupixenthcp.com/asthma/mechanism-of-action" TargetMode="External"/><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aaaai.org/ask-the-expert/eosinophilia" TargetMode="External"/><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2.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82">
            <a:extLst>
              <a:ext uri="{FF2B5EF4-FFF2-40B4-BE49-F238E27FC236}">
                <a16:creationId xmlns:a16="http://schemas.microsoft.com/office/drawing/2014/main" id="{BD0F6D05-62E9-3A4D-AEB9-1EC988A6E0F9}"/>
              </a:ext>
            </a:extLst>
          </p:cNvPr>
          <p:cNvSpPr txBox="1">
            <a:spLocks/>
          </p:cNvSpPr>
          <p:nvPr/>
        </p:nvSpPr>
        <p:spPr>
          <a:xfrm>
            <a:off x="1524265" y="1235202"/>
            <a:ext cx="9143471" cy="3128804"/>
          </a:xfrm>
          <a:prstGeom prst="rect">
            <a:avLst/>
          </a:prstGeom>
        </p:spPr>
        <p:txBody>
          <a:bodyPr vert="horz" wrap="square" lIns="0" tIns="12699" rIns="0" bIns="0" rtlCol="0">
            <a:spAutoFit/>
          </a:bodyPr>
          <a:lstStyle>
            <a:lvl1pPr>
              <a:defRPr>
                <a:latin typeface="+mj-lt"/>
                <a:ea typeface="+mj-ea"/>
                <a:cs typeface="+mj-cs"/>
              </a:defRPr>
            </a:lvl1pPr>
          </a:lstStyle>
          <a:p>
            <a:pPr marL="12700" algn="ctr">
              <a:spcBef>
                <a:spcPts val="100"/>
              </a:spcBef>
              <a:defRPr/>
            </a:pPr>
            <a:r>
              <a:rPr lang="ko-KR" altLang="en-US" sz="2799" b="1" dirty="0">
                <a:effectLst>
                  <a:outerShdw blurRad="38100" dist="38100" dir="2700000" algn="tl">
                    <a:srgbClr val="000000">
                      <a:alpha val="43137"/>
                    </a:srgbClr>
                  </a:outerShdw>
                </a:effectLst>
              </a:rPr>
              <a:t>호흡기 질환의 새로운 경향과 실제 </a:t>
            </a:r>
            <a:endParaRPr lang="en-US" altLang="ko-KR" sz="2799" b="1" dirty="0">
              <a:effectLst>
                <a:outerShdw blurRad="38100" dist="38100" dir="2700000" algn="tl">
                  <a:srgbClr val="000000">
                    <a:alpha val="43137"/>
                  </a:srgbClr>
                </a:outerShdw>
              </a:effectLst>
            </a:endParaRPr>
          </a:p>
          <a:p>
            <a:pPr marL="12700" algn="ctr">
              <a:spcBef>
                <a:spcPts val="100"/>
              </a:spcBef>
              <a:defRPr/>
            </a:pPr>
            <a:endParaRPr lang="en-US" altLang="ko-KR" sz="2799" b="1" dirty="0">
              <a:effectLst>
                <a:outerShdw blurRad="38100" dist="38100" dir="2700000" algn="tl">
                  <a:srgbClr val="000000">
                    <a:alpha val="43137"/>
                  </a:srgbClr>
                </a:outerShdw>
              </a:effectLst>
            </a:endParaRPr>
          </a:p>
          <a:p>
            <a:pPr marL="12700" algn="ctr">
              <a:spcBef>
                <a:spcPts val="100"/>
              </a:spcBef>
              <a:defRPr/>
            </a:pPr>
            <a:r>
              <a:rPr lang="ko-KR" altLang="en-US" sz="7200" b="1" kern="0" dirty="0">
                <a:solidFill>
                  <a:srgbClr val="266275"/>
                </a:solidFill>
                <a:effectLst>
                  <a:outerShdw blurRad="38100" dist="38100" dir="2700000" algn="tl">
                    <a:srgbClr val="000000">
                      <a:alpha val="43137"/>
                    </a:srgbClr>
                  </a:outerShdw>
                </a:effectLst>
                <a:latin typeface="HelveticaNeueLT Pro 65 Md" panose="020B0604020202020204" pitchFamily="34" charset="0"/>
                <a:ea typeface="Helvetica Neue Medium" panose="02000503000000020004" pitchFamily="2" charset="0"/>
                <a:cs typeface="Helvetica Neue Medium" panose="02000503000000020004" pitchFamily="2" charset="0"/>
              </a:rPr>
              <a:t>중증 천식 치료의</a:t>
            </a:r>
            <a:endParaRPr lang="en-US" altLang="ko-KR" sz="7200" b="1" kern="0" dirty="0">
              <a:solidFill>
                <a:srgbClr val="266275"/>
              </a:solidFill>
              <a:effectLst>
                <a:outerShdw blurRad="38100" dist="38100" dir="2700000" algn="tl">
                  <a:srgbClr val="000000">
                    <a:alpha val="43137"/>
                  </a:srgbClr>
                </a:outerShdw>
              </a:effectLst>
              <a:latin typeface="HelveticaNeueLT Pro 65 Md" panose="020B0604020202020204" pitchFamily="34" charset="0"/>
              <a:ea typeface="Helvetica Neue Medium" panose="02000503000000020004" pitchFamily="2" charset="0"/>
              <a:cs typeface="Helvetica Neue Medium" panose="02000503000000020004" pitchFamily="2" charset="0"/>
            </a:endParaRPr>
          </a:p>
          <a:p>
            <a:pPr marL="12700" algn="ctr">
              <a:spcBef>
                <a:spcPts val="100"/>
              </a:spcBef>
              <a:defRPr/>
            </a:pPr>
            <a:r>
              <a:rPr lang="ko-KR" altLang="en-US" sz="7200" b="1" kern="0" dirty="0">
                <a:solidFill>
                  <a:srgbClr val="266275"/>
                </a:solidFill>
                <a:effectLst>
                  <a:outerShdw blurRad="38100" dist="38100" dir="2700000" algn="tl">
                    <a:srgbClr val="000000">
                      <a:alpha val="43137"/>
                    </a:srgbClr>
                  </a:outerShdw>
                </a:effectLst>
                <a:latin typeface="HelveticaNeueLT Pro 65 Md" panose="020B0604020202020204" pitchFamily="34" charset="0"/>
                <a:ea typeface="Helvetica Neue Medium" panose="02000503000000020004" pitchFamily="2" charset="0"/>
                <a:cs typeface="Helvetica Neue Medium" panose="02000503000000020004" pitchFamily="2" charset="0"/>
              </a:rPr>
              <a:t>새로운 경향과 실제</a:t>
            </a:r>
            <a:endParaRPr lang="en-US" altLang="ko-KR" sz="8000" b="1" kern="0" dirty="0">
              <a:solidFill>
                <a:srgbClr val="266275"/>
              </a:solidFill>
              <a:latin typeface="HelveticaNeueLT Pro 65 Md" panose="020B0604020202020204" pitchFamily="34" charset="0"/>
              <a:ea typeface="Helvetica Neue Medium" panose="02000503000000020004" pitchFamily="2" charset="0"/>
              <a:cs typeface="Helvetica Neue Medium" panose="02000503000000020004" pitchFamily="2" charset="0"/>
            </a:endParaRPr>
          </a:p>
        </p:txBody>
      </p:sp>
      <p:sp>
        <p:nvSpPr>
          <p:cNvPr id="6" name="object 383">
            <a:extLst>
              <a:ext uri="{FF2B5EF4-FFF2-40B4-BE49-F238E27FC236}">
                <a16:creationId xmlns:a16="http://schemas.microsoft.com/office/drawing/2014/main" id="{C4672332-5514-154B-910A-93BFF04B6DC5}"/>
              </a:ext>
            </a:extLst>
          </p:cNvPr>
          <p:cNvSpPr txBox="1">
            <a:spLocks/>
          </p:cNvSpPr>
          <p:nvPr/>
        </p:nvSpPr>
        <p:spPr>
          <a:xfrm>
            <a:off x="4349526" y="5502810"/>
            <a:ext cx="7174259" cy="873956"/>
          </a:xfrm>
          <a:prstGeom prst="rect">
            <a:avLst/>
          </a:prstGeom>
        </p:spPr>
        <p:txBody>
          <a:bodyPr vert="horz" wrap="square" lIns="0" tIns="12064" rIns="0" bIns="0" rtlCol="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r"/>
            <a:r>
              <a:rPr lang="ko-KR" altLang="en-US" sz="2800" b="1" dirty="0"/>
              <a:t>울산의대 울산대병원</a:t>
            </a:r>
            <a:r>
              <a:rPr lang="en-US" altLang="ko-KR" sz="2800" b="1" dirty="0"/>
              <a:t> </a:t>
            </a:r>
            <a:r>
              <a:rPr lang="ko-KR" altLang="en-US" sz="2800" b="1" dirty="0"/>
              <a:t>호흡기내과</a:t>
            </a:r>
            <a:r>
              <a:rPr lang="en-US" altLang="ko-KR" sz="2800" b="1" dirty="0"/>
              <a:t> </a:t>
            </a:r>
          </a:p>
          <a:p>
            <a:pPr algn="r"/>
            <a:r>
              <a:rPr lang="ko-KR" altLang="en-US" sz="2800" b="1" dirty="0"/>
              <a:t>이태훈</a:t>
            </a:r>
            <a:endParaRPr lang="de-DE" altLang="ko-KR" sz="4000" b="1" dirty="0"/>
          </a:p>
        </p:txBody>
      </p:sp>
      <p:sp>
        <p:nvSpPr>
          <p:cNvPr id="3" name="직사각형 2"/>
          <p:cNvSpPr/>
          <p:nvPr/>
        </p:nvSpPr>
        <p:spPr>
          <a:xfrm>
            <a:off x="8632150" y="0"/>
            <a:ext cx="3583032" cy="369332"/>
          </a:xfrm>
          <a:prstGeom prst="rect">
            <a:avLst/>
          </a:prstGeom>
        </p:spPr>
        <p:txBody>
          <a:bodyPr wrap="none">
            <a:spAutoFit/>
          </a:bodyPr>
          <a:lstStyle/>
          <a:p>
            <a:r>
              <a:rPr lang="en-US" altLang="ko-KR" b="1" dirty="0"/>
              <a:t>2025.4.20 </a:t>
            </a:r>
            <a:r>
              <a:rPr lang="ko-KR" altLang="en-US" b="1" dirty="0" err="1"/>
              <a:t>부울경호흡기연수강좌</a:t>
            </a:r>
            <a:endParaRPr lang="ko-KR" altLang="en-US" dirty="0"/>
          </a:p>
        </p:txBody>
      </p:sp>
    </p:spTree>
    <p:extLst>
      <p:ext uri="{BB962C8B-B14F-4D97-AF65-F5344CB8AC3E}">
        <p14:creationId xmlns:p14="http://schemas.microsoft.com/office/powerpoint/2010/main" val="3307103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a:t>천식의 병인</a:t>
            </a:r>
            <a:r>
              <a:rPr lang="en-US" altLang="ko-KR" dirty="0"/>
              <a:t>(</a:t>
            </a:r>
            <a:r>
              <a:rPr lang="en-US" altLang="ko-KR" dirty="0" err="1"/>
              <a:t>endotype</a:t>
            </a:r>
            <a:r>
              <a:rPr lang="en-US" altLang="ko-KR" dirty="0"/>
              <a:t>): </a:t>
            </a:r>
            <a:r>
              <a:rPr lang="ko-KR" altLang="en-US" dirty="0"/>
              <a:t>천식기도염증 </a:t>
            </a:r>
            <a:r>
              <a:rPr lang="ko-KR" altLang="en-US" dirty="0" err="1"/>
              <a:t>발생기전</a:t>
            </a:r>
            <a:br>
              <a:rPr lang="en-US" altLang="ko-KR" dirty="0"/>
            </a:br>
            <a:r>
              <a:rPr lang="en-US" altLang="ko-KR" sz="2000" dirty="0"/>
              <a:t>_</a:t>
            </a:r>
            <a:r>
              <a:rPr lang="ko-KR" altLang="en-US" sz="2000" dirty="0" err="1"/>
              <a:t>기도염증</a:t>
            </a:r>
            <a:r>
              <a:rPr lang="en-US" altLang="ko-KR" sz="2000" dirty="0"/>
              <a:t>:</a:t>
            </a:r>
            <a:r>
              <a:rPr lang="ko-KR" altLang="en-US" sz="2000" dirty="0"/>
              <a:t> </a:t>
            </a:r>
            <a:r>
              <a:rPr lang="ko-KR" altLang="en-US" sz="2000" dirty="0" err="1"/>
              <a:t>호산구성</a:t>
            </a:r>
            <a:r>
              <a:rPr lang="en-US" altLang="ko-KR" sz="2000" dirty="0"/>
              <a:t>(50-70%) vs </a:t>
            </a:r>
            <a:r>
              <a:rPr lang="ko-KR" altLang="en-US" sz="2000" dirty="0" err="1"/>
              <a:t>호중구성</a:t>
            </a:r>
            <a:r>
              <a:rPr lang="ko-KR" altLang="en-US" sz="2000" dirty="0"/>
              <a:t> </a:t>
            </a:r>
            <a:r>
              <a:rPr lang="en-US" altLang="ko-KR" sz="2000" dirty="0"/>
              <a:t>(30-50%)</a:t>
            </a:r>
            <a:endParaRPr lang="ko-KR" altLang="en-US" sz="2000" dirty="0"/>
          </a:p>
        </p:txBody>
      </p:sp>
      <p:sp>
        <p:nvSpPr>
          <p:cNvPr id="3" name="내용 개체 틀 2"/>
          <p:cNvSpPr>
            <a:spLocks noGrp="1"/>
          </p:cNvSpPr>
          <p:nvPr>
            <p:ph idx="1"/>
          </p:nvPr>
        </p:nvSpPr>
        <p:spPr>
          <a:xfrm>
            <a:off x="523982" y="1694980"/>
            <a:ext cx="11668018" cy="4313238"/>
          </a:xfrm>
        </p:spPr>
        <p:txBody>
          <a:bodyPr/>
          <a:lstStyle/>
          <a:p>
            <a:r>
              <a:rPr lang="ko-KR" altLang="en-US" sz="2400" b="1" u="sng" dirty="0" err="1"/>
              <a:t>호산구성</a:t>
            </a:r>
            <a:r>
              <a:rPr lang="ko-KR" altLang="en-US" sz="2400" b="1" u="sng" dirty="0"/>
              <a:t> </a:t>
            </a:r>
            <a:r>
              <a:rPr lang="ko-KR" altLang="en-US" sz="2400" b="1" u="sng" dirty="0" err="1"/>
              <a:t>기도염증</a:t>
            </a:r>
            <a:endParaRPr lang="en-US" altLang="ko-KR" sz="2400" b="1" u="sng" dirty="0"/>
          </a:p>
          <a:p>
            <a:pPr lvl="1"/>
            <a:r>
              <a:rPr lang="ko-KR" altLang="en-US" sz="2000" b="1" u="sng" dirty="0"/>
              <a:t>후천면역반응</a:t>
            </a:r>
            <a:r>
              <a:rPr lang="ko-KR" altLang="en-US" sz="2000" dirty="0"/>
              <a:t>을 통한 알레르기성</a:t>
            </a:r>
            <a:r>
              <a:rPr lang="en-US" altLang="ko-KR" sz="2000" dirty="0"/>
              <a:t>/</a:t>
            </a:r>
            <a:r>
              <a:rPr lang="ko-KR" altLang="en-US" sz="2000" dirty="0" err="1"/>
              <a:t>호산구성</a:t>
            </a:r>
            <a:r>
              <a:rPr lang="ko-KR" altLang="en-US" sz="2000" dirty="0"/>
              <a:t> 천식 형성</a:t>
            </a:r>
            <a:endParaRPr lang="en-US" altLang="ko-KR" sz="2000" dirty="0"/>
          </a:p>
          <a:p>
            <a:pPr lvl="2"/>
            <a:r>
              <a:rPr lang="ko-KR" altLang="en-US" sz="1600" dirty="0">
                <a:solidFill>
                  <a:srgbClr val="FF0000"/>
                </a:solidFill>
              </a:rPr>
              <a:t>유전 </a:t>
            </a:r>
            <a:r>
              <a:rPr lang="en-US" altLang="ko-KR" sz="1600" dirty="0">
                <a:solidFill>
                  <a:srgbClr val="FF0000"/>
                </a:solidFill>
              </a:rPr>
              <a:t>(atopy)</a:t>
            </a:r>
            <a:r>
              <a:rPr lang="ko-KR" altLang="en-US" sz="1600" dirty="0">
                <a:solidFill>
                  <a:srgbClr val="FF0000"/>
                </a:solidFill>
              </a:rPr>
              <a:t> </a:t>
            </a:r>
            <a:r>
              <a:rPr lang="en-US" altLang="ko-KR" sz="1600" dirty="0">
                <a:solidFill>
                  <a:srgbClr val="FF0000"/>
                </a:solidFill>
              </a:rPr>
              <a:t>/ </a:t>
            </a:r>
            <a:r>
              <a:rPr lang="ko-KR" altLang="en-US" sz="1600" dirty="0">
                <a:solidFill>
                  <a:srgbClr val="FF0000"/>
                </a:solidFill>
              </a:rPr>
              <a:t>환경 </a:t>
            </a:r>
            <a:r>
              <a:rPr lang="en-US" altLang="ko-KR" sz="1600" dirty="0">
                <a:solidFill>
                  <a:srgbClr val="FF0000"/>
                </a:solidFill>
              </a:rPr>
              <a:t>(</a:t>
            </a:r>
            <a:r>
              <a:rPr lang="ko-KR" altLang="en-US" sz="1600" dirty="0" err="1">
                <a:solidFill>
                  <a:srgbClr val="FF0000"/>
                </a:solidFill>
              </a:rPr>
              <a:t>너무깨끗</a:t>
            </a:r>
            <a:r>
              <a:rPr lang="en-US" altLang="ko-KR" sz="1600" dirty="0">
                <a:solidFill>
                  <a:srgbClr val="FF0000"/>
                </a:solidFill>
              </a:rPr>
              <a:t>, </a:t>
            </a:r>
            <a:r>
              <a:rPr lang="ko-KR" altLang="en-US" sz="1600" dirty="0">
                <a:solidFill>
                  <a:srgbClr val="FF0000"/>
                </a:solidFill>
              </a:rPr>
              <a:t>항생제</a:t>
            </a:r>
            <a:r>
              <a:rPr lang="en-US" altLang="ko-KR" sz="1600" dirty="0">
                <a:solidFill>
                  <a:srgbClr val="FF0000"/>
                </a:solidFill>
              </a:rPr>
              <a:t>(</a:t>
            </a:r>
            <a:r>
              <a:rPr lang="ko-KR" altLang="en-US" sz="1600" dirty="0">
                <a:solidFill>
                  <a:srgbClr val="FF0000"/>
                </a:solidFill>
              </a:rPr>
              <a:t>임신</a:t>
            </a:r>
            <a:r>
              <a:rPr lang="en-US" altLang="ko-KR" sz="1600" dirty="0">
                <a:solidFill>
                  <a:srgbClr val="FF0000"/>
                </a:solidFill>
              </a:rPr>
              <a:t>/</a:t>
            </a:r>
            <a:r>
              <a:rPr lang="ko-KR" altLang="en-US" sz="1600" dirty="0">
                <a:solidFill>
                  <a:srgbClr val="FF0000"/>
                </a:solidFill>
              </a:rPr>
              <a:t>영유아기</a:t>
            </a:r>
            <a:r>
              <a:rPr lang="en-US" altLang="ko-KR" sz="1600" dirty="0">
                <a:solidFill>
                  <a:srgbClr val="FF0000"/>
                </a:solidFill>
              </a:rPr>
              <a:t>), </a:t>
            </a:r>
            <a:r>
              <a:rPr lang="ko-KR" altLang="en-US" sz="1600" dirty="0">
                <a:solidFill>
                  <a:srgbClr val="FF0000"/>
                </a:solidFill>
              </a:rPr>
              <a:t>제한된 항원</a:t>
            </a:r>
            <a:r>
              <a:rPr lang="en-US" altLang="ko-KR" sz="1600" dirty="0">
                <a:solidFill>
                  <a:srgbClr val="FF0000"/>
                </a:solidFill>
              </a:rPr>
              <a:t>[Allergen]</a:t>
            </a:r>
            <a:r>
              <a:rPr lang="ko-KR" altLang="en-US" sz="1600" dirty="0">
                <a:solidFill>
                  <a:srgbClr val="FF0000"/>
                </a:solidFill>
              </a:rPr>
              <a:t>에 </a:t>
            </a:r>
            <a:r>
              <a:rPr lang="ko-KR" altLang="en-US" sz="1600" dirty="0" err="1">
                <a:solidFill>
                  <a:srgbClr val="FF0000"/>
                </a:solidFill>
              </a:rPr>
              <a:t>집중적노출</a:t>
            </a:r>
            <a:r>
              <a:rPr lang="en-US" altLang="ko-KR" sz="1600" dirty="0">
                <a:solidFill>
                  <a:srgbClr val="FF0000"/>
                </a:solidFill>
              </a:rPr>
              <a:t>)</a:t>
            </a:r>
            <a:r>
              <a:rPr lang="en-US" altLang="ko-KR" sz="1600" dirty="0">
                <a:solidFill>
                  <a:srgbClr val="FF0000"/>
                </a:solidFill>
                <a:sym typeface="Wingdings" pitchFamily="2" charset="2"/>
              </a:rPr>
              <a:t></a:t>
            </a:r>
            <a:r>
              <a:rPr lang="en-US" altLang="ko-KR" sz="1600" dirty="0"/>
              <a:t>DC</a:t>
            </a:r>
            <a:r>
              <a:rPr lang="en-US" altLang="ko-KR" sz="1600" dirty="0">
                <a:sym typeface="Wingdings" pitchFamily="2" charset="2"/>
              </a:rPr>
              <a:t></a:t>
            </a:r>
            <a:r>
              <a:rPr lang="en-US" altLang="ko-KR" sz="1600" dirty="0"/>
              <a:t>T-cell priming</a:t>
            </a:r>
            <a:r>
              <a:rPr lang="en-US" altLang="ko-KR" sz="1600" dirty="0">
                <a:sym typeface="Wingdings" pitchFamily="2" charset="2"/>
              </a:rPr>
              <a:t></a:t>
            </a:r>
            <a:r>
              <a:rPr lang="en-US" altLang="ko-KR" sz="1600" dirty="0"/>
              <a:t>Th2(TF GATA3)</a:t>
            </a:r>
            <a:r>
              <a:rPr lang="en-US" altLang="ko-KR" sz="1600" dirty="0">
                <a:sym typeface="Wingdings" pitchFamily="2" charset="2"/>
              </a:rPr>
              <a:t></a:t>
            </a:r>
            <a:r>
              <a:rPr lang="en-US" altLang="ko-KR" sz="1600" dirty="0"/>
              <a:t>Th2 cytokines(IL4 5 13 9)</a:t>
            </a:r>
            <a:r>
              <a:rPr lang="en-US" altLang="ko-KR" sz="1600" dirty="0">
                <a:sym typeface="Wingdings" pitchFamily="2" charset="2"/>
              </a:rPr>
              <a:t></a:t>
            </a:r>
            <a:r>
              <a:rPr lang="ko-KR" altLang="en-US" sz="1600" dirty="0" err="1"/>
              <a:t>호산구성</a:t>
            </a:r>
            <a:r>
              <a:rPr lang="ko-KR" altLang="en-US" sz="1600" dirty="0"/>
              <a:t> </a:t>
            </a:r>
            <a:r>
              <a:rPr lang="ko-KR" altLang="en-US" sz="1600" dirty="0" err="1"/>
              <a:t>기도염증</a:t>
            </a:r>
            <a:r>
              <a:rPr lang="en-US" altLang="ko-KR" sz="1600" dirty="0"/>
              <a:t>, allergen-specific </a:t>
            </a:r>
            <a:r>
              <a:rPr lang="en-US" altLang="ko-KR" sz="1600" dirty="0" err="1"/>
              <a:t>IgE</a:t>
            </a:r>
            <a:endParaRPr lang="en-US" altLang="ko-KR" sz="1600" dirty="0"/>
          </a:p>
          <a:p>
            <a:pPr lvl="2"/>
            <a:endParaRPr lang="en-US" altLang="ko-KR" sz="1600" dirty="0"/>
          </a:p>
          <a:p>
            <a:pPr lvl="1"/>
            <a:r>
              <a:rPr lang="ko-KR" altLang="en-US" sz="2000" b="1" u="sng" dirty="0"/>
              <a:t>선천면역반응</a:t>
            </a:r>
            <a:r>
              <a:rPr lang="ko-KR" altLang="en-US" sz="2000" dirty="0"/>
              <a:t>을 통한 </a:t>
            </a:r>
            <a:r>
              <a:rPr lang="ko-KR" altLang="en-US" sz="2000" dirty="0" err="1"/>
              <a:t>호산구성</a:t>
            </a:r>
            <a:r>
              <a:rPr lang="ko-KR" altLang="en-US" sz="2000" dirty="0"/>
              <a:t> 천식 형성</a:t>
            </a:r>
            <a:endParaRPr lang="en-US" altLang="ko-KR" sz="2000" dirty="0"/>
          </a:p>
          <a:p>
            <a:pPr lvl="2"/>
            <a:r>
              <a:rPr lang="ko-KR" altLang="en-US" sz="1600" dirty="0">
                <a:solidFill>
                  <a:srgbClr val="FF0000"/>
                </a:solidFill>
                <a:sym typeface="Wingdings" pitchFamily="2" charset="2"/>
              </a:rPr>
              <a:t>오염</a:t>
            </a:r>
            <a:r>
              <a:rPr lang="en-US" altLang="ko-KR" sz="1600" dirty="0">
                <a:solidFill>
                  <a:srgbClr val="FF0000"/>
                </a:solidFill>
                <a:sym typeface="Wingdings" pitchFamily="2" charset="2"/>
              </a:rPr>
              <a:t>(</a:t>
            </a:r>
            <a:r>
              <a:rPr lang="ko-KR" altLang="en-US" sz="1600" dirty="0">
                <a:solidFill>
                  <a:srgbClr val="FF0000"/>
                </a:solidFill>
                <a:sym typeface="Wingdings" pitchFamily="2" charset="2"/>
              </a:rPr>
              <a:t>공기</a:t>
            </a:r>
            <a:r>
              <a:rPr lang="en-US" altLang="ko-KR" sz="1600" dirty="0">
                <a:solidFill>
                  <a:srgbClr val="FF0000"/>
                </a:solidFill>
                <a:sym typeface="Wingdings" pitchFamily="2" charset="2"/>
              </a:rPr>
              <a:t>),</a:t>
            </a:r>
            <a:r>
              <a:rPr lang="ko-KR" altLang="en-US" sz="1600" dirty="0">
                <a:solidFill>
                  <a:srgbClr val="FF0000"/>
                </a:solidFill>
                <a:sym typeface="Wingdings" pitchFamily="2" charset="2"/>
              </a:rPr>
              <a:t>감염</a:t>
            </a:r>
            <a:r>
              <a:rPr lang="en-US" altLang="ko-KR" sz="1600" dirty="0">
                <a:solidFill>
                  <a:srgbClr val="FF0000"/>
                </a:solidFill>
                <a:sym typeface="Wingdings" pitchFamily="2" charset="2"/>
              </a:rPr>
              <a:t>(RV or FLU),</a:t>
            </a:r>
            <a:r>
              <a:rPr lang="ko-KR" altLang="en-US" sz="1600" dirty="0">
                <a:solidFill>
                  <a:srgbClr val="FF0000"/>
                </a:solidFill>
                <a:sym typeface="Wingdings" pitchFamily="2" charset="2"/>
              </a:rPr>
              <a:t>흡연</a:t>
            </a:r>
            <a:r>
              <a:rPr lang="en-US" altLang="ko-KR" sz="1600" dirty="0">
                <a:sym typeface="Wingdings" pitchFamily="2" charset="2"/>
              </a:rPr>
              <a:t></a:t>
            </a:r>
            <a:r>
              <a:rPr lang="ko-KR" altLang="en-US" sz="1600" dirty="0">
                <a:sym typeface="Wingdings" pitchFamily="2" charset="2"/>
              </a:rPr>
              <a:t>기도상피</a:t>
            </a:r>
            <a:r>
              <a:rPr lang="en-US" altLang="ko-KR" sz="1600" dirty="0">
                <a:sym typeface="Wingdings" pitchFamily="2" charset="2"/>
              </a:rPr>
              <a:t>IL33 25, TSLPILC2(</a:t>
            </a:r>
            <a:r>
              <a:rPr lang="en-US" altLang="ko-KR" sz="1600" dirty="0"/>
              <a:t>TF GATA3)</a:t>
            </a:r>
            <a:r>
              <a:rPr lang="en-US" altLang="ko-KR" sz="1600" dirty="0">
                <a:sym typeface="Wingdings" pitchFamily="2" charset="2"/>
              </a:rPr>
              <a:t></a:t>
            </a:r>
            <a:r>
              <a:rPr lang="en-US" altLang="ko-KR" sz="1600" dirty="0"/>
              <a:t>Th2 cytokines(IL 5 13 9)</a:t>
            </a:r>
            <a:r>
              <a:rPr lang="en-US" altLang="ko-KR" sz="1600" dirty="0">
                <a:sym typeface="Wingdings" pitchFamily="2" charset="2"/>
              </a:rPr>
              <a:t> </a:t>
            </a:r>
            <a:r>
              <a:rPr lang="ko-KR" altLang="en-US" sz="1600" dirty="0" err="1"/>
              <a:t>호산구성</a:t>
            </a:r>
            <a:r>
              <a:rPr lang="ko-KR" altLang="en-US" sz="1600" dirty="0"/>
              <a:t> </a:t>
            </a:r>
            <a:r>
              <a:rPr lang="ko-KR" altLang="en-US" sz="1600" dirty="0" err="1"/>
              <a:t>기도염증</a:t>
            </a:r>
            <a:endParaRPr lang="en-US" altLang="ko-KR" sz="1600" dirty="0"/>
          </a:p>
          <a:p>
            <a:pPr marL="182080" lvl="1" indent="0">
              <a:buNone/>
            </a:pPr>
            <a:endParaRPr lang="en-US" altLang="ko-KR" sz="2000" dirty="0"/>
          </a:p>
          <a:p>
            <a:r>
              <a:rPr lang="ko-KR" altLang="en-US" sz="2400" b="1" u="sng" dirty="0" err="1"/>
              <a:t>호중구성</a:t>
            </a:r>
            <a:r>
              <a:rPr lang="ko-KR" altLang="en-US" sz="2400" b="1" u="sng" dirty="0"/>
              <a:t> </a:t>
            </a:r>
            <a:r>
              <a:rPr lang="ko-KR" altLang="en-US" sz="2400" b="1" u="sng" dirty="0" err="1"/>
              <a:t>기도염증</a:t>
            </a:r>
            <a:endParaRPr lang="en-US" altLang="ko-KR" sz="2400" b="1" u="sng" dirty="0"/>
          </a:p>
          <a:p>
            <a:pPr lvl="1"/>
            <a:r>
              <a:rPr lang="ko-KR" altLang="en-US" sz="2000" b="1" u="sng" dirty="0"/>
              <a:t>선천면역반응</a:t>
            </a:r>
            <a:r>
              <a:rPr lang="ko-KR" altLang="en-US" sz="2000" dirty="0"/>
              <a:t>을 통한 </a:t>
            </a:r>
            <a:r>
              <a:rPr lang="ko-KR" altLang="en-US" sz="2000" dirty="0" err="1"/>
              <a:t>호중구성</a:t>
            </a:r>
            <a:r>
              <a:rPr lang="ko-KR" altLang="en-US" sz="2000" dirty="0"/>
              <a:t> 천식 형성</a:t>
            </a:r>
            <a:r>
              <a:rPr lang="en-US" altLang="ko-KR" sz="2000" dirty="0"/>
              <a:t>(</a:t>
            </a:r>
            <a:r>
              <a:rPr lang="ko-KR" altLang="en-US" sz="2000" dirty="0"/>
              <a:t>중증</a:t>
            </a:r>
            <a:r>
              <a:rPr lang="en-US" altLang="ko-KR" sz="2000" dirty="0"/>
              <a:t>)</a:t>
            </a:r>
          </a:p>
          <a:p>
            <a:pPr lvl="2"/>
            <a:r>
              <a:rPr lang="ko-KR" altLang="en-US" sz="1600" dirty="0">
                <a:solidFill>
                  <a:srgbClr val="FF0000"/>
                </a:solidFill>
                <a:sym typeface="Wingdings" pitchFamily="2" charset="2"/>
              </a:rPr>
              <a:t>오염</a:t>
            </a:r>
            <a:r>
              <a:rPr lang="en-US" altLang="ko-KR" sz="1600" dirty="0">
                <a:solidFill>
                  <a:srgbClr val="FF0000"/>
                </a:solidFill>
                <a:sym typeface="Wingdings" pitchFamily="2" charset="2"/>
              </a:rPr>
              <a:t>,</a:t>
            </a:r>
            <a:r>
              <a:rPr lang="ko-KR" altLang="en-US" sz="1600" dirty="0">
                <a:solidFill>
                  <a:srgbClr val="FF0000"/>
                </a:solidFill>
                <a:sym typeface="Wingdings" pitchFamily="2" charset="2"/>
              </a:rPr>
              <a:t>감염</a:t>
            </a:r>
            <a:r>
              <a:rPr lang="en-US" altLang="ko-KR" sz="1600" dirty="0">
                <a:solidFill>
                  <a:srgbClr val="FF0000"/>
                </a:solidFill>
                <a:sym typeface="Wingdings" pitchFamily="2" charset="2"/>
              </a:rPr>
              <a:t>(RV or FLU),</a:t>
            </a:r>
            <a:r>
              <a:rPr lang="ko-KR" altLang="en-US" sz="1600" dirty="0">
                <a:solidFill>
                  <a:srgbClr val="FF0000"/>
                </a:solidFill>
                <a:sym typeface="Wingdings" pitchFamily="2" charset="2"/>
              </a:rPr>
              <a:t>흡연 </a:t>
            </a:r>
            <a:r>
              <a:rPr lang="en-US" altLang="ko-KR" sz="1600" dirty="0">
                <a:sym typeface="Wingdings" pitchFamily="2" charset="2"/>
              </a:rPr>
              <a:t>macIL12 </a:t>
            </a:r>
            <a:r>
              <a:rPr lang="en-US" altLang="ko-KR" sz="1600" dirty="0"/>
              <a:t>Th1[</a:t>
            </a:r>
            <a:r>
              <a:rPr lang="en-US" altLang="ko-KR" sz="1600" dirty="0">
                <a:sym typeface="Wingdings" pitchFamily="2" charset="2"/>
              </a:rPr>
              <a:t>INF-</a:t>
            </a:r>
            <a:r>
              <a:rPr lang="en-US" altLang="ko-KR" sz="1600" dirty="0" err="1">
                <a:sym typeface="Wingdings" pitchFamily="2" charset="2"/>
              </a:rPr>
              <a:t>r,TNF</a:t>
            </a:r>
            <a:r>
              <a:rPr lang="en-US" altLang="ko-KR" sz="1600" dirty="0">
                <a:sym typeface="Wingdings" pitchFamily="2" charset="2"/>
              </a:rPr>
              <a:t>-b, IL2]</a:t>
            </a:r>
            <a:r>
              <a:rPr lang="en-US" altLang="ko-KR" sz="1600" dirty="0"/>
              <a:t> &amp;</a:t>
            </a:r>
            <a:r>
              <a:rPr lang="en-US" altLang="ko-KR" sz="1600" dirty="0">
                <a:sym typeface="Wingdings" pitchFamily="2" charset="2"/>
              </a:rPr>
              <a:t> </a:t>
            </a:r>
            <a:r>
              <a:rPr lang="en-US" altLang="ko-KR" sz="1600" dirty="0"/>
              <a:t>Th17 (ILC3) [</a:t>
            </a:r>
            <a:r>
              <a:rPr lang="en-US" altLang="ko-KR" sz="1600" dirty="0">
                <a:sym typeface="Wingdings" pitchFamily="2" charset="2"/>
              </a:rPr>
              <a:t> IL17, IL22]</a:t>
            </a:r>
            <a:r>
              <a:rPr lang="ko-KR" altLang="en-US" sz="1600" dirty="0" err="1">
                <a:sym typeface="Wingdings" pitchFamily="2" charset="2"/>
              </a:rPr>
              <a:t>호중구성기도염중</a:t>
            </a:r>
            <a:r>
              <a:rPr lang="en-US" altLang="ko-KR" sz="1600" dirty="0">
                <a:sym typeface="Wingdings" pitchFamily="2" charset="2"/>
              </a:rPr>
              <a:t>/</a:t>
            </a:r>
            <a:r>
              <a:rPr lang="ko-KR" altLang="en-US" sz="1600" dirty="0" err="1">
                <a:sym typeface="Wingdings" pitchFamily="2" charset="2"/>
              </a:rPr>
              <a:t>기도개형</a:t>
            </a:r>
            <a:endParaRPr lang="ko-KR" altLang="en-US" sz="1600" dirty="0"/>
          </a:p>
        </p:txBody>
      </p:sp>
      <p:sp>
        <p:nvSpPr>
          <p:cNvPr id="4" name="직사각형 3"/>
          <p:cNvSpPr/>
          <p:nvPr/>
        </p:nvSpPr>
        <p:spPr>
          <a:xfrm>
            <a:off x="8417160" y="6488753"/>
            <a:ext cx="3774840" cy="369247"/>
          </a:xfrm>
          <a:prstGeom prst="rect">
            <a:avLst/>
          </a:prstGeom>
        </p:spPr>
        <p:txBody>
          <a:bodyPr wrap="none">
            <a:spAutoFit/>
          </a:bodyPr>
          <a:lstStyle/>
          <a:p>
            <a:r>
              <a:rPr lang="en-US" altLang="ko-KR" dirty="0"/>
              <a:t>RV, rhinovirus; FLU, influenza virus</a:t>
            </a:r>
            <a:endParaRPr lang="ko-KR" altLang="en-US" dirty="0"/>
          </a:p>
        </p:txBody>
      </p:sp>
      <p:sp>
        <p:nvSpPr>
          <p:cNvPr id="6" name="직사각형 5"/>
          <p:cNvSpPr/>
          <p:nvPr/>
        </p:nvSpPr>
        <p:spPr>
          <a:xfrm>
            <a:off x="2291444" y="6389206"/>
            <a:ext cx="5096395" cy="369332"/>
          </a:xfrm>
          <a:prstGeom prst="rect">
            <a:avLst/>
          </a:prstGeom>
        </p:spPr>
        <p:txBody>
          <a:bodyPr wrap="none">
            <a:spAutoFit/>
          </a:bodyPr>
          <a:lstStyle/>
          <a:p>
            <a:r>
              <a:rPr lang="ko-KR" altLang="en-US" dirty="0" err="1"/>
              <a:t>Journal</a:t>
            </a:r>
            <a:r>
              <a:rPr lang="ko-KR" altLang="en-US" dirty="0"/>
              <a:t> of </a:t>
            </a:r>
            <a:r>
              <a:rPr lang="ko-KR" altLang="en-US" dirty="0" err="1"/>
              <a:t>Asthma</a:t>
            </a:r>
            <a:r>
              <a:rPr lang="ko-KR" altLang="en-US" dirty="0"/>
              <a:t> and </a:t>
            </a:r>
            <a:r>
              <a:rPr lang="ko-KR" altLang="en-US" dirty="0" err="1"/>
              <a:t>Allergy</a:t>
            </a:r>
            <a:r>
              <a:rPr lang="ko-KR" altLang="en-US" dirty="0"/>
              <a:t> 2022:15 749–765</a:t>
            </a:r>
          </a:p>
        </p:txBody>
      </p:sp>
    </p:spTree>
    <p:extLst>
      <p:ext uri="{BB962C8B-B14F-4D97-AF65-F5344CB8AC3E}">
        <p14:creationId xmlns:p14="http://schemas.microsoft.com/office/powerpoint/2010/main" val="877335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ACFFA-24D6-A888-AF51-CAF7CF68FDE0}"/>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83D90184-4807-C231-A776-FF0A2E2068A6}"/>
              </a:ext>
            </a:extLst>
          </p:cNvPr>
          <p:cNvSpPr>
            <a:spLocks noGrp="1"/>
          </p:cNvSpPr>
          <p:nvPr>
            <p:ph type="title"/>
          </p:nvPr>
        </p:nvSpPr>
        <p:spPr>
          <a:xfrm>
            <a:off x="185237" y="139228"/>
            <a:ext cx="11360148" cy="647700"/>
          </a:xfrm>
        </p:spPr>
        <p:txBody>
          <a:bodyPr/>
          <a:lstStyle/>
          <a:p>
            <a:r>
              <a:rPr lang="ko-KR" altLang="en-US" sz="2400" dirty="0"/>
              <a:t>천식의 병인</a:t>
            </a:r>
            <a:r>
              <a:rPr lang="en-US" altLang="ko-KR" sz="2400" dirty="0"/>
              <a:t>(</a:t>
            </a:r>
            <a:r>
              <a:rPr lang="en-US" altLang="ko-KR" sz="2400" dirty="0" err="1"/>
              <a:t>endotype</a:t>
            </a:r>
            <a:r>
              <a:rPr lang="en-US" altLang="ko-KR" sz="2400" dirty="0"/>
              <a:t>): </a:t>
            </a:r>
            <a:r>
              <a:rPr lang="ko-KR" altLang="en-US" sz="2400" dirty="0"/>
              <a:t>천식기도염증 </a:t>
            </a:r>
            <a:r>
              <a:rPr lang="ko-KR" altLang="en-US" sz="2400" dirty="0" err="1"/>
              <a:t>발생기전</a:t>
            </a:r>
            <a:br>
              <a:rPr lang="en-US" altLang="ko-KR" sz="2400" dirty="0"/>
            </a:br>
            <a:r>
              <a:rPr lang="en-US" altLang="ko-KR" sz="2400" dirty="0"/>
              <a:t>_</a:t>
            </a:r>
            <a:r>
              <a:rPr lang="ko-KR" altLang="en-US" sz="2000" dirty="0" err="1"/>
              <a:t>기도염증</a:t>
            </a:r>
            <a:r>
              <a:rPr lang="en-US" altLang="ko-KR" sz="2000" dirty="0"/>
              <a:t>:</a:t>
            </a:r>
            <a:r>
              <a:rPr lang="ko-KR" altLang="en-US" sz="2000" dirty="0"/>
              <a:t> </a:t>
            </a:r>
            <a:r>
              <a:rPr lang="ko-KR" altLang="en-US" sz="2000" dirty="0" err="1"/>
              <a:t>호산구성</a:t>
            </a:r>
            <a:r>
              <a:rPr lang="en-US" altLang="ko-KR" sz="2000" dirty="0"/>
              <a:t>(50-70%) vs </a:t>
            </a:r>
            <a:r>
              <a:rPr lang="ko-KR" altLang="en-US" sz="2000" dirty="0" err="1"/>
              <a:t>호중구성</a:t>
            </a:r>
            <a:r>
              <a:rPr lang="ko-KR" altLang="en-US" sz="2000" dirty="0"/>
              <a:t> </a:t>
            </a:r>
            <a:r>
              <a:rPr lang="en-US" altLang="ko-KR" sz="2000" dirty="0"/>
              <a:t>(30-50%)</a:t>
            </a:r>
            <a:endParaRPr lang="ko-KR" altLang="en-US" sz="2000" dirty="0"/>
          </a:p>
        </p:txBody>
      </p:sp>
      <p:pic>
        <p:nvPicPr>
          <p:cNvPr id="4" name="그림 3">
            <a:extLst>
              <a:ext uri="{FF2B5EF4-FFF2-40B4-BE49-F238E27FC236}">
                <a16:creationId xmlns:a16="http://schemas.microsoft.com/office/drawing/2014/main" id="{E2DA9075-B64D-9428-7ADF-E521D609E5BF}"/>
              </a:ext>
            </a:extLst>
          </p:cNvPr>
          <p:cNvPicPr>
            <a:picLocks noChangeAspect="1"/>
          </p:cNvPicPr>
          <p:nvPr/>
        </p:nvPicPr>
        <p:blipFill>
          <a:blip r:embed="rId3"/>
          <a:stretch>
            <a:fillRect/>
          </a:stretch>
        </p:blipFill>
        <p:spPr>
          <a:xfrm>
            <a:off x="-61223" y="855628"/>
            <a:ext cx="9112811" cy="4281471"/>
          </a:xfrm>
          <a:prstGeom prst="rect">
            <a:avLst/>
          </a:prstGeom>
        </p:spPr>
      </p:pic>
      <p:sp>
        <p:nvSpPr>
          <p:cNvPr id="7" name="직사각형 6">
            <a:extLst>
              <a:ext uri="{FF2B5EF4-FFF2-40B4-BE49-F238E27FC236}">
                <a16:creationId xmlns:a16="http://schemas.microsoft.com/office/drawing/2014/main" id="{DA965C73-4A3F-CED8-98D8-F75ACE248DAD}"/>
              </a:ext>
            </a:extLst>
          </p:cNvPr>
          <p:cNvSpPr/>
          <p:nvPr/>
        </p:nvSpPr>
        <p:spPr>
          <a:xfrm>
            <a:off x="6520631" y="6488668"/>
            <a:ext cx="5434308" cy="369332"/>
          </a:xfrm>
          <a:prstGeom prst="rect">
            <a:avLst/>
          </a:prstGeom>
        </p:spPr>
        <p:txBody>
          <a:bodyPr wrap="none">
            <a:spAutoFit/>
          </a:bodyPr>
          <a:lstStyle/>
          <a:p>
            <a:r>
              <a:rPr lang="ko-KR" altLang="en-US" dirty="0" err="1"/>
              <a:t>Expert</a:t>
            </a:r>
            <a:r>
              <a:rPr lang="ko-KR" altLang="en-US" dirty="0"/>
              <a:t> </a:t>
            </a:r>
            <a:r>
              <a:rPr lang="ko-KR" altLang="en-US" dirty="0" err="1"/>
              <a:t>Opin</a:t>
            </a:r>
            <a:r>
              <a:rPr lang="ko-KR" altLang="en-US" dirty="0"/>
              <a:t> </a:t>
            </a:r>
            <a:r>
              <a:rPr lang="ko-KR" altLang="en-US" dirty="0" err="1"/>
              <a:t>Ther</a:t>
            </a:r>
            <a:r>
              <a:rPr lang="ko-KR" altLang="en-US" dirty="0"/>
              <a:t> </a:t>
            </a:r>
            <a:r>
              <a:rPr lang="ko-KR" altLang="en-US" dirty="0" err="1"/>
              <a:t>Targets</a:t>
            </a:r>
            <a:r>
              <a:rPr lang="ko-KR" altLang="en-US" dirty="0"/>
              <a:t>. 2020 Aug;24(8):777-792.</a:t>
            </a:r>
          </a:p>
        </p:txBody>
      </p:sp>
      <p:sp>
        <p:nvSpPr>
          <p:cNvPr id="10" name="TextBox 9">
            <a:extLst>
              <a:ext uri="{FF2B5EF4-FFF2-40B4-BE49-F238E27FC236}">
                <a16:creationId xmlns:a16="http://schemas.microsoft.com/office/drawing/2014/main" id="{ED3AA21E-7D3B-C7C7-A275-FBCFE37F222C}"/>
              </a:ext>
            </a:extLst>
          </p:cNvPr>
          <p:cNvSpPr txBox="1"/>
          <p:nvPr/>
        </p:nvSpPr>
        <p:spPr>
          <a:xfrm>
            <a:off x="7415560" y="463078"/>
            <a:ext cx="4776439" cy="6063198"/>
          </a:xfrm>
          <a:prstGeom prst="rect">
            <a:avLst/>
          </a:prstGeom>
          <a:solidFill>
            <a:schemeClr val="accent6">
              <a:lumMod val="60000"/>
              <a:lumOff val="40000"/>
            </a:schemeClr>
          </a:solid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1" i="0" u="none" strike="noStrike" cap="none" normalizeH="0" baseline="0" dirty="0">
                <a:ln>
                  <a:noFill/>
                </a:ln>
                <a:solidFill>
                  <a:schemeClr val="tx1"/>
                </a:solidFill>
                <a:effectLst/>
                <a:latin typeface="Arial" charset="0"/>
              </a:rPr>
              <a:t>TSLP</a:t>
            </a:r>
            <a:r>
              <a:rPr lang="en-US" altLang="ko-KR" sz="1600" dirty="0">
                <a:latin typeface="Arial" charset="0"/>
              </a:rPr>
              <a:t> (from</a:t>
            </a:r>
            <a:r>
              <a:rPr kumimoji="0" lang="ko-KR" altLang="en-US" sz="1600" b="0" i="0" u="none" strike="noStrike" cap="none" normalizeH="0" baseline="0" dirty="0">
                <a:ln>
                  <a:noFill/>
                </a:ln>
                <a:solidFill>
                  <a:schemeClr val="tx1"/>
                </a:solidFill>
                <a:effectLst/>
                <a:latin typeface="Arial" charset="0"/>
              </a:rPr>
              <a:t> 기도상피 </a:t>
            </a:r>
            <a:r>
              <a:rPr kumimoji="0" lang="en-US" altLang="ko-KR" sz="1600" b="0" i="0" u="none" strike="noStrike" cap="none" normalizeH="0" baseline="0" dirty="0">
                <a:ln>
                  <a:noFill/>
                </a:ln>
                <a:solidFill>
                  <a:schemeClr val="tx1"/>
                </a:solidFill>
                <a:effectLst/>
                <a:latin typeface="Arial" charset="0"/>
              </a:rPr>
              <a:t>as a alarmin)</a:t>
            </a:r>
          </a:p>
          <a:p>
            <a:pPr>
              <a:defRPr/>
            </a:pPr>
            <a:r>
              <a:rPr kumimoji="0" lang="en-US" altLang="ko-KR" sz="1600" b="0" i="0" u="none" strike="noStrike" cap="none" normalizeH="0" baseline="0" dirty="0">
                <a:ln>
                  <a:noFill/>
                </a:ln>
                <a:solidFill>
                  <a:schemeClr val="tx1"/>
                </a:solidFill>
                <a:effectLst/>
                <a:latin typeface="Arial" charset="0"/>
              </a:rPr>
              <a:t>-</a:t>
            </a:r>
            <a:r>
              <a:rPr lang="en-US" altLang="ko-KR" sz="1600" dirty="0">
                <a:latin typeface="Arial" charset="0"/>
              </a:rPr>
              <a:t>N</a:t>
            </a:r>
            <a:r>
              <a:rPr kumimoji="0" lang="en-US" altLang="ko-KR" sz="1600" b="0" i="0" u="none" strike="noStrike" cap="none" normalizeH="0" baseline="0" dirty="0">
                <a:ln>
                  <a:noFill/>
                </a:ln>
                <a:solidFill>
                  <a:schemeClr val="tx1"/>
                </a:solidFill>
                <a:effectLst/>
                <a:latin typeface="Arial" charset="0"/>
              </a:rPr>
              <a:t>aïve-Th </a:t>
            </a:r>
            <a:r>
              <a:rPr kumimoji="0" lang="en-US" altLang="ko-KR" sz="1600" b="0" i="0" u="none" strike="noStrike" cap="none" normalizeH="0" baseline="0" dirty="0">
                <a:ln>
                  <a:noFill/>
                </a:ln>
                <a:solidFill>
                  <a:schemeClr val="tx1"/>
                </a:solidFill>
                <a:effectLst/>
                <a:latin typeface="Arial" charset="0"/>
                <a:sym typeface="Wingdings" panose="05000000000000000000" pitchFamily="2" charset="2"/>
              </a:rPr>
              <a:t> Th2 [all.,</a:t>
            </a:r>
            <a:r>
              <a:rPr kumimoji="0" lang="en-US" altLang="ko-KR" sz="1600" b="0" i="0" u="none" strike="noStrike" cap="none" normalizeH="0" baseline="0" dirty="0" err="1">
                <a:ln>
                  <a:noFill/>
                </a:ln>
                <a:solidFill>
                  <a:schemeClr val="tx1"/>
                </a:solidFill>
                <a:effectLst/>
                <a:latin typeface="Arial" charset="0"/>
                <a:sym typeface="Wingdings" panose="05000000000000000000" pitchFamily="2" charset="2"/>
              </a:rPr>
              <a:t>eos</a:t>
            </a:r>
            <a:r>
              <a:rPr kumimoji="0" lang="en-US" altLang="ko-KR" sz="1600" b="0" i="0" u="none" strike="noStrike" cap="none" normalizeH="0" baseline="0" dirty="0">
                <a:ln>
                  <a:noFill/>
                </a:ln>
                <a:solidFill>
                  <a:schemeClr val="tx1"/>
                </a:solidFill>
                <a:effectLst/>
                <a:latin typeface="Arial" charset="0"/>
                <a:sym typeface="Wingdings" panose="05000000000000000000" pitchFamily="2" charset="2"/>
              </a:rPr>
              <a:t>.]</a:t>
            </a:r>
            <a:r>
              <a:rPr kumimoji="0" lang="en-US" altLang="ko-KR" sz="1600" b="0" i="0" u="none" strike="noStrike" cap="none" normalizeH="0" baseline="0" dirty="0">
                <a:ln>
                  <a:noFill/>
                </a:ln>
                <a:solidFill>
                  <a:schemeClr val="tx1"/>
                </a:solidFill>
                <a:effectLst/>
                <a:latin typeface="Arial" charset="0"/>
              </a:rPr>
              <a:t>, </a:t>
            </a:r>
          </a:p>
          <a:p>
            <a:pPr>
              <a:defRPr/>
            </a:pPr>
            <a:r>
              <a:rPr kumimoji="0" lang="en-US" altLang="ko-KR" sz="1600" b="0" i="0" u="none" strike="noStrike" cap="none" normalizeH="0" baseline="0" dirty="0">
                <a:ln>
                  <a:noFill/>
                </a:ln>
                <a:solidFill>
                  <a:schemeClr val="tx1"/>
                </a:solidFill>
                <a:effectLst/>
                <a:latin typeface="Arial" charset="0"/>
              </a:rPr>
              <a:t>-</a:t>
            </a:r>
            <a:r>
              <a:rPr lang="en-US" altLang="ko-KR" sz="1600" dirty="0">
                <a:latin typeface="Arial" charset="0"/>
              </a:rPr>
              <a:t>N</a:t>
            </a:r>
            <a:r>
              <a:rPr kumimoji="0" lang="en-US" altLang="ko-KR" sz="1600" b="0" i="0" u="none" strike="noStrike" cap="none" normalizeH="0" baseline="0" dirty="0">
                <a:ln>
                  <a:noFill/>
                </a:ln>
                <a:solidFill>
                  <a:schemeClr val="tx1"/>
                </a:solidFill>
                <a:effectLst/>
                <a:latin typeface="Arial" charset="0"/>
              </a:rPr>
              <a:t>aïve-ILC </a:t>
            </a:r>
            <a:r>
              <a:rPr kumimoji="0" lang="en-US" altLang="ko-KR" sz="1600" b="0" i="0" u="none" strike="noStrike" cap="none" normalizeH="0" baseline="0" dirty="0">
                <a:ln>
                  <a:noFill/>
                </a:ln>
                <a:solidFill>
                  <a:schemeClr val="tx1"/>
                </a:solidFill>
                <a:effectLst/>
                <a:latin typeface="Arial" charset="0"/>
                <a:sym typeface="Wingdings" panose="05000000000000000000" pitchFamily="2" charset="2"/>
              </a:rPr>
              <a:t> ILC2 [non-all.,</a:t>
            </a:r>
            <a:r>
              <a:rPr kumimoji="0" lang="en-US" altLang="ko-KR" sz="1600" b="0" i="0" u="none" strike="noStrike" cap="none" normalizeH="0" baseline="0" dirty="0" err="1">
                <a:ln>
                  <a:noFill/>
                </a:ln>
                <a:solidFill>
                  <a:schemeClr val="tx1"/>
                </a:solidFill>
                <a:effectLst/>
                <a:latin typeface="Arial" charset="0"/>
                <a:sym typeface="Wingdings" panose="05000000000000000000" pitchFamily="2" charset="2"/>
              </a:rPr>
              <a:t>eos</a:t>
            </a:r>
            <a:r>
              <a:rPr kumimoji="0" lang="en-US" altLang="ko-KR" sz="1600" b="0" i="0" u="none" strike="noStrike" cap="none" normalizeH="0" baseline="0" dirty="0">
                <a:ln>
                  <a:noFill/>
                </a:ln>
                <a:solidFill>
                  <a:schemeClr val="tx1"/>
                </a:solidFill>
                <a:effectLst/>
                <a:latin typeface="Arial" charset="0"/>
                <a:sym typeface="Wingdings" panose="05000000000000000000" pitchFamily="2" charset="2"/>
              </a:rPr>
              <a:t>.], </a:t>
            </a:r>
          </a:p>
          <a:p>
            <a:pPr>
              <a:defRPr/>
            </a:pPr>
            <a:r>
              <a:rPr kumimoji="0" lang="en-US" altLang="ko-KR" sz="1600" b="0" i="0" u="none" strike="noStrike" cap="none" normalizeH="0" baseline="0" dirty="0">
                <a:ln>
                  <a:noFill/>
                </a:ln>
                <a:solidFill>
                  <a:schemeClr val="tx1"/>
                </a:solidFill>
                <a:effectLst/>
                <a:latin typeface="Arial" charset="0"/>
              </a:rPr>
              <a:t>-</a:t>
            </a:r>
            <a:r>
              <a:rPr lang="en-US" altLang="ko-KR" sz="1600" dirty="0">
                <a:latin typeface="Arial" charset="0"/>
              </a:rPr>
              <a:t>N</a:t>
            </a:r>
            <a:r>
              <a:rPr kumimoji="0" lang="en-US" altLang="ko-KR" sz="1600" b="0" i="0" u="none" strike="noStrike" cap="none" normalizeH="0" baseline="0" dirty="0">
                <a:ln>
                  <a:noFill/>
                </a:ln>
                <a:solidFill>
                  <a:schemeClr val="tx1"/>
                </a:solidFill>
                <a:effectLst/>
                <a:latin typeface="Arial" charset="0"/>
              </a:rPr>
              <a:t>aïve-Th </a:t>
            </a:r>
            <a:r>
              <a:rPr kumimoji="0" lang="en-US" altLang="ko-KR" sz="1600" b="0" i="0" u="none" strike="noStrike" cap="none" normalizeH="0" baseline="0" dirty="0">
                <a:ln>
                  <a:noFill/>
                </a:ln>
                <a:solidFill>
                  <a:schemeClr val="tx1"/>
                </a:solidFill>
                <a:effectLst/>
                <a:latin typeface="Arial" charset="0"/>
                <a:sym typeface="Wingdings" panose="05000000000000000000" pitchFamily="2" charset="2"/>
              </a:rPr>
              <a:t> Th17 [neu.]</a:t>
            </a:r>
          </a:p>
          <a:p>
            <a:pPr>
              <a:defRPr/>
            </a:pPr>
            <a:endParaRPr kumimoji="0" lang="en-US" altLang="ko-KR" sz="1600" b="0" i="0" u="none" strike="noStrike" cap="none" normalizeH="0" baseline="0" dirty="0">
              <a:ln>
                <a:noFill/>
              </a:ln>
              <a:solidFill>
                <a:schemeClr val="tx1"/>
              </a:solidFill>
              <a:effectLst/>
              <a:latin typeface="Arial" charset="0"/>
              <a:sym typeface="Wingdings" panose="05000000000000000000" pitchFamily="2" charset="2"/>
            </a:endParaRPr>
          </a:p>
          <a:p>
            <a:r>
              <a:rPr lang="en-US" altLang="ko-KR" sz="1600" b="1" dirty="0"/>
              <a:t>IL4</a:t>
            </a:r>
            <a:r>
              <a:rPr lang="en-US" altLang="ko-KR" sz="1600" dirty="0"/>
              <a:t> (</a:t>
            </a:r>
            <a:r>
              <a:rPr lang="en-US" altLang="ko-KR" sz="1600" dirty="0">
                <a:sym typeface="Wingdings" pitchFamily="2" charset="2"/>
              </a:rPr>
              <a:t>from Th2)</a:t>
            </a:r>
          </a:p>
          <a:p>
            <a:r>
              <a:rPr lang="en-US" altLang="ko-KR" sz="1600" dirty="0">
                <a:sym typeface="Wingdings" pitchFamily="2" charset="2"/>
              </a:rPr>
              <a:t>-B cell isotype switching to </a:t>
            </a:r>
            <a:r>
              <a:rPr lang="en-US" altLang="ko-KR" sz="1600" dirty="0" err="1">
                <a:sym typeface="Wingdings" pitchFamily="2" charset="2"/>
              </a:rPr>
              <a:t>IgE</a:t>
            </a:r>
            <a:r>
              <a:rPr lang="en-US" altLang="ko-KR" sz="1600" dirty="0">
                <a:sym typeface="Wingdings" pitchFamily="2" charset="2"/>
              </a:rPr>
              <a:t>, </a:t>
            </a:r>
          </a:p>
          <a:p>
            <a:r>
              <a:rPr lang="en-US" altLang="ko-KR" sz="1600" dirty="0">
                <a:sym typeface="Wingdings" pitchFamily="2" charset="2"/>
              </a:rPr>
              <a:t>-</a:t>
            </a:r>
            <a:r>
              <a:rPr lang="ko-KR" altLang="en-US" sz="1600" dirty="0">
                <a:sym typeface="Wingdings" pitchFamily="2" charset="2"/>
              </a:rPr>
              <a:t>혈관내피세표</a:t>
            </a:r>
            <a:r>
              <a:rPr lang="en-US" altLang="ko-KR" sz="1600" dirty="0">
                <a:sym typeface="Wingdings" pitchFamily="2" charset="2"/>
              </a:rPr>
              <a:t>: Adhesion molecule(VCAM1,ICAM1) for eosinophil-exit from vessel;</a:t>
            </a:r>
            <a:r>
              <a:rPr lang="ko-KR" altLang="en-US" sz="1600" dirty="0">
                <a:sym typeface="Wingdings" pitchFamily="2" charset="2"/>
              </a:rPr>
              <a:t> </a:t>
            </a:r>
            <a:r>
              <a:rPr lang="ko-KR" altLang="en-US" sz="1600" dirty="0" err="1">
                <a:sym typeface="Wingdings" pitchFamily="2" charset="2"/>
              </a:rPr>
              <a:t>기도상피</a:t>
            </a:r>
            <a:r>
              <a:rPr lang="en-US" altLang="ko-KR" sz="1600" dirty="0">
                <a:sym typeface="Wingdings" pitchFamily="2" charset="2"/>
              </a:rPr>
              <a:t>: </a:t>
            </a:r>
            <a:r>
              <a:rPr lang="en-US" altLang="ko-KR" sz="1600" dirty="0" err="1">
                <a:sym typeface="Wingdings" pitchFamily="2" charset="2"/>
              </a:rPr>
              <a:t>eotaxin</a:t>
            </a:r>
            <a:endParaRPr lang="en-US" altLang="ko-KR" sz="1600" dirty="0">
              <a:sym typeface="Wingdings" pitchFamily="2" charset="2"/>
            </a:endParaRPr>
          </a:p>
          <a:p>
            <a:endParaRPr lang="en-US" altLang="ko-KR" sz="1600" dirty="0">
              <a:sym typeface="Wingdings" pitchFamily="2" charset="2"/>
            </a:endParaRPr>
          </a:p>
          <a:p>
            <a:r>
              <a:rPr lang="en-US" altLang="ko-KR" sz="1600" b="1" dirty="0">
                <a:sym typeface="Wingdings" pitchFamily="2" charset="2"/>
              </a:rPr>
              <a:t>IL13 </a:t>
            </a:r>
            <a:r>
              <a:rPr lang="en-US" altLang="ko-KR" sz="1600" dirty="0">
                <a:sym typeface="Wingdings" pitchFamily="2" charset="2"/>
              </a:rPr>
              <a:t>(from Th2, ILC2)</a:t>
            </a:r>
          </a:p>
          <a:p>
            <a:r>
              <a:rPr lang="en-US" altLang="ko-KR" sz="1600" dirty="0">
                <a:sym typeface="Wingdings" pitchFamily="2" charset="2"/>
              </a:rPr>
              <a:t>-B cell isotype switching to </a:t>
            </a:r>
            <a:r>
              <a:rPr lang="en-US" altLang="ko-KR" sz="1600" dirty="0" err="1">
                <a:sym typeface="Wingdings" pitchFamily="2" charset="2"/>
              </a:rPr>
              <a:t>IgE</a:t>
            </a:r>
            <a:r>
              <a:rPr lang="en-US" altLang="ko-KR" sz="1600" dirty="0">
                <a:sym typeface="Wingdings" pitchFamily="2" charset="2"/>
              </a:rPr>
              <a:t>, </a:t>
            </a:r>
          </a:p>
          <a:p>
            <a:r>
              <a:rPr lang="en-US" altLang="ko-KR" sz="1600" dirty="0">
                <a:sym typeface="Wingdings" pitchFamily="2" charset="2"/>
              </a:rPr>
              <a:t>-</a:t>
            </a:r>
            <a:r>
              <a:rPr lang="ko-KR" altLang="en-US" sz="1600" dirty="0">
                <a:sym typeface="Wingdings" pitchFamily="2" charset="2"/>
              </a:rPr>
              <a:t>혈관내피세표</a:t>
            </a:r>
            <a:r>
              <a:rPr lang="en-US" altLang="ko-KR" sz="1600" dirty="0">
                <a:sym typeface="Wingdings" pitchFamily="2" charset="2"/>
              </a:rPr>
              <a:t>: Adhesion molecule(VCAM1,ICAM1) for eosinophil-exit from vessel;</a:t>
            </a:r>
            <a:r>
              <a:rPr lang="ko-KR" altLang="en-US" sz="1600" dirty="0">
                <a:sym typeface="Wingdings" pitchFamily="2" charset="2"/>
              </a:rPr>
              <a:t> </a:t>
            </a:r>
            <a:r>
              <a:rPr lang="ko-KR" altLang="en-US" sz="1600" dirty="0" err="1">
                <a:sym typeface="Wingdings" pitchFamily="2" charset="2"/>
              </a:rPr>
              <a:t>기도상피</a:t>
            </a:r>
            <a:r>
              <a:rPr lang="en-US" altLang="ko-KR" sz="1600" dirty="0">
                <a:sym typeface="Wingdings" pitchFamily="2" charset="2"/>
              </a:rPr>
              <a:t>: </a:t>
            </a:r>
            <a:r>
              <a:rPr lang="en-US" altLang="ko-KR" sz="1600" dirty="0" err="1">
                <a:sym typeface="Wingdings" pitchFamily="2" charset="2"/>
              </a:rPr>
              <a:t>eotaxin</a:t>
            </a:r>
            <a:endParaRPr lang="en-US" altLang="ko-KR" sz="1600" dirty="0">
              <a:sym typeface="Wingdings" pitchFamily="2" charset="2"/>
            </a:endParaRPr>
          </a:p>
          <a:p>
            <a:r>
              <a:rPr lang="en-US" altLang="ko-KR" sz="1600" dirty="0">
                <a:sym typeface="Wingdings" pitchFamily="2" charset="2"/>
              </a:rPr>
              <a:t>-Mucus hypersecretion</a:t>
            </a:r>
          </a:p>
          <a:p>
            <a:r>
              <a:rPr lang="en-US" altLang="ko-KR" sz="1600" dirty="0">
                <a:sym typeface="Wingdings" pitchFamily="2" charset="2"/>
              </a:rPr>
              <a:t>-AHR (airway </a:t>
            </a:r>
            <a:r>
              <a:rPr lang="en-US" altLang="ko-KR" sz="1600" dirty="0" err="1">
                <a:sym typeface="Wingdings" pitchFamily="2" charset="2"/>
              </a:rPr>
              <a:t>hypersenponsiveness</a:t>
            </a:r>
            <a:r>
              <a:rPr lang="en-US" altLang="ko-KR" sz="1600" dirty="0">
                <a:sym typeface="Wingdings" pitchFamily="2" charset="2"/>
              </a:rPr>
              <a:t>)</a:t>
            </a:r>
          </a:p>
          <a:p>
            <a:endParaRPr lang="en-US" altLang="ko-KR" sz="1600" dirty="0">
              <a:sym typeface="Wingdings" pitchFamily="2" charset="2"/>
            </a:endParaRPr>
          </a:p>
          <a:p>
            <a:r>
              <a:rPr lang="en-US" altLang="ko-KR" sz="1600" b="1" dirty="0">
                <a:sym typeface="Wingdings" pitchFamily="2" charset="2"/>
              </a:rPr>
              <a:t>IL5 </a:t>
            </a:r>
            <a:r>
              <a:rPr lang="en-US" altLang="ko-KR" sz="1600" dirty="0">
                <a:sym typeface="Wingdings" pitchFamily="2" charset="2"/>
              </a:rPr>
              <a:t>(from Th2, ILC2)</a:t>
            </a:r>
          </a:p>
          <a:p>
            <a:r>
              <a:rPr lang="en-US" altLang="ko-KR" sz="1600" dirty="0">
                <a:sym typeface="Wingdings" pitchFamily="2" charset="2"/>
              </a:rPr>
              <a:t>-Eosinophil </a:t>
            </a:r>
            <a:r>
              <a:rPr lang="ko-KR" altLang="en-US" sz="1600" dirty="0">
                <a:sym typeface="Wingdings" pitchFamily="2" charset="2"/>
              </a:rPr>
              <a:t>골수형성 및 혈액으로 이동</a:t>
            </a:r>
            <a:endParaRPr lang="en-US" altLang="ko-KR" sz="1600" dirty="0">
              <a:sym typeface="Wingdings" pitchFamily="2" charset="2"/>
            </a:endParaRPr>
          </a:p>
          <a:p>
            <a:r>
              <a:rPr lang="ko-KR" altLang="en-US" sz="1400" dirty="0">
                <a:sym typeface="Wingdings" pitchFamily="2" charset="2"/>
              </a:rPr>
              <a:t> </a:t>
            </a:r>
            <a:r>
              <a:rPr lang="en-US" altLang="ko-KR" sz="1400" dirty="0">
                <a:sym typeface="Wingdings" pitchFamily="2" charset="2"/>
              </a:rPr>
              <a:t>(cf. </a:t>
            </a:r>
            <a:r>
              <a:rPr lang="ko-KR" altLang="en-US" sz="1400" dirty="0">
                <a:sym typeface="Wingdings" pitchFamily="2" charset="2"/>
              </a:rPr>
              <a:t>조직으로 </a:t>
            </a:r>
            <a:r>
              <a:rPr lang="ko-KR" altLang="en-US" sz="1400" dirty="0" err="1">
                <a:sym typeface="Wingdings" pitchFamily="2" charset="2"/>
              </a:rPr>
              <a:t>호산구</a:t>
            </a:r>
            <a:r>
              <a:rPr lang="ko-KR" altLang="en-US" sz="1400" dirty="0">
                <a:sym typeface="Wingdings" pitchFamily="2" charset="2"/>
              </a:rPr>
              <a:t> 이동은 </a:t>
            </a:r>
            <a:r>
              <a:rPr lang="en-US" altLang="ko-KR" sz="1400" dirty="0" err="1">
                <a:sym typeface="Wingdings" pitchFamily="2" charset="2"/>
              </a:rPr>
              <a:t>eotaxin</a:t>
            </a:r>
            <a:r>
              <a:rPr lang="en-US" altLang="ko-KR" sz="1400" dirty="0">
                <a:sym typeface="Wingdings" pitchFamily="2" charset="2"/>
              </a:rPr>
              <a:t>[CCL11](from</a:t>
            </a:r>
            <a:r>
              <a:rPr lang="ko-KR" altLang="en-US" sz="1400" dirty="0">
                <a:sym typeface="Wingdings" pitchFamily="2" charset="2"/>
              </a:rPr>
              <a:t>기도상피</a:t>
            </a:r>
            <a:r>
              <a:rPr lang="en-US" altLang="ko-KR" sz="1400" dirty="0">
                <a:sym typeface="Wingdings" pitchFamily="2" charset="2"/>
              </a:rPr>
              <a:t>))</a:t>
            </a:r>
          </a:p>
          <a:p>
            <a:endParaRPr lang="en-US" altLang="ko-KR" sz="1400" dirty="0">
              <a:sym typeface="Wingdings" pitchFamily="2" charset="2"/>
            </a:endParaRPr>
          </a:p>
          <a:p>
            <a:r>
              <a:rPr lang="en-US" altLang="ko-KR" sz="1400" b="1" dirty="0" err="1">
                <a:sym typeface="Wingdings" pitchFamily="2" charset="2"/>
              </a:rPr>
              <a:t>IgE</a:t>
            </a:r>
            <a:r>
              <a:rPr lang="en-US" altLang="ko-KR" sz="1400" dirty="0">
                <a:sym typeface="Wingdings" pitchFamily="2" charset="2"/>
              </a:rPr>
              <a:t> (from </a:t>
            </a:r>
            <a:r>
              <a:rPr lang="en-US" altLang="ko-KR" sz="1400" dirty="0" err="1">
                <a:sym typeface="Wingdings" pitchFamily="2" charset="2"/>
              </a:rPr>
              <a:t>IgE</a:t>
            </a:r>
            <a:r>
              <a:rPr lang="en-US" altLang="ko-KR" sz="1400" dirty="0">
                <a:sym typeface="Wingdings" pitchFamily="2" charset="2"/>
              </a:rPr>
              <a:t>(+)switched B/plasma)</a:t>
            </a:r>
          </a:p>
          <a:p>
            <a:r>
              <a:rPr lang="en-US" altLang="ko-KR" sz="1400" dirty="0">
                <a:sym typeface="Wingdings" pitchFamily="2" charset="2"/>
              </a:rPr>
              <a:t>-Mast cell</a:t>
            </a:r>
            <a:r>
              <a:rPr lang="ko-KR" altLang="en-US" sz="1400" dirty="0">
                <a:sym typeface="Wingdings" pitchFamily="2" charset="2"/>
              </a:rPr>
              <a:t>표면에 있다가 </a:t>
            </a:r>
            <a:r>
              <a:rPr lang="en-US" altLang="ko-KR" sz="1400" dirty="0">
                <a:sym typeface="Wingdings" pitchFamily="2" charset="2"/>
              </a:rPr>
              <a:t>specific antigen </a:t>
            </a:r>
            <a:r>
              <a:rPr lang="ko-KR" altLang="en-US" sz="1400" dirty="0">
                <a:sym typeface="Wingdings" pitchFamily="2" charset="2"/>
              </a:rPr>
              <a:t>노출되면 </a:t>
            </a:r>
            <a:r>
              <a:rPr lang="en-US" altLang="ko-KR" sz="1400" dirty="0">
                <a:sym typeface="Wingdings" pitchFamily="2" charset="2"/>
              </a:rPr>
              <a:t>mast cell </a:t>
            </a:r>
            <a:r>
              <a:rPr lang="ko-KR" altLang="en-US" sz="1400" dirty="0">
                <a:sym typeface="Wingdings" pitchFamily="2" charset="2"/>
              </a:rPr>
              <a:t>분비유도</a:t>
            </a:r>
            <a:endParaRPr lang="en-US" altLang="ko-KR" sz="1400" dirty="0">
              <a:sym typeface="Wingdings" pitchFamily="2" charset="2"/>
            </a:endParaRPr>
          </a:p>
        </p:txBody>
      </p:sp>
      <p:sp>
        <p:nvSpPr>
          <p:cNvPr id="8" name="위쪽 화살표 설명선 7"/>
          <p:cNvSpPr/>
          <p:nvPr/>
        </p:nvSpPr>
        <p:spPr bwMode="auto">
          <a:xfrm>
            <a:off x="1046934" y="5137099"/>
            <a:ext cx="1310640" cy="1333500"/>
          </a:xfrm>
          <a:prstGeom prst="upArrowCallout">
            <a:avLst/>
          </a:prstGeom>
          <a:solidFill>
            <a:srgbClr val="FF9966"/>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r>
              <a:rPr lang="ko-KR" altLang="en-US" sz="2000" dirty="0"/>
              <a:t>후천</a:t>
            </a:r>
          </a:p>
          <a:p>
            <a:r>
              <a:rPr lang="ko-KR" altLang="en-US" sz="2000" dirty="0" err="1"/>
              <a:t>호산구성</a:t>
            </a:r>
            <a:endParaRPr lang="ko-KR" altLang="en-US" sz="2000" dirty="0"/>
          </a:p>
        </p:txBody>
      </p:sp>
      <p:sp>
        <p:nvSpPr>
          <p:cNvPr id="12" name="위쪽 화살표 설명선 11"/>
          <p:cNvSpPr/>
          <p:nvPr/>
        </p:nvSpPr>
        <p:spPr bwMode="auto">
          <a:xfrm>
            <a:off x="3779547" y="5155168"/>
            <a:ext cx="1310640" cy="1333500"/>
          </a:xfrm>
          <a:prstGeom prst="upArrowCallout">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r>
              <a:rPr lang="ko-KR" altLang="en-US" sz="2000" dirty="0"/>
              <a:t>선천</a:t>
            </a:r>
          </a:p>
          <a:p>
            <a:r>
              <a:rPr lang="ko-KR" altLang="en-US" sz="2000" dirty="0" err="1"/>
              <a:t>호산구성</a:t>
            </a:r>
            <a:endParaRPr lang="ko-KR" altLang="en-US" sz="2000" dirty="0"/>
          </a:p>
        </p:txBody>
      </p:sp>
      <p:sp>
        <p:nvSpPr>
          <p:cNvPr id="13" name="위쪽 화살표 설명선 12"/>
          <p:cNvSpPr/>
          <p:nvPr/>
        </p:nvSpPr>
        <p:spPr bwMode="auto">
          <a:xfrm>
            <a:off x="5865311" y="5137099"/>
            <a:ext cx="1310640" cy="1333500"/>
          </a:xfrm>
          <a:prstGeom prst="upArrowCallout">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r>
              <a:rPr lang="ko-KR" altLang="en-US" sz="2000" dirty="0"/>
              <a:t>선천</a:t>
            </a:r>
          </a:p>
          <a:p>
            <a:r>
              <a:rPr lang="ko-KR" altLang="en-US" sz="2000" dirty="0" err="1"/>
              <a:t>호중구성</a:t>
            </a:r>
            <a:endParaRPr lang="ko-KR" altLang="en-US" sz="2000" dirty="0"/>
          </a:p>
        </p:txBody>
      </p:sp>
      <p:cxnSp>
        <p:nvCxnSpPr>
          <p:cNvPr id="15" name="직선 연결선 14"/>
          <p:cNvCxnSpPr>
            <a:endCxn id="8" idx="0"/>
          </p:cNvCxnSpPr>
          <p:nvPr/>
        </p:nvCxnSpPr>
        <p:spPr bwMode="auto">
          <a:xfrm flipH="1">
            <a:off x="1702254" y="685800"/>
            <a:ext cx="5713307" cy="4451299"/>
          </a:xfrm>
          <a:prstGeom prst="line">
            <a:avLst/>
          </a:prstGeom>
          <a:solidFill>
            <a:schemeClr val="accent1"/>
          </a:solidFill>
          <a:ln w="63500" cap="flat" cmpd="sng" algn="ctr">
            <a:solidFill>
              <a:schemeClr val="tx1"/>
            </a:solidFill>
            <a:prstDash val="solid"/>
            <a:round/>
            <a:headEnd type="none" w="med" len="med"/>
            <a:tailEnd type="none" w="med" len="med"/>
          </a:ln>
          <a:effectLst/>
        </p:spPr>
      </p:cxnSp>
      <p:cxnSp>
        <p:nvCxnSpPr>
          <p:cNvPr id="16" name="직선 연결선 15"/>
          <p:cNvCxnSpPr>
            <a:endCxn id="12" idx="0"/>
          </p:cNvCxnSpPr>
          <p:nvPr/>
        </p:nvCxnSpPr>
        <p:spPr bwMode="auto">
          <a:xfrm flipH="1">
            <a:off x="4434867" y="685800"/>
            <a:ext cx="2980693" cy="4469368"/>
          </a:xfrm>
          <a:prstGeom prst="line">
            <a:avLst/>
          </a:prstGeom>
          <a:solidFill>
            <a:schemeClr val="accent1"/>
          </a:solidFill>
          <a:ln w="63500" cap="flat" cmpd="sng" algn="ctr">
            <a:solidFill>
              <a:schemeClr val="tx1"/>
            </a:solidFill>
            <a:prstDash val="solid"/>
            <a:round/>
            <a:headEnd type="none" w="med" len="med"/>
            <a:tailEnd type="none" w="med" len="med"/>
          </a:ln>
          <a:effectLst/>
        </p:spPr>
      </p:cxnSp>
      <p:cxnSp>
        <p:nvCxnSpPr>
          <p:cNvPr id="19" name="직선 연결선 18"/>
          <p:cNvCxnSpPr>
            <a:endCxn id="13" idx="0"/>
          </p:cNvCxnSpPr>
          <p:nvPr/>
        </p:nvCxnSpPr>
        <p:spPr bwMode="auto">
          <a:xfrm flipH="1">
            <a:off x="6520631" y="685800"/>
            <a:ext cx="894930" cy="4451299"/>
          </a:xfrm>
          <a:prstGeom prst="line">
            <a:avLst/>
          </a:prstGeom>
          <a:solidFill>
            <a:schemeClr val="accent1"/>
          </a:solidFill>
          <a:ln w="63500" cap="flat" cmpd="sng" algn="ctr">
            <a:solidFill>
              <a:schemeClr val="tx1"/>
            </a:solidFill>
            <a:prstDash val="solid"/>
            <a:round/>
            <a:headEnd type="none" w="med" len="med"/>
            <a:tailEnd type="none" w="med" len="med"/>
          </a:ln>
          <a:effectLst/>
        </p:spPr>
      </p:cxnSp>
      <p:cxnSp>
        <p:nvCxnSpPr>
          <p:cNvPr id="22" name="직선 연결선 21"/>
          <p:cNvCxnSpPr>
            <a:endCxn id="4" idx="2"/>
          </p:cNvCxnSpPr>
          <p:nvPr/>
        </p:nvCxnSpPr>
        <p:spPr bwMode="auto">
          <a:xfrm flipH="1">
            <a:off x="4495183" y="3134171"/>
            <a:ext cx="2937822" cy="2002928"/>
          </a:xfrm>
          <a:prstGeom prst="line">
            <a:avLst/>
          </a:prstGeom>
          <a:solidFill>
            <a:schemeClr val="accent1"/>
          </a:solidFill>
          <a:ln w="63500" cap="flat" cmpd="sng" algn="ctr">
            <a:solidFill>
              <a:srgbClr val="0070C0"/>
            </a:solidFill>
            <a:prstDash val="solid"/>
            <a:round/>
            <a:headEnd type="none" w="med" len="med"/>
            <a:tailEnd type="none" w="med" len="med"/>
          </a:ln>
          <a:effectLst/>
        </p:spPr>
      </p:cxnSp>
      <p:cxnSp>
        <p:nvCxnSpPr>
          <p:cNvPr id="24" name="직선 연결선 23"/>
          <p:cNvCxnSpPr>
            <a:endCxn id="8" idx="0"/>
          </p:cNvCxnSpPr>
          <p:nvPr/>
        </p:nvCxnSpPr>
        <p:spPr bwMode="auto">
          <a:xfrm flipH="1">
            <a:off x="1702254" y="3134171"/>
            <a:ext cx="5713305" cy="2002928"/>
          </a:xfrm>
          <a:prstGeom prst="line">
            <a:avLst/>
          </a:prstGeom>
          <a:solidFill>
            <a:schemeClr val="accent1"/>
          </a:solidFill>
          <a:ln w="63500" cap="flat" cmpd="sng" algn="ctr">
            <a:solidFill>
              <a:srgbClr val="0070C0"/>
            </a:solidFill>
            <a:prstDash val="solid"/>
            <a:round/>
            <a:headEnd type="none" w="med" len="med"/>
            <a:tailEnd type="none" w="med" len="med"/>
          </a:ln>
          <a:effectLst/>
        </p:spPr>
      </p:cxnSp>
      <p:cxnSp>
        <p:nvCxnSpPr>
          <p:cNvPr id="27" name="직선 연결선 26"/>
          <p:cNvCxnSpPr/>
          <p:nvPr/>
        </p:nvCxnSpPr>
        <p:spPr bwMode="auto">
          <a:xfrm flipH="1">
            <a:off x="1744193" y="1970782"/>
            <a:ext cx="5671366" cy="3148248"/>
          </a:xfrm>
          <a:prstGeom prst="line">
            <a:avLst/>
          </a:prstGeom>
          <a:solidFill>
            <a:schemeClr val="accent1"/>
          </a:solidFill>
          <a:ln w="63500" cap="flat" cmpd="sng" algn="ctr">
            <a:solidFill>
              <a:srgbClr val="FF0000"/>
            </a:solidFill>
            <a:prstDash val="solid"/>
            <a:round/>
            <a:headEnd type="none" w="med" len="med"/>
            <a:tailEnd type="none" w="med" len="med"/>
          </a:ln>
          <a:effectLst/>
        </p:spPr>
      </p:cxnSp>
      <p:cxnSp>
        <p:nvCxnSpPr>
          <p:cNvPr id="30" name="직선 연결선 29"/>
          <p:cNvCxnSpPr>
            <a:endCxn id="8" idx="0"/>
          </p:cNvCxnSpPr>
          <p:nvPr/>
        </p:nvCxnSpPr>
        <p:spPr bwMode="auto">
          <a:xfrm flipH="1">
            <a:off x="1702254" y="4784316"/>
            <a:ext cx="5730752" cy="352783"/>
          </a:xfrm>
          <a:prstGeom prst="line">
            <a:avLst/>
          </a:prstGeom>
          <a:solidFill>
            <a:schemeClr val="accent1"/>
          </a:solidFill>
          <a:ln w="63500" cap="flat" cmpd="sng" algn="ctr">
            <a:solidFill>
              <a:srgbClr val="C00000"/>
            </a:solidFill>
            <a:prstDash val="solid"/>
            <a:round/>
            <a:headEnd type="none" w="med" len="med"/>
            <a:tailEnd type="none" w="med" len="med"/>
          </a:ln>
          <a:effectLst/>
        </p:spPr>
      </p:cxnSp>
      <p:cxnSp>
        <p:nvCxnSpPr>
          <p:cNvPr id="33" name="직선 연결선 32"/>
          <p:cNvCxnSpPr>
            <a:endCxn id="12" idx="0"/>
          </p:cNvCxnSpPr>
          <p:nvPr/>
        </p:nvCxnSpPr>
        <p:spPr bwMode="auto">
          <a:xfrm flipH="1">
            <a:off x="4434867" y="4830564"/>
            <a:ext cx="2998138" cy="324604"/>
          </a:xfrm>
          <a:prstGeom prst="line">
            <a:avLst/>
          </a:prstGeom>
          <a:solidFill>
            <a:schemeClr val="accent1"/>
          </a:solidFill>
          <a:ln w="63500" cap="flat" cmpd="sng" algn="ctr">
            <a:solidFill>
              <a:srgbClr val="C00000"/>
            </a:solidFill>
            <a:prstDash val="solid"/>
            <a:round/>
            <a:headEnd type="none" w="med" len="med"/>
            <a:tailEnd type="none" w="med" len="med"/>
          </a:ln>
          <a:effectLst/>
        </p:spPr>
      </p:cxnSp>
      <p:cxnSp>
        <p:nvCxnSpPr>
          <p:cNvPr id="39" name="직선 연결선 38"/>
          <p:cNvCxnSpPr>
            <a:endCxn id="8" idx="0"/>
          </p:cNvCxnSpPr>
          <p:nvPr/>
        </p:nvCxnSpPr>
        <p:spPr bwMode="auto">
          <a:xfrm flipH="1" flipV="1">
            <a:off x="1702254" y="5137099"/>
            <a:ext cx="5713305" cy="684819"/>
          </a:xfrm>
          <a:prstGeom prst="line">
            <a:avLst/>
          </a:prstGeom>
          <a:solidFill>
            <a:schemeClr val="accent1"/>
          </a:solidFill>
          <a:ln w="63500" cap="flat" cmpd="sng" algn="ctr">
            <a:solidFill>
              <a:schemeClr val="accent3">
                <a:lumMod val="60000"/>
                <a:lumOff val="40000"/>
              </a:schemeClr>
            </a:solidFill>
            <a:prstDash val="solid"/>
            <a:round/>
            <a:headEnd type="none" w="med" len="med"/>
            <a:tailEnd type="none" w="med" len="med"/>
          </a:ln>
          <a:effectLst/>
        </p:spPr>
      </p:cxnSp>
    </p:spTree>
    <p:extLst>
      <p:ext uri="{BB962C8B-B14F-4D97-AF65-F5344CB8AC3E}">
        <p14:creationId xmlns:p14="http://schemas.microsoft.com/office/powerpoint/2010/main" val="36555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a:t>천식의 병인 </a:t>
            </a:r>
            <a:r>
              <a:rPr lang="en-US" altLang="ko-KR" dirty="0"/>
              <a:t>(</a:t>
            </a:r>
            <a:r>
              <a:rPr lang="en-US" altLang="ko-KR" dirty="0" err="1"/>
              <a:t>endotype</a:t>
            </a:r>
            <a:r>
              <a:rPr lang="en-US" altLang="ko-KR" dirty="0"/>
              <a:t>)</a:t>
            </a:r>
            <a:endParaRPr lang="ko-KR" altLang="en-US" u="sng" dirty="0">
              <a:solidFill>
                <a:srgbClr val="FF0000"/>
              </a:solidFill>
            </a:endParaRPr>
          </a:p>
        </p:txBody>
      </p:sp>
      <p:sp>
        <p:nvSpPr>
          <p:cNvPr id="3" name="내용 개체 틀 2"/>
          <p:cNvSpPr>
            <a:spLocks noGrp="1"/>
          </p:cNvSpPr>
          <p:nvPr>
            <p:ph idx="1"/>
          </p:nvPr>
        </p:nvSpPr>
        <p:spPr>
          <a:xfrm>
            <a:off x="1819546" y="1489097"/>
            <a:ext cx="3809238" cy="4313239"/>
          </a:xfrm>
        </p:spPr>
        <p:txBody>
          <a:bodyPr/>
          <a:lstStyle/>
          <a:p>
            <a:r>
              <a:rPr lang="ko-KR" altLang="en-US" sz="2400" b="1" dirty="0" err="1"/>
              <a:t>호산구성</a:t>
            </a:r>
            <a:r>
              <a:rPr lang="ko-KR" altLang="en-US" sz="2400" b="1" dirty="0"/>
              <a:t> </a:t>
            </a:r>
            <a:r>
              <a:rPr lang="ko-KR" altLang="en-US" sz="2400" b="1" dirty="0" err="1"/>
              <a:t>기도염증</a:t>
            </a:r>
            <a:endParaRPr lang="en-US" altLang="ko-KR" sz="2400" b="1" dirty="0"/>
          </a:p>
          <a:p>
            <a:pPr lvl="1"/>
            <a:r>
              <a:rPr lang="ko-KR" altLang="en-US" sz="2000" b="1" dirty="0"/>
              <a:t>후천면역반응</a:t>
            </a:r>
            <a:r>
              <a:rPr lang="ko-KR" altLang="en-US" sz="2000" dirty="0"/>
              <a:t>을 통한 알레르기성</a:t>
            </a:r>
            <a:r>
              <a:rPr lang="en-US" altLang="ko-KR" sz="2000" dirty="0"/>
              <a:t>/</a:t>
            </a:r>
            <a:r>
              <a:rPr lang="ko-KR" altLang="en-US" sz="2000" dirty="0" err="1"/>
              <a:t>호산구성</a:t>
            </a:r>
            <a:r>
              <a:rPr lang="ko-KR" altLang="en-US" sz="2000" dirty="0"/>
              <a:t> 천식 형성</a:t>
            </a:r>
            <a:endParaRPr lang="en-US" altLang="ko-KR" sz="2000" dirty="0"/>
          </a:p>
          <a:p>
            <a:pPr lvl="2"/>
            <a:endParaRPr lang="en-US" altLang="ko-KR" sz="1600" dirty="0"/>
          </a:p>
          <a:p>
            <a:pPr lvl="1"/>
            <a:r>
              <a:rPr lang="ko-KR" altLang="en-US" sz="2000" b="1" dirty="0"/>
              <a:t>선천면역반응</a:t>
            </a:r>
            <a:r>
              <a:rPr lang="ko-KR" altLang="en-US" sz="2000" dirty="0"/>
              <a:t>을 통한 </a:t>
            </a:r>
            <a:r>
              <a:rPr lang="ko-KR" altLang="en-US" sz="2000" dirty="0" err="1"/>
              <a:t>호산구성</a:t>
            </a:r>
            <a:r>
              <a:rPr lang="ko-KR" altLang="en-US" sz="2000" dirty="0"/>
              <a:t> 천식 형성</a:t>
            </a:r>
            <a:endParaRPr lang="en-US" altLang="ko-KR" sz="2000" dirty="0"/>
          </a:p>
          <a:p>
            <a:pPr lvl="1"/>
            <a:endParaRPr lang="en-US" altLang="ko-KR" sz="2000" dirty="0"/>
          </a:p>
          <a:p>
            <a:r>
              <a:rPr lang="ko-KR" altLang="en-US" sz="2400" b="1" dirty="0" err="1"/>
              <a:t>호중구성</a:t>
            </a:r>
            <a:r>
              <a:rPr lang="ko-KR" altLang="en-US" sz="2400" b="1" dirty="0"/>
              <a:t> </a:t>
            </a:r>
            <a:r>
              <a:rPr lang="ko-KR" altLang="en-US" sz="2400" b="1" dirty="0" err="1"/>
              <a:t>기도염증</a:t>
            </a:r>
            <a:endParaRPr lang="en-US" altLang="ko-KR" sz="2400" b="1" dirty="0"/>
          </a:p>
          <a:p>
            <a:pPr lvl="1"/>
            <a:r>
              <a:rPr lang="ko-KR" altLang="en-US" sz="2000" b="1" dirty="0"/>
              <a:t>선천면역반응</a:t>
            </a:r>
            <a:r>
              <a:rPr lang="ko-KR" altLang="en-US" sz="2000" dirty="0"/>
              <a:t>을 통한 </a:t>
            </a:r>
            <a:r>
              <a:rPr lang="ko-KR" altLang="en-US" sz="2000" dirty="0" err="1"/>
              <a:t>호중구성</a:t>
            </a:r>
            <a:r>
              <a:rPr lang="ko-KR" altLang="en-US" sz="2000" dirty="0"/>
              <a:t> 천식 형성</a:t>
            </a:r>
            <a:r>
              <a:rPr lang="en-US" altLang="ko-KR" sz="2000" dirty="0"/>
              <a:t>(</a:t>
            </a:r>
            <a:r>
              <a:rPr lang="ko-KR" altLang="en-US" sz="2000" dirty="0"/>
              <a:t>중증</a:t>
            </a:r>
            <a:r>
              <a:rPr lang="en-US" altLang="ko-KR" sz="2000" dirty="0"/>
              <a:t>)</a:t>
            </a:r>
          </a:p>
        </p:txBody>
      </p:sp>
      <p:sp>
        <p:nvSpPr>
          <p:cNvPr id="5" name="직사각형 4"/>
          <p:cNvSpPr/>
          <p:nvPr/>
        </p:nvSpPr>
        <p:spPr>
          <a:xfrm>
            <a:off x="4791575" y="825359"/>
            <a:ext cx="5069016" cy="707886"/>
          </a:xfrm>
          <a:prstGeom prst="rect">
            <a:avLst/>
          </a:prstGeom>
          <a:solidFill>
            <a:srgbClr val="0070C0"/>
          </a:solidFill>
        </p:spPr>
        <p:txBody>
          <a:bodyPr wrap="none">
            <a:spAutoFit/>
          </a:bodyPr>
          <a:lstStyle/>
          <a:p>
            <a:r>
              <a:rPr lang="ko-KR" altLang="en-US" sz="2400" b="1" u="sng" dirty="0">
                <a:solidFill>
                  <a:srgbClr val="FFFF00"/>
                </a:solidFill>
              </a:rPr>
              <a:t>최근</a:t>
            </a:r>
            <a:r>
              <a:rPr lang="en-US" altLang="ko-KR" sz="2400" b="1" u="sng" dirty="0">
                <a:solidFill>
                  <a:srgbClr val="FFFF00"/>
                </a:solidFill>
              </a:rPr>
              <a:t>, </a:t>
            </a:r>
            <a:r>
              <a:rPr lang="ko-KR" altLang="en-US" sz="2400" b="1" u="sng" dirty="0">
                <a:solidFill>
                  <a:srgbClr val="FFFF00"/>
                </a:solidFill>
              </a:rPr>
              <a:t>치료적 관점</a:t>
            </a:r>
            <a:r>
              <a:rPr lang="ko-KR" altLang="en-US" sz="1600" b="1" dirty="0"/>
              <a:t>에서 </a:t>
            </a:r>
            <a:r>
              <a:rPr lang="ko-KR" altLang="en-US" sz="1600" b="1" u="sng" dirty="0" err="1"/>
              <a:t>천식병인</a:t>
            </a:r>
            <a:r>
              <a:rPr lang="ko-KR" altLang="en-US" sz="1600" b="1" dirty="0" err="1"/>
              <a:t>을</a:t>
            </a:r>
            <a:r>
              <a:rPr lang="ko-KR" altLang="en-US" sz="1600" b="1" dirty="0"/>
              <a:t> </a:t>
            </a:r>
            <a:r>
              <a:rPr lang="ko-KR" altLang="en-US" sz="2400" b="1" u="sng" dirty="0" err="1">
                <a:solidFill>
                  <a:srgbClr val="FF0000"/>
                </a:solidFill>
              </a:rPr>
              <a:t>재분류</a:t>
            </a:r>
            <a:endParaRPr lang="en-US" altLang="ko-KR" b="1" u="sng" dirty="0">
              <a:solidFill>
                <a:srgbClr val="FF0000"/>
              </a:solidFill>
            </a:endParaRPr>
          </a:p>
          <a:p>
            <a:r>
              <a:rPr lang="en-US" altLang="ko-KR" sz="1600" b="1" dirty="0">
                <a:solidFill>
                  <a:srgbClr val="FFFF00"/>
                </a:solidFill>
              </a:rPr>
              <a:t>-Cytokine-</a:t>
            </a:r>
            <a:r>
              <a:rPr lang="en-US" altLang="ko-KR" sz="1600" b="1" dirty="0" err="1">
                <a:solidFill>
                  <a:srgbClr val="FFFF00"/>
                </a:solidFill>
              </a:rPr>
              <a:t>targetted</a:t>
            </a:r>
            <a:r>
              <a:rPr lang="en-US" altLang="ko-KR" sz="1600" b="1" dirty="0">
                <a:solidFill>
                  <a:srgbClr val="FFFF00"/>
                </a:solidFill>
              </a:rPr>
              <a:t> Tx (biologics)</a:t>
            </a:r>
            <a:r>
              <a:rPr lang="ko-KR" altLang="en-US" sz="1600" b="1" dirty="0">
                <a:solidFill>
                  <a:srgbClr val="FFFF00"/>
                </a:solidFill>
              </a:rPr>
              <a:t>가 개발되면서</a:t>
            </a:r>
            <a:r>
              <a:rPr lang="en-US" altLang="ko-KR" sz="1600" b="1" dirty="0">
                <a:solidFill>
                  <a:srgbClr val="FFFF00"/>
                </a:solidFill>
              </a:rPr>
              <a:t>…</a:t>
            </a:r>
            <a:endParaRPr lang="ko-KR" altLang="en-US" sz="1600" b="1" dirty="0">
              <a:solidFill>
                <a:srgbClr val="FFFF00"/>
              </a:solidFill>
            </a:endParaRPr>
          </a:p>
        </p:txBody>
      </p:sp>
      <p:sp>
        <p:nvSpPr>
          <p:cNvPr id="9" name="직사각형 8"/>
          <p:cNvSpPr/>
          <p:nvPr/>
        </p:nvSpPr>
        <p:spPr>
          <a:xfrm>
            <a:off x="6479216" y="1924310"/>
            <a:ext cx="4671920" cy="369332"/>
          </a:xfrm>
          <a:prstGeom prst="rect">
            <a:avLst/>
          </a:prstGeom>
          <a:solidFill>
            <a:srgbClr val="FF0000"/>
          </a:solidFill>
        </p:spPr>
        <p:txBody>
          <a:bodyPr wrap="none">
            <a:spAutoFit/>
          </a:bodyPr>
          <a:lstStyle/>
          <a:p>
            <a:r>
              <a:rPr lang="en-US" altLang="ko-KR" u="sng" dirty="0">
                <a:latin typeface="Calibri" panose="020F0502020204030204" pitchFamily="34" charset="0"/>
              </a:rPr>
              <a:t>Type 2 high endotype asthma </a:t>
            </a:r>
            <a:r>
              <a:rPr lang="en-US" altLang="ko-KR" b="1" dirty="0">
                <a:latin typeface="Calibri" panose="020F0502020204030204" pitchFamily="34" charset="0"/>
              </a:rPr>
              <a:t>(</a:t>
            </a:r>
            <a:r>
              <a:rPr lang="en-US" altLang="ko-KR" b="1" u="sng" dirty="0">
                <a:latin typeface="Calibri" panose="020F0502020204030204" pitchFamily="34" charset="0"/>
              </a:rPr>
              <a:t>T2-high asthma</a:t>
            </a:r>
            <a:r>
              <a:rPr lang="en-US" altLang="ko-KR" b="1" dirty="0">
                <a:latin typeface="Calibri" panose="020F0502020204030204" pitchFamily="34" charset="0"/>
              </a:rPr>
              <a:t>)</a:t>
            </a:r>
            <a:endParaRPr lang="ko-KR" altLang="en-US" dirty="0"/>
          </a:p>
        </p:txBody>
      </p:sp>
      <p:sp>
        <p:nvSpPr>
          <p:cNvPr id="10" name="직사각형 9"/>
          <p:cNvSpPr/>
          <p:nvPr/>
        </p:nvSpPr>
        <p:spPr>
          <a:xfrm>
            <a:off x="6575610" y="4378120"/>
            <a:ext cx="4549194" cy="369332"/>
          </a:xfrm>
          <a:prstGeom prst="rect">
            <a:avLst/>
          </a:prstGeom>
          <a:solidFill>
            <a:srgbClr val="28A0BE"/>
          </a:solidFill>
        </p:spPr>
        <p:txBody>
          <a:bodyPr wrap="none">
            <a:spAutoFit/>
          </a:bodyPr>
          <a:lstStyle/>
          <a:p>
            <a:r>
              <a:rPr lang="en-US" altLang="ko-KR" u="sng" dirty="0">
                <a:latin typeface="Calibri" panose="020F0502020204030204" pitchFamily="34" charset="0"/>
              </a:rPr>
              <a:t>Type 2 low endotype asthma </a:t>
            </a:r>
            <a:r>
              <a:rPr lang="en-US" altLang="ko-KR" b="1" dirty="0">
                <a:latin typeface="Calibri" panose="020F0502020204030204" pitchFamily="34" charset="0"/>
              </a:rPr>
              <a:t>(</a:t>
            </a:r>
            <a:r>
              <a:rPr lang="en-US" altLang="ko-KR" b="1" u="sng" dirty="0">
                <a:latin typeface="Calibri" panose="020F0502020204030204" pitchFamily="34" charset="0"/>
              </a:rPr>
              <a:t>T2-low asthma</a:t>
            </a:r>
            <a:r>
              <a:rPr lang="en-US" altLang="ko-KR" b="1" dirty="0">
                <a:latin typeface="Calibri" panose="020F0502020204030204" pitchFamily="34" charset="0"/>
              </a:rPr>
              <a:t>)</a:t>
            </a:r>
            <a:endParaRPr lang="ko-KR" altLang="en-US" dirty="0"/>
          </a:p>
        </p:txBody>
      </p:sp>
      <p:sp>
        <p:nvSpPr>
          <p:cNvPr id="8" name="직사각형 7"/>
          <p:cNvSpPr/>
          <p:nvPr/>
        </p:nvSpPr>
        <p:spPr>
          <a:xfrm>
            <a:off x="4881339" y="6284809"/>
            <a:ext cx="5786397" cy="369247"/>
          </a:xfrm>
          <a:prstGeom prst="rect">
            <a:avLst/>
          </a:prstGeom>
        </p:spPr>
        <p:txBody>
          <a:bodyPr wrap="square">
            <a:spAutoFit/>
          </a:bodyPr>
          <a:lstStyle/>
          <a:p>
            <a:pPr lvl="1" algn="r"/>
            <a:r>
              <a:rPr lang="en-US" altLang="ko-KR" dirty="0"/>
              <a:t>2021_cell_Basic immunology of asthma</a:t>
            </a:r>
            <a:endParaRPr lang="ko-KR" altLang="en-US" dirty="0"/>
          </a:p>
        </p:txBody>
      </p:sp>
    </p:spTree>
    <p:extLst>
      <p:ext uri="{BB962C8B-B14F-4D97-AF65-F5344CB8AC3E}">
        <p14:creationId xmlns:p14="http://schemas.microsoft.com/office/powerpoint/2010/main" val="388186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dirty="0"/>
          </a:p>
        </p:txBody>
      </p:sp>
      <p:sp>
        <p:nvSpPr>
          <p:cNvPr id="4" name="직사각형 3"/>
          <p:cNvSpPr/>
          <p:nvPr/>
        </p:nvSpPr>
        <p:spPr>
          <a:xfrm>
            <a:off x="6081735" y="6143711"/>
            <a:ext cx="4570942" cy="646181"/>
          </a:xfrm>
          <a:prstGeom prst="rect">
            <a:avLst/>
          </a:prstGeom>
        </p:spPr>
        <p:txBody>
          <a:bodyPr>
            <a:spAutoFit/>
          </a:bodyPr>
          <a:lstStyle/>
          <a:p>
            <a:r>
              <a:rPr lang="en-US" altLang="ko-KR" sz="1200" b="1" dirty="0"/>
              <a:t>Type1 cytokines</a:t>
            </a:r>
            <a:r>
              <a:rPr lang="en-US" altLang="ko-KR" sz="1200" dirty="0"/>
              <a:t> are cytokines produced by </a:t>
            </a:r>
            <a:r>
              <a:rPr lang="en-US" altLang="ko-KR" sz="1200" b="1" dirty="0"/>
              <a:t>Th1 helper T cells</a:t>
            </a:r>
          </a:p>
          <a:p>
            <a:endParaRPr lang="en-US" altLang="ko-KR" sz="1200" dirty="0"/>
          </a:p>
          <a:p>
            <a:r>
              <a:rPr lang="en-US" altLang="ko-KR" sz="1200" b="1" dirty="0"/>
              <a:t>Type2 cytokines</a:t>
            </a:r>
            <a:r>
              <a:rPr lang="en-US" altLang="ko-KR" sz="1200" dirty="0"/>
              <a:t> are those produced by </a:t>
            </a:r>
            <a:r>
              <a:rPr lang="en-US" altLang="ko-KR" sz="1200" b="1" dirty="0"/>
              <a:t>Th2 helper T cells</a:t>
            </a:r>
            <a:r>
              <a:rPr lang="en-US" altLang="ko-KR" sz="1200" dirty="0"/>
              <a:t>. </a:t>
            </a:r>
          </a:p>
        </p:txBody>
      </p:sp>
      <p:sp>
        <p:nvSpPr>
          <p:cNvPr id="5" name="직사각형 4"/>
          <p:cNvSpPr/>
          <p:nvPr/>
        </p:nvSpPr>
        <p:spPr>
          <a:xfrm>
            <a:off x="1819544" y="1241488"/>
            <a:ext cx="6038739" cy="923098"/>
          </a:xfrm>
          <a:prstGeom prst="rect">
            <a:avLst/>
          </a:prstGeom>
          <a:solidFill>
            <a:srgbClr val="FFFF00"/>
          </a:solidFill>
        </p:spPr>
        <p:txBody>
          <a:bodyPr wrap="square" lIns="91401" tIns="45700" rIns="91401" bIns="45700">
            <a:spAutoFit/>
          </a:bodyPr>
          <a:lstStyle/>
          <a:p>
            <a:r>
              <a:rPr lang="en-US" altLang="ko-KR" b="1" u="sng" dirty="0">
                <a:latin typeface="Calibri" panose="020F0502020204030204" pitchFamily="34" charset="0"/>
              </a:rPr>
              <a:t>T2-high asthma</a:t>
            </a:r>
            <a:r>
              <a:rPr lang="ko-KR" altLang="en-US" b="1" u="sng" dirty="0">
                <a:latin typeface="Calibri" panose="020F0502020204030204" pitchFamily="34" charset="0"/>
              </a:rPr>
              <a:t>란 </a:t>
            </a:r>
            <a:r>
              <a:rPr lang="en-US" altLang="ko-KR" b="1" u="sng" dirty="0">
                <a:latin typeface="Calibri" panose="020F0502020204030204" pitchFamily="34" charset="0"/>
              </a:rPr>
              <a:t>(</a:t>
            </a:r>
            <a:r>
              <a:rPr lang="ko-KR" altLang="en-US" b="1" u="sng" dirty="0">
                <a:latin typeface="Calibri" panose="020F0502020204030204" pitchFamily="34" charset="0"/>
              </a:rPr>
              <a:t>정의</a:t>
            </a:r>
            <a:r>
              <a:rPr lang="en-US" altLang="ko-KR" b="1" u="sng" dirty="0">
                <a:latin typeface="Calibri" panose="020F0502020204030204" pitchFamily="34" charset="0"/>
              </a:rPr>
              <a:t>)?</a:t>
            </a:r>
          </a:p>
          <a:p>
            <a:pPr lvl="1"/>
            <a:r>
              <a:rPr lang="en-US" altLang="ko-KR" u="sng" dirty="0">
                <a:latin typeface="Calibri" panose="020F0502020204030204" pitchFamily="34" charset="0"/>
              </a:rPr>
              <a:t>Type 2</a:t>
            </a:r>
            <a:r>
              <a:rPr lang="ko-KR" altLang="en-US" u="sng" dirty="0">
                <a:latin typeface="Calibri" panose="020F0502020204030204" pitchFamily="34" charset="0"/>
              </a:rPr>
              <a:t> </a:t>
            </a:r>
            <a:r>
              <a:rPr lang="en-US" altLang="ko-KR" u="sng" dirty="0">
                <a:latin typeface="Calibri" panose="020F0502020204030204" pitchFamily="34" charset="0"/>
              </a:rPr>
              <a:t>cytokine (IL4,5,13)</a:t>
            </a:r>
            <a:r>
              <a:rPr lang="ko-KR" altLang="en-US" u="sng" dirty="0">
                <a:latin typeface="Calibri" panose="020F0502020204030204" pitchFamily="34" charset="0"/>
              </a:rPr>
              <a:t>에 의해 유도되는  기도염증에 의해 기도과민성이 유도되는 천식</a:t>
            </a:r>
          </a:p>
        </p:txBody>
      </p:sp>
      <p:sp>
        <p:nvSpPr>
          <p:cNvPr id="6" name="직사각형 5"/>
          <p:cNvSpPr/>
          <p:nvPr/>
        </p:nvSpPr>
        <p:spPr>
          <a:xfrm>
            <a:off x="1880699" y="4385455"/>
            <a:ext cx="8566424" cy="369229"/>
          </a:xfrm>
          <a:prstGeom prst="rect">
            <a:avLst/>
          </a:prstGeom>
          <a:solidFill>
            <a:srgbClr val="FFFF00"/>
          </a:solidFill>
        </p:spPr>
        <p:txBody>
          <a:bodyPr wrap="square" lIns="91401" tIns="45700" rIns="91401" bIns="45700">
            <a:spAutoFit/>
          </a:bodyPr>
          <a:lstStyle/>
          <a:p>
            <a:r>
              <a:rPr lang="en-US" altLang="ko-KR" b="1" u="sng" dirty="0">
                <a:latin typeface="Calibri" panose="020F0502020204030204" pitchFamily="34" charset="0"/>
              </a:rPr>
              <a:t>T2-high asthma</a:t>
            </a:r>
            <a:r>
              <a:rPr lang="ko-KR" altLang="en-US" b="1" u="sng" dirty="0">
                <a:latin typeface="Calibri" panose="020F0502020204030204" pitchFamily="34" charset="0"/>
              </a:rPr>
              <a:t>를</a:t>
            </a:r>
            <a:r>
              <a:rPr lang="en-US" altLang="ko-KR" b="1" u="sng" dirty="0">
                <a:latin typeface="Calibri" panose="020F0502020204030204" pitchFamily="34" charset="0"/>
              </a:rPr>
              <a:t> </a:t>
            </a:r>
            <a:r>
              <a:rPr lang="ko-KR" altLang="en-US" b="1" u="sng" dirty="0">
                <a:latin typeface="Calibri" panose="020F0502020204030204" pitchFamily="34" charset="0"/>
              </a:rPr>
              <a:t>진료현장에서 어떻게 확인하는가</a:t>
            </a:r>
            <a:r>
              <a:rPr lang="en-US" altLang="ko-KR" b="1" u="sng" dirty="0">
                <a:latin typeface="Calibri" panose="020F0502020204030204" pitchFamily="34" charset="0"/>
              </a:rPr>
              <a:t>(</a:t>
            </a:r>
            <a:r>
              <a:rPr lang="ko-KR" altLang="en-US" b="1" u="sng" dirty="0">
                <a:latin typeface="Calibri" panose="020F0502020204030204" pitchFamily="34" charset="0"/>
              </a:rPr>
              <a:t>진단</a:t>
            </a:r>
            <a:r>
              <a:rPr lang="en-US" altLang="ko-KR" b="1" u="sng" dirty="0">
                <a:latin typeface="Calibri" panose="020F0502020204030204" pitchFamily="34" charset="0"/>
              </a:rPr>
              <a:t>)?</a:t>
            </a:r>
          </a:p>
        </p:txBody>
      </p:sp>
      <p:sp>
        <p:nvSpPr>
          <p:cNvPr id="7" name="직사각형 6"/>
          <p:cNvSpPr/>
          <p:nvPr/>
        </p:nvSpPr>
        <p:spPr>
          <a:xfrm>
            <a:off x="4798552" y="2353155"/>
            <a:ext cx="5854126" cy="1969770"/>
          </a:xfrm>
          <a:prstGeom prst="rect">
            <a:avLst/>
          </a:prstGeom>
          <a:solidFill>
            <a:srgbClr val="CCCCFF"/>
          </a:solidFill>
        </p:spPr>
        <p:txBody>
          <a:bodyPr wrap="square">
            <a:spAutoFit/>
          </a:bodyPr>
          <a:lstStyle/>
          <a:p>
            <a:r>
              <a:rPr lang="en-US" altLang="ko-KR" sz="1400" dirty="0"/>
              <a:t>Type 2 cytokine</a:t>
            </a:r>
            <a:r>
              <a:rPr lang="ko-KR" altLang="en-US" sz="1400" dirty="0"/>
              <a:t>과 그들의 기능</a:t>
            </a:r>
            <a:endParaRPr lang="en-US" altLang="ko-KR" sz="1400" dirty="0"/>
          </a:p>
          <a:p>
            <a:pPr lvl="1"/>
            <a:r>
              <a:rPr lang="en-US" altLang="ko-KR" sz="1200" b="1" dirty="0"/>
              <a:t>IL4</a:t>
            </a:r>
            <a:r>
              <a:rPr lang="en-US" altLang="ko-KR" sz="1200" dirty="0"/>
              <a:t> (</a:t>
            </a:r>
            <a:r>
              <a:rPr lang="en-US" altLang="ko-KR" sz="1200" dirty="0">
                <a:sym typeface="Wingdings" pitchFamily="2" charset="2"/>
              </a:rPr>
              <a:t>from Th2): B cell isotype switching to </a:t>
            </a:r>
            <a:r>
              <a:rPr lang="en-US" altLang="ko-KR" sz="1200" dirty="0" err="1">
                <a:sym typeface="Wingdings" pitchFamily="2" charset="2"/>
              </a:rPr>
              <a:t>IgE</a:t>
            </a:r>
            <a:r>
              <a:rPr lang="en-US" altLang="ko-KR" sz="1200" dirty="0">
                <a:sym typeface="Wingdings" pitchFamily="2" charset="2"/>
              </a:rPr>
              <a:t>, adhesion molecule(VCAM1,ICAM1) for </a:t>
            </a:r>
            <a:r>
              <a:rPr lang="en-US" altLang="ko-KR" sz="1200" dirty="0" err="1">
                <a:sym typeface="Wingdings" pitchFamily="2" charset="2"/>
              </a:rPr>
              <a:t>eosinophill</a:t>
            </a:r>
            <a:r>
              <a:rPr lang="en-US" altLang="ko-KR" sz="1200" dirty="0">
                <a:sym typeface="Wingdings" pitchFamily="2" charset="2"/>
              </a:rPr>
              <a:t>-exit from </a:t>
            </a:r>
            <a:r>
              <a:rPr lang="en-US" altLang="ko-KR" sz="1200" dirty="0" err="1">
                <a:sym typeface="Wingdings" pitchFamily="2" charset="2"/>
              </a:rPr>
              <a:t>vesse</a:t>
            </a:r>
            <a:r>
              <a:rPr lang="en-US" altLang="ko-KR" sz="1200" dirty="0">
                <a:sym typeface="Wingdings" pitchFamily="2" charset="2"/>
              </a:rPr>
              <a:t>,</a:t>
            </a:r>
            <a:r>
              <a:rPr lang="ko-KR" altLang="en-US" sz="1200" dirty="0" err="1">
                <a:sym typeface="Wingdings" pitchFamily="2" charset="2"/>
              </a:rPr>
              <a:t>기도상피</a:t>
            </a:r>
            <a:r>
              <a:rPr lang="en-US" altLang="ko-KR" sz="1200" dirty="0">
                <a:sym typeface="Wingdings" pitchFamily="2" charset="2"/>
              </a:rPr>
              <a:t>: </a:t>
            </a:r>
            <a:r>
              <a:rPr lang="en-US" altLang="ko-KR" sz="1200" dirty="0" err="1">
                <a:sym typeface="Wingdings" pitchFamily="2" charset="2"/>
              </a:rPr>
              <a:t>eotaxin</a:t>
            </a:r>
            <a:endParaRPr lang="en-US" altLang="ko-KR" sz="1200" dirty="0">
              <a:sym typeface="Wingdings" pitchFamily="2" charset="2"/>
            </a:endParaRPr>
          </a:p>
          <a:p>
            <a:pPr lvl="1"/>
            <a:endParaRPr lang="en-US" altLang="ko-KR" sz="1200" dirty="0">
              <a:sym typeface="Wingdings" pitchFamily="2" charset="2"/>
            </a:endParaRPr>
          </a:p>
          <a:p>
            <a:pPr lvl="1"/>
            <a:r>
              <a:rPr lang="en-US" altLang="ko-KR" sz="1200" b="1" dirty="0">
                <a:sym typeface="Wingdings" pitchFamily="2" charset="2"/>
              </a:rPr>
              <a:t>IL5</a:t>
            </a:r>
            <a:r>
              <a:rPr lang="en-US" altLang="ko-KR" sz="1200" dirty="0">
                <a:sym typeface="Wingdings" pitchFamily="2" charset="2"/>
              </a:rPr>
              <a:t>(from Th2, ILC2): eosinophil </a:t>
            </a:r>
            <a:r>
              <a:rPr lang="ko-KR" altLang="en-US" sz="1200" dirty="0" err="1">
                <a:sym typeface="Wingdings" pitchFamily="2" charset="2"/>
              </a:rPr>
              <a:t>골수형성</a:t>
            </a:r>
            <a:r>
              <a:rPr lang="ko-KR" altLang="en-US" sz="1200" dirty="0">
                <a:sym typeface="Wingdings" pitchFamily="2" charset="2"/>
              </a:rPr>
              <a:t> 및 혈액으로 이동 </a:t>
            </a:r>
            <a:r>
              <a:rPr lang="en-US" altLang="ko-KR" sz="1200" dirty="0">
                <a:sym typeface="Wingdings" pitchFamily="2" charset="2"/>
              </a:rPr>
              <a:t>(cf. </a:t>
            </a:r>
            <a:r>
              <a:rPr lang="ko-KR" altLang="en-US" sz="1200" dirty="0">
                <a:sym typeface="Wingdings" pitchFamily="2" charset="2"/>
              </a:rPr>
              <a:t>조직으로 </a:t>
            </a:r>
            <a:r>
              <a:rPr lang="ko-KR" altLang="en-US" sz="1200" dirty="0" err="1">
                <a:sym typeface="Wingdings" pitchFamily="2" charset="2"/>
              </a:rPr>
              <a:t>호산구</a:t>
            </a:r>
            <a:r>
              <a:rPr lang="ko-KR" altLang="en-US" sz="1200" dirty="0">
                <a:sym typeface="Wingdings" pitchFamily="2" charset="2"/>
              </a:rPr>
              <a:t> 이동은 </a:t>
            </a:r>
            <a:r>
              <a:rPr lang="en-US" altLang="ko-KR" sz="1200" dirty="0" err="1">
                <a:sym typeface="Wingdings" pitchFamily="2" charset="2"/>
              </a:rPr>
              <a:t>eotaxin</a:t>
            </a:r>
            <a:r>
              <a:rPr lang="en-US" altLang="ko-KR" sz="1200" dirty="0">
                <a:sym typeface="Wingdings" pitchFamily="2" charset="2"/>
              </a:rPr>
              <a:t>[CCL11](from airway epithelial cell))</a:t>
            </a:r>
          </a:p>
          <a:p>
            <a:pPr lvl="1"/>
            <a:endParaRPr lang="en-US" altLang="ko-KR" sz="1200" dirty="0">
              <a:sym typeface="Wingdings" pitchFamily="2" charset="2"/>
            </a:endParaRPr>
          </a:p>
          <a:p>
            <a:pPr lvl="1"/>
            <a:r>
              <a:rPr lang="en-US" altLang="ko-KR" sz="1200" b="1" dirty="0">
                <a:sym typeface="Wingdings" pitchFamily="2" charset="2"/>
              </a:rPr>
              <a:t>IL13</a:t>
            </a:r>
            <a:r>
              <a:rPr lang="en-US" altLang="ko-KR" sz="1200" dirty="0">
                <a:sym typeface="Wingdings" pitchFamily="2" charset="2"/>
              </a:rPr>
              <a:t>(from Th2, ILC2): B cell isotype switching to </a:t>
            </a:r>
            <a:r>
              <a:rPr lang="en-US" altLang="ko-KR" sz="1200" dirty="0" err="1">
                <a:sym typeface="Wingdings" pitchFamily="2" charset="2"/>
              </a:rPr>
              <a:t>IgE</a:t>
            </a:r>
            <a:r>
              <a:rPr lang="en-US" altLang="ko-KR" sz="1200" dirty="0">
                <a:sym typeface="Wingdings" pitchFamily="2" charset="2"/>
              </a:rPr>
              <a:t>, adhesion molecule(VCAM1,ICAM1) for </a:t>
            </a:r>
            <a:r>
              <a:rPr lang="en-US" altLang="ko-KR" sz="1200" dirty="0" err="1">
                <a:sym typeface="Wingdings" pitchFamily="2" charset="2"/>
              </a:rPr>
              <a:t>eosinophill</a:t>
            </a:r>
            <a:r>
              <a:rPr lang="en-US" altLang="ko-KR" sz="1200" dirty="0">
                <a:sym typeface="Wingdings" pitchFamily="2" charset="2"/>
              </a:rPr>
              <a:t>-exit from </a:t>
            </a:r>
            <a:r>
              <a:rPr lang="en-US" altLang="ko-KR" sz="1200" dirty="0" err="1">
                <a:sym typeface="Wingdings" pitchFamily="2" charset="2"/>
              </a:rPr>
              <a:t>vesse</a:t>
            </a:r>
            <a:r>
              <a:rPr lang="en-US" altLang="ko-KR" sz="1200" dirty="0">
                <a:sym typeface="Wingdings" pitchFamily="2" charset="2"/>
              </a:rPr>
              <a:t> ,</a:t>
            </a:r>
            <a:r>
              <a:rPr lang="ko-KR" altLang="en-US" sz="1200" dirty="0" err="1">
                <a:sym typeface="Wingdings" pitchFamily="2" charset="2"/>
              </a:rPr>
              <a:t>기도상피</a:t>
            </a:r>
            <a:r>
              <a:rPr lang="en-US" altLang="ko-KR" sz="1200" dirty="0">
                <a:sym typeface="Wingdings" pitchFamily="2" charset="2"/>
              </a:rPr>
              <a:t>: </a:t>
            </a:r>
            <a:r>
              <a:rPr lang="en-US" altLang="ko-KR" sz="1200" dirty="0" err="1">
                <a:sym typeface="Wingdings" pitchFamily="2" charset="2"/>
              </a:rPr>
              <a:t>eotaxin</a:t>
            </a:r>
            <a:endParaRPr lang="en-US" altLang="ko-KR" sz="1200" dirty="0">
              <a:sym typeface="Wingdings" pitchFamily="2" charset="2"/>
            </a:endParaRPr>
          </a:p>
          <a:p>
            <a:pPr lvl="1"/>
            <a:r>
              <a:rPr lang="en-US" altLang="ko-KR" sz="1200" dirty="0">
                <a:sym typeface="Wingdings" pitchFamily="2" charset="2"/>
              </a:rPr>
              <a:t>mucus hypersecretion, AHR</a:t>
            </a:r>
          </a:p>
        </p:txBody>
      </p:sp>
      <p:sp>
        <p:nvSpPr>
          <p:cNvPr id="8" name="직사각형 7"/>
          <p:cNvSpPr/>
          <p:nvPr/>
        </p:nvSpPr>
        <p:spPr>
          <a:xfrm>
            <a:off x="2774277" y="4988388"/>
            <a:ext cx="4570942" cy="923116"/>
          </a:xfrm>
          <a:prstGeom prst="rect">
            <a:avLst/>
          </a:prstGeom>
          <a:solidFill>
            <a:srgbClr val="FF0000"/>
          </a:solidFill>
        </p:spPr>
        <p:txBody>
          <a:bodyPr>
            <a:spAutoFit/>
          </a:bodyPr>
          <a:lstStyle/>
          <a:p>
            <a:r>
              <a:rPr lang="ko-KR" altLang="en-US" dirty="0">
                <a:latin typeface="Calibri" panose="020F0502020204030204" pitchFamily="34" charset="0"/>
              </a:rPr>
              <a:t>혈액</a:t>
            </a:r>
            <a:r>
              <a:rPr lang="en-US" altLang="ko-KR" dirty="0">
                <a:latin typeface="Calibri" panose="020F0502020204030204" pitchFamily="34" charset="0"/>
              </a:rPr>
              <a:t>: eosinophil ↑ (</a:t>
            </a:r>
            <a:r>
              <a:rPr lang="en-US" altLang="ko-KR" b="1" u="sng" dirty="0">
                <a:latin typeface="Calibri" panose="020F0502020204030204" pitchFamily="34" charset="0"/>
              </a:rPr>
              <a:t>≥300 </a:t>
            </a:r>
            <a:r>
              <a:rPr lang="en-US" altLang="ko-KR" dirty="0">
                <a:latin typeface="Calibri" panose="020F0502020204030204" pitchFamily="34" charset="0"/>
              </a:rPr>
              <a:t>or</a:t>
            </a:r>
            <a:r>
              <a:rPr lang="ko-KR" altLang="en-US" dirty="0">
                <a:latin typeface="Calibri" panose="020F0502020204030204" pitchFamily="34" charset="0"/>
              </a:rPr>
              <a:t> </a:t>
            </a:r>
            <a:r>
              <a:rPr lang="en-US" altLang="ko-KR" dirty="0">
                <a:latin typeface="Calibri" panose="020F0502020204030204" pitchFamily="34" charset="0"/>
              </a:rPr>
              <a:t>≥150/</a:t>
            </a:r>
            <a:r>
              <a:rPr lang="en-US" altLang="ko-KR" dirty="0" err="1">
                <a:latin typeface="Calibri" panose="020F0502020204030204" pitchFamily="34" charset="0"/>
              </a:rPr>
              <a:t>uL</a:t>
            </a:r>
            <a:r>
              <a:rPr lang="en-US" altLang="ko-KR" dirty="0">
                <a:latin typeface="Calibri" panose="020F0502020204030204" pitchFamily="34" charset="0"/>
              </a:rPr>
              <a:t>), or</a:t>
            </a:r>
          </a:p>
          <a:p>
            <a:r>
              <a:rPr lang="ko-KR" altLang="en-US" dirty="0">
                <a:latin typeface="Calibri" panose="020F0502020204030204" pitchFamily="34" charset="0"/>
              </a:rPr>
              <a:t>객담</a:t>
            </a:r>
            <a:r>
              <a:rPr lang="en-US" altLang="ko-KR" dirty="0">
                <a:latin typeface="Calibri" panose="020F0502020204030204" pitchFamily="34" charset="0"/>
              </a:rPr>
              <a:t>: eosinophil ↑ (</a:t>
            </a:r>
            <a:r>
              <a:rPr lang="en-US" altLang="ko-KR" b="1" u="sng" dirty="0">
                <a:latin typeface="Calibri" panose="020F0502020204030204" pitchFamily="34" charset="0"/>
              </a:rPr>
              <a:t>≥3%)</a:t>
            </a:r>
            <a:r>
              <a:rPr lang="en-US" altLang="ko-KR" dirty="0">
                <a:latin typeface="Calibri" panose="020F0502020204030204" pitchFamily="34" charset="0"/>
              </a:rPr>
              <a:t>, or</a:t>
            </a:r>
          </a:p>
          <a:p>
            <a:r>
              <a:rPr lang="ko-KR" altLang="en-US" dirty="0">
                <a:latin typeface="Calibri" panose="020F0502020204030204" pitchFamily="34" charset="0"/>
              </a:rPr>
              <a:t>호기가스분석</a:t>
            </a:r>
            <a:r>
              <a:rPr lang="en-US" altLang="ko-KR" dirty="0">
                <a:latin typeface="Calibri" panose="020F0502020204030204" pitchFamily="34" charset="0"/>
              </a:rPr>
              <a:t>: </a:t>
            </a:r>
            <a:r>
              <a:rPr lang="en-US" altLang="ko-KR" dirty="0" err="1">
                <a:latin typeface="Calibri" panose="020F0502020204030204" pitchFamily="34" charset="0"/>
              </a:rPr>
              <a:t>FeNO</a:t>
            </a:r>
            <a:r>
              <a:rPr lang="en-US" altLang="ko-KR" dirty="0">
                <a:latin typeface="Calibri" panose="020F0502020204030204" pitchFamily="34" charset="0"/>
              </a:rPr>
              <a:t> ↑ (</a:t>
            </a:r>
            <a:r>
              <a:rPr lang="en-US" altLang="ko-KR" b="1" u="sng" dirty="0">
                <a:latin typeface="Calibri" panose="020F0502020204030204" pitchFamily="34" charset="0"/>
              </a:rPr>
              <a:t>≥50ppb </a:t>
            </a:r>
            <a:r>
              <a:rPr lang="en-US" altLang="ko-KR" dirty="0">
                <a:latin typeface="Calibri" panose="020F0502020204030204" pitchFamily="34" charset="0"/>
              </a:rPr>
              <a:t>or ≥25)</a:t>
            </a:r>
          </a:p>
        </p:txBody>
      </p:sp>
    </p:spTree>
    <p:extLst>
      <p:ext uri="{BB962C8B-B14F-4D97-AF65-F5344CB8AC3E}">
        <p14:creationId xmlns:p14="http://schemas.microsoft.com/office/powerpoint/2010/main" val="296427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a:t>천식의 병인</a:t>
            </a:r>
            <a:r>
              <a:rPr lang="en-US" altLang="ko-KR" dirty="0"/>
              <a:t> (</a:t>
            </a:r>
            <a:r>
              <a:rPr lang="en-US" altLang="ko-KR" dirty="0" err="1"/>
              <a:t>endotype</a:t>
            </a:r>
            <a:r>
              <a:rPr lang="en-US" altLang="ko-KR" dirty="0"/>
              <a:t>)</a:t>
            </a:r>
            <a:endParaRPr lang="ko-KR" altLang="en-US" u="sng" dirty="0">
              <a:solidFill>
                <a:srgbClr val="FF0000"/>
              </a:solidFill>
            </a:endParaRPr>
          </a:p>
        </p:txBody>
      </p:sp>
      <p:sp>
        <p:nvSpPr>
          <p:cNvPr id="3" name="내용 개체 틀 2"/>
          <p:cNvSpPr>
            <a:spLocks noGrp="1"/>
          </p:cNvSpPr>
          <p:nvPr>
            <p:ph idx="1"/>
          </p:nvPr>
        </p:nvSpPr>
        <p:spPr>
          <a:xfrm>
            <a:off x="1819546" y="1489097"/>
            <a:ext cx="3809238" cy="4313239"/>
          </a:xfrm>
        </p:spPr>
        <p:txBody>
          <a:bodyPr/>
          <a:lstStyle/>
          <a:p>
            <a:r>
              <a:rPr lang="ko-KR" altLang="en-US" sz="2400" b="1" u="sng" dirty="0" err="1"/>
              <a:t>호산구성</a:t>
            </a:r>
            <a:r>
              <a:rPr lang="ko-KR" altLang="en-US" sz="2400" b="1" u="sng" dirty="0"/>
              <a:t> </a:t>
            </a:r>
            <a:r>
              <a:rPr lang="ko-KR" altLang="en-US" sz="2400" b="1" u="sng" dirty="0" err="1"/>
              <a:t>기도염증</a:t>
            </a:r>
            <a:endParaRPr lang="en-US" altLang="ko-KR" sz="2400" b="1" u="sng" dirty="0"/>
          </a:p>
          <a:p>
            <a:pPr lvl="1"/>
            <a:r>
              <a:rPr lang="ko-KR" altLang="en-US" sz="2000" b="1" dirty="0"/>
              <a:t>후천면역반응</a:t>
            </a:r>
            <a:r>
              <a:rPr lang="ko-KR" altLang="en-US" sz="2000" dirty="0"/>
              <a:t>을 통한 알레르기성</a:t>
            </a:r>
            <a:r>
              <a:rPr lang="en-US" altLang="ko-KR" sz="2000" dirty="0"/>
              <a:t>/</a:t>
            </a:r>
            <a:r>
              <a:rPr lang="ko-KR" altLang="en-US" sz="2000" dirty="0" err="1"/>
              <a:t>호산구성</a:t>
            </a:r>
            <a:r>
              <a:rPr lang="ko-KR" altLang="en-US" sz="2000" dirty="0"/>
              <a:t> 천식 형성</a:t>
            </a:r>
            <a:endParaRPr lang="en-US" altLang="ko-KR" sz="2000" dirty="0"/>
          </a:p>
          <a:p>
            <a:pPr lvl="2"/>
            <a:endParaRPr lang="en-US" altLang="ko-KR" sz="1600" dirty="0"/>
          </a:p>
          <a:p>
            <a:pPr lvl="1"/>
            <a:r>
              <a:rPr lang="ko-KR" altLang="en-US" sz="2000" b="1" dirty="0"/>
              <a:t>선천면역반응</a:t>
            </a:r>
            <a:r>
              <a:rPr lang="ko-KR" altLang="en-US" sz="2000" dirty="0"/>
              <a:t>을 통한 </a:t>
            </a:r>
            <a:r>
              <a:rPr lang="ko-KR" altLang="en-US" sz="2000" dirty="0" err="1"/>
              <a:t>호산구성</a:t>
            </a:r>
            <a:r>
              <a:rPr lang="ko-KR" altLang="en-US" sz="2000" dirty="0"/>
              <a:t> 천식 형성</a:t>
            </a:r>
            <a:endParaRPr lang="en-US" altLang="ko-KR" sz="2000" dirty="0"/>
          </a:p>
          <a:p>
            <a:pPr lvl="1"/>
            <a:endParaRPr lang="en-US" altLang="ko-KR" sz="2000" dirty="0"/>
          </a:p>
          <a:p>
            <a:r>
              <a:rPr lang="ko-KR" altLang="en-US" sz="2400" b="1" u="sng" dirty="0" err="1"/>
              <a:t>호중구성</a:t>
            </a:r>
            <a:r>
              <a:rPr lang="ko-KR" altLang="en-US" sz="2400" b="1" u="sng" dirty="0"/>
              <a:t> </a:t>
            </a:r>
            <a:r>
              <a:rPr lang="ko-KR" altLang="en-US" sz="2400" b="1" u="sng" dirty="0" err="1"/>
              <a:t>기도염증</a:t>
            </a:r>
            <a:endParaRPr lang="en-US" altLang="ko-KR" sz="2400" b="1" u="sng" dirty="0"/>
          </a:p>
          <a:p>
            <a:pPr lvl="1"/>
            <a:r>
              <a:rPr lang="ko-KR" altLang="en-US" sz="2000" b="1" dirty="0"/>
              <a:t>선천면역반응</a:t>
            </a:r>
            <a:r>
              <a:rPr lang="ko-KR" altLang="en-US" sz="2000" dirty="0"/>
              <a:t>을 통한 </a:t>
            </a:r>
            <a:r>
              <a:rPr lang="ko-KR" altLang="en-US" sz="2000" dirty="0" err="1"/>
              <a:t>호중구성</a:t>
            </a:r>
            <a:r>
              <a:rPr lang="ko-KR" altLang="en-US" sz="2000" dirty="0"/>
              <a:t> 천식 형성</a:t>
            </a:r>
            <a:r>
              <a:rPr lang="en-US" altLang="ko-KR" sz="2000" dirty="0"/>
              <a:t>(</a:t>
            </a:r>
            <a:r>
              <a:rPr lang="ko-KR" altLang="en-US" sz="2000" dirty="0"/>
              <a:t>중증</a:t>
            </a:r>
            <a:r>
              <a:rPr lang="en-US" altLang="ko-KR" sz="2000" dirty="0"/>
              <a:t>)</a:t>
            </a:r>
          </a:p>
        </p:txBody>
      </p:sp>
      <p:sp>
        <p:nvSpPr>
          <p:cNvPr id="5" name="직사각형 4"/>
          <p:cNvSpPr/>
          <p:nvPr/>
        </p:nvSpPr>
        <p:spPr>
          <a:xfrm>
            <a:off x="4791575" y="783278"/>
            <a:ext cx="5069016" cy="707886"/>
          </a:xfrm>
          <a:prstGeom prst="rect">
            <a:avLst/>
          </a:prstGeom>
          <a:solidFill>
            <a:srgbClr val="0070C0"/>
          </a:solidFill>
        </p:spPr>
        <p:txBody>
          <a:bodyPr wrap="none">
            <a:spAutoFit/>
          </a:bodyPr>
          <a:lstStyle/>
          <a:p>
            <a:r>
              <a:rPr lang="ko-KR" altLang="en-US" sz="2400" b="1" u="sng" dirty="0">
                <a:solidFill>
                  <a:srgbClr val="FFFF00"/>
                </a:solidFill>
              </a:rPr>
              <a:t>최근</a:t>
            </a:r>
            <a:r>
              <a:rPr lang="en-US" altLang="ko-KR" sz="2400" b="1" u="sng" dirty="0">
                <a:solidFill>
                  <a:srgbClr val="FFFF00"/>
                </a:solidFill>
              </a:rPr>
              <a:t>, </a:t>
            </a:r>
            <a:r>
              <a:rPr lang="ko-KR" altLang="en-US" sz="2400" b="1" u="sng" dirty="0">
                <a:solidFill>
                  <a:srgbClr val="FFFF00"/>
                </a:solidFill>
              </a:rPr>
              <a:t>치료적 관점</a:t>
            </a:r>
            <a:r>
              <a:rPr lang="ko-KR" altLang="en-US" sz="1600" b="1" dirty="0"/>
              <a:t>에서 </a:t>
            </a:r>
            <a:r>
              <a:rPr lang="ko-KR" altLang="en-US" sz="1600" b="1" dirty="0" err="1"/>
              <a:t>천식병인을</a:t>
            </a:r>
            <a:r>
              <a:rPr lang="ko-KR" altLang="en-US" sz="1600" b="1" dirty="0"/>
              <a:t> </a:t>
            </a:r>
            <a:r>
              <a:rPr lang="ko-KR" altLang="en-US" sz="2400" b="1" u="sng" dirty="0" err="1">
                <a:solidFill>
                  <a:srgbClr val="FF0000"/>
                </a:solidFill>
              </a:rPr>
              <a:t>재분류</a:t>
            </a:r>
            <a:endParaRPr lang="en-US" altLang="ko-KR" b="1" u="sng" dirty="0">
              <a:solidFill>
                <a:srgbClr val="FF0000"/>
              </a:solidFill>
            </a:endParaRPr>
          </a:p>
          <a:p>
            <a:r>
              <a:rPr lang="en-US" altLang="ko-KR" sz="1600" b="1" dirty="0">
                <a:solidFill>
                  <a:srgbClr val="FFFF00"/>
                </a:solidFill>
              </a:rPr>
              <a:t>-Cytokine-</a:t>
            </a:r>
            <a:r>
              <a:rPr lang="en-US" altLang="ko-KR" sz="1600" b="1" dirty="0" err="1">
                <a:solidFill>
                  <a:srgbClr val="FFFF00"/>
                </a:solidFill>
              </a:rPr>
              <a:t>targetted</a:t>
            </a:r>
            <a:r>
              <a:rPr lang="en-US" altLang="ko-KR" sz="1600" b="1" dirty="0">
                <a:solidFill>
                  <a:srgbClr val="FFFF00"/>
                </a:solidFill>
              </a:rPr>
              <a:t> </a:t>
            </a:r>
            <a:r>
              <a:rPr lang="en-US" altLang="ko-KR" sz="1600" b="1" dirty="0" err="1">
                <a:solidFill>
                  <a:srgbClr val="FFFF00"/>
                </a:solidFill>
              </a:rPr>
              <a:t>Tx</a:t>
            </a:r>
            <a:r>
              <a:rPr lang="en-US" altLang="ko-KR" sz="1600" b="1" dirty="0">
                <a:solidFill>
                  <a:srgbClr val="FFFF00"/>
                </a:solidFill>
              </a:rPr>
              <a:t> (biologics)</a:t>
            </a:r>
            <a:r>
              <a:rPr lang="ko-KR" altLang="en-US" sz="1600" b="1" dirty="0">
                <a:solidFill>
                  <a:srgbClr val="FFFF00"/>
                </a:solidFill>
              </a:rPr>
              <a:t>가 개발되면서</a:t>
            </a:r>
            <a:r>
              <a:rPr lang="en-US" altLang="ko-KR" sz="1600" b="1" dirty="0">
                <a:solidFill>
                  <a:srgbClr val="FFFF00"/>
                </a:solidFill>
              </a:rPr>
              <a:t>…</a:t>
            </a:r>
            <a:endParaRPr lang="ko-KR" altLang="en-US" sz="1600" b="1" dirty="0">
              <a:solidFill>
                <a:srgbClr val="FFFF00"/>
              </a:solidFill>
            </a:endParaRPr>
          </a:p>
        </p:txBody>
      </p:sp>
      <p:sp>
        <p:nvSpPr>
          <p:cNvPr id="9" name="직사각형 8"/>
          <p:cNvSpPr/>
          <p:nvPr/>
        </p:nvSpPr>
        <p:spPr>
          <a:xfrm>
            <a:off x="6479216" y="2626512"/>
            <a:ext cx="1658467" cy="369332"/>
          </a:xfrm>
          <a:prstGeom prst="rect">
            <a:avLst/>
          </a:prstGeom>
          <a:solidFill>
            <a:srgbClr val="FF0000"/>
          </a:solidFill>
        </p:spPr>
        <p:txBody>
          <a:bodyPr wrap="none">
            <a:spAutoFit/>
          </a:bodyPr>
          <a:lstStyle/>
          <a:p>
            <a:r>
              <a:rPr lang="en-US" altLang="ko-KR" b="1" u="sng" dirty="0">
                <a:latin typeface="Calibri" panose="020F0502020204030204" pitchFamily="34" charset="0"/>
              </a:rPr>
              <a:t>T2-high asthma</a:t>
            </a:r>
            <a:endParaRPr lang="ko-KR" altLang="en-US" dirty="0"/>
          </a:p>
        </p:txBody>
      </p:sp>
      <p:sp>
        <p:nvSpPr>
          <p:cNvPr id="10" name="직사각형 9"/>
          <p:cNvSpPr/>
          <p:nvPr/>
        </p:nvSpPr>
        <p:spPr>
          <a:xfrm>
            <a:off x="6548643" y="4890220"/>
            <a:ext cx="1597104" cy="369332"/>
          </a:xfrm>
          <a:prstGeom prst="rect">
            <a:avLst/>
          </a:prstGeom>
          <a:solidFill>
            <a:srgbClr val="28A0BE"/>
          </a:solidFill>
        </p:spPr>
        <p:txBody>
          <a:bodyPr wrap="none">
            <a:spAutoFit/>
          </a:bodyPr>
          <a:lstStyle/>
          <a:p>
            <a:r>
              <a:rPr lang="en-US" altLang="ko-KR" b="1" u="sng" dirty="0">
                <a:latin typeface="Calibri" panose="020F0502020204030204" pitchFamily="34" charset="0"/>
              </a:rPr>
              <a:t>T2-low asthma</a:t>
            </a:r>
            <a:endParaRPr lang="ko-KR" altLang="en-US" dirty="0"/>
          </a:p>
        </p:txBody>
      </p:sp>
      <p:sp>
        <p:nvSpPr>
          <p:cNvPr id="4" name="오른쪽 중괄호 3"/>
          <p:cNvSpPr/>
          <p:nvPr/>
        </p:nvSpPr>
        <p:spPr bwMode="auto">
          <a:xfrm>
            <a:off x="5209003" y="1641808"/>
            <a:ext cx="1156728" cy="2369427"/>
          </a:xfrm>
          <a:prstGeom prst="rightBrace">
            <a:avLst/>
          </a:prstGeom>
          <a:solidFill>
            <a:srgbClr val="FF0000"/>
          </a:solidFill>
          <a:ln w="9525" cap="flat" cmpd="sng" algn="ctr">
            <a:solidFill>
              <a:schemeClr val="tx1"/>
            </a:solidFill>
            <a:prstDash val="solid"/>
            <a:round/>
            <a:headEnd type="none" w="med" len="med"/>
            <a:tailEnd type="none" w="med" len="med"/>
          </a:ln>
          <a:effectLst/>
        </p:spPr>
        <p:txBody>
          <a:bodyPr vert="horz" wrap="none" lIns="89979" tIns="46789" rIns="89979" bIns="46789" numCol="1" rtlCol="0" anchor="ctr" anchorCtr="0" compatLnSpc="1">
            <a:prstTxWarp prst="textNoShape">
              <a:avLst/>
            </a:prstTxWarp>
          </a:bodyPr>
          <a:lstStyle/>
          <a:p>
            <a:pPr defTabSz="914217" fontAlgn="base" latinLnBrk="0">
              <a:spcBef>
                <a:spcPct val="0"/>
              </a:spcBef>
              <a:spcAft>
                <a:spcPct val="0"/>
              </a:spcAft>
            </a:pPr>
            <a:endParaRPr lang="ko-KR" altLang="en-US" sz="2000">
              <a:latin typeface="Arial" charset="0"/>
            </a:endParaRPr>
          </a:p>
        </p:txBody>
      </p:sp>
      <p:sp>
        <p:nvSpPr>
          <p:cNvPr id="8" name="오른쪽 중괄호 7"/>
          <p:cNvSpPr/>
          <p:nvPr/>
        </p:nvSpPr>
        <p:spPr bwMode="auto">
          <a:xfrm>
            <a:off x="5322487" y="4378120"/>
            <a:ext cx="1156728" cy="1424216"/>
          </a:xfrm>
          <a:prstGeom prst="rightBrace">
            <a:avLst/>
          </a:prstGeom>
          <a:solidFill>
            <a:srgbClr val="28A0BE"/>
          </a:solidFill>
          <a:ln w="9525" cap="flat" cmpd="sng" algn="ctr">
            <a:solidFill>
              <a:schemeClr val="tx1"/>
            </a:solidFill>
            <a:prstDash val="solid"/>
            <a:round/>
            <a:headEnd type="none" w="med" len="med"/>
            <a:tailEnd type="none" w="med" len="med"/>
          </a:ln>
          <a:effectLst/>
        </p:spPr>
        <p:txBody>
          <a:bodyPr vert="horz" wrap="none" lIns="89979" tIns="46789" rIns="89979" bIns="46789" numCol="1" rtlCol="0" anchor="ctr" anchorCtr="0" compatLnSpc="1">
            <a:prstTxWarp prst="textNoShape">
              <a:avLst/>
            </a:prstTxWarp>
          </a:bodyPr>
          <a:lstStyle/>
          <a:p>
            <a:pPr defTabSz="914217" fontAlgn="base" latinLnBrk="0">
              <a:spcBef>
                <a:spcPct val="0"/>
              </a:spcBef>
              <a:spcAft>
                <a:spcPct val="0"/>
              </a:spcAft>
            </a:pPr>
            <a:endParaRPr lang="ko-KR" altLang="en-US" sz="2000">
              <a:latin typeface="Arial" charset="0"/>
            </a:endParaRPr>
          </a:p>
        </p:txBody>
      </p:sp>
    </p:spTree>
    <p:extLst>
      <p:ext uri="{BB962C8B-B14F-4D97-AF65-F5344CB8AC3E}">
        <p14:creationId xmlns:p14="http://schemas.microsoft.com/office/powerpoint/2010/main" val="346023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4"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dirty="0"/>
          </a:p>
        </p:txBody>
      </p:sp>
      <p:sp>
        <p:nvSpPr>
          <p:cNvPr id="3" name="내용 개체 틀 2"/>
          <p:cNvSpPr>
            <a:spLocks noGrp="1"/>
          </p:cNvSpPr>
          <p:nvPr>
            <p:ph idx="1"/>
          </p:nvPr>
        </p:nvSpPr>
        <p:spPr/>
        <p:txBody>
          <a:bodyPr/>
          <a:lstStyle/>
          <a:p>
            <a:r>
              <a:rPr lang="ko-KR" altLang="en-US" dirty="0"/>
              <a:t>천식 복습</a:t>
            </a:r>
            <a:endParaRPr lang="en-US" altLang="ko-KR" dirty="0"/>
          </a:p>
          <a:p>
            <a:pPr lvl="1"/>
            <a:r>
              <a:rPr lang="ko-KR" altLang="en-US" dirty="0"/>
              <a:t>천식의 정의</a:t>
            </a:r>
            <a:r>
              <a:rPr lang="en-US" altLang="ko-KR" dirty="0"/>
              <a:t>, </a:t>
            </a:r>
            <a:r>
              <a:rPr lang="ko-KR" altLang="en-US" dirty="0" err="1"/>
              <a:t>임상양상</a:t>
            </a:r>
            <a:endParaRPr lang="en-US" altLang="ko-KR" dirty="0"/>
          </a:p>
          <a:p>
            <a:pPr lvl="1"/>
            <a:r>
              <a:rPr lang="ko-KR" altLang="en-US" dirty="0"/>
              <a:t>천식의 병인</a:t>
            </a:r>
            <a:endParaRPr lang="en-US" altLang="ko-KR" dirty="0"/>
          </a:p>
          <a:p>
            <a:pPr lvl="1"/>
            <a:r>
              <a:rPr lang="ko-KR" altLang="en-US" b="1" u="sng" dirty="0"/>
              <a:t>천식의 역학</a:t>
            </a:r>
            <a:r>
              <a:rPr lang="en-US" altLang="ko-KR" b="1" u="sng" dirty="0"/>
              <a:t>, </a:t>
            </a:r>
            <a:r>
              <a:rPr lang="ko-KR" altLang="en-US" b="1" u="sng" dirty="0"/>
              <a:t>진단</a:t>
            </a:r>
            <a:endParaRPr lang="en-US" altLang="ko-KR" b="1" u="sng" dirty="0"/>
          </a:p>
          <a:p>
            <a:pPr lvl="1"/>
            <a:r>
              <a:rPr lang="ko-KR" altLang="en-US" dirty="0"/>
              <a:t>천식의 치료</a:t>
            </a:r>
            <a:endParaRPr lang="en-US" altLang="ko-KR" dirty="0"/>
          </a:p>
        </p:txBody>
      </p:sp>
    </p:spTree>
    <p:extLst>
      <p:ext uri="{BB962C8B-B14F-4D97-AF65-F5344CB8AC3E}">
        <p14:creationId xmlns:p14="http://schemas.microsoft.com/office/powerpoint/2010/main" val="3238884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a:t>천식의 역학</a:t>
            </a:r>
          </a:p>
        </p:txBody>
      </p:sp>
      <p:sp>
        <p:nvSpPr>
          <p:cNvPr id="3" name="내용 개체 틀 2"/>
          <p:cNvSpPr>
            <a:spLocks noGrp="1"/>
          </p:cNvSpPr>
          <p:nvPr>
            <p:ph idx="1"/>
          </p:nvPr>
        </p:nvSpPr>
        <p:spPr>
          <a:xfrm>
            <a:off x="1819545" y="1489097"/>
            <a:ext cx="8524382" cy="5115447"/>
          </a:xfrm>
        </p:spPr>
        <p:txBody>
          <a:bodyPr/>
          <a:lstStyle/>
          <a:p>
            <a:r>
              <a:rPr lang="ko-KR" altLang="en-US" b="1" u="sng" dirty="0"/>
              <a:t>유병률</a:t>
            </a:r>
            <a:r>
              <a:rPr lang="en-US" altLang="ko-KR" b="1" dirty="0"/>
              <a:t> [</a:t>
            </a:r>
            <a:r>
              <a:rPr lang="ko-KR" altLang="en-US" b="1" dirty="0"/>
              <a:t>전 연령</a:t>
            </a:r>
            <a:r>
              <a:rPr lang="en-US" altLang="ko-KR" b="1" dirty="0"/>
              <a:t>: </a:t>
            </a:r>
            <a:r>
              <a:rPr lang="en-US" altLang="ko-KR" b="1" u="sng" dirty="0"/>
              <a:t>10%</a:t>
            </a:r>
            <a:r>
              <a:rPr lang="en-US" altLang="ko-KR" dirty="0"/>
              <a:t>]: (</a:t>
            </a:r>
            <a:r>
              <a:rPr lang="ko-KR" altLang="en-US" u="sng" dirty="0"/>
              <a:t>매우 흔함</a:t>
            </a:r>
            <a:r>
              <a:rPr lang="en-US" altLang="ko-KR" dirty="0"/>
              <a:t>: </a:t>
            </a:r>
            <a:r>
              <a:rPr lang="ko-KR" altLang="en-US" dirty="0"/>
              <a:t>전세계 </a:t>
            </a:r>
            <a:r>
              <a:rPr lang="en-US" altLang="ko-KR" dirty="0"/>
              <a:t>3</a:t>
            </a:r>
            <a:r>
              <a:rPr lang="ko-KR" altLang="en-US" dirty="0" err="1"/>
              <a:t>억명</a:t>
            </a:r>
            <a:r>
              <a:rPr lang="en-US" altLang="ko-KR" dirty="0"/>
              <a:t>)</a:t>
            </a:r>
          </a:p>
          <a:p>
            <a:pPr lvl="1"/>
            <a:r>
              <a:rPr lang="ko-KR" altLang="en-US" dirty="0"/>
              <a:t>소아 </a:t>
            </a:r>
            <a:r>
              <a:rPr lang="en-US" altLang="ko-KR" dirty="0"/>
              <a:t>15% (</a:t>
            </a:r>
            <a:r>
              <a:rPr lang="ko-KR" altLang="en-US" dirty="0"/>
              <a:t>남</a:t>
            </a:r>
            <a:r>
              <a:rPr lang="en-US" altLang="ko-KR" dirty="0"/>
              <a:t>&gt;</a:t>
            </a:r>
            <a:r>
              <a:rPr lang="ko-KR" altLang="en-US" dirty="0"/>
              <a:t>여</a:t>
            </a:r>
            <a:r>
              <a:rPr lang="en-US" altLang="ko-KR" dirty="0"/>
              <a:t>)</a:t>
            </a:r>
          </a:p>
          <a:p>
            <a:pPr lvl="2"/>
            <a:r>
              <a:rPr lang="ko-KR" altLang="en-US" dirty="0"/>
              <a:t>소아천식의 </a:t>
            </a:r>
            <a:r>
              <a:rPr lang="en-US" altLang="ko-KR" dirty="0"/>
              <a:t>50%</a:t>
            </a:r>
            <a:r>
              <a:rPr lang="ko-KR" altLang="en-US" dirty="0"/>
              <a:t>는 청소년기 무렵에</a:t>
            </a:r>
            <a:r>
              <a:rPr lang="en-US" altLang="ko-KR" dirty="0"/>
              <a:t> </a:t>
            </a:r>
            <a:r>
              <a:rPr lang="ko-KR" altLang="en-US" dirty="0"/>
              <a:t>없어진다</a:t>
            </a:r>
            <a:r>
              <a:rPr lang="en-US" altLang="ko-KR" dirty="0"/>
              <a:t>(outgrow)</a:t>
            </a:r>
          </a:p>
          <a:p>
            <a:pPr lvl="1"/>
            <a:r>
              <a:rPr lang="ko-KR" altLang="en-US" dirty="0"/>
              <a:t>성인 </a:t>
            </a:r>
            <a:r>
              <a:rPr lang="en-US" altLang="ko-KR" dirty="0"/>
              <a:t>10% (</a:t>
            </a:r>
            <a:r>
              <a:rPr lang="ko-KR" altLang="en-US" dirty="0"/>
              <a:t>남</a:t>
            </a:r>
            <a:r>
              <a:rPr lang="en-US" altLang="ko-KR" dirty="0"/>
              <a:t>=&lt;</a:t>
            </a:r>
            <a:r>
              <a:rPr lang="ko-KR" altLang="en-US" dirty="0"/>
              <a:t>여</a:t>
            </a:r>
            <a:r>
              <a:rPr lang="en-US" altLang="ko-KR" dirty="0"/>
              <a:t>)</a:t>
            </a:r>
          </a:p>
          <a:p>
            <a:pPr lvl="2"/>
            <a:r>
              <a:rPr lang="ko-KR" altLang="en-US" dirty="0"/>
              <a:t>성인천식은 없어지지 않는다</a:t>
            </a:r>
            <a:r>
              <a:rPr lang="en-US" altLang="ko-KR" dirty="0"/>
              <a:t>.</a:t>
            </a:r>
          </a:p>
          <a:p>
            <a:endParaRPr lang="en-US" altLang="ko-KR" dirty="0"/>
          </a:p>
          <a:p>
            <a:r>
              <a:rPr lang="ko-KR" altLang="en-US" dirty="0"/>
              <a:t>대부분 </a:t>
            </a:r>
            <a:r>
              <a:rPr lang="en-US" altLang="ko-KR" dirty="0"/>
              <a:t>25</a:t>
            </a:r>
            <a:r>
              <a:rPr lang="ko-KR" altLang="en-US" dirty="0"/>
              <a:t>세 이전에 생기나</a:t>
            </a:r>
            <a:r>
              <a:rPr lang="en-US" altLang="ko-KR" dirty="0"/>
              <a:t>(peak onset age, 3years), </a:t>
            </a:r>
            <a:r>
              <a:rPr lang="ko-KR" altLang="en-US" b="1" u="sng" dirty="0"/>
              <a:t>성인시기의 어느 때나 발생 가능</a:t>
            </a:r>
            <a:endParaRPr lang="en-US" altLang="ko-KR" b="1" u="sng" dirty="0"/>
          </a:p>
          <a:p>
            <a:r>
              <a:rPr lang="ko-KR" altLang="en-US" dirty="0"/>
              <a:t>선진국일수록 증가</a:t>
            </a:r>
            <a:endParaRPr lang="en-US" altLang="ko-KR" dirty="0"/>
          </a:p>
          <a:p>
            <a:endParaRPr lang="ko-KR" altLang="en-US" dirty="0"/>
          </a:p>
        </p:txBody>
      </p:sp>
    </p:spTree>
    <p:extLst>
      <p:ext uri="{BB962C8B-B14F-4D97-AF65-F5344CB8AC3E}">
        <p14:creationId xmlns:p14="http://schemas.microsoft.com/office/powerpoint/2010/main" val="2627100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a:t>천식 진단</a:t>
            </a:r>
          </a:p>
        </p:txBody>
      </p:sp>
      <p:sp>
        <p:nvSpPr>
          <p:cNvPr id="3" name="내용 개체 틀 2"/>
          <p:cNvSpPr>
            <a:spLocks noGrp="1"/>
          </p:cNvSpPr>
          <p:nvPr>
            <p:ph idx="1"/>
          </p:nvPr>
        </p:nvSpPr>
        <p:spPr>
          <a:xfrm>
            <a:off x="400081" y="1489191"/>
            <a:ext cx="10584751" cy="4973436"/>
          </a:xfrm>
        </p:spPr>
        <p:txBody>
          <a:bodyPr/>
          <a:lstStyle/>
          <a:p>
            <a:r>
              <a:rPr lang="ko-KR" altLang="en-US" b="1" u="sng" dirty="0"/>
              <a:t>천식 확진</a:t>
            </a:r>
            <a:endParaRPr lang="en-US" altLang="ko-KR" b="1" u="sng" dirty="0"/>
          </a:p>
          <a:p>
            <a:pPr lvl="1"/>
            <a:r>
              <a:rPr lang="ko-KR" altLang="en-US" b="1" u="sng" dirty="0"/>
              <a:t>천식 증상 </a:t>
            </a:r>
            <a:r>
              <a:rPr lang="en-US" altLang="ko-KR" b="1" u="sng" dirty="0"/>
              <a:t>[</a:t>
            </a:r>
            <a:r>
              <a:rPr lang="ko-KR" altLang="en-US" b="1" u="sng" dirty="0"/>
              <a:t>기침 호흡곤란 천명 </a:t>
            </a:r>
            <a:r>
              <a:rPr lang="ko-KR" altLang="en-US" b="1" u="sng" dirty="0" err="1"/>
              <a:t>가슴답답함</a:t>
            </a:r>
            <a:r>
              <a:rPr lang="en-US" altLang="ko-KR" b="1" u="sng" dirty="0"/>
              <a:t>(&gt;=2/4), </a:t>
            </a:r>
            <a:r>
              <a:rPr lang="ko-KR" altLang="en-US" b="1" dirty="0"/>
              <a:t>기침단독</a:t>
            </a:r>
            <a:r>
              <a:rPr lang="en-US" altLang="ko-KR" b="1" dirty="0"/>
              <a:t>(</a:t>
            </a:r>
            <a:r>
              <a:rPr lang="ko-KR" altLang="en-US" b="1" dirty="0"/>
              <a:t>성인은 </a:t>
            </a:r>
            <a:r>
              <a:rPr lang="ko-KR" altLang="en-US" b="1" dirty="0" err="1"/>
              <a:t>드뭄</a:t>
            </a:r>
            <a:r>
              <a:rPr lang="en-US" altLang="ko-KR" b="1" dirty="0"/>
              <a:t>)]</a:t>
            </a:r>
            <a:r>
              <a:rPr lang="ko-KR" altLang="en-US" dirty="0"/>
              <a:t>이 있는 사람에게</a:t>
            </a:r>
            <a:r>
              <a:rPr lang="en-US" altLang="ko-KR" dirty="0"/>
              <a:t>, </a:t>
            </a:r>
            <a:r>
              <a:rPr lang="en-US" altLang="ko-KR" b="1" dirty="0"/>
              <a:t>Variable airflow obstruction (</a:t>
            </a:r>
            <a:r>
              <a:rPr lang="ko-KR" altLang="en-US" b="1" u="sng" dirty="0"/>
              <a:t>가변 기도폐쇄</a:t>
            </a:r>
            <a:r>
              <a:rPr lang="en-US" altLang="ko-KR" b="1" u="sng" dirty="0"/>
              <a:t>)</a:t>
            </a:r>
            <a:r>
              <a:rPr lang="ko-KR" altLang="en-US" dirty="0"/>
              <a:t>을     </a:t>
            </a:r>
            <a:r>
              <a:rPr lang="en-US" altLang="ko-KR" u="sng" dirty="0"/>
              <a:t>“</a:t>
            </a:r>
            <a:r>
              <a:rPr lang="ko-KR" altLang="en-US" b="1" u="sng" dirty="0"/>
              <a:t>객관적</a:t>
            </a:r>
            <a:r>
              <a:rPr lang="en-US" altLang="ko-KR" b="1" u="sng" dirty="0"/>
              <a:t>”</a:t>
            </a:r>
            <a:r>
              <a:rPr lang="ko-KR" altLang="en-US" dirty="0"/>
              <a:t>으로 증명</a:t>
            </a:r>
            <a:endParaRPr lang="en-US" altLang="ko-KR" dirty="0"/>
          </a:p>
          <a:p>
            <a:pPr lvl="1"/>
            <a:endParaRPr lang="en-US" altLang="ko-KR" dirty="0"/>
          </a:p>
          <a:p>
            <a:pPr lvl="1"/>
            <a:endParaRPr lang="en-US" altLang="ko-KR" dirty="0"/>
          </a:p>
          <a:p>
            <a:pPr lvl="1"/>
            <a:endParaRPr lang="en-US" altLang="ko-KR" dirty="0"/>
          </a:p>
        </p:txBody>
      </p:sp>
      <p:sp>
        <p:nvSpPr>
          <p:cNvPr id="4" name="위쪽 화살표 설명선 3"/>
          <p:cNvSpPr/>
          <p:nvPr/>
        </p:nvSpPr>
        <p:spPr bwMode="auto">
          <a:xfrm>
            <a:off x="512642" y="3212990"/>
            <a:ext cx="2412442" cy="864046"/>
          </a:xfrm>
          <a:prstGeom prst="upArrowCallout">
            <a:avLst/>
          </a:prstGeom>
          <a:solidFill>
            <a:srgbClr val="FFFF00"/>
          </a:solidFill>
          <a:ln w="9525" cap="flat" cmpd="sng" algn="ctr">
            <a:solidFill>
              <a:schemeClr val="tx1"/>
            </a:solidFill>
            <a:prstDash val="solid"/>
            <a:round/>
            <a:headEnd type="none" w="med" len="med"/>
            <a:tailEnd type="none" w="med" len="med"/>
          </a:ln>
          <a:effectLst/>
        </p:spPr>
        <p:txBody>
          <a:bodyPr vert="horz" wrap="none" lIns="89977" tIns="46788" rIns="89977" bIns="46788" numCol="1" rtlCol="0" anchor="ctr" anchorCtr="0" compatLnSpc="1">
            <a:prstTxWarp prst="textNoShape">
              <a:avLst/>
            </a:prstTxWarp>
          </a:bodyPr>
          <a:lstStyle/>
          <a:p>
            <a:pPr defTabSz="914217" fontAlgn="base" latinLnBrk="0">
              <a:spcBef>
                <a:spcPct val="0"/>
              </a:spcBef>
              <a:spcAft>
                <a:spcPct val="0"/>
              </a:spcAft>
              <a:defRPr/>
            </a:pPr>
            <a:r>
              <a:rPr lang="ko-KR" altLang="en-US" sz="2000" b="1" dirty="0" err="1">
                <a:solidFill>
                  <a:prstClr val="black"/>
                </a:solidFill>
                <a:latin typeface="Arial" charset="0"/>
                <a:cs typeface="Arial" charset="0"/>
              </a:rPr>
              <a:t>폐기능검사를</a:t>
            </a:r>
            <a:r>
              <a:rPr lang="ko-KR" altLang="en-US" sz="2000" b="1" dirty="0">
                <a:solidFill>
                  <a:prstClr val="black"/>
                </a:solidFill>
                <a:latin typeface="Arial" charset="0"/>
                <a:cs typeface="Arial" charset="0"/>
              </a:rPr>
              <a:t> 통해</a:t>
            </a:r>
          </a:p>
        </p:txBody>
      </p:sp>
      <p:sp>
        <p:nvSpPr>
          <p:cNvPr id="5" name="직사각형 4"/>
          <p:cNvSpPr/>
          <p:nvPr/>
        </p:nvSpPr>
        <p:spPr>
          <a:xfrm>
            <a:off x="683651" y="4199768"/>
            <a:ext cx="7111942" cy="2585299"/>
          </a:xfrm>
          <a:prstGeom prst="rect">
            <a:avLst/>
          </a:prstGeom>
          <a:ln>
            <a:solidFill>
              <a:schemeClr val="tx1"/>
            </a:solidFill>
          </a:ln>
        </p:spPr>
        <p:txBody>
          <a:bodyPr wrap="square" lIns="91417" tIns="45708" rIns="91417" bIns="45708">
            <a:spAutoFit/>
          </a:bodyPr>
          <a:lstStyle/>
          <a:p>
            <a:pPr marL="285693" indent="-285693" defTabSz="914217" fontAlgn="base" latinLnBrk="0">
              <a:spcBef>
                <a:spcPct val="0"/>
              </a:spcBef>
              <a:spcAft>
                <a:spcPct val="0"/>
              </a:spcAft>
              <a:buFont typeface="Arial" pitchFamily="34" charset="0"/>
              <a:buChar char="•"/>
              <a:defRPr/>
            </a:pPr>
            <a:r>
              <a:rPr lang="en-US" altLang="ko-KR" b="1" u="sng" dirty="0">
                <a:solidFill>
                  <a:prstClr val="black"/>
                </a:solidFill>
                <a:latin typeface="Arial" charset="0"/>
                <a:cs typeface="Arial" charset="0"/>
              </a:rPr>
              <a:t>Airway reversibility (</a:t>
            </a:r>
            <a:r>
              <a:rPr lang="ko-KR" altLang="en-US" b="1" u="sng" dirty="0">
                <a:solidFill>
                  <a:prstClr val="black"/>
                </a:solidFill>
                <a:latin typeface="Arial" charset="0"/>
                <a:cs typeface="Arial" charset="0"/>
              </a:rPr>
              <a:t>기도 가역성</a:t>
            </a:r>
            <a:r>
              <a:rPr lang="en-US" altLang="ko-KR" b="1" u="sng" dirty="0">
                <a:solidFill>
                  <a:prstClr val="black"/>
                </a:solidFill>
                <a:latin typeface="Arial" charset="0"/>
                <a:cs typeface="Arial" charset="0"/>
              </a:rPr>
              <a:t>)</a:t>
            </a:r>
          </a:p>
          <a:p>
            <a:pPr marL="456231" lvl="1" defTabSz="914217" fontAlgn="base" latinLnBrk="0">
              <a:spcBef>
                <a:spcPct val="0"/>
              </a:spcBef>
              <a:spcAft>
                <a:spcPct val="0"/>
              </a:spcAft>
              <a:defRPr/>
            </a:pPr>
            <a:r>
              <a:rPr lang="en-US" altLang="ko-KR" i="1" dirty="0">
                <a:solidFill>
                  <a:prstClr val="black"/>
                </a:solidFill>
                <a:latin typeface="Arial" charset="0"/>
                <a:cs typeface="Arial" charset="0"/>
              </a:rPr>
              <a:t>- Immediate bronchodilator response (BDR, </a:t>
            </a:r>
            <a:r>
              <a:rPr lang="ko-KR" altLang="en-US" sz="1200" i="1" dirty="0" err="1">
                <a:solidFill>
                  <a:prstClr val="black"/>
                </a:solidFill>
                <a:latin typeface="Arial" charset="0"/>
                <a:cs typeface="Arial" charset="0"/>
              </a:rPr>
              <a:t>기관지확장제반응검사</a:t>
            </a:r>
            <a:r>
              <a:rPr lang="en-US" altLang="ko-KR" i="1" dirty="0">
                <a:solidFill>
                  <a:prstClr val="black"/>
                </a:solidFill>
                <a:latin typeface="Arial" charset="0"/>
                <a:cs typeface="Arial" charset="0"/>
              </a:rPr>
              <a:t>)</a:t>
            </a:r>
          </a:p>
          <a:p>
            <a:pPr marL="741981" lvl="1" indent="-285750" defTabSz="914217" fontAlgn="base" latinLnBrk="0">
              <a:spcBef>
                <a:spcPct val="0"/>
              </a:spcBef>
              <a:spcAft>
                <a:spcPct val="0"/>
              </a:spcAft>
              <a:buFontTx/>
              <a:buChar char="-"/>
              <a:defRPr/>
            </a:pPr>
            <a:endParaRPr lang="en-US" altLang="ko-KR" i="1" dirty="0">
              <a:solidFill>
                <a:prstClr val="black"/>
              </a:solidFill>
              <a:latin typeface="Arial" charset="0"/>
              <a:cs typeface="Arial" charset="0"/>
            </a:endParaRPr>
          </a:p>
          <a:p>
            <a:pPr marL="285693" indent="-285693" defTabSz="914217" fontAlgn="base" latinLnBrk="0">
              <a:spcBef>
                <a:spcPct val="0"/>
              </a:spcBef>
              <a:spcAft>
                <a:spcPct val="0"/>
              </a:spcAft>
              <a:buFont typeface="Arial" pitchFamily="34" charset="0"/>
              <a:buChar char="•"/>
              <a:defRPr/>
            </a:pPr>
            <a:r>
              <a:rPr lang="en-US" altLang="ko-KR" b="1" u="sng" dirty="0">
                <a:solidFill>
                  <a:prstClr val="black"/>
                </a:solidFill>
                <a:latin typeface="Arial" charset="0"/>
                <a:cs typeface="Arial" charset="0"/>
              </a:rPr>
              <a:t>Airway hyperresponsiveness (</a:t>
            </a:r>
            <a:r>
              <a:rPr lang="ko-KR" altLang="en-US" b="1" u="sng" dirty="0">
                <a:solidFill>
                  <a:prstClr val="black"/>
                </a:solidFill>
                <a:latin typeface="Arial" charset="0"/>
                <a:cs typeface="Arial" charset="0"/>
              </a:rPr>
              <a:t>기도 과민성</a:t>
            </a:r>
            <a:r>
              <a:rPr lang="en-US" altLang="ko-KR" b="1" u="sng" dirty="0">
                <a:solidFill>
                  <a:prstClr val="black"/>
                </a:solidFill>
                <a:latin typeface="Arial" charset="0"/>
                <a:cs typeface="Arial" charset="0"/>
              </a:rPr>
              <a:t>)</a:t>
            </a:r>
          </a:p>
          <a:p>
            <a:pPr marL="456231" lvl="1" defTabSz="914217" fontAlgn="base" latinLnBrk="0">
              <a:spcBef>
                <a:spcPct val="0"/>
              </a:spcBef>
              <a:spcAft>
                <a:spcPct val="0"/>
              </a:spcAft>
              <a:defRPr/>
            </a:pPr>
            <a:r>
              <a:rPr lang="en-US" altLang="ko-KR" i="1" dirty="0">
                <a:solidFill>
                  <a:prstClr val="black"/>
                </a:solidFill>
                <a:latin typeface="Arial" charset="0"/>
                <a:cs typeface="Arial" charset="0"/>
              </a:rPr>
              <a:t>- Bronchial provocation test (BPT, </a:t>
            </a:r>
            <a:r>
              <a:rPr lang="ko-KR" altLang="en-US" i="1" dirty="0">
                <a:solidFill>
                  <a:prstClr val="black"/>
                </a:solidFill>
                <a:latin typeface="Arial" charset="0"/>
                <a:cs typeface="Arial" charset="0"/>
              </a:rPr>
              <a:t>기관지유발시험</a:t>
            </a:r>
            <a:r>
              <a:rPr lang="en-US" altLang="ko-KR" i="1" dirty="0">
                <a:solidFill>
                  <a:prstClr val="black"/>
                </a:solidFill>
                <a:latin typeface="Arial" charset="0"/>
                <a:cs typeface="Arial" charset="0"/>
              </a:rPr>
              <a:t>)</a:t>
            </a:r>
          </a:p>
          <a:p>
            <a:pPr marL="741981" lvl="1" indent="-285750" defTabSz="914217" fontAlgn="base" latinLnBrk="0">
              <a:spcBef>
                <a:spcPct val="0"/>
              </a:spcBef>
              <a:spcAft>
                <a:spcPct val="0"/>
              </a:spcAft>
              <a:buFontTx/>
              <a:buChar char="-"/>
              <a:defRPr/>
            </a:pPr>
            <a:endParaRPr lang="en-US" altLang="ko-KR" i="1" dirty="0">
              <a:solidFill>
                <a:prstClr val="black"/>
              </a:solidFill>
              <a:latin typeface="Arial" charset="0"/>
              <a:cs typeface="Arial" charset="0"/>
            </a:endParaRPr>
          </a:p>
          <a:p>
            <a:pPr marL="285693" indent="-285693" defTabSz="914217" fontAlgn="base" latinLnBrk="0">
              <a:spcBef>
                <a:spcPct val="0"/>
              </a:spcBef>
              <a:spcAft>
                <a:spcPct val="0"/>
              </a:spcAft>
              <a:buFont typeface="Arial" pitchFamily="34" charset="0"/>
              <a:buChar char="•"/>
              <a:defRPr/>
            </a:pPr>
            <a:r>
              <a:rPr lang="en-US" altLang="ko-KR" b="1" u="sng" dirty="0">
                <a:solidFill>
                  <a:prstClr val="black"/>
                </a:solidFill>
                <a:latin typeface="Arial" charset="0"/>
                <a:cs typeface="Arial" charset="0"/>
              </a:rPr>
              <a:t>Airway variability (</a:t>
            </a:r>
            <a:r>
              <a:rPr lang="ko-KR" altLang="en-US" b="1" u="sng" dirty="0">
                <a:solidFill>
                  <a:prstClr val="black"/>
                </a:solidFill>
                <a:latin typeface="Arial" charset="0"/>
                <a:cs typeface="Arial" charset="0"/>
              </a:rPr>
              <a:t>기도 가변성</a:t>
            </a:r>
            <a:r>
              <a:rPr lang="en-US" altLang="ko-KR" b="1" u="sng" dirty="0">
                <a:solidFill>
                  <a:prstClr val="black"/>
                </a:solidFill>
                <a:latin typeface="Arial" charset="0"/>
                <a:cs typeface="Arial" charset="0"/>
              </a:rPr>
              <a:t>)</a:t>
            </a:r>
          </a:p>
          <a:p>
            <a:pPr marL="456231" lvl="1" defTabSz="914217" fontAlgn="base" latinLnBrk="0">
              <a:spcBef>
                <a:spcPct val="0"/>
              </a:spcBef>
              <a:spcAft>
                <a:spcPct val="0"/>
              </a:spcAft>
              <a:defRPr/>
            </a:pPr>
            <a:r>
              <a:rPr lang="en-US" altLang="ko-KR" i="1" dirty="0">
                <a:solidFill>
                  <a:prstClr val="black"/>
                </a:solidFill>
                <a:latin typeface="Arial" charset="0"/>
                <a:cs typeface="Arial" charset="0"/>
              </a:rPr>
              <a:t>- Between-visits variability (FEV1</a:t>
            </a:r>
            <a:r>
              <a:rPr lang="ko-KR" altLang="en-US" i="1" dirty="0">
                <a:solidFill>
                  <a:prstClr val="black"/>
                </a:solidFill>
                <a:latin typeface="Arial" charset="0"/>
                <a:cs typeface="Arial" charset="0"/>
              </a:rPr>
              <a:t>변화</a:t>
            </a:r>
            <a:r>
              <a:rPr lang="en-US" altLang="ko-KR" i="1" dirty="0">
                <a:solidFill>
                  <a:prstClr val="black"/>
                </a:solidFill>
                <a:latin typeface="Arial" charset="0"/>
                <a:cs typeface="Arial" charset="0"/>
              </a:rPr>
              <a:t>&gt;12%&amp;200ml)</a:t>
            </a:r>
          </a:p>
          <a:p>
            <a:pPr marL="456231" lvl="1" defTabSz="914217" fontAlgn="base" latinLnBrk="0">
              <a:spcBef>
                <a:spcPct val="0"/>
              </a:spcBef>
              <a:spcAft>
                <a:spcPct val="0"/>
              </a:spcAft>
              <a:defRPr/>
            </a:pPr>
            <a:r>
              <a:rPr lang="en-US" altLang="ko-KR" i="1" dirty="0">
                <a:solidFill>
                  <a:prstClr val="black"/>
                </a:solidFill>
                <a:latin typeface="Arial" charset="0"/>
                <a:cs typeface="Arial" charset="0"/>
              </a:rPr>
              <a:t>- PEF monitoring (</a:t>
            </a:r>
            <a:r>
              <a:rPr lang="ko-KR" altLang="en-US" i="1" dirty="0" err="1">
                <a:solidFill>
                  <a:prstClr val="black"/>
                </a:solidFill>
                <a:latin typeface="Arial" charset="0"/>
                <a:cs typeface="Arial" charset="0"/>
              </a:rPr>
              <a:t>최대호기유속</a:t>
            </a:r>
            <a:r>
              <a:rPr lang="ko-KR" altLang="en-US" i="1" dirty="0">
                <a:solidFill>
                  <a:prstClr val="black"/>
                </a:solidFill>
                <a:latin typeface="Arial" charset="0"/>
                <a:cs typeface="Arial" charset="0"/>
              </a:rPr>
              <a:t> 모니터링</a:t>
            </a:r>
            <a:r>
              <a:rPr lang="en-US" altLang="ko-KR" i="1" dirty="0">
                <a:solidFill>
                  <a:prstClr val="black"/>
                </a:solidFill>
                <a:latin typeface="Arial" charset="0"/>
                <a:cs typeface="Arial" charset="0"/>
              </a:rPr>
              <a:t>)</a:t>
            </a:r>
          </a:p>
        </p:txBody>
      </p:sp>
    </p:spTree>
    <p:extLst>
      <p:ext uri="{BB962C8B-B14F-4D97-AF65-F5344CB8AC3E}">
        <p14:creationId xmlns:p14="http://schemas.microsoft.com/office/powerpoint/2010/main" val="38897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dirty="0"/>
          </a:p>
        </p:txBody>
      </p:sp>
      <p:sp>
        <p:nvSpPr>
          <p:cNvPr id="3" name="내용 개체 틀 2"/>
          <p:cNvSpPr>
            <a:spLocks noGrp="1"/>
          </p:cNvSpPr>
          <p:nvPr>
            <p:ph idx="1"/>
          </p:nvPr>
        </p:nvSpPr>
        <p:spPr/>
        <p:txBody>
          <a:bodyPr/>
          <a:lstStyle/>
          <a:p>
            <a:r>
              <a:rPr lang="ko-KR" altLang="en-US" dirty="0"/>
              <a:t>천식 복습</a:t>
            </a:r>
            <a:endParaRPr lang="en-US" altLang="ko-KR" dirty="0"/>
          </a:p>
          <a:p>
            <a:pPr lvl="1"/>
            <a:r>
              <a:rPr lang="ko-KR" altLang="en-US" dirty="0"/>
              <a:t>천식의 정의</a:t>
            </a:r>
            <a:r>
              <a:rPr lang="en-US" altLang="ko-KR" dirty="0"/>
              <a:t>, </a:t>
            </a:r>
            <a:r>
              <a:rPr lang="ko-KR" altLang="en-US" dirty="0" err="1"/>
              <a:t>임상양상</a:t>
            </a:r>
            <a:endParaRPr lang="en-US" altLang="ko-KR" dirty="0"/>
          </a:p>
          <a:p>
            <a:pPr lvl="1"/>
            <a:r>
              <a:rPr lang="ko-KR" altLang="en-US" dirty="0"/>
              <a:t>천식의 병인</a:t>
            </a:r>
            <a:endParaRPr lang="en-US" altLang="ko-KR" dirty="0"/>
          </a:p>
          <a:p>
            <a:pPr lvl="1"/>
            <a:r>
              <a:rPr lang="ko-KR" altLang="en-US" dirty="0"/>
              <a:t>천식의 역학</a:t>
            </a:r>
            <a:r>
              <a:rPr lang="en-US" altLang="ko-KR" dirty="0"/>
              <a:t>, </a:t>
            </a:r>
            <a:r>
              <a:rPr lang="ko-KR" altLang="en-US" dirty="0"/>
              <a:t>진단</a:t>
            </a:r>
            <a:endParaRPr lang="en-US" altLang="ko-KR" dirty="0"/>
          </a:p>
          <a:p>
            <a:pPr lvl="1"/>
            <a:r>
              <a:rPr lang="ko-KR" altLang="en-US" b="1" u="sng" dirty="0"/>
              <a:t>천식의 치료</a:t>
            </a:r>
            <a:endParaRPr lang="en-US" altLang="ko-KR" b="1" u="sng" dirty="0"/>
          </a:p>
        </p:txBody>
      </p:sp>
    </p:spTree>
    <p:extLst>
      <p:ext uri="{BB962C8B-B14F-4D97-AF65-F5344CB8AC3E}">
        <p14:creationId xmlns:p14="http://schemas.microsoft.com/office/powerpoint/2010/main" val="3707418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a:t>천식의 치료</a:t>
            </a:r>
          </a:p>
        </p:txBody>
      </p:sp>
      <p:sp>
        <p:nvSpPr>
          <p:cNvPr id="3" name="내용 개체 틀 2"/>
          <p:cNvSpPr>
            <a:spLocks noGrp="1"/>
          </p:cNvSpPr>
          <p:nvPr>
            <p:ph idx="1"/>
          </p:nvPr>
        </p:nvSpPr>
        <p:spPr>
          <a:xfrm>
            <a:off x="1819535" y="1489200"/>
            <a:ext cx="8740703" cy="4743901"/>
          </a:xfrm>
        </p:spPr>
        <p:txBody>
          <a:bodyPr/>
          <a:lstStyle/>
          <a:p>
            <a:r>
              <a:rPr lang="ko-KR" altLang="en-US" dirty="0" err="1"/>
              <a:t>안정시</a:t>
            </a:r>
            <a:r>
              <a:rPr lang="ko-KR" altLang="en-US" dirty="0"/>
              <a:t> 천식</a:t>
            </a:r>
            <a:r>
              <a:rPr lang="en-US" altLang="ko-KR" dirty="0"/>
              <a:t>(stable ambulatory asthma)</a:t>
            </a:r>
            <a:r>
              <a:rPr lang="ko-KR" altLang="en-US" dirty="0"/>
              <a:t>의</a:t>
            </a:r>
            <a:r>
              <a:rPr lang="en-US" altLang="ko-KR" dirty="0"/>
              <a:t> </a:t>
            </a:r>
            <a:r>
              <a:rPr lang="ko-KR" altLang="en-US" dirty="0"/>
              <a:t>치료</a:t>
            </a:r>
            <a:endParaRPr lang="en-US" altLang="ko-KR" dirty="0"/>
          </a:p>
          <a:p>
            <a:pPr lvl="1"/>
            <a:r>
              <a:rPr lang="en-US" altLang="ko-KR" dirty="0"/>
              <a:t>1</a:t>
            </a:r>
            <a:r>
              <a:rPr lang="en-US" altLang="ko-KR" baseline="30000" dirty="0"/>
              <a:t>st</a:t>
            </a:r>
            <a:r>
              <a:rPr lang="en-US" altLang="ko-KR" dirty="0"/>
              <a:t>) Initial controller</a:t>
            </a:r>
            <a:r>
              <a:rPr lang="ko-KR" altLang="en-US" dirty="0"/>
              <a:t>의 선택</a:t>
            </a:r>
            <a:endParaRPr lang="en-US" altLang="ko-KR" dirty="0"/>
          </a:p>
          <a:p>
            <a:pPr lvl="1"/>
            <a:r>
              <a:rPr lang="en-US" altLang="ko-KR" dirty="0"/>
              <a:t>2</a:t>
            </a:r>
            <a:r>
              <a:rPr lang="en-US" altLang="ko-KR" baseline="30000" dirty="0"/>
              <a:t>nd</a:t>
            </a:r>
            <a:r>
              <a:rPr lang="en-US" altLang="ko-KR" dirty="0"/>
              <a:t>) stepwise adjust (step1~5:</a:t>
            </a:r>
            <a:r>
              <a:rPr lang="ko-KR" altLang="en-US" dirty="0" err="1"/>
              <a:t>조절안되면</a:t>
            </a:r>
            <a:r>
              <a:rPr lang="ko-KR" altLang="en-US" dirty="0"/>
              <a:t> </a:t>
            </a:r>
            <a:r>
              <a:rPr lang="en-US" altLang="ko-KR" dirty="0"/>
              <a:t>UP </a:t>
            </a:r>
            <a:r>
              <a:rPr lang="en-US" altLang="ko-KR" dirty="0" err="1"/>
              <a:t>vs</a:t>
            </a:r>
            <a:r>
              <a:rPr lang="en-US" altLang="ko-KR" dirty="0"/>
              <a:t> </a:t>
            </a:r>
            <a:r>
              <a:rPr lang="ko-KR" altLang="en-US" dirty="0"/>
              <a:t>조절되면 </a:t>
            </a:r>
            <a:r>
              <a:rPr lang="en-US" altLang="ko-KR" dirty="0"/>
              <a:t>DOWN)</a:t>
            </a:r>
          </a:p>
          <a:p>
            <a:pPr lvl="1"/>
            <a:r>
              <a:rPr lang="en-US" altLang="ko-KR" dirty="0"/>
              <a:t>3</a:t>
            </a:r>
            <a:r>
              <a:rPr lang="en-US" altLang="ko-KR" baseline="30000" dirty="0"/>
              <a:t>rd</a:t>
            </a:r>
            <a:r>
              <a:rPr lang="en-US" altLang="ko-KR" dirty="0"/>
              <a:t>) </a:t>
            </a:r>
            <a:r>
              <a:rPr lang="ko-KR" altLang="en-US" dirty="0" err="1"/>
              <a:t>약물이외의</a:t>
            </a:r>
            <a:r>
              <a:rPr lang="ko-KR" altLang="en-US" dirty="0"/>
              <a:t> </a:t>
            </a:r>
            <a:r>
              <a:rPr lang="ko-KR" altLang="en-US" dirty="0" err="1"/>
              <a:t>천식치료</a:t>
            </a:r>
            <a:r>
              <a:rPr lang="en-US" altLang="ko-KR" dirty="0"/>
              <a:t>: </a:t>
            </a:r>
            <a:r>
              <a:rPr lang="ko-KR" altLang="en-US" dirty="0"/>
              <a:t>환경관리</a:t>
            </a:r>
            <a:r>
              <a:rPr lang="en-US" altLang="ko-KR" dirty="0"/>
              <a:t>, </a:t>
            </a:r>
            <a:r>
              <a:rPr lang="ko-KR" altLang="en-US" dirty="0"/>
              <a:t>면역치료</a:t>
            </a:r>
            <a:r>
              <a:rPr lang="en-US" altLang="ko-KR" dirty="0"/>
              <a:t> </a:t>
            </a:r>
          </a:p>
          <a:p>
            <a:endParaRPr lang="en-US" altLang="ko-KR" dirty="0"/>
          </a:p>
          <a:p>
            <a:r>
              <a:rPr lang="ko-KR" altLang="en-US" dirty="0"/>
              <a:t>천식급성악화</a:t>
            </a:r>
            <a:r>
              <a:rPr lang="en-US" altLang="ko-KR" dirty="0"/>
              <a:t>(AEBA)</a:t>
            </a:r>
            <a:r>
              <a:rPr lang="ko-KR" altLang="en-US" dirty="0"/>
              <a:t>의 치료</a:t>
            </a:r>
            <a:endParaRPr lang="en-US" altLang="ko-KR" dirty="0"/>
          </a:p>
          <a:p>
            <a:pPr lvl="1"/>
            <a:r>
              <a:rPr lang="en-US" altLang="ko-KR" dirty="0"/>
              <a:t>1</a:t>
            </a:r>
            <a:r>
              <a:rPr lang="en-US" altLang="ko-KR" baseline="30000" dirty="0"/>
              <a:t>st</a:t>
            </a:r>
            <a:r>
              <a:rPr lang="en-US" altLang="ko-KR" dirty="0"/>
              <a:t>) High dose SABA(+/-SAMA) inhalation(NEB or MDI with spacer) and SCS(OCS)</a:t>
            </a:r>
          </a:p>
          <a:p>
            <a:pPr lvl="1"/>
            <a:r>
              <a:rPr lang="en-US" altLang="ko-KR" dirty="0"/>
              <a:t>2</a:t>
            </a:r>
            <a:r>
              <a:rPr lang="en-US" altLang="ko-KR" baseline="30000" dirty="0"/>
              <a:t>nd</a:t>
            </a:r>
            <a:r>
              <a:rPr lang="en-US" altLang="ko-KR" dirty="0"/>
              <a:t>) Medium to high dose ICS/LABA</a:t>
            </a:r>
          </a:p>
        </p:txBody>
      </p:sp>
      <p:sp>
        <p:nvSpPr>
          <p:cNvPr id="4" name="직사각형 3"/>
          <p:cNvSpPr/>
          <p:nvPr/>
        </p:nvSpPr>
        <p:spPr>
          <a:xfrm>
            <a:off x="5368993" y="6519524"/>
            <a:ext cx="5191245" cy="338476"/>
          </a:xfrm>
          <a:prstGeom prst="rect">
            <a:avLst/>
          </a:prstGeom>
        </p:spPr>
        <p:txBody>
          <a:bodyPr wrap="none">
            <a:spAutoFit/>
          </a:bodyPr>
          <a:lstStyle/>
          <a:p>
            <a:r>
              <a:rPr lang="en-US" altLang="ko-KR" sz="1600" dirty="0"/>
              <a:t>SCS(OCS), systemic corticosteroid (oral corticosteroid)</a:t>
            </a:r>
            <a:endParaRPr lang="ko-KR" altLang="en-US" sz="1600" dirty="0"/>
          </a:p>
        </p:txBody>
      </p:sp>
    </p:spTree>
    <p:extLst>
      <p:ext uri="{BB962C8B-B14F-4D97-AF65-F5344CB8AC3E}">
        <p14:creationId xmlns:p14="http://schemas.microsoft.com/office/powerpoint/2010/main" val="65274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a:t>순서</a:t>
            </a:r>
          </a:p>
        </p:txBody>
      </p:sp>
      <p:sp>
        <p:nvSpPr>
          <p:cNvPr id="3" name="내용 개체 틀 2"/>
          <p:cNvSpPr>
            <a:spLocks noGrp="1"/>
          </p:cNvSpPr>
          <p:nvPr>
            <p:ph idx="1"/>
          </p:nvPr>
        </p:nvSpPr>
        <p:spPr/>
        <p:txBody>
          <a:bodyPr/>
          <a:lstStyle/>
          <a:p>
            <a:r>
              <a:rPr lang="ko-KR" altLang="en-US" dirty="0"/>
              <a:t>천식 복습</a:t>
            </a:r>
            <a:endParaRPr lang="en-US" altLang="ko-KR" dirty="0"/>
          </a:p>
          <a:p>
            <a:r>
              <a:rPr lang="ko-KR" altLang="en-US" dirty="0"/>
              <a:t>중증 천식</a:t>
            </a:r>
            <a:endParaRPr lang="en-US" altLang="ko-KR" dirty="0"/>
          </a:p>
          <a:p>
            <a:endParaRPr lang="ko-KR" altLang="en-US" dirty="0"/>
          </a:p>
        </p:txBody>
      </p:sp>
    </p:spTree>
    <p:extLst>
      <p:ext uri="{BB962C8B-B14F-4D97-AF65-F5344CB8AC3E}">
        <p14:creationId xmlns:p14="http://schemas.microsoft.com/office/powerpoint/2010/main" val="2177157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a:t>천식치료약제의 분류</a:t>
            </a:r>
          </a:p>
        </p:txBody>
      </p:sp>
      <p:sp>
        <p:nvSpPr>
          <p:cNvPr id="3" name="내용 개체 틀 2"/>
          <p:cNvSpPr>
            <a:spLocks noGrp="1"/>
          </p:cNvSpPr>
          <p:nvPr>
            <p:ph idx="1"/>
          </p:nvPr>
        </p:nvSpPr>
        <p:spPr>
          <a:xfrm>
            <a:off x="1819548" y="1489200"/>
            <a:ext cx="8524382" cy="4963961"/>
          </a:xfrm>
        </p:spPr>
        <p:txBody>
          <a:bodyPr/>
          <a:lstStyle/>
          <a:p>
            <a:r>
              <a:rPr lang="ko-KR" altLang="en-US" u="sng" dirty="0"/>
              <a:t>크게 </a:t>
            </a:r>
            <a:r>
              <a:rPr lang="en-US" altLang="ko-KR" u="sng" dirty="0"/>
              <a:t>2</a:t>
            </a:r>
            <a:r>
              <a:rPr lang="ko-KR" altLang="en-US" u="sng" dirty="0"/>
              <a:t>가지</a:t>
            </a:r>
            <a:r>
              <a:rPr lang="en-US" altLang="ko-KR" u="sng" dirty="0"/>
              <a:t>…. “</a:t>
            </a:r>
            <a:r>
              <a:rPr lang="ko-KR" altLang="en-US" u="sng" dirty="0" err="1"/>
              <a:t>질병조절제</a:t>
            </a:r>
            <a:r>
              <a:rPr lang="ko-KR" altLang="en-US" u="sng" dirty="0"/>
              <a:t>”와 “</a:t>
            </a:r>
            <a:r>
              <a:rPr lang="ko-KR" altLang="en-US" u="sng" dirty="0" err="1"/>
              <a:t>증상완화제</a:t>
            </a:r>
            <a:r>
              <a:rPr lang="ko-KR" altLang="en-US" dirty="0"/>
              <a:t>”로 나뉜다</a:t>
            </a:r>
            <a:endParaRPr lang="en-US" altLang="ko-KR" dirty="0"/>
          </a:p>
          <a:p>
            <a:pPr lvl="1"/>
            <a:r>
              <a:rPr lang="ko-KR" altLang="en-US" sz="1400" b="1" u="sng" dirty="0" err="1"/>
              <a:t>증상완화제</a:t>
            </a:r>
            <a:r>
              <a:rPr lang="en-US" altLang="ko-KR" sz="1400" b="1" u="sng" dirty="0"/>
              <a:t>(reliever)</a:t>
            </a:r>
          </a:p>
          <a:p>
            <a:pPr lvl="2"/>
            <a:r>
              <a:rPr lang="ko-KR" altLang="en-US" sz="1200" dirty="0"/>
              <a:t>정의</a:t>
            </a:r>
            <a:r>
              <a:rPr lang="en-US" altLang="ko-KR" sz="1200" dirty="0"/>
              <a:t>: </a:t>
            </a:r>
            <a:r>
              <a:rPr lang="ko-KR" altLang="en-US" sz="1200" u="sng" dirty="0" err="1"/>
              <a:t>짧은시간동안</a:t>
            </a:r>
            <a:r>
              <a:rPr lang="ko-KR" altLang="en-US" sz="1200" u="sng" dirty="0"/>
              <a:t> </a:t>
            </a:r>
            <a:r>
              <a:rPr lang="ko-KR" altLang="en-US" sz="1200" u="sng" dirty="0" err="1"/>
              <a:t>기관지평활근확장</a:t>
            </a:r>
            <a:r>
              <a:rPr lang="ko-KR" altLang="en-US" sz="1200" u="sng" dirty="0"/>
              <a:t> 약물 </a:t>
            </a:r>
            <a:r>
              <a:rPr lang="en-US" altLang="ko-KR" sz="1200" dirty="0"/>
              <a:t>(</a:t>
            </a:r>
            <a:r>
              <a:rPr lang="ko-KR" altLang="en-US" sz="1200" dirty="0"/>
              <a:t>증상개선약물</a:t>
            </a:r>
            <a:r>
              <a:rPr lang="en-US" altLang="ko-KR" sz="1200" dirty="0"/>
              <a:t>)</a:t>
            </a:r>
          </a:p>
          <a:p>
            <a:pPr lvl="2"/>
            <a:r>
              <a:rPr lang="ko-KR" altLang="en-US" sz="1200" dirty="0"/>
              <a:t>종류</a:t>
            </a:r>
            <a:endParaRPr lang="en-US" altLang="ko-KR" sz="1200" dirty="0"/>
          </a:p>
          <a:p>
            <a:pPr lvl="3"/>
            <a:r>
              <a:rPr lang="en-US" altLang="ko-KR" sz="1200" b="1" u="sng" dirty="0"/>
              <a:t>SABA </a:t>
            </a:r>
            <a:r>
              <a:rPr lang="en-US" altLang="ko-KR" sz="900" dirty="0"/>
              <a:t>(inhaled short-acting beta 2 agonists,</a:t>
            </a:r>
            <a:r>
              <a:rPr lang="ko-KR" altLang="en-US" sz="900" dirty="0"/>
              <a:t>흡입</a:t>
            </a:r>
            <a:r>
              <a:rPr lang="en-US" altLang="ko-KR" sz="900" dirty="0"/>
              <a:t> </a:t>
            </a:r>
            <a:r>
              <a:rPr lang="ko-KR" altLang="en-US" sz="900" dirty="0" err="1"/>
              <a:t>속효성베타작용제</a:t>
            </a:r>
            <a:r>
              <a:rPr lang="en-US" altLang="ko-KR" sz="900" dirty="0"/>
              <a:t>) </a:t>
            </a:r>
          </a:p>
          <a:p>
            <a:pPr lvl="4"/>
            <a:r>
              <a:rPr lang="en-US" altLang="ko-KR" sz="850" dirty="0"/>
              <a:t>salbutamol(albuterol) [</a:t>
            </a:r>
            <a:r>
              <a:rPr lang="en-US" altLang="ko-KR" sz="850" b="1" dirty="0" err="1"/>
              <a:t>Ventolin</a:t>
            </a:r>
            <a:r>
              <a:rPr lang="en-US" altLang="ko-KR" sz="850" b="1" baseline="30000" dirty="0" err="1"/>
              <a:t>R</a:t>
            </a:r>
            <a:r>
              <a:rPr lang="en-US" altLang="ko-KR" sz="850" dirty="0"/>
              <a:t>] </a:t>
            </a:r>
          </a:p>
          <a:p>
            <a:pPr lvl="3"/>
            <a:r>
              <a:rPr lang="en-US" altLang="ko-KR" sz="1200" b="1" u="sng" dirty="0"/>
              <a:t>SAMA</a:t>
            </a:r>
            <a:r>
              <a:rPr lang="ko-KR" altLang="en-US" sz="1200" dirty="0"/>
              <a:t> </a:t>
            </a:r>
            <a:r>
              <a:rPr lang="en-US" altLang="ko-KR" sz="800" dirty="0"/>
              <a:t>(inhaled short-acting muscarinic antagonist or </a:t>
            </a:r>
            <a:r>
              <a:rPr lang="ko-KR" altLang="en-US" sz="800" dirty="0"/>
              <a:t> </a:t>
            </a:r>
            <a:r>
              <a:rPr lang="en-US" altLang="ko-KR" sz="800" dirty="0"/>
              <a:t>inhaled short-acting </a:t>
            </a:r>
            <a:r>
              <a:rPr lang="en-US" altLang="ko-KR" sz="800" dirty="0" err="1"/>
              <a:t>anticholinergics</a:t>
            </a:r>
            <a:r>
              <a:rPr lang="en-US" altLang="ko-KR" sz="800" dirty="0"/>
              <a:t>, </a:t>
            </a:r>
            <a:r>
              <a:rPr lang="ko-KR" altLang="en-US" sz="800" dirty="0"/>
              <a:t>흡입 </a:t>
            </a:r>
            <a:r>
              <a:rPr lang="ko-KR" altLang="en-US" sz="800" dirty="0" err="1"/>
              <a:t>속효성항콜린제</a:t>
            </a:r>
            <a:r>
              <a:rPr lang="ko-KR" altLang="en-US" sz="800" dirty="0"/>
              <a:t> </a:t>
            </a:r>
            <a:r>
              <a:rPr lang="en-US" altLang="ko-KR" sz="800" dirty="0"/>
              <a:t>or </a:t>
            </a:r>
            <a:r>
              <a:rPr lang="ko-KR" altLang="en-US" sz="800" dirty="0"/>
              <a:t>흡입 </a:t>
            </a:r>
            <a:r>
              <a:rPr lang="ko-KR" altLang="en-US" sz="800" dirty="0" err="1"/>
              <a:t>속효성항무스카린제</a:t>
            </a:r>
            <a:r>
              <a:rPr lang="ko-KR" altLang="en-US" sz="800" dirty="0"/>
              <a:t> </a:t>
            </a:r>
            <a:r>
              <a:rPr lang="en-US" altLang="ko-KR" sz="800" dirty="0"/>
              <a:t>) </a:t>
            </a:r>
          </a:p>
          <a:p>
            <a:pPr lvl="4"/>
            <a:r>
              <a:rPr lang="en-US" altLang="ko-KR" sz="850" dirty="0"/>
              <a:t>ipratropium </a:t>
            </a:r>
            <a:r>
              <a:rPr lang="en-US" altLang="ko-KR" sz="850" b="1" dirty="0"/>
              <a:t>[</a:t>
            </a:r>
            <a:r>
              <a:rPr lang="en-US" altLang="ko-KR" sz="850" b="1" dirty="0" err="1"/>
              <a:t>Atrovent</a:t>
            </a:r>
            <a:r>
              <a:rPr lang="en-US" altLang="ko-KR" sz="850" b="1" baseline="30000" dirty="0" err="1"/>
              <a:t>R</a:t>
            </a:r>
            <a:r>
              <a:rPr lang="en-US" altLang="ko-KR" sz="850" b="1" dirty="0"/>
              <a:t>] </a:t>
            </a:r>
          </a:p>
          <a:p>
            <a:pPr lvl="4"/>
            <a:endParaRPr lang="en-US" altLang="ko-KR" sz="850" b="1" dirty="0"/>
          </a:p>
          <a:p>
            <a:pPr lvl="1"/>
            <a:r>
              <a:rPr lang="ko-KR" altLang="en-US" sz="1400" b="1" u="sng" dirty="0" err="1"/>
              <a:t>질병조절제</a:t>
            </a:r>
            <a:r>
              <a:rPr lang="en-US" altLang="ko-KR" sz="1400" b="1" u="sng" dirty="0"/>
              <a:t>(controller)</a:t>
            </a:r>
          </a:p>
          <a:p>
            <a:pPr lvl="2"/>
            <a:r>
              <a:rPr lang="ko-KR" altLang="en-US" sz="1200" dirty="0"/>
              <a:t>정의</a:t>
            </a:r>
            <a:r>
              <a:rPr lang="en-US" altLang="ko-KR" sz="1200" dirty="0"/>
              <a:t>: </a:t>
            </a:r>
            <a:r>
              <a:rPr lang="ko-KR" altLang="en-US" sz="1200" u="sng" dirty="0"/>
              <a:t>기도</a:t>
            </a:r>
            <a:r>
              <a:rPr lang="en-US" altLang="ko-KR" sz="1200" u="sng" dirty="0"/>
              <a:t>(</a:t>
            </a:r>
            <a:r>
              <a:rPr lang="ko-KR" altLang="en-US" sz="1200" u="sng" dirty="0" err="1"/>
              <a:t>호산구성</a:t>
            </a:r>
            <a:r>
              <a:rPr lang="en-US" altLang="ko-KR" sz="1200" u="sng" dirty="0"/>
              <a:t>)</a:t>
            </a:r>
            <a:r>
              <a:rPr lang="ko-KR" altLang="en-US" sz="1200" u="sng" dirty="0"/>
              <a:t>염증을 감소</a:t>
            </a:r>
            <a:r>
              <a:rPr lang="ko-KR" altLang="en-US" sz="1200" dirty="0"/>
              <a:t>시키거나 </a:t>
            </a:r>
            <a:r>
              <a:rPr lang="ko-KR" altLang="en-US" sz="1200" u="sng" dirty="0" err="1"/>
              <a:t>오랜시간</a:t>
            </a:r>
            <a:r>
              <a:rPr lang="ko-KR" altLang="en-US" sz="1200" u="sng" dirty="0"/>
              <a:t> 기관지를 확장시키는 약물</a:t>
            </a:r>
            <a:endParaRPr lang="en-US" altLang="ko-KR" sz="1200" u="sng" dirty="0"/>
          </a:p>
          <a:p>
            <a:pPr lvl="2"/>
            <a:r>
              <a:rPr lang="ko-KR" altLang="en-US" sz="1200" u="sng" dirty="0" err="1"/>
              <a:t>대표약물</a:t>
            </a:r>
            <a:endParaRPr lang="en-US" altLang="ko-KR" sz="1200" u="sng" dirty="0"/>
          </a:p>
          <a:p>
            <a:pPr lvl="3"/>
            <a:r>
              <a:rPr lang="ko-KR" altLang="en-US" sz="1000" dirty="0"/>
              <a:t>흡입스테로이드 </a:t>
            </a:r>
            <a:r>
              <a:rPr lang="en-US" altLang="ko-KR" sz="1000" dirty="0"/>
              <a:t>(</a:t>
            </a:r>
            <a:r>
              <a:rPr lang="en-US" altLang="ko-KR" b="1" u="sng" dirty="0"/>
              <a:t>ICS</a:t>
            </a:r>
            <a:r>
              <a:rPr lang="en-US" altLang="ko-KR" sz="1000" dirty="0"/>
              <a:t>, inhaled corticosteroids)</a:t>
            </a:r>
          </a:p>
          <a:p>
            <a:pPr lvl="4"/>
            <a:r>
              <a:rPr lang="ko-KR" altLang="en-US" sz="1000" dirty="0" err="1"/>
              <a:t>호산구성기도염증을</a:t>
            </a:r>
            <a:r>
              <a:rPr lang="ko-KR" altLang="en-US" sz="1000" dirty="0"/>
              <a:t> 줄이는 가장 효과적인 약물</a:t>
            </a:r>
            <a:endParaRPr lang="en-US" altLang="ko-KR" sz="1000" dirty="0"/>
          </a:p>
          <a:p>
            <a:pPr marL="720781" lvl="3" indent="0">
              <a:buNone/>
            </a:pPr>
            <a:endParaRPr lang="en-US" altLang="ko-KR" sz="1000" dirty="0"/>
          </a:p>
          <a:p>
            <a:pPr lvl="3"/>
            <a:endParaRPr lang="ko-KR" altLang="en-US" dirty="0"/>
          </a:p>
        </p:txBody>
      </p:sp>
      <p:pic>
        <p:nvPicPr>
          <p:cNvPr id="6" name="그림 5"/>
          <p:cNvPicPr>
            <a:picLocks noChangeAspect="1"/>
          </p:cNvPicPr>
          <p:nvPr/>
        </p:nvPicPr>
        <p:blipFill>
          <a:blip r:embed="rId3"/>
          <a:stretch>
            <a:fillRect/>
          </a:stretch>
        </p:blipFill>
        <p:spPr>
          <a:xfrm>
            <a:off x="6296484" y="4633273"/>
            <a:ext cx="4047442" cy="3035582"/>
          </a:xfrm>
          <a:prstGeom prst="rect">
            <a:avLst/>
          </a:prstGeom>
        </p:spPr>
      </p:pic>
    </p:spTree>
    <p:extLst>
      <p:ext uri="{BB962C8B-B14F-4D97-AF65-F5344CB8AC3E}">
        <p14:creationId xmlns:p14="http://schemas.microsoft.com/office/powerpoint/2010/main" val="342902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z="2400" dirty="0"/>
              <a:t>ICS/LABA </a:t>
            </a:r>
            <a:r>
              <a:rPr lang="ko-KR" altLang="en-US" sz="2400" dirty="0" err="1"/>
              <a:t>복합제</a:t>
            </a:r>
            <a:r>
              <a:rPr lang="en-US" altLang="ko-KR" sz="2400" dirty="0"/>
              <a:t> (combination)</a:t>
            </a:r>
            <a:r>
              <a:rPr lang="ko-KR" altLang="en-US" sz="2400" dirty="0"/>
              <a:t> </a:t>
            </a:r>
            <a:r>
              <a:rPr lang="en-US" altLang="ko-KR" sz="2400" dirty="0"/>
              <a:t>(</a:t>
            </a:r>
            <a:r>
              <a:rPr lang="ko-KR" altLang="en-US" sz="2400" dirty="0"/>
              <a:t>크게 </a:t>
            </a:r>
            <a:r>
              <a:rPr lang="en-US" altLang="ko-KR" sz="2400" dirty="0"/>
              <a:t>2</a:t>
            </a:r>
            <a:r>
              <a:rPr lang="ko-KR" altLang="en-US" sz="2400" dirty="0"/>
              <a:t>가지로 분류</a:t>
            </a:r>
            <a:r>
              <a:rPr lang="en-US" altLang="ko-KR" sz="2400" dirty="0"/>
              <a:t>)</a:t>
            </a:r>
          </a:p>
        </p:txBody>
      </p:sp>
      <p:sp>
        <p:nvSpPr>
          <p:cNvPr id="3" name="내용 개체 틀 2"/>
          <p:cNvSpPr>
            <a:spLocks noGrp="1"/>
          </p:cNvSpPr>
          <p:nvPr>
            <p:ph idx="1"/>
          </p:nvPr>
        </p:nvSpPr>
        <p:spPr/>
        <p:txBody>
          <a:bodyPr/>
          <a:lstStyle/>
          <a:p>
            <a:r>
              <a:rPr lang="en-US" altLang="ko-KR" sz="2000" b="1" u="sng" dirty="0"/>
              <a:t>ICS/Fast acting LABA </a:t>
            </a:r>
            <a:r>
              <a:rPr lang="ko-KR" altLang="en-US" sz="2000" b="1" u="sng" dirty="0" err="1"/>
              <a:t>복합제</a:t>
            </a:r>
            <a:endParaRPr lang="en-US" altLang="ko-KR" sz="2000" b="1" u="sng" dirty="0"/>
          </a:p>
          <a:p>
            <a:pPr lvl="1"/>
            <a:r>
              <a:rPr lang="en-US" altLang="ko-KR" sz="1400" dirty="0"/>
              <a:t>LABA</a:t>
            </a:r>
            <a:r>
              <a:rPr lang="ko-KR" altLang="en-US" sz="1400" dirty="0"/>
              <a:t>로 </a:t>
            </a:r>
            <a:r>
              <a:rPr lang="en-US" altLang="ko-KR" sz="1400" dirty="0"/>
              <a:t>form (</a:t>
            </a:r>
            <a:r>
              <a:rPr lang="en-US" altLang="ko-KR" sz="1400" dirty="0" err="1"/>
              <a:t>formoterol</a:t>
            </a:r>
            <a:r>
              <a:rPr lang="en-US" altLang="ko-KR" sz="1400" dirty="0"/>
              <a:t>)</a:t>
            </a:r>
            <a:r>
              <a:rPr lang="ko-KR" altLang="en-US" sz="1400" dirty="0"/>
              <a:t>이용한 경우 즉 </a:t>
            </a:r>
            <a:r>
              <a:rPr lang="en-US" altLang="ko-KR" sz="1400" b="1" u="sng" dirty="0"/>
              <a:t>“ICS-form</a:t>
            </a:r>
            <a:r>
              <a:rPr lang="ko-KR" altLang="en-US" sz="1400" b="1" u="sng" dirty="0" err="1"/>
              <a:t>복합제</a:t>
            </a:r>
            <a:r>
              <a:rPr lang="en-US" altLang="ko-KR" sz="1400" b="1" u="sng" dirty="0"/>
              <a:t>”</a:t>
            </a:r>
          </a:p>
          <a:p>
            <a:pPr lvl="1"/>
            <a:r>
              <a:rPr lang="en-US" altLang="ko-KR" sz="1400" dirty="0"/>
              <a:t>Form</a:t>
            </a:r>
            <a:r>
              <a:rPr lang="ko-KR" altLang="en-US" sz="1400" dirty="0"/>
              <a:t>은 </a:t>
            </a:r>
            <a:r>
              <a:rPr lang="en-US" altLang="ko-KR" sz="1400" dirty="0"/>
              <a:t>action onset</a:t>
            </a:r>
            <a:r>
              <a:rPr lang="ko-KR" altLang="en-US" sz="1400" dirty="0"/>
              <a:t>은 약 </a:t>
            </a:r>
            <a:r>
              <a:rPr lang="en-US" altLang="ko-KR" sz="1800" b="1" dirty="0"/>
              <a:t>3</a:t>
            </a:r>
            <a:r>
              <a:rPr lang="ko-KR" altLang="en-US" sz="1800" b="1" dirty="0"/>
              <a:t>분 </a:t>
            </a:r>
            <a:r>
              <a:rPr lang="ko-KR" altLang="en-US" sz="1400" dirty="0"/>
              <a:t>으로 </a:t>
            </a:r>
            <a:r>
              <a:rPr lang="en-US" altLang="ko-KR" sz="1400" dirty="0" err="1"/>
              <a:t>ventolin</a:t>
            </a:r>
            <a:r>
              <a:rPr lang="ko-KR" altLang="en-US" sz="1400" dirty="0"/>
              <a:t>과 동일</a:t>
            </a:r>
            <a:endParaRPr lang="en-US" altLang="ko-KR" sz="1400" dirty="0"/>
          </a:p>
          <a:p>
            <a:pPr lvl="1"/>
            <a:r>
              <a:rPr lang="en-US" altLang="ko-KR" sz="1400" dirty="0"/>
              <a:t>Can be used as a </a:t>
            </a:r>
            <a:r>
              <a:rPr lang="en-US" altLang="ko-KR" sz="1400" u="sng" dirty="0"/>
              <a:t>Reliever as well as a controller with a single device</a:t>
            </a:r>
          </a:p>
          <a:p>
            <a:pPr marL="0" indent="0">
              <a:buNone/>
            </a:pPr>
            <a:endParaRPr lang="en-US" altLang="ko-KR" sz="2000" dirty="0"/>
          </a:p>
          <a:p>
            <a:pPr marL="0" indent="0">
              <a:buNone/>
            </a:pPr>
            <a:endParaRPr lang="en-US" altLang="ko-KR" sz="2000" dirty="0"/>
          </a:p>
          <a:p>
            <a:pPr marL="0" indent="0">
              <a:buNone/>
            </a:pPr>
            <a:endParaRPr lang="en-US" altLang="ko-KR" sz="2000" dirty="0"/>
          </a:p>
          <a:p>
            <a:pPr marL="0" indent="0">
              <a:buNone/>
            </a:pPr>
            <a:endParaRPr lang="en-US" altLang="ko-KR" sz="2000" dirty="0"/>
          </a:p>
          <a:p>
            <a:r>
              <a:rPr lang="en-US" altLang="ko-KR" sz="2000" b="1" u="sng" dirty="0"/>
              <a:t>ICS/Slow acting LABA </a:t>
            </a:r>
            <a:r>
              <a:rPr lang="ko-KR" altLang="en-US" sz="2000" b="1" u="sng" dirty="0" err="1"/>
              <a:t>복합제</a:t>
            </a:r>
            <a:endParaRPr lang="en-US" altLang="ko-KR" sz="2000" b="1" u="sng" dirty="0"/>
          </a:p>
          <a:p>
            <a:pPr lvl="1"/>
            <a:r>
              <a:rPr lang="en-US" altLang="ko-KR" sz="1400" dirty="0"/>
              <a:t>Form</a:t>
            </a:r>
            <a:r>
              <a:rPr lang="ko-KR" altLang="en-US" sz="1400" dirty="0"/>
              <a:t>이외의 </a:t>
            </a:r>
            <a:r>
              <a:rPr lang="en-US" altLang="ko-KR" sz="1400" dirty="0"/>
              <a:t>LABA</a:t>
            </a:r>
            <a:r>
              <a:rPr lang="ko-KR" altLang="en-US" sz="1400" dirty="0"/>
              <a:t>를</a:t>
            </a:r>
            <a:r>
              <a:rPr lang="en-US" altLang="ko-KR" sz="1400" dirty="0"/>
              <a:t> </a:t>
            </a:r>
            <a:r>
              <a:rPr lang="ko-KR" altLang="en-US" sz="1400" dirty="0"/>
              <a:t>사용한 경우 </a:t>
            </a:r>
            <a:r>
              <a:rPr lang="en-US" altLang="ko-KR" sz="1400" dirty="0"/>
              <a:t>(</a:t>
            </a:r>
            <a:r>
              <a:rPr lang="en-US" altLang="ko-KR" sz="1400" dirty="0" err="1"/>
              <a:t>salmetreol</a:t>
            </a:r>
            <a:r>
              <a:rPr lang="en-US" altLang="ko-KR" sz="1400" dirty="0"/>
              <a:t>, </a:t>
            </a:r>
            <a:r>
              <a:rPr lang="en-US" altLang="ko-KR" sz="1400" dirty="0" err="1"/>
              <a:t>vilanterol</a:t>
            </a:r>
            <a:r>
              <a:rPr lang="en-US" altLang="ko-KR" sz="1400" dirty="0"/>
              <a:t>..)</a:t>
            </a:r>
          </a:p>
          <a:p>
            <a:pPr lvl="1"/>
            <a:r>
              <a:rPr lang="en-US" altLang="ko-KR" sz="1400" dirty="0"/>
              <a:t>action onset</a:t>
            </a:r>
            <a:r>
              <a:rPr lang="ko-KR" altLang="en-US" sz="1400" dirty="0"/>
              <a:t>에 </a:t>
            </a:r>
            <a:r>
              <a:rPr lang="en-US" altLang="ko-KR" sz="1400" dirty="0"/>
              <a:t>30</a:t>
            </a:r>
            <a:r>
              <a:rPr lang="ko-KR" altLang="en-US" sz="1400" dirty="0"/>
              <a:t>분 이상 소요 </a:t>
            </a:r>
            <a:r>
              <a:rPr lang="en-US" altLang="ko-KR" sz="1400" dirty="0">
                <a:sym typeface="Wingdings" panose="05000000000000000000" pitchFamily="2" charset="2"/>
              </a:rPr>
              <a:t> </a:t>
            </a:r>
            <a:r>
              <a:rPr lang="en-US" altLang="ko-KR" sz="1400" dirty="0"/>
              <a:t>reliever</a:t>
            </a:r>
            <a:r>
              <a:rPr lang="ko-KR" altLang="en-US" sz="1400" dirty="0"/>
              <a:t>로 부적함</a:t>
            </a:r>
            <a:endParaRPr lang="en-US" altLang="ko-KR" sz="1400" dirty="0"/>
          </a:p>
          <a:p>
            <a:pPr lvl="1"/>
            <a:r>
              <a:rPr lang="en-US" altLang="ko-KR" sz="1400" u="sng" dirty="0"/>
              <a:t>Reliever</a:t>
            </a:r>
            <a:r>
              <a:rPr lang="ko-KR" altLang="en-US" sz="1400" u="sng" dirty="0"/>
              <a:t>로서 </a:t>
            </a:r>
            <a:r>
              <a:rPr lang="en-US" altLang="ko-KR" sz="1400" u="sng" dirty="0"/>
              <a:t>another SABA device </a:t>
            </a:r>
            <a:r>
              <a:rPr lang="ko-KR" altLang="en-US" sz="1400" u="sng" dirty="0"/>
              <a:t>필요</a:t>
            </a:r>
            <a:endParaRPr lang="en-US" altLang="ko-KR" sz="1400" u="sng" dirty="0"/>
          </a:p>
          <a:p>
            <a:pPr lvl="1"/>
            <a:endParaRPr lang="en-US" altLang="ko-KR" b="1" dirty="0"/>
          </a:p>
          <a:p>
            <a:endParaRPr lang="ko-KR" altLang="en-US" dirty="0"/>
          </a:p>
        </p:txBody>
      </p:sp>
      <p:pic>
        <p:nvPicPr>
          <p:cNvPr id="4" name="그림 3"/>
          <p:cNvPicPr>
            <a:picLocks noChangeAspect="1"/>
          </p:cNvPicPr>
          <p:nvPr/>
        </p:nvPicPr>
        <p:blipFill>
          <a:blip r:embed="rId3"/>
          <a:stretch>
            <a:fillRect/>
          </a:stretch>
        </p:blipFill>
        <p:spPr>
          <a:xfrm>
            <a:off x="6651571" y="4695770"/>
            <a:ext cx="2434040" cy="1819576"/>
          </a:xfrm>
          <a:prstGeom prst="rect">
            <a:avLst/>
          </a:prstGeom>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7154" y="985402"/>
            <a:ext cx="1412841" cy="1572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9995" y="985402"/>
            <a:ext cx="2033521" cy="1439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7922" y="2562987"/>
            <a:ext cx="1461338" cy="1134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19995" y="2452357"/>
            <a:ext cx="1695563" cy="1316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그림 11"/>
          <p:cNvPicPr>
            <a:picLocks noChangeAspect="1"/>
          </p:cNvPicPr>
          <p:nvPr/>
        </p:nvPicPr>
        <p:blipFill>
          <a:blip r:embed="rId8"/>
          <a:stretch>
            <a:fillRect/>
          </a:stretch>
        </p:blipFill>
        <p:spPr>
          <a:xfrm>
            <a:off x="9085610" y="4767009"/>
            <a:ext cx="1672911" cy="1476921"/>
          </a:xfrm>
          <a:prstGeom prst="rect">
            <a:avLst/>
          </a:prstGeom>
        </p:spPr>
      </p:pic>
    </p:spTree>
    <p:extLst>
      <p:ext uri="{BB962C8B-B14F-4D97-AF65-F5344CB8AC3E}">
        <p14:creationId xmlns:p14="http://schemas.microsoft.com/office/powerpoint/2010/main" val="139651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0BDB5-A968-60E6-9FDA-4D7EEEAF070F}"/>
            </a:ext>
          </a:extLst>
        </p:cNvPr>
        <p:cNvGrpSpPr/>
        <p:nvPr/>
      </p:nvGrpSpPr>
      <p:grpSpPr>
        <a:xfrm>
          <a:off x="0" y="0"/>
          <a:ext cx="0" cy="0"/>
          <a:chOff x="0" y="0"/>
          <a:chExt cx="0" cy="0"/>
        </a:xfrm>
      </p:grpSpPr>
      <p:sp>
        <p:nvSpPr>
          <p:cNvPr id="3" name="내용 개체 틀 2">
            <a:extLst>
              <a:ext uri="{FF2B5EF4-FFF2-40B4-BE49-F238E27FC236}">
                <a16:creationId xmlns:a16="http://schemas.microsoft.com/office/drawing/2014/main" id="{00822CBF-2343-3E5C-BF89-06D66BA2C745}"/>
              </a:ext>
            </a:extLst>
          </p:cNvPr>
          <p:cNvSpPr>
            <a:spLocks noGrp="1"/>
          </p:cNvSpPr>
          <p:nvPr>
            <p:ph idx="1"/>
          </p:nvPr>
        </p:nvSpPr>
        <p:spPr>
          <a:xfrm>
            <a:off x="246185" y="1489097"/>
            <a:ext cx="10914184" cy="5368903"/>
          </a:xfrm>
        </p:spPr>
        <p:txBody>
          <a:bodyPr/>
          <a:lstStyle/>
          <a:p>
            <a:r>
              <a:rPr lang="en-US" altLang="ko-KR" sz="3199" dirty="0"/>
              <a:t>Initial controller</a:t>
            </a:r>
            <a:r>
              <a:rPr lang="ko-KR" altLang="en-US" sz="3199" dirty="0"/>
              <a:t>선택할 때 “</a:t>
            </a:r>
            <a:r>
              <a:rPr lang="en-US" altLang="ko-KR" sz="3199" u="sng" dirty="0"/>
              <a:t>2 track approach</a:t>
            </a:r>
            <a:r>
              <a:rPr lang="en-US" altLang="ko-KR" sz="3199" dirty="0"/>
              <a:t>” </a:t>
            </a:r>
            <a:r>
              <a:rPr lang="ko-KR" altLang="en-US" sz="3199" dirty="0"/>
              <a:t>제시</a:t>
            </a:r>
          </a:p>
          <a:p>
            <a:pPr lvl="1"/>
            <a:r>
              <a:rPr lang="en-US" altLang="ko-KR" b="1" u="sng" dirty="0"/>
              <a:t>Track 1</a:t>
            </a:r>
          </a:p>
          <a:p>
            <a:pPr lvl="2"/>
            <a:r>
              <a:rPr lang="en-US" altLang="ko-KR" sz="1800" b="1" u="sng" dirty="0"/>
              <a:t>ICS-form</a:t>
            </a:r>
            <a:r>
              <a:rPr lang="ko-KR" altLang="en-US" sz="1800" dirty="0"/>
              <a:t>을 이용한 </a:t>
            </a:r>
            <a:r>
              <a:rPr lang="en-US" altLang="ko-KR" sz="1800" b="1" u="sng" dirty="0"/>
              <a:t>a single drug device as both controller and reliever</a:t>
            </a:r>
            <a:endParaRPr lang="en-US" altLang="ko-KR" sz="1800" dirty="0"/>
          </a:p>
          <a:p>
            <a:pPr lvl="1"/>
            <a:r>
              <a:rPr lang="en-US" altLang="ko-KR" b="1" u="sng" dirty="0"/>
              <a:t>Track 2</a:t>
            </a:r>
          </a:p>
          <a:p>
            <a:pPr lvl="2"/>
            <a:r>
              <a:rPr lang="en-US" altLang="ko-KR" sz="1800" b="1" u="sng" dirty="0"/>
              <a:t>ICS +/- </a:t>
            </a:r>
            <a:r>
              <a:rPr lang="en-US" altLang="ko-KR" sz="1800" dirty="0" err="1"/>
              <a:t>sa</a:t>
            </a:r>
            <a:r>
              <a:rPr lang="en-US" altLang="ko-KR" sz="1800" b="1" u="sng" dirty="0" err="1"/>
              <a:t>LABA</a:t>
            </a:r>
            <a:r>
              <a:rPr lang="en-US" altLang="ko-KR" sz="1800" b="1" u="sng" dirty="0"/>
              <a:t> maintenance (as a controller) </a:t>
            </a:r>
            <a:r>
              <a:rPr lang="en-US" altLang="ko-KR" sz="1800" b="1" i="1" dirty="0">
                <a:solidFill>
                  <a:srgbClr val="FF0000"/>
                </a:solidFill>
              </a:rPr>
              <a:t>AND</a:t>
            </a:r>
            <a:r>
              <a:rPr lang="en-US" altLang="ko-KR" sz="1800" dirty="0"/>
              <a:t> </a:t>
            </a:r>
            <a:r>
              <a:rPr lang="en-US" altLang="ko-KR" sz="1800" b="1" u="sng" dirty="0"/>
              <a:t>another SABA drug device as a reliever therapy</a:t>
            </a:r>
            <a:endParaRPr lang="en-US" altLang="ko-KR" sz="1800" dirty="0">
              <a:solidFill>
                <a:srgbClr val="000000"/>
              </a:solidFill>
              <a:latin typeface="맑은 고딕" panose="020B0503020000020004" pitchFamily="50" charset="-127"/>
              <a:ea typeface="맑은 고딕" panose="020B0503020000020004" pitchFamily="50" charset="-127"/>
            </a:endParaRPr>
          </a:p>
        </p:txBody>
      </p:sp>
      <p:sp>
        <p:nvSpPr>
          <p:cNvPr id="4" name="왼쪽 화살표 설명선 3">
            <a:extLst>
              <a:ext uri="{FF2B5EF4-FFF2-40B4-BE49-F238E27FC236}">
                <a16:creationId xmlns:a16="http://schemas.microsoft.com/office/drawing/2014/main" id="{7AE808F2-FE69-8114-612E-6BD3DB4CE2B7}"/>
              </a:ext>
            </a:extLst>
          </p:cNvPr>
          <p:cNvSpPr/>
          <p:nvPr/>
        </p:nvSpPr>
        <p:spPr bwMode="auto">
          <a:xfrm>
            <a:off x="1833445" y="2090850"/>
            <a:ext cx="1824155" cy="501022"/>
          </a:xfrm>
          <a:prstGeom prst="leftArrowCallout">
            <a:avLst/>
          </a:prstGeom>
          <a:solidFill>
            <a:srgbClr val="FFFF00"/>
          </a:solidFill>
          <a:ln w="9525" cap="flat" cmpd="sng" algn="ctr">
            <a:solidFill>
              <a:schemeClr val="tx1"/>
            </a:solidFill>
            <a:prstDash val="solid"/>
            <a:round/>
            <a:headEnd type="none" w="med" len="med"/>
            <a:tailEnd type="none" w="med" len="med"/>
          </a:ln>
          <a:effectLst/>
        </p:spPr>
        <p:txBody>
          <a:bodyPr vert="horz" wrap="none" lIns="89979" tIns="46789" rIns="89979" bIns="46789" numCol="1" rtlCol="0" anchor="ctr" anchorCtr="0" compatLnSpc="1">
            <a:prstTxWarp prst="textNoShape">
              <a:avLst/>
            </a:prstTxWarp>
          </a:bodyPr>
          <a:lstStyle/>
          <a:p>
            <a:pPr defTabSz="914217" fontAlgn="base" latinLnBrk="0">
              <a:spcBef>
                <a:spcPct val="0"/>
              </a:spcBef>
              <a:spcAft>
                <a:spcPct val="0"/>
              </a:spcAft>
            </a:pPr>
            <a:r>
              <a:rPr lang="en-US" altLang="ko-KR" dirty="0"/>
              <a:t>GINA</a:t>
            </a:r>
            <a:r>
              <a:rPr lang="ko-KR" altLang="en-US" dirty="0">
                <a:latin typeface="Arial" charset="0"/>
              </a:rPr>
              <a:t>추천</a:t>
            </a:r>
          </a:p>
        </p:txBody>
      </p:sp>
      <p:sp>
        <p:nvSpPr>
          <p:cNvPr id="9" name="직사각형 8">
            <a:extLst>
              <a:ext uri="{FF2B5EF4-FFF2-40B4-BE49-F238E27FC236}">
                <a16:creationId xmlns:a16="http://schemas.microsoft.com/office/drawing/2014/main" id="{24DBD80B-A413-5FF7-57A3-956CEC58D7A3}"/>
              </a:ext>
            </a:extLst>
          </p:cNvPr>
          <p:cNvSpPr/>
          <p:nvPr/>
        </p:nvSpPr>
        <p:spPr>
          <a:xfrm>
            <a:off x="11022483" y="0"/>
            <a:ext cx="1169517" cy="307777"/>
          </a:xfrm>
          <a:prstGeom prst="rect">
            <a:avLst/>
          </a:prstGeom>
          <a:solidFill>
            <a:srgbClr val="FF0000"/>
          </a:solidFill>
        </p:spPr>
        <p:txBody>
          <a:bodyPr wrap="square">
            <a:spAutoFit/>
          </a:bodyPr>
          <a:lstStyle/>
          <a:p>
            <a:r>
              <a:rPr lang="en-US" altLang="ko-KR" sz="1400" dirty="0">
                <a:solidFill>
                  <a:prstClr val="black"/>
                </a:solidFill>
              </a:rPr>
              <a:t>GINA 2021~</a:t>
            </a:r>
            <a:endParaRPr lang="ko-KR" altLang="en-US" sz="1400" dirty="0">
              <a:solidFill>
                <a:prstClr val="black"/>
              </a:solidFill>
            </a:endParaRPr>
          </a:p>
        </p:txBody>
      </p:sp>
      <p:sp>
        <p:nvSpPr>
          <p:cNvPr id="10" name="직사각형 9">
            <a:extLst>
              <a:ext uri="{FF2B5EF4-FFF2-40B4-BE49-F238E27FC236}">
                <a16:creationId xmlns:a16="http://schemas.microsoft.com/office/drawing/2014/main" id="{450C57AD-187A-B9BD-2C55-BC11646934C4}"/>
              </a:ext>
            </a:extLst>
          </p:cNvPr>
          <p:cNvSpPr/>
          <p:nvPr/>
        </p:nvSpPr>
        <p:spPr>
          <a:xfrm>
            <a:off x="7474972" y="6391320"/>
            <a:ext cx="2941150" cy="369247"/>
          </a:xfrm>
          <a:prstGeom prst="rect">
            <a:avLst/>
          </a:prstGeom>
        </p:spPr>
        <p:txBody>
          <a:bodyPr wrap="none">
            <a:spAutoFit/>
          </a:bodyPr>
          <a:lstStyle/>
          <a:p>
            <a:r>
              <a:rPr lang="en-US" altLang="ko-KR" dirty="0" err="1"/>
              <a:t>saLABA</a:t>
            </a:r>
            <a:r>
              <a:rPr lang="en-US" altLang="ko-KR" dirty="0"/>
              <a:t>, slow acting LABA</a:t>
            </a:r>
            <a:endParaRPr lang="ko-KR" altLang="en-US" dirty="0"/>
          </a:p>
        </p:txBody>
      </p:sp>
    </p:spTree>
    <p:extLst>
      <p:ext uri="{BB962C8B-B14F-4D97-AF65-F5344CB8AC3E}">
        <p14:creationId xmlns:p14="http://schemas.microsoft.com/office/powerpoint/2010/main" val="242454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CE3C1-6B1D-6D48-2F72-69A9E5A3626C}"/>
            </a:ext>
          </a:extLst>
        </p:cNvPr>
        <p:cNvGrpSpPr/>
        <p:nvPr/>
      </p:nvGrpSpPr>
      <p:grpSpPr>
        <a:xfrm>
          <a:off x="0" y="0"/>
          <a:ext cx="0" cy="0"/>
          <a:chOff x="0" y="0"/>
          <a:chExt cx="0" cy="0"/>
        </a:xfrm>
      </p:grpSpPr>
      <p:pic>
        <p:nvPicPr>
          <p:cNvPr id="4" name="그림 3">
            <a:extLst>
              <a:ext uri="{FF2B5EF4-FFF2-40B4-BE49-F238E27FC236}">
                <a16:creationId xmlns:a16="http://schemas.microsoft.com/office/drawing/2014/main" id="{6C2B9A4C-F37F-2A5C-D14F-5C8AE1E5F8A8}"/>
              </a:ext>
            </a:extLst>
          </p:cNvPr>
          <p:cNvPicPr>
            <a:picLocks noChangeAspect="1"/>
          </p:cNvPicPr>
          <p:nvPr/>
        </p:nvPicPr>
        <p:blipFill>
          <a:blip r:embed="rId3"/>
          <a:stretch>
            <a:fillRect/>
          </a:stretch>
        </p:blipFill>
        <p:spPr>
          <a:xfrm>
            <a:off x="1681740" y="136164"/>
            <a:ext cx="9636036" cy="5420575"/>
          </a:xfrm>
          <a:prstGeom prst="rect">
            <a:avLst/>
          </a:prstGeom>
        </p:spPr>
      </p:pic>
      <p:sp>
        <p:nvSpPr>
          <p:cNvPr id="8" name="아래쪽 화살표 설명선 7">
            <a:extLst>
              <a:ext uri="{FF2B5EF4-FFF2-40B4-BE49-F238E27FC236}">
                <a16:creationId xmlns:a16="http://schemas.microsoft.com/office/drawing/2014/main" id="{3D473063-4CCD-0DED-8659-2EB2C0376BAA}"/>
              </a:ext>
            </a:extLst>
          </p:cNvPr>
          <p:cNvSpPr/>
          <p:nvPr/>
        </p:nvSpPr>
        <p:spPr bwMode="auto">
          <a:xfrm>
            <a:off x="7933972" y="1340913"/>
            <a:ext cx="1049239" cy="580960"/>
          </a:xfrm>
          <a:prstGeom prst="downArrowCallout">
            <a:avLst/>
          </a:prstGeom>
          <a:solidFill>
            <a:srgbClr val="FFFF00"/>
          </a:solidFill>
          <a:ln w="9525" cap="flat" cmpd="sng" algn="ctr">
            <a:solidFill>
              <a:schemeClr val="tx1"/>
            </a:solidFill>
            <a:prstDash val="solid"/>
            <a:round/>
            <a:headEnd type="none" w="med" len="med"/>
            <a:tailEnd type="none" w="med" len="med"/>
          </a:ln>
          <a:effectLst/>
        </p:spPr>
        <p:txBody>
          <a:bodyPr vert="horz" wrap="none" lIns="89979" tIns="46789" rIns="89979" bIns="46789" numCol="1" rtlCol="0" anchor="ctr" anchorCtr="0" compatLnSpc="1">
            <a:prstTxWarp prst="textNoShape">
              <a:avLst/>
            </a:prstTxWarp>
          </a:bodyPr>
          <a:lstStyle/>
          <a:p>
            <a:pPr algn="ctr"/>
            <a:r>
              <a:rPr lang="ko-KR" altLang="en-US" sz="1400" dirty="0"/>
              <a:t>심한 </a:t>
            </a:r>
            <a:r>
              <a:rPr lang="ko-KR" altLang="en-US" sz="1400" dirty="0" err="1"/>
              <a:t>비조절</a:t>
            </a:r>
            <a:endParaRPr lang="ko-KR" altLang="en-US" sz="1400" dirty="0"/>
          </a:p>
        </p:txBody>
      </p:sp>
      <p:sp>
        <p:nvSpPr>
          <p:cNvPr id="9" name="아래쪽 화살표 설명선 8">
            <a:extLst>
              <a:ext uri="{FF2B5EF4-FFF2-40B4-BE49-F238E27FC236}">
                <a16:creationId xmlns:a16="http://schemas.microsoft.com/office/drawing/2014/main" id="{6C50EBF3-59FD-CD0F-C292-BAC653B313DD}"/>
              </a:ext>
            </a:extLst>
          </p:cNvPr>
          <p:cNvSpPr/>
          <p:nvPr/>
        </p:nvSpPr>
        <p:spPr bwMode="auto">
          <a:xfrm>
            <a:off x="6700849" y="1502126"/>
            <a:ext cx="1049239" cy="580960"/>
          </a:xfrm>
          <a:prstGeom prst="downArrowCallout">
            <a:avLst/>
          </a:prstGeom>
          <a:solidFill>
            <a:srgbClr val="FFFF00"/>
          </a:solidFill>
          <a:ln w="9525" cap="flat" cmpd="sng" algn="ctr">
            <a:solidFill>
              <a:schemeClr val="tx1"/>
            </a:solidFill>
            <a:prstDash val="solid"/>
            <a:round/>
            <a:headEnd type="none" w="med" len="med"/>
            <a:tailEnd type="none" w="med" len="med"/>
          </a:ln>
          <a:effectLst/>
        </p:spPr>
        <p:txBody>
          <a:bodyPr vert="horz" wrap="none" lIns="89979" tIns="46789" rIns="89979" bIns="46789" numCol="1" rtlCol="0" anchor="ctr" anchorCtr="0" compatLnSpc="1">
            <a:prstTxWarp prst="textNoShape">
              <a:avLst/>
            </a:prstTxWarp>
          </a:bodyPr>
          <a:lstStyle/>
          <a:p>
            <a:pPr algn="ctr"/>
            <a:r>
              <a:rPr lang="ko-KR" altLang="en-US" sz="1400" dirty="0" err="1"/>
              <a:t>비조절</a:t>
            </a:r>
            <a:endParaRPr lang="ko-KR" altLang="en-US" sz="1400" dirty="0"/>
          </a:p>
        </p:txBody>
      </p:sp>
      <p:sp>
        <p:nvSpPr>
          <p:cNvPr id="10" name="아래쪽 화살표 설명선 9">
            <a:extLst>
              <a:ext uri="{FF2B5EF4-FFF2-40B4-BE49-F238E27FC236}">
                <a16:creationId xmlns:a16="http://schemas.microsoft.com/office/drawing/2014/main" id="{1D309983-06EF-4A3A-95EF-0498736F89D2}"/>
              </a:ext>
            </a:extLst>
          </p:cNvPr>
          <p:cNvSpPr/>
          <p:nvPr/>
        </p:nvSpPr>
        <p:spPr bwMode="auto">
          <a:xfrm>
            <a:off x="5467727" y="1651796"/>
            <a:ext cx="1049239" cy="580960"/>
          </a:xfrm>
          <a:prstGeom prst="downArrowCallout">
            <a:avLst/>
          </a:prstGeom>
          <a:solidFill>
            <a:srgbClr val="FFFF00"/>
          </a:solidFill>
          <a:ln w="9525" cap="flat" cmpd="sng" algn="ctr">
            <a:solidFill>
              <a:schemeClr val="tx1"/>
            </a:solidFill>
            <a:prstDash val="solid"/>
            <a:round/>
            <a:headEnd type="none" w="med" len="med"/>
            <a:tailEnd type="none" w="med" len="med"/>
          </a:ln>
          <a:effectLst/>
        </p:spPr>
        <p:txBody>
          <a:bodyPr vert="horz" wrap="none" lIns="89979" tIns="46789" rIns="89979" bIns="46789" numCol="1" rtlCol="0" anchor="ctr" anchorCtr="0" compatLnSpc="1">
            <a:prstTxWarp prst="textNoShape">
              <a:avLst/>
            </a:prstTxWarp>
          </a:bodyPr>
          <a:lstStyle/>
          <a:p>
            <a:pPr algn="ctr"/>
            <a:r>
              <a:rPr lang="ko-KR" altLang="en-US" sz="1400" dirty="0" err="1"/>
              <a:t>부분조절</a:t>
            </a:r>
            <a:endParaRPr lang="ko-KR" altLang="en-US" sz="1400" dirty="0"/>
          </a:p>
        </p:txBody>
      </p:sp>
      <p:sp>
        <p:nvSpPr>
          <p:cNvPr id="11" name="아래쪽 화살표 설명선 10">
            <a:extLst>
              <a:ext uri="{FF2B5EF4-FFF2-40B4-BE49-F238E27FC236}">
                <a16:creationId xmlns:a16="http://schemas.microsoft.com/office/drawing/2014/main" id="{CFC79781-D861-94DA-CED1-5E1FD7776604}"/>
              </a:ext>
            </a:extLst>
          </p:cNvPr>
          <p:cNvSpPr/>
          <p:nvPr/>
        </p:nvSpPr>
        <p:spPr bwMode="auto">
          <a:xfrm>
            <a:off x="4144765" y="1940391"/>
            <a:ext cx="1049239" cy="580960"/>
          </a:xfrm>
          <a:prstGeom prst="downArrowCallout">
            <a:avLst/>
          </a:prstGeom>
          <a:solidFill>
            <a:srgbClr val="FFFF00"/>
          </a:solidFill>
          <a:ln w="9525" cap="flat" cmpd="sng" algn="ctr">
            <a:solidFill>
              <a:schemeClr val="tx1"/>
            </a:solidFill>
            <a:prstDash val="solid"/>
            <a:round/>
            <a:headEnd type="none" w="med" len="med"/>
            <a:tailEnd type="none" w="med" len="med"/>
          </a:ln>
          <a:effectLst/>
        </p:spPr>
        <p:txBody>
          <a:bodyPr vert="horz" wrap="none" lIns="89979" tIns="46789" rIns="89979" bIns="46789" numCol="1" rtlCol="0" anchor="ctr" anchorCtr="0" compatLnSpc="1">
            <a:prstTxWarp prst="textNoShape">
              <a:avLst/>
            </a:prstTxWarp>
          </a:bodyPr>
          <a:lstStyle/>
          <a:p>
            <a:pPr algn="ctr"/>
            <a:r>
              <a:rPr lang="ko-KR" altLang="en-US" sz="1400" dirty="0"/>
              <a:t>조절</a:t>
            </a:r>
          </a:p>
        </p:txBody>
      </p:sp>
      <p:sp>
        <p:nvSpPr>
          <p:cNvPr id="2" name="직사각형 1">
            <a:extLst>
              <a:ext uri="{FF2B5EF4-FFF2-40B4-BE49-F238E27FC236}">
                <a16:creationId xmlns:a16="http://schemas.microsoft.com/office/drawing/2014/main" id="{6968D88E-9600-200D-778E-D71561256F59}"/>
              </a:ext>
            </a:extLst>
          </p:cNvPr>
          <p:cNvSpPr/>
          <p:nvPr/>
        </p:nvSpPr>
        <p:spPr>
          <a:xfrm>
            <a:off x="7933972" y="833082"/>
            <a:ext cx="1831351" cy="507831"/>
          </a:xfrm>
          <a:prstGeom prst="rect">
            <a:avLst/>
          </a:prstGeom>
          <a:solidFill>
            <a:srgbClr val="FFFF00"/>
          </a:solidFill>
          <a:ln>
            <a:solidFill>
              <a:schemeClr val="tx1"/>
            </a:solidFill>
          </a:ln>
        </p:spPr>
        <p:txBody>
          <a:bodyPr wrap="square">
            <a:spAutoFit/>
          </a:bodyPr>
          <a:lstStyle/>
          <a:p>
            <a:r>
              <a:rPr lang="ko-KR" altLang="en-US" sz="900" dirty="0" err="1"/>
              <a:t>매일증상</a:t>
            </a:r>
            <a:r>
              <a:rPr lang="ko-KR" altLang="en-US" sz="900" dirty="0"/>
              <a:t>(야간증상주1회) + </a:t>
            </a:r>
            <a:r>
              <a:rPr lang="ko-KR" altLang="en-US" sz="900" dirty="0" err="1"/>
              <a:t>폐기능저하</a:t>
            </a:r>
            <a:r>
              <a:rPr lang="ko-KR" altLang="en-US" sz="900" dirty="0"/>
              <a:t>(</a:t>
            </a:r>
            <a:r>
              <a:rPr lang="ko-KR" altLang="en-US" sz="900" dirty="0" err="1"/>
              <a:t>eg</a:t>
            </a:r>
            <a:r>
              <a:rPr lang="ko-KR" altLang="en-US" sz="900" dirty="0"/>
              <a:t>, FEV1&lt;80%pred) </a:t>
            </a:r>
            <a:r>
              <a:rPr lang="ko-KR" altLang="en-US" sz="900" dirty="0" err="1"/>
              <a:t>or</a:t>
            </a:r>
            <a:r>
              <a:rPr lang="ko-KR" altLang="en-US" sz="900" dirty="0"/>
              <a:t> </a:t>
            </a:r>
            <a:r>
              <a:rPr lang="ko-KR" altLang="en-US" sz="900" dirty="0" err="1"/>
              <a:t>급성악화</a:t>
            </a:r>
            <a:r>
              <a:rPr lang="ko-KR" altLang="en-US" sz="900" dirty="0"/>
              <a:t> </a:t>
            </a:r>
          </a:p>
        </p:txBody>
      </p:sp>
      <p:sp>
        <p:nvSpPr>
          <p:cNvPr id="3" name="직사각형 2">
            <a:extLst>
              <a:ext uri="{FF2B5EF4-FFF2-40B4-BE49-F238E27FC236}">
                <a16:creationId xmlns:a16="http://schemas.microsoft.com/office/drawing/2014/main" id="{44CFFA8A-63F3-8021-4271-70B9F3365B6E}"/>
              </a:ext>
            </a:extLst>
          </p:cNvPr>
          <p:cNvSpPr/>
          <p:nvPr/>
        </p:nvSpPr>
        <p:spPr>
          <a:xfrm>
            <a:off x="6600303" y="1146089"/>
            <a:ext cx="1250330" cy="369332"/>
          </a:xfrm>
          <a:prstGeom prst="rect">
            <a:avLst/>
          </a:prstGeom>
          <a:solidFill>
            <a:srgbClr val="FFFF00"/>
          </a:solidFill>
          <a:ln>
            <a:solidFill>
              <a:schemeClr val="tx1"/>
            </a:solidFill>
          </a:ln>
        </p:spPr>
        <p:txBody>
          <a:bodyPr wrap="square">
            <a:spAutoFit/>
          </a:bodyPr>
          <a:lstStyle/>
          <a:p>
            <a:r>
              <a:rPr lang="ko-KR" altLang="en-US" sz="900" dirty="0" err="1"/>
              <a:t>거의매일</a:t>
            </a:r>
            <a:r>
              <a:rPr lang="ko-KR" altLang="en-US" sz="900" dirty="0"/>
              <a:t>(주4회)증상 (야간증상주1회)</a:t>
            </a:r>
          </a:p>
        </p:txBody>
      </p:sp>
      <p:sp>
        <p:nvSpPr>
          <p:cNvPr id="6" name="직사각형 5">
            <a:extLst>
              <a:ext uri="{FF2B5EF4-FFF2-40B4-BE49-F238E27FC236}">
                <a16:creationId xmlns:a16="http://schemas.microsoft.com/office/drawing/2014/main" id="{83759B79-9783-B9CF-91DB-EC8700C3D043}"/>
              </a:ext>
            </a:extLst>
          </p:cNvPr>
          <p:cNvSpPr/>
          <p:nvPr/>
        </p:nvSpPr>
        <p:spPr>
          <a:xfrm>
            <a:off x="5475136" y="1418178"/>
            <a:ext cx="941283" cy="230832"/>
          </a:xfrm>
          <a:prstGeom prst="rect">
            <a:avLst/>
          </a:prstGeom>
          <a:solidFill>
            <a:srgbClr val="FFFF00"/>
          </a:solidFill>
          <a:ln>
            <a:solidFill>
              <a:schemeClr val="tx1"/>
            </a:solidFill>
          </a:ln>
        </p:spPr>
        <p:txBody>
          <a:bodyPr wrap="none">
            <a:spAutoFit/>
          </a:bodyPr>
          <a:lstStyle/>
          <a:p>
            <a:r>
              <a:rPr lang="ko-KR" altLang="en-US" sz="900" dirty="0"/>
              <a:t>월2회이상증상</a:t>
            </a:r>
          </a:p>
        </p:txBody>
      </p:sp>
      <p:sp>
        <p:nvSpPr>
          <p:cNvPr id="12" name="직사각형 11">
            <a:extLst>
              <a:ext uri="{FF2B5EF4-FFF2-40B4-BE49-F238E27FC236}">
                <a16:creationId xmlns:a16="http://schemas.microsoft.com/office/drawing/2014/main" id="{2C5ACC16-B6D9-3F78-C997-2E4F1E5D3142}"/>
              </a:ext>
            </a:extLst>
          </p:cNvPr>
          <p:cNvSpPr/>
          <p:nvPr/>
        </p:nvSpPr>
        <p:spPr>
          <a:xfrm>
            <a:off x="4151867" y="1709559"/>
            <a:ext cx="941283" cy="230832"/>
          </a:xfrm>
          <a:prstGeom prst="rect">
            <a:avLst/>
          </a:prstGeom>
          <a:solidFill>
            <a:srgbClr val="FFFF00"/>
          </a:solidFill>
          <a:ln>
            <a:solidFill>
              <a:schemeClr val="tx1"/>
            </a:solidFill>
          </a:ln>
        </p:spPr>
        <p:txBody>
          <a:bodyPr wrap="none">
            <a:spAutoFit/>
          </a:bodyPr>
          <a:lstStyle/>
          <a:p>
            <a:r>
              <a:rPr lang="ko-KR" altLang="en-US" sz="900" dirty="0"/>
              <a:t>월2회미만증상</a:t>
            </a:r>
          </a:p>
        </p:txBody>
      </p:sp>
      <p:sp>
        <p:nvSpPr>
          <p:cNvPr id="7" name="직사각형 6">
            <a:extLst>
              <a:ext uri="{FF2B5EF4-FFF2-40B4-BE49-F238E27FC236}">
                <a16:creationId xmlns:a16="http://schemas.microsoft.com/office/drawing/2014/main" id="{F6E4C8F4-40EF-CE18-AF86-66524F3D571C}"/>
              </a:ext>
            </a:extLst>
          </p:cNvPr>
          <p:cNvSpPr/>
          <p:nvPr/>
        </p:nvSpPr>
        <p:spPr>
          <a:xfrm>
            <a:off x="11022483" y="0"/>
            <a:ext cx="1169517" cy="307777"/>
          </a:xfrm>
          <a:prstGeom prst="rect">
            <a:avLst/>
          </a:prstGeom>
          <a:solidFill>
            <a:srgbClr val="FF0000"/>
          </a:solidFill>
        </p:spPr>
        <p:txBody>
          <a:bodyPr wrap="square">
            <a:spAutoFit/>
          </a:bodyPr>
          <a:lstStyle/>
          <a:p>
            <a:r>
              <a:rPr lang="en-US" altLang="ko-KR" sz="1400" dirty="0">
                <a:solidFill>
                  <a:prstClr val="black"/>
                </a:solidFill>
              </a:rPr>
              <a:t>GINA 2021~</a:t>
            </a:r>
            <a:endParaRPr lang="ko-KR" altLang="en-US" sz="1400" dirty="0">
              <a:solidFill>
                <a:prstClr val="black"/>
              </a:solidFill>
            </a:endParaRPr>
          </a:p>
        </p:txBody>
      </p:sp>
      <p:sp>
        <p:nvSpPr>
          <p:cNvPr id="13" name="직사각형 12">
            <a:extLst>
              <a:ext uri="{FF2B5EF4-FFF2-40B4-BE49-F238E27FC236}">
                <a16:creationId xmlns:a16="http://schemas.microsoft.com/office/drawing/2014/main" id="{374E7D61-2F91-4A05-7C72-AF0524446F87}"/>
              </a:ext>
            </a:extLst>
          </p:cNvPr>
          <p:cNvSpPr/>
          <p:nvPr/>
        </p:nvSpPr>
        <p:spPr>
          <a:xfrm>
            <a:off x="2336360" y="1876007"/>
            <a:ext cx="1486304" cy="230832"/>
          </a:xfrm>
          <a:prstGeom prst="rect">
            <a:avLst/>
          </a:prstGeom>
          <a:solidFill>
            <a:srgbClr val="FFFF00"/>
          </a:solidFill>
          <a:ln>
            <a:solidFill>
              <a:schemeClr val="tx1"/>
            </a:solidFill>
          </a:ln>
        </p:spPr>
        <p:txBody>
          <a:bodyPr wrap="none">
            <a:spAutoFit/>
          </a:bodyPr>
          <a:lstStyle/>
          <a:p>
            <a:r>
              <a:rPr lang="en-US" altLang="ko-KR" sz="900" dirty="0"/>
              <a:t>Initial controller </a:t>
            </a:r>
            <a:r>
              <a:rPr lang="ko-KR" altLang="en-US" sz="900" dirty="0"/>
              <a:t>선택</a:t>
            </a:r>
            <a:r>
              <a:rPr lang="en-US" altLang="ko-KR" sz="900" dirty="0"/>
              <a:t> </a:t>
            </a:r>
            <a:r>
              <a:rPr lang="ko-KR" altLang="en-US" sz="900" dirty="0"/>
              <a:t>기준</a:t>
            </a:r>
          </a:p>
        </p:txBody>
      </p:sp>
      <p:sp>
        <p:nvSpPr>
          <p:cNvPr id="14" name="제목 1">
            <a:extLst>
              <a:ext uri="{FF2B5EF4-FFF2-40B4-BE49-F238E27FC236}">
                <a16:creationId xmlns:a16="http://schemas.microsoft.com/office/drawing/2014/main" id="{2DF4BA13-8D48-D009-267D-4C805DFB247D}"/>
              </a:ext>
            </a:extLst>
          </p:cNvPr>
          <p:cNvSpPr>
            <a:spLocks noGrp="1"/>
          </p:cNvSpPr>
          <p:nvPr>
            <p:ph type="title"/>
          </p:nvPr>
        </p:nvSpPr>
        <p:spPr>
          <a:xfrm>
            <a:off x="2440053" y="5890353"/>
            <a:ext cx="8521591" cy="647850"/>
          </a:xfrm>
          <a:solidFill>
            <a:schemeClr val="tx1"/>
          </a:solidFill>
        </p:spPr>
        <p:txBody>
          <a:bodyPr/>
          <a:lstStyle/>
          <a:p>
            <a:r>
              <a:rPr lang="ko-KR" altLang="en-US" sz="2400" dirty="0" err="1"/>
              <a:t>전체천식의</a:t>
            </a:r>
            <a:r>
              <a:rPr lang="ko-KR" altLang="en-US" sz="2400" dirty="0"/>
              <a:t> </a:t>
            </a:r>
            <a:r>
              <a:rPr lang="en-US" altLang="ko-KR" sz="2400" dirty="0"/>
              <a:t>5% </a:t>
            </a:r>
            <a:r>
              <a:rPr lang="en-US" altLang="ko-KR" sz="2400" dirty="0">
                <a:sym typeface="Wingdings" panose="05000000000000000000" pitchFamily="2" charset="2"/>
              </a:rPr>
              <a:t> Step 4/5</a:t>
            </a:r>
            <a:r>
              <a:rPr lang="ko-KR" altLang="en-US" sz="2400" dirty="0">
                <a:sym typeface="Wingdings" panose="05000000000000000000" pitchFamily="2" charset="2"/>
              </a:rPr>
              <a:t>의 치료로도 </a:t>
            </a:r>
            <a:r>
              <a:rPr lang="ko-KR" altLang="en-US" sz="2400" dirty="0" err="1">
                <a:sym typeface="Wingdings" panose="05000000000000000000" pitchFamily="2" charset="2"/>
              </a:rPr>
              <a:t>비조절</a:t>
            </a:r>
            <a:r>
              <a:rPr lang="en-US" altLang="ko-KR" sz="2400" dirty="0">
                <a:sym typeface="Wingdings" panose="05000000000000000000" pitchFamily="2" charset="2"/>
              </a:rPr>
              <a:t>: Severe Asthma</a:t>
            </a:r>
            <a:endParaRPr lang="ko-KR" altLang="en-US" sz="2400" dirty="0"/>
          </a:p>
        </p:txBody>
      </p:sp>
      <p:sp>
        <p:nvSpPr>
          <p:cNvPr id="15" name="순서도: 대체 처리 14">
            <a:extLst>
              <a:ext uri="{FF2B5EF4-FFF2-40B4-BE49-F238E27FC236}">
                <a16:creationId xmlns:a16="http://schemas.microsoft.com/office/drawing/2014/main" id="{23EB3AEF-6E59-9346-A818-ACF080438DBB}"/>
              </a:ext>
            </a:extLst>
          </p:cNvPr>
          <p:cNvSpPr/>
          <p:nvPr/>
        </p:nvSpPr>
        <p:spPr bwMode="auto">
          <a:xfrm>
            <a:off x="7942864" y="234666"/>
            <a:ext cx="2567396" cy="4805265"/>
          </a:xfrm>
          <a:prstGeom prst="flowChartAlternateProcess">
            <a:avLst/>
          </a:prstGeom>
          <a:solidFill>
            <a:schemeClr val="accent1">
              <a:alpha val="47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altLang="ko-KR" sz="3200" b="1" i="0" u="sng" strike="noStrike" cap="none" normalizeH="0" baseline="0" dirty="0">
              <a:ln>
                <a:noFill/>
              </a:ln>
              <a:solidFill>
                <a:srgbClr val="FF0000"/>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lang="en-US" altLang="ko-KR" sz="3200" b="1" u="sng" dirty="0">
              <a:solidFill>
                <a:srgbClr val="FF0000"/>
              </a:solidFill>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altLang="ko-KR" sz="3200" b="1" i="0" u="sng" strike="noStrike" cap="none" normalizeH="0" baseline="0" dirty="0">
              <a:ln>
                <a:noFill/>
              </a:ln>
              <a:solidFill>
                <a:srgbClr val="FF0000"/>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lang="en-US" altLang="ko-KR" sz="3200" b="1" u="sng" dirty="0">
              <a:solidFill>
                <a:srgbClr val="FF0000"/>
              </a:solidFill>
            </a:endParaRPr>
          </a:p>
          <a:p>
            <a:pPr marL="0" marR="0" indent="0" algn="ctr" defTabSz="914400" rtl="0" eaLnBrk="1" fontAlgn="base" latinLnBrk="0" hangingPunct="1">
              <a:lnSpc>
                <a:spcPct val="100000"/>
              </a:lnSpc>
              <a:spcBef>
                <a:spcPct val="0"/>
              </a:spcBef>
              <a:spcAft>
                <a:spcPct val="0"/>
              </a:spcAft>
              <a:buClrTx/>
              <a:buSzTx/>
              <a:buFontTx/>
              <a:buNone/>
              <a:tabLst/>
            </a:pPr>
            <a:endParaRPr lang="en-US" altLang="ko-KR" sz="3200" b="1" u="sng" dirty="0">
              <a:solidFill>
                <a:srgbClr val="FF0000"/>
              </a:solidFill>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altLang="ko-KR" sz="5400" b="1" i="0" u="sng" strike="noStrike" cap="none" normalizeH="0" baseline="0" dirty="0">
                <a:ln>
                  <a:noFill/>
                </a:ln>
                <a:effectLst/>
              </a:rPr>
              <a:t>Severe</a:t>
            </a:r>
          </a:p>
          <a:p>
            <a:pPr marL="0" marR="0" indent="0" algn="ctr" defTabSz="914400" rtl="0" eaLnBrk="1" fontAlgn="base" latinLnBrk="0" hangingPunct="1">
              <a:lnSpc>
                <a:spcPct val="100000"/>
              </a:lnSpc>
              <a:spcBef>
                <a:spcPct val="0"/>
              </a:spcBef>
              <a:spcAft>
                <a:spcPct val="0"/>
              </a:spcAft>
              <a:buClrTx/>
              <a:buSzTx/>
              <a:buFontTx/>
              <a:buNone/>
              <a:tabLst/>
            </a:pPr>
            <a:r>
              <a:rPr lang="en-US" altLang="ko-KR" sz="5400" b="1" u="sng" dirty="0"/>
              <a:t>Asthma</a:t>
            </a:r>
          </a:p>
          <a:p>
            <a:pPr marL="0" marR="0" indent="0" algn="l" defTabSz="914400" rtl="0" eaLnBrk="1" fontAlgn="base" latinLnBrk="0" hangingPunct="1">
              <a:lnSpc>
                <a:spcPct val="100000"/>
              </a:lnSpc>
              <a:spcBef>
                <a:spcPct val="0"/>
              </a:spcBef>
              <a:spcAft>
                <a:spcPct val="0"/>
              </a:spcAft>
              <a:buClrTx/>
              <a:buSzTx/>
              <a:buFontTx/>
              <a:buNone/>
              <a:tabLst/>
            </a:pPr>
            <a:endParaRPr kumimoji="0" lang="en-US" altLang="ko-KR" sz="2000" b="0" i="0" u="none" strike="noStrike" cap="none" normalizeH="0" baseline="0" dirty="0">
              <a:ln>
                <a:noFill/>
              </a:ln>
              <a:solidFill>
                <a:schemeClr val="tx1"/>
              </a:solidFill>
              <a:effectLst/>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ko-KR" dirty="0"/>
          </a:p>
          <a:p>
            <a:pPr marL="0" marR="0" indent="0" algn="l" defTabSz="914400" rtl="0" eaLnBrk="1" fontAlgn="base" latinLnBrk="0" hangingPunct="1">
              <a:lnSpc>
                <a:spcPct val="100000"/>
              </a:lnSpc>
              <a:spcBef>
                <a:spcPct val="0"/>
              </a:spcBef>
              <a:spcAft>
                <a:spcPct val="0"/>
              </a:spcAft>
              <a:buClrTx/>
              <a:buSzTx/>
              <a:buFontTx/>
              <a:buNone/>
              <a:tabLst/>
            </a:pPr>
            <a:endParaRPr kumimoji="0" lang="en-US" altLang="ko-KR" sz="2000" b="0" i="0" u="none" strike="noStrike" cap="none" normalizeH="0" baseline="0" dirty="0">
              <a:ln>
                <a:noFill/>
              </a:ln>
              <a:solidFill>
                <a:schemeClr val="tx1"/>
              </a:solidFill>
              <a:effectLst/>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ko-KR" dirty="0"/>
          </a:p>
          <a:p>
            <a:pPr marL="0" marR="0" indent="0" algn="l" defTabSz="914400" rtl="0" eaLnBrk="1" fontAlgn="base" latinLnBrk="0" hangingPunct="1">
              <a:lnSpc>
                <a:spcPct val="100000"/>
              </a:lnSpc>
              <a:spcBef>
                <a:spcPct val="0"/>
              </a:spcBef>
              <a:spcAft>
                <a:spcPct val="0"/>
              </a:spcAft>
              <a:buClrTx/>
              <a:buSzTx/>
              <a:buFontTx/>
              <a:buNone/>
              <a:tabLst/>
            </a:pPr>
            <a:endParaRPr kumimoji="0" lang="en-US" altLang="ko-KR" sz="2000" b="0" i="0" u="none" strike="noStrike" cap="none" normalizeH="0" baseline="0" dirty="0">
              <a:ln>
                <a:noFill/>
              </a:ln>
              <a:solidFill>
                <a:schemeClr val="tx1"/>
              </a:solidFill>
              <a:effectLst/>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ko-KR" dirty="0"/>
          </a:p>
          <a:p>
            <a:pPr marL="0" marR="0" indent="0" algn="l" defTabSz="914400" rtl="0" eaLnBrk="1" fontAlgn="base" latinLnBrk="0" hangingPunct="1">
              <a:lnSpc>
                <a:spcPct val="100000"/>
              </a:lnSpc>
              <a:spcBef>
                <a:spcPct val="0"/>
              </a:spcBef>
              <a:spcAft>
                <a:spcPct val="0"/>
              </a:spcAft>
              <a:buClrTx/>
              <a:buSzTx/>
              <a:buFontTx/>
              <a:buNone/>
              <a:tabLst/>
            </a:pPr>
            <a:endParaRPr kumimoji="0" lang="en-US" altLang="ko-KR" sz="2000" b="0" i="0" u="none" strike="noStrike" cap="none" normalizeH="0" baseline="0" dirty="0">
              <a:ln>
                <a:noFill/>
              </a:ln>
              <a:solidFill>
                <a:schemeClr val="tx1"/>
              </a:solidFill>
              <a:effectLst/>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20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59826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 calcmode="lin" valueType="num">
                                      <p:cBhvr>
                                        <p:cTn id="14" dur="1000" fill="hold"/>
                                        <p:tgtEl>
                                          <p:spTgt spid="15"/>
                                        </p:tgtEl>
                                        <p:attrNameLst>
                                          <p:attrName>style.rotation</p:attrName>
                                        </p:attrNameLst>
                                      </p:cBhvr>
                                      <p:tavLst>
                                        <p:tav tm="0">
                                          <p:val>
                                            <p:fltVal val="90"/>
                                          </p:val>
                                        </p:tav>
                                        <p:tav tm="100000">
                                          <p:val>
                                            <p:fltVal val="0"/>
                                          </p:val>
                                        </p:tav>
                                      </p:tavLst>
                                    </p:anim>
                                    <p:animEffect transition="in" filter="fade">
                                      <p:cBhvr>
                                        <p:cTn id="1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81BAE-84F9-2217-2AD3-841F351A71CF}"/>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DB2F6045-65AC-9889-5694-40945E5993B7}"/>
              </a:ext>
            </a:extLst>
          </p:cNvPr>
          <p:cNvSpPr>
            <a:spLocks noGrp="1"/>
          </p:cNvSpPr>
          <p:nvPr>
            <p:ph type="title"/>
          </p:nvPr>
        </p:nvSpPr>
        <p:spPr/>
        <p:txBody>
          <a:bodyPr/>
          <a:lstStyle/>
          <a:p>
            <a:r>
              <a:rPr lang="ko-KR" altLang="en-US" dirty="0"/>
              <a:t>순서</a:t>
            </a:r>
          </a:p>
        </p:txBody>
      </p:sp>
      <p:sp>
        <p:nvSpPr>
          <p:cNvPr id="3" name="내용 개체 틀 2">
            <a:extLst>
              <a:ext uri="{FF2B5EF4-FFF2-40B4-BE49-F238E27FC236}">
                <a16:creationId xmlns:a16="http://schemas.microsoft.com/office/drawing/2014/main" id="{79ECB8D9-4D42-B622-CC2D-9F40444636DC}"/>
              </a:ext>
            </a:extLst>
          </p:cNvPr>
          <p:cNvSpPr>
            <a:spLocks noGrp="1"/>
          </p:cNvSpPr>
          <p:nvPr>
            <p:ph idx="1"/>
          </p:nvPr>
        </p:nvSpPr>
        <p:spPr/>
        <p:txBody>
          <a:bodyPr/>
          <a:lstStyle/>
          <a:p>
            <a:r>
              <a:rPr lang="ko-KR" altLang="en-US" dirty="0"/>
              <a:t>천식 복습</a:t>
            </a:r>
            <a:endParaRPr lang="en-US" altLang="ko-KR" dirty="0"/>
          </a:p>
          <a:p>
            <a:r>
              <a:rPr lang="ko-KR" altLang="en-US" b="1" u="sng" dirty="0"/>
              <a:t>중증 천식</a:t>
            </a:r>
            <a:endParaRPr lang="en-US" altLang="ko-KR" b="1" u="sng" dirty="0"/>
          </a:p>
          <a:p>
            <a:pPr lvl="1"/>
            <a:r>
              <a:rPr lang="ko-KR" altLang="en-US" b="1" u="sng" dirty="0" err="1"/>
              <a:t>난치천식과</a:t>
            </a:r>
            <a:r>
              <a:rPr lang="ko-KR" altLang="en-US" b="1" u="sng" dirty="0"/>
              <a:t> 중증 천식</a:t>
            </a:r>
            <a:endParaRPr lang="en-US" altLang="ko-KR" b="1" u="sng" dirty="0"/>
          </a:p>
          <a:p>
            <a:pPr lvl="1"/>
            <a:r>
              <a:rPr lang="ko-KR" altLang="en-US" dirty="0" err="1"/>
              <a:t>중증천식</a:t>
            </a:r>
            <a:r>
              <a:rPr lang="ko-KR" altLang="en-US" dirty="0"/>
              <a:t> 치료</a:t>
            </a:r>
            <a:r>
              <a:rPr lang="en-US" altLang="ko-KR" dirty="0"/>
              <a:t>_</a:t>
            </a:r>
            <a:r>
              <a:rPr lang="ko-KR" altLang="en-US" dirty="0"/>
              <a:t>경향</a:t>
            </a:r>
            <a:endParaRPr lang="en-US" altLang="ko-KR" dirty="0"/>
          </a:p>
          <a:p>
            <a:pPr lvl="1"/>
            <a:r>
              <a:rPr lang="ko-KR" altLang="en-US" dirty="0" err="1"/>
              <a:t>중증천식</a:t>
            </a:r>
            <a:r>
              <a:rPr lang="ko-KR" altLang="en-US" dirty="0"/>
              <a:t> 치료</a:t>
            </a:r>
            <a:r>
              <a:rPr lang="en-US" altLang="ko-KR" dirty="0"/>
              <a:t>_</a:t>
            </a:r>
            <a:r>
              <a:rPr lang="ko-KR" altLang="en-US" dirty="0"/>
              <a:t>실제</a:t>
            </a:r>
            <a:endParaRPr lang="en-US" altLang="ko-KR" dirty="0"/>
          </a:p>
          <a:p>
            <a:endParaRPr lang="en-US" altLang="ko-KR" b="1" u="sng" dirty="0"/>
          </a:p>
          <a:p>
            <a:endParaRPr lang="ko-KR" altLang="en-US" dirty="0"/>
          </a:p>
        </p:txBody>
      </p:sp>
    </p:spTree>
    <p:extLst>
      <p:ext uri="{BB962C8B-B14F-4D97-AF65-F5344CB8AC3E}">
        <p14:creationId xmlns:p14="http://schemas.microsoft.com/office/powerpoint/2010/main" val="103981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F09E2-7465-BD24-4714-A5DFA64FADDB}"/>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0688CBD8-9B7C-2D21-8D7F-CAAC0B3C60D4}"/>
              </a:ext>
            </a:extLst>
          </p:cNvPr>
          <p:cNvSpPr>
            <a:spLocks noGrp="1"/>
          </p:cNvSpPr>
          <p:nvPr>
            <p:ph type="title"/>
          </p:nvPr>
        </p:nvSpPr>
        <p:spPr/>
        <p:txBody>
          <a:bodyPr/>
          <a:lstStyle/>
          <a:p>
            <a:endParaRPr lang="ko-KR" altLang="en-US" dirty="0"/>
          </a:p>
        </p:txBody>
      </p:sp>
      <p:sp>
        <p:nvSpPr>
          <p:cNvPr id="3" name="내용 개체 틀 2">
            <a:extLst>
              <a:ext uri="{FF2B5EF4-FFF2-40B4-BE49-F238E27FC236}">
                <a16:creationId xmlns:a16="http://schemas.microsoft.com/office/drawing/2014/main" id="{46B0C5DA-6168-C663-1ED2-3D3CFD2BD499}"/>
              </a:ext>
            </a:extLst>
          </p:cNvPr>
          <p:cNvSpPr>
            <a:spLocks noGrp="1"/>
          </p:cNvSpPr>
          <p:nvPr>
            <p:ph idx="1"/>
          </p:nvPr>
        </p:nvSpPr>
        <p:spPr/>
        <p:txBody>
          <a:bodyPr/>
          <a:lstStyle/>
          <a:p>
            <a:endParaRPr lang="ko-KR" altLang="en-US" dirty="0"/>
          </a:p>
        </p:txBody>
      </p:sp>
      <p:sp>
        <p:nvSpPr>
          <p:cNvPr id="4" name="타원 3">
            <a:extLst>
              <a:ext uri="{FF2B5EF4-FFF2-40B4-BE49-F238E27FC236}">
                <a16:creationId xmlns:a16="http://schemas.microsoft.com/office/drawing/2014/main" id="{4FFFB67F-6950-E1A7-343D-3500F1350944}"/>
              </a:ext>
            </a:extLst>
          </p:cNvPr>
          <p:cNvSpPr/>
          <p:nvPr/>
        </p:nvSpPr>
        <p:spPr>
          <a:xfrm>
            <a:off x="3211998" y="1897939"/>
            <a:ext cx="4664705" cy="1359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anchor="ctr"/>
          <a:lstStyle/>
          <a:p>
            <a:pPr algn="ctr">
              <a:defRPr/>
            </a:pPr>
            <a:r>
              <a:rPr lang="en-US" altLang="ko-KR" sz="1600" b="1" dirty="0"/>
              <a:t>Asthma</a:t>
            </a:r>
            <a:endParaRPr lang="ko-KR" altLang="en-US" sz="1600" b="1" dirty="0"/>
          </a:p>
        </p:txBody>
      </p:sp>
      <p:sp>
        <p:nvSpPr>
          <p:cNvPr id="5" name="타원 4">
            <a:extLst>
              <a:ext uri="{FF2B5EF4-FFF2-40B4-BE49-F238E27FC236}">
                <a16:creationId xmlns:a16="http://schemas.microsoft.com/office/drawing/2014/main" id="{CAE189AC-77F2-C721-B9F8-027034D22B48}"/>
              </a:ext>
            </a:extLst>
          </p:cNvPr>
          <p:cNvSpPr/>
          <p:nvPr/>
        </p:nvSpPr>
        <p:spPr>
          <a:xfrm>
            <a:off x="5767036" y="2062866"/>
            <a:ext cx="2297192" cy="1336045"/>
          </a:xfrm>
          <a:prstGeom prst="ellipse">
            <a:avLst/>
          </a:prstGeom>
          <a:solidFill>
            <a:srgbClr val="FF00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anchor="ctr"/>
          <a:lstStyle/>
          <a:p>
            <a:pPr algn="ctr">
              <a:defRPr/>
            </a:pPr>
            <a:endParaRPr lang="en-US" altLang="ko-KR" sz="1200" b="1" dirty="0"/>
          </a:p>
          <a:p>
            <a:pPr algn="ctr">
              <a:defRPr/>
            </a:pPr>
            <a:endParaRPr lang="en-US" altLang="ko-KR" sz="1200" b="1" dirty="0"/>
          </a:p>
          <a:p>
            <a:pPr algn="ctr">
              <a:defRPr/>
            </a:pPr>
            <a:endParaRPr lang="en-US" altLang="ko-KR" sz="1200" b="1" dirty="0"/>
          </a:p>
          <a:p>
            <a:pPr algn="ctr">
              <a:defRPr/>
            </a:pPr>
            <a:endParaRPr lang="en-US" altLang="ko-KR" sz="1200" b="1" dirty="0"/>
          </a:p>
          <a:p>
            <a:pPr algn="ctr">
              <a:defRPr/>
            </a:pPr>
            <a:endParaRPr lang="en-US" altLang="ko-KR" sz="1200" b="1" dirty="0"/>
          </a:p>
          <a:p>
            <a:pPr algn="ctr">
              <a:defRPr/>
            </a:pPr>
            <a:r>
              <a:rPr lang="en-US" altLang="ko-KR" sz="1400" b="1" dirty="0">
                <a:solidFill>
                  <a:schemeClr val="tx1"/>
                </a:solidFill>
              </a:rPr>
              <a:t>Difficult-to-treat asthma </a:t>
            </a:r>
            <a:endParaRPr lang="ko-KR" altLang="en-US" sz="1400" b="1" dirty="0">
              <a:solidFill>
                <a:schemeClr val="tx1"/>
              </a:solidFill>
            </a:endParaRPr>
          </a:p>
        </p:txBody>
      </p:sp>
      <p:sp>
        <p:nvSpPr>
          <p:cNvPr id="6" name="타원 5">
            <a:extLst>
              <a:ext uri="{FF2B5EF4-FFF2-40B4-BE49-F238E27FC236}">
                <a16:creationId xmlns:a16="http://schemas.microsoft.com/office/drawing/2014/main" id="{682F7BF5-078B-A666-AD11-B6C00E858999}"/>
              </a:ext>
            </a:extLst>
          </p:cNvPr>
          <p:cNvSpPr/>
          <p:nvPr/>
        </p:nvSpPr>
        <p:spPr>
          <a:xfrm>
            <a:off x="6060047" y="2101707"/>
            <a:ext cx="1699452" cy="828414"/>
          </a:xfrm>
          <a:prstGeom prst="ellipse">
            <a:avLst/>
          </a:prstGeom>
          <a:solidFill>
            <a:srgbClr val="FFFF0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anchor="ctr"/>
          <a:lstStyle/>
          <a:p>
            <a:pPr algn="ctr">
              <a:defRPr/>
            </a:pPr>
            <a:r>
              <a:rPr lang="en-US" altLang="ko-KR" sz="1600" b="1" dirty="0">
                <a:solidFill>
                  <a:srgbClr val="FF0000"/>
                </a:solidFill>
              </a:rPr>
              <a:t>Severe asthma</a:t>
            </a:r>
            <a:endParaRPr lang="ko-KR" altLang="en-US" sz="1600" b="1" dirty="0">
              <a:solidFill>
                <a:srgbClr val="FF0000"/>
              </a:solidFill>
            </a:endParaRPr>
          </a:p>
        </p:txBody>
      </p:sp>
      <p:sp>
        <p:nvSpPr>
          <p:cNvPr id="10" name="타원 9">
            <a:extLst>
              <a:ext uri="{FF2B5EF4-FFF2-40B4-BE49-F238E27FC236}">
                <a16:creationId xmlns:a16="http://schemas.microsoft.com/office/drawing/2014/main" id="{DE079F6A-5B33-0302-1077-A6C8DDEA5849}"/>
              </a:ext>
            </a:extLst>
          </p:cNvPr>
          <p:cNvSpPr/>
          <p:nvPr/>
        </p:nvSpPr>
        <p:spPr>
          <a:xfrm>
            <a:off x="1740116" y="4594121"/>
            <a:ext cx="3569049" cy="931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anchor="ctr"/>
          <a:lstStyle/>
          <a:p>
            <a:pPr algn="ctr">
              <a:defRPr/>
            </a:pPr>
            <a:r>
              <a:rPr lang="en-US" altLang="ko-KR" sz="1600" b="1" dirty="0"/>
              <a:t>Asthma</a:t>
            </a:r>
            <a:endParaRPr lang="ko-KR" altLang="en-US" sz="1600" b="1" dirty="0"/>
          </a:p>
        </p:txBody>
      </p:sp>
      <p:sp>
        <p:nvSpPr>
          <p:cNvPr id="12" name="타원 11">
            <a:extLst>
              <a:ext uri="{FF2B5EF4-FFF2-40B4-BE49-F238E27FC236}">
                <a16:creationId xmlns:a16="http://schemas.microsoft.com/office/drawing/2014/main" id="{5E81E8D3-32E0-B3AD-9DE7-891226C0733D}"/>
              </a:ext>
            </a:extLst>
          </p:cNvPr>
          <p:cNvSpPr/>
          <p:nvPr/>
        </p:nvSpPr>
        <p:spPr>
          <a:xfrm>
            <a:off x="7521980" y="4800699"/>
            <a:ext cx="1084498" cy="584814"/>
          </a:xfrm>
          <a:prstGeom prst="ellipse">
            <a:avLst/>
          </a:prstGeom>
          <a:solidFill>
            <a:srgbClr val="FFFF0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anchor="ctr"/>
          <a:lstStyle/>
          <a:p>
            <a:pPr algn="ctr">
              <a:defRPr/>
            </a:pPr>
            <a:r>
              <a:rPr lang="en-US" altLang="ko-KR" sz="1000" b="1" dirty="0">
                <a:solidFill>
                  <a:srgbClr val="FF0000"/>
                </a:solidFill>
              </a:rPr>
              <a:t>Severe asthma</a:t>
            </a:r>
            <a:endParaRPr lang="ko-KR" altLang="en-US" sz="1000" b="1" dirty="0">
              <a:solidFill>
                <a:srgbClr val="FF0000"/>
              </a:solidFill>
            </a:endParaRPr>
          </a:p>
        </p:txBody>
      </p:sp>
      <p:sp>
        <p:nvSpPr>
          <p:cNvPr id="13" name="타원 12">
            <a:extLst>
              <a:ext uri="{FF2B5EF4-FFF2-40B4-BE49-F238E27FC236}">
                <a16:creationId xmlns:a16="http://schemas.microsoft.com/office/drawing/2014/main" id="{62D4C8FB-BFF1-2875-825D-C3A92BCA144D}"/>
              </a:ext>
            </a:extLst>
          </p:cNvPr>
          <p:cNvSpPr/>
          <p:nvPr/>
        </p:nvSpPr>
        <p:spPr>
          <a:xfrm>
            <a:off x="5657503" y="4697057"/>
            <a:ext cx="1623453" cy="828414"/>
          </a:xfrm>
          <a:prstGeom prst="ellipse">
            <a:avLst/>
          </a:prstGeom>
          <a:solidFill>
            <a:srgbClr val="FF00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anchor="ctr"/>
          <a:lstStyle/>
          <a:p>
            <a:pPr algn="ctr">
              <a:defRPr/>
            </a:pPr>
            <a:r>
              <a:rPr lang="en-US" altLang="ko-KR" sz="1000" b="1" dirty="0">
                <a:solidFill>
                  <a:schemeClr val="tx1"/>
                </a:solidFill>
              </a:rPr>
              <a:t>Difficult-to-treat asthma </a:t>
            </a:r>
            <a:endParaRPr lang="ko-KR" altLang="en-US" sz="1000" b="1" dirty="0">
              <a:solidFill>
                <a:schemeClr val="tx1"/>
              </a:solidFill>
            </a:endParaRPr>
          </a:p>
        </p:txBody>
      </p:sp>
      <p:sp>
        <p:nvSpPr>
          <p:cNvPr id="17" name="직사각형 16">
            <a:extLst>
              <a:ext uri="{FF2B5EF4-FFF2-40B4-BE49-F238E27FC236}">
                <a16:creationId xmlns:a16="http://schemas.microsoft.com/office/drawing/2014/main" id="{C7A0CFDA-4D5C-F9AA-242A-D535FF035A5C}"/>
              </a:ext>
            </a:extLst>
          </p:cNvPr>
          <p:cNvSpPr/>
          <p:nvPr/>
        </p:nvSpPr>
        <p:spPr>
          <a:xfrm>
            <a:off x="1740114" y="5857818"/>
            <a:ext cx="8684790" cy="369245"/>
          </a:xfrm>
          <a:prstGeom prst="rect">
            <a:avLst/>
          </a:prstGeom>
        </p:spPr>
        <p:txBody>
          <a:bodyPr wrap="square" lIns="91417" tIns="45708" rIns="91417" bIns="45708">
            <a:spAutoFit/>
          </a:bodyPr>
          <a:lstStyle/>
          <a:p>
            <a:pPr latinLnBrk="1"/>
            <a:r>
              <a:rPr lang="ko-KR" altLang="ko-KR" b="1" dirty="0"/>
              <a:t>그림</a:t>
            </a:r>
            <a:r>
              <a:rPr lang="en-US" altLang="ko-KR" b="1" dirty="0"/>
              <a:t>. </a:t>
            </a:r>
            <a:r>
              <a:rPr lang="ko-KR" altLang="ko-KR" b="1" dirty="0"/>
              <a:t>중증 천식</a:t>
            </a:r>
            <a:r>
              <a:rPr lang="en-US" altLang="ko-KR" b="1" dirty="0"/>
              <a:t> (severe asthma)</a:t>
            </a:r>
            <a:r>
              <a:rPr lang="ko-KR" altLang="ko-KR" b="1" dirty="0"/>
              <a:t>과 난치 천식</a:t>
            </a:r>
            <a:r>
              <a:rPr lang="en-US" altLang="ko-KR" b="1" dirty="0"/>
              <a:t> (difficult-to-treat asthma)</a:t>
            </a:r>
            <a:endParaRPr lang="ko-KR" altLang="ko-KR" b="1" dirty="0"/>
          </a:p>
        </p:txBody>
      </p:sp>
      <p:sp>
        <p:nvSpPr>
          <p:cNvPr id="7" name="직사각형 6">
            <a:extLst>
              <a:ext uri="{FF2B5EF4-FFF2-40B4-BE49-F238E27FC236}">
                <a16:creationId xmlns:a16="http://schemas.microsoft.com/office/drawing/2014/main" id="{0CD7B620-97B0-DB93-9F28-568F9649A85E}"/>
              </a:ext>
            </a:extLst>
          </p:cNvPr>
          <p:cNvSpPr/>
          <p:nvPr/>
        </p:nvSpPr>
        <p:spPr>
          <a:xfrm>
            <a:off x="6831548" y="6273196"/>
            <a:ext cx="3836188" cy="584607"/>
          </a:xfrm>
          <a:prstGeom prst="rect">
            <a:avLst/>
          </a:prstGeom>
        </p:spPr>
        <p:txBody>
          <a:bodyPr wrap="none" lIns="91417" tIns="45708" rIns="91417" bIns="45708">
            <a:spAutoFit/>
          </a:bodyPr>
          <a:lstStyle/>
          <a:p>
            <a:pPr algn="r"/>
            <a:r>
              <a:rPr lang="en-US" altLang="ko-KR" sz="1600" dirty="0"/>
              <a:t>GINA 2017</a:t>
            </a:r>
          </a:p>
          <a:p>
            <a:pPr algn="r"/>
            <a:r>
              <a:rPr lang="en-US" altLang="ko-KR" sz="1600" dirty="0"/>
              <a:t>ATS/ERS 2014 severe asthma guideline</a:t>
            </a:r>
            <a:endParaRPr lang="ko-KR" altLang="en-US" sz="1600" dirty="0"/>
          </a:p>
        </p:txBody>
      </p:sp>
      <p:sp>
        <p:nvSpPr>
          <p:cNvPr id="14" name="모서리가 둥근 사각형 설명선 13">
            <a:extLst>
              <a:ext uri="{FF2B5EF4-FFF2-40B4-BE49-F238E27FC236}">
                <a16:creationId xmlns:a16="http://schemas.microsoft.com/office/drawing/2014/main" id="{C4F8394B-4E4C-DCD5-7B76-68AC59CD42D5}"/>
              </a:ext>
            </a:extLst>
          </p:cNvPr>
          <p:cNvSpPr/>
          <p:nvPr/>
        </p:nvSpPr>
        <p:spPr>
          <a:xfrm>
            <a:off x="4025586" y="118885"/>
            <a:ext cx="3851117" cy="1407705"/>
          </a:xfrm>
          <a:prstGeom prst="wedgeRoundRectCallout">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anchor="ctr"/>
          <a:lstStyle/>
          <a:p>
            <a:pPr>
              <a:defRPr/>
            </a:pPr>
            <a:r>
              <a:rPr lang="en-US" altLang="ko-KR" sz="1400" b="1" dirty="0">
                <a:solidFill>
                  <a:prstClr val="black"/>
                </a:solidFill>
              </a:rPr>
              <a:t>Potentially modifiable factors                    (some, not fully modifiable)</a:t>
            </a:r>
          </a:p>
          <a:p>
            <a:pPr marL="171416" indent="-171416">
              <a:buFont typeface="Arial" panose="020B0604020202020204" pitchFamily="34" charset="0"/>
              <a:buChar char="•"/>
              <a:defRPr/>
            </a:pPr>
            <a:r>
              <a:rPr lang="en-US" altLang="ko-KR" sz="1200" dirty="0">
                <a:solidFill>
                  <a:prstClr val="black"/>
                </a:solidFill>
              </a:rPr>
              <a:t>Adherence / inhaler technique</a:t>
            </a:r>
          </a:p>
          <a:p>
            <a:pPr marL="171416" indent="-171416">
              <a:buFont typeface="Arial" panose="020B0604020202020204" pitchFamily="34" charset="0"/>
              <a:buChar char="•"/>
              <a:defRPr/>
            </a:pPr>
            <a:r>
              <a:rPr lang="en-US" altLang="ko-KR" sz="1200" dirty="0">
                <a:solidFill>
                  <a:prstClr val="black"/>
                </a:solidFill>
              </a:rPr>
              <a:t>Comorbidities</a:t>
            </a:r>
          </a:p>
          <a:p>
            <a:pPr marL="171416" indent="-171416">
              <a:buFont typeface="Arial" panose="020B0604020202020204" pitchFamily="34" charset="0"/>
              <a:buChar char="•"/>
              <a:defRPr/>
            </a:pPr>
            <a:r>
              <a:rPr lang="en-US" altLang="ko-KR" sz="1200" dirty="0">
                <a:solidFill>
                  <a:prstClr val="black"/>
                </a:solidFill>
              </a:rPr>
              <a:t>Exacerbation risk factors / asthma triggers</a:t>
            </a:r>
          </a:p>
        </p:txBody>
      </p:sp>
      <p:sp>
        <p:nvSpPr>
          <p:cNvPr id="15" name="모서리가 둥근 사각형 설명선 14">
            <a:extLst>
              <a:ext uri="{FF2B5EF4-FFF2-40B4-BE49-F238E27FC236}">
                <a16:creationId xmlns:a16="http://schemas.microsoft.com/office/drawing/2014/main" id="{C79643A7-CF90-A53F-216A-67E104892371}"/>
              </a:ext>
            </a:extLst>
          </p:cNvPr>
          <p:cNvSpPr/>
          <p:nvPr/>
        </p:nvSpPr>
        <p:spPr>
          <a:xfrm>
            <a:off x="8011487" y="822737"/>
            <a:ext cx="2656250" cy="1407705"/>
          </a:xfrm>
          <a:prstGeom prst="wedgeRoundRectCallout">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anchor="ctr"/>
          <a:lstStyle/>
          <a:p>
            <a:pPr>
              <a:defRPr/>
            </a:pPr>
            <a:r>
              <a:rPr lang="en-US" altLang="ko-KR" sz="1400" b="1" dirty="0">
                <a:solidFill>
                  <a:schemeClr val="tx1"/>
                </a:solidFill>
              </a:rPr>
              <a:t>10-30% of uncontrolled asthma</a:t>
            </a:r>
          </a:p>
          <a:p>
            <a:pPr marL="171416" indent="-171416">
              <a:buFont typeface="Arial" panose="020B0604020202020204" pitchFamily="34" charset="0"/>
              <a:buChar char="•"/>
              <a:defRPr/>
            </a:pPr>
            <a:r>
              <a:rPr lang="en-US" altLang="ko-KR" sz="1200" dirty="0">
                <a:solidFill>
                  <a:schemeClr val="tx1"/>
                </a:solidFill>
              </a:rPr>
              <a:t>Misdiagnosis of non-asthmatic conditions as uncontrolled asthma</a:t>
            </a:r>
          </a:p>
        </p:txBody>
      </p:sp>
      <p:cxnSp>
        <p:nvCxnSpPr>
          <p:cNvPr id="16" name="직선 화살표 연결선 15">
            <a:extLst>
              <a:ext uri="{FF2B5EF4-FFF2-40B4-BE49-F238E27FC236}">
                <a16:creationId xmlns:a16="http://schemas.microsoft.com/office/drawing/2014/main" id="{0AEEB0CD-0D43-B822-BDEB-5D0DA7124AF9}"/>
              </a:ext>
            </a:extLst>
          </p:cNvPr>
          <p:cNvCxnSpPr>
            <a:endCxn id="14" idx="4"/>
          </p:cNvCxnSpPr>
          <p:nvPr/>
        </p:nvCxnSpPr>
        <p:spPr bwMode="auto">
          <a:xfrm flipH="1" flipV="1">
            <a:off x="5148841" y="1702552"/>
            <a:ext cx="817443" cy="81336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 name="직선 화살표 연결선 17">
            <a:extLst>
              <a:ext uri="{FF2B5EF4-FFF2-40B4-BE49-F238E27FC236}">
                <a16:creationId xmlns:a16="http://schemas.microsoft.com/office/drawing/2014/main" id="{9FDD84D6-F696-5EF1-B1FB-3C6343F835D9}"/>
              </a:ext>
            </a:extLst>
          </p:cNvPr>
          <p:cNvCxnSpPr>
            <a:endCxn id="15" idx="4"/>
          </p:cNvCxnSpPr>
          <p:nvPr/>
        </p:nvCxnSpPr>
        <p:spPr bwMode="auto">
          <a:xfrm flipV="1">
            <a:off x="7876704" y="2406405"/>
            <a:ext cx="909532" cy="52371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84139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animBg="1"/>
      <p:bldP spid="12" grpId="0" animBg="1"/>
      <p:bldP spid="13"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6B65-D1EB-4515-BF12-8C8F6F67B65B}"/>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C135A00B-9213-F1EA-6210-2920EC407D75}"/>
              </a:ext>
            </a:extLst>
          </p:cNvPr>
          <p:cNvSpPr>
            <a:spLocks noGrp="1"/>
          </p:cNvSpPr>
          <p:nvPr>
            <p:ph type="title"/>
          </p:nvPr>
        </p:nvSpPr>
        <p:spPr/>
        <p:txBody>
          <a:bodyPr/>
          <a:lstStyle/>
          <a:p>
            <a:r>
              <a:rPr lang="ko-KR" altLang="en-US" dirty="0"/>
              <a:t>정의</a:t>
            </a:r>
          </a:p>
        </p:txBody>
      </p:sp>
      <p:sp>
        <p:nvSpPr>
          <p:cNvPr id="3" name="내용 개체 틀 2">
            <a:extLst>
              <a:ext uri="{FF2B5EF4-FFF2-40B4-BE49-F238E27FC236}">
                <a16:creationId xmlns:a16="http://schemas.microsoft.com/office/drawing/2014/main" id="{2D57E9B5-477C-E9D2-24D1-B544922ADE3B}"/>
              </a:ext>
            </a:extLst>
          </p:cNvPr>
          <p:cNvSpPr>
            <a:spLocks noGrp="1"/>
          </p:cNvSpPr>
          <p:nvPr>
            <p:ph idx="1"/>
          </p:nvPr>
        </p:nvSpPr>
        <p:spPr>
          <a:xfrm>
            <a:off x="190042" y="1363264"/>
            <a:ext cx="8848186" cy="4909932"/>
          </a:xfrm>
        </p:spPr>
        <p:txBody>
          <a:bodyPr/>
          <a:lstStyle/>
          <a:p>
            <a:r>
              <a:rPr lang="ko-KR" altLang="en-US" dirty="0"/>
              <a:t>난치 천식 </a:t>
            </a:r>
            <a:r>
              <a:rPr lang="en-US" altLang="ko-KR" dirty="0"/>
              <a:t>(difficult-to-treat asthma)</a:t>
            </a:r>
          </a:p>
          <a:p>
            <a:pPr lvl="1"/>
            <a:r>
              <a:rPr lang="en-US" altLang="ko-KR" sz="1400" b="1" dirty="0"/>
              <a:t>Def.: </a:t>
            </a:r>
            <a:r>
              <a:rPr lang="en-US" altLang="ko-KR" sz="2000" b="1" u="sng" dirty="0"/>
              <a:t>Not well controlled asthma despite high intensity treatment                                                                                     </a:t>
            </a:r>
            <a:r>
              <a:rPr lang="en-US" altLang="ko-KR" sz="1400" b="1" dirty="0"/>
              <a:t>(high intensity treatment: GINA step4 or more [high ICS+LABA])</a:t>
            </a:r>
          </a:p>
          <a:p>
            <a:pPr lvl="1"/>
            <a:r>
              <a:rPr lang="en-US" altLang="ko-KR" sz="1400" b="1" dirty="0"/>
              <a:t>Possible cause of Difficult-to-treat asthma</a:t>
            </a:r>
          </a:p>
          <a:p>
            <a:pPr lvl="2"/>
            <a:r>
              <a:rPr lang="en-US" altLang="ko-KR" sz="1000" b="1" dirty="0"/>
              <a:t>Severe asthma</a:t>
            </a:r>
          </a:p>
          <a:p>
            <a:pPr lvl="2"/>
            <a:r>
              <a:rPr lang="en-US" altLang="ko-KR" sz="1000" b="1" dirty="0"/>
              <a:t>Diagnosis other than asthma</a:t>
            </a:r>
          </a:p>
          <a:p>
            <a:pPr lvl="2"/>
            <a:r>
              <a:rPr lang="en-US" altLang="ko-KR" sz="1000" b="1" dirty="0"/>
              <a:t>Potentially modifiable factors (some, not fully modifiable)</a:t>
            </a:r>
          </a:p>
          <a:p>
            <a:pPr lvl="3"/>
            <a:r>
              <a:rPr lang="en-US" altLang="ko-KR" sz="800" b="1" dirty="0"/>
              <a:t>Adherence / inhaler technique</a:t>
            </a:r>
          </a:p>
          <a:p>
            <a:pPr lvl="3"/>
            <a:r>
              <a:rPr lang="en-US" altLang="ko-KR" sz="800" b="1" dirty="0"/>
              <a:t>Comorbidities</a:t>
            </a:r>
          </a:p>
          <a:p>
            <a:pPr lvl="3"/>
            <a:r>
              <a:rPr lang="en-US" altLang="ko-KR" sz="800" b="1" dirty="0"/>
              <a:t>Exacerbation risk factors / asthma triggers</a:t>
            </a:r>
          </a:p>
          <a:p>
            <a:r>
              <a:rPr lang="ko-KR" altLang="en-US" dirty="0"/>
              <a:t>중증 천식 </a:t>
            </a:r>
            <a:r>
              <a:rPr lang="en-US" altLang="ko-KR" dirty="0"/>
              <a:t>(severe asthma = refractory asthma)</a:t>
            </a:r>
          </a:p>
          <a:p>
            <a:pPr lvl="1"/>
            <a:r>
              <a:rPr lang="en-US" altLang="ko-KR" sz="1200" b="1" dirty="0"/>
              <a:t>Def.: </a:t>
            </a:r>
            <a:r>
              <a:rPr lang="en-US" altLang="ko-KR" sz="1600" dirty="0"/>
              <a:t>High intensity treatment-requiring asthma to prevent it from becoming 'uncontrolled' or asthma that remains ‘uncontrolled’ despite this treatment, </a:t>
            </a:r>
            <a:r>
              <a:rPr lang="en-US" altLang="ko-KR" sz="2000" b="1" u="sng" dirty="0">
                <a:solidFill>
                  <a:srgbClr val="FF0000"/>
                </a:solidFill>
              </a:rPr>
              <a:t>the situation after confirmation of asthma and adjustment to modifiable factors.</a:t>
            </a:r>
            <a:r>
              <a:rPr lang="en-US" altLang="ko-KR" sz="2000" b="1" dirty="0">
                <a:solidFill>
                  <a:srgbClr val="FF0000"/>
                </a:solidFill>
              </a:rPr>
              <a:t>                                                           </a:t>
            </a:r>
            <a:r>
              <a:rPr lang="en-US" altLang="ko-KR" sz="1000" b="1" dirty="0"/>
              <a:t>(high intensity treatment: GINA step4 or more [high ICS+LABA])</a:t>
            </a:r>
          </a:p>
          <a:p>
            <a:pPr lvl="1"/>
            <a:r>
              <a:rPr lang="ko-KR" altLang="en-US" sz="1000" b="1" dirty="0"/>
              <a:t>난치 천식 중에서 다른 질환 배제 </a:t>
            </a:r>
            <a:r>
              <a:rPr lang="en-US" altLang="ko-KR" sz="1000" b="1" dirty="0"/>
              <a:t>(diagnosis other than asthma)</a:t>
            </a:r>
            <a:r>
              <a:rPr lang="ko-KR" altLang="en-US" sz="1000" b="1" dirty="0"/>
              <a:t>와 교정 가능인자에 대한 치료 </a:t>
            </a:r>
            <a:r>
              <a:rPr lang="en-US" altLang="ko-KR" sz="1000" b="1" dirty="0"/>
              <a:t>(potentially modifiable factors)</a:t>
            </a:r>
            <a:r>
              <a:rPr lang="ko-KR" altLang="en-US" sz="1000" b="1" dirty="0"/>
              <a:t>를 시행한 후에 중증 천식으로 진단할 수 있음</a:t>
            </a:r>
            <a:r>
              <a:rPr lang="en-US" altLang="ko-KR" sz="1000" b="1" dirty="0"/>
              <a:t>. </a:t>
            </a:r>
            <a:endParaRPr lang="en-US" altLang="ko-KR" sz="1600" dirty="0"/>
          </a:p>
        </p:txBody>
      </p:sp>
      <p:sp>
        <p:nvSpPr>
          <p:cNvPr id="4" name="직사각형 3">
            <a:extLst>
              <a:ext uri="{FF2B5EF4-FFF2-40B4-BE49-F238E27FC236}">
                <a16:creationId xmlns:a16="http://schemas.microsoft.com/office/drawing/2014/main" id="{B0A63EF5-7C06-B454-6405-AB32A5969E16}"/>
              </a:ext>
            </a:extLst>
          </p:cNvPr>
          <p:cNvSpPr/>
          <p:nvPr/>
        </p:nvSpPr>
        <p:spPr>
          <a:xfrm>
            <a:off x="6831548" y="6273196"/>
            <a:ext cx="3836188" cy="584607"/>
          </a:xfrm>
          <a:prstGeom prst="rect">
            <a:avLst/>
          </a:prstGeom>
        </p:spPr>
        <p:txBody>
          <a:bodyPr wrap="none" lIns="91417" tIns="45708" rIns="91417" bIns="45708">
            <a:spAutoFit/>
          </a:bodyPr>
          <a:lstStyle/>
          <a:p>
            <a:pPr algn="r"/>
            <a:r>
              <a:rPr lang="en-US" altLang="ko-KR" sz="1600" dirty="0"/>
              <a:t>GINA 2017</a:t>
            </a:r>
          </a:p>
          <a:p>
            <a:pPr algn="r"/>
            <a:r>
              <a:rPr lang="en-US" altLang="ko-KR" sz="1600" dirty="0"/>
              <a:t>ATS/ERS 2014 severe asthma guideline</a:t>
            </a:r>
            <a:endParaRPr lang="ko-KR" altLang="en-US" sz="1600" dirty="0"/>
          </a:p>
        </p:txBody>
      </p:sp>
    </p:spTree>
    <p:extLst>
      <p:ext uri="{BB962C8B-B14F-4D97-AF65-F5344CB8AC3E}">
        <p14:creationId xmlns:p14="http://schemas.microsoft.com/office/powerpoint/2010/main" val="399908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CEE95-A8A4-8503-F792-01429B75324E}"/>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5B6477D3-F407-8239-96B3-F53E317CF9F4}"/>
              </a:ext>
            </a:extLst>
          </p:cNvPr>
          <p:cNvSpPr>
            <a:spLocks noGrp="1"/>
          </p:cNvSpPr>
          <p:nvPr>
            <p:ph type="title"/>
          </p:nvPr>
        </p:nvSpPr>
        <p:spPr/>
        <p:txBody>
          <a:bodyPr/>
          <a:lstStyle/>
          <a:p>
            <a:r>
              <a:rPr lang="ko-KR" altLang="en-US" dirty="0"/>
              <a:t>치료에 반응하지 않는 천식환자에게 어떻게 해야 할까</a:t>
            </a:r>
            <a:r>
              <a:rPr lang="en-US" altLang="ko-KR" dirty="0"/>
              <a:t>?</a:t>
            </a:r>
            <a:endParaRPr lang="ko-KR" altLang="en-US" dirty="0"/>
          </a:p>
        </p:txBody>
      </p:sp>
      <p:sp>
        <p:nvSpPr>
          <p:cNvPr id="4" name="직사각형 3">
            <a:extLst>
              <a:ext uri="{FF2B5EF4-FFF2-40B4-BE49-F238E27FC236}">
                <a16:creationId xmlns:a16="http://schemas.microsoft.com/office/drawing/2014/main" id="{93B2AD92-C3D8-86C9-1484-D2240639E1CD}"/>
              </a:ext>
            </a:extLst>
          </p:cNvPr>
          <p:cNvSpPr/>
          <p:nvPr/>
        </p:nvSpPr>
        <p:spPr>
          <a:xfrm>
            <a:off x="8043757" y="6488668"/>
            <a:ext cx="3044423" cy="369332"/>
          </a:xfrm>
          <a:prstGeom prst="rect">
            <a:avLst/>
          </a:prstGeom>
        </p:spPr>
        <p:txBody>
          <a:bodyPr wrap="none">
            <a:spAutoFit/>
          </a:bodyPr>
          <a:lstStyle/>
          <a:p>
            <a:r>
              <a:rPr lang="en-US" altLang="ko-KR" dirty="0"/>
              <a:t>2018_kjim_</a:t>
            </a:r>
            <a:r>
              <a:rPr lang="ko-KR" altLang="en-US" dirty="0" err="1"/>
              <a:t>중증천식의</a:t>
            </a:r>
            <a:r>
              <a:rPr lang="ko-KR" altLang="en-US" dirty="0"/>
              <a:t> 치료</a:t>
            </a:r>
          </a:p>
        </p:txBody>
      </p:sp>
      <p:sp>
        <p:nvSpPr>
          <p:cNvPr id="6" name="직사각형 5">
            <a:extLst>
              <a:ext uri="{FF2B5EF4-FFF2-40B4-BE49-F238E27FC236}">
                <a16:creationId xmlns:a16="http://schemas.microsoft.com/office/drawing/2014/main" id="{D5FBCCC3-456F-B5D2-E0AB-24B03863A694}"/>
              </a:ext>
            </a:extLst>
          </p:cNvPr>
          <p:cNvSpPr/>
          <p:nvPr/>
        </p:nvSpPr>
        <p:spPr>
          <a:xfrm>
            <a:off x="1899138" y="1945251"/>
            <a:ext cx="7690339" cy="923330"/>
          </a:xfrm>
          <a:prstGeom prst="rect">
            <a:avLst/>
          </a:prstGeom>
          <a:solidFill>
            <a:srgbClr val="FFFF00"/>
          </a:solidFill>
          <a:ln>
            <a:solidFill>
              <a:schemeClr val="accent1"/>
            </a:solidFill>
          </a:ln>
        </p:spPr>
        <p:txBody>
          <a:bodyPr wrap="square">
            <a:spAutoFit/>
          </a:bodyPr>
          <a:lstStyle/>
          <a:p>
            <a:r>
              <a:rPr lang="ko-KR" altLang="en-US" sz="5400" b="1" u="sng" dirty="0" err="1"/>
              <a:t>난치천식에</a:t>
            </a:r>
            <a:r>
              <a:rPr lang="ko-KR" altLang="en-US" sz="5400" b="1" u="sng" dirty="0"/>
              <a:t> 대한 </a:t>
            </a:r>
            <a:r>
              <a:rPr lang="en-US" altLang="ko-KR" sz="5400" b="1" u="sng" dirty="0"/>
              <a:t> </a:t>
            </a:r>
            <a:r>
              <a:rPr lang="ko-KR" altLang="en-US" sz="5400" b="1" u="sng" dirty="0"/>
              <a:t>접근</a:t>
            </a:r>
            <a:r>
              <a:rPr lang="en-US" altLang="ko-KR" sz="5400" b="1" u="sng" dirty="0"/>
              <a:t>!</a:t>
            </a:r>
          </a:p>
        </p:txBody>
      </p:sp>
      <p:sp>
        <p:nvSpPr>
          <p:cNvPr id="8" name="직사각형 7">
            <a:extLst>
              <a:ext uri="{FF2B5EF4-FFF2-40B4-BE49-F238E27FC236}">
                <a16:creationId xmlns:a16="http://schemas.microsoft.com/office/drawing/2014/main" id="{5D780A25-5EE9-6341-08BE-4E3621C3957A}"/>
              </a:ext>
            </a:extLst>
          </p:cNvPr>
          <p:cNvSpPr/>
          <p:nvPr/>
        </p:nvSpPr>
        <p:spPr>
          <a:xfrm>
            <a:off x="2648623" y="3476010"/>
            <a:ext cx="8945077" cy="1508105"/>
          </a:xfrm>
          <a:prstGeom prst="rect">
            <a:avLst/>
          </a:prstGeom>
          <a:solidFill>
            <a:srgbClr val="FFC000"/>
          </a:solidFill>
        </p:spPr>
        <p:txBody>
          <a:bodyPr wrap="none">
            <a:spAutoFit/>
          </a:bodyPr>
          <a:lstStyle/>
          <a:p>
            <a:r>
              <a:rPr lang="en-US" altLang="ko-KR" sz="3600" b="1" u="sng" dirty="0"/>
              <a:t>1</a:t>
            </a:r>
            <a:r>
              <a:rPr lang="en-US" altLang="ko-KR" sz="3600" b="1" u="sng" baseline="30000" dirty="0"/>
              <a:t>st</a:t>
            </a:r>
            <a:r>
              <a:rPr lang="en-US" altLang="ko-KR" sz="3600" b="1" u="sng" dirty="0"/>
              <a:t>: </a:t>
            </a:r>
            <a:r>
              <a:rPr lang="ko-KR" altLang="en-US" sz="3600" b="1" u="sng" dirty="0"/>
              <a:t>천식이 맞는지부터 의심하기</a:t>
            </a:r>
            <a:r>
              <a:rPr lang="en-US" altLang="ko-KR" sz="3600" b="1" u="sng" dirty="0"/>
              <a:t>!</a:t>
            </a:r>
          </a:p>
          <a:p>
            <a:pPr lvl="1"/>
            <a:r>
              <a:rPr lang="en-US" altLang="ko-KR" sz="2800" b="1" u="sng" dirty="0"/>
              <a:t>-</a:t>
            </a:r>
            <a:r>
              <a:rPr lang="ko-KR" altLang="en-US" sz="2800" b="1" u="sng" dirty="0"/>
              <a:t>이전에 천식 확진 </a:t>
            </a:r>
            <a:r>
              <a:rPr lang="en-US" altLang="ko-KR" sz="2800" b="1" u="sng" dirty="0"/>
              <a:t>(</a:t>
            </a:r>
            <a:r>
              <a:rPr lang="ko-KR" altLang="en-US" sz="2800" b="1" u="sng" dirty="0"/>
              <a:t>가변기도폐쇄 </a:t>
            </a:r>
            <a:r>
              <a:rPr lang="en-US" altLang="ko-KR" sz="2800" b="1" u="sng" dirty="0"/>
              <a:t>on PFT)</a:t>
            </a:r>
            <a:r>
              <a:rPr lang="ko-KR" altLang="en-US" sz="2800" b="1" u="sng" dirty="0"/>
              <a:t>되었는지</a:t>
            </a:r>
            <a:r>
              <a:rPr lang="en-US" altLang="ko-KR" sz="2800" b="1" u="sng" dirty="0"/>
              <a:t>?</a:t>
            </a:r>
          </a:p>
          <a:p>
            <a:pPr lvl="1"/>
            <a:r>
              <a:rPr lang="en-US" altLang="ko-KR" sz="2800" b="1" u="sng" dirty="0"/>
              <a:t>-</a:t>
            </a:r>
            <a:r>
              <a:rPr lang="ko-KR" altLang="en-US" sz="2800" b="1" u="sng" dirty="0"/>
              <a:t>안되었다면</a:t>
            </a:r>
            <a:r>
              <a:rPr lang="en-US" altLang="ko-KR" sz="2800" b="1" u="sng" dirty="0"/>
              <a:t>, </a:t>
            </a:r>
            <a:r>
              <a:rPr lang="ko-KR" altLang="en-US" sz="2800" b="1" u="sng" dirty="0"/>
              <a:t>상황에 맞는 </a:t>
            </a:r>
            <a:r>
              <a:rPr lang="ko-KR" altLang="en-US" sz="2800" b="1" u="sng" dirty="0" err="1"/>
              <a:t>확진검사</a:t>
            </a:r>
            <a:r>
              <a:rPr lang="ko-KR" altLang="en-US" sz="2800" b="1" u="sng" dirty="0"/>
              <a:t> 고려</a:t>
            </a:r>
          </a:p>
        </p:txBody>
      </p:sp>
    </p:spTree>
    <p:extLst>
      <p:ext uri="{BB962C8B-B14F-4D97-AF65-F5344CB8AC3E}">
        <p14:creationId xmlns:p14="http://schemas.microsoft.com/office/powerpoint/2010/main" val="365942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dirty="0"/>
          </a:p>
        </p:txBody>
      </p:sp>
      <p:pic>
        <p:nvPicPr>
          <p:cNvPr id="5" name="그림 4"/>
          <p:cNvPicPr>
            <a:picLocks noChangeAspect="1"/>
          </p:cNvPicPr>
          <p:nvPr/>
        </p:nvPicPr>
        <p:blipFill>
          <a:blip r:embed="rId3"/>
          <a:stretch>
            <a:fillRect/>
          </a:stretch>
        </p:blipFill>
        <p:spPr>
          <a:xfrm>
            <a:off x="209550" y="252413"/>
            <a:ext cx="7391400" cy="3809017"/>
          </a:xfrm>
          <a:prstGeom prst="rect">
            <a:avLst/>
          </a:prstGeom>
        </p:spPr>
      </p:pic>
      <p:pic>
        <p:nvPicPr>
          <p:cNvPr id="6" name="그림 5"/>
          <p:cNvPicPr>
            <a:picLocks noChangeAspect="1"/>
          </p:cNvPicPr>
          <p:nvPr/>
        </p:nvPicPr>
        <p:blipFill>
          <a:blip r:embed="rId4"/>
          <a:stretch>
            <a:fillRect/>
          </a:stretch>
        </p:blipFill>
        <p:spPr>
          <a:xfrm>
            <a:off x="4933950" y="3246066"/>
            <a:ext cx="7258050" cy="3516787"/>
          </a:xfrm>
          <a:prstGeom prst="rect">
            <a:avLst/>
          </a:prstGeom>
        </p:spPr>
      </p:pic>
      <p:sp>
        <p:nvSpPr>
          <p:cNvPr id="7" name="오른쪽 화살표 6">
            <a:extLst>
              <a:ext uri="{FF2B5EF4-FFF2-40B4-BE49-F238E27FC236}">
                <a16:creationId xmlns:a16="http://schemas.microsoft.com/office/drawing/2014/main" id="{AA7FDE5C-058C-86C5-7A2F-D0537835BBED}"/>
              </a:ext>
            </a:extLst>
          </p:cNvPr>
          <p:cNvSpPr/>
          <p:nvPr/>
        </p:nvSpPr>
        <p:spPr bwMode="auto">
          <a:xfrm>
            <a:off x="2813765" y="5145847"/>
            <a:ext cx="2028092" cy="131298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31206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37BA1-0ABE-3E3A-F1DC-E763B72F06AC}"/>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5EA10057-2975-D0D7-CB35-D745A6F1BF45}"/>
              </a:ext>
            </a:extLst>
          </p:cNvPr>
          <p:cNvSpPr>
            <a:spLocks noGrp="1"/>
          </p:cNvSpPr>
          <p:nvPr>
            <p:ph type="title"/>
          </p:nvPr>
        </p:nvSpPr>
        <p:spPr/>
        <p:txBody>
          <a:bodyPr/>
          <a:lstStyle/>
          <a:p>
            <a:r>
              <a:rPr lang="en-US" altLang="ko-KR" sz="4400" dirty="0"/>
              <a:t>Controller</a:t>
            </a:r>
            <a:r>
              <a:rPr lang="ko-KR" altLang="en-US" sz="4400" dirty="0"/>
              <a:t> </a:t>
            </a:r>
            <a:r>
              <a:rPr lang="en-US" altLang="ko-KR" sz="4400" dirty="0"/>
              <a:t>Step-up </a:t>
            </a:r>
            <a:r>
              <a:rPr lang="ko-KR" altLang="en-US" sz="4400" dirty="0"/>
              <a:t>前 </a:t>
            </a:r>
            <a:r>
              <a:rPr lang="en-US" altLang="ko-KR" sz="4400" dirty="0"/>
              <a:t> </a:t>
            </a:r>
            <a:endParaRPr lang="ko-KR" altLang="en-US" sz="4400" dirty="0"/>
          </a:p>
        </p:txBody>
      </p:sp>
      <p:sp>
        <p:nvSpPr>
          <p:cNvPr id="6" name="텍스트 개체 틀 5">
            <a:extLst>
              <a:ext uri="{FF2B5EF4-FFF2-40B4-BE49-F238E27FC236}">
                <a16:creationId xmlns:a16="http://schemas.microsoft.com/office/drawing/2014/main" id="{B7601DBB-B77C-CB08-3B21-3A6B48BE86CF}"/>
              </a:ext>
            </a:extLst>
          </p:cNvPr>
          <p:cNvSpPr>
            <a:spLocks noGrp="1"/>
          </p:cNvSpPr>
          <p:nvPr>
            <p:ph type="body" idx="1"/>
          </p:nvPr>
        </p:nvSpPr>
        <p:spPr>
          <a:solidFill>
            <a:srgbClr val="FFFF00"/>
          </a:solidFill>
          <a:ln>
            <a:solidFill>
              <a:schemeClr val="tx1"/>
            </a:solidFill>
          </a:ln>
        </p:spPr>
        <p:txBody>
          <a:bodyPr/>
          <a:lstStyle/>
          <a:p>
            <a:r>
              <a:rPr lang="en-US" altLang="ko-KR" sz="4400" dirty="0"/>
              <a:t>Inhaler skill</a:t>
            </a:r>
            <a:endParaRPr lang="ko-KR" altLang="en-US" sz="4400" dirty="0"/>
          </a:p>
        </p:txBody>
      </p:sp>
      <p:sp>
        <p:nvSpPr>
          <p:cNvPr id="7" name="내용 개체 틀 6">
            <a:extLst>
              <a:ext uri="{FF2B5EF4-FFF2-40B4-BE49-F238E27FC236}">
                <a16:creationId xmlns:a16="http://schemas.microsoft.com/office/drawing/2014/main" id="{75CEEDF6-1839-2849-3582-7C74674FCC15}"/>
              </a:ext>
            </a:extLst>
          </p:cNvPr>
          <p:cNvSpPr>
            <a:spLocks noGrp="1"/>
          </p:cNvSpPr>
          <p:nvPr>
            <p:ph sz="half" idx="2"/>
          </p:nvPr>
        </p:nvSpPr>
        <p:spPr/>
        <p:txBody>
          <a:bodyPr/>
          <a:lstStyle/>
          <a:p>
            <a:endParaRPr lang="ko-KR" altLang="en-US"/>
          </a:p>
        </p:txBody>
      </p:sp>
      <p:sp>
        <p:nvSpPr>
          <p:cNvPr id="8" name="텍스트 개체 틀 7">
            <a:extLst>
              <a:ext uri="{FF2B5EF4-FFF2-40B4-BE49-F238E27FC236}">
                <a16:creationId xmlns:a16="http://schemas.microsoft.com/office/drawing/2014/main" id="{229F6C92-47B9-8B6A-8E38-1917C222F75C}"/>
              </a:ext>
            </a:extLst>
          </p:cNvPr>
          <p:cNvSpPr>
            <a:spLocks noGrp="1"/>
          </p:cNvSpPr>
          <p:nvPr>
            <p:ph type="body" sz="quarter" idx="3"/>
          </p:nvPr>
        </p:nvSpPr>
        <p:spPr>
          <a:solidFill>
            <a:srgbClr val="FFFF00"/>
          </a:solidFill>
          <a:ln>
            <a:solidFill>
              <a:schemeClr val="tx1"/>
            </a:solidFill>
          </a:ln>
        </p:spPr>
        <p:txBody>
          <a:bodyPr/>
          <a:lstStyle/>
          <a:p>
            <a:r>
              <a:rPr lang="en-US" altLang="ko-KR" sz="4400" dirty="0"/>
              <a:t>Adherence</a:t>
            </a:r>
            <a:endParaRPr lang="ko-KR" altLang="en-US" sz="4400" dirty="0"/>
          </a:p>
        </p:txBody>
      </p:sp>
      <p:sp>
        <p:nvSpPr>
          <p:cNvPr id="9" name="내용 개체 틀 8">
            <a:extLst>
              <a:ext uri="{FF2B5EF4-FFF2-40B4-BE49-F238E27FC236}">
                <a16:creationId xmlns:a16="http://schemas.microsoft.com/office/drawing/2014/main" id="{093737C8-8D96-DFC1-4CCA-5D399D2FFDDD}"/>
              </a:ext>
            </a:extLst>
          </p:cNvPr>
          <p:cNvSpPr>
            <a:spLocks noGrp="1"/>
          </p:cNvSpPr>
          <p:nvPr>
            <p:ph sz="quarter" idx="4"/>
          </p:nvPr>
        </p:nvSpPr>
        <p:spPr/>
        <p:txBody>
          <a:bodyPr/>
          <a:lstStyle/>
          <a:p>
            <a:endParaRPr lang="ko-KR" altLang="en-US"/>
          </a:p>
        </p:txBody>
      </p:sp>
      <p:pic>
        <p:nvPicPr>
          <p:cNvPr id="4" name="그림 3">
            <a:extLst>
              <a:ext uri="{FF2B5EF4-FFF2-40B4-BE49-F238E27FC236}">
                <a16:creationId xmlns:a16="http://schemas.microsoft.com/office/drawing/2014/main" id="{E90DE7AE-E26B-972B-DA3C-26133E47BC77}"/>
              </a:ext>
            </a:extLst>
          </p:cNvPr>
          <p:cNvPicPr>
            <a:picLocks noChangeAspect="1"/>
          </p:cNvPicPr>
          <p:nvPr/>
        </p:nvPicPr>
        <p:blipFill>
          <a:blip r:embed="rId3"/>
          <a:stretch>
            <a:fillRect/>
          </a:stretch>
        </p:blipFill>
        <p:spPr>
          <a:xfrm>
            <a:off x="-214105" y="2403807"/>
            <a:ext cx="6210624" cy="3493477"/>
          </a:xfrm>
          <a:prstGeom prst="rect">
            <a:avLst/>
          </a:prstGeom>
        </p:spPr>
      </p:pic>
      <p:pic>
        <p:nvPicPr>
          <p:cNvPr id="5" name="그림 4">
            <a:extLst>
              <a:ext uri="{FF2B5EF4-FFF2-40B4-BE49-F238E27FC236}">
                <a16:creationId xmlns:a16="http://schemas.microsoft.com/office/drawing/2014/main" id="{1C3B4B52-6BCC-98BA-9F7B-10A042288EC1}"/>
              </a:ext>
            </a:extLst>
          </p:cNvPr>
          <p:cNvPicPr>
            <a:picLocks noChangeAspect="1"/>
          </p:cNvPicPr>
          <p:nvPr/>
        </p:nvPicPr>
        <p:blipFill>
          <a:blip r:embed="rId4"/>
          <a:stretch>
            <a:fillRect/>
          </a:stretch>
        </p:blipFill>
        <p:spPr>
          <a:xfrm>
            <a:off x="6858036" y="2843332"/>
            <a:ext cx="3364487" cy="1884113"/>
          </a:xfrm>
          <a:prstGeom prst="rect">
            <a:avLst/>
          </a:prstGeom>
        </p:spPr>
      </p:pic>
    </p:spTree>
    <p:extLst>
      <p:ext uri="{BB962C8B-B14F-4D97-AF65-F5344CB8AC3E}">
        <p14:creationId xmlns:p14="http://schemas.microsoft.com/office/powerpoint/2010/main" val="240497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dirty="0"/>
          </a:p>
        </p:txBody>
      </p:sp>
      <p:sp>
        <p:nvSpPr>
          <p:cNvPr id="3" name="내용 개체 틀 2"/>
          <p:cNvSpPr>
            <a:spLocks noGrp="1"/>
          </p:cNvSpPr>
          <p:nvPr>
            <p:ph idx="1"/>
          </p:nvPr>
        </p:nvSpPr>
        <p:spPr/>
        <p:txBody>
          <a:bodyPr/>
          <a:lstStyle/>
          <a:p>
            <a:r>
              <a:rPr lang="ko-KR" altLang="en-US" dirty="0"/>
              <a:t>천식 복습</a:t>
            </a:r>
            <a:endParaRPr lang="en-US" altLang="ko-KR" dirty="0"/>
          </a:p>
          <a:p>
            <a:pPr lvl="1"/>
            <a:r>
              <a:rPr lang="ko-KR" altLang="en-US" b="1" u="sng" dirty="0"/>
              <a:t>천식의 정의</a:t>
            </a:r>
            <a:r>
              <a:rPr lang="en-US" altLang="ko-KR" b="1" u="sng" dirty="0"/>
              <a:t>, </a:t>
            </a:r>
            <a:r>
              <a:rPr lang="ko-KR" altLang="en-US" b="1" u="sng" dirty="0" err="1"/>
              <a:t>임상양상</a:t>
            </a:r>
            <a:endParaRPr lang="en-US" altLang="ko-KR" b="1" u="sng" dirty="0"/>
          </a:p>
          <a:p>
            <a:pPr lvl="1"/>
            <a:r>
              <a:rPr lang="ko-KR" altLang="en-US" b="1" u="sng" dirty="0"/>
              <a:t>천식의 병인</a:t>
            </a:r>
            <a:endParaRPr lang="en-US" altLang="ko-KR" b="1" u="sng" dirty="0"/>
          </a:p>
          <a:p>
            <a:pPr lvl="1"/>
            <a:r>
              <a:rPr lang="ko-KR" altLang="en-US" dirty="0"/>
              <a:t>천식의 역학</a:t>
            </a:r>
            <a:r>
              <a:rPr lang="en-US" altLang="ko-KR" dirty="0"/>
              <a:t>, </a:t>
            </a:r>
            <a:r>
              <a:rPr lang="ko-KR" altLang="en-US" dirty="0"/>
              <a:t>진단</a:t>
            </a:r>
            <a:endParaRPr lang="en-US" altLang="ko-KR" dirty="0"/>
          </a:p>
          <a:p>
            <a:pPr lvl="1"/>
            <a:r>
              <a:rPr lang="ko-KR" altLang="en-US" dirty="0"/>
              <a:t>천식의 치료</a:t>
            </a:r>
            <a:endParaRPr lang="en-US" altLang="ko-KR" dirty="0"/>
          </a:p>
        </p:txBody>
      </p:sp>
    </p:spTree>
    <p:extLst>
      <p:ext uri="{BB962C8B-B14F-4D97-AF65-F5344CB8AC3E}">
        <p14:creationId xmlns:p14="http://schemas.microsoft.com/office/powerpoint/2010/main" val="3267154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D462D-FA3B-4E45-E6D8-9F12C3D53DA3}"/>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6055B833-7FCC-E9F0-DA16-E5398FD6203A}"/>
              </a:ext>
            </a:extLst>
          </p:cNvPr>
          <p:cNvSpPr>
            <a:spLocks noGrp="1"/>
          </p:cNvSpPr>
          <p:nvPr>
            <p:ph type="title"/>
          </p:nvPr>
        </p:nvSpPr>
        <p:spPr/>
        <p:txBody>
          <a:bodyPr/>
          <a:lstStyle/>
          <a:p>
            <a:r>
              <a:rPr lang="ko-KR" altLang="en-US" dirty="0"/>
              <a:t>난치 천식</a:t>
            </a:r>
            <a:r>
              <a:rPr lang="en-US" altLang="ko-KR" dirty="0"/>
              <a:t>(difficult-to-treat asthma)</a:t>
            </a:r>
            <a:r>
              <a:rPr lang="ko-KR" altLang="en-US" dirty="0"/>
              <a:t>의 치료 접근 </a:t>
            </a:r>
          </a:p>
        </p:txBody>
      </p:sp>
      <p:sp>
        <p:nvSpPr>
          <p:cNvPr id="3" name="내용 개체 틀 2">
            <a:extLst>
              <a:ext uri="{FF2B5EF4-FFF2-40B4-BE49-F238E27FC236}">
                <a16:creationId xmlns:a16="http://schemas.microsoft.com/office/drawing/2014/main" id="{8BC0F352-6D02-CAFB-8179-58D89DA724F1}"/>
              </a:ext>
            </a:extLst>
          </p:cNvPr>
          <p:cNvSpPr>
            <a:spLocks noGrp="1"/>
          </p:cNvSpPr>
          <p:nvPr>
            <p:ph idx="1"/>
          </p:nvPr>
        </p:nvSpPr>
        <p:spPr/>
        <p:txBody>
          <a:bodyPr/>
          <a:lstStyle/>
          <a:p>
            <a:endParaRPr lang="ko-KR" altLang="en-US" dirty="0"/>
          </a:p>
        </p:txBody>
      </p:sp>
      <p:pic>
        <p:nvPicPr>
          <p:cNvPr id="3074" name="Picture 2">
            <a:extLst>
              <a:ext uri="{FF2B5EF4-FFF2-40B4-BE49-F238E27FC236}">
                <a16:creationId xmlns:a16="http://schemas.microsoft.com/office/drawing/2014/main" id="{046A1A0B-7604-2DDC-D627-ACA0B533FE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8226" y="1858332"/>
            <a:ext cx="9116365" cy="2689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직사각형 3">
            <a:extLst>
              <a:ext uri="{FF2B5EF4-FFF2-40B4-BE49-F238E27FC236}">
                <a16:creationId xmlns:a16="http://schemas.microsoft.com/office/drawing/2014/main" id="{FFEFC86F-E6F7-CBA7-FFEF-019FD054D96E}"/>
              </a:ext>
            </a:extLst>
          </p:cNvPr>
          <p:cNvSpPr/>
          <p:nvPr/>
        </p:nvSpPr>
        <p:spPr bwMode="auto">
          <a:xfrm>
            <a:off x="2247396" y="3203065"/>
            <a:ext cx="8397195" cy="759335"/>
          </a:xfrm>
          <a:prstGeom prst="rect">
            <a:avLst/>
          </a:prstGeom>
          <a:solidFill>
            <a:srgbClr val="FFFF00">
              <a:alpha val="50000"/>
            </a:srgbClr>
          </a:solidFill>
          <a:ln w="9525" cap="flat" cmpd="sng" algn="ctr">
            <a:solidFill>
              <a:schemeClr val="tx1"/>
            </a:solidFill>
            <a:prstDash val="solid"/>
            <a:round/>
            <a:headEnd type="none" w="med" len="med"/>
            <a:tailEnd type="none" w="med" len="med"/>
          </a:ln>
          <a:effectLst/>
        </p:spPr>
        <p:txBody>
          <a:bodyPr vert="horz" wrap="none" lIns="89979" tIns="46789" rIns="89979" bIns="46789" numCol="1" rtlCol="0" anchor="ctr" anchorCtr="0" compatLnSpc="1">
            <a:prstTxWarp prst="textNoShape">
              <a:avLst/>
            </a:prstTxWarp>
          </a:bodyPr>
          <a:lstStyle/>
          <a:p>
            <a:pPr defTabSz="914217" fontAlgn="base" latinLnBrk="0">
              <a:spcBef>
                <a:spcPct val="0"/>
              </a:spcBef>
              <a:spcAft>
                <a:spcPct val="0"/>
              </a:spcAft>
            </a:pPr>
            <a:endParaRPr lang="ko-KR" altLang="en-US" sz="2000">
              <a:latin typeface="Arial" charset="0"/>
            </a:endParaRPr>
          </a:p>
        </p:txBody>
      </p:sp>
    </p:spTree>
    <p:extLst>
      <p:ext uri="{BB962C8B-B14F-4D97-AF65-F5344CB8AC3E}">
        <p14:creationId xmlns:p14="http://schemas.microsoft.com/office/powerpoint/2010/main" val="57576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64285-D888-E6FC-C909-3139FF96DDD5}"/>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8FD69DB0-243E-A750-C65E-466EFFE1F2F3}"/>
              </a:ext>
            </a:extLst>
          </p:cNvPr>
          <p:cNvSpPr>
            <a:spLocks noGrp="1"/>
          </p:cNvSpPr>
          <p:nvPr>
            <p:ph type="title"/>
          </p:nvPr>
        </p:nvSpPr>
        <p:spPr/>
        <p:txBody>
          <a:bodyPr/>
          <a:lstStyle/>
          <a:p>
            <a:r>
              <a:rPr lang="en-US" altLang="ko-KR" dirty="0"/>
              <a:t>Care: comorbidities (</a:t>
            </a:r>
            <a:r>
              <a:rPr lang="ko-KR" altLang="en-US" dirty="0"/>
              <a:t>동반질환</a:t>
            </a:r>
            <a:r>
              <a:rPr lang="en-US" altLang="ko-KR" dirty="0"/>
              <a:t>)</a:t>
            </a:r>
            <a:endParaRPr lang="ko-KR" altLang="en-US" sz="2400" dirty="0"/>
          </a:p>
        </p:txBody>
      </p:sp>
      <p:sp>
        <p:nvSpPr>
          <p:cNvPr id="3" name="내용 개체 틀 2">
            <a:extLst>
              <a:ext uri="{FF2B5EF4-FFF2-40B4-BE49-F238E27FC236}">
                <a16:creationId xmlns:a16="http://schemas.microsoft.com/office/drawing/2014/main" id="{4FE47A77-7B9E-A612-9701-B8D97079284A}"/>
              </a:ext>
            </a:extLst>
          </p:cNvPr>
          <p:cNvSpPr>
            <a:spLocks noGrp="1"/>
          </p:cNvSpPr>
          <p:nvPr>
            <p:ph idx="1"/>
          </p:nvPr>
        </p:nvSpPr>
        <p:spPr>
          <a:xfrm>
            <a:off x="6168812" y="2778639"/>
            <a:ext cx="5741834" cy="3118069"/>
          </a:xfrm>
        </p:spPr>
        <p:txBody>
          <a:bodyPr/>
          <a:lstStyle/>
          <a:p>
            <a:pPr latinLnBrk="1"/>
            <a:r>
              <a:rPr lang="ko-KR" altLang="en-US" sz="2400" dirty="0"/>
              <a:t>천식</a:t>
            </a:r>
            <a:r>
              <a:rPr lang="en-US" altLang="ko-KR" sz="2400" dirty="0"/>
              <a:t> </a:t>
            </a:r>
            <a:r>
              <a:rPr lang="ko-KR" altLang="ko-KR" sz="2400" dirty="0"/>
              <a:t>동반질환들</a:t>
            </a:r>
            <a:endParaRPr lang="en-US" altLang="ko-KR" sz="2400" dirty="0"/>
          </a:p>
          <a:p>
            <a:pPr lvl="1" latinLnBrk="1"/>
            <a:r>
              <a:rPr lang="ko-KR" altLang="ko-KR" sz="1600" dirty="0"/>
              <a:t>천식 조절을 악화시키거나 증상의 원인이 될 수 있다</a:t>
            </a:r>
            <a:r>
              <a:rPr lang="en-US" altLang="ko-KR" sz="1600" dirty="0"/>
              <a:t> (</a:t>
            </a:r>
            <a:r>
              <a:rPr lang="ko-KR" altLang="ko-KR" sz="1600" dirty="0"/>
              <a:t>표</a:t>
            </a:r>
            <a:r>
              <a:rPr lang="en-US" altLang="ko-KR" sz="1600" dirty="0"/>
              <a:t>4).</a:t>
            </a:r>
          </a:p>
          <a:p>
            <a:pPr lvl="1" latinLnBrk="1"/>
            <a:r>
              <a:rPr lang="ko-KR" altLang="ko-KR" sz="1600" dirty="0"/>
              <a:t>경우에 따라서는 가변적 기도폐쇄가 확인된 상황에서도</a:t>
            </a:r>
            <a:r>
              <a:rPr lang="en-US" altLang="ko-KR" sz="1600" dirty="0"/>
              <a:t> (</a:t>
            </a:r>
            <a:r>
              <a:rPr lang="ko-KR" altLang="ko-KR" sz="1600" dirty="0"/>
              <a:t>천식이 </a:t>
            </a:r>
            <a:r>
              <a:rPr lang="ko-KR" altLang="ko-KR" sz="1600" dirty="0" err="1"/>
              <a:t>확진된</a:t>
            </a:r>
            <a:r>
              <a:rPr lang="ko-KR" altLang="ko-KR" sz="1600" dirty="0"/>
              <a:t> 상황</a:t>
            </a:r>
            <a:r>
              <a:rPr lang="en-US" altLang="ko-KR" sz="1600" dirty="0"/>
              <a:t>), </a:t>
            </a:r>
            <a:r>
              <a:rPr lang="ko-KR" altLang="ko-KR" sz="1600" b="1" dirty="0"/>
              <a:t>동반질환을 치료한 후 환자의 모든 증상이 </a:t>
            </a:r>
            <a:r>
              <a:rPr lang="ko-KR" altLang="en-US" sz="1600" b="1" dirty="0"/>
              <a:t>호전되는</a:t>
            </a:r>
            <a:r>
              <a:rPr lang="ko-KR" altLang="ko-KR" sz="1600" b="1" dirty="0"/>
              <a:t> 경우도 있다</a:t>
            </a:r>
            <a:r>
              <a:rPr lang="en-US" altLang="ko-KR" sz="1600" b="1" dirty="0"/>
              <a:t> (</a:t>
            </a:r>
            <a:r>
              <a:rPr lang="ko-KR" altLang="ko-KR" sz="1600" b="1" dirty="0"/>
              <a:t>불안장애</a:t>
            </a:r>
            <a:r>
              <a:rPr lang="en-US" altLang="ko-KR" sz="1600" b="1" dirty="0"/>
              <a:t>, </a:t>
            </a:r>
            <a:r>
              <a:rPr lang="ko-KR" altLang="ko-KR" sz="1600" b="1" dirty="0"/>
              <a:t>심장질환</a:t>
            </a:r>
            <a:r>
              <a:rPr lang="en-US" altLang="ko-KR" sz="1600" b="1" dirty="0"/>
              <a:t>). </a:t>
            </a:r>
          </a:p>
          <a:p>
            <a:pPr lvl="1" latinLnBrk="1"/>
            <a:r>
              <a:rPr lang="ko-KR" altLang="ko-KR" sz="1600" dirty="0"/>
              <a:t>따라서</a:t>
            </a:r>
            <a:r>
              <a:rPr lang="en-US" altLang="ko-KR" sz="1600" dirty="0"/>
              <a:t>, </a:t>
            </a:r>
            <a:r>
              <a:rPr lang="ko-KR" altLang="ko-KR" sz="1600" dirty="0" err="1"/>
              <a:t>비조절</a:t>
            </a:r>
            <a:r>
              <a:rPr lang="ko-KR" altLang="ko-KR" sz="1600" dirty="0"/>
              <a:t> 천식 환자에서 동반질환이 의심</a:t>
            </a:r>
            <a:r>
              <a:rPr lang="en-US" altLang="ko-KR" sz="1600" dirty="0"/>
              <a:t>/</a:t>
            </a:r>
            <a:r>
              <a:rPr lang="ko-KR" altLang="ko-KR" sz="1600" dirty="0"/>
              <a:t>확인되면 적절한 </a:t>
            </a:r>
            <a:r>
              <a:rPr lang="ko-KR" altLang="ko-KR" sz="1600" dirty="0" err="1"/>
              <a:t>협진과</a:t>
            </a:r>
            <a:r>
              <a:rPr lang="ko-KR" altLang="ko-KR" sz="1600" dirty="0"/>
              <a:t> </a:t>
            </a:r>
            <a:r>
              <a:rPr lang="ko-KR" altLang="ko-KR" sz="1600" dirty="0" err="1"/>
              <a:t>다학제적</a:t>
            </a:r>
            <a:r>
              <a:rPr lang="ko-KR" altLang="ko-KR" sz="1600" dirty="0"/>
              <a:t> 평가</a:t>
            </a:r>
            <a:r>
              <a:rPr lang="en-US" altLang="ko-KR" sz="1600" dirty="0"/>
              <a:t>/</a:t>
            </a:r>
            <a:r>
              <a:rPr lang="ko-KR" altLang="ko-KR" sz="1600" dirty="0"/>
              <a:t>치료를 신속히 시행해야 한다</a:t>
            </a:r>
            <a:r>
              <a:rPr lang="en-US" altLang="ko-KR" sz="1600" dirty="0"/>
              <a:t>.</a:t>
            </a:r>
          </a:p>
          <a:p>
            <a:pPr lvl="1" latinLnBrk="1"/>
            <a:r>
              <a:rPr lang="ko-KR" altLang="ko-KR" sz="1600" b="1" dirty="0"/>
              <a:t>하지만 동반질환의 조절이 어려운 경우도 많</a:t>
            </a:r>
            <a:r>
              <a:rPr lang="ko-KR" altLang="en-US" sz="1600" b="1" dirty="0"/>
              <a:t>음</a:t>
            </a:r>
            <a:r>
              <a:rPr lang="en-US" altLang="ko-KR" sz="1600" b="1" dirty="0"/>
              <a:t> (</a:t>
            </a:r>
            <a:r>
              <a:rPr lang="ko-KR" altLang="ko-KR" sz="1600" b="1" dirty="0"/>
              <a:t>비만</a:t>
            </a:r>
            <a:r>
              <a:rPr lang="en-US" altLang="ko-KR" sz="1600" b="1" dirty="0"/>
              <a:t>, </a:t>
            </a:r>
            <a:r>
              <a:rPr lang="ko-KR" altLang="ko-KR" sz="1600" b="1" dirty="0" err="1"/>
              <a:t>비부비동염</a:t>
            </a:r>
            <a:r>
              <a:rPr lang="en-US" altLang="ko-KR" sz="1600" b="1" dirty="0"/>
              <a:t>). </a:t>
            </a:r>
            <a:endParaRPr lang="ko-KR" altLang="en-US" sz="1800" b="1" dirty="0"/>
          </a:p>
        </p:txBody>
      </p:sp>
      <p:pic>
        <p:nvPicPr>
          <p:cNvPr id="4" name="Picture 2">
            <a:extLst>
              <a:ext uri="{FF2B5EF4-FFF2-40B4-BE49-F238E27FC236}">
                <a16:creationId xmlns:a16="http://schemas.microsoft.com/office/drawing/2014/main" id="{AB945A42-8575-6CC9-19FD-55A5E5248B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15474"/>
            <a:ext cx="5931877" cy="4925499"/>
          </a:xfrm>
          <a:prstGeom prst="rect">
            <a:avLst/>
          </a:prstGeom>
          <a:pattFill prst="pct5">
            <a:fgClr>
              <a:srgbClr val="FFC000"/>
            </a:fgClr>
            <a:bgClr>
              <a:schemeClr val="bg1"/>
            </a:bgClr>
          </a:pattFill>
          <a:ln w="63500">
            <a:noFill/>
            <a:miter lim="800000"/>
            <a:headEnd/>
            <a:tailEnd/>
          </a:ln>
        </p:spPr>
      </p:pic>
      <p:sp>
        <p:nvSpPr>
          <p:cNvPr id="5" name="직사각형 4">
            <a:extLst>
              <a:ext uri="{FF2B5EF4-FFF2-40B4-BE49-F238E27FC236}">
                <a16:creationId xmlns:a16="http://schemas.microsoft.com/office/drawing/2014/main" id="{14028B0C-E274-C965-F2F8-2352869D7425}"/>
              </a:ext>
            </a:extLst>
          </p:cNvPr>
          <p:cNvSpPr/>
          <p:nvPr/>
        </p:nvSpPr>
        <p:spPr>
          <a:xfrm>
            <a:off x="6035741" y="1520275"/>
            <a:ext cx="6096000" cy="923330"/>
          </a:xfrm>
          <a:prstGeom prst="rect">
            <a:avLst/>
          </a:prstGeom>
          <a:solidFill>
            <a:srgbClr val="FFC000"/>
          </a:solidFill>
        </p:spPr>
        <p:txBody>
          <a:bodyPr>
            <a:spAutoFit/>
          </a:bodyPr>
          <a:lstStyle/>
          <a:p>
            <a:r>
              <a:rPr lang="ko-KR" altLang="en-US" dirty="0" err="1"/>
              <a:t>난치천식</a:t>
            </a:r>
            <a:r>
              <a:rPr lang="ko-KR" altLang="en-US" dirty="0"/>
              <a:t> 환자에서 </a:t>
            </a:r>
            <a:r>
              <a:rPr lang="en-US" altLang="ko-KR" dirty="0"/>
              <a:t>“</a:t>
            </a:r>
            <a:r>
              <a:rPr lang="ko-KR" altLang="en-US" b="1" u="sng" dirty="0" err="1"/>
              <a:t>폐기능이</a:t>
            </a:r>
            <a:r>
              <a:rPr lang="ko-KR" altLang="en-US" b="1" u="sng" dirty="0"/>
              <a:t> 비교적 좋음에도 불구하고 호흡기증상을 호소</a:t>
            </a:r>
            <a:r>
              <a:rPr lang="en-US" altLang="ko-KR" b="1" u="sng" dirty="0"/>
              <a:t>”</a:t>
            </a:r>
            <a:r>
              <a:rPr lang="ko-KR" altLang="en-US" dirty="0"/>
              <a:t>하는 경우 </a:t>
            </a:r>
            <a:r>
              <a:rPr lang="ko-KR" altLang="en-US" dirty="0" err="1"/>
              <a:t>동반질환의</a:t>
            </a:r>
            <a:r>
              <a:rPr lang="ko-KR" altLang="en-US" dirty="0"/>
              <a:t> 가능성을 고려하여 해당 </a:t>
            </a:r>
            <a:r>
              <a:rPr lang="ko-KR" altLang="en-US" b="1" dirty="0"/>
              <a:t>동반질환들의 증상</a:t>
            </a:r>
            <a:r>
              <a:rPr lang="en-US" altLang="ko-KR" b="1" dirty="0"/>
              <a:t>/</a:t>
            </a:r>
            <a:r>
              <a:rPr lang="ko-KR" altLang="en-US" b="1" dirty="0"/>
              <a:t>징후를 꼼꼼히 확인 </a:t>
            </a:r>
            <a:r>
              <a:rPr lang="ko-KR" altLang="en-US" dirty="0"/>
              <a:t>하자</a:t>
            </a:r>
            <a:r>
              <a:rPr lang="en-US" altLang="ko-KR" dirty="0"/>
              <a:t>!</a:t>
            </a:r>
            <a:endParaRPr lang="ko-KR" altLang="en-US" dirty="0"/>
          </a:p>
        </p:txBody>
      </p:sp>
    </p:spTree>
    <p:extLst>
      <p:ext uri="{BB962C8B-B14F-4D97-AF65-F5344CB8AC3E}">
        <p14:creationId xmlns:p14="http://schemas.microsoft.com/office/powerpoint/2010/main" val="807748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1B3A5-2909-D894-C4C4-0AD0E530E8BA}"/>
            </a:ext>
          </a:extLst>
        </p:cNvPr>
        <p:cNvGrpSpPr/>
        <p:nvPr/>
      </p:nvGrpSpPr>
      <p:grpSpPr>
        <a:xfrm>
          <a:off x="0" y="0"/>
          <a:ext cx="0" cy="0"/>
          <a:chOff x="0" y="0"/>
          <a:chExt cx="0" cy="0"/>
        </a:xfrm>
      </p:grpSpPr>
      <p:sp>
        <p:nvSpPr>
          <p:cNvPr id="4" name="제목 3">
            <a:extLst>
              <a:ext uri="{FF2B5EF4-FFF2-40B4-BE49-F238E27FC236}">
                <a16:creationId xmlns:a16="http://schemas.microsoft.com/office/drawing/2014/main" id="{AE53F39B-B620-0018-CAC1-452C4642E48C}"/>
              </a:ext>
            </a:extLst>
          </p:cNvPr>
          <p:cNvSpPr>
            <a:spLocks noGrp="1"/>
          </p:cNvSpPr>
          <p:nvPr>
            <p:ph type="title"/>
          </p:nvPr>
        </p:nvSpPr>
        <p:spPr/>
        <p:txBody>
          <a:bodyPr/>
          <a:lstStyle/>
          <a:p>
            <a:r>
              <a:rPr lang="en-US" altLang="ko-KR" sz="3600" dirty="0"/>
              <a:t>Control: Exacerbation risk factors and asthma triggers</a:t>
            </a:r>
            <a:endParaRPr lang="ko-KR" altLang="en-US" sz="3600" dirty="0"/>
          </a:p>
        </p:txBody>
      </p:sp>
      <p:sp>
        <p:nvSpPr>
          <p:cNvPr id="6" name="텍스트 개체 틀 5">
            <a:extLst>
              <a:ext uri="{FF2B5EF4-FFF2-40B4-BE49-F238E27FC236}">
                <a16:creationId xmlns:a16="http://schemas.microsoft.com/office/drawing/2014/main" id="{E16BC194-4A94-98D8-394B-ED60D0E28271}"/>
              </a:ext>
            </a:extLst>
          </p:cNvPr>
          <p:cNvSpPr>
            <a:spLocks noGrp="1"/>
          </p:cNvSpPr>
          <p:nvPr>
            <p:ph type="body" idx="1"/>
          </p:nvPr>
        </p:nvSpPr>
        <p:spPr>
          <a:solidFill>
            <a:srgbClr val="FFFF00"/>
          </a:solidFill>
          <a:ln>
            <a:solidFill>
              <a:schemeClr val="accent1">
                <a:shade val="50000"/>
              </a:schemeClr>
            </a:solidFill>
          </a:ln>
        </p:spPr>
        <p:txBody>
          <a:bodyPr/>
          <a:lstStyle/>
          <a:p>
            <a:r>
              <a:rPr lang="en-US" altLang="ko-KR" sz="4000" dirty="0"/>
              <a:t>Exacerbation risk factors</a:t>
            </a:r>
            <a:endParaRPr lang="ko-KR" altLang="en-US" sz="4000" dirty="0"/>
          </a:p>
        </p:txBody>
      </p:sp>
      <p:sp>
        <p:nvSpPr>
          <p:cNvPr id="7" name="내용 개체 틀 6">
            <a:extLst>
              <a:ext uri="{FF2B5EF4-FFF2-40B4-BE49-F238E27FC236}">
                <a16:creationId xmlns:a16="http://schemas.microsoft.com/office/drawing/2014/main" id="{E7F59027-43FA-BB11-18F2-9C8BAB790148}"/>
              </a:ext>
            </a:extLst>
          </p:cNvPr>
          <p:cNvSpPr>
            <a:spLocks noGrp="1"/>
          </p:cNvSpPr>
          <p:nvPr>
            <p:ph sz="half" idx="2"/>
          </p:nvPr>
        </p:nvSpPr>
        <p:spPr/>
        <p:txBody>
          <a:bodyPr/>
          <a:lstStyle/>
          <a:p>
            <a:endParaRPr lang="ko-KR" altLang="en-US"/>
          </a:p>
        </p:txBody>
      </p:sp>
      <p:sp>
        <p:nvSpPr>
          <p:cNvPr id="8" name="텍스트 개체 틀 7">
            <a:extLst>
              <a:ext uri="{FF2B5EF4-FFF2-40B4-BE49-F238E27FC236}">
                <a16:creationId xmlns:a16="http://schemas.microsoft.com/office/drawing/2014/main" id="{25F20AB0-A443-5013-C488-0B042A0C1E41}"/>
              </a:ext>
            </a:extLst>
          </p:cNvPr>
          <p:cNvSpPr>
            <a:spLocks noGrp="1"/>
          </p:cNvSpPr>
          <p:nvPr>
            <p:ph type="body" sz="quarter" idx="3"/>
          </p:nvPr>
        </p:nvSpPr>
        <p:spPr>
          <a:solidFill>
            <a:srgbClr val="FFFF00"/>
          </a:solidFill>
          <a:ln>
            <a:solidFill>
              <a:schemeClr val="accent1">
                <a:shade val="50000"/>
              </a:schemeClr>
            </a:solidFill>
          </a:ln>
        </p:spPr>
        <p:txBody>
          <a:bodyPr/>
          <a:lstStyle/>
          <a:p>
            <a:r>
              <a:rPr lang="en-US" altLang="ko-KR" sz="4400" dirty="0"/>
              <a:t>Asthma triggers</a:t>
            </a:r>
            <a:endParaRPr lang="ko-KR" altLang="en-US" sz="4400" dirty="0"/>
          </a:p>
        </p:txBody>
      </p:sp>
      <p:sp>
        <p:nvSpPr>
          <p:cNvPr id="9" name="내용 개체 틀 8">
            <a:extLst>
              <a:ext uri="{FF2B5EF4-FFF2-40B4-BE49-F238E27FC236}">
                <a16:creationId xmlns:a16="http://schemas.microsoft.com/office/drawing/2014/main" id="{04FD94D0-3F55-2CEF-E641-634C1CC44AA0}"/>
              </a:ext>
            </a:extLst>
          </p:cNvPr>
          <p:cNvSpPr>
            <a:spLocks noGrp="1"/>
          </p:cNvSpPr>
          <p:nvPr>
            <p:ph sz="quarter" idx="4"/>
          </p:nvPr>
        </p:nvSpPr>
        <p:spPr/>
        <p:txBody>
          <a:bodyPr/>
          <a:lstStyle/>
          <a:p>
            <a:endParaRPr lang="ko-KR" altLang="en-US"/>
          </a:p>
        </p:txBody>
      </p:sp>
      <p:pic>
        <p:nvPicPr>
          <p:cNvPr id="5" name="그림 4">
            <a:extLst>
              <a:ext uri="{FF2B5EF4-FFF2-40B4-BE49-F238E27FC236}">
                <a16:creationId xmlns:a16="http://schemas.microsoft.com/office/drawing/2014/main" id="{73C01ACE-0A70-CB26-3FDF-93C12159FEBE}"/>
              </a:ext>
            </a:extLst>
          </p:cNvPr>
          <p:cNvPicPr>
            <a:picLocks noChangeAspect="1"/>
          </p:cNvPicPr>
          <p:nvPr/>
        </p:nvPicPr>
        <p:blipFill>
          <a:blip r:embed="rId3"/>
          <a:stretch>
            <a:fillRect/>
          </a:stretch>
        </p:blipFill>
        <p:spPr>
          <a:xfrm>
            <a:off x="1078524" y="2174875"/>
            <a:ext cx="4079631" cy="4407064"/>
          </a:xfrm>
          <a:prstGeom prst="rect">
            <a:avLst/>
          </a:prstGeom>
        </p:spPr>
      </p:pic>
      <p:pic>
        <p:nvPicPr>
          <p:cNvPr id="10" name="그림 9">
            <a:extLst>
              <a:ext uri="{FF2B5EF4-FFF2-40B4-BE49-F238E27FC236}">
                <a16:creationId xmlns:a16="http://schemas.microsoft.com/office/drawing/2014/main" id="{D81336DF-5E2C-A51A-CE37-983D34871849}"/>
              </a:ext>
            </a:extLst>
          </p:cNvPr>
          <p:cNvPicPr>
            <a:picLocks noChangeAspect="1"/>
          </p:cNvPicPr>
          <p:nvPr/>
        </p:nvPicPr>
        <p:blipFill>
          <a:blip r:embed="rId4"/>
          <a:stretch>
            <a:fillRect/>
          </a:stretch>
        </p:blipFill>
        <p:spPr>
          <a:xfrm>
            <a:off x="6193399" y="2292347"/>
            <a:ext cx="5188418" cy="4019890"/>
          </a:xfrm>
          <a:prstGeom prst="rect">
            <a:avLst/>
          </a:prstGeom>
        </p:spPr>
      </p:pic>
    </p:spTree>
    <p:extLst>
      <p:ext uri="{BB962C8B-B14F-4D97-AF65-F5344CB8AC3E}">
        <p14:creationId xmlns:p14="http://schemas.microsoft.com/office/powerpoint/2010/main" val="32990910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D3D37-B4C8-9E52-F1FB-B5A2EECD8EB1}"/>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7CAFC608-166D-DA6D-C154-599EDF76FFE7}"/>
              </a:ext>
            </a:extLst>
          </p:cNvPr>
          <p:cNvSpPr>
            <a:spLocks noGrp="1"/>
          </p:cNvSpPr>
          <p:nvPr>
            <p:ph type="title"/>
          </p:nvPr>
        </p:nvSpPr>
        <p:spPr/>
        <p:txBody>
          <a:bodyPr/>
          <a:lstStyle/>
          <a:p>
            <a:r>
              <a:rPr lang="ko-KR" altLang="en-US" dirty="0"/>
              <a:t>난치 천식</a:t>
            </a:r>
            <a:r>
              <a:rPr lang="en-US" altLang="ko-KR" dirty="0"/>
              <a:t>(difficult-to-treat asthma)</a:t>
            </a:r>
            <a:r>
              <a:rPr lang="ko-KR" altLang="en-US" dirty="0"/>
              <a:t>의 치료 접근 </a:t>
            </a:r>
          </a:p>
        </p:txBody>
      </p:sp>
      <p:sp>
        <p:nvSpPr>
          <p:cNvPr id="3" name="내용 개체 틀 2">
            <a:extLst>
              <a:ext uri="{FF2B5EF4-FFF2-40B4-BE49-F238E27FC236}">
                <a16:creationId xmlns:a16="http://schemas.microsoft.com/office/drawing/2014/main" id="{334F5557-FD10-2DD7-FBF6-6FC308133470}"/>
              </a:ext>
            </a:extLst>
          </p:cNvPr>
          <p:cNvSpPr>
            <a:spLocks noGrp="1"/>
          </p:cNvSpPr>
          <p:nvPr>
            <p:ph idx="1"/>
          </p:nvPr>
        </p:nvSpPr>
        <p:spPr/>
        <p:txBody>
          <a:bodyPr/>
          <a:lstStyle/>
          <a:p>
            <a:endParaRPr lang="ko-KR" altLang="en-US" dirty="0"/>
          </a:p>
        </p:txBody>
      </p:sp>
      <p:pic>
        <p:nvPicPr>
          <p:cNvPr id="3074" name="Picture 2">
            <a:extLst>
              <a:ext uri="{FF2B5EF4-FFF2-40B4-BE49-F238E27FC236}">
                <a16:creationId xmlns:a16="http://schemas.microsoft.com/office/drawing/2014/main" id="{598BAC36-0034-FA58-7DB2-8F0669BFD9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8226" y="1858332"/>
            <a:ext cx="9116365" cy="2689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직사각형 3">
            <a:extLst>
              <a:ext uri="{FF2B5EF4-FFF2-40B4-BE49-F238E27FC236}">
                <a16:creationId xmlns:a16="http://schemas.microsoft.com/office/drawing/2014/main" id="{B2E01C78-4EF9-37D3-1DFB-1E39FD1804E1}"/>
              </a:ext>
            </a:extLst>
          </p:cNvPr>
          <p:cNvSpPr/>
          <p:nvPr/>
        </p:nvSpPr>
        <p:spPr bwMode="auto">
          <a:xfrm>
            <a:off x="2247396" y="4161536"/>
            <a:ext cx="8397195" cy="261197"/>
          </a:xfrm>
          <a:prstGeom prst="rect">
            <a:avLst/>
          </a:prstGeom>
          <a:solidFill>
            <a:srgbClr val="FFFF00">
              <a:alpha val="50000"/>
            </a:srgbClr>
          </a:solidFill>
          <a:ln w="9525" cap="flat" cmpd="sng" algn="ctr">
            <a:solidFill>
              <a:schemeClr val="tx1"/>
            </a:solidFill>
            <a:prstDash val="solid"/>
            <a:round/>
            <a:headEnd type="none" w="med" len="med"/>
            <a:tailEnd type="none" w="med" len="med"/>
          </a:ln>
          <a:effectLst/>
        </p:spPr>
        <p:txBody>
          <a:bodyPr vert="horz" wrap="none" lIns="89979" tIns="46789" rIns="89979" bIns="46789" numCol="1" rtlCol="0" anchor="ctr" anchorCtr="0" compatLnSpc="1">
            <a:prstTxWarp prst="textNoShape">
              <a:avLst/>
            </a:prstTxWarp>
          </a:bodyPr>
          <a:lstStyle/>
          <a:p>
            <a:pPr defTabSz="914217" fontAlgn="base" latinLnBrk="0">
              <a:spcBef>
                <a:spcPct val="0"/>
              </a:spcBef>
              <a:spcAft>
                <a:spcPct val="0"/>
              </a:spcAft>
            </a:pPr>
            <a:endParaRPr lang="ko-KR" altLang="en-US" sz="2000">
              <a:latin typeface="Arial" charset="0"/>
            </a:endParaRPr>
          </a:p>
        </p:txBody>
      </p:sp>
    </p:spTree>
    <p:extLst>
      <p:ext uri="{BB962C8B-B14F-4D97-AF65-F5344CB8AC3E}">
        <p14:creationId xmlns:p14="http://schemas.microsoft.com/office/powerpoint/2010/main" val="326331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AF30C-8911-761A-C33F-80ACFF5A043E}"/>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D051C7B9-5CB9-1CB2-A19C-F1ABBE35AE37}"/>
              </a:ext>
            </a:extLst>
          </p:cNvPr>
          <p:cNvSpPr>
            <a:spLocks noGrp="1"/>
          </p:cNvSpPr>
          <p:nvPr>
            <p:ph type="title"/>
          </p:nvPr>
        </p:nvSpPr>
        <p:spPr/>
        <p:txBody>
          <a:bodyPr/>
          <a:lstStyle/>
          <a:p>
            <a:r>
              <a:rPr lang="ko-KR" altLang="en-US" sz="1800" dirty="0"/>
              <a:t>난치 천식 </a:t>
            </a:r>
            <a:r>
              <a:rPr lang="en-US" altLang="ko-KR" sz="1800" dirty="0"/>
              <a:t>(difficult-to-treat asthma)</a:t>
            </a:r>
            <a:r>
              <a:rPr lang="ko-KR" altLang="en-US" sz="1800" dirty="0"/>
              <a:t>과 중증 천식 </a:t>
            </a:r>
            <a:r>
              <a:rPr lang="en-US" altLang="ko-KR" sz="1800" dirty="0"/>
              <a:t>(severe asthma)</a:t>
            </a:r>
            <a:r>
              <a:rPr lang="ko-KR" altLang="en-US" sz="1800" dirty="0"/>
              <a:t>의 치료 접근</a:t>
            </a:r>
          </a:p>
        </p:txBody>
      </p:sp>
      <p:sp>
        <p:nvSpPr>
          <p:cNvPr id="3" name="내용 개체 틀 2">
            <a:extLst>
              <a:ext uri="{FF2B5EF4-FFF2-40B4-BE49-F238E27FC236}">
                <a16:creationId xmlns:a16="http://schemas.microsoft.com/office/drawing/2014/main" id="{3A4A45A2-A1AB-AEE8-D218-36B73F9BBBB0}"/>
              </a:ext>
            </a:extLst>
          </p:cNvPr>
          <p:cNvSpPr>
            <a:spLocks noGrp="1"/>
          </p:cNvSpPr>
          <p:nvPr>
            <p:ph idx="1"/>
          </p:nvPr>
        </p:nvSpPr>
        <p:spPr/>
        <p:txBody>
          <a:bodyPr/>
          <a:lstStyle/>
          <a:p>
            <a:endParaRPr lang="ko-KR" altLang="en-US" dirty="0"/>
          </a:p>
        </p:txBody>
      </p:sp>
      <p:pic>
        <p:nvPicPr>
          <p:cNvPr id="2050" name="Picture 2">
            <a:extLst>
              <a:ext uri="{FF2B5EF4-FFF2-40B4-BE49-F238E27FC236}">
                <a16:creationId xmlns:a16="http://schemas.microsoft.com/office/drawing/2014/main" id="{C29276FD-030C-A6F3-B478-9475DA5F28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2942" y="919780"/>
            <a:ext cx="6336141" cy="5733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직사각형 3">
            <a:extLst>
              <a:ext uri="{FF2B5EF4-FFF2-40B4-BE49-F238E27FC236}">
                <a16:creationId xmlns:a16="http://schemas.microsoft.com/office/drawing/2014/main" id="{8B9165E9-926A-6738-BA08-2D65A984981D}"/>
              </a:ext>
            </a:extLst>
          </p:cNvPr>
          <p:cNvSpPr/>
          <p:nvPr/>
        </p:nvSpPr>
        <p:spPr>
          <a:xfrm>
            <a:off x="2510477" y="3851442"/>
            <a:ext cx="3275842" cy="2646707"/>
          </a:xfrm>
          <a:prstGeom prst="rect">
            <a:avLst/>
          </a:prstGeom>
          <a:solidFill>
            <a:srgbClr val="FFFF00"/>
          </a:solidFill>
        </p:spPr>
        <p:txBody>
          <a:bodyPr wrap="square" lIns="91417" tIns="45708" rIns="91417" bIns="45708">
            <a:spAutoFit/>
          </a:bodyPr>
          <a:lstStyle/>
          <a:p>
            <a:r>
              <a:rPr lang="en-US" altLang="ko-KR" b="1" i="1" u="sng" dirty="0">
                <a:effectLst>
                  <a:outerShdw blurRad="38100" dist="38100" dir="2700000" algn="tl">
                    <a:srgbClr val="000000">
                      <a:alpha val="43137"/>
                    </a:srgbClr>
                  </a:outerShdw>
                </a:effectLst>
              </a:rPr>
              <a:t>Treatable traits</a:t>
            </a:r>
            <a:r>
              <a:rPr lang="ko-KR" altLang="en-US" b="1" i="1" u="sng" dirty="0">
                <a:effectLst>
                  <a:outerShdw blurRad="38100" dist="38100" dir="2700000" algn="tl">
                    <a:srgbClr val="000000">
                      <a:alpha val="43137"/>
                    </a:srgbClr>
                  </a:outerShdw>
                </a:effectLst>
              </a:rPr>
              <a:t>찾기</a:t>
            </a:r>
            <a:endParaRPr lang="en-US" altLang="ko-KR" b="1" i="1" u="sng" dirty="0">
              <a:effectLst>
                <a:outerShdw blurRad="38100" dist="38100" dir="2700000" algn="tl">
                  <a:srgbClr val="000000">
                    <a:alpha val="43137"/>
                  </a:srgbClr>
                </a:outerShdw>
              </a:effectLst>
            </a:endParaRPr>
          </a:p>
          <a:p>
            <a:endParaRPr lang="en-US" altLang="ko-KR" b="1" i="1" dirty="0">
              <a:effectLst>
                <a:outerShdw blurRad="38100" dist="38100" dir="2700000" algn="tl">
                  <a:srgbClr val="000000">
                    <a:alpha val="43137"/>
                  </a:srgbClr>
                </a:outerShdw>
              </a:effectLst>
            </a:endParaRPr>
          </a:p>
          <a:p>
            <a:pPr marL="228554" indent="-228554">
              <a:buAutoNum type="arabicParenR"/>
            </a:pPr>
            <a:r>
              <a:rPr lang="en-US" altLang="ko-KR" sz="1400" b="1" u="sng" dirty="0"/>
              <a:t>T2 high </a:t>
            </a:r>
            <a:r>
              <a:rPr lang="en-US" altLang="ko-KR" sz="1400" b="1" u="sng" dirty="0" err="1"/>
              <a:t>endotype</a:t>
            </a:r>
            <a:r>
              <a:rPr lang="ko-KR" altLang="en-US" sz="1400" b="1" u="sng" dirty="0"/>
              <a:t>의 증거</a:t>
            </a:r>
            <a:r>
              <a:rPr lang="ko-KR" altLang="en-US" sz="1400" dirty="0"/>
              <a:t> </a:t>
            </a:r>
            <a:r>
              <a:rPr lang="en-US" altLang="ko-KR" sz="1400" dirty="0"/>
              <a:t>[</a:t>
            </a:r>
            <a:r>
              <a:rPr lang="en-US" altLang="ko-KR" sz="1400" dirty="0" err="1"/>
              <a:t>pbE</a:t>
            </a:r>
            <a:r>
              <a:rPr lang="en-US" altLang="ko-KR" sz="1400" dirty="0"/>
              <a:t>, </a:t>
            </a:r>
            <a:r>
              <a:rPr lang="en-US" altLang="ko-KR" sz="1400" dirty="0" err="1"/>
              <a:t>spE</a:t>
            </a:r>
            <a:r>
              <a:rPr lang="en-US" altLang="ko-KR" sz="1400" dirty="0"/>
              <a:t>, FENO] (type2</a:t>
            </a:r>
            <a:r>
              <a:rPr lang="ko-KR" altLang="en-US" sz="1400" dirty="0" err="1"/>
              <a:t>배제위해</a:t>
            </a:r>
            <a:r>
              <a:rPr lang="ko-KR" altLang="en-US" sz="1400" dirty="0"/>
              <a:t> 최소</a:t>
            </a:r>
            <a:r>
              <a:rPr lang="en-US" altLang="ko-KR" sz="1400" dirty="0"/>
              <a:t>3</a:t>
            </a:r>
            <a:r>
              <a:rPr lang="ko-KR" altLang="en-US" sz="1400" dirty="0" err="1"/>
              <a:t>회이상</a:t>
            </a:r>
            <a:r>
              <a:rPr lang="en-US" altLang="ko-KR" sz="1400" dirty="0"/>
              <a:t>, </a:t>
            </a:r>
            <a:r>
              <a:rPr lang="ko-KR" altLang="en-US" sz="1400" dirty="0"/>
              <a:t>가급적</a:t>
            </a:r>
            <a:r>
              <a:rPr lang="en-US" altLang="ko-KR" sz="1400" dirty="0"/>
              <a:t>OCS</a:t>
            </a:r>
            <a:r>
              <a:rPr lang="ko-KR" altLang="en-US" sz="1400" dirty="0"/>
              <a:t>시작 전</a:t>
            </a:r>
            <a:r>
              <a:rPr lang="en-US" altLang="ko-KR" sz="1400" dirty="0"/>
              <a:t>)</a:t>
            </a:r>
          </a:p>
          <a:p>
            <a:pPr marL="228554" indent="-228554">
              <a:buAutoNum type="arabicParenR"/>
            </a:pPr>
            <a:r>
              <a:rPr lang="en-US" altLang="ko-KR" sz="1400" b="1" u="sng" dirty="0" err="1"/>
              <a:t>Atopy</a:t>
            </a:r>
            <a:r>
              <a:rPr lang="ko-KR" altLang="en-US" sz="1400" b="1" u="sng" dirty="0"/>
              <a:t>의 증거 있는지 확인 </a:t>
            </a:r>
            <a:r>
              <a:rPr lang="en-US" altLang="ko-KR" sz="1400" dirty="0"/>
              <a:t>[total </a:t>
            </a:r>
            <a:r>
              <a:rPr lang="en-US" altLang="ko-KR" sz="1400" dirty="0" err="1"/>
              <a:t>IgE</a:t>
            </a:r>
            <a:r>
              <a:rPr lang="en-US" altLang="ko-KR" sz="1400" dirty="0"/>
              <a:t>, </a:t>
            </a:r>
            <a:r>
              <a:rPr lang="en-US" altLang="ko-KR" sz="1400" dirty="0" err="1"/>
              <a:t>sIgE</a:t>
            </a:r>
            <a:r>
              <a:rPr lang="en-US" altLang="ko-KR" sz="1400" dirty="0"/>
              <a:t>(skin or blood)] </a:t>
            </a:r>
          </a:p>
          <a:p>
            <a:pPr marL="228554" indent="-228554">
              <a:buAutoNum type="arabicParenR"/>
            </a:pPr>
            <a:r>
              <a:rPr lang="ko-KR" altLang="en-US" sz="1400" b="1" u="sng" dirty="0"/>
              <a:t>전신스테로이드 </a:t>
            </a:r>
            <a:r>
              <a:rPr lang="ko-KR" altLang="en-US" sz="1400" b="1" u="sng" dirty="0" err="1"/>
              <a:t>반응성</a:t>
            </a:r>
            <a:r>
              <a:rPr lang="ko-KR" altLang="en-US" sz="1400" b="1" u="sng" dirty="0"/>
              <a:t> </a:t>
            </a:r>
            <a:r>
              <a:rPr lang="en-US" altLang="ko-KR" sz="1400" dirty="0"/>
              <a:t>[</a:t>
            </a:r>
            <a:r>
              <a:rPr lang="ko-KR" altLang="en-US" sz="1400" dirty="0"/>
              <a:t>있다면</a:t>
            </a:r>
            <a:r>
              <a:rPr lang="en-US" altLang="ko-KR" sz="1400" dirty="0"/>
              <a:t>, </a:t>
            </a:r>
            <a:r>
              <a:rPr lang="ko-KR" altLang="en-US" sz="1400" dirty="0" err="1"/>
              <a:t>저용량스테로이드</a:t>
            </a:r>
            <a:r>
              <a:rPr lang="ko-KR" altLang="en-US" sz="1400" dirty="0"/>
              <a:t> 유지요법이나</a:t>
            </a:r>
            <a:r>
              <a:rPr lang="en-US" altLang="ko-KR" sz="1400" dirty="0"/>
              <a:t>, Type2 biologics</a:t>
            </a:r>
            <a:r>
              <a:rPr lang="ko-KR" altLang="en-US" sz="1400" dirty="0"/>
              <a:t>에 잘 들을 가능성</a:t>
            </a:r>
            <a:r>
              <a:rPr lang="en-US" altLang="ko-KR" sz="1400" dirty="0"/>
              <a:t>]</a:t>
            </a:r>
          </a:p>
          <a:p>
            <a:pPr marL="228554" indent="-228554">
              <a:buAutoNum type="arabicParenR"/>
            </a:pPr>
            <a:r>
              <a:rPr lang="en-US" altLang="ko-KR" sz="1400" b="1" u="sng" dirty="0"/>
              <a:t>CCT </a:t>
            </a:r>
            <a:r>
              <a:rPr lang="en-US" altLang="ko-KR" sz="1400" dirty="0"/>
              <a:t>(</a:t>
            </a:r>
            <a:r>
              <a:rPr lang="ko-KR" altLang="en-US" sz="1400" dirty="0" err="1"/>
              <a:t>천식외</a:t>
            </a:r>
            <a:r>
              <a:rPr lang="ko-KR" altLang="en-US" sz="1400" dirty="0"/>
              <a:t> </a:t>
            </a:r>
            <a:r>
              <a:rPr lang="en-US" altLang="ko-KR" sz="1400" dirty="0"/>
              <a:t>(</a:t>
            </a:r>
            <a:r>
              <a:rPr lang="ko-KR" altLang="en-US" sz="1400" dirty="0"/>
              <a:t>동반</a:t>
            </a:r>
            <a:r>
              <a:rPr lang="en-US" altLang="ko-KR" sz="1400" dirty="0"/>
              <a:t>) </a:t>
            </a:r>
            <a:r>
              <a:rPr lang="ko-KR" altLang="en-US" sz="1400" dirty="0"/>
              <a:t>질환 배제</a:t>
            </a:r>
            <a:r>
              <a:rPr lang="en-US" altLang="ko-KR" sz="1400" dirty="0"/>
              <a:t>)</a:t>
            </a:r>
            <a:endParaRPr lang="ko-KR" altLang="en-US" sz="1400" dirty="0"/>
          </a:p>
        </p:txBody>
      </p:sp>
      <p:sp>
        <p:nvSpPr>
          <p:cNvPr id="6" name="직사각형 5">
            <a:extLst>
              <a:ext uri="{FF2B5EF4-FFF2-40B4-BE49-F238E27FC236}">
                <a16:creationId xmlns:a16="http://schemas.microsoft.com/office/drawing/2014/main" id="{EE9FBFD7-BDF9-64B2-F096-D02B3B74381C}"/>
              </a:ext>
            </a:extLst>
          </p:cNvPr>
          <p:cNvSpPr/>
          <p:nvPr/>
        </p:nvSpPr>
        <p:spPr>
          <a:xfrm>
            <a:off x="6249126" y="3851443"/>
            <a:ext cx="4799874" cy="2523744"/>
          </a:xfrm>
          <a:prstGeom prst="rect">
            <a:avLst/>
          </a:prstGeom>
          <a:solidFill>
            <a:srgbClr val="FFFF00"/>
          </a:solidFill>
        </p:spPr>
        <p:txBody>
          <a:bodyPr wrap="square" lIns="91417" tIns="45708" rIns="91417" bIns="45708">
            <a:spAutoFit/>
          </a:bodyPr>
          <a:lstStyle/>
          <a:p>
            <a:r>
              <a:rPr lang="en-US" altLang="ko-KR" b="1" i="1" u="sng" dirty="0">
                <a:effectLst>
                  <a:outerShdw blurRad="38100" dist="38100" dir="2700000" algn="tl">
                    <a:srgbClr val="000000">
                      <a:alpha val="43137"/>
                    </a:srgbClr>
                  </a:outerShdw>
                </a:effectLst>
              </a:rPr>
              <a:t>Optimizing controller treatment </a:t>
            </a:r>
          </a:p>
          <a:p>
            <a:r>
              <a:rPr lang="en-US" altLang="ko-KR" sz="1400" b="1" i="1" dirty="0">
                <a:effectLst>
                  <a:outerShdw blurRad="38100" dist="38100" dir="2700000" algn="tl">
                    <a:srgbClr val="000000">
                      <a:alpha val="43137"/>
                    </a:srgbClr>
                  </a:outerShdw>
                </a:effectLst>
              </a:rPr>
              <a:t>(usually after a course of oral GC) </a:t>
            </a:r>
          </a:p>
          <a:p>
            <a:endParaRPr lang="en-US" altLang="ko-KR" sz="1400" dirty="0"/>
          </a:p>
          <a:p>
            <a:pPr>
              <a:buFont typeface="Wingdings" pitchFamily="2" charset="2"/>
              <a:buChar char="à"/>
            </a:pPr>
            <a:r>
              <a:rPr lang="en-US" altLang="ko-KR" sz="1400" b="1" u="sng" dirty="0">
                <a:sym typeface="Wingdings" panose="05000000000000000000" pitchFamily="2" charset="2"/>
              </a:rPr>
              <a:t>MART: ICS/formoterol</a:t>
            </a:r>
          </a:p>
          <a:p>
            <a:pPr>
              <a:buFont typeface="Wingdings" pitchFamily="2" charset="2"/>
              <a:buChar char="à"/>
            </a:pPr>
            <a:r>
              <a:rPr lang="en-US" altLang="ko-KR" sz="1400" b="1" u="sng" dirty="0">
                <a:sym typeface="Wingdings" panose="05000000000000000000" pitchFamily="2" charset="2"/>
              </a:rPr>
              <a:t>ADD: LAMA or LTRA</a:t>
            </a:r>
          </a:p>
          <a:p>
            <a:pPr>
              <a:buFont typeface="Wingdings" pitchFamily="2" charset="2"/>
              <a:buChar char="à"/>
            </a:pPr>
            <a:endParaRPr lang="en-US" altLang="ko-KR" sz="1400" b="1" u="sng" dirty="0">
              <a:sym typeface="Wingdings" panose="05000000000000000000" pitchFamily="2" charset="2"/>
            </a:endParaRPr>
          </a:p>
          <a:p>
            <a:r>
              <a:rPr lang="en-US" altLang="ko-KR" sz="1400" b="1" u="sng" dirty="0">
                <a:sym typeface="Wingdings" panose="05000000000000000000" pitchFamily="2" charset="2"/>
              </a:rPr>
              <a:t>[Not in GINA]</a:t>
            </a:r>
          </a:p>
          <a:p>
            <a:pPr>
              <a:buFont typeface="Wingdings" pitchFamily="2" charset="2"/>
              <a:buChar char="à"/>
            </a:pPr>
            <a:r>
              <a:rPr lang="en-US" altLang="ko-KR" sz="1400" b="1" u="sng" dirty="0" err="1">
                <a:sym typeface="Wingdings" panose="05000000000000000000" pitchFamily="2" charset="2"/>
              </a:rPr>
              <a:t>Theophilline</a:t>
            </a:r>
            <a:endParaRPr lang="en-US" altLang="ko-KR" sz="1400" b="1" u="sng" dirty="0">
              <a:sym typeface="Wingdings" panose="05000000000000000000" pitchFamily="2" charset="2"/>
            </a:endParaRPr>
          </a:p>
          <a:p>
            <a:pPr>
              <a:buFont typeface="Wingdings" pitchFamily="2" charset="2"/>
              <a:buChar char="à"/>
            </a:pPr>
            <a:r>
              <a:rPr lang="en-US" altLang="ko-KR" sz="1400" b="1" u="sng" dirty="0">
                <a:sym typeface="Wingdings" panose="05000000000000000000" pitchFamily="2" charset="2"/>
              </a:rPr>
              <a:t>Very</a:t>
            </a:r>
            <a:r>
              <a:rPr lang="ko-KR" altLang="en-US" sz="1400" b="1" u="sng" dirty="0">
                <a:sym typeface="Wingdings" panose="05000000000000000000" pitchFamily="2" charset="2"/>
              </a:rPr>
              <a:t> </a:t>
            </a:r>
            <a:r>
              <a:rPr lang="en-US" altLang="ko-KR" sz="1400" b="1" u="sng" dirty="0">
                <a:sym typeface="Wingdings" panose="05000000000000000000" pitchFamily="2" charset="2"/>
              </a:rPr>
              <a:t>high dose ICS (high dose</a:t>
            </a:r>
            <a:r>
              <a:rPr lang="ko-KR" altLang="en-US" sz="1400" b="1" u="sng" dirty="0">
                <a:sym typeface="Wingdings" panose="05000000000000000000" pitchFamily="2" charset="2"/>
              </a:rPr>
              <a:t>의 </a:t>
            </a:r>
            <a:r>
              <a:rPr lang="en-US" altLang="ko-KR" sz="1400" b="1" u="sng" dirty="0">
                <a:sym typeface="Wingdings" panose="05000000000000000000" pitchFamily="2" charset="2"/>
              </a:rPr>
              <a:t>2</a:t>
            </a:r>
            <a:r>
              <a:rPr lang="ko-KR" altLang="en-US" sz="1400" b="1" u="sng" dirty="0">
                <a:sym typeface="Wingdings" panose="05000000000000000000" pitchFamily="2" charset="2"/>
              </a:rPr>
              <a:t>배정도</a:t>
            </a:r>
            <a:r>
              <a:rPr lang="en-US" altLang="ko-KR" sz="1400" b="1" u="sng" dirty="0">
                <a:sym typeface="Wingdings" panose="05000000000000000000" pitchFamily="2" charset="2"/>
              </a:rPr>
              <a:t>)</a:t>
            </a:r>
          </a:p>
          <a:p>
            <a:pPr>
              <a:buFont typeface="Wingdings" pitchFamily="2" charset="2"/>
              <a:buChar char="à"/>
            </a:pPr>
            <a:r>
              <a:rPr lang="en-US" altLang="ko-KR" sz="1400" b="1" u="sng" dirty="0"/>
              <a:t>Smaller particle ICS (</a:t>
            </a:r>
            <a:r>
              <a:rPr lang="en-US" altLang="ko-KR" sz="1400" b="1" u="sng" dirty="0" err="1"/>
              <a:t>beclomethasone</a:t>
            </a:r>
            <a:r>
              <a:rPr lang="en-US" altLang="ko-KR" sz="1400" b="1" u="sng" dirty="0"/>
              <a:t>, budesonide)</a:t>
            </a:r>
            <a:r>
              <a:rPr lang="ko-KR" altLang="ko-KR" sz="1400" b="1" u="sng" dirty="0"/>
              <a:t>를 기존 </a:t>
            </a:r>
            <a:r>
              <a:rPr lang="en-US" altLang="ko-KR" sz="1400" b="1" u="sng" dirty="0"/>
              <a:t>ICS</a:t>
            </a:r>
            <a:r>
              <a:rPr lang="ko-KR" altLang="ko-KR" sz="1400" b="1" u="sng" dirty="0"/>
              <a:t>에 추가</a:t>
            </a:r>
            <a:endParaRPr lang="en-US" altLang="ko-KR" sz="1100" b="1" u="sng" dirty="0"/>
          </a:p>
        </p:txBody>
      </p:sp>
      <p:sp>
        <p:nvSpPr>
          <p:cNvPr id="5" name="직사각형 4">
            <a:extLst>
              <a:ext uri="{FF2B5EF4-FFF2-40B4-BE49-F238E27FC236}">
                <a16:creationId xmlns:a16="http://schemas.microsoft.com/office/drawing/2014/main" id="{FF3CF56C-E012-69C8-A23B-0CCDBAF6A379}"/>
              </a:ext>
            </a:extLst>
          </p:cNvPr>
          <p:cNvSpPr/>
          <p:nvPr/>
        </p:nvSpPr>
        <p:spPr>
          <a:xfrm>
            <a:off x="7282087" y="6518787"/>
            <a:ext cx="2725380" cy="338530"/>
          </a:xfrm>
          <a:prstGeom prst="rect">
            <a:avLst/>
          </a:prstGeom>
        </p:spPr>
        <p:txBody>
          <a:bodyPr wrap="none" lIns="91417" tIns="45708" rIns="91417" bIns="45708">
            <a:spAutoFit/>
          </a:bodyPr>
          <a:lstStyle/>
          <a:p>
            <a:r>
              <a:rPr lang="en-US" altLang="ko-KR" sz="1600" dirty="0"/>
              <a:t>2018_kjim_</a:t>
            </a:r>
            <a:r>
              <a:rPr lang="ko-KR" altLang="en-US" sz="1600" dirty="0"/>
              <a:t>중증천식의 치료</a:t>
            </a:r>
          </a:p>
        </p:txBody>
      </p:sp>
      <p:sp>
        <p:nvSpPr>
          <p:cNvPr id="8" name="설명선 1 7">
            <a:extLst>
              <a:ext uri="{FF2B5EF4-FFF2-40B4-BE49-F238E27FC236}">
                <a16:creationId xmlns:a16="http://schemas.microsoft.com/office/drawing/2014/main" id="{D984191C-BBE2-4F56-1528-6E6B8EEF4BA4}"/>
              </a:ext>
            </a:extLst>
          </p:cNvPr>
          <p:cNvSpPr/>
          <p:nvPr/>
        </p:nvSpPr>
        <p:spPr bwMode="auto">
          <a:xfrm>
            <a:off x="7465993" y="2657775"/>
            <a:ext cx="3086180" cy="342285"/>
          </a:xfrm>
          <a:prstGeom prst="borderCallout1">
            <a:avLst>
              <a:gd name="adj1" fmla="val 52954"/>
              <a:gd name="adj2" fmla="val -928"/>
              <a:gd name="adj3" fmla="val 53420"/>
              <a:gd name="adj4" fmla="val -44919"/>
            </a:avLst>
          </a:prstGeom>
          <a:solidFill>
            <a:srgbClr val="FF0000"/>
          </a:solidFill>
          <a:ln w="9525" cap="flat" cmpd="sng" algn="ctr">
            <a:solidFill>
              <a:schemeClr val="tx1"/>
            </a:solidFill>
            <a:prstDash val="solid"/>
            <a:round/>
            <a:headEnd type="none" w="med" len="med"/>
            <a:tailEnd type="none" w="med" len="med"/>
          </a:ln>
          <a:effectLst/>
        </p:spPr>
        <p:txBody>
          <a:bodyPr vert="horz" wrap="none" lIns="89979" tIns="46789" rIns="89979" bIns="46789" numCol="1" rtlCol="0" anchor="ctr" anchorCtr="0" compatLnSpc="1">
            <a:prstTxWarp prst="textNoShape">
              <a:avLst/>
            </a:prstTxWarp>
          </a:bodyPr>
          <a:lstStyle/>
          <a:p>
            <a:pPr defTabSz="914217" fontAlgn="base" latinLnBrk="0">
              <a:spcBef>
                <a:spcPct val="0"/>
              </a:spcBef>
              <a:spcAft>
                <a:spcPct val="0"/>
              </a:spcAft>
            </a:pPr>
            <a:r>
              <a:rPr lang="en-US" altLang="ko-KR" sz="1200" b="1" dirty="0"/>
              <a:t>(Severe asthma) </a:t>
            </a:r>
            <a:r>
              <a:rPr lang="ko-KR" altLang="en-US" sz="1200" b="1" dirty="0"/>
              <a:t>천식전문가에게 </a:t>
            </a:r>
            <a:r>
              <a:rPr lang="ko-KR" altLang="en-US" sz="1200" b="1" dirty="0" err="1"/>
              <a:t>의뢰고려</a:t>
            </a:r>
            <a:endParaRPr lang="ko-KR" altLang="en-US" sz="1200" b="1" dirty="0"/>
          </a:p>
        </p:txBody>
      </p:sp>
    </p:spTree>
    <p:extLst>
      <p:ext uri="{BB962C8B-B14F-4D97-AF65-F5344CB8AC3E}">
        <p14:creationId xmlns:p14="http://schemas.microsoft.com/office/powerpoint/2010/main" val="371439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E0799-5DB8-E636-C3AD-8CDE7EBCD63D}"/>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C8916FF0-682F-444F-5974-2237637C1B3B}"/>
              </a:ext>
            </a:extLst>
          </p:cNvPr>
          <p:cNvSpPr>
            <a:spLocks noGrp="1"/>
          </p:cNvSpPr>
          <p:nvPr>
            <p:ph type="title"/>
          </p:nvPr>
        </p:nvSpPr>
        <p:spPr>
          <a:xfrm>
            <a:off x="1824290" y="252597"/>
            <a:ext cx="8843446" cy="647662"/>
          </a:xfrm>
        </p:spPr>
        <p:txBody>
          <a:bodyPr/>
          <a:lstStyle/>
          <a:p>
            <a:r>
              <a:rPr lang="ko-KR" altLang="en-US" sz="2400" dirty="0"/>
              <a:t>하지만 </a:t>
            </a:r>
            <a:r>
              <a:rPr lang="en-US" altLang="ko-KR" sz="2400" dirty="0"/>
              <a:t>optimization of controller treatment</a:t>
            </a:r>
            <a:r>
              <a:rPr lang="ko-KR" altLang="en-US" sz="2400" dirty="0"/>
              <a:t>에도 불구하고</a:t>
            </a:r>
            <a:r>
              <a:rPr lang="en-US" altLang="ko-KR" sz="2400" dirty="0"/>
              <a:t>, </a:t>
            </a:r>
            <a:r>
              <a:rPr lang="en-US" altLang="ko-KR" sz="2400" u="sng" dirty="0">
                <a:solidFill>
                  <a:srgbClr val="FFFF00"/>
                </a:solidFill>
              </a:rPr>
              <a:t>“</a:t>
            </a:r>
            <a:r>
              <a:rPr lang="ko-KR" altLang="en-US" sz="2400" u="sng" dirty="0">
                <a:solidFill>
                  <a:srgbClr val="FFFF00"/>
                </a:solidFill>
              </a:rPr>
              <a:t>천식악화반복</a:t>
            </a:r>
            <a:r>
              <a:rPr lang="en-US" altLang="ko-KR" sz="2400" u="sng" dirty="0">
                <a:solidFill>
                  <a:srgbClr val="FFFF00"/>
                </a:solidFill>
              </a:rPr>
              <a:t>”</a:t>
            </a:r>
            <a:r>
              <a:rPr lang="ko-KR" altLang="en-US" sz="2400" u="sng" dirty="0">
                <a:solidFill>
                  <a:srgbClr val="FFFF00"/>
                </a:solidFill>
              </a:rPr>
              <a:t> </a:t>
            </a:r>
            <a:r>
              <a:rPr lang="ko-KR" altLang="en-US" sz="2400" dirty="0"/>
              <a:t>혹은 </a:t>
            </a:r>
            <a:r>
              <a:rPr lang="en-US" altLang="ko-KR" sz="2400" u="sng" dirty="0">
                <a:solidFill>
                  <a:srgbClr val="FFFF00"/>
                </a:solidFill>
              </a:rPr>
              <a:t>“</a:t>
            </a:r>
            <a:r>
              <a:rPr lang="ko-KR" altLang="en-US" sz="2400" u="sng" dirty="0">
                <a:solidFill>
                  <a:srgbClr val="FFFF00"/>
                </a:solidFill>
              </a:rPr>
              <a:t>견디기 힘든 </a:t>
            </a:r>
            <a:r>
              <a:rPr lang="ko-KR" altLang="en-US" sz="2400" u="sng" dirty="0" err="1">
                <a:solidFill>
                  <a:srgbClr val="FFFF00"/>
                </a:solidFill>
              </a:rPr>
              <a:t>비조절</a:t>
            </a:r>
            <a:r>
              <a:rPr lang="en-US" altLang="ko-KR" sz="2400" u="sng" dirty="0">
                <a:solidFill>
                  <a:srgbClr val="FFFF00"/>
                </a:solidFill>
              </a:rPr>
              <a:t>”</a:t>
            </a:r>
            <a:r>
              <a:rPr lang="ko-KR" altLang="en-US" sz="2400" dirty="0"/>
              <a:t>이 지속 된다면</a:t>
            </a:r>
            <a:r>
              <a:rPr lang="en-US" altLang="ko-KR" sz="2400" dirty="0"/>
              <a:t>……</a:t>
            </a:r>
            <a:endParaRPr lang="ko-KR" altLang="en-US" sz="2400" dirty="0"/>
          </a:p>
        </p:txBody>
      </p:sp>
      <p:sp>
        <p:nvSpPr>
          <p:cNvPr id="3" name="내용 개체 틀 2">
            <a:extLst>
              <a:ext uri="{FF2B5EF4-FFF2-40B4-BE49-F238E27FC236}">
                <a16:creationId xmlns:a16="http://schemas.microsoft.com/office/drawing/2014/main" id="{4E539267-7188-24CA-6AB4-EF76D04BE561}"/>
              </a:ext>
            </a:extLst>
          </p:cNvPr>
          <p:cNvSpPr>
            <a:spLocks noGrp="1"/>
          </p:cNvSpPr>
          <p:nvPr>
            <p:ph idx="1"/>
          </p:nvPr>
        </p:nvSpPr>
        <p:spPr>
          <a:xfrm>
            <a:off x="1819528" y="1489192"/>
            <a:ext cx="10372472" cy="5049615"/>
          </a:xfrm>
        </p:spPr>
        <p:txBody>
          <a:bodyPr/>
          <a:lstStyle/>
          <a:p>
            <a:r>
              <a:rPr lang="ko-KR" altLang="en-US" sz="2000" dirty="0"/>
              <a:t>천식악화로 인한 </a:t>
            </a:r>
            <a:r>
              <a:rPr lang="en-US" altLang="ko-KR" sz="2000" dirty="0"/>
              <a:t>OCS bursts (</a:t>
            </a:r>
            <a:r>
              <a:rPr lang="ko-KR" altLang="en-US" sz="2000" dirty="0"/>
              <a:t>단기간의 </a:t>
            </a:r>
            <a:r>
              <a:rPr lang="ko-KR" altLang="en-US" sz="2000" dirty="0" err="1"/>
              <a:t>고용량</a:t>
            </a:r>
            <a:r>
              <a:rPr lang="ko-KR" altLang="en-US" sz="2000" dirty="0"/>
              <a:t> 전신스테로이드 사용</a:t>
            </a:r>
            <a:r>
              <a:rPr lang="en-US" altLang="ko-KR" sz="2000" dirty="0"/>
              <a:t>)</a:t>
            </a:r>
            <a:r>
              <a:rPr lang="ko-KR" altLang="en-US" sz="2000" dirty="0"/>
              <a:t>가 너무 잦다면 </a:t>
            </a:r>
            <a:r>
              <a:rPr lang="en-US" altLang="ko-KR" sz="2000" dirty="0"/>
              <a:t>(2-3</a:t>
            </a:r>
            <a:r>
              <a:rPr lang="ko-KR" altLang="en-US" sz="2000" dirty="0"/>
              <a:t>개월에 </a:t>
            </a:r>
            <a:r>
              <a:rPr lang="en-US" altLang="ko-KR" sz="2000" dirty="0"/>
              <a:t>1</a:t>
            </a:r>
            <a:r>
              <a:rPr lang="ko-KR" altLang="en-US" sz="2000" dirty="0"/>
              <a:t>번 이상</a:t>
            </a:r>
            <a:r>
              <a:rPr lang="en-US" altLang="ko-KR" sz="2000" dirty="0"/>
              <a:t>)….</a:t>
            </a:r>
            <a:r>
              <a:rPr lang="ko-KR" altLang="en-US" sz="2000" dirty="0"/>
              <a:t>혹은 </a:t>
            </a:r>
            <a:r>
              <a:rPr lang="ko-KR" altLang="en-US" sz="2000" dirty="0" err="1"/>
              <a:t>비조절로</a:t>
            </a:r>
            <a:r>
              <a:rPr lang="ko-KR" altLang="en-US" sz="2000" dirty="0"/>
              <a:t> 고통이 크다면</a:t>
            </a:r>
            <a:endParaRPr lang="en-US" altLang="ko-KR" sz="2000" dirty="0"/>
          </a:p>
          <a:p>
            <a:pPr lvl="1"/>
            <a:r>
              <a:rPr lang="en-US" altLang="ko-KR" dirty="0"/>
              <a:t>Treatable traits </a:t>
            </a:r>
            <a:r>
              <a:rPr lang="ko-KR" altLang="en-US" dirty="0"/>
              <a:t>中</a:t>
            </a:r>
            <a:endParaRPr lang="en-US" altLang="ko-KR" dirty="0"/>
          </a:p>
          <a:p>
            <a:pPr lvl="2"/>
            <a:r>
              <a:rPr lang="en-US" altLang="ko-KR" b="1" u="sng" dirty="0">
                <a:solidFill>
                  <a:srgbClr val="FF0000"/>
                </a:solidFill>
              </a:rPr>
              <a:t>T2 high </a:t>
            </a:r>
            <a:r>
              <a:rPr lang="en-US" altLang="ko-KR" b="1" u="sng" dirty="0" err="1">
                <a:solidFill>
                  <a:srgbClr val="FF0000"/>
                </a:solidFill>
              </a:rPr>
              <a:t>endotype</a:t>
            </a:r>
            <a:r>
              <a:rPr lang="ko-KR" altLang="en-US" b="1" u="sng" dirty="0">
                <a:solidFill>
                  <a:srgbClr val="FF0000"/>
                </a:solidFill>
              </a:rPr>
              <a:t>의 증거 </a:t>
            </a:r>
            <a:r>
              <a:rPr lang="en-US" altLang="ko-KR" b="1" u="sng" dirty="0">
                <a:solidFill>
                  <a:srgbClr val="FF0000"/>
                </a:solidFill>
              </a:rPr>
              <a:t>(+)</a:t>
            </a:r>
            <a:endParaRPr lang="en-US" altLang="ko-KR" dirty="0"/>
          </a:p>
          <a:p>
            <a:pPr marL="1263370" lvl="3" indent="-457200">
              <a:buFont typeface="Wingdings" panose="05000000000000000000" pitchFamily="2" charset="2"/>
              <a:buChar char="à"/>
            </a:pPr>
            <a:r>
              <a:rPr lang="en-US" altLang="ko-KR" sz="2799" b="1" i="1" u="sng" dirty="0">
                <a:effectLst>
                  <a:outerShdw blurRad="38100" dist="38100" dir="2700000" algn="tl">
                    <a:srgbClr val="000000">
                      <a:alpha val="43137"/>
                    </a:srgbClr>
                  </a:outerShdw>
                </a:effectLst>
              </a:rPr>
              <a:t>“</a:t>
            </a:r>
            <a:r>
              <a:rPr lang="ko-KR" altLang="en-US" sz="2799" b="1" i="1" u="sng" dirty="0">
                <a:effectLst>
                  <a:outerShdw blurRad="38100" dist="38100" dir="2700000" algn="tl">
                    <a:srgbClr val="000000">
                      <a:alpha val="43137"/>
                    </a:srgbClr>
                  </a:outerShdw>
                </a:effectLst>
              </a:rPr>
              <a:t>생물학적제제 </a:t>
            </a:r>
            <a:r>
              <a:rPr lang="en-US" altLang="ko-KR" sz="2799" b="1" i="1" u="sng" dirty="0">
                <a:effectLst>
                  <a:outerShdw blurRad="38100" dist="38100" dir="2700000" algn="tl">
                    <a:srgbClr val="000000">
                      <a:alpha val="43137"/>
                    </a:srgbClr>
                  </a:outerShdw>
                </a:effectLst>
              </a:rPr>
              <a:t>(biologics)”</a:t>
            </a:r>
            <a:r>
              <a:rPr lang="ko-KR" altLang="en-US" sz="2800" dirty="0"/>
              <a:t> </a:t>
            </a:r>
            <a:r>
              <a:rPr lang="ko-KR" altLang="en-US" dirty="0"/>
              <a:t>혹은</a:t>
            </a:r>
            <a:endParaRPr lang="en-US" altLang="ko-KR" dirty="0"/>
          </a:p>
          <a:p>
            <a:pPr marL="806170" lvl="3" indent="0">
              <a:buNone/>
            </a:pPr>
            <a:r>
              <a:rPr lang="en-US" altLang="ko-KR" sz="2799" b="1" i="1" dirty="0">
                <a:effectLst>
                  <a:outerShdw blurRad="38100" dist="38100" dir="2700000" algn="tl">
                    <a:srgbClr val="000000">
                      <a:alpha val="43137"/>
                    </a:srgbClr>
                  </a:outerShdw>
                </a:effectLst>
                <a:sym typeface="Wingdings" panose="05000000000000000000" pitchFamily="2" charset="2"/>
              </a:rPr>
              <a:t>     </a:t>
            </a:r>
            <a:r>
              <a:rPr lang="en-US" altLang="ko-KR" sz="2799" b="1" i="1" u="sng" dirty="0">
                <a:effectLst>
                  <a:outerShdw blurRad="38100" dist="38100" dir="2700000" algn="tl">
                    <a:srgbClr val="000000">
                      <a:alpha val="43137"/>
                    </a:srgbClr>
                  </a:outerShdw>
                </a:effectLst>
                <a:sym typeface="Wingdings" panose="05000000000000000000" pitchFamily="2" charset="2"/>
              </a:rPr>
              <a:t>“</a:t>
            </a:r>
            <a:r>
              <a:rPr lang="ko-KR" altLang="en-US" sz="2799" b="1" i="1" u="sng" dirty="0">
                <a:effectLst>
                  <a:outerShdw blurRad="38100" dist="38100" dir="2700000" algn="tl">
                    <a:srgbClr val="000000">
                      <a:alpha val="43137"/>
                    </a:srgbClr>
                  </a:outerShdw>
                </a:effectLst>
                <a:sym typeface="Wingdings" panose="05000000000000000000" pitchFamily="2" charset="2"/>
              </a:rPr>
              <a:t>저용량 </a:t>
            </a:r>
            <a:r>
              <a:rPr lang="ko-KR" altLang="en-US" sz="2799" b="1" i="1" u="sng" dirty="0">
                <a:effectLst>
                  <a:outerShdw blurRad="38100" dist="38100" dir="2700000" algn="tl">
                    <a:srgbClr val="000000">
                      <a:alpha val="43137"/>
                    </a:srgbClr>
                  </a:outerShdw>
                </a:effectLst>
              </a:rPr>
              <a:t>전신 스테로이드 유지치료 </a:t>
            </a:r>
            <a:r>
              <a:rPr lang="en-US" altLang="ko-KR" sz="2799" b="1" i="1" u="sng" dirty="0">
                <a:effectLst>
                  <a:outerShdw blurRad="38100" dist="38100" dir="2700000" algn="tl">
                    <a:srgbClr val="000000">
                      <a:alpha val="43137"/>
                    </a:srgbClr>
                  </a:outerShdw>
                </a:effectLst>
              </a:rPr>
              <a:t>(5-10mg/day)”</a:t>
            </a:r>
            <a:r>
              <a:rPr lang="ko-KR" altLang="en-US" b="1" dirty="0"/>
              <a:t>의 사용을 </a:t>
            </a:r>
            <a:endParaRPr lang="en-US" altLang="ko-KR" b="1" dirty="0"/>
          </a:p>
          <a:p>
            <a:pPr marL="806170" lvl="3" indent="0">
              <a:buNone/>
            </a:pPr>
            <a:r>
              <a:rPr lang="en-US" altLang="ko-KR" b="1" dirty="0"/>
              <a:t>         </a:t>
            </a:r>
            <a:r>
              <a:rPr lang="ko-KR" altLang="en-US" b="1" dirty="0"/>
              <a:t>심각하게 고려해야 한다</a:t>
            </a:r>
            <a:endParaRPr lang="en-US" altLang="ko-KR" b="1" dirty="0"/>
          </a:p>
          <a:p>
            <a:pPr marL="1091920" lvl="3" indent="-285750">
              <a:buFont typeface="Wingdings" panose="05000000000000000000" pitchFamily="2" charset="2"/>
              <a:buChar char="à"/>
            </a:pPr>
            <a:endParaRPr lang="en-US" altLang="ko-KR" b="1" dirty="0"/>
          </a:p>
          <a:p>
            <a:pPr lvl="2"/>
            <a:r>
              <a:rPr lang="en-US" altLang="ko-KR" b="1" u="sng" dirty="0">
                <a:solidFill>
                  <a:srgbClr val="0070C0"/>
                </a:solidFill>
              </a:rPr>
              <a:t>T2 low</a:t>
            </a:r>
            <a:endParaRPr lang="en-US" altLang="ko-KR" dirty="0">
              <a:solidFill>
                <a:srgbClr val="0070C0"/>
              </a:solidFill>
            </a:endParaRPr>
          </a:p>
          <a:p>
            <a:pPr marL="806170" lvl="3" indent="0">
              <a:buNone/>
            </a:pPr>
            <a:r>
              <a:rPr lang="en-US" altLang="ko-KR" sz="2800" b="1" dirty="0">
                <a:sym typeface="Wingdings" panose="05000000000000000000" pitchFamily="2" charset="2"/>
              </a:rPr>
              <a:t> “</a:t>
            </a:r>
            <a:r>
              <a:rPr lang="en-US" altLang="ko-KR" sz="2800" b="1" i="1" u="sng" dirty="0">
                <a:effectLst>
                  <a:outerShdw blurRad="38100" dist="38100" dir="2700000" algn="tl">
                    <a:srgbClr val="000000">
                      <a:alpha val="43137"/>
                    </a:srgbClr>
                  </a:outerShdw>
                </a:effectLst>
                <a:sym typeface="Wingdings" panose="05000000000000000000" pitchFamily="2" charset="2"/>
              </a:rPr>
              <a:t>AZM” </a:t>
            </a:r>
            <a:r>
              <a:rPr lang="en-US" altLang="ko-KR" sz="2800" b="1" i="1" u="sng" dirty="0">
                <a:effectLst>
                  <a:outerShdw blurRad="38100" dist="38100" dir="2700000" algn="tl">
                    <a:srgbClr val="000000">
                      <a:alpha val="43137"/>
                    </a:srgbClr>
                  </a:outerShdw>
                </a:effectLst>
              </a:rPr>
              <a:t> </a:t>
            </a:r>
            <a:endParaRPr lang="en-US" altLang="ko-KR" sz="2800" b="1" dirty="0"/>
          </a:p>
          <a:p>
            <a:pPr marL="445929" lvl="2" indent="0">
              <a:buNone/>
            </a:pPr>
            <a:endParaRPr lang="en-US" altLang="ko-KR" dirty="0"/>
          </a:p>
        </p:txBody>
      </p:sp>
      <p:sp>
        <p:nvSpPr>
          <p:cNvPr id="6" name="TextBox 5">
            <a:extLst>
              <a:ext uri="{FF2B5EF4-FFF2-40B4-BE49-F238E27FC236}">
                <a16:creationId xmlns:a16="http://schemas.microsoft.com/office/drawing/2014/main" id="{65FE2F83-6B25-E5C4-876B-12AD6D359519}"/>
              </a:ext>
            </a:extLst>
          </p:cNvPr>
          <p:cNvSpPr txBox="1"/>
          <p:nvPr/>
        </p:nvSpPr>
        <p:spPr>
          <a:xfrm>
            <a:off x="4462879" y="5543762"/>
            <a:ext cx="7493264" cy="461665"/>
          </a:xfrm>
          <a:prstGeom prst="rect">
            <a:avLst/>
          </a:prstGeom>
          <a:noFill/>
        </p:spPr>
        <p:txBody>
          <a:bodyPr wrap="square">
            <a:spAutoFit/>
          </a:bodyPr>
          <a:lstStyle/>
          <a:p>
            <a:r>
              <a:rPr lang="ko-KR" altLang="en-US" sz="1600" dirty="0">
                <a:effectLst>
                  <a:outerShdw blurRad="38100" dist="38100" dir="2700000" algn="tl">
                    <a:srgbClr val="000000">
                      <a:alpha val="43137"/>
                    </a:srgbClr>
                  </a:outerShdw>
                </a:effectLst>
              </a:rPr>
              <a:t>혹은 </a:t>
            </a:r>
            <a:r>
              <a:rPr lang="en-US" altLang="ko-KR" sz="1600" b="1" i="1" u="sng" dirty="0">
                <a:effectLst>
                  <a:outerShdw blurRad="38100" dist="38100" dir="2700000" algn="tl">
                    <a:srgbClr val="000000">
                      <a:alpha val="43137"/>
                    </a:srgbClr>
                  </a:outerShdw>
                </a:effectLst>
              </a:rPr>
              <a:t>“</a:t>
            </a:r>
            <a:r>
              <a:rPr lang="ko-KR" altLang="en-US" sz="1600" b="1" i="1" u="sng" dirty="0">
                <a:effectLst>
                  <a:outerShdw blurRad="38100" dist="38100" dir="2700000" algn="tl">
                    <a:srgbClr val="000000">
                      <a:alpha val="43137"/>
                    </a:srgbClr>
                  </a:outerShdw>
                </a:effectLst>
              </a:rPr>
              <a:t>생물학적제제 </a:t>
            </a:r>
            <a:r>
              <a:rPr lang="en-US" altLang="ko-KR" sz="1600" b="1" i="1" u="sng" dirty="0">
                <a:effectLst>
                  <a:outerShdw blurRad="38100" dist="38100" dir="2700000" algn="tl">
                    <a:srgbClr val="000000">
                      <a:alpha val="43137"/>
                    </a:srgbClr>
                  </a:outerShdw>
                </a:effectLst>
              </a:rPr>
              <a:t>(biologics) for T2 low: </a:t>
            </a:r>
            <a:r>
              <a:rPr lang="en-US" altLang="ko-KR" sz="2400" b="1" i="1" dirty="0">
                <a:effectLst>
                  <a:outerShdw blurRad="38100" dist="38100" dir="2700000" algn="tl">
                    <a:srgbClr val="000000">
                      <a:alpha val="43137"/>
                    </a:srgbClr>
                  </a:outerShdw>
                </a:effectLst>
              </a:rPr>
              <a:t>Tezepelumab”</a:t>
            </a:r>
            <a:endParaRPr lang="ko-KR" altLang="en-US" sz="2400" dirty="0"/>
          </a:p>
        </p:txBody>
      </p:sp>
    </p:spTree>
    <p:extLst>
      <p:ext uri="{BB962C8B-B14F-4D97-AF65-F5344CB8AC3E}">
        <p14:creationId xmlns:p14="http://schemas.microsoft.com/office/powerpoint/2010/main" val="236730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5DE2D-3280-AEE9-F2A6-A26BCD4BCB5B}"/>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226CD515-B110-5197-044C-7F05D5917897}"/>
              </a:ext>
            </a:extLst>
          </p:cNvPr>
          <p:cNvSpPr>
            <a:spLocks noGrp="1"/>
          </p:cNvSpPr>
          <p:nvPr>
            <p:ph type="title"/>
          </p:nvPr>
        </p:nvSpPr>
        <p:spPr/>
        <p:txBody>
          <a:bodyPr/>
          <a:lstStyle/>
          <a:p>
            <a:r>
              <a:rPr lang="ko-KR" altLang="en-US" dirty="0"/>
              <a:t>순서</a:t>
            </a:r>
          </a:p>
        </p:txBody>
      </p:sp>
      <p:sp>
        <p:nvSpPr>
          <p:cNvPr id="3" name="내용 개체 틀 2">
            <a:extLst>
              <a:ext uri="{FF2B5EF4-FFF2-40B4-BE49-F238E27FC236}">
                <a16:creationId xmlns:a16="http://schemas.microsoft.com/office/drawing/2014/main" id="{BD3EAC85-DCD1-5DE3-A76E-C771150E909A}"/>
              </a:ext>
            </a:extLst>
          </p:cNvPr>
          <p:cNvSpPr>
            <a:spLocks noGrp="1"/>
          </p:cNvSpPr>
          <p:nvPr>
            <p:ph idx="1"/>
          </p:nvPr>
        </p:nvSpPr>
        <p:spPr/>
        <p:txBody>
          <a:bodyPr/>
          <a:lstStyle/>
          <a:p>
            <a:r>
              <a:rPr lang="ko-KR" altLang="en-US" dirty="0"/>
              <a:t>중증 천식</a:t>
            </a:r>
            <a:endParaRPr lang="en-US" altLang="ko-KR" dirty="0"/>
          </a:p>
          <a:p>
            <a:pPr lvl="1"/>
            <a:r>
              <a:rPr lang="ko-KR" altLang="en-US" dirty="0"/>
              <a:t>난치천식과 중증 천식</a:t>
            </a:r>
            <a:endParaRPr lang="en-US" altLang="ko-KR" dirty="0"/>
          </a:p>
          <a:p>
            <a:pPr lvl="1"/>
            <a:r>
              <a:rPr lang="ko-KR" altLang="en-US" b="1" u="sng" dirty="0"/>
              <a:t>중증천식 치료</a:t>
            </a:r>
            <a:r>
              <a:rPr lang="en-US" altLang="ko-KR" b="1" u="sng" dirty="0"/>
              <a:t>_</a:t>
            </a:r>
            <a:r>
              <a:rPr lang="ko-KR" altLang="en-US" b="1" u="sng" dirty="0"/>
              <a:t>경향</a:t>
            </a:r>
            <a:endParaRPr lang="en-US" altLang="ko-KR" b="1" u="sng" dirty="0"/>
          </a:p>
          <a:p>
            <a:pPr lvl="1"/>
            <a:r>
              <a:rPr lang="ko-KR" altLang="en-US" dirty="0"/>
              <a:t>중증천식 치료</a:t>
            </a:r>
            <a:r>
              <a:rPr lang="en-US" altLang="ko-KR" dirty="0"/>
              <a:t>_</a:t>
            </a:r>
            <a:r>
              <a:rPr lang="ko-KR" altLang="en-US" dirty="0"/>
              <a:t>실제</a:t>
            </a:r>
            <a:endParaRPr lang="en-US" altLang="ko-KR" dirty="0"/>
          </a:p>
          <a:p>
            <a:endParaRPr lang="ko-KR" altLang="en-US" dirty="0"/>
          </a:p>
        </p:txBody>
      </p:sp>
    </p:spTree>
    <p:extLst>
      <p:ext uri="{BB962C8B-B14F-4D97-AF65-F5344CB8AC3E}">
        <p14:creationId xmlns:p14="http://schemas.microsoft.com/office/powerpoint/2010/main" val="9320263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A035DE0-2689-D1F0-1CBC-FF698D6D1047}"/>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C71ECD10-A407-96A0-61F0-ED1F8B41F22A}"/>
              </a:ext>
            </a:extLst>
          </p:cNvPr>
          <p:cNvSpPr>
            <a:spLocks noGrp="1"/>
          </p:cNvSpPr>
          <p:nvPr>
            <p:ph idx="1"/>
          </p:nvPr>
        </p:nvSpPr>
        <p:spPr/>
        <p:txBody>
          <a:bodyPr/>
          <a:lstStyle/>
          <a:p>
            <a:r>
              <a:rPr lang="ko-KR" altLang="en-US" b="1" u="sng" dirty="0"/>
              <a:t>중증천식 치료</a:t>
            </a:r>
            <a:r>
              <a:rPr lang="en-US" altLang="ko-KR" b="1" u="sng" dirty="0"/>
              <a:t>_</a:t>
            </a:r>
            <a:r>
              <a:rPr lang="ko-KR" altLang="en-US" b="1" u="sng" dirty="0"/>
              <a:t>경향</a:t>
            </a:r>
            <a:endParaRPr lang="en-US" altLang="ko-KR" b="1" u="sng" dirty="0"/>
          </a:p>
          <a:p>
            <a:pPr lvl="1"/>
            <a:r>
              <a:rPr lang="ko-KR" altLang="en-US" b="1" u="sng" dirty="0"/>
              <a:t>스테로이드</a:t>
            </a:r>
            <a:endParaRPr lang="en-US" altLang="ko-KR" b="1" u="sng" dirty="0"/>
          </a:p>
          <a:p>
            <a:pPr lvl="2"/>
            <a:r>
              <a:rPr lang="en-US" altLang="ko-KR" dirty="0"/>
              <a:t>Corticosteroids, (</a:t>
            </a:r>
            <a:r>
              <a:rPr lang="ko-KR" altLang="en-US" dirty="0" err="1"/>
              <a:t>코티코</a:t>
            </a:r>
            <a:r>
              <a:rPr lang="en-US" altLang="ko-KR" dirty="0"/>
              <a:t>)</a:t>
            </a:r>
            <a:r>
              <a:rPr lang="ko-KR" altLang="en-US" dirty="0"/>
              <a:t>스테로이드</a:t>
            </a:r>
            <a:endParaRPr lang="en-US" altLang="ko-KR" dirty="0"/>
          </a:p>
          <a:p>
            <a:pPr lvl="1"/>
            <a:r>
              <a:rPr lang="en-US" altLang="ko-KR" b="1" u="sng" dirty="0"/>
              <a:t>Biologics </a:t>
            </a:r>
            <a:r>
              <a:rPr lang="en-US" altLang="ko-KR" dirty="0"/>
              <a:t>  </a:t>
            </a:r>
          </a:p>
          <a:p>
            <a:pPr lvl="2"/>
            <a:r>
              <a:rPr lang="ko-KR" altLang="en-US" dirty="0"/>
              <a:t>각  </a:t>
            </a:r>
            <a:r>
              <a:rPr lang="en-US" altLang="ko-KR" dirty="0"/>
              <a:t>biologics</a:t>
            </a:r>
            <a:r>
              <a:rPr lang="ko-KR" altLang="en-US" dirty="0"/>
              <a:t>의 주요작용기전</a:t>
            </a:r>
            <a:r>
              <a:rPr lang="en-US" altLang="ko-KR" dirty="0"/>
              <a:t>, </a:t>
            </a:r>
            <a:r>
              <a:rPr lang="ko-KR" altLang="en-US" dirty="0"/>
              <a:t>주요연구결과 및 한국 </a:t>
            </a:r>
            <a:r>
              <a:rPr lang="ko-KR" altLang="en-US" dirty="0" err="1"/>
              <a:t>보험요건</a:t>
            </a:r>
            <a:r>
              <a:rPr lang="ko-KR" altLang="en-US" dirty="0"/>
              <a:t> </a:t>
            </a:r>
            <a:r>
              <a:rPr lang="en-US" altLang="ko-KR" dirty="0"/>
              <a:t>(</a:t>
            </a:r>
            <a:r>
              <a:rPr lang="ko-KR" altLang="en-US" dirty="0"/>
              <a:t>혹은 </a:t>
            </a:r>
            <a:r>
              <a:rPr lang="ko-KR" altLang="en-US" dirty="0" err="1"/>
              <a:t>식약처</a:t>
            </a:r>
            <a:r>
              <a:rPr lang="ko-KR" altLang="en-US" dirty="0"/>
              <a:t> 허가사항</a:t>
            </a:r>
            <a:r>
              <a:rPr lang="en-US" altLang="ko-KR" dirty="0"/>
              <a:t>)</a:t>
            </a:r>
          </a:p>
          <a:p>
            <a:pPr lvl="2"/>
            <a:r>
              <a:rPr lang="ko-KR" altLang="en-US" dirty="0"/>
              <a:t>중증천식에서 </a:t>
            </a:r>
            <a:r>
              <a:rPr lang="en-US" altLang="ko-KR" dirty="0"/>
              <a:t>biologics </a:t>
            </a:r>
            <a:r>
              <a:rPr lang="ko-KR" altLang="en-US" dirty="0"/>
              <a:t>어떻게 선택해야 하는가</a:t>
            </a:r>
            <a:r>
              <a:rPr lang="en-US" altLang="ko-KR" dirty="0"/>
              <a:t>?</a:t>
            </a:r>
          </a:p>
          <a:p>
            <a:pPr lvl="1"/>
            <a:endParaRPr lang="en-US" altLang="ko-KR" dirty="0"/>
          </a:p>
          <a:p>
            <a:pPr lvl="1"/>
            <a:endParaRPr lang="ko-KR" altLang="en-US" dirty="0"/>
          </a:p>
        </p:txBody>
      </p:sp>
    </p:spTree>
    <p:extLst>
      <p:ext uri="{BB962C8B-B14F-4D97-AF65-F5344CB8AC3E}">
        <p14:creationId xmlns:p14="http://schemas.microsoft.com/office/powerpoint/2010/main" val="23110466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0" dirty="0"/>
              <a:t>Corticosteroids, (</a:t>
            </a:r>
            <a:r>
              <a:rPr lang="ko-KR" altLang="en-US" b="0" dirty="0" err="1"/>
              <a:t>코티코</a:t>
            </a:r>
            <a:r>
              <a:rPr lang="en-US" altLang="ko-KR" b="0" dirty="0"/>
              <a:t>)</a:t>
            </a:r>
            <a:r>
              <a:rPr lang="ko-KR" altLang="en-US" b="0" dirty="0"/>
              <a:t>스테로이드</a:t>
            </a:r>
          </a:p>
        </p:txBody>
      </p:sp>
      <p:sp>
        <p:nvSpPr>
          <p:cNvPr id="3" name="내용 개체 틀 2"/>
          <p:cNvSpPr>
            <a:spLocks noGrp="1"/>
          </p:cNvSpPr>
          <p:nvPr>
            <p:ph idx="1"/>
          </p:nvPr>
        </p:nvSpPr>
        <p:spPr>
          <a:xfrm>
            <a:off x="1819528" y="1489193"/>
            <a:ext cx="8848208" cy="5368610"/>
          </a:xfrm>
        </p:spPr>
        <p:txBody>
          <a:bodyPr/>
          <a:lstStyle/>
          <a:p>
            <a:r>
              <a:rPr lang="ko-KR" altLang="en-US" sz="1800" b="1" u="sng" dirty="0"/>
              <a:t>기전</a:t>
            </a:r>
            <a:r>
              <a:rPr lang="en-US" altLang="ko-KR" sz="1800" b="1" u="sng" dirty="0"/>
              <a:t>: </a:t>
            </a:r>
            <a:r>
              <a:rPr lang="ko-KR" altLang="en-US" sz="1800" b="1" u="sng" dirty="0" err="1"/>
              <a:t>호산구성기도염증의</a:t>
            </a:r>
            <a:r>
              <a:rPr lang="ko-KR" altLang="en-US" sz="1800" b="1" u="sng" dirty="0"/>
              <a:t> 감소에 가장효과적인 약물</a:t>
            </a:r>
            <a:r>
              <a:rPr lang="en-US" altLang="ko-KR" sz="1800" b="1" u="sng" dirty="0"/>
              <a:t>(</a:t>
            </a:r>
            <a:r>
              <a:rPr lang="en-US" altLang="ko-KR" sz="1800" b="1" u="sng" dirty="0">
                <a:sym typeface="Wingdings" pitchFamily="2" charset="2"/>
              </a:rPr>
              <a:t>AHR</a:t>
            </a:r>
            <a:r>
              <a:rPr lang="ko-KR" altLang="en-US" sz="1800" b="1" u="sng" dirty="0">
                <a:sym typeface="Wingdings" pitchFamily="2" charset="2"/>
              </a:rPr>
              <a:t>↓</a:t>
            </a:r>
            <a:r>
              <a:rPr lang="en-US" altLang="ko-KR" sz="1800" b="1" u="sng" dirty="0">
                <a:sym typeface="Wingdings" pitchFamily="2" charset="2"/>
              </a:rPr>
              <a:t></a:t>
            </a:r>
            <a:r>
              <a:rPr lang="ko-KR" altLang="en-US" sz="1800" b="1" u="sng" dirty="0">
                <a:sym typeface="Wingdings" pitchFamily="2" charset="2"/>
              </a:rPr>
              <a:t>천식증상</a:t>
            </a:r>
            <a:r>
              <a:rPr lang="en-US" altLang="ko-KR" sz="1800" b="1" u="sng" dirty="0">
                <a:sym typeface="Wingdings" pitchFamily="2" charset="2"/>
              </a:rPr>
              <a:t>/</a:t>
            </a:r>
            <a:r>
              <a:rPr lang="ko-KR" altLang="en-US" sz="1800" b="1" u="sng" dirty="0">
                <a:sym typeface="Wingdings" pitchFamily="2" charset="2"/>
              </a:rPr>
              <a:t>악화↓</a:t>
            </a:r>
            <a:r>
              <a:rPr lang="en-US" altLang="ko-KR" sz="1800" b="1" u="sng" dirty="0">
                <a:sym typeface="Wingdings" pitchFamily="2" charset="2"/>
              </a:rPr>
              <a:t>)</a:t>
            </a:r>
            <a:endParaRPr lang="en-US" altLang="ko-KR" sz="1800" b="1" u="sng" dirty="0"/>
          </a:p>
          <a:p>
            <a:r>
              <a:rPr lang="ko-KR" altLang="en-US" sz="1800" dirty="0"/>
              <a:t>부작용</a:t>
            </a:r>
            <a:endParaRPr lang="en-US" altLang="ko-KR" sz="1800" dirty="0"/>
          </a:p>
          <a:p>
            <a:pPr lvl="1"/>
            <a:r>
              <a:rPr lang="ko-KR" altLang="en-US" sz="1400" dirty="0"/>
              <a:t>골다공증 </a:t>
            </a:r>
            <a:r>
              <a:rPr lang="en-US" altLang="ko-KR" sz="1000" dirty="0"/>
              <a:t>(</a:t>
            </a:r>
            <a:r>
              <a:rPr lang="en-US" altLang="ko-KR" sz="1000" dirty="0" err="1"/>
              <a:t>cf</a:t>
            </a:r>
            <a:r>
              <a:rPr lang="en-US" altLang="ko-KR" sz="1000" dirty="0"/>
              <a:t>, </a:t>
            </a:r>
            <a:r>
              <a:rPr lang="ko-KR" altLang="en-US" sz="1000" dirty="0"/>
              <a:t>성장지연</a:t>
            </a:r>
            <a:r>
              <a:rPr lang="en-US" altLang="ko-KR" sz="1000" dirty="0"/>
              <a:t>(</a:t>
            </a:r>
            <a:r>
              <a:rPr lang="ko-KR" altLang="en-US" sz="1000" dirty="0"/>
              <a:t>소아</a:t>
            </a:r>
            <a:r>
              <a:rPr lang="en-US" altLang="ko-KR" sz="1000" dirty="0"/>
              <a:t>)) </a:t>
            </a:r>
            <a:r>
              <a:rPr lang="en-US" altLang="ko-KR" sz="1400" b="1" u="sng" dirty="0"/>
              <a:t>(</a:t>
            </a:r>
            <a:r>
              <a:rPr lang="en-US" altLang="ko-KR" sz="1400" b="1" u="sng" dirty="0">
                <a:sym typeface="Wingdings" pitchFamily="2" charset="2"/>
              </a:rPr>
              <a:t></a:t>
            </a:r>
            <a:r>
              <a:rPr lang="en-US" altLang="ko-KR" sz="1400" b="1" u="sng" dirty="0"/>
              <a:t> OCS</a:t>
            </a:r>
            <a:r>
              <a:rPr lang="ko-KR" altLang="en-US" sz="1400" b="1" u="sng" dirty="0"/>
              <a:t>유지치료 천식환자</a:t>
            </a:r>
            <a:r>
              <a:rPr lang="en-US" altLang="ko-KR" sz="1400" b="1" u="sng" dirty="0">
                <a:sym typeface="Wingdings" pitchFamily="2" charset="2"/>
              </a:rPr>
              <a:t></a:t>
            </a:r>
            <a:r>
              <a:rPr lang="ko-KR" altLang="en-US" sz="1400" b="1" u="sng" dirty="0">
                <a:sym typeface="Wingdings" pitchFamily="2" charset="2"/>
              </a:rPr>
              <a:t>정기적</a:t>
            </a:r>
            <a:r>
              <a:rPr lang="ko-KR" altLang="en-US" sz="1400" b="1" u="sng" dirty="0"/>
              <a:t> </a:t>
            </a:r>
            <a:r>
              <a:rPr lang="en-US" altLang="ko-KR" sz="1400" b="1" u="sng" dirty="0"/>
              <a:t>bone density monitor </a:t>
            </a:r>
            <a:r>
              <a:rPr lang="ko-KR" altLang="en-US" sz="1400" b="1" u="sng" dirty="0"/>
              <a:t>필요</a:t>
            </a:r>
            <a:r>
              <a:rPr lang="en-US" altLang="ko-KR" sz="1400" b="1" u="sng" dirty="0"/>
              <a:t>)</a:t>
            </a:r>
          </a:p>
          <a:p>
            <a:pPr lvl="1"/>
            <a:r>
              <a:rPr lang="ko-KR" altLang="en-US" sz="1400" dirty="0"/>
              <a:t>근육 소실 </a:t>
            </a:r>
            <a:r>
              <a:rPr lang="en-US" altLang="ko-KR" sz="1400" dirty="0"/>
              <a:t>(muscle</a:t>
            </a:r>
            <a:r>
              <a:rPr lang="ko-KR" altLang="en-US" sz="1400" dirty="0"/>
              <a:t> </a:t>
            </a:r>
            <a:r>
              <a:rPr lang="en-US" altLang="ko-KR" sz="1400" dirty="0"/>
              <a:t>wasting) , myopathy (muscle weakness)</a:t>
            </a:r>
          </a:p>
          <a:p>
            <a:pPr lvl="1"/>
            <a:r>
              <a:rPr lang="ko-KR" altLang="en-US" sz="1400" dirty="0"/>
              <a:t>고혈압</a:t>
            </a:r>
            <a:r>
              <a:rPr lang="en-US" altLang="ko-KR" sz="1400" dirty="0"/>
              <a:t>, </a:t>
            </a:r>
            <a:r>
              <a:rPr lang="ko-KR" altLang="en-US" sz="1400" dirty="0"/>
              <a:t>당뇨병</a:t>
            </a:r>
            <a:r>
              <a:rPr lang="en-US" altLang="ko-KR" sz="1400" dirty="0"/>
              <a:t>, </a:t>
            </a:r>
            <a:r>
              <a:rPr lang="ko-KR" altLang="en-US" sz="1400" dirty="0"/>
              <a:t>중심성비만</a:t>
            </a:r>
            <a:endParaRPr lang="en-US" altLang="ko-KR" sz="1400" dirty="0"/>
          </a:p>
          <a:p>
            <a:pPr lvl="1"/>
            <a:r>
              <a:rPr lang="ko-KR" altLang="en-US" sz="1400" dirty="0"/>
              <a:t>기타</a:t>
            </a:r>
            <a:r>
              <a:rPr lang="en-US" altLang="ko-KR" sz="1400" dirty="0"/>
              <a:t>: </a:t>
            </a:r>
            <a:r>
              <a:rPr lang="ko-KR" altLang="en-US" sz="1400" dirty="0"/>
              <a:t>백내장</a:t>
            </a:r>
            <a:r>
              <a:rPr lang="en-US" altLang="ko-KR" sz="1400" dirty="0"/>
              <a:t>, </a:t>
            </a:r>
            <a:r>
              <a:rPr lang="ko-KR" altLang="en-US" sz="1400" dirty="0"/>
              <a:t>녹내장</a:t>
            </a:r>
            <a:r>
              <a:rPr lang="en-US" altLang="ko-KR" sz="1400" dirty="0"/>
              <a:t>, </a:t>
            </a:r>
            <a:r>
              <a:rPr lang="ko-KR" altLang="en-US" sz="1400" dirty="0"/>
              <a:t>면역저하 </a:t>
            </a:r>
            <a:r>
              <a:rPr lang="en-US" altLang="ko-KR" sz="1400" dirty="0"/>
              <a:t>(</a:t>
            </a:r>
            <a:r>
              <a:rPr lang="ko-KR" altLang="en-US" sz="1400" dirty="0"/>
              <a:t>감염취약</a:t>
            </a:r>
            <a:r>
              <a:rPr lang="en-US" altLang="ko-KR" sz="1400" dirty="0"/>
              <a:t>)</a:t>
            </a:r>
          </a:p>
          <a:p>
            <a:r>
              <a:rPr lang="ko-KR" altLang="en-US" sz="1800" dirty="0"/>
              <a:t>사용방법</a:t>
            </a:r>
            <a:endParaRPr lang="en-US" altLang="ko-KR" sz="1800" dirty="0"/>
          </a:p>
          <a:p>
            <a:pPr lvl="1"/>
            <a:r>
              <a:rPr lang="ko-KR" altLang="en-US" sz="1600" dirty="0"/>
              <a:t>전신스테로이드 </a:t>
            </a:r>
            <a:r>
              <a:rPr lang="en-US" altLang="ko-KR" sz="1600" dirty="0"/>
              <a:t>(SCS, systemic corticosteroid; OCS, oral corticosteroid)</a:t>
            </a:r>
          </a:p>
          <a:p>
            <a:pPr lvl="2"/>
            <a:r>
              <a:rPr lang="ko-KR" altLang="en-US" sz="1400" dirty="0"/>
              <a:t>경구를 선호</a:t>
            </a:r>
            <a:r>
              <a:rPr lang="en-US" altLang="ko-KR" sz="1400" dirty="0"/>
              <a:t>: iv/</a:t>
            </a:r>
            <a:r>
              <a:rPr lang="en-US" altLang="ko-KR" sz="1400" dirty="0" err="1"/>
              <a:t>im</a:t>
            </a:r>
            <a:r>
              <a:rPr lang="ko-KR" altLang="en-US" sz="1400" dirty="0"/>
              <a:t>에 비해  </a:t>
            </a:r>
            <a:r>
              <a:rPr lang="ko-KR" altLang="en-US" sz="1400" dirty="0" err="1"/>
              <a:t>광물코르티코이드</a:t>
            </a:r>
            <a:r>
              <a:rPr lang="en-US" altLang="ko-KR" sz="1400" dirty="0"/>
              <a:t>(mineralocorticoid)  </a:t>
            </a:r>
            <a:r>
              <a:rPr lang="ko-KR" altLang="en-US" sz="1400" dirty="0"/>
              <a:t>효과</a:t>
            </a:r>
            <a:r>
              <a:rPr lang="en-US" altLang="ko-KR" sz="1400" dirty="0"/>
              <a:t>[</a:t>
            </a:r>
            <a:r>
              <a:rPr lang="ko-KR" altLang="en-US" sz="1400" dirty="0"/>
              <a:t>혈압상승 혹은 부종</a:t>
            </a:r>
            <a:r>
              <a:rPr lang="en-US" altLang="ko-KR" sz="1400" dirty="0"/>
              <a:t>]</a:t>
            </a:r>
            <a:r>
              <a:rPr lang="ko-KR" altLang="en-US" sz="1400" dirty="0"/>
              <a:t>가 적고</a:t>
            </a:r>
            <a:r>
              <a:rPr lang="en-US" altLang="ko-KR" sz="1400" dirty="0"/>
              <a:t>,  </a:t>
            </a:r>
            <a:r>
              <a:rPr lang="ko-KR" altLang="en-US" sz="1400" dirty="0"/>
              <a:t>반감기가  비교적  짧으며</a:t>
            </a:r>
            <a:r>
              <a:rPr lang="en-US" altLang="ko-KR" sz="1400" dirty="0"/>
              <a:t>,  </a:t>
            </a:r>
            <a:r>
              <a:rPr lang="ko-KR" altLang="en-US" sz="1400" dirty="0"/>
              <a:t>근육에  대한  부작용</a:t>
            </a:r>
            <a:r>
              <a:rPr lang="en-US" altLang="ko-KR" sz="1400" dirty="0"/>
              <a:t>[</a:t>
            </a:r>
            <a:r>
              <a:rPr lang="ko-KR" altLang="en-US" sz="1400" dirty="0"/>
              <a:t>근력약화</a:t>
            </a:r>
            <a:r>
              <a:rPr lang="en-US" altLang="ko-KR" sz="1400" dirty="0"/>
              <a:t>, </a:t>
            </a:r>
            <a:r>
              <a:rPr lang="ko-KR" altLang="en-US" sz="1400" dirty="0"/>
              <a:t>횡문근 소실</a:t>
            </a:r>
            <a:r>
              <a:rPr lang="en-US" altLang="ko-KR" sz="1400" dirty="0"/>
              <a:t>]</a:t>
            </a:r>
            <a:r>
              <a:rPr lang="ko-KR" altLang="en-US" sz="1400" dirty="0"/>
              <a:t>이  적음</a:t>
            </a:r>
            <a:endParaRPr lang="en-US" altLang="ko-KR" sz="1400" dirty="0"/>
          </a:p>
          <a:p>
            <a:pPr lvl="1"/>
            <a:r>
              <a:rPr lang="ko-KR" altLang="en-US" sz="1600" dirty="0"/>
              <a:t>국소스테로이드</a:t>
            </a:r>
            <a:r>
              <a:rPr lang="en-US" altLang="ko-KR" sz="1600" dirty="0">
                <a:sym typeface="Wingdings" pitchFamily="2" charset="2"/>
              </a:rPr>
              <a:t></a:t>
            </a:r>
            <a:r>
              <a:rPr lang="en-US" altLang="ko-KR" sz="1600" b="1" dirty="0">
                <a:sym typeface="Wingdings" pitchFamily="2" charset="2"/>
              </a:rPr>
              <a:t>”</a:t>
            </a:r>
            <a:r>
              <a:rPr lang="ko-KR" altLang="en-US" sz="1600" b="1" dirty="0">
                <a:sym typeface="Wingdings" pitchFamily="2" charset="2"/>
              </a:rPr>
              <a:t>흡입스테로이드</a:t>
            </a:r>
            <a:r>
              <a:rPr lang="en-US" altLang="ko-KR" sz="1600" b="1" dirty="0">
                <a:sym typeface="Wingdings" pitchFamily="2" charset="2"/>
              </a:rPr>
              <a:t>(inhaled corticosteroid, ICS)”</a:t>
            </a:r>
          </a:p>
          <a:p>
            <a:pPr lvl="2"/>
            <a:r>
              <a:rPr lang="ko-KR" altLang="en-US" sz="1200" b="1" u="sng" dirty="0">
                <a:sym typeface="Wingdings" pitchFamily="2" charset="2"/>
              </a:rPr>
              <a:t>흡입스테로이드의 사용으로 스테로이드의 부작용을 획기적으로 줄일 수 있다</a:t>
            </a:r>
            <a:r>
              <a:rPr lang="en-US" altLang="ko-KR" sz="1200" dirty="0">
                <a:sym typeface="Wingdings" pitchFamily="2" charset="2"/>
              </a:rPr>
              <a:t>. </a:t>
            </a:r>
            <a:r>
              <a:rPr lang="ko-KR" altLang="en-US" sz="1200" dirty="0">
                <a:sym typeface="Wingdings" pitchFamily="2" charset="2"/>
              </a:rPr>
              <a:t>하지만</a:t>
            </a:r>
            <a:r>
              <a:rPr lang="en-US" altLang="ko-KR" sz="1200" dirty="0">
                <a:sym typeface="Wingdings" pitchFamily="2" charset="2"/>
              </a:rPr>
              <a:t>, </a:t>
            </a:r>
            <a:r>
              <a:rPr lang="ko-KR" altLang="en-US" sz="1200" dirty="0" err="1">
                <a:sym typeface="Wingdings" pitchFamily="2" charset="2"/>
              </a:rPr>
              <a:t>고용량의</a:t>
            </a:r>
            <a:r>
              <a:rPr lang="ko-KR" altLang="en-US" sz="1200" dirty="0">
                <a:sym typeface="Wingdings" pitchFamily="2" charset="2"/>
              </a:rPr>
              <a:t> 흡입스테로이드는 골다공증 </a:t>
            </a:r>
            <a:r>
              <a:rPr lang="en-US" altLang="ko-KR" sz="1200" dirty="0">
                <a:sym typeface="Wingdings" pitchFamily="2" charset="2"/>
              </a:rPr>
              <a:t>(</a:t>
            </a:r>
            <a:r>
              <a:rPr lang="ko-KR" altLang="en-US" sz="1200" dirty="0">
                <a:sym typeface="Wingdings" pitchFamily="2" charset="2"/>
              </a:rPr>
              <a:t>성인</a:t>
            </a:r>
            <a:r>
              <a:rPr lang="en-US" altLang="ko-KR" sz="1200" dirty="0">
                <a:sym typeface="Wingdings" pitchFamily="2" charset="2"/>
              </a:rPr>
              <a:t>)/</a:t>
            </a:r>
            <a:r>
              <a:rPr lang="ko-KR" altLang="en-US" sz="1200" dirty="0">
                <a:sym typeface="Wingdings" pitchFamily="2" charset="2"/>
              </a:rPr>
              <a:t>성장지연</a:t>
            </a:r>
            <a:r>
              <a:rPr lang="en-US" altLang="ko-KR" sz="1200" dirty="0">
                <a:sym typeface="Wingdings" pitchFamily="2" charset="2"/>
              </a:rPr>
              <a:t>(</a:t>
            </a:r>
            <a:r>
              <a:rPr lang="ko-KR" altLang="en-US" sz="1200" dirty="0">
                <a:sym typeface="Wingdings" pitchFamily="2" charset="2"/>
              </a:rPr>
              <a:t>소아</a:t>
            </a:r>
            <a:r>
              <a:rPr lang="en-US" altLang="ko-KR" sz="1200" dirty="0">
                <a:sym typeface="Wingdings" pitchFamily="2" charset="2"/>
              </a:rPr>
              <a:t>)</a:t>
            </a:r>
            <a:r>
              <a:rPr lang="ko-KR" altLang="en-US" sz="1200" dirty="0">
                <a:sym typeface="Wingdings" pitchFamily="2" charset="2"/>
              </a:rPr>
              <a:t>과 같은 전신부작용을</a:t>
            </a:r>
            <a:r>
              <a:rPr lang="en-US" altLang="ko-KR" sz="1200" dirty="0">
                <a:sym typeface="Wingdings" pitchFamily="2" charset="2"/>
              </a:rPr>
              <a:t> </a:t>
            </a:r>
            <a:r>
              <a:rPr lang="ko-KR" altLang="en-US" sz="1200" dirty="0">
                <a:sym typeface="Wingdings" pitchFamily="2" charset="2"/>
              </a:rPr>
              <a:t>일으킬 수 있다</a:t>
            </a:r>
            <a:r>
              <a:rPr lang="en-US" altLang="ko-KR" sz="1200" dirty="0">
                <a:sym typeface="Wingdings" pitchFamily="2" charset="2"/>
              </a:rPr>
              <a:t>. </a:t>
            </a:r>
            <a:r>
              <a:rPr lang="ko-KR" altLang="en-US" sz="1200" dirty="0">
                <a:sym typeface="Wingdings" pitchFamily="2" charset="2"/>
              </a:rPr>
              <a:t>가능한 낮은 용량의 흡입스테로이드를 사용하는 것이 바람직하다</a:t>
            </a:r>
            <a:r>
              <a:rPr lang="en-US" altLang="ko-KR" sz="1200" dirty="0">
                <a:sym typeface="Wingdings" pitchFamily="2" charset="2"/>
              </a:rPr>
              <a:t>.</a:t>
            </a:r>
          </a:p>
          <a:p>
            <a:pPr lvl="2"/>
            <a:r>
              <a:rPr lang="ko-KR" altLang="en-US" sz="1200" dirty="0">
                <a:sym typeface="Wingdings" pitchFamily="2" charset="2"/>
              </a:rPr>
              <a:t>흡입스테로이드의 국소부작용</a:t>
            </a:r>
            <a:r>
              <a:rPr lang="en-US" altLang="ko-KR" sz="1200" dirty="0">
                <a:sym typeface="Wingdings" pitchFamily="2" charset="2"/>
              </a:rPr>
              <a:t>: </a:t>
            </a:r>
          </a:p>
          <a:p>
            <a:pPr lvl="3"/>
            <a:r>
              <a:rPr lang="ko-KR" altLang="en-US" sz="1200" dirty="0" err="1">
                <a:sym typeface="Wingdings" pitchFamily="2" charset="2"/>
              </a:rPr>
              <a:t>구인두캔디다증</a:t>
            </a:r>
            <a:r>
              <a:rPr lang="en-US" altLang="ko-KR" sz="1200" dirty="0">
                <a:sym typeface="Wingdings" pitchFamily="2" charset="2"/>
              </a:rPr>
              <a:t>, </a:t>
            </a:r>
            <a:r>
              <a:rPr lang="ko-KR" altLang="en-US" sz="1200" dirty="0">
                <a:sym typeface="Wingdings" pitchFamily="2" charset="2"/>
              </a:rPr>
              <a:t>목소리변화</a:t>
            </a:r>
            <a:r>
              <a:rPr lang="en-US" altLang="ko-KR" sz="1200" dirty="0">
                <a:sym typeface="Wingdings" pitchFamily="2" charset="2"/>
              </a:rPr>
              <a:t>(dysphonia), </a:t>
            </a:r>
            <a:r>
              <a:rPr lang="ko-KR" altLang="en-US" sz="1200" dirty="0">
                <a:sym typeface="Wingdings" pitchFamily="2" charset="2"/>
              </a:rPr>
              <a:t>자극성기침</a:t>
            </a:r>
            <a:endParaRPr lang="en-US" altLang="ko-KR" sz="1200" dirty="0">
              <a:sym typeface="Wingdings" pitchFamily="2" charset="2"/>
            </a:endParaRPr>
          </a:p>
          <a:p>
            <a:pPr lvl="4"/>
            <a:r>
              <a:rPr lang="ko-KR" altLang="en-US" sz="1200" dirty="0">
                <a:sym typeface="Wingdings" pitchFamily="2" charset="2"/>
              </a:rPr>
              <a:t>정량흡입기 사용 시 </a:t>
            </a:r>
            <a:r>
              <a:rPr lang="en-US" altLang="ko-KR" sz="1200" dirty="0">
                <a:sym typeface="Wingdings" pitchFamily="2" charset="2"/>
              </a:rPr>
              <a:t>“</a:t>
            </a:r>
            <a:r>
              <a:rPr lang="ko-KR" altLang="en-US" sz="1200" b="1" dirty="0" err="1">
                <a:sym typeface="Wingdings" pitchFamily="2" charset="2"/>
              </a:rPr>
              <a:t>스페이서</a:t>
            </a:r>
            <a:r>
              <a:rPr lang="en-US" altLang="ko-KR" sz="1200" b="1" dirty="0">
                <a:sym typeface="Wingdings" pitchFamily="2" charset="2"/>
              </a:rPr>
              <a:t>(spacer,</a:t>
            </a:r>
            <a:r>
              <a:rPr lang="ko-KR" altLang="en-US" sz="1200" b="1" dirty="0">
                <a:sym typeface="Wingdings" pitchFamily="2" charset="2"/>
              </a:rPr>
              <a:t>흡입보조기</a:t>
            </a:r>
            <a:r>
              <a:rPr lang="en-US" altLang="ko-KR" sz="1200" b="1" dirty="0">
                <a:sym typeface="Wingdings" pitchFamily="2" charset="2"/>
              </a:rPr>
              <a:t>)”</a:t>
            </a:r>
            <a:r>
              <a:rPr lang="ko-KR" altLang="en-US" sz="1200" dirty="0">
                <a:sym typeface="Wingdings" pitchFamily="2" charset="2"/>
              </a:rPr>
              <a:t>를 사용하면 이러한 국소 부작용을 줄일 수 있으며</a:t>
            </a:r>
            <a:r>
              <a:rPr lang="en-US" altLang="ko-KR" sz="1200" dirty="0">
                <a:sym typeface="Wingdings" pitchFamily="2" charset="2"/>
              </a:rPr>
              <a:t>, </a:t>
            </a:r>
            <a:r>
              <a:rPr lang="ko-KR" altLang="en-US" sz="1200" dirty="0">
                <a:sym typeface="Wingdings" pitchFamily="2" charset="2"/>
              </a:rPr>
              <a:t>약제 흡입 후 </a:t>
            </a:r>
            <a:r>
              <a:rPr lang="en-US" altLang="ko-KR" sz="1200" dirty="0">
                <a:sym typeface="Wingdings" pitchFamily="2" charset="2"/>
              </a:rPr>
              <a:t>“</a:t>
            </a:r>
            <a:r>
              <a:rPr lang="ko-KR" altLang="en-US" sz="1200" b="1" dirty="0">
                <a:sym typeface="Wingdings" pitchFamily="2" charset="2"/>
              </a:rPr>
              <a:t>구강 세척</a:t>
            </a:r>
            <a:r>
              <a:rPr lang="en-US" altLang="ko-KR" sz="1200" b="1" dirty="0">
                <a:sym typeface="Wingdings" pitchFamily="2" charset="2"/>
              </a:rPr>
              <a:t>”</a:t>
            </a:r>
            <a:r>
              <a:rPr lang="ko-KR" altLang="en-US" sz="1200" dirty="0">
                <a:sym typeface="Wingdings" pitchFamily="2" charset="2"/>
              </a:rPr>
              <a:t>을 하면 </a:t>
            </a:r>
            <a:r>
              <a:rPr lang="ko-KR" altLang="en-US" sz="1200" dirty="0" err="1">
                <a:sym typeface="Wingdings" pitchFamily="2" charset="2"/>
              </a:rPr>
              <a:t>구인두캔디다증을</a:t>
            </a:r>
            <a:r>
              <a:rPr lang="ko-KR" altLang="en-US" sz="1200" dirty="0">
                <a:sym typeface="Wingdings" pitchFamily="2" charset="2"/>
              </a:rPr>
              <a:t> 줄일 수 있다</a:t>
            </a:r>
            <a:endParaRPr lang="en-US" altLang="ko-KR" sz="1200" dirty="0">
              <a:sym typeface="Wingdings" pitchFamily="2" charset="2"/>
            </a:endParaRPr>
          </a:p>
          <a:p>
            <a:pPr lvl="4"/>
            <a:r>
              <a:rPr lang="ko-KR" altLang="en-US" sz="1200" dirty="0">
                <a:sym typeface="Wingdings" pitchFamily="2" charset="2"/>
              </a:rPr>
              <a:t>목소리변화</a:t>
            </a:r>
            <a:r>
              <a:rPr lang="en-US" altLang="ko-KR" sz="1200" dirty="0">
                <a:sym typeface="Wingdings" pitchFamily="2" charset="2"/>
              </a:rPr>
              <a:t>(dysphonia )</a:t>
            </a:r>
            <a:r>
              <a:rPr lang="ko-KR" altLang="en-US" sz="1200" dirty="0">
                <a:sym typeface="Wingdings" pitchFamily="2" charset="2"/>
              </a:rPr>
              <a:t>의 원인</a:t>
            </a:r>
            <a:r>
              <a:rPr lang="en-US" altLang="ko-KR" sz="1200" dirty="0">
                <a:sym typeface="Wingdings" pitchFamily="2" charset="2"/>
              </a:rPr>
              <a:t>: myopathy of the laryngeal muscles</a:t>
            </a:r>
          </a:p>
          <a:p>
            <a:endParaRPr lang="ko-KR" altLang="en-US" sz="1800" dirty="0"/>
          </a:p>
        </p:txBody>
      </p:sp>
      <p:sp>
        <p:nvSpPr>
          <p:cNvPr id="5" name="직사각형 4"/>
          <p:cNvSpPr/>
          <p:nvPr/>
        </p:nvSpPr>
        <p:spPr bwMode="auto">
          <a:xfrm>
            <a:off x="1662608" y="1844916"/>
            <a:ext cx="7776414" cy="1584084"/>
          </a:xfrm>
          <a:prstGeom prst="rect">
            <a:avLst/>
          </a:prstGeom>
          <a:solidFill>
            <a:srgbClr val="FFFF00">
              <a:alpha val="39000"/>
            </a:srgbClr>
          </a:solidFill>
          <a:ln w="9525" cap="flat" cmpd="sng" algn="ctr">
            <a:solidFill>
              <a:schemeClr val="tx1"/>
            </a:solidFill>
            <a:prstDash val="solid"/>
            <a:round/>
            <a:headEnd type="none" w="med" len="med"/>
            <a:tailEnd type="none" w="med" len="med"/>
          </a:ln>
          <a:effectLst/>
        </p:spPr>
        <p:txBody>
          <a:bodyPr vert="horz" wrap="none" lIns="89995" tIns="46797" rIns="89995" bIns="46797" numCol="1" rtlCol="0" anchor="ctr" anchorCtr="0" compatLnSpc="1">
            <a:prstTxWarp prst="textNoShape">
              <a:avLst/>
            </a:prstTxWarp>
          </a:bodyPr>
          <a:lstStyle/>
          <a:p>
            <a:endParaRPr lang="ko-KR" altLang="en-US"/>
          </a:p>
        </p:txBody>
      </p:sp>
      <p:sp>
        <p:nvSpPr>
          <p:cNvPr id="6" name="TextBox 5">
            <a:extLst>
              <a:ext uri="{FF2B5EF4-FFF2-40B4-BE49-F238E27FC236}">
                <a16:creationId xmlns:a16="http://schemas.microsoft.com/office/drawing/2014/main" id="{1118898F-00B6-EB23-E6C5-035D5762312E}"/>
              </a:ext>
            </a:extLst>
          </p:cNvPr>
          <p:cNvSpPr txBox="1"/>
          <p:nvPr/>
        </p:nvSpPr>
        <p:spPr>
          <a:xfrm>
            <a:off x="6096000" y="6482441"/>
            <a:ext cx="6096000" cy="369332"/>
          </a:xfrm>
          <a:prstGeom prst="rect">
            <a:avLst/>
          </a:prstGeom>
          <a:noFill/>
        </p:spPr>
        <p:txBody>
          <a:bodyPr wrap="square">
            <a:spAutoFit/>
          </a:bodyPr>
          <a:lstStyle/>
          <a:p>
            <a:pPr algn="r"/>
            <a:r>
              <a:rPr lang="en-US" altLang="ko-KR" sz="1800" dirty="0"/>
              <a:t>OCS, oral corticosteroid</a:t>
            </a:r>
            <a:endParaRPr lang="ko-KR" altLang="en-US" dirty="0"/>
          </a:p>
        </p:txBody>
      </p:sp>
    </p:spTree>
    <p:extLst>
      <p:ext uri="{BB962C8B-B14F-4D97-AF65-F5344CB8AC3E}">
        <p14:creationId xmlns:p14="http://schemas.microsoft.com/office/powerpoint/2010/main" val="245328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latin typeface="Calibri" panose="020F0502020204030204" pitchFamily="34" charset="0"/>
                <a:cs typeface="Calibri" panose="020F0502020204030204" pitchFamily="34" charset="0"/>
              </a:rPr>
              <a:t>Burden of severe asthma – OCS use &amp; Death</a:t>
            </a:r>
            <a:endParaRPr lang="ko-KR" altLang="en-US" dirty="0"/>
          </a:p>
        </p:txBody>
      </p:sp>
      <p:sp>
        <p:nvSpPr>
          <p:cNvPr id="3" name="내용 개체 틀 2"/>
          <p:cNvSpPr>
            <a:spLocks noGrp="1"/>
          </p:cNvSpPr>
          <p:nvPr>
            <p:ph idx="1"/>
          </p:nvPr>
        </p:nvSpPr>
        <p:spPr>
          <a:xfrm>
            <a:off x="1847775" y="1522529"/>
            <a:ext cx="3139533" cy="4370707"/>
          </a:xfrm>
        </p:spPr>
        <p:txBody>
          <a:bodyPr>
            <a:normAutofit/>
          </a:bodyPr>
          <a:lstStyle/>
          <a:p>
            <a:r>
              <a:rPr lang="en-US" altLang="ko-KR" sz="2000" dirty="0"/>
              <a:t>Korean Severe Asthma Registry, 60.1% of patients at GINA step 5 took OCS continuously</a:t>
            </a:r>
          </a:p>
          <a:p>
            <a:endParaRPr lang="en-US" altLang="ko-KR" sz="2000" dirty="0"/>
          </a:p>
          <a:p>
            <a:r>
              <a:rPr lang="en-US" altLang="ko-KR" b="1" u="sng" dirty="0">
                <a:latin typeface="Calibri" panose="020F0502020204030204" pitchFamily="34" charset="0"/>
                <a:cs typeface="Calibri" panose="020F0502020204030204" pitchFamily="34" charset="0"/>
              </a:rPr>
              <a:t>OCS-dependent asthma associated with </a:t>
            </a:r>
            <a:r>
              <a:rPr lang="en-US" altLang="ko-KR" b="1" u="sng" dirty="0">
                <a:solidFill>
                  <a:srgbClr val="FF0000"/>
                </a:solidFill>
                <a:latin typeface="Calibri" panose="020F0502020204030204" pitchFamily="34" charset="0"/>
                <a:cs typeface="Calibri" panose="020F0502020204030204" pitchFamily="34" charset="0"/>
              </a:rPr>
              <a:t>increased mortality </a:t>
            </a:r>
            <a:r>
              <a:rPr lang="en-US" altLang="ko-KR" b="1" u="sng" dirty="0">
                <a:latin typeface="Calibri" panose="020F0502020204030204" pitchFamily="34" charset="0"/>
                <a:cs typeface="Calibri" panose="020F0502020204030204" pitchFamily="34" charset="0"/>
              </a:rPr>
              <a:t>in a dose-dependent manner</a:t>
            </a:r>
          </a:p>
          <a:p>
            <a:endParaRPr lang="en-US" altLang="ko-KR" dirty="0">
              <a:latin typeface="Calibri" panose="020F0502020204030204" pitchFamily="34" charset="0"/>
              <a:cs typeface="Calibri" panose="020F0502020204030204" pitchFamily="34" charset="0"/>
            </a:endParaRPr>
          </a:p>
          <a:p>
            <a:endParaRPr lang="ko-KR" altLang="en-US" dirty="0">
              <a:latin typeface="Calibri" panose="020F0502020204030204" pitchFamily="34" charset="0"/>
              <a:cs typeface="Calibri" panose="020F0502020204030204" pitchFamily="34" charset="0"/>
            </a:endParaRPr>
          </a:p>
        </p:txBody>
      </p:sp>
      <p:pic>
        <p:nvPicPr>
          <p:cNvPr id="6" name="그림 5"/>
          <p:cNvPicPr>
            <a:picLocks noChangeAspect="1"/>
          </p:cNvPicPr>
          <p:nvPr/>
        </p:nvPicPr>
        <p:blipFill>
          <a:blip r:embed="rId3"/>
          <a:stretch>
            <a:fillRect/>
          </a:stretch>
        </p:blipFill>
        <p:spPr>
          <a:xfrm>
            <a:off x="5302324" y="1453415"/>
            <a:ext cx="5104121" cy="4278211"/>
          </a:xfrm>
          <a:prstGeom prst="rect">
            <a:avLst/>
          </a:prstGeom>
        </p:spPr>
      </p:pic>
      <p:sp>
        <p:nvSpPr>
          <p:cNvPr id="7" name="TextBox 6"/>
          <p:cNvSpPr txBox="1"/>
          <p:nvPr/>
        </p:nvSpPr>
        <p:spPr>
          <a:xfrm>
            <a:off x="7854386" y="6436203"/>
            <a:ext cx="3338866" cy="338535"/>
          </a:xfrm>
          <a:prstGeom prst="rect">
            <a:avLst/>
          </a:prstGeom>
          <a:noFill/>
        </p:spPr>
        <p:txBody>
          <a:bodyPr wrap="square" rtlCol="0">
            <a:spAutoFit/>
          </a:bodyPr>
          <a:lstStyle/>
          <a:p>
            <a:r>
              <a:rPr lang="en-US" altLang="ko-KR" sz="1600" dirty="0">
                <a:latin typeface="Calibri" panose="020F0502020204030204" pitchFamily="34" charset="0"/>
                <a:cs typeface="Calibri" panose="020F0502020204030204" pitchFamily="34" charset="0"/>
              </a:rPr>
              <a:t>Lee et al. ERJ. 2019</a:t>
            </a:r>
            <a:endParaRPr lang="ko-KR" altLang="en-US" sz="1600" dirty="0">
              <a:latin typeface="Calibri" panose="020F0502020204030204" pitchFamily="34" charset="0"/>
              <a:cs typeface="Calibri" panose="020F0502020204030204" pitchFamily="34" charset="0"/>
            </a:endParaRPr>
          </a:p>
        </p:txBody>
      </p:sp>
      <p:sp>
        <p:nvSpPr>
          <p:cNvPr id="8" name="TextBox 7"/>
          <p:cNvSpPr txBox="1"/>
          <p:nvPr/>
        </p:nvSpPr>
        <p:spPr>
          <a:xfrm>
            <a:off x="7854386" y="6097669"/>
            <a:ext cx="3338866" cy="338535"/>
          </a:xfrm>
          <a:prstGeom prst="rect">
            <a:avLst/>
          </a:prstGeom>
          <a:noFill/>
        </p:spPr>
        <p:txBody>
          <a:bodyPr wrap="square" rtlCol="0">
            <a:spAutoFit/>
          </a:bodyPr>
          <a:lstStyle/>
          <a:p>
            <a:r>
              <a:rPr lang="en-US" altLang="ko-KR" sz="1600" dirty="0">
                <a:latin typeface="Calibri" panose="020F0502020204030204" pitchFamily="34" charset="0"/>
                <a:cs typeface="Calibri" panose="020F0502020204030204" pitchFamily="34" charset="0"/>
              </a:rPr>
              <a:t>Van </a:t>
            </a:r>
            <a:r>
              <a:rPr lang="en-US" altLang="ko-KR" sz="1600" dirty="0" err="1">
                <a:latin typeface="Calibri" panose="020F0502020204030204" pitchFamily="34" charset="0"/>
                <a:cs typeface="Calibri" panose="020F0502020204030204" pitchFamily="34" charset="0"/>
              </a:rPr>
              <a:t>Bragt</a:t>
            </a:r>
            <a:r>
              <a:rPr lang="en-US" altLang="ko-KR" sz="1600" dirty="0">
                <a:latin typeface="Calibri" panose="020F0502020204030204" pitchFamily="34" charset="0"/>
                <a:cs typeface="Calibri" panose="020F0502020204030204" pitchFamily="34" charset="0"/>
              </a:rPr>
              <a:t> JJ et al. ERJ. 2020</a:t>
            </a:r>
            <a:endParaRPr lang="ko-KR" altLang="en-US" sz="1600" dirty="0">
              <a:latin typeface="Calibri" panose="020F0502020204030204" pitchFamily="34" charset="0"/>
              <a:cs typeface="Calibri" panose="020F0502020204030204" pitchFamily="34" charset="0"/>
            </a:endParaRPr>
          </a:p>
        </p:txBody>
      </p:sp>
      <p:sp>
        <p:nvSpPr>
          <p:cNvPr id="9" name="TextBox 8"/>
          <p:cNvSpPr txBox="1"/>
          <p:nvPr/>
        </p:nvSpPr>
        <p:spPr>
          <a:xfrm>
            <a:off x="7854386" y="5759134"/>
            <a:ext cx="3338866" cy="338535"/>
          </a:xfrm>
          <a:prstGeom prst="rect">
            <a:avLst/>
          </a:prstGeom>
          <a:noFill/>
        </p:spPr>
        <p:txBody>
          <a:bodyPr wrap="square" rtlCol="0">
            <a:spAutoFit/>
          </a:bodyPr>
          <a:lstStyle/>
          <a:p>
            <a:r>
              <a:rPr lang="en-US" altLang="ko-KR" sz="1600" dirty="0">
                <a:latin typeface="Calibri" panose="020F0502020204030204" pitchFamily="34" charset="0"/>
                <a:cs typeface="Calibri" panose="020F0502020204030204" pitchFamily="34" charset="0"/>
              </a:rPr>
              <a:t>Kim et al. AAIR. 2019</a:t>
            </a:r>
            <a:endParaRPr lang="ko-KR" altLang="en-US" sz="16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40DE89C2-0B73-2FAE-8248-5C2AE3CB22C0}"/>
              </a:ext>
            </a:extLst>
          </p:cNvPr>
          <p:cNvSpPr txBox="1"/>
          <p:nvPr/>
        </p:nvSpPr>
        <p:spPr>
          <a:xfrm>
            <a:off x="454135" y="6354042"/>
            <a:ext cx="6096000" cy="369332"/>
          </a:xfrm>
          <a:prstGeom prst="rect">
            <a:avLst/>
          </a:prstGeom>
          <a:noFill/>
        </p:spPr>
        <p:txBody>
          <a:bodyPr wrap="square">
            <a:spAutoFit/>
          </a:bodyPr>
          <a:lstStyle/>
          <a:p>
            <a:r>
              <a:rPr lang="en-US" altLang="ko-KR" sz="1800" dirty="0"/>
              <a:t>OCS, oral corticosteroid</a:t>
            </a:r>
            <a:endParaRPr lang="ko-KR" altLang="en-US" dirty="0"/>
          </a:p>
        </p:txBody>
      </p:sp>
    </p:spTree>
    <p:extLst>
      <p:ext uri="{BB962C8B-B14F-4D97-AF65-F5344CB8AC3E}">
        <p14:creationId xmlns:p14="http://schemas.microsoft.com/office/powerpoint/2010/main" val="343156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a:t>천식</a:t>
            </a:r>
            <a:r>
              <a:rPr lang="en-US" altLang="ko-KR" dirty="0"/>
              <a:t>(Asthma, BA[bronchial asthma])</a:t>
            </a:r>
            <a:r>
              <a:rPr lang="ko-KR" altLang="en-US" dirty="0"/>
              <a:t>이란</a:t>
            </a:r>
            <a:r>
              <a:rPr lang="en-US" altLang="ko-KR" dirty="0"/>
              <a:t>?</a:t>
            </a:r>
            <a:endParaRPr lang="ko-KR" altLang="en-US" dirty="0"/>
          </a:p>
        </p:txBody>
      </p:sp>
      <p:sp>
        <p:nvSpPr>
          <p:cNvPr id="3" name="내용 개체 틀 2"/>
          <p:cNvSpPr>
            <a:spLocks noGrp="1"/>
          </p:cNvSpPr>
          <p:nvPr>
            <p:ph idx="1"/>
          </p:nvPr>
        </p:nvSpPr>
        <p:spPr>
          <a:xfrm>
            <a:off x="1631763" y="1489200"/>
            <a:ext cx="9035973" cy="4312990"/>
          </a:xfrm>
        </p:spPr>
        <p:txBody>
          <a:bodyPr/>
          <a:lstStyle/>
          <a:p>
            <a:r>
              <a:rPr lang="en-US" altLang="ko-KR" b="1" u="sng" dirty="0"/>
              <a:t>Variable airflow obstruction </a:t>
            </a:r>
            <a:r>
              <a:rPr lang="en-US" altLang="ko-KR" sz="1800" b="1" u="sng" dirty="0"/>
              <a:t>(</a:t>
            </a:r>
            <a:r>
              <a:rPr lang="ko-KR" altLang="en-US" sz="1800" b="1" u="sng" dirty="0"/>
              <a:t>가변 기도폐쇄</a:t>
            </a:r>
            <a:r>
              <a:rPr lang="en-US" altLang="ko-KR" sz="1800" b="1" u="sng" dirty="0"/>
              <a:t>: “</a:t>
            </a:r>
            <a:r>
              <a:rPr lang="ko-KR" altLang="en-US" sz="1800" b="1" u="sng" dirty="0"/>
              <a:t>정상기도</a:t>
            </a:r>
            <a:r>
              <a:rPr lang="en-US" altLang="ko-KR" sz="1800" b="1" u="sng" dirty="0"/>
              <a:t>”</a:t>
            </a:r>
            <a:r>
              <a:rPr lang="en-US" altLang="ko-KR" sz="1800" b="1" u="sng" dirty="0">
                <a:sym typeface="Wingdings" pitchFamily="2" charset="2"/>
              </a:rPr>
              <a:t></a:t>
            </a:r>
            <a:r>
              <a:rPr lang="en-US" altLang="ko-KR" sz="1800" b="1" u="sng" dirty="0"/>
              <a:t>“</a:t>
            </a:r>
            <a:r>
              <a:rPr lang="ko-KR" altLang="en-US" sz="1800" b="1" u="sng" dirty="0">
                <a:sym typeface="Wingdings" pitchFamily="2" charset="2"/>
              </a:rPr>
              <a:t>기도폐쇄</a:t>
            </a:r>
            <a:r>
              <a:rPr lang="en-US" altLang="ko-KR" sz="1800" b="1" dirty="0">
                <a:sym typeface="Wingdings" pitchFamily="2" charset="2"/>
              </a:rPr>
              <a:t>”) </a:t>
            </a:r>
            <a:r>
              <a:rPr lang="ko-KR" altLang="en-US" sz="2000" u="sng" dirty="0"/>
              <a:t>으로 인하여 생기는 질환</a:t>
            </a:r>
            <a:r>
              <a:rPr lang="ko-KR" altLang="en-US" sz="2000" dirty="0"/>
              <a:t>으로</a:t>
            </a:r>
            <a:endParaRPr lang="en-US" altLang="ko-KR" sz="20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3283" y="2399806"/>
            <a:ext cx="6393877" cy="3580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직선 화살표 연결선 5"/>
          <p:cNvCxnSpPr/>
          <p:nvPr/>
        </p:nvCxnSpPr>
        <p:spPr bwMode="auto">
          <a:xfrm flipV="1">
            <a:off x="5066757" y="4900989"/>
            <a:ext cx="787218" cy="12696"/>
          </a:xfrm>
          <a:prstGeom prst="straightConnector1">
            <a:avLst/>
          </a:prstGeom>
          <a:solidFill>
            <a:schemeClr val="accent1"/>
          </a:solidFill>
          <a:ln w="88900" cap="flat" cmpd="sng" algn="ctr">
            <a:solidFill>
              <a:schemeClr val="tx1"/>
            </a:solidFill>
            <a:prstDash val="solid"/>
            <a:round/>
            <a:headEnd type="none" w="med" len="med"/>
            <a:tailEnd type="arrow"/>
          </a:ln>
          <a:effectLst/>
        </p:spPr>
      </p:cxnSp>
      <p:cxnSp>
        <p:nvCxnSpPr>
          <p:cNvPr id="7" name="직선 화살표 연결선 6"/>
          <p:cNvCxnSpPr/>
          <p:nvPr/>
        </p:nvCxnSpPr>
        <p:spPr bwMode="auto">
          <a:xfrm flipH="1">
            <a:off x="4673135" y="5281870"/>
            <a:ext cx="977674" cy="0"/>
          </a:xfrm>
          <a:prstGeom prst="straightConnector1">
            <a:avLst/>
          </a:prstGeom>
          <a:solidFill>
            <a:schemeClr val="accent1"/>
          </a:solidFill>
          <a:ln w="889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65865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r>
              <a:rPr lang="ko-KR" altLang="en-US" dirty="0"/>
              <a:t>천식환자에게 </a:t>
            </a:r>
            <a:r>
              <a:rPr lang="en-US" altLang="ko-KR" dirty="0"/>
              <a:t>OCS (SCS)</a:t>
            </a:r>
            <a:r>
              <a:rPr lang="ko-KR" altLang="en-US" dirty="0"/>
              <a:t>를 대체하고자 하는 노력</a:t>
            </a:r>
            <a:endParaRPr lang="en-US" altLang="ko-KR" dirty="0"/>
          </a:p>
          <a:p>
            <a:pPr lvl="1">
              <a:buFont typeface="Wingdings" panose="05000000000000000000" pitchFamily="2" charset="2"/>
              <a:buChar char="à"/>
            </a:pPr>
            <a:r>
              <a:rPr lang="en-US" altLang="ko-KR" sz="5399" dirty="0"/>
              <a:t>Biologics</a:t>
            </a:r>
            <a:r>
              <a:rPr lang="ko-KR" altLang="en-US" sz="5399" dirty="0"/>
              <a:t>의 개발</a:t>
            </a:r>
            <a:endParaRPr lang="en-US" altLang="ko-KR" sz="5399" dirty="0"/>
          </a:p>
          <a:p>
            <a:pPr lvl="1">
              <a:buFont typeface="Wingdings" panose="05000000000000000000" pitchFamily="2" charset="2"/>
              <a:buChar char="à"/>
            </a:pPr>
            <a:r>
              <a:rPr lang="ko-KR" altLang="en-US" sz="5399" dirty="0" err="1"/>
              <a:t>병인기전</a:t>
            </a:r>
            <a:r>
              <a:rPr lang="ko-KR" altLang="en-US" sz="5399" dirty="0"/>
              <a:t> </a:t>
            </a:r>
            <a:r>
              <a:rPr lang="en-US" altLang="ko-KR" sz="5399" dirty="0"/>
              <a:t>(endotype)                         </a:t>
            </a:r>
            <a:r>
              <a:rPr lang="ko-KR" altLang="en-US" sz="4799" b="1" u="sng" dirty="0"/>
              <a:t>즉</a:t>
            </a:r>
            <a:r>
              <a:rPr lang="en-US" altLang="ko-KR" sz="4799" b="1" u="sng" dirty="0"/>
              <a:t>, key cytokine</a:t>
            </a:r>
            <a:r>
              <a:rPr lang="ko-KR" altLang="en-US" sz="4799" b="1" u="sng" dirty="0"/>
              <a:t>에 대한 이해 </a:t>
            </a:r>
          </a:p>
        </p:txBody>
      </p:sp>
      <p:sp>
        <p:nvSpPr>
          <p:cNvPr id="4" name="직사각형 3"/>
          <p:cNvSpPr/>
          <p:nvPr/>
        </p:nvSpPr>
        <p:spPr>
          <a:xfrm>
            <a:off x="5368993" y="6519524"/>
            <a:ext cx="5191245" cy="338476"/>
          </a:xfrm>
          <a:prstGeom prst="rect">
            <a:avLst/>
          </a:prstGeom>
        </p:spPr>
        <p:txBody>
          <a:bodyPr wrap="none">
            <a:spAutoFit/>
          </a:bodyPr>
          <a:lstStyle/>
          <a:p>
            <a:r>
              <a:rPr lang="en-US" altLang="ko-KR" sz="1600" dirty="0"/>
              <a:t>SCS(OCS), systemic corticosteroid (oral corticosteroid)</a:t>
            </a:r>
            <a:endParaRPr lang="ko-KR" altLang="en-US" sz="1600" dirty="0"/>
          </a:p>
        </p:txBody>
      </p:sp>
    </p:spTree>
    <p:extLst>
      <p:ext uri="{BB962C8B-B14F-4D97-AF65-F5344CB8AC3E}">
        <p14:creationId xmlns:p14="http://schemas.microsoft.com/office/powerpoint/2010/main" val="95484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p:txBody>
          <a:bodyPr/>
          <a:lstStyle/>
          <a:p>
            <a:endParaRPr lang="ko-KR" altLang="en-US" dirty="0"/>
          </a:p>
        </p:txBody>
      </p:sp>
      <p:pic>
        <p:nvPicPr>
          <p:cNvPr id="5" name="그림 4">
            <a:extLst>
              <a:ext uri="{FF2B5EF4-FFF2-40B4-BE49-F238E27FC236}">
                <a16:creationId xmlns:a16="http://schemas.microsoft.com/office/drawing/2014/main" id="{A13C5B24-9A34-4266-B9B9-29F80BCF4249}"/>
              </a:ext>
            </a:extLst>
          </p:cNvPr>
          <p:cNvPicPr>
            <a:picLocks noChangeAspect="1"/>
          </p:cNvPicPr>
          <p:nvPr/>
        </p:nvPicPr>
        <p:blipFill rotWithShape="1">
          <a:blip r:embed="rId3"/>
          <a:srcRect l="4919" t="1992" r="3859" b="62551"/>
          <a:stretch/>
        </p:blipFill>
        <p:spPr>
          <a:xfrm>
            <a:off x="1535876" y="1427675"/>
            <a:ext cx="6432225" cy="1299683"/>
          </a:xfrm>
          <a:prstGeom prst="rect">
            <a:avLst/>
          </a:prstGeom>
        </p:spPr>
      </p:pic>
      <p:pic>
        <p:nvPicPr>
          <p:cNvPr id="6" name="그림 5">
            <a:extLst>
              <a:ext uri="{FF2B5EF4-FFF2-40B4-BE49-F238E27FC236}">
                <a16:creationId xmlns:a16="http://schemas.microsoft.com/office/drawing/2014/main" id="{3792AA5A-B8D7-4E46-91FA-DEE7FA953573}"/>
              </a:ext>
            </a:extLst>
          </p:cNvPr>
          <p:cNvPicPr>
            <a:picLocks noChangeAspect="1"/>
          </p:cNvPicPr>
          <p:nvPr/>
        </p:nvPicPr>
        <p:blipFill>
          <a:blip r:embed="rId4"/>
          <a:stretch>
            <a:fillRect/>
          </a:stretch>
        </p:blipFill>
        <p:spPr>
          <a:xfrm>
            <a:off x="3719874" y="3477407"/>
            <a:ext cx="6440583" cy="1306472"/>
          </a:xfrm>
          <a:prstGeom prst="rect">
            <a:avLst/>
          </a:prstGeom>
        </p:spPr>
      </p:pic>
      <p:sp>
        <p:nvSpPr>
          <p:cNvPr id="7" name="직사각형 6"/>
          <p:cNvSpPr/>
          <p:nvPr/>
        </p:nvSpPr>
        <p:spPr>
          <a:xfrm>
            <a:off x="6791578" y="6457914"/>
            <a:ext cx="3505277" cy="369247"/>
          </a:xfrm>
          <a:prstGeom prst="rect">
            <a:avLst/>
          </a:prstGeom>
        </p:spPr>
        <p:txBody>
          <a:bodyPr wrap="none">
            <a:spAutoFit/>
          </a:bodyPr>
          <a:lstStyle/>
          <a:p>
            <a:pPr latinLnBrk="0"/>
            <a:r>
              <a:rPr lang="en-US" altLang="ko-KR" kern="0" dirty="0"/>
              <a:t>CHEST 2017; 152(6):1276-1282</a:t>
            </a:r>
            <a:endParaRPr lang="ko-KR" altLang="en-US" kern="0" dirty="0"/>
          </a:p>
        </p:txBody>
      </p:sp>
      <p:sp>
        <p:nvSpPr>
          <p:cNvPr id="4" name="직사각형 3"/>
          <p:cNvSpPr/>
          <p:nvPr/>
        </p:nvSpPr>
        <p:spPr>
          <a:xfrm>
            <a:off x="7968100" y="1527308"/>
            <a:ext cx="1500385" cy="1200051"/>
          </a:xfrm>
          <a:prstGeom prst="rect">
            <a:avLst/>
          </a:prstGeom>
          <a:solidFill>
            <a:srgbClr val="FFFF00"/>
          </a:solidFill>
        </p:spPr>
        <p:txBody>
          <a:bodyPr wrap="none">
            <a:spAutoFit/>
          </a:bodyPr>
          <a:lstStyle/>
          <a:p>
            <a:r>
              <a:rPr lang="ko-KR" altLang="en-US" sz="2400" dirty="0" err="1"/>
              <a:t>천식관련</a:t>
            </a:r>
            <a:endParaRPr lang="en-US" altLang="ko-KR" sz="2400" dirty="0"/>
          </a:p>
          <a:p>
            <a:r>
              <a:rPr lang="en-US" altLang="ko-KR" sz="2400" dirty="0"/>
              <a:t>cytokine </a:t>
            </a:r>
          </a:p>
          <a:p>
            <a:r>
              <a:rPr lang="ko-KR" altLang="en-US" sz="2400" dirty="0" err="1"/>
              <a:t>발견시기</a:t>
            </a:r>
            <a:r>
              <a:rPr lang="en-US" altLang="ko-KR" sz="2400" dirty="0"/>
              <a:t> </a:t>
            </a:r>
            <a:endParaRPr lang="ko-KR" altLang="en-US" dirty="0"/>
          </a:p>
        </p:txBody>
      </p:sp>
      <p:sp>
        <p:nvSpPr>
          <p:cNvPr id="8" name="직사각형 7"/>
          <p:cNvSpPr/>
          <p:nvPr/>
        </p:nvSpPr>
        <p:spPr>
          <a:xfrm>
            <a:off x="1626878" y="3566646"/>
            <a:ext cx="2092997" cy="1200051"/>
          </a:xfrm>
          <a:prstGeom prst="rect">
            <a:avLst/>
          </a:prstGeom>
          <a:solidFill>
            <a:srgbClr val="CCCCFF"/>
          </a:solidFill>
        </p:spPr>
        <p:txBody>
          <a:bodyPr wrap="square">
            <a:spAutoFit/>
          </a:bodyPr>
          <a:lstStyle/>
          <a:p>
            <a:pPr algn="r"/>
            <a:r>
              <a:rPr lang="ko-KR" altLang="en-US" sz="2400" dirty="0"/>
              <a:t>그들에 대한 </a:t>
            </a:r>
            <a:r>
              <a:rPr lang="ko-KR" altLang="en-US" sz="2400" dirty="0" err="1"/>
              <a:t>생물할적제제</a:t>
            </a:r>
            <a:r>
              <a:rPr lang="ko-KR" altLang="en-US" sz="2400" dirty="0"/>
              <a:t> </a:t>
            </a:r>
            <a:r>
              <a:rPr lang="en-US" altLang="ko-KR" sz="2400" dirty="0"/>
              <a:t>FDA </a:t>
            </a:r>
            <a:r>
              <a:rPr lang="ko-KR" altLang="en-US" sz="2400" dirty="0" err="1"/>
              <a:t>승인시기</a:t>
            </a:r>
            <a:endParaRPr lang="ko-KR" altLang="en-US" dirty="0"/>
          </a:p>
        </p:txBody>
      </p:sp>
      <p:sp>
        <p:nvSpPr>
          <p:cNvPr id="2" name="직사각형 1"/>
          <p:cNvSpPr/>
          <p:nvPr/>
        </p:nvSpPr>
        <p:spPr>
          <a:xfrm>
            <a:off x="4003543" y="3768401"/>
            <a:ext cx="466686" cy="246164"/>
          </a:xfrm>
          <a:prstGeom prst="rect">
            <a:avLst/>
          </a:prstGeom>
          <a:solidFill>
            <a:schemeClr val="bg1"/>
          </a:solidFill>
        </p:spPr>
        <p:txBody>
          <a:bodyPr wrap="none">
            <a:spAutoFit/>
          </a:bodyPr>
          <a:lstStyle/>
          <a:p>
            <a:r>
              <a:rPr lang="en-US" altLang="ko-KR" sz="1000" b="1" dirty="0"/>
              <a:t>2003</a:t>
            </a:r>
            <a:endParaRPr lang="ko-KR" altLang="en-US" sz="1100" b="1" dirty="0"/>
          </a:p>
        </p:txBody>
      </p:sp>
      <p:pic>
        <p:nvPicPr>
          <p:cNvPr id="1026" name="Picture 2" descr="FDA APPROVES TEZSPIRE™ (TEZEPELUMAB-EKKO) IN THE U.S. FOR SEVERE ASTHMA">
            <a:extLst>
              <a:ext uri="{FF2B5EF4-FFF2-40B4-BE49-F238E27FC236}">
                <a16:creationId xmlns:a16="http://schemas.microsoft.com/office/drawing/2014/main" id="{EA080BB2-6E5C-6036-D0F5-3431CD2B90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9917" y="3596302"/>
            <a:ext cx="2182083" cy="12490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894B534-DB96-D3DB-D676-DD08FF9C2E9E}"/>
              </a:ext>
            </a:extLst>
          </p:cNvPr>
          <p:cNvSpPr txBox="1"/>
          <p:nvPr/>
        </p:nvSpPr>
        <p:spPr>
          <a:xfrm>
            <a:off x="10638930" y="3595040"/>
            <a:ext cx="770204" cy="369247"/>
          </a:xfrm>
          <a:prstGeom prst="rect">
            <a:avLst/>
          </a:prstGeom>
          <a:noFill/>
        </p:spPr>
        <p:txBody>
          <a:bodyPr wrap="square">
            <a:spAutoFit/>
          </a:bodyPr>
          <a:lstStyle/>
          <a:p>
            <a:r>
              <a:rPr lang="en-US" altLang="ko-KR" dirty="0"/>
              <a:t>2021</a:t>
            </a:r>
            <a:endParaRPr lang="ko-KR" altLang="en-US" dirty="0"/>
          </a:p>
        </p:txBody>
      </p:sp>
    </p:spTree>
    <p:extLst>
      <p:ext uri="{BB962C8B-B14F-4D97-AF65-F5344CB8AC3E}">
        <p14:creationId xmlns:p14="http://schemas.microsoft.com/office/powerpoint/2010/main" val="208833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2" grpId="0" animBg="1"/>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A035DE0-2689-D1F0-1CBC-FF698D6D1047}"/>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C71ECD10-A407-96A0-61F0-ED1F8B41F22A}"/>
              </a:ext>
            </a:extLst>
          </p:cNvPr>
          <p:cNvSpPr>
            <a:spLocks noGrp="1"/>
          </p:cNvSpPr>
          <p:nvPr>
            <p:ph idx="1"/>
          </p:nvPr>
        </p:nvSpPr>
        <p:spPr/>
        <p:txBody>
          <a:bodyPr/>
          <a:lstStyle/>
          <a:p>
            <a:r>
              <a:rPr lang="ko-KR" altLang="en-US" dirty="0"/>
              <a:t>중증천식 치료</a:t>
            </a:r>
            <a:r>
              <a:rPr lang="en-US" altLang="ko-KR" dirty="0"/>
              <a:t>_</a:t>
            </a:r>
            <a:r>
              <a:rPr lang="ko-KR" altLang="en-US" dirty="0"/>
              <a:t>경향</a:t>
            </a:r>
            <a:endParaRPr lang="en-US" altLang="ko-KR" dirty="0"/>
          </a:p>
          <a:p>
            <a:pPr lvl="1"/>
            <a:r>
              <a:rPr lang="ko-KR" altLang="en-US" dirty="0"/>
              <a:t>스테로이드</a:t>
            </a:r>
            <a:endParaRPr lang="en-US" altLang="ko-KR" dirty="0"/>
          </a:p>
          <a:p>
            <a:pPr lvl="2"/>
            <a:r>
              <a:rPr lang="en-US" altLang="ko-KR" dirty="0"/>
              <a:t>Corticosteroids, (</a:t>
            </a:r>
            <a:r>
              <a:rPr lang="ko-KR" altLang="en-US" dirty="0" err="1"/>
              <a:t>코티코</a:t>
            </a:r>
            <a:r>
              <a:rPr lang="en-US" altLang="ko-KR" dirty="0"/>
              <a:t>)</a:t>
            </a:r>
            <a:r>
              <a:rPr lang="ko-KR" altLang="en-US" dirty="0"/>
              <a:t>스테로이드</a:t>
            </a:r>
            <a:endParaRPr lang="en-US" altLang="ko-KR" dirty="0"/>
          </a:p>
          <a:p>
            <a:pPr lvl="1"/>
            <a:r>
              <a:rPr lang="en-US" altLang="ko-KR" b="1" u="sng" dirty="0"/>
              <a:t>Biologics </a:t>
            </a:r>
            <a:r>
              <a:rPr lang="en-US" altLang="ko-KR" dirty="0"/>
              <a:t>  </a:t>
            </a:r>
          </a:p>
          <a:p>
            <a:pPr lvl="2"/>
            <a:r>
              <a:rPr lang="ko-KR" altLang="en-US" b="1" u="sng" dirty="0"/>
              <a:t>각  </a:t>
            </a:r>
            <a:r>
              <a:rPr lang="en-US" altLang="ko-KR" b="1" u="sng" dirty="0"/>
              <a:t>biologics</a:t>
            </a:r>
            <a:r>
              <a:rPr lang="ko-KR" altLang="en-US" b="1" u="sng" dirty="0"/>
              <a:t>의 주요작용기전</a:t>
            </a:r>
            <a:r>
              <a:rPr lang="en-US" altLang="ko-KR" b="1" u="sng" dirty="0"/>
              <a:t>, </a:t>
            </a:r>
            <a:r>
              <a:rPr lang="ko-KR" altLang="en-US" b="1" u="sng" dirty="0"/>
              <a:t>주요연구결과 및 한국 보험요건 </a:t>
            </a:r>
            <a:r>
              <a:rPr lang="en-US" altLang="ko-KR" b="1" u="sng" dirty="0"/>
              <a:t>(</a:t>
            </a:r>
            <a:r>
              <a:rPr lang="ko-KR" altLang="en-US" b="1" u="sng" dirty="0"/>
              <a:t>혹은 </a:t>
            </a:r>
            <a:r>
              <a:rPr lang="ko-KR" altLang="en-US" b="1" u="sng" dirty="0" err="1"/>
              <a:t>식약처</a:t>
            </a:r>
            <a:r>
              <a:rPr lang="ko-KR" altLang="en-US" b="1" u="sng" dirty="0"/>
              <a:t> 허가사항</a:t>
            </a:r>
            <a:r>
              <a:rPr lang="en-US" altLang="ko-KR" b="1" u="sng" dirty="0"/>
              <a:t>)</a:t>
            </a:r>
          </a:p>
          <a:p>
            <a:pPr lvl="2"/>
            <a:r>
              <a:rPr lang="ko-KR" altLang="en-US" dirty="0"/>
              <a:t>중증천식에서 </a:t>
            </a:r>
            <a:r>
              <a:rPr lang="en-US" altLang="ko-KR" dirty="0"/>
              <a:t>biologics </a:t>
            </a:r>
            <a:r>
              <a:rPr lang="ko-KR" altLang="en-US" dirty="0"/>
              <a:t>어떻게 선택해야 하는가</a:t>
            </a:r>
            <a:r>
              <a:rPr lang="en-US" altLang="ko-KR" dirty="0"/>
              <a:t>?</a:t>
            </a:r>
          </a:p>
          <a:p>
            <a:pPr lvl="1"/>
            <a:endParaRPr lang="en-US" altLang="ko-KR" dirty="0"/>
          </a:p>
          <a:p>
            <a:pPr lvl="1"/>
            <a:endParaRPr lang="ko-KR" altLang="en-US" dirty="0"/>
          </a:p>
        </p:txBody>
      </p:sp>
    </p:spTree>
    <p:extLst>
      <p:ext uri="{BB962C8B-B14F-4D97-AF65-F5344CB8AC3E}">
        <p14:creationId xmlns:p14="http://schemas.microsoft.com/office/powerpoint/2010/main" val="1677403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339BD-4832-1CAB-3F96-D3D55AEE3C39}"/>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62AD6D9B-9732-018B-0C34-8C63DE301D5D}"/>
              </a:ext>
            </a:extLst>
          </p:cNvPr>
          <p:cNvSpPr>
            <a:spLocks noGrp="1"/>
          </p:cNvSpPr>
          <p:nvPr>
            <p:ph type="title"/>
          </p:nvPr>
        </p:nvSpPr>
        <p:spPr>
          <a:xfrm>
            <a:off x="185237" y="139228"/>
            <a:ext cx="11360148" cy="647700"/>
          </a:xfrm>
        </p:spPr>
        <p:txBody>
          <a:bodyPr/>
          <a:lstStyle/>
          <a:p>
            <a:r>
              <a:rPr lang="ko-KR" altLang="en-US" sz="2400" dirty="0"/>
              <a:t>천식의 병인</a:t>
            </a:r>
            <a:r>
              <a:rPr lang="en-US" altLang="ko-KR" sz="2400" dirty="0"/>
              <a:t>(</a:t>
            </a:r>
            <a:r>
              <a:rPr lang="en-US" altLang="ko-KR" sz="2400" dirty="0" err="1"/>
              <a:t>endotype</a:t>
            </a:r>
            <a:r>
              <a:rPr lang="en-US" altLang="ko-KR" sz="2400" dirty="0"/>
              <a:t>): </a:t>
            </a:r>
            <a:r>
              <a:rPr lang="ko-KR" altLang="en-US" sz="2400" dirty="0" err="1"/>
              <a:t>기도염증</a:t>
            </a:r>
            <a:r>
              <a:rPr lang="ko-KR" altLang="en-US" sz="2400" dirty="0"/>
              <a:t> </a:t>
            </a:r>
            <a:r>
              <a:rPr lang="ko-KR" altLang="en-US" sz="2400" dirty="0" err="1"/>
              <a:t>발생기전</a:t>
            </a:r>
            <a:br>
              <a:rPr lang="en-US" altLang="ko-KR" sz="2400" dirty="0"/>
            </a:br>
            <a:r>
              <a:rPr lang="en-US" altLang="ko-KR" sz="2400" dirty="0"/>
              <a:t>_</a:t>
            </a:r>
            <a:r>
              <a:rPr lang="ko-KR" altLang="en-US" sz="2000" dirty="0" err="1"/>
              <a:t>기도염증</a:t>
            </a:r>
            <a:r>
              <a:rPr lang="en-US" altLang="ko-KR" sz="2000" dirty="0"/>
              <a:t>:</a:t>
            </a:r>
            <a:r>
              <a:rPr lang="ko-KR" altLang="en-US" sz="2000" dirty="0"/>
              <a:t> </a:t>
            </a:r>
            <a:r>
              <a:rPr lang="ko-KR" altLang="en-US" sz="2000" dirty="0" err="1"/>
              <a:t>호산구성</a:t>
            </a:r>
            <a:r>
              <a:rPr lang="en-US" altLang="ko-KR" sz="2000" dirty="0"/>
              <a:t>(50-70%) vs </a:t>
            </a:r>
            <a:r>
              <a:rPr lang="ko-KR" altLang="en-US" sz="2000" dirty="0" err="1"/>
              <a:t>호중구성</a:t>
            </a:r>
            <a:r>
              <a:rPr lang="ko-KR" altLang="en-US" sz="2000" dirty="0"/>
              <a:t> </a:t>
            </a:r>
            <a:r>
              <a:rPr lang="en-US" altLang="ko-KR" sz="2000" dirty="0"/>
              <a:t>(30-50%)</a:t>
            </a:r>
            <a:endParaRPr lang="ko-KR" altLang="en-US" sz="2000" dirty="0"/>
          </a:p>
        </p:txBody>
      </p:sp>
      <p:pic>
        <p:nvPicPr>
          <p:cNvPr id="4" name="그림 3">
            <a:extLst>
              <a:ext uri="{FF2B5EF4-FFF2-40B4-BE49-F238E27FC236}">
                <a16:creationId xmlns:a16="http://schemas.microsoft.com/office/drawing/2014/main" id="{BF26BE6A-4747-CD1C-2335-84E8F1E532E1}"/>
              </a:ext>
            </a:extLst>
          </p:cNvPr>
          <p:cNvPicPr>
            <a:picLocks noChangeAspect="1"/>
          </p:cNvPicPr>
          <p:nvPr/>
        </p:nvPicPr>
        <p:blipFill>
          <a:blip r:embed="rId3"/>
          <a:stretch>
            <a:fillRect/>
          </a:stretch>
        </p:blipFill>
        <p:spPr>
          <a:xfrm>
            <a:off x="-61223" y="855628"/>
            <a:ext cx="9112811" cy="4281471"/>
          </a:xfrm>
          <a:prstGeom prst="rect">
            <a:avLst/>
          </a:prstGeom>
        </p:spPr>
      </p:pic>
      <p:sp>
        <p:nvSpPr>
          <p:cNvPr id="7" name="직사각형 6">
            <a:extLst>
              <a:ext uri="{FF2B5EF4-FFF2-40B4-BE49-F238E27FC236}">
                <a16:creationId xmlns:a16="http://schemas.microsoft.com/office/drawing/2014/main" id="{140C43FC-6000-775D-D59E-06D822D74A2A}"/>
              </a:ext>
            </a:extLst>
          </p:cNvPr>
          <p:cNvSpPr/>
          <p:nvPr/>
        </p:nvSpPr>
        <p:spPr>
          <a:xfrm>
            <a:off x="6520631" y="6488668"/>
            <a:ext cx="5434308" cy="369332"/>
          </a:xfrm>
          <a:prstGeom prst="rect">
            <a:avLst/>
          </a:prstGeom>
        </p:spPr>
        <p:txBody>
          <a:bodyPr wrap="none">
            <a:spAutoFit/>
          </a:bodyPr>
          <a:lstStyle/>
          <a:p>
            <a:r>
              <a:rPr lang="ko-KR" altLang="en-US" dirty="0" err="1"/>
              <a:t>Expert</a:t>
            </a:r>
            <a:r>
              <a:rPr lang="ko-KR" altLang="en-US" dirty="0"/>
              <a:t> </a:t>
            </a:r>
            <a:r>
              <a:rPr lang="ko-KR" altLang="en-US" dirty="0" err="1"/>
              <a:t>Opin</a:t>
            </a:r>
            <a:r>
              <a:rPr lang="ko-KR" altLang="en-US" dirty="0"/>
              <a:t> </a:t>
            </a:r>
            <a:r>
              <a:rPr lang="ko-KR" altLang="en-US" dirty="0" err="1"/>
              <a:t>Ther</a:t>
            </a:r>
            <a:r>
              <a:rPr lang="ko-KR" altLang="en-US" dirty="0"/>
              <a:t> </a:t>
            </a:r>
            <a:r>
              <a:rPr lang="ko-KR" altLang="en-US" dirty="0" err="1"/>
              <a:t>Targets</a:t>
            </a:r>
            <a:r>
              <a:rPr lang="ko-KR" altLang="en-US" dirty="0"/>
              <a:t>. 2020 Aug;24(8):777-792.</a:t>
            </a:r>
          </a:p>
        </p:txBody>
      </p:sp>
      <p:sp>
        <p:nvSpPr>
          <p:cNvPr id="10" name="TextBox 9">
            <a:extLst>
              <a:ext uri="{FF2B5EF4-FFF2-40B4-BE49-F238E27FC236}">
                <a16:creationId xmlns:a16="http://schemas.microsoft.com/office/drawing/2014/main" id="{E44B8407-CD8E-BFCD-10EB-934745DF2286}"/>
              </a:ext>
            </a:extLst>
          </p:cNvPr>
          <p:cNvSpPr txBox="1"/>
          <p:nvPr/>
        </p:nvSpPr>
        <p:spPr>
          <a:xfrm>
            <a:off x="7415560" y="463078"/>
            <a:ext cx="4776439" cy="6063198"/>
          </a:xfrm>
          <a:prstGeom prst="rect">
            <a:avLst/>
          </a:prstGeom>
          <a:solidFill>
            <a:schemeClr val="accent6">
              <a:lumMod val="60000"/>
              <a:lumOff val="40000"/>
            </a:schemeClr>
          </a:solid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1" i="0" u="none" strike="noStrike" cap="none" normalizeH="0" baseline="0" dirty="0">
                <a:ln>
                  <a:noFill/>
                </a:ln>
                <a:solidFill>
                  <a:schemeClr val="tx1"/>
                </a:solidFill>
                <a:effectLst/>
                <a:latin typeface="Arial" charset="0"/>
              </a:rPr>
              <a:t>TSLP</a:t>
            </a:r>
            <a:r>
              <a:rPr lang="en-US" altLang="ko-KR" sz="1600" dirty="0">
                <a:latin typeface="Arial" charset="0"/>
              </a:rPr>
              <a:t> (from</a:t>
            </a:r>
            <a:r>
              <a:rPr kumimoji="0" lang="ko-KR" altLang="en-US" sz="1600" b="0" i="0" u="none" strike="noStrike" cap="none" normalizeH="0" baseline="0" dirty="0">
                <a:ln>
                  <a:noFill/>
                </a:ln>
                <a:solidFill>
                  <a:schemeClr val="tx1"/>
                </a:solidFill>
                <a:effectLst/>
                <a:latin typeface="Arial" charset="0"/>
              </a:rPr>
              <a:t> 기도상피 </a:t>
            </a:r>
            <a:r>
              <a:rPr kumimoji="0" lang="en-US" altLang="ko-KR" sz="1600" b="0" i="0" u="none" strike="noStrike" cap="none" normalizeH="0" baseline="0" dirty="0">
                <a:ln>
                  <a:noFill/>
                </a:ln>
                <a:solidFill>
                  <a:schemeClr val="tx1"/>
                </a:solidFill>
                <a:effectLst/>
                <a:latin typeface="Arial" charset="0"/>
              </a:rPr>
              <a:t>as a alarmin)</a:t>
            </a:r>
          </a:p>
          <a:p>
            <a:pPr>
              <a:defRPr/>
            </a:pPr>
            <a:r>
              <a:rPr kumimoji="0" lang="en-US" altLang="ko-KR" sz="1600" b="0" i="0" u="none" strike="noStrike" cap="none" normalizeH="0" baseline="0" dirty="0">
                <a:ln>
                  <a:noFill/>
                </a:ln>
                <a:solidFill>
                  <a:schemeClr val="tx1"/>
                </a:solidFill>
                <a:effectLst/>
                <a:latin typeface="Arial" charset="0"/>
              </a:rPr>
              <a:t>-</a:t>
            </a:r>
            <a:r>
              <a:rPr lang="en-US" altLang="ko-KR" sz="1600" dirty="0">
                <a:latin typeface="Arial" charset="0"/>
              </a:rPr>
              <a:t>N</a:t>
            </a:r>
            <a:r>
              <a:rPr kumimoji="0" lang="en-US" altLang="ko-KR" sz="1600" b="0" i="0" u="none" strike="noStrike" cap="none" normalizeH="0" baseline="0" dirty="0">
                <a:ln>
                  <a:noFill/>
                </a:ln>
                <a:solidFill>
                  <a:schemeClr val="tx1"/>
                </a:solidFill>
                <a:effectLst/>
                <a:latin typeface="Arial" charset="0"/>
              </a:rPr>
              <a:t>aïve-Th </a:t>
            </a:r>
            <a:r>
              <a:rPr kumimoji="0" lang="en-US" altLang="ko-KR" sz="1600" b="0" i="0" u="none" strike="noStrike" cap="none" normalizeH="0" baseline="0" dirty="0">
                <a:ln>
                  <a:noFill/>
                </a:ln>
                <a:solidFill>
                  <a:schemeClr val="tx1"/>
                </a:solidFill>
                <a:effectLst/>
                <a:latin typeface="Arial" charset="0"/>
                <a:sym typeface="Wingdings" panose="05000000000000000000" pitchFamily="2" charset="2"/>
              </a:rPr>
              <a:t> Th2 [all.,</a:t>
            </a:r>
            <a:r>
              <a:rPr kumimoji="0" lang="en-US" altLang="ko-KR" sz="1600" b="0" i="0" u="none" strike="noStrike" cap="none" normalizeH="0" baseline="0" dirty="0" err="1">
                <a:ln>
                  <a:noFill/>
                </a:ln>
                <a:solidFill>
                  <a:schemeClr val="tx1"/>
                </a:solidFill>
                <a:effectLst/>
                <a:latin typeface="Arial" charset="0"/>
                <a:sym typeface="Wingdings" panose="05000000000000000000" pitchFamily="2" charset="2"/>
              </a:rPr>
              <a:t>eos</a:t>
            </a:r>
            <a:r>
              <a:rPr kumimoji="0" lang="en-US" altLang="ko-KR" sz="1600" b="0" i="0" u="none" strike="noStrike" cap="none" normalizeH="0" baseline="0" dirty="0">
                <a:ln>
                  <a:noFill/>
                </a:ln>
                <a:solidFill>
                  <a:schemeClr val="tx1"/>
                </a:solidFill>
                <a:effectLst/>
                <a:latin typeface="Arial" charset="0"/>
                <a:sym typeface="Wingdings" panose="05000000000000000000" pitchFamily="2" charset="2"/>
              </a:rPr>
              <a:t>.]</a:t>
            </a:r>
            <a:r>
              <a:rPr kumimoji="0" lang="en-US" altLang="ko-KR" sz="1600" b="0" i="0" u="none" strike="noStrike" cap="none" normalizeH="0" baseline="0" dirty="0">
                <a:ln>
                  <a:noFill/>
                </a:ln>
                <a:solidFill>
                  <a:schemeClr val="tx1"/>
                </a:solidFill>
                <a:effectLst/>
                <a:latin typeface="Arial" charset="0"/>
              </a:rPr>
              <a:t>, </a:t>
            </a:r>
          </a:p>
          <a:p>
            <a:pPr>
              <a:defRPr/>
            </a:pPr>
            <a:r>
              <a:rPr kumimoji="0" lang="en-US" altLang="ko-KR" sz="1600" b="0" i="0" u="none" strike="noStrike" cap="none" normalizeH="0" baseline="0" dirty="0">
                <a:ln>
                  <a:noFill/>
                </a:ln>
                <a:solidFill>
                  <a:schemeClr val="tx1"/>
                </a:solidFill>
                <a:effectLst/>
                <a:latin typeface="Arial" charset="0"/>
              </a:rPr>
              <a:t>-</a:t>
            </a:r>
            <a:r>
              <a:rPr lang="en-US" altLang="ko-KR" sz="1600" dirty="0">
                <a:latin typeface="Arial" charset="0"/>
              </a:rPr>
              <a:t>N</a:t>
            </a:r>
            <a:r>
              <a:rPr kumimoji="0" lang="en-US" altLang="ko-KR" sz="1600" b="0" i="0" u="none" strike="noStrike" cap="none" normalizeH="0" baseline="0" dirty="0">
                <a:ln>
                  <a:noFill/>
                </a:ln>
                <a:solidFill>
                  <a:schemeClr val="tx1"/>
                </a:solidFill>
                <a:effectLst/>
                <a:latin typeface="Arial" charset="0"/>
              </a:rPr>
              <a:t>aïve-ILC </a:t>
            </a:r>
            <a:r>
              <a:rPr kumimoji="0" lang="en-US" altLang="ko-KR" sz="1600" b="0" i="0" u="none" strike="noStrike" cap="none" normalizeH="0" baseline="0" dirty="0">
                <a:ln>
                  <a:noFill/>
                </a:ln>
                <a:solidFill>
                  <a:schemeClr val="tx1"/>
                </a:solidFill>
                <a:effectLst/>
                <a:latin typeface="Arial" charset="0"/>
                <a:sym typeface="Wingdings" panose="05000000000000000000" pitchFamily="2" charset="2"/>
              </a:rPr>
              <a:t> ILC2 [non-all.,</a:t>
            </a:r>
            <a:r>
              <a:rPr kumimoji="0" lang="en-US" altLang="ko-KR" sz="1600" b="0" i="0" u="none" strike="noStrike" cap="none" normalizeH="0" baseline="0" dirty="0" err="1">
                <a:ln>
                  <a:noFill/>
                </a:ln>
                <a:solidFill>
                  <a:schemeClr val="tx1"/>
                </a:solidFill>
                <a:effectLst/>
                <a:latin typeface="Arial" charset="0"/>
                <a:sym typeface="Wingdings" panose="05000000000000000000" pitchFamily="2" charset="2"/>
              </a:rPr>
              <a:t>eos</a:t>
            </a:r>
            <a:r>
              <a:rPr kumimoji="0" lang="en-US" altLang="ko-KR" sz="1600" b="0" i="0" u="none" strike="noStrike" cap="none" normalizeH="0" baseline="0" dirty="0">
                <a:ln>
                  <a:noFill/>
                </a:ln>
                <a:solidFill>
                  <a:schemeClr val="tx1"/>
                </a:solidFill>
                <a:effectLst/>
                <a:latin typeface="Arial" charset="0"/>
                <a:sym typeface="Wingdings" panose="05000000000000000000" pitchFamily="2" charset="2"/>
              </a:rPr>
              <a:t>.], </a:t>
            </a:r>
          </a:p>
          <a:p>
            <a:pPr>
              <a:defRPr/>
            </a:pPr>
            <a:r>
              <a:rPr kumimoji="0" lang="en-US" altLang="ko-KR" sz="1600" b="0" i="0" u="none" strike="noStrike" cap="none" normalizeH="0" baseline="0" dirty="0">
                <a:ln>
                  <a:noFill/>
                </a:ln>
                <a:solidFill>
                  <a:schemeClr val="tx1"/>
                </a:solidFill>
                <a:effectLst/>
                <a:latin typeface="Arial" charset="0"/>
              </a:rPr>
              <a:t>-</a:t>
            </a:r>
            <a:r>
              <a:rPr lang="en-US" altLang="ko-KR" sz="1600" dirty="0">
                <a:latin typeface="Arial" charset="0"/>
              </a:rPr>
              <a:t>N</a:t>
            </a:r>
            <a:r>
              <a:rPr kumimoji="0" lang="en-US" altLang="ko-KR" sz="1600" b="0" i="0" u="none" strike="noStrike" cap="none" normalizeH="0" baseline="0" dirty="0">
                <a:ln>
                  <a:noFill/>
                </a:ln>
                <a:solidFill>
                  <a:schemeClr val="tx1"/>
                </a:solidFill>
                <a:effectLst/>
                <a:latin typeface="Arial" charset="0"/>
              </a:rPr>
              <a:t>aïve-Th </a:t>
            </a:r>
            <a:r>
              <a:rPr kumimoji="0" lang="en-US" altLang="ko-KR" sz="1600" b="0" i="0" u="none" strike="noStrike" cap="none" normalizeH="0" baseline="0" dirty="0">
                <a:ln>
                  <a:noFill/>
                </a:ln>
                <a:solidFill>
                  <a:schemeClr val="tx1"/>
                </a:solidFill>
                <a:effectLst/>
                <a:latin typeface="Arial" charset="0"/>
                <a:sym typeface="Wingdings" panose="05000000000000000000" pitchFamily="2" charset="2"/>
              </a:rPr>
              <a:t> Th17 [neu.]</a:t>
            </a:r>
          </a:p>
          <a:p>
            <a:pPr>
              <a:defRPr/>
            </a:pPr>
            <a:endParaRPr kumimoji="0" lang="en-US" altLang="ko-KR" sz="1600" b="0" i="0" u="none" strike="noStrike" cap="none" normalizeH="0" baseline="0" dirty="0">
              <a:ln>
                <a:noFill/>
              </a:ln>
              <a:solidFill>
                <a:schemeClr val="tx1"/>
              </a:solidFill>
              <a:effectLst/>
              <a:latin typeface="Arial" charset="0"/>
              <a:sym typeface="Wingdings" panose="05000000000000000000" pitchFamily="2" charset="2"/>
            </a:endParaRPr>
          </a:p>
          <a:p>
            <a:r>
              <a:rPr lang="en-US" altLang="ko-KR" sz="1600" b="1" dirty="0"/>
              <a:t>IL4</a:t>
            </a:r>
            <a:r>
              <a:rPr lang="en-US" altLang="ko-KR" sz="1600" dirty="0"/>
              <a:t> (</a:t>
            </a:r>
            <a:r>
              <a:rPr lang="en-US" altLang="ko-KR" sz="1600" dirty="0">
                <a:sym typeface="Wingdings" pitchFamily="2" charset="2"/>
              </a:rPr>
              <a:t>from Th2)</a:t>
            </a:r>
          </a:p>
          <a:p>
            <a:r>
              <a:rPr lang="en-US" altLang="ko-KR" sz="1600" dirty="0">
                <a:sym typeface="Wingdings" pitchFamily="2" charset="2"/>
              </a:rPr>
              <a:t>-B cell isotype switching to </a:t>
            </a:r>
            <a:r>
              <a:rPr lang="en-US" altLang="ko-KR" sz="1600" dirty="0" err="1">
                <a:sym typeface="Wingdings" pitchFamily="2" charset="2"/>
              </a:rPr>
              <a:t>IgE</a:t>
            </a:r>
            <a:r>
              <a:rPr lang="en-US" altLang="ko-KR" sz="1600" dirty="0">
                <a:sym typeface="Wingdings" pitchFamily="2" charset="2"/>
              </a:rPr>
              <a:t>, </a:t>
            </a:r>
          </a:p>
          <a:p>
            <a:r>
              <a:rPr lang="en-US" altLang="ko-KR" sz="1600" dirty="0">
                <a:sym typeface="Wingdings" pitchFamily="2" charset="2"/>
              </a:rPr>
              <a:t>-</a:t>
            </a:r>
            <a:r>
              <a:rPr lang="ko-KR" altLang="en-US" sz="1600" dirty="0">
                <a:sym typeface="Wingdings" pitchFamily="2" charset="2"/>
              </a:rPr>
              <a:t>혈관내피세포</a:t>
            </a:r>
            <a:r>
              <a:rPr lang="en-US" altLang="ko-KR" sz="1600" dirty="0">
                <a:sym typeface="Wingdings" pitchFamily="2" charset="2"/>
              </a:rPr>
              <a:t>: Adhesion molecule(VCAM1,ICAM1) for </a:t>
            </a:r>
            <a:r>
              <a:rPr lang="en-US" altLang="ko-KR" sz="1600" dirty="0" err="1">
                <a:sym typeface="Wingdings" pitchFamily="2" charset="2"/>
              </a:rPr>
              <a:t>eosinophill</a:t>
            </a:r>
            <a:r>
              <a:rPr lang="en-US" altLang="ko-KR" sz="1600" dirty="0">
                <a:sym typeface="Wingdings" pitchFamily="2" charset="2"/>
              </a:rPr>
              <a:t>-exit from vessel; </a:t>
            </a:r>
            <a:r>
              <a:rPr lang="ko-KR" altLang="en-US" sz="1600" dirty="0" err="1">
                <a:sym typeface="Wingdings" pitchFamily="2" charset="2"/>
              </a:rPr>
              <a:t>기도상피</a:t>
            </a:r>
            <a:r>
              <a:rPr lang="en-US" altLang="ko-KR" sz="1600" dirty="0">
                <a:sym typeface="Wingdings" pitchFamily="2" charset="2"/>
              </a:rPr>
              <a:t>: </a:t>
            </a:r>
            <a:r>
              <a:rPr lang="en-US" altLang="ko-KR" sz="1600" dirty="0" err="1">
                <a:sym typeface="Wingdings" pitchFamily="2" charset="2"/>
              </a:rPr>
              <a:t>eotaxin</a:t>
            </a:r>
            <a:endParaRPr lang="en-US" altLang="ko-KR" sz="1600" dirty="0">
              <a:sym typeface="Wingdings" pitchFamily="2" charset="2"/>
            </a:endParaRPr>
          </a:p>
          <a:p>
            <a:endParaRPr lang="en-US" altLang="ko-KR" sz="1600" dirty="0">
              <a:sym typeface="Wingdings" pitchFamily="2" charset="2"/>
            </a:endParaRPr>
          </a:p>
          <a:p>
            <a:r>
              <a:rPr lang="en-US" altLang="ko-KR" sz="1600" b="1" dirty="0">
                <a:sym typeface="Wingdings" pitchFamily="2" charset="2"/>
              </a:rPr>
              <a:t>IL13 </a:t>
            </a:r>
            <a:r>
              <a:rPr lang="en-US" altLang="ko-KR" sz="1600" dirty="0">
                <a:sym typeface="Wingdings" pitchFamily="2" charset="2"/>
              </a:rPr>
              <a:t>(from Th2, ILC2)</a:t>
            </a:r>
          </a:p>
          <a:p>
            <a:r>
              <a:rPr lang="en-US" altLang="ko-KR" sz="1600" dirty="0">
                <a:sym typeface="Wingdings" pitchFamily="2" charset="2"/>
              </a:rPr>
              <a:t>-B cell isotype switching to </a:t>
            </a:r>
            <a:r>
              <a:rPr lang="en-US" altLang="ko-KR" sz="1600" dirty="0" err="1">
                <a:sym typeface="Wingdings" pitchFamily="2" charset="2"/>
              </a:rPr>
              <a:t>IgE</a:t>
            </a:r>
            <a:r>
              <a:rPr lang="en-US" altLang="ko-KR" sz="1600" dirty="0">
                <a:sym typeface="Wingdings" pitchFamily="2" charset="2"/>
              </a:rPr>
              <a:t>, </a:t>
            </a:r>
          </a:p>
          <a:p>
            <a:r>
              <a:rPr lang="en-US" altLang="ko-KR" sz="1600" dirty="0">
                <a:sym typeface="Wingdings" pitchFamily="2" charset="2"/>
              </a:rPr>
              <a:t>-</a:t>
            </a:r>
            <a:r>
              <a:rPr lang="ko-KR" altLang="en-US" sz="1600" dirty="0">
                <a:sym typeface="Wingdings" pitchFamily="2" charset="2"/>
              </a:rPr>
              <a:t>혈관내피세표</a:t>
            </a:r>
            <a:r>
              <a:rPr lang="en-US" altLang="ko-KR" sz="1600" dirty="0">
                <a:sym typeface="Wingdings" pitchFamily="2" charset="2"/>
              </a:rPr>
              <a:t>: Adhesion molecule(VCAM1,ICAM1) for eosinophil-exit from vessel;</a:t>
            </a:r>
            <a:r>
              <a:rPr lang="ko-KR" altLang="en-US" sz="1600" dirty="0">
                <a:sym typeface="Wingdings" pitchFamily="2" charset="2"/>
              </a:rPr>
              <a:t> </a:t>
            </a:r>
            <a:r>
              <a:rPr lang="ko-KR" altLang="en-US" sz="1600" dirty="0" err="1">
                <a:sym typeface="Wingdings" pitchFamily="2" charset="2"/>
              </a:rPr>
              <a:t>기도상피</a:t>
            </a:r>
            <a:r>
              <a:rPr lang="en-US" altLang="ko-KR" sz="1600" dirty="0">
                <a:sym typeface="Wingdings" pitchFamily="2" charset="2"/>
              </a:rPr>
              <a:t>: </a:t>
            </a:r>
            <a:r>
              <a:rPr lang="en-US" altLang="ko-KR" sz="1600" dirty="0" err="1">
                <a:sym typeface="Wingdings" pitchFamily="2" charset="2"/>
              </a:rPr>
              <a:t>eotaxin</a:t>
            </a:r>
            <a:endParaRPr lang="en-US" altLang="ko-KR" sz="1600" dirty="0">
              <a:sym typeface="Wingdings" pitchFamily="2" charset="2"/>
            </a:endParaRPr>
          </a:p>
          <a:p>
            <a:r>
              <a:rPr lang="en-US" altLang="ko-KR" sz="1600" dirty="0">
                <a:sym typeface="Wingdings" pitchFamily="2" charset="2"/>
              </a:rPr>
              <a:t>-Mucus hypersecretion</a:t>
            </a:r>
          </a:p>
          <a:p>
            <a:r>
              <a:rPr lang="en-US" altLang="ko-KR" sz="1600" dirty="0">
                <a:sym typeface="Wingdings" pitchFamily="2" charset="2"/>
              </a:rPr>
              <a:t>-AHR (airway </a:t>
            </a:r>
            <a:r>
              <a:rPr lang="en-US" altLang="ko-KR" sz="1600" dirty="0" err="1">
                <a:sym typeface="Wingdings" pitchFamily="2" charset="2"/>
              </a:rPr>
              <a:t>hypersenponsiveness</a:t>
            </a:r>
            <a:r>
              <a:rPr lang="en-US" altLang="ko-KR" sz="1600" dirty="0">
                <a:sym typeface="Wingdings" pitchFamily="2" charset="2"/>
              </a:rPr>
              <a:t>)</a:t>
            </a:r>
          </a:p>
          <a:p>
            <a:endParaRPr lang="en-US" altLang="ko-KR" sz="1600" dirty="0">
              <a:sym typeface="Wingdings" pitchFamily="2" charset="2"/>
            </a:endParaRPr>
          </a:p>
          <a:p>
            <a:r>
              <a:rPr lang="en-US" altLang="ko-KR" sz="1600" b="1" dirty="0">
                <a:sym typeface="Wingdings" pitchFamily="2" charset="2"/>
              </a:rPr>
              <a:t>IL5 </a:t>
            </a:r>
            <a:r>
              <a:rPr lang="en-US" altLang="ko-KR" sz="1600" dirty="0">
                <a:sym typeface="Wingdings" pitchFamily="2" charset="2"/>
              </a:rPr>
              <a:t>(from Th2, ILC2)</a:t>
            </a:r>
          </a:p>
          <a:p>
            <a:r>
              <a:rPr lang="en-US" altLang="ko-KR" sz="1600" dirty="0">
                <a:sym typeface="Wingdings" pitchFamily="2" charset="2"/>
              </a:rPr>
              <a:t>-Eosinophil </a:t>
            </a:r>
            <a:r>
              <a:rPr lang="ko-KR" altLang="en-US" sz="1600" dirty="0">
                <a:sym typeface="Wingdings" pitchFamily="2" charset="2"/>
              </a:rPr>
              <a:t>골수형성 및 혈액으로 이동</a:t>
            </a:r>
            <a:endParaRPr lang="en-US" altLang="ko-KR" sz="1600" dirty="0">
              <a:sym typeface="Wingdings" pitchFamily="2" charset="2"/>
            </a:endParaRPr>
          </a:p>
          <a:p>
            <a:r>
              <a:rPr lang="ko-KR" altLang="en-US" sz="1400" dirty="0">
                <a:sym typeface="Wingdings" pitchFamily="2" charset="2"/>
              </a:rPr>
              <a:t> </a:t>
            </a:r>
            <a:r>
              <a:rPr lang="en-US" altLang="ko-KR" sz="1400" dirty="0">
                <a:sym typeface="Wingdings" pitchFamily="2" charset="2"/>
              </a:rPr>
              <a:t>(cf. </a:t>
            </a:r>
            <a:r>
              <a:rPr lang="ko-KR" altLang="en-US" sz="1400" dirty="0">
                <a:sym typeface="Wingdings" pitchFamily="2" charset="2"/>
              </a:rPr>
              <a:t>조직으로 </a:t>
            </a:r>
            <a:r>
              <a:rPr lang="ko-KR" altLang="en-US" sz="1400" dirty="0" err="1">
                <a:sym typeface="Wingdings" pitchFamily="2" charset="2"/>
              </a:rPr>
              <a:t>호산구</a:t>
            </a:r>
            <a:r>
              <a:rPr lang="ko-KR" altLang="en-US" sz="1400" dirty="0">
                <a:sym typeface="Wingdings" pitchFamily="2" charset="2"/>
              </a:rPr>
              <a:t> 이동은 </a:t>
            </a:r>
            <a:r>
              <a:rPr lang="en-US" altLang="ko-KR" sz="1400" dirty="0" err="1">
                <a:sym typeface="Wingdings" pitchFamily="2" charset="2"/>
              </a:rPr>
              <a:t>eotaxin</a:t>
            </a:r>
            <a:r>
              <a:rPr lang="en-US" altLang="ko-KR" sz="1400" dirty="0">
                <a:sym typeface="Wingdings" pitchFamily="2" charset="2"/>
              </a:rPr>
              <a:t>[CCL11](from</a:t>
            </a:r>
            <a:r>
              <a:rPr lang="ko-KR" altLang="en-US" sz="1400" dirty="0">
                <a:sym typeface="Wingdings" pitchFamily="2" charset="2"/>
              </a:rPr>
              <a:t>기도상피</a:t>
            </a:r>
            <a:r>
              <a:rPr lang="en-US" altLang="ko-KR" sz="1400" dirty="0">
                <a:sym typeface="Wingdings" pitchFamily="2" charset="2"/>
              </a:rPr>
              <a:t>))</a:t>
            </a:r>
          </a:p>
          <a:p>
            <a:endParaRPr lang="en-US" altLang="ko-KR" sz="1400" dirty="0">
              <a:sym typeface="Wingdings" pitchFamily="2" charset="2"/>
            </a:endParaRPr>
          </a:p>
          <a:p>
            <a:r>
              <a:rPr lang="en-US" altLang="ko-KR" sz="1400" b="1" dirty="0" err="1">
                <a:sym typeface="Wingdings" pitchFamily="2" charset="2"/>
              </a:rPr>
              <a:t>IgE</a:t>
            </a:r>
            <a:r>
              <a:rPr lang="en-US" altLang="ko-KR" sz="1400" dirty="0">
                <a:sym typeface="Wingdings" pitchFamily="2" charset="2"/>
              </a:rPr>
              <a:t> (from </a:t>
            </a:r>
            <a:r>
              <a:rPr lang="en-US" altLang="ko-KR" sz="1400" dirty="0" err="1">
                <a:sym typeface="Wingdings" pitchFamily="2" charset="2"/>
              </a:rPr>
              <a:t>IgE</a:t>
            </a:r>
            <a:r>
              <a:rPr lang="en-US" altLang="ko-KR" sz="1400" dirty="0">
                <a:sym typeface="Wingdings" pitchFamily="2" charset="2"/>
              </a:rPr>
              <a:t>(+)switched B/plasma)</a:t>
            </a:r>
          </a:p>
          <a:p>
            <a:r>
              <a:rPr lang="en-US" altLang="ko-KR" sz="1400" dirty="0">
                <a:sym typeface="Wingdings" pitchFamily="2" charset="2"/>
              </a:rPr>
              <a:t>-Mast cell</a:t>
            </a:r>
            <a:r>
              <a:rPr lang="ko-KR" altLang="en-US" sz="1400" dirty="0">
                <a:sym typeface="Wingdings" pitchFamily="2" charset="2"/>
              </a:rPr>
              <a:t>표면에 있다가 </a:t>
            </a:r>
            <a:r>
              <a:rPr lang="en-US" altLang="ko-KR" sz="1400" dirty="0">
                <a:sym typeface="Wingdings" pitchFamily="2" charset="2"/>
              </a:rPr>
              <a:t>specific antigen </a:t>
            </a:r>
            <a:r>
              <a:rPr lang="ko-KR" altLang="en-US" sz="1400" dirty="0">
                <a:sym typeface="Wingdings" pitchFamily="2" charset="2"/>
              </a:rPr>
              <a:t>노출되면 </a:t>
            </a:r>
            <a:r>
              <a:rPr lang="en-US" altLang="ko-KR" sz="1400" dirty="0">
                <a:sym typeface="Wingdings" pitchFamily="2" charset="2"/>
              </a:rPr>
              <a:t>mast cell </a:t>
            </a:r>
            <a:r>
              <a:rPr lang="ko-KR" altLang="en-US" sz="1400" dirty="0">
                <a:sym typeface="Wingdings" pitchFamily="2" charset="2"/>
              </a:rPr>
              <a:t>분비유도</a:t>
            </a:r>
            <a:endParaRPr lang="en-US" altLang="ko-KR" sz="1400" dirty="0">
              <a:sym typeface="Wingdings" pitchFamily="2" charset="2"/>
            </a:endParaRPr>
          </a:p>
        </p:txBody>
      </p:sp>
      <p:sp>
        <p:nvSpPr>
          <p:cNvPr id="8" name="위쪽 화살표 설명선 7">
            <a:extLst>
              <a:ext uri="{FF2B5EF4-FFF2-40B4-BE49-F238E27FC236}">
                <a16:creationId xmlns:a16="http://schemas.microsoft.com/office/drawing/2014/main" id="{AFF6494A-6543-761F-E5CB-25218252B0A7}"/>
              </a:ext>
            </a:extLst>
          </p:cNvPr>
          <p:cNvSpPr/>
          <p:nvPr/>
        </p:nvSpPr>
        <p:spPr bwMode="auto">
          <a:xfrm>
            <a:off x="1046934" y="5137099"/>
            <a:ext cx="1310640" cy="1333500"/>
          </a:xfrm>
          <a:prstGeom prst="upArrowCallout">
            <a:avLst/>
          </a:prstGeom>
          <a:solidFill>
            <a:srgbClr val="FF9966"/>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r>
              <a:rPr lang="ko-KR" altLang="en-US" sz="2000" dirty="0"/>
              <a:t>후천</a:t>
            </a:r>
          </a:p>
          <a:p>
            <a:r>
              <a:rPr lang="ko-KR" altLang="en-US" sz="2000" dirty="0" err="1"/>
              <a:t>호산구성</a:t>
            </a:r>
            <a:endParaRPr lang="ko-KR" altLang="en-US" sz="2000" dirty="0"/>
          </a:p>
        </p:txBody>
      </p:sp>
      <p:sp>
        <p:nvSpPr>
          <p:cNvPr id="12" name="위쪽 화살표 설명선 11">
            <a:extLst>
              <a:ext uri="{FF2B5EF4-FFF2-40B4-BE49-F238E27FC236}">
                <a16:creationId xmlns:a16="http://schemas.microsoft.com/office/drawing/2014/main" id="{428F8569-8932-7CB8-5114-E557E3A959C0}"/>
              </a:ext>
            </a:extLst>
          </p:cNvPr>
          <p:cNvSpPr/>
          <p:nvPr/>
        </p:nvSpPr>
        <p:spPr bwMode="auto">
          <a:xfrm>
            <a:off x="3779547" y="5155168"/>
            <a:ext cx="1310640" cy="1333500"/>
          </a:xfrm>
          <a:prstGeom prst="upArrowCallout">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r>
              <a:rPr lang="ko-KR" altLang="en-US" sz="2000" dirty="0"/>
              <a:t>선천</a:t>
            </a:r>
          </a:p>
          <a:p>
            <a:r>
              <a:rPr lang="ko-KR" altLang="en-US" sz="2000" dirty="0" err="1"/>
              <a:t>호산구성</a:t>
            </a:r>
            <a:endParaRPr lang="ko-KR" altLang="en-US" sz="2000" dirty="0"/>
          </a:p>
        </p:txBody>
      </p:sp>
      <p:sp>
        <p:nvSpPr>
          <p:cNvPr id="13" name="위쪽 화살표 설명선 12">
            <a:extLst>
              <a:ext uri="{FF2B5EF4-FFF2-40B4-BE49-F238E27FC236}">
                <a16:creationId xmlns:a16="http://schemas.microsoft.com/office/drawing/2014/main" id="{4E194771-E64C-9719-9954-6075C531E3CC}"/>
              </a:ext>
            </a:extLst>
          </p:cNvPr>
          <p:cNvSpPr/>
          <p:nvPr/>
        </p:nvSpPr>
        <p:spPr bwMode="auto">
          <a:xfrm>
            <a:off x="5865311" y="5137099"/>
            <a:ext cx="1310640" cy="1333500"/>
          </a:xfrm>
          <a:prstGeom prst="upArrowCallout">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r>
              <a:rPr lang="ko-KR" altLang="en-US" sz="2000" dirty="0"/>
              <a:t>선천</a:t>
            </a:r>
          </a:p>
          <a:p>
            <a:r>
              <a:rPr lang="ko-KR" altLang="en-US" sz="2000" dirty="0" err="1"/>
              <a:t>호중구성</a:t>
            </a:r>
            <a:endParaRPr lang="ko-KR" altLang="en-US" sz="2000" dirty="0"/>
          </a:p>
        </p:txBody>
      </p:sp>
      <p:cxnSp>
        <p:nvCxnSpPr>
          <p:cNvPr id="15" name="직선 연결선 14">
            <a:extLst>
              <a:ext uri="{FF2B5EF4-FFF2-40B4-BE49-F238E27FC236}">
                <a16:creationId xmlns:a16="http://schemas.microsoft.com/office/drawing/2014/main" id="{B6C8AF8A-50C0-EF94-9342-6F15B38AC457}"/>
              </a:ext>
            </a:extLst>
          </p:cNvPr>
          <p:cNvCxnSpPr>
            <a:endCxn id="8" idx="0"/>
          </p:cNvCxnSpPr>
          <p:nvPr/>
        </p:nvCxnSpPr>
        <p:spPr bwMode="auto">
          <a:xfrm flipH="1">
            <a:off x="1702254" y="685800"/>
            <a:ext cx="5713307" cy="4451299"/>
          </a:xfrm>
          <a:prstGeom prst="line">
            <a:avLst/>
          </a:prstGeom>
          <a:solidFill>
            <a:schemeClr val="accent1"/>
          </a:solidFill>
          <a:ln w="63500" cap="flat" cmpd="sng" algn="ctr">
            <a:solidFill>
              <a:schemeClr val="tx1"/>
            </a:solidFill>
            <a:prstDash val="solid"/>
            <a:round/>
            <a:headEnd type="none" w="med" len="med"/>
            <a:tailEnd type="none" w="med" len="med"/>
          </a:ln>
          <a:effectLst/>
        </p:spPr>
      </p:cxnSp>
      <p:cxnSp>
        <p:nvCxnSpPr>
          <p:cNvPr id="16" name="직선 연결선 15">
            <a:extLst>
              <a:ext uri="{FF2B5EF4-FFF2-40B4-BE49-F238E27FC236}">
                <a16:creationId xmlns:a16="http://schemas.microsoft.com/office/drawing/2014/main" id="{47E1107A-48D4-589C-30DE-40D0BF0682E1}"/>
              </a:ext>
            </a:extLst>
          </p:cNvPr>
          <p:cNvCxnSpPr>
            <a:endCxn id="12" idx="0"/>
          </p:cNvCxnSpPr>
          <p:nvPr/>
        </p:nvCxnSpPr>
        <p:spPr bwMode="auto">
          <a:xfrm flipH="1">
            <a:off x="4434867" y="685800"/>
            <a:ext cx="2980693" cy="4469368"/>
          </a:xfrm>
          <a:prstGeom prst="line">
            <a:avLst/>
          </a:prstGeom>
          <a:solidFill>
            <a:schemeClr val="accent1"/>
          </a:solidFill>
          <a:ln w="63500" cap="flat" cmpd="sng" algn="ctr">
            <a:solidFill>
              <a:schemeClr val="tx1"/>
            </a:solidFill>
            <a:prstDash val="solid"/>
            <a:round/>
            <a:headEnd type="none" w="med" len="med"/>
            <a:tailEnd type="none" w="med" len="med"/>
          </a:ln>
          <a:effectLst/>
        </p:spPr>
      </p:cxnSp>
      <p:cxnSp>
        <p:nvCxnSpPr>
          <p:cNvPr id="19" name="직선 연결선 18">
            <a:extLst>
              <a:ext uri="{FF2B5EF4-FFF2-40B4-BE49-F238E27FC236}">
                <a16:creationId xmlns:a16="http://schemas.microsoft.com/office/drawing/2014/main" id="{B157D8BC-D556-36A1-8C1B-ED9B1F458393}"/>
              </a:ext>
            </a:extLst>
          </p:cNvPr>
          <p:cNvCxnSpPr>
            <a:endCxn id="13" idx="0"/>
          </p:cNvCxnSpPr>
          <p:nvPr/>
        </p:nvCxnSpPr>
        <p:spPr bwMode="auto">
          <a:xfrm flipH="1">
            <a:off x="6520631" y="685800"/>
            <a:ext cx="894930" cy="4451299"/>
          </a:xfrm>
          <a:prstGeom prst="line">
            <a:avLst/>
          </a:prstGeom>
          <a:solidFill>
            <a:schemeClr val="accent1"/>
          </a:solidFill>
          <a:ln w="63500" cap="flat" cmpd="sng" algn="ctr">
            <a:solidFill>
              <a:schemeClr val="tx1"/>
            </a:solidFill>
            <a:prstDash val="solid"/>
            <a:round/>
            <a:headEnd type="none" w="med" len="med"/>
            <a:tailEnd type="none" w="med" len="med"/>
          </a:ln>
          <a:effectLst/>
        </p:spPr>
      </p:cxnSp>
      <p:cxnSp>
        <p:nvCxnSpPr>
          <p:cNvPr id="22" name="직선 연결선 21">
            <a:extLst>
              <a:ext uri="{FF2B5EF4-FFF2-40B4-BE49-F238E27FC236}">
                <a16:creationId xmlns:a16="http://schemas.microsoft.com/office/drawing/2014/main" id="{D4BAD322-CC58-F537-0EC4-A62E5753BCEC}"/>
              </a:ext>
            </a:extLst>
          </p:cNvPr>
          <p:cNvCxnSpPr>
            <a:endCxn id="4" idx="2"/>
          </p:cNvCxnSpPr>
          <p:nvPr/>
        </p:nvCxnSpPr>
        <p:spPr bwMode="auto">
          <a:xfrm flipH="1">
            <a:off x="4495183" y="3134171"/>
            <a:ext cx="2937822" cy="2002928"/>
          </a:xfrm>
          <a:prstGeom prst="line">
            <a:avLst/>
          </a:prstGeom>
          <a:solidFill>
            <a:schemeClr val="accent1"/>
          </a:solidFill>
          <a:ln w="63500" cap="flat" cmpd="sng" algn="ctr">
            <a:solidFill>
              <a:srgbClr val="0070C0"/>
            </a:solidFill>
            <a:prstDash val="solid"/>
            <a:round/>
            <a:headEnd type="none" w="med" len="med"/>
            <a:tailEnd type="none" w="med" len="med"/>
          </a:ln>
          <a:effectLst/>
        </p:spPr>
      </p:cxnSp>
      <p:cxnSp>
        <p:nvCxnSpPr>
          <p:cNvPr id="24" name="직선 연결선 23">
            <a:extLst>
              <a:ext uri="{FF2B5EF4-FFF2-40B4-BE49-F238E27FC236}">
                <a16:creationId xmlns:a16="http://schemas.microsoft.com/office/drawing/2014/main" id="{B0DDAE93-0969-5CB3-A638-7823EEDC326E}"/>
              </a:ext>
            </a:extLst>
          </p:cNvPr>
          <p:cNvCxnSpPr>
            <a:endCxn id="8" idx="0"/>
          </p:cNvCxnSpPr>
          <p:nvPr/>
        </p:nvCxnSpPr>
        <p:spPr bwMode="auto">
          <a:xfrm flipH="1">
            <a:off x="1702254" y="3134171"/>
            <a:ext cx="5713305" cy="2002928"/>
          </a:xfrm>
          <a:prstGeom prst="line">
            <a:avLst/>
          </a:prstGeom>
          <a:solidFill>
            <a:schemeClr val="accent1"/>
          </a:solidFill>
          <a:ln w="63500" cap="flat" cmpd="sng" algn="ctr">
            <a:solidFill>
              <a:srgbClr val="0070C0"/>
            </a:solidFill>
            <a:prstDash val="solid"/>
            <a:round/>
            <a:headEnd type="none" w="med" len="med"/>
            <a:tailEnd type="none" w="med" len="med"/>
          </a:ln>
          <a:effectLst/>
        </p:spPr>
      </p:cxnSp>
      <p:cxnSp>
        <p:nvCxnSpPr>
          <p:cNvPr id="27" name="직선 연결선 26">
            <a:extLst>
              <a:ext uri="{FF2B5EF4-FFF2-40B4-BE49-F238E27FC236}">
                <a16:creationId xmlns:a16="http://schemas.microsoft.com/office/drawing/2014/main" id="{ACE24CDF-41DA-282B-61C4-067A2CB21B3C}"/>
              </a:ext>
            </a:extLst>
          </p:cNvPr>
          <p:cNvCxnSpPr/>
          <p:nvPr/>
        </p:nvCxnSpPr>
        <p:spPr bwMode="auto">
          <a:xfrm flipH="1">
            <a:off x="1744193" y="1970782"/>
            <a:ext cx="5671366" cy="3148248"/>
          </a:xfrm>
          <a:prstGeom prst="line">
            <a:avLst/>
          </a:prstGeom>
          <a:solidFill>
            <a:schemeClr val="accent1"/>
          </a:solidFill>
          <a:ln w="63500" cap="flat" cmpd="sng" algn="ctr">
            <a:solidFill>
              <a:srgbClr val="FF0000"/>
            </a:solidFill>
            <a:prstDash val="solid"/>
            <a:round/>
            <a:headEnd type="none" w="med" len="med"/>
            <a:tailEnd type="none" w="med" len="med"/>
          </a:ln>
          <a:effectLst/>
        </p:spPr>
      </p:cxnSp>
      <p:cxnSp>
        <p:nvCxnSpPr>
          <p:cNvPr id="30" name="직선 연결선 29">
            <a:extLst>
              <a:ext uri="{FF2B5EF4-FFF2-40B4-BE49-F238E27FC236}">
                <a16:creationId xmlns:a16="http://schemas.microsoft.com/office/drawing/2014/main" id="{C31774FA-C277-03EC-F7E2-AE15E3304477}"/>
              </a:ext>
            </a:extLst>
          </p:cNvPr>
          <p:cNvCxnSpPr>
            <a:endCxn id="8" idx="0"/>
          </p:cNvCxnSpPr>
          <p:nvPr/>
        </p:nvCxnSpPr>
        <p:spPr bwMode="auto">
          <a:xfrm flipH="1">
            <a:off x="1702254" y="4784316"/>
            <a:ext cx="5730752" cy="352783"/>
          </a:xfrm>
          <a:prstGeom prst="line">
            <a:avLst/>
          </a:prstGeom>
          <a:solidFill>
            <a:schemeClr val="accent1"/>
          </a:solidFill>
          <a:ln w="63500" cap="flat" cmpd="sng" algn="ctr">
            <a:solidFill>
              <a:srgbClr val="C00000"/>
            </a:solidFill>
            <a:prstDash val="solid"/>
            <a:round/>
            <a:headEnd type="none" w="med" len="med"/>
            <a:tailEnd type="none" w="med" len="med"/>
          </a:ln>
          <a:effectLst/>
        </p:spPr>
      </p:cxnSp>
      <p:cxnSp>
        <p:nvCxnSpPr>
          <p:cNvPr id="33" name="직선 연결선 32">
            <a:extLst>
              <a:ext uri="{FF2B5EF4-FFF2-40B4-BE49-F238E27FC236}">
                <a16:creationId xmlns:a16="http://schemas.microsoft.com/office/drawing/2014/main" id="{672569AE-0B01-0813-E48B-EF01CBCE13DB}"/>
              </a:ext>
            </a:extLst>
          </p:cNvPr>
          <p:cNvCxnSpPr>
            <a:endCxn id="12" idx="0"/>
          </p:cNvCxnSpPr>
          <p:nvPr/>
        </p:nvCxnSpPr>
        <p:spPr bwMode="auto">
          <a:xfrm flipH="1">
            <a:off x="4434867" y="4830564"/>
            <a:ext cx="2998138" cy="324604"/>
          </a:xfrm>
          <a:prstGeom prst="line">
            <a:avLst/>
          </a:prstGeom>
          <a:solidFill>
            <a:schemeClr val="accent1"/>
          </a:solidFill>
          <a:ln w="63500" cap="flat" cmpd="sng" algn="ctr">
            <a:solidFill>
              <a:srgbClr val="C00000"/>
            </a:solidFill>
            <a:prstDash val="solid"/>
            <a:round/>
            <a:headEnd type="none" w="med" len="med"/>
            <a:tailEnd type="none" w="med" len="med"/>
          </a:ln>
          <a:effectLst/>
        </p:spPr>
      </p:cxnSp>
      <p:cxnSp>
        <p:nvCxnSpPr>
          <p:cNvPr id="39" name="직선 연결선 38">
            <a:extLst>
              <a:ext uri="{FF2B5EF4-FFF2-40B4-BE49-F238E27FC236}">
                <a16:creationId xmlns:a16="http://schemas.microsoft.com/office/drawing/2014/main" id="{D1CA0D28-F2D9-4FF8-DFE6-8B88E0D7B935}"/>
              </a:ext>
            </a:extLst>
          </p:cNvPr>
          <p:cNvCxnSpPr>
            <a:endCxn id="8" idx="0"/>
          </p:cNvCxnSpPr>
          <p:nvPr/>
        </p:nvCxnSpPr>
        <p:spPr bwMode="auto">
          <a:xfrm flipH="1" flipV="1">
            <a:off x="1702254" y="5137099"/>
            <a:ext cx="5713305" cy="684819"/>
          </a:xfrm>
          <a:prstGeom prst="line">
            <a:avLst/>
          </a:prstGeom>
          <a:solidFill>
            <a:schemeClr val="accent1"/>
          </a:solidFill>
          <a:ln w="63500" cap="flat" cmpd="sng" algn="ctr">
            <a:solidFill>
              <a:schemeClr val="accent3">
                <a:lumMod val="60000"/>
                <a:lumOff val="40000"/>
              </a:schemeClr>
            </a:solidFill>
            <a:prstDash val="solid"/>
            <a:round/>
            <a:headEnd type="none" w="med" len="med"/>
            <a:tailEnd type="none" w="med" len="med"/>
          </a:ln>
          <a:effectLst/>
        </p:spPr>
      </p:cxnSp>
      <p:sp>
        <p:nvSpPr>
          <p:cNvPr id="3" name="번개 2">
            <a:extLst>
              <a:ext uri="{FF2B5EF4-FFF2-40B4-BE49-F238E27FC236}">
                <a16:creationId xmlns:a16="http://schemas.microsoft.com/office/drawing/2014/main" id="{766BCD05-B86D-B3DC-CBF7-7B9A8F707F30}"/>
              </a:ext>
            </a:extLst>
          </p:cNvPr>
          <p:cNvSpPr/>
          <p:nvPr/>
        </p:nvSpPr>
        <p:spPr bwMode="auto">
          <a:xfrm rot="18929893">
            <a:off x="4674055" y="135218"/>
            <a:ext cx="2519761" cy="1819122"/>
          </a:xfrm>
          <a:prstGeom prst="lightningBolt">
            <a:avLst/>
          </a:prstGeom>
          <a:solidFill>
            <a:srgbClr val="00206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a:ln>
                  <a:noFill/>
                </a:ln>
                <a:solidFill>
                  <a:schemeClr val="tx1"/>
                </a:solidFill>
                <a:effectLst/>
                <a:highlight>
                  <a:srgbClr val="FFFF00"/>
                </a:highlight>
                <a:latin typeface="Arial" charset="0"/>
              </a:rPr>
              <a:t>ANTI</a:t>
            </a:r>
            <a:endParaRPr kumimoji="0" lang="ko-KR" altLang="en-US" sz="2000" b="1" i="0" u="none" strike="noStrike" cap="none" normalizeH="0" baseline="0" dirty="0">
              <a:ln>
                <a:noFill/>
              </a:ln>
              <a:solidFill>
                <a:schemeClr val="tx1"/>
              </a:solidFill>
              <a:effectLst/>
              <a:highlight>
                <a:srgbClr val="FFFF00"/>
              </a:highlight>
              <a:latin typeface="Arial" charset="0"/>
            </a:endParaRPr>
          </a:p>
        </p:txBody>
      </p:sp>
      <p:sp>
        <p:nvSpPr>
          <p:cNvPr id="9" name="달 8">
            <a:extLst>
              <a:ext uri="{FF2B5EF4-FFF2-40B4-BE49-F238E27FC236}">
                <a16:creationId xmlns:a16="http://schemas.microsoft.com/office/drawing/2014/main" id="{94A7CE34-894F-F38F-1090-38FE1191974D}"/>
              </a:ext>
            </a:extLst>
          </p:cNvPr>
          <p:cNvSpPr/>
          <p:nvPr/>
        </p:nvSpPr>
        <p:spPr bwMode="auto">
          <a:xfrm>
            <a:off x="6519813" y="1926138"/>
            <a:ext cx="825765" cy="1070226"/>
          </a:xfrm>
          <a:prstGeom prst="moon">
            <a:avLst/>
          </a:prstGeom>
          <a:solidFill>
            <a:srgbClr val="00206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2000" b="0" i="0" u="none" strike="noStrike" cap="none" normalizeH="0" baseline="0">
              <a:ln>
                <a:noFill/>
              </a:ln>
              <a:solidFill>
                <a:schemeClr val="tx1"/>
              </a:solidFill>
              <a:effectLst/>
              <a:latin typeface="Arial" charset="0"/>
            </a:endParaRPr>
          </a:p>
        </p:txBody>
      </p:sp>
      <p:sp>
        <p:nvSpPr>
          <p:cNvPr id="14" name="번개 13">
            <a:extLst>
              <a:ext uri="{FF2B5EF4-FFF2-40B4-BE49-F238E27FC236}">
                <a16:creationId xmlns:a16="http://schemas.microsoft.com/office/drawing/2014/main" id="{083B3DCD-0FD3-8D2B-E6F0-DFA735996B31}"/>
              </a:ext>
            </a:extLst>
          </p:cNvPr>
          <p:cNvSpPr/>
          <p:nvPr/>
        </p:nvSpPr>
        <p:spPr bwMode="auto">
          <a:xfrm rot="18929893">
            <a:off x="3891644" y="1812589"/>
            <a:ext cx="2519761" cy="1819122"/>
          </a:xfrm>
          <a:prstGeom prst="lightningBolt">
            <a:avLst/>
          </a:prstGeom>
          <a:solidFill>
            <a:srgbClr val="00206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a:ln>
                  <a:noFill/>
                </a:ln>
                <a:solidFill>
                  <a:schemeClr val="tx1"/>
                </a:solidFill>
                <a:effectLst/>
                <a:highlight>
                  <a:srgbClr val="FFFF00"/>
                </a:highlight>
                <a:latin typeface="Arial" charset="0"/>
              </a:rPr>
              <a:t>ANTI</a:t>
            </a:r>
            <a:endParaRPr kumimoji="0" lang="ko-KR" altLang="en-US" sz="2000" b="1" i="0" u="none" strike="noStrike" cap="none" normalizeH="0" baseline="0" dirty="0">
              <a:ln>
                <a:noFill/>
              </a:ln>
              <a:solidFill>
                <a:schemeClr val="tx1"/>
              </a:solidFill>
              <a:effectLst/>
              <a:highlight>
                <a:srgbClr val="FFFF00"/>
              </a:highlight>
              <a:latin typeface="Arial" charset="0"/>
            </a:endParaRPr>
          </a:p>
        </p:txBody>
      </p:sp>
      <p:sp>
        <p:nvSpPr>
          <p:cNvPr id="17" name="번개 16">
            <a:extLst>
              <a:ext uri="{FF2B5EF4-FFF2-40B4-BE49-F238E27FC236}">
                <a16:creationId xmlns:a16="http://schemas.microsoft.com/office/drawing/2014/main" id="{52045507-E84F-5A51-4C71-08DD5FD930AD}"/>
              </a:ext>
            </a:extLst>
          </p:cNvPr>
          <p:cNvSpPr/>
          <p:nvPr/>
        </p:nvSpPr>
        <p:spPr bwMode="auto">
          <a:xfrm rot="18929893">
            <a:off x="4692128" y="4084900"/>
            <a:ext cx="2519761" cy="1819122"/>
          </a:xfrm>
          <a:prstGeom prst="lightningBolt">
            <a:avLst/>
          </a:prstGeom>
          <a:solidFill>
            <a:srgbClr val="00206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a:ln>
                  <a:noFill/>
                </a:ln>
                <a:solidFill>
                  <a:schemeClr val="tx1"/>
                </a:solidFill>
                <a:effectLst/>
                <a:highlight>
                  <a:srgbClr val="FFFF00"/>
                </a:highlight>
                <a:latin typeface="Arial" charset="0"/>
              </a:rPr>
              <a:t>ANTI</a:t>
            </a:r>
            <a:endParaRPr kumimoji="0" lang="ko-KR" altLang="en-US" sz="2000" b="1" i="0" u="none" strike="noStrike" cap="none" normalizeH="0" baseline="0" dirty="0">
              <a:ln>
                <a:noFill/>
              </a:ln>
              <a:solidFill>
                <a:schemeClr val="tx1"/>
              </a:solidFill>
              <a:effectLst/>
              <a:highlight>
                <a:srgbClr val="FFFF00"/>
              </a:highlight>
              <a:latin typeface="Arial" charset="0"/>
            </a:endParaRPr>
          </a:p>
        </p:txBody>
      </p:sp>
      <p:sp>
        <p:nvSpPr>
          <p:cNvPr id="18" name="번개 17">
            <a:extLst>
              <a:ext uri="{FF2B5EF4-FFF2-40B4-BE49-F238E27FC236}">
                <a16:creationId xmlns:a16="http://schemas.microsoft.com/office/drawing/2014/main" id="{056A88F3-D7DF-1344-678E-4301A0C93EF0}"/>
              </a:ext>
            </a:extLst>
          </p:cNvPr>
          <p:cNvSpPr/>
          <p:nvPr/>
        </p:nvSpPr>
        <p:spPr bwMode="auto">
          <a:xfrm rot="18929893">
            <a:off x="4711109" y="5262639"/>
            <a:ext cx="2519761" cy="1819122"/>
          </a:xfrm>
          <a:prstGeom prst="lightningBolt">
            <a:avLst/>
          </a:prstGeom>
          <a:solidFill>
            <a:srgbClr val="00206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a:ln>
                  <a:noFill/>
                </a:ln>
                <a:solidFill>
                  <a:schemeClr val="tx1"/>
                </a:solidFill>
                <a:effectLst/>
                <a:highlight>
                  <a:srgbClr val="FFFF00"/>
                </a:highlight>
                <a:latin typeface="Arial" charset="0"/>
              </a:rPr>
              <a:t>ANTI</a:t>
            </a:r>
            <a:endParaRPr kumimoji="0" lang="ko-KR" altLang="en-US" sz="2000" b="1" i="0" u="none" strike="noStrike" cap="none" normalizeH="0" baseline="0" dirty="0">
              <a:ln>
                <a:noFill/>
              </a:ln>
              <a:solidFill>
                <a:schemeClr val="tx1"/>
              </a:solidFill>
              <a:effectLst/>
              <a:highlight>
                <a:srgbClr val="FFFF00"/>
              </a:highlight>
              <a:latin typeface="Arial" charset="0"/>
            </a:endParaRPr>
          </a:p>
        </p:txBody>
      </p:sp>
    </p:spTree>
    <p:extLst>
      <p:ext uri="{BB962C8B-B14F-4D97-AF65-F5344CB8AC3E}">
        <p14:creationId xmlns:p14="http://schemas.microsoft.com/office/powerpoint/2010/main" val="6585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4" grpId="0" animBg="1"/>
      <p:bldP spid="17" grpId="0" animBg="1"/>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Anti-</a:t>
            </a:r>
            <a:r>
              <a:rPr lang="en-US" altLang="ko-KR" dirty="0" err="1"/>
              <a:t>IgE</a:t>
            </a:r>
            <a:r>
              <a:rPr lang="en-US" altLang="ko-KR" dirty="0"/>
              <a:t> – </a:t>
            </a:r>
            <a:r>
              <a:rPr lang="en-US" altLang="ko-KR" dirty="0" err="1"/>
              <a:t>Omalizumab</a:t>
            </a:r>
            <a:br>
              <a:rPr lang="en-US" altLang="ko-KR" dirty="0"/>
            </a:br>
            <a:r>
              <a:rPr lang="en-US" altLang="ko-KR" dirty="0"/>
              <a:t>_</a:t>
            </a:r>
            <a:r>
              <a:rPr lang="ko-KR" altLang="en-US" dirty="0"/>
              <a:t>작용기전</a:t>
            </a:r>
          </a:p>
        </p:txBody>
      </p:sp>
      <p:sp>
        <p:nvSpPr>
          <p:cNvPr id="3" name="내용 개체 틀 2"/>
          <p:cNvSpPr>
            <a:spLocks noGrp="1"/>
          </p:cNvSpPr>
          <p:nvPr>
            <p:ph idx="1"/>
          </p:nvPr>
        </p:nvSpPr>
        <p:spPr>
          <a:xfrm>
            <a:off x="1819546" y="1489097"/>
            <a:ext cx="3853728" cy="4313239"/>
          </a:xfrm>
        </p:spPr>
        <p:txBody>
          <a:bodyPr/>
          <a:lstStyle/>
          <a:p>
            <a:r>
              <a:rPr lang="en-US" altLang="ko-KR" sz="2000" dirty="0"/>
              <a:t>CHε3</a:t>
            </a:r>
            <a:r>
              <a:rPr lang="ko-KR" altLang="en-US" sz="2000" dirty="0"/>
              <a:t>에 부착</a:t>
            </a:r>
            <a:r>
              <a:rPr lang="en-US" altLang="ko-KR" sz="2000" dirty="0"/>
              <a:t>(</a:t>
            </a:r>
            <a:r>
              <a:rPr lang="en-US" altLang="ko-KR" sz="2000" dirty="0" err="1"/>
              <a:t>FcεRI</a:t>
            </a:r>
            <a:r>
              <a:rPr lang="ko-KR" altLang="en-US" sz="2000" dirty="0"/>
              <a:t>가 붙는 부분</a:t>
            </a:r>
            <a:r>
              <a:rPr lang="en-US" altLang="ko-KR" sz="2000" dirty="0"/>
              <a:t>),  </a:t>
            </a:r>
            <a:r>
              <a:rPr lang="ko-KR" altLang="en-US" sz="2000" dirty="0"/>
              <a:t>따라서 </a:t>
            </a:r>
            <a:r>
              <a:rPr lang="en-US" altLang="ko-KR" sz="2000" dirty="0"/>
              <a:t>free </a:t>
            </a:r>
            <a:r>
              <a:rPr lang="en-US" altLang="ko-KR" sz="2000" dirty="0" err="1"/>
              <a:t>IgE</a:t>
            </a:r>
            <a:r>
              <a:rPr lang="ko-KR" altLang="en-US" sz="2000" dirty="0"/>
              <a:t>에만 </a:t>
            </a:r>
            <a:r>
              <a:rPr lang="en-US" altLang="ko-KR" sz="2000" dirty="0"/>
              <a:t>bind</a:t>
            </a:r>
          </a:p>
          <a:p>
            <a:pPr lvl="1"/>
            <a:r>
              <a:rPr lang="en-US" altLang="ko-KR" sz="1600" b="1" u="sng" dirty="0" err="1"/>
              <a:t>IgE</a:t>
            </a:r>
            <a:r>
              <a:rPr lang="en-US" altLang="ko-KR" sz="1600" b="1" u="sng" dirty="0"/>
              <a:t> </a:t>
            </a:r>
            <a:r>
              <a:rPr lang="ko-KR" altLang="en-US" sz="1600" b="1" u="sng" dirty="0"/>
              <a:t>전체분획 감소유도 </a:t>
            </a:r>
            <a:endParaRPr lang="en-US" altLang="ko-KR" sz="1600" b="1" u="sng" dirty="0"/>
          </a:p>
          <a:p>
            <a:pPr lvl="1"/>
            <a:r>
              <a:rPr lang="en-US" altLang="ko-KR" sz="1600" b="1" u="sng" dirty="0" err="1"/>
              <a:t>FcεRI</a:t>
            </a:r>
            <a:r>
              <a:rPr lang="ko-KR" altLang="en-US" sz="1600" b="1" u="sng" dirty="0"/>
              <a:t>도 감소</a:t>
            </a:r>
            <a:endParaRPr lang="en-US" altLang="ko-KR" sz="1600" b="1" u="sng" dirty="0"/>
          </a:p>
          <a:p>
            <a:pPr lvl="2"/>
            <a:r>
              <a:rPr lang="ko-KR" altLang="en-US" sz="1400" dirty="0" err="1"/>
              <a:t>오랜기간의</a:t>
            </a:r>
            <a:r>
              <a:rPr lang="ko-KR" altLang="en-US" sz="1400" dirty="0"/>
              <a:t>  낮은 </a:t>
            </a:r>
            <a:r>
              <a:rPr lang="en-US" altLang="ko-KR" sz="1400" dirty="0" err="1"/>
              <a:t>IgE</a:t>
            </a:r>
            <a:r>
              <a:rPr lang="en-US" altLang="ko-KR" sz="1400" dirty="0"/>
              <a:t> </a:t>
            </a:r>
            <a:r>
              <a:rPr lang="ko-KR" altLang="en-US" sz="1400" dirty="0"/>
              <a:t>환경 </a:t>
            </a:r>
            <a:r>
              <a:rPr lang="en-US" altLang="ko-KR" sz="1400" dirty="0"/>
              <a:t>(</a:t>
            </a:r>
            <a:r>
              <a:rPr lang="ko-KR" altLang="en-US" sz="1400" dirty="0"/>
              <a:t>즉</a:t>
            </a:r>
            <a:r>
              <a:rPr lang="en-US" altLang="ko-KR" sz="1400" dirty="0"/>
              <a:t>, </a:t>
            </a:r>
            <a:r>
              <a:rPr lang="en-US" altLang="ko-KR" sz="1400" dirty="0" err="1"/>
              <a:t>omalizumab</a:t>
            </a:r>
            <a:r>
              <a:rPr lang="ko-KR" altLang="en-US" sz="1400" dirty="0"/>
              <a:t>치료</a:t>
            </a:r>
            <a:r>
              <a:rPr lang="en-US" altLang="ko-KR" sz="1400" dirty="0"/>
              <a:t>)</a:t>
            </a:r>
            <a:r>
              <a:rPr lang="ko-KR" altLang="en-US" sz="1400" dirty="0"/>
              <a:t>에</a:t>
            </a:r>
            <a:r>
              <a:rPr lang="en-US" altLang="ko-KR" sz="1400" dirty="0"/>
              <a:t>, mast/basophil</a:t>
            </a:r>
            <a:r>
              <a:rPr lang="ko-KR" altLang="en-US" sz="1400" dirty="0"/>
              <a:t>의 </a:t>
            </a:r>
            <a:r>
              <a:rPr lang="en-US" altLang="ko-KR" sz="1400" dirty="0" err="1"/>
              <a:t>FcεRI</a:t>
            </a:r>
            <a:r>
              <a:rPr lang="ko-KR" altLang="en-US" sz="1400" dirty="0"/>
              <a:t>가 사라진다 </a:t>
            </a:r>
            <a:r>
              <a:rPr lang="en-US" altLang="ko-KR" sz="1400" dirty="0"/>
              <a:t>(</a:t>
            </a:r>
            <a:r>
              <a:rPr lang="ko-KR" altLang="en-US" sz="1400" dirty="0"/>
              <a:t>이유</a:t>
            </a:r>
            <a:r>
              <a:rPr lang="en-US" altLang="ko-KR" sz="1400" dirty="0"/>
              <a:t>: </a:t>
            </a:r>
            <a:r>
              <a:rPr lang="en-US" altLang="ko-KR" sz="1400" dirty="0" err="1"/>
              <a:t>FcεRI</a:t>
            </a:r>
            <a:r>
              <a:rPr lang="en-US" altLang="ko-KR" sz="1400" dirty="0"/>
              <a:t> </a:t>
            </a:r>
            <a:r>
              <a:rPr lang="ko-KR" altLang="en-US" sz="1400" dirty="0"/>
              <a:t>불안정하여 자극</a:t>
            </a:r>
            <a:r>
              <a:rPr lang="en-US" altLang="ko-KR" sz="1400" dirty="0"/>
              <a:t>(</a:t>
            </a:r>
            <a:r>
              <a:rPr lang="en-US" altLang="ko-KR" sz="1400" dirty="0" err="1"/>
              <a:t>IgE</a:t>
            </a:r>
            <a:r>
              <a:rPr lang="en-US" altLang="ko-KR" sz="1400" dirty="0"/>
              <a:t>)</a:t>
            </a:r>
            <a:r>
              <a:rPr lang="ko-KR" altLang="en-US" sz="1400" dirty="0"/>
              <a:t>없으면 </a:t>
            </a:r>
            <a:r>
              <a:rPr lang="en-US" altLang="ko-KR" sz="1400" dirty="0"/>
              <a:t>degradation)</a:t>
            </a:r>
          </a:p>
          <a:p>
            <a:pPr lvl="1"/>
            <a:endParaRPr lang="en-US" altLang="ko-KR" sz="1600" b="1" u="sng" dirty="0"/>
          </a:p>
          <a:p>
            <a:endParaRPr lang="ko-KR" altLang="en-US" sz="2000" dirty="0"/>
          </a:p>
        </p:txBody>
      </p:sp>
      <p:pic>
        <p:nvPicPr>
          <p:cNvPr id="1026" name="Picture 2" descr="Omalizumab Overview - Creative Biolab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7471" y="0"/>
            <a:ext cx="4630265" cy="18171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254" y="1845474"/>
            <a:ext cx="4075148" cy="3894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직사각형 5"/>
          <p:cNvSpPr/>
          <p:nvPr/>
        </p:nvSpPr>
        <p:spPr>
          <a:xfrm>
            <a:off x="1524265" y="5041138"/>
            <a:ext cx="9143471" cy="1692196"/>
          </a:xfrm>
          <a:prstGeom prst="rect">
            <a:avLst/>
          </a:prstGeom>
          <a:solidFill>
            <a:srgbClr val="FFFF00"/>
          </a:solidFill>
        </p:spPr>
        <p:txBody>
          <a:bodyPr wrap="square" lIns="91356" tIns="45682" rIns="91356" bIns="45682">
            <a:spAutoFit/>
          </a:bodyPr>
          <a:lstStyle/>
          <a:p>
            <a:pPr fontAlgn="base" latinLnBrk="0">
              <a:spcBef>
                <a:spcPct val="0"/>
              </a:spcBef>
              <a:spcAft>
                <a:spcPct val="0"/>
              </a:spcAft>
            </a:pPr>
            <a:r>
              <a:rPr lang="en-US" altLang="ko-KR" sz="3199" b="1" dirty="0" err="1">
                <a:solidFill>
                  <a:srgbClr val="563B24"/>
                </a:solidFill>
              </a:rPr>
              <a:t>Omalizumab</a:t>
            </a:r>
            <a:r>
              <a:rPr lang="ko-KR" altLang="en-US" sz="3199" b="1" dirty="0">
                <a:solidFill>
                  <a:srgbClr val="563B24"/>
                </a:solidFill>
              </a:rPr>
              <a:t>의</a:t>
            </a:r>
            <a:r>
              <a:rPr lang="en-US" altLang="ko-KR" sz="3199" b="1" dirty="0">
                <a:solidFill>
                  <a:srgbClr val="563B24"/>
                </a:solidFill>
              </a:rPr>
              <a:t> </a:t>
            </a:r>
            <a:r>
              <a:rPr lang="ko-KR" altLang="en-US" sz="3199" b="1" dirty="0">
                <a:solidFill>
                  <a:srgbClr val="563B24"/>
                </a:solidFill>
              </a:rPr>
              <a:t>기전</a:t>
            </a:r>
            <a:endParaRPr lang="en-US" altLang="ko-KR" sz="2400" dirty="0">
              <a:solidFill>
                <a:srgbClr val="563B24"/>
              </a:solidFill>
            </a:endParaRPr>
          </a:p>
          <a:p>
            <a:pPr fontAlgn="base" latinLnBrk="0">
              <a:spcBef>
                <a:spcPct val="0"/>
              </a:spcBef>
              <a:spcAft>
                <a:spcPct val="0"/>
              </a:spcAft>
            </a:pPr>
            <a:r>
              <a:rPr lang="en-US" altLang="ko-KR" b="1" dirty="0">
                <a:solidFill>
                  <a:srgbClr val="563B24"/>
                </a:solidFill>
              </a:rPr>
              <a:t>1.IgE </a:t>
            </a:r>
            <a:r>
              <a:rPr lang="ko-KR" altLang="en-US" b="1" dirty="0">
                <a:solidFill>
                  <a:srgbClr val="563B24"/>
                </a:solidFill>
              </a:rPr>
              <a:t>전체분획 감소</a:t>
            </a:r>
            <a:r>
              <a:rPr lang="en-US" altLang="ko-KR" b="1" dirty="0">
                <a:solidFill>
                  <a:srgbClr val="563B24"/>
                </a:solidFill>
              </a:rPr>
              <a:t>,/ 2.Fc</a:t>
            </a:r>
            <a:r>
              <a:rPr lang="el-GR" altLang="ko-KR" b="1" dirty="0">
                <a:solidFill>
                  <a:srgbClr val="563B24"/>
                </a:solidFill>
              </a:rPr>
              <a:t>ε</a:t>
            </a:r>
            <a:r>
              <a:rPr lang="en-US" altLang="ko-KR" b="1" dirty="0">
                <a:solidFill>
                  <a:srgbClr val="563B24"/>
                </a:solidFill>
              </a:rPr>
              <a:t>RI </a:t>
            </a:r>
            <a:r>
              <a:rPr lang="en-US" altLang="ko-KR" b="1" dirty="0" err="1">
                <a:solidFill>
                  <a:srgbClr val="563B24"/>
                </a:solidFill>
              </a:rPr>
              <a:t>downregulation</a:t>
            </a:r>
            <a:endParaRPr lang="en-US" altLang="ko-KR" dirty="0">
              <a:solidFill>
                <a:srgbClr val="563B24"/>
              </a:solidFill>
            </a:endParaRPr>
          </a:p>
          <a:p>
            <a:pPr fontAlgn="base" latinLnBrk="0">
              <a:spcBef>
                <a:spcPct val="0"/>
              </a:spcBef>
              <a:spcAft>
                <a:spcPct val="0"/>
              </a:spcAft>
            </a:pPr>
            <a:r>
              <a:rPr lang="en-US" altLang="ko-KR" dirty="0">
                <a:solidFill>
                  <a:srgbClr val="563B24"/>
                </a:solidFill>
                <a:sym typeface="Wingdings" pitchFamily="2" charset="2"/>
              </a:rPr>
              <a:t></a:t>
            </a:r>
            <a:r>
              <a:rPr lang="en-US" altLang="ko-KR" dirty="0">
                <a:solidFill>
                  <a:srgbClr val="563B24"/>
                </a:solidFill>
              </a:rPr>
              <a:t> </a:t>
            </a:r>
            <a:r>
              <a:rPr lang="en-US" altLang="ko-KR" u="sng" dirty="0">
                <a:solidFill>
                  <a:srgbClr val="563B24"/>
                </a:solidFill>
              </a:rPr>
              <a:t>mast cell</a:t>
            </a:r>
            <a:r>
              <a:rPr lang="en-US" altLang="ko-KR" dirty="0">
                <a:solidFill>
                  <a:srgbClr val="563B24"/>
                </a:solidFill>
              </a:rPr>
              <a:t>/basophil </a:t>
            </a:r>
            <a:r>
              <a:rPr lang="ko-KR" altLang="en-US" dirty="0">
                <a:solidFill>
                  <a:srgbClr val="563B24"/>
                </a:solidFill>
              </a:rPr>
              <a:t>염증유도 </a:t>
            </a:r>
            <a:r>
              <a:rPr lang="en-US" altLang="ko-KR" dirty="0">
                <a:solidFill>
                  <a:srgbClr val="563B24"/>
                </a:solidFill>
              </a:rPr>
              <a:t>mediators[</a:t>
            </a:r>
            <a:r>
              <a:rPr lang="en-US" altLang="ko-KR" dirty="0" err="1">
                <a:solidFill>
                  <a:srgbClr val="563B24"/>
                </a:solidFill>
              </a:rPr>
              <a:t>histamine,cysLT</a:t>
            </a:r>
            <a:r>
              <a:rPr lang="en-US" altLang="ko-KR" dirty="0">
                <a:solidFill>
                  <a:srgbClr val="563B24"/>
                </a:solidFill>
              </a:rPr>
              <a:t>] </a:t>
            </a:r>
            <a:r>
              <a:rPr lang="ko-KR" altLang="en-US" dirty="0">
                <a:solidFill>
                  <a:srgbClr val="563B24"/>
                </a:solidFill>
              </a:rPr>
              <a:t>분비감소</a:t>
            </a:r>
            <a:endParaRPr lang="en-US" altLang="ko-KR" dirty="0">
              <a:solidFill>
                <a:srgbClr val="563B24"/>
              </a:solidFill>
            </a:endParaRPr>
          </a:p>
          <a:p>
            <a:pPr fontAlgn="base" latinLnBrk="0">
              <a:spcBef>
                <a:spcPct val="0"/>
              </a:spcBef>
              <a:spcAft>
                <a:spcPct val="0"/>
              </a:spcAft>
            </a:pPr>
            <a:r>
              <a:rPr lang="en-US" altLang="ko-KR" dirty="0">
                <a:solidFill>
                  <a:srgbClr val="563B24"/>
                </a:solidFill>
                <a:sym typeface="Wingdings" pitchFamily="2" charset="2"/>
              </a:rPr>
              <a:t></a:t>
            </a:r>
            <a:r>
              <a:rPr lang="en-US" altLang="ko-KR" dirty="0">
                <a:solidFill>
                  <a:srgbClr val="563B24"/>
                </a:solidFill>
              </a:rPr>
              <a:t> inflammation(</a:t>
            </a:r>
            <a:r>
              <a:rPr lang="ko-KR" altLang="en-US" dirty="0">
                <a:solidFill>
                  <a:srgbClr val="563B24"/>
                </a:solidFill>
              </a:rPr>
              <a:t>주로는 </a:t>
            </a:r>
            <a:r>
              <a:rPr lang="en-US" altLang="ko-KR" u="sng" dirty="0" err="1">
                <a:solidFill>
                  <a:srgbClr val="563B24"/>
                </a:solidFill>
              </a:rPr>
              <a:t>eosiniphilic</a:t>
            </a:r>
            <a:r>
              <a:rPr lang="en-US" altLang="ko-KR" u="sng" dirty="0">
                <a:solidFill>
                  <a:srgbClr val="563B24"/>
                </a:solidFill>
              </a:rPr>
              <a:t>) inflammation </a:t>
            </a:r>
            <a:r>
              <a:rPr lang="ko-KR" altLang="en-US" dirty="0">
                <a:solidFill>
                  <a:srgbClr val="563B24"/>
                </a:solidFill>
              </a:rPr>
              <a:t>감소 </a:t>
            </a:r>
          </a:p>
          <a:p>
            <a:pPr fontAlgn="base" latinLnBrk="0">
              <a:spcBef>
                <a:spcPct val="0"/>
              </a:spcBef>
              <a:spcAft>
                <a:spcPct val="0"/>
              </a:spcAft>
            </a:pPr>
            <a:r>
              <a:rPr lang="en-US" altLang="ko-KR" dirty="0">
                <a:solidFill>
                  <a:srgbClr val="563B24"/>
                </a:solidFill>
                <a:sym typeface="Wingdings" pitchFamily="2" charset="2"/>
              </a:rPr>
              <a:t></a:t>
            </a:r>
            <a:r>
              <a:rPr lang="en-US" altLang="ko-KR" dirty="0">
                <a:solidFill>
                  <a:srgbClr val="563B24"/>
                </a:solidFill>
              </a:rPr>
              <a:t> control of allergic disease</a:t>
            </a:r>
          </a:p>
        </p:txBody>
      </p:sp>
    </p:spTree>
    <p:extLst>
      <p:ext uri="{BB962C8B-B14F-4D97-AF65-F5344CB8AC3E}">
        <p14:creationId xmlns:p14="http://schemas.microsoft.com/office/powerpoint/2010/main" val="34860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en-US" altLang="ko-KR" sz="2799" dirty="0"/>
              <a:t>Anti-</a:t>
            </a:r>
            <a:r>
              <a:rPr lang="en-US" altLang="ko-KR" sz="2799" dirty="0" err="1"/>
              <a:t>IgE</a:t>
            </a:r>
            <a:r>
              <a:rPr lang="en-US" altLang="ko-KR" sz="2799" dirty="0"/>
              <a:t> – Omalizumab </a:t>
            </a:r>
            <a:br>
              <a:rPr lang="en-US" altLang="ko-KR" sz="2799" dirty="0"/>
            </a:br>
            <a:r>
              <a:rPr lang="en-US" altLang="ko-KR" sz="2799" dirty="0"/>
              <a:t>_</a:t>
            </a:r>
            <a:r>
              <a:rPr lang="ko-KR" altLang="en-US" sz="2799" dirty="0"/>
              <a:t>천식 임상연구</a:t>
            </a:r>
            <a:r>
              <a:rPr lang="en-US" altLang="ko-KR" sz="2799" dirty="0"/>
              <a:t>(RCT) </a:t>
            </a:r>
            <a:r>
              <a:rPr lang="ko-KR" altLang="en-US" sz="2799" dirty="0"/>
              <a:t>결과 </a:t>
            </a:r>
            <a:r>
              <a:rPr lang="en-US" altLang="ko-KR" sz="2799" dirty="0"/>
              <a:t> </a:t>
            </a:r>
            <a:endParaRPr lang="ko-KR" altLang="en-US" dirty="0"/>
          </a:p>
        </p:txBody>
      </p:sp>
      <p:sp>
        <p:nvSpPr>
          <p:cNvPr id="7" name="내용 개체 틀 2"/>
          <p:cNvSpPr txBox="1">
            <a:spLocks/>
          </p:cNvSpPr>
          <p:nvPr/>
        </p:nvSpPr>
        <p:spPr>
          <a:xfrm>
            <a:off x="670049" y="1570186"/>
            <a:ext cx="11366499" cy="4313238"/>
          </a:xfrm>
          <a:prstGeom prst="rect">
            <a:avLst/>
          </a:prstGeom>
        </p:spPr>
        <p:txBody>
          <a:bodyPr/>
          <a:lstStyle>
            <a:lvl1pPr marL="180516" indent="-180516" algn="l" rtl="0" eaLnBrk="0" fontAlgn="base" hangingPunct="0">
              <a:spcBef>
                <a:spcPct val="0"/>
              </a:spcBef>
              <a:spcAft>
                <a:spcPct val="40000"/>
              </a:spcAft>
              <a:buFont typeface="Wingdings" pitchFamily="2" charset="2"/>
              <a:buChar char="§"/>
              <a:defRPr sz="2799">
                <a:solidFill>
                  <a:schemeClr val="tx1"/>
                </a:solidFill>
                <a:latin typeface="Calibri" pitchFamily="34" charset="0"/>
                <a:ea typeface="+mn-ea"/>
                <a:cs typeface="Calibri" pitchFamily="34" charset="0"/>
              </a:defRPr>
            </a:lvl1pPr>
            <a:lvl2pPr marL="443355" indent="-261275" algn="l" rtl="0" eaLnBrk="0" fontAlgn="base" hangingPunct="0">
              <a:spcBef>
                <a:spcPct val="0"/>
              </a:spcBef>
              <a:spcAft>
                <a:spcPct val="40000"/>
              </a:spcAft>
              <a:buChar char="–"/>
              <a:defRPr sz="2400">
                <a:solidFill>
                  <a:schemeClr val="tx1"/>
                </a:solidFill>
                <a:latin typeface="Calibri" pitchFamily="34" charset="0"/>
                <a:cs typeface="Calibri" pitchFamily="34" charset="0"/>
              </a:defRPr>
            </a:lvl2pPr>
            <a:lvl3pPr marL="718889" indent="-273928" algn="l" rtl="0" eaLnBrk="0" fontAlgn="base" hangingPunct="0">
              <a:spcBef>
                <a:spcPct val="0"/>
              </a:spcBef>
              <a:spcAft>
                <a:spcPct val="40000"/>
              </a:spcAft>
              <a:buChar char="•"/>
              <a:defRPr sz="2000">
                <a:solidFill>
                  <a:schemeClr val="tx1"/>
                </a:solidFill>
                <a:latin typeface="Calibri" pitchFamily="34" charset="0"/>
                <a:cs typeface="Calibri" pitchFamily="34" charset="0"/>
              </a:defRPr>
            </a:lvl3pPr>
            <a:lvl4pPr marL="984926" indent="-264429" algn="l" rtl="0" eaLnBrk="0" fontAlgn="base" hangingPunct="0">
              <a:spcBef>
                <a:spcPct val="0"/>
              </a:spcBef>
              <a:spcAft>
                <a:spcPct val="40000"/>
              </a:spcAft>
              <a:buChar char="–"/>
              <a:defRPr sz="1800">
                <a:solidFill>
                  <a:schemeClr val="tx1"/>
                </a:solidFill>
                <a:latin typeface="Calibri" pitchFamily="34" charset="0"/>
                <a:cs typeface="Calibri" pitchFamily="34" charset="0"/>
              </a:defRPr>
            </a:lvl4pPr>
            <a:lvl5pPr marL="1250927" indent="-264429" algn="l" rtl="0" eaLnBrk="0" fontAlgn="base" hangingPunct="0">
              <a:spcBef>
                <a:spcPct val="0"/>
              </a:spcBef>
              <a:spcAft>
                <a:spcPct val="40000"/>
              </a:spcAft>
              <a:buChar char="»"/>
              <a:defRPr sz="1600">
                <a:solidFill>
                  <a:schemeClr val="tx1"/>
                </a:solidFill>
                <a:latin typeface="Calibri" pitchFamily="34" charset="0"/>
                <a:cs typeface="Calibri" pitchFamily="34" charset="0"/>
              </a:defRPr>
            </a:lvl5pPr>
            <a:lvl6pPr marL="1706968" indent="-264429" algn="l" rtl="0" fontAlgn="base">
              <a:spcBef>
                <a:spcPct val="0"/>
              </a:spcBef>
              <a:spcAft>
                <a:spcPct val="40000"/>
              </a:spcAft>
              <a:buChar char="»"/>
              <a:defRPr>
                <a:solidFill>
                  <a:schemeClr val="tx1"/>
                </a:solidFill>
                <a:latin typeface="+mn-lt"/>
                <a:cs typeface="+mn-cs"/>
              </a:defRPr>
            </a:lvl6pPr>
            <a:lvl7pPr marL="2163003" indent="-264429" algn="l" rtl="0" fontAlgn="base">
              <a:spcBef>
                <a:spcPct val="0"/>
              </a:spcBef>
              <a:spcAft>
                <a:spcPct val="40000"/>
              </a:spcAft>
              <a:buChar char="»"/>
              <a:defRPr>
                <a:solidFill>
                  <a:schemeClr val="tx1"/>
                </a:solidFill>
                <a:latin typeface="+mn-lt"/>
                <a:cs typeface="+mn-cs"/>
              </a:defRPr>
            </a:lvl7pPr>
            <a:lvl8pPr marL="2619034" indent="-264429" algn="l" rtl="0" fontAlgn="base">
              <a:spcBef>
                <a:spcPct val="0"/>
              </a:spcBef>
              <a:spcAft>
                <a:spcPct val="40000"/>
              </a:spcAft>
              <a:buChar char="»"/>
              <a:defRPr>
                <a:solidFill>
                  <a:schemeClr val="tx1"/>
                </a:solidFill>
                <a:latin typeface="+mn-lt"/>
                <a:cs typeface="+mn-cs"/>
              </a:defRPr>
            </a:lvl8pPr>
            <a:lvl9pPr marL="3075077" indent="-264429" algn="l" rtl="0" fontAlgn="base">
              <a:spcBef>
                <a:spcPct val="0"/>
              </a:spcBef>
              <a:spcAft>
                <a:spcPct val="40000"/>
              </a:spcAft>
              <a:buChar char="»"/>
              <a:defRPr>
                <a:solidFill>
                  <a:schemeClr val="tx1"/>
                </a:solidFill>
                <a:latin typeface="+mn-lt"/>
                <a:cs typeface="+mn-cs"/>
              </a:defRPr>
            </a:lvl9pPr>
          </a:lstStyle>
          <a:p>
            <a:pPr latinLnBrk="0"/>
            <a:r>
              <a:rPr lang="en-US" altLang="ko-KR" sz="5400" kern="0" dirty="0"/>
              <a:t>AE 25-45%↓</a:t>
            </a:r>
          </a:p>
          <a:p>
            <a:pPr latinLnBrk="0"/>
            <a:r>
              <a:rPr lang="en-US" altLang="ko-KR" sz="5400" kern="0" dirty="0"/>
              <a:t>FEV1 50-90ml↑</a:t>
            </a:r>
          </a:p>
          <a:p>
            <a:pPr latinLnBrk="0"/>
            <a:endParaRPr lang="ko-KR" altLang="en-US" kern="0" dirty="0"/>
          </a:p>
        </p:txBody>
      </p:sp>
      <p:sp>
        <p:nvSpPr>
          <p:cNvPr id="2" name="직사각형 1"/>
          <p:cNvSpPr/>
          <p:nvPr/>
        </p:nvSpPr>
        <p:spPr>
          <a:xfrm>
            <a:off x="6353299" y="6075972"/>
            <a:ext cx="5838701" cy="830997"/>
          </a:xfrm>
          <a:prstGeom prst="rect">
            <a:avLst/>
          </a:prstGeom>
        </p:spPr>
        <p:txBody>
          <a:bodyPr wrap="square">
            <a:spAutoFit/>
          </a:bodyPr>
          <a:lstStyle/>
          <a:p>
            <a:pPr algn="r"/>
            <a:r>
              <a:rPr lang="ko-KR" altLang="en-US" sz="1600" dirty="0"/>
              <a:t>INNOVATE </a:t>
            </a:r>
            <a:r>
              <a:rPr lang="ko-KR" altLang="en-US" sz="1600" dirty="0" err="1"/>
              <a:t>study</a:t>
            </a:r>
            <a:r>
              <a:rPr lang="ko-KR" altLang="en-US" sz="1600" dirty="0"/>
              <a:t> (</a:t>
            </a:r>
            <a:r>
              <a:rPr lang="ko-KR" altLang="en-US" sz="1600" dirty="0" err="1"/>
              <a:t>Omalizumab</a:t>
            </a:r>
            <a:r>
              <a:rPr lang="ko-KR" altLang="en-US" sz="1600" dirty="0"/>
              <a:t>)</a:t>
            </a:r>
          </a:p>
          <a:p>
            <a:pPr algn="r"/>
            <a:r>
              <a:rPr lang="ko-KR" altLang="en-US" sz="1600" dirty="0"/>
              <a:t>2019_ajrccm_Role of </a:t>
            </a:r>
            <a:r>
              <a:rPr lang="ko-KR" altLang="en-US" sz="1600" dirty="0" err="1"/>
              <a:t>biologics</a:t>
            </a:r>
            <a:r>
              <a:rPr lang="ko-KR" altLang="en-US" sz="1600" dirty="0"/>
              <a:t> </a:t>
            </a:r>
            <a:r>
              <a:rPr lang="ko-KR" altLang="en-US" sz="1600" dirty="0" err="1"/>
              <a:t>in</a:t>
            </a:r>
            <a:r>
              <a:rPr lang="ko-KR" altLang="en-US" sz="1600" dirty="0"/>
              <a:t> </a:t>
            </a:r>
            <a:r>
              <a:rPr lang="ko-KR" altLang="en-US" sz="1600" dirty="0" err="1"/>
              <a:t>asthma</a:t>
            </a:r>
            <a:r>
              <a:rPr lang="ko-KR" altLang="en-US" sz="1600" dirty="0"/>
              <a:t> </a:t>
            </a:r>
            <a:r>
              <a:rPr lang="ko-KR" altLang="en-US" sz="1600" dirty="0" err="1"/>
              <a:t>Humbert</a:t>
            </a:r>
            <a:r>
              <a:rPr lang="ko-KR" altLang="en-US" sz="1600" dirty="0"/>
              <a:t> </a:t>
            </a:r>
            <a:r>
              <a:rPr lang="ko-KR" altLang="en-US" sz="1600" dirty="0" err="1"/>
              <a:t>M</a:t>
            </a:r>
            <a:r>
              <a:rPr lang="ko-KR" altLang="en-US" sz="1600" dirty="0"/>
              <a:t>, </a:t>
            </a:r>
            <a:r>
              <a:rPr lang="ko-KR" altLang="en-US" sz="1600" dirty="0" err="1"/>
              <a:t>et</a:t>
            </a:r>
            <a:r>
              <a:rPr lang="ko-KR" altLang="en-US" sz="1600" dirty="0"/>
              <a:t> </a:t>
            </a:r>
            <a:r>
              <a:rPr lang="ko-KR" altLang="en-US" sz="1600" dirty="0" err="1"/>
              <a:t>al</a:t>
            </a:r>
            <a:r>
              <a:rPr lang="ko-KR" altLang="en-US" sz="1600" dirty="0"/>
              <a:t>. 2014_cochrane_Omalizumab </a:t>
            </a:r>
            <a:r>
              <a:rPr lang="ko-KR" altLang="en-US" sz="1600" dirty="0" err="1"/>
              <a:t>for</a:t>
            </a:r>
            <a:r>
              <a:rPr lang="ko-KR" altLang="en-US" sz="1600" dirty="0"/>
              <a:t> </a:t>
            </a:r>
            <a:r>
              <a:rPr lang="ko-KR" altLang="en-US" sz="1600" dirty="0" err="1"/>
              <a:t>asthma</a:t>
            </a:r>
            <a:r>
              <a:rPr lang="ko-KR" altLang="en-US" sz="1600" dirty="0"/>
              <a:t> </a:t>
            </a:r>
            <a:r>
              <a:rPr lang="ko-KR" altLang="en-US" sz="1600" dirty="0" err="1"/>
              <a:t>in</a:t>
            </a:r>
            <a:r>
              <a:rPr lang="ko-KR" altLang="en-US" sz="1600" dirty="0"/>
              <a:t> </a:t>
            </a:r>
            <a:r>
              <a:rPr lang="ko-KR" altLang="en-US" sz="1600" dirty="0" err="1"/>
              <a:t>adults</a:t>
            </a:r>
            <a:r>
              <a:rPr lang="ko-KR" altLang="en-US" sz="1600" dirty="0"/>
              <a:t> and </a:t>
            </a:r>
            <a:r>
              <a:rPr lang="ko-KR" altLang="en-US" sz="1600" dirty="0" err="1"/>
              <a:t>children</a:t>
            </a:r>
            <a:endParaRPr lang="ko-KR" altLang="en-US" sz="1600" dirty="0"/>
          </a:p>
        </p:txBody>
      </p:sp>
      <p:sp>
        <p:nvSpPr>
          <p:cNvPr id="9" name="직사각형 8"/>
          <p:cNvSpPr/>
          <p:nvPr/>
        </p:nvSpPr>
        <p:spPr>
          <a:xfrm>
            <a:off x="570016" y="4502371"/>
            <a:ext cx="6468093" cy="984885"/>
          </a:xfrm>
          <a:prstGeom prst="rect">
            <a:avLst/>
          </a:prstGeom>
        </p:spPr>
        <p:txBody>
          <a:bodyPr wrap="square">
            <a:spAutoFit/>
          </a:bodyPr>
          <a:lstStyle/>
          <a:p>
            <a:r>
              <a:rPr lang="ko-KR" altLang="en-US" sz="2400" dirty="0"/>
              <a:t>등록기준</a:t>
            </a:r>
            <a:endParaRPr lang="en-US" altLang="ko-KR" sz="2400" dirty="0"/>
          </a:p>
          <a:p>
            <a:r>
              <a:rPr lang="en-US" altLang="ko-KR" sz="1700" dirty="0"/>
              <a:t>-</a:t>
            </a:r>
            <a:r>
              <a:rPr lang="ko-KR" altLang="en-US" sz="1700" dirty="0"/>
              <a:t>피부단자검사</a:t>
            </a:r>
            <a:r>
              <a:rPr lang="en-US" altLang="ko-KR" sz="1700" dirty="0"/>
              <a:t>(Skin Prick Test) </a:t>
            </a:r>
            <a:r>
              <a:rPr lang="ko-KR" altLang="en-US" sz="1700" dirty="0"/>
              <a:t>또는 혈청 특이 </a:t>
            </a:r>
            <a:r>
              <a:rPr lang="en-US" altLang="ko-KR" sz="1700" dirty="0" err="1"/>
              <a:t>IgE</a:t>
            </a:r>
            <a:r>
              <a:rPr lang="en-US" altLang="ko-KR" sz="1700" dirty="0"/>
              <a:t> </a:t>
            </a:r>
            <a:r>
              <a:rPr lang="ko-KR" altLang="en-US" sz="1700" dirty="0"/>
              <a:t>검사에서 양성</a:t>
            </a:r>
            <a:endParaRPr lang="en-US" altLang="ko-KR" sz="1700" dirty="0"/>
          </a:p>
          <a:p>
            <a:r>
              <a:rPr lang="en-US" altLang="ko-KR" sz="1700" dirty="0"/>
              <a:t>[</a:t>
            </a:r>
            <a:r>
              <a:rPr lang="ko-KR" altLang="en-US" sz="1700" dirty="0" err="1"/>
              <a:t>통년성</a:t>
            </a:r>
            <a:r>
              <a:rPr lang="ko-KR" altLang="en-US" sz="1700" dirty="0"/>
              <a:t> </a:t>
            </a:r>
            <a:r>
              <a:rPr lang="ko-KR" altLang="en-US" sz="1700" dirty="0" err="1"/>
              <a:t>알레르겐</a:t>
            </a:r>
            <a:r>
              <a:rPr lang="en-US" altLang="ko-KR" sz="1700" dirty="0"/>
              <a:t>(HDM)</a:t>
            </a:r>
            <a:r>
              <a:rPr lang="ko-KR" altLang="en-US" sz="1700" dirty="0"/>
              <a:t>에서 효과 더 좋게 나옴</a:t>
            </a:r>
            <a:r>
              <a:rPr lang="en-US" altLang="ko-KR" sz="1700" dirty="0"/>
              <a:t>]</a:t>
            </a:r>
            <a:r>
              <a:rPr lang="ko-KR" altLang="en-US" sz="1700" dirty="0"/>
              <a:t> </a:t>
            </a:r>
          </a:p>
        </p:txBody>
      </p:sp>
    </p:spTree>
    <p:extLst>
      <p:ext uri="{BB962C8B-B14F-4D97-AF65-F5344CB8AC3E}">
        <p14:creationId xmlns:p14="http://schemas.microsoft.com/office/powerpoint/2010/main" val="24591372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Anti-</a:t>
            </a:r>
            <a:r>
              <a:rPr lang="en-US" altLang="ko-KR" dirty="0" err="1"/>
              <a:t>IgE</a:t>
            </a:r>
            <a:r>
              <a:rPr lang="en-US" altLang="ko-KR" dirty="0"/>
              <a:t> – </a:t>
            </a:r>
            <a:r>
              <a:rPr lang="en-US" altLang="ko-KR" dirty="0" err="1"/>
              <a:t>Omalizumab</a:t>
            </a:r>
            <a:r>
              <a:rPr lang="en-US" altLang="ko-KR" dirty="0"/>
              <a:t> </a:t>
            </a:r>
            <a:br>
              <a:rPr lang="en-US" altLang="ko-KR" dirty="0"/>
            </a:br>
            <a:r>
              <a:rPr lang="en-US" altLang="ko-KR" dirty="0"/>
              <a:t>_</a:t>
            </a:r>
            <a:r>
              <a:rPr lang="ko-KR" altLang="en-US" dirty="0"/>
              <a:t>보험요건</a:t>
            </a:r>
            <a:r>
              <a:rPr lang="en-US" altLang="ko-KR" dirty="0"/>
              <a:t>/</a:t>
            </a:r>
            <a:r>
              <a:rPr lang="ko-KR" altLang="en-US" dirty="0"/>
              <a:t>가격</a:t>
            </a:r>
            <a:r>
              <a:rPr lang="en-US" altLang="ko-KR" dirty="0"/>
              <a:t>/</a:t>
            </a:r>
            <a:r>
              <a:rPr lang="ko-KR" altLang="en-US" dirty="0"/>
              <a:t>용법</a:t>
            </a:r>
          </a:p>
        </p:txBody>
      </p:sp>
      <p:sp>
        <p:nvSpPr>
          <p:cNvPr id="3" name="내용 개체 틀 2"/>
          <p:cNvSpPr>
            <a:spLocks noGrp="1"/>
          </p:cNvSpPr>
          <p:nvPr>
            <p:ph idx="1"/>
          </p:nvPr>
        </p:nvSpPr>
        <p:spPr>
          <a:xfrm>
            <a:off x="237507" y="1306629"/>
            <a:ext cx="12275127" cy="4312989"/>
          </a:xfrm>
        </p:spPr>
        <p:txBody>
          <a:bodyPr/>
          <a:lstStyle/>
          <a:p>
            <a:r>
              <a:rPr lang="ko-KR" altLang="en-US" dirty="0"/>
              <a:t>보험 요건 </a:t>
            </a:r>
            <a:r>
              <a:rPr lang="en-US" altLang="ko-KR" dirty="0"/>
              <a:t>(2020.7.1-)</a:t>
            </a:r>
          </a:p>
          <a:p>
            <a:pPr lvl="1"/>
            <a:r>
              <a:rPr lang="en-US" altLang="ko-KR" sz="2000" dirty="0"/>
              <a:t>ICS-LABA</a:t>
            </a:r>
            <a:r>
              <a:rPr lang="ko-KR" altLang="en-US" sz="2000" dirty="0"/>
              <a:t>와 </a:t>
            </a:r>
            <a:r>
              <a:rPr lang="en-US" altLang="ko-KR" sz="2000" dirty="0"/>
              <a:t>LAMA</a:t>
            </a:r>
            <a:r>
              <a:rPr lang="ko-KR" altLang="en-US" sz="2000" dirty="0"/>
              <a:t>치료에도 불구하고 </a:t>
            </a:r>
            <a:r>
              <a:rPr lang="ko-KR" altLang="en-US" sz="2000" dirty="0" err="1"/>
              <a:t>비조절</a:t>
            </a:r>
            <a:r>
              <a:rPr lang="ko-KR" altLang="en-US" sz="2000" dirty="0"/>
              <a:t> 및 아래만족</a:t>
            </a:r>
            <a:r>
              <a:rPr lang="en-US" altLang="ko-KR" sz="2000" dirty="0"/>
              <a:t>(</a:t>
            </a:r>
            <a:r>
              <a:rPr lang="ko-KR" altLang="en-US" sz="2000" dirty="0"/>
              <a:t>모두</a:t>
            </a:r>
            <a:r>
              <a:rPr lang="en-US" altLang="ko-KR" sz="2000" dirty="0"/>
              <a:t>)</a:t>
            </a:r>
          </a:p>
          <a:p>
            <a:pPr lvl="2"/>
            <a:r>
              <a:rPr lang="ko-KR" altLang="en-US" sz="1800" dirty="0"/>
              <a:t>아래</a:t>
            </a:r>
            <a:endParaRPr lang="en-US" altLang="ko-KR" sz="1800" dirty="0"/>
          </a:p>
          <a:p>
            <a:pPr marL="979144" lvl="4" indent="0">
              <a:buNone/>
            </a:pPr>
            <a:r>
              <a:rPr lang="ko-KR" altLang="en-US" sz="1400" dirty="0"/>
              <a:t> </a:t>
            </a:r>
            <a:r>
              <a:rPr lang="en-US" altLang="ko-KR" sz="1400" dirty="0"/>
              <a:t>(1) </a:t>
            </a:r>
            <a:r>
              <a:rPr lang="ko-KR" altLang="en-US" sz="1400" dirty="0"/>
              <a:t>치료 시작 전 면역글로불린 </a:t>
            </a:r>
            <a:r>
              <a:rPr lang="en-US" altLang="ko-KR" sz="1400" dirty="0"/>
              <a:t>E</a:t>
            </a:r>
            <a:r>
              <a:rPr lang="ko-KR" altLang="en-US" sz="1400" dirty="0"/>
              <a:t>의 수치가 </a:t>
            </a:r>
            <a:r>
              <a:rPr lang="en-US" altLang="ko-KR" sz="1400" dirty="0"/>
              <a:t>76 IU/mL </a:t>
            </a:r>
            <a:r>
              <a:rPr lang="ko-KR" altLang="en-US" sz="1400" dirty="0"/>
              <a:t>이상</a:t>
            </a:r>
          </a:p>
          <a:p>
            <a:pPr marL="979144" lvl="4" indent="0">
              <a:buNone/>
            </a:pPr>
            <a:r>
              <a:rPr lang="ko-KR" altLang="en-US" sz="1400" dirty="0"/>
              <a:t> </a:t>
            </a:r>
            <a:r>
              <a:rPr lang="en-US" altLang="ko-KR" sz="1400" dirty="0"/>
              <a:t>(2) </a:t>
            </a:r>
            <a:r>
              <a:rPr lang="ko-KR" altLang="en-US" sz="1400" b="1" u="sng" dirty="0" err="1"/>
              <a:t>통년성</a:t>
            </a:r>
            <a:r>
              <a:rPr lang="ko-KR" altLang="en-US" sz="1400" b="1" u="sng" dirty="0"/>
              <a:t> 대기 </a:t>
            </a:r>
            <a:r>
              <a:rPr lang="ko-KR" altLang="en-US" sz="1400" b="1" u="sng" dirty="0" err="1"/>
              <a:t>알러젠에</a:t>
            </a:r>
            <a:r>
              <a:rPr lang="ko-KR" altLang="en-US" sz="1400" b="1" u="sng" dirty="0"/>
              <a:t> </a:t>
            </a:r>
            <a:r>
              <a:rPr lang="ko-KR" altLang="en-US" sz="1400" dirty="0"/>
              <a:t>대하여 시험관 내</a:t>
            </a:r>
            <a:r>
              <a:rPr lang="en-US" altLang="ko-KR" sz="1400" dirty="0"/>
              <a:t>(in vitro) </a:t>
            </a:r>
            <a:r>
              <a:rPr lang="ko-KR" altLang="en-US" sz="1400" dirty="0"/>
              <a:t>반응 또는 피부반응 양성</a:t>
            </a:r>
          </a:p>
          <a:p>
            <a:pPr marL="979144" lvl="4" indent="0">
              <a:buNone/>
            </a:pPr>
            <a:r>
              <a:rPr lang="ko-KR" altLang="en-US" sz="1400" dirty="0"/>
              <a:t> </a:t>
            </a:r>
            <a:r>
              <a:rPr lang="en-US" altLang="ko-KR" sz="1400" dirty="0"/>
              <a:t>(3</a:t>
            </a:r>
            <a:r>
              <a:rPr lang="en-US" altLang="ko-KR" sz="1400" b="1" u="sng" dirty="0"/>
              <a:t>) FEV1</a:t>
            </a:r>
            <a:r>
              <a:rPr lang="en-US" altLang="ko-KR" sz="1400" dirty="0"/>
              <a:t>(1</a:t>
            </a:r>
            <a:r>
              <a:rPr lang="ko-KR" altLang="en-US" sz="1400" dirty="0"/>
              <a:t>초 </a:t>
            </a:r>
            <a:r>
              <a:rPr lang="ko-KR" altLang="en-US" sz="1400" dirty="0" err="1"/>
              <a:t>강제호기량</a:t>
            </a:r>
            <a:r>
              <a:rPr lang="en-US" altLang="ko-KR" sz="1400" dirty="0"/>
              <a:t>) </a:t>
            </a:r>
            <a:r>
              <a:rPr lang="ko-KR" altLang="en-US" sz="1400" dirty="0"/>
              <a:t>값이 예상 정상치의 </a:t>
            </a:r>
            <a:r>
              <a:rPr lang="en-US" altLang="ko-KR" sz="1400" b="1" u="sng" dirty="0"/>
              <a:t>80% </a:t>
            </a:r>
            <a:r>
              <a:rPr lang="ko-KR" altLang="en-US" sz="1400" b="1" u="sng" dirty="0"/>
              <a:t>미만</a:t>
            </a:r>
          </a:p>
          <a:p>
            <a:pPr marL="979144" lvl="4" indent="0">
              <a:buNone/>
            </a:pPr>
            <a:r>
              <a:rPr lang="ko-KR" altLang="en-US" sz="1400" dirty="0"/>
              <a:t> </a:t>
            </a:r>
            <a:r>
              <a:rPr lang="en-US" altLang="ko-KR" sz="1400" dirty="0"/>
              <a:t>(4) </a:t>
            </a:r>
            <a:r>
              <a:rPr lang="ko-KR" altLang="en-US" sz="1400" dirty="0"/>
              <a:t>치료 시작 전 </a:t>
            </a:r>
            <a:r>
              <a:rPr lang="en-US" altLang="ko-KR" sz="1400" b="1" u="sng" dirty="0"/>
              <a:t>12</a:t>
            </a:r>
            <a:r>
              <a:rPr lang="ko-KR" altLang="en-US" sz="1400" b="1" u="sng" dirty="0"/>
              <a:t>개월 </a:t>
            </a:r>
            <a:r>
              <a:rPr lang="ko-KR" altLang="en-US" sz="1400" dirty="0"/>
              <a:t>이내에 전신 </a:t>
            </a:r>
            <a:r>
              <a:rPr lang="ko-KR" altLang="en-US" sz="1400" b="1" u="sng" dirty="0" err="1"/>
              <a:t>코르티코스테로이드가</a:t>
            </a:r>
            <a:r>
              <a:rPr lang="ko-KR" altLang="en-US" sz="1400" b="1" u="sng" dirty="0"/>
              <a:t> 요구되는 천식 급성악화가 </a:t>
            </a:r>
            <a:r>
              <a:rPr lang="en-US" altLang="ko-KR" sz="1400" b="1" u="sng" dirty="0"/>
              <a:t>2</a:t>
            </a:r>
            <a:r>
              <a:rPr lang="ko-KR" altLang="en-US" sz="1400" b="1" u="sng" dirty="0"/>
              <a:t>회 이상 발생한 경우</a:t>
            </a:r>
            <a:endParaRPr lang="en-US" altLang="ko-KR" sz="1400" b="1" u="sng" dirty="0"/>
          </a:p>
          <a:p>
            <a:pPr marL="979144" lvl="4" indent="0">
              <a:buNone/>
            </a:pPr>
            <a:endParaRPr lang="en-US" altLang="ko-KR" sz="1400" dirty="0"/>
          </a:p>
          <a:p>
            <a:pPr lvl="2"/>
            <a:r>
              <a:rPr lang="ko-KR" altLang="en-US" sz="1800" dirty="0"/>
              <a:t>재평가</a:t>
            </a:r>
            <a:r>
              <a:rPr lang="en-US" altLang="ko-KR" sz="1800" dirty="0"/>
              <a:t>: </a:t>
            </a:r>
            <a:r>
              <a:rPr lang="ko-KR" altLang="en-US" sz="1800" dirty="0"/>
              <a:t>최초 투여 후 </a:t>
            </a:r>
            <a:r>
              <a:rPr lang="en-US" altLang="ko-KR" sz="1800" dirty="0"/>
              <a:t>16</a:t>
            </a:r>
            <a:r>
              <a:rPr lang="ko-KR" altLang="en-US" sz="1800" dirty="0"/>
              <a:t>주째 </a:t>
            </a:r>
            <a:r>
              <a:rPr lang="ko-KR" altLang="en-US" sz="1800" dirty="0" err="1"/>
              <a:t>반응평가</a:t>
            </a:r>
            <a:r>
              <a:rPr lang="en-US" altLang="ko-KR" sz="1800" dirty="0"/>
              <a:t>*</a:t>
            </a:r>
            <a:r>
              <a:rPr lang="ko-KR" altLang="en-US" sz="1800" dirty="0"/>
              <a:t> 및 이후 지속적으로 </a:t>
            </a:r>
            <a:r>
              <a:rPr lang="en-US" altLang="ko-KR" sz="1800" dirty="0"/>
              <a:t>3∼6</a:t>
            </a:r>
            <a:r>
              <a:rPr lang="ko-KR" altLang="en-US" sz="1800" dirty="0"/>
              <a:t>개월마다 </a:t>
            </a:r>
            <a:r>
              <a:rPr lang="ko-KR" altLang="en-US" sz="1800" dirty="0" err="1"/>
              <a:t>반응평가</a:t>
            </a:r>
            <a:r>
              <a:rPr lang="ko-KR" altLang="en-US" sz="1800" dirty="0"/>
              <a:t> 실시                                                        </a:t>
            </a:r>
            <a:r>
              <a:rPr lang="en-US" altLang="ko-KR" sz="1800" dirty="0"/>
              <a:t> </a:t>
            </a:r>
            <a:r>
              <a:rPr lang="en-US" altLang="ko-KR" sz="1200" i="1" dirty="0"/>
              <a:t>[*</a:t>
            </a:r>
            <a:r>
              <a:rPr lang="ko-KR" altLang="en-US" sz="1200" i="1" dirty="0" err="1"/>
              <a:t>반응평가</a:t>
            </a:r>
            <a:r>
              <a:rPr lang="en-US" altLang="ko-KR" sz="1200" i="1" dirty="0"/>
              <a:t>: </a:t>
            </a:r>
            <a:r>
              <a:rPr lang="ko-KR" altLang="en-US" sz="1200" i="1" dirty="0"/>
              <a:t>최대호기유속</a:t>
            </a:r>
            <a:r>
              <a:rPr lang="en-US" altLang="ko-KR" sz="1200" i="1" dirty="0"/>
              <a:t>(peak expiratory flow),</a:t>
            </a:r>
            <a:r>
              <a:rPr lang="ko-KR" altLang="en-US" sz="1200" i="1" dirty="0"/>
              <a:t>주간 및 </a:t>
            </a:r>
            <a:r>
              <a:rPr lang="ko-KR" altLang="en-US" sz="1200" i="1" dirty="0" err="1"/>
              <a:t>야간증상</a:t>
            </a:r>
            <a:r>
              <a:rPr lang="en-US" altLang="ko-KR" sz="1200" i="1" dirty="0"/>
              <a:t>,</a:t>
            </a:r>
            <a:r>
              <a:rPr lang="ko-KR" altLang="en-US" sz="1200" i="1" dirty="0" err="1"/>
              <a:t>구원치료제</a:t>
            </a:r>
            <a:r>
              <a:rPr lang="en-US" altLang="ko-KR" sz="1200" i="1" dirty="0"/>
              <a:t>(rescue medication)</a:t>
            </a:r>
            <a:r>
              <a:rPr lang="ko-KR" altLang="en-US" sz="1200" i="1" dirty="0"/>
              <a:t>사용</a:t>
            </a:r>
            <a:r>
              <a:rPr lang="en-US" altLang="ko-KR" sz="1200" i="1" dirty="0"/>
              <a:t>,</a:t>
            </a:r>
            <a:r>
              <a:rPr lang="ko-KR" altLang="en-US" sz="1200" i="1" dirty="0" err="1"/>
              <a:t>폐활량검사</a:t>
            </a:r>
            <a:r>
              <a:rPr lang="en-US" altLang="ko-KR" sz="1200" i="1" dirty="0"/>
              <a:t>(spirometry),</a:t>
            </a:r>
            <a:r>
              <a:rPr lang="ko-KR" altLang="en-US" sz="1200" i="1" dirty="0" err="1"/>
              <a:t>증상악화</a:t>
            </a:r>
            <a:r>
              <a:rPr lang="en-US" altLang="ko-KR" sz="1200" i="1" dirty="0"/>
              <a:t>(exacerbations)</a:t>
            </a:r>
            <a:r>
              <a:rPr lang="ko-KR" altLang="en-US" sz="1200" i="1" dirty="0"/>
              <a:t>등</a:t>
            </a:r>
            <a:r>
              <a:rPr lang="en-US" altLang="ko-KR" sz="1200" i="1" dirty="0"/>
              <a:t>]</a:t>
            </a:r>
          </a:p>
          <a:p>
            <a:endParaRPr lang="ko-KR" altLang="en-US" dirty="0"/>
          </a:p>
        </p:txBody>
      </p:sp>
      <p:sp>
        <p:nvSpPr>
          <p:cNvPr id="4" name="직사각형 3"/>
          <p:cNvSpPr/>
          <p:nvPr/>
        </p:nvSpPr>
        <p:spPr>
          <a:xfrm>
            <a:off x="1503219" y="4849634"/>
            <a:ext cx="9137072" cy="369308"/>
          </a:xfrm>
          <a:prstGeom prst="rect">
            <a:avLst/>
          </a:prstGeom>
          <a:solidFill>
            <a:srgbClr val="FFFF00"/>
          </a:solidFill>
        </p:spPr>
        <p:txBody>
          <a:bodyPr wrap="square" lIns="91417" tIns="45708" rIns="91417" bIns="45708">
            <a:spAutoFit/>
          </a:bodyPr>
          <a:lstStyle/>
          <a:p>
            <a:r>
              <a:rPr lang="en-US" altLang="ko-KR" dirty="0"/>
              <a:t>&lt;</a:t>
            </a:r>
            <a:r>
              <a:rPr lang="ko-KR" altLang="en-US" dirty="0"/>
              <a:t>주의</a:t>
            </a:r>
            <a:r>
              <a:rPr lang="en-US" altLang="ko-KR" dirty="0"/>
              <a:t>!&gt;</a:t>
            </a:r>
            <a:r>
              <a:rPr lang="ko-KR" altLang="en-US" dirty="0" err="1"/>
              <a:t>보험받으려면</a:t>
            </a:r>
            <a:r>
              <a:rPr lang="ko-KR" altLang="en-US" dirty="0"/>
              <a:t> </a:t>
            </a:r>
            <a:r>
              <a:rPr lang="en-US" altLang="ko-KR" dirty="0"/>
              <a:t>LAMA </a:t>
            </a:r>
            <a:r>
              <a:rPr lang="ko-KR" altLang="en-US" dirty="0"/>
              <a:t>중에서 </a:t>
            </a:r>
            <a:r>
              <a:rPr lang="en-US" altLang="ko-KR" dirty="0"/>
              <a:t>Spiriva </a:t>
            </a:r>
            <a:r>
              <a:rPr lang="en-US" altLang="ko-KR" dirty="0" err="1"/>
              <a:t>respimat</a:t>
            </a:r>
            <a:r>
              <a:rPr lang="en-US" altLang="ko-KR" dirty="0"/>
              <a:t> </a:t>
            </a:r>
            <a:r>
              <a:rPr lang="ko-KR" altLang="en-US" dirty="0"/>
              <a:t>혹은 </a:t>
            </a:r>
            <a:r>
              <a:rPr lang="en-US" altLang="ko-KR" dirty="0" err="1"/>
              <a:t>Enerzair</a:t>
            </a:r>
            <a:r>
              <a:rPr lang="en-US" altLang="ko-KR" dirty="0"/>
              <a:t>(</a:t>
            </a:r>
            <a:r>
              <a:rPr lang="ko-KR" altLang="en-US" dirty="0"/>
              <a:t>고</a:t>
            </a:r>
            <a:r>
              <a:rPr lang="en-US" altLang="ko-KR" dirty="0"/>
              <a:t>)</a:t>
            </a:r>
            <a:r>
              <a:rPr lang="ko-KR" altLang="en-US" dirty="0"/>
              <a:t>를 꼭 써야 함</a:t>
            </a:r>
            <a:r>
              <a:rPr lang="en-US" altLang="ko-KR" dirty="0"/>
              <a:t>. </a:t>
            </a:r>
            <a:endParaRPr lang="ko-KR" altLang="en-US" dirty="0"/>
          </a:p>
        </p:txBody>
      </p:sp>
      <p:graphicFrame>
        <p:nvGraphicFramePr>
          <p:cNvPr id="6" name="표 5"/>
          <p:cNvGraphicFramePr>
            <a:graphicFrameLocks noGrp="1"/>
          </p:cNvGraphicFramePr>
          <p:nvPr>
            <p:extLst>
              <p:ext uri="{D42A27DB-BD31-4B8C-83A1-F6EECF244321}">
                <p14:modId xmlns:p14="http://schemas.microsoft.com/office/powerpoint/2010/main" val="3890563238"/>
              </p:ext>
            </p:extLst>
          </p:nvPr>
        </p:nvGraphicFramePr>
        <p:xfrm>
          <a:off x="187530" y="5249751"/>
          <a:ext cx="11768450" cy="1552765"/>
        </p:xfrm>
        <a:graphic>
          <a:graphicData uri="http://schemas.openxmlformats.org/drawingml/2006/table">
            <a:tbl>
              <a:tblPr/>
              <a:tblGrid>
                <a:gridCol w="2002384">
                  <a:extLst>
                    <a:ext uri="{9D8B030D-6E8A-4147-A177-3AD203B41FA5}">
                      <a16:colId xmlns:a16="http://schemas.microsoft.com/office/drawing/2014/main" val="1966278347"/>
                    </a:ext>
                  </a:extLst>
                </a:gridCol>
                <a:gridCol w="758299">
                  <a:extLst>
                    <a:ext uri="{9D8B030D-6E8A-4147-A177-3AD203B41FA5}">
                      <a16:colId xmlns:a16="http://schemas.microsoft.com/office/drawing/2014/main" val="2341426392"/>
                    </a:ext>
                  </a:extLst>
                </a:gridCol>
                <a:gridCol w="758299">
                  <a:extLst>
                    <a:ext uri="{9D8B030D-6E8A-4147-A177-3AD203B41FA5}">
                      <a16:colId xmlns:a16="http://schemas.microsoft.com/office/drawing/2014/main" val="829512622"/>
                    </a:ext>
                  </a:extLst>
                </a:gridCol>
                <a:gridCol w="758299">
                  <a:extLst>
                    <a:ext uri="{9D8B030D-6E8A-4147-A177-3AD203B41FA5}">
                      <a16:colId xmlns:a16="http://schemas.microsoft.com/office/drawing/2014/main" val="3636452980"/>
                    </a:ext>
                  </a:extLst>
                </a:gridCol>
                <a:gridCol w="2334140">
                  <a:extLst>
                    <a:ext uri="{9D8B030D-6E8A-4147-A177-3AD203B41FA5}">
                      <a16:colId xmlns:a16="http://schemas.microsoft.com/office/drawing/2014/main" val="1767285976"/>
                    </a:ext>
                  </a:extLst>
                </a:gridCol>
                <a:gridCol w="2337103">
                  <a:extLst>
                    <a:ext uri="{9D8B030D-6E8A-4147-A177-3AD203B41FA5}">
                      <a16:colId xmlns:a16="http://schemas.microsoft.com/office/drawing/2014/main" val="2050370092"/>
                    </a:ext>
                  </a:extLst>
                </a:gridCol>
                <a:gridCol w="2819926">
                  <a:extLst>
                    <a:ext uri="{9D8B030D-6E8A-4147-A177-3AD203B41FA5}">
                      <a16:colId xmlns:a16="http://schemas.microsoft.com/office/drawing/2014/main" val="3423062653"/>
                    </a:ext>
                  </a:extLst>
                </a:gridCol>
              </a:tblGrid>
              <a:tr h="862648">
                <a:tc>
                  <a:txBody>
                    <a:bodyPr/>
                    <a:lstStyle/>
                    <a:p>
                      <a:pPr algn="l" rtl="0" fontAlgn="ctr"/>
                      <a:r>
                        <a:rPr lang="ko-KR" altLang="en-US" sz="1200" b="1" i="0" u="none" strike="noStrike" dirty="0" err="1">
                          <a:solidFill>
                            <a:srgbClr val="FFFFFF"/>
                          </a:solidFill>
                          <a:effectLst/>
                          <a:latin typeface="Arial" panose="020B0604020202020204" pitchFamily="34" charset="0"/>
                          <a:ea typeface="맑은 고딕" panose="020B0503020000020004" pitchFamily="50" charset="-127"/>
                        </a:rPr>
                        <a:t>성분명</a:t>
                      </a:r>
                      <a:endParaRPr lang="ko-KR" altLang="en-US" sz="1200" b="1" i="0" u="none" strike="noStrike" dirty="0">
                        <a:solidFill>
                          <a:srgbClr val="FFFFFF"/>
                        </a:solidFill>
                        <a:effectLst/>
                        <a:latin typeface="Arial" panose="020B0604020202020204" pitchFamily="34" charset="0"/>
                        <a:ea typeface="맑은 고딕" panose="020B0503020000020004" pitchFamily="50" charset="-127"/>
                      </a:endParaRP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Arial" panose="020B0604020202020204" pitchFamily="34" charset="0"/>
                          <a:ea typeface="맑은 고딕" panose="020B0503020000020004" pitchFamily="50" charset="-127"/>
                        </a:rPr>
                        <a:t>제품명</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Arial" panose="020B0604020202020204" pitchFamily="34" charset="0"/>
                          <a:ea typeface="맑은 고딕" panose="020B0503020000020004" pitchFamily="50" charset="-127"/>
                        </a:rPr>
                        <a:t>포장단위</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약가</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약가</a:t>
                      </a:r>
                      <a:br>
                        <a:rPr lang="ko-KR" altLang="en-US"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급여입원 </a:t>
                      </a: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(20%)</a:t>
                      </a:r>
                      <a:br>
                        <a:rPr lang="en-US" altLang="ko-KR"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환금금</a:t>
                      </a:r>
                      <a:br>
                        <a:rPr lang="ko-KR" altLang="en-US"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실제환자부담약가</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약가</a:t>
                      </a:r>
                      <a:br>
                        <a:rPr lang="ko-KR" altLang="en-US"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비급여</a:t>
                      </a:r>
                      <a:br>
                        <a:rPr lang="ko-KR" altLang="en-US"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환급금</a:t>
                      </a:r>
                      <a:br>
                        <a:rPr lang="ko-KR" altLang="en-US"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실제환자부담약가</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Arial" panose="020B0604020202020204" pitchFamily="34" charset="0"/>
                          <a:ea typeface="맑은 고딕" panose="020B0503020000020004" pitchFamily="50" charset="-127"/>
                        </a:rPr>
                        <a:t>용법</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2907807974"/>
                  </a:ext>
                </a:extLst>
              </a:tr>
              <a:tr h="230039">
                <a:tc rowSpan="3">
                  <a:txBody>
                    <a:bodyPr/>
                    <a:lstStyle/>
                    <a:p>
                      <a:pPr algn="l" rtl="0" fontAlgn="ctr"/>
                      <a:r>
                        <a:rPr lang="en-US" sz="1200" b="0" i="0" u="none" strike="noStrike" dirty="0" err="1">
                          <a:solidFill>
                            <a:srgbClr val="000000"/>
                          </a:solidFill>
                          <a:effectLst/>
                          <a:latin typeface="Arial" panose="020B0604020202020204" pitchFamily="34" charset="0"/>
                          <a:ea typeface="맑은 고딕" panose="020B0503020000020004" pitchFamily="50" charset="-127"/>
                        </a:rPr>
                        <a:t>Omalizumab</a:t>
                      </a:r>
                      <a:endParaRPr lang="en-US" sz="1200" b="0" i="0" u="none" strike="noStrike" dirty="0">
                        <a:solidFill>
                          <a:srgbClr val="000000"/>
                        </a:solidFill>
                        <a:effectLst/>
                        <a:latin typeface="Arial" panose="020B0604020202020204" pitchFamily="34" charset="0"/>
                        <a:ea typeface="맑은 고딕" panose="020B0503020000020004" pitchFamily="50" charset="-127"/>
                      </a:endParaRP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rowSpan="3">
                  <a:txBody>
                    <a:bodyPr/>
                    <a:lstStyle/>
                    <a:p>
                      <a:pPr algn="l" rtl="0" fontAlgn="ctr"/>
                      <a:r>
                        <a:rPr lang="en-US" sz="1200" b="0" i="0" u="none" strike="noStrike">
                          <a:solidFill>
                            <a:srgbClr val="000000"/>
                          </a:solidFill>
                          <a:effectLst/>
                          <a:latin typeface="Arial" panose="020B0604020202020204" pitchFamily="34" charset="0"/>
                          <a:ea typeface="맑은 고딕" panose="020B0503020000020004" pitchFamily="50" charset="-127"/>
                        </a:rPr>
                        <a:t>Xolair</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rowSpan="3">
                  <a:txBody>
                    <a:bodyPr/>
                    <a:lstStyle/>
                    <a:p>
                      <a:pPr algn="l" rtl="0" fontAlgn="ctr"/>
                      <a:r>
                        <a:rPr lang="en-US" sz="1200" b="0" i="0" u="none" strike="noStrike">
                          <a:solidFill>
                            <a:srgbClr val="000000"/>
                          </a:solidFill>
                          <a:effectLst/>
                          <a:latin typeface="Arial" panose="020B0604020202020204" pitchFamily="34" charset="0"/>
                          <a:ea typeface="맑은 고딕" panose="020B0503020000020004" pitchFamily="50" charset="-127"/>
                        </a:rPr>
                        <a:t>150mg/vial</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rowSpan="3">
                  <a:txBody>
                    <a:bodyPr/>
                    <a:lstStyle/>
                    <a:p>
                      <a:pPr algn="ctr" rtl="0" fontAlgn="ctr"/>
                      <a:r>
                        <a:rPr lang="en-US" altLang="ko-KR" sz="1200" b="0" i="0" u="none" strike="noStrike" dirty="0">
                          <a:solidFill>
                            <a:srgbClr val="000000"/>
                          </a:solidFill>
                          <a:effectLst/>
                          <a:latin typeface="Arial" panose="020B0604020202020204" pitchFamily="34" charset="0"/>
                          <a:ea typeface="맑은 고딕" panose="020B0503020000020004" pitchFamily="50" charset="-127"/>
                        </a:rPr>
                        <a:t>22</a:t>
                      </a:r>
                      <a:r>
                        <a:rPr lang="ko-KR" altLang="en-US" sz="1200" b="0" i="0" u="none" strike="noStrike" dirty="0">
                          <a:solidFill>
                            <a:srgbClr val="000000"/>
                          </a:solidFill>
                          <a:effectLst/>
                          <a:latin typeface="Arial" panose="020B0604020202020204" pitchFamily="34" charset="0"/>
                          <a:ea typeface="맑은 고딕" panose="020B0503020000020004" pitchFamily="50" charset="-127"/>
                        </a:rPr>
                        <a:t>만원</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l" rtl="0" fontAlgn="ctr"/>
                      <a:r>
                        <a:rPr lang="en-US" altLang="ko-KR" sz="1200" b="0" i="0" u="none" strike="noStrike">
                          <a:solidFill>
                            <a:srgbClr val="000000"/>
                          </a:solidFill>
                          <a:effectLst/>
                          <a:latin typeface="Arial" panose="020B0604020202020204" pitchFamily="34" charset="0"/>
                          <a:ea typeface="맑은 고딕" panose="020B0503020000020004" pitchFamily="50" charset="-127"/>
                        </a:rPr>
                        <a:t>4.4</a:t>
                      </a:r>
                      <a:r>
                        <a:rPr lang="ko-KR" altLang="en-US" sz="1200" b="0" i="0" u="none" strike="noStrike">
                          <a:solidFill>
                            <a:srgbClr val="000000"/>
                          </a:solidFill>
                          <a:effectLst/>
                          <a:latin typeface="Arial" panose="020B0604020202020204" pitchFamily="34" charset="0"/>
                          <a:ea typeface="맑은 고딕" panose="020B0503020000020004" pitchFamily="50" charset="-127"/>
                        </a:rPr>
                        <a:t>만원</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D0D8E8"/>
                    </a:solidFill>
                  </a:tcPr>
                </a:tc>
                <a:tc>
                  <a:txBody>
                    <a:bodyPr/>
                    <a:lstStyle/>
                    <a:p>
                      <a:pPr algn="l" rtl="0" fontAlgn="ctr"/>
                      <a:r>
                        <a:rPr lang="en-US" altLang="ko-KR" sz="1200" b="0" i="0" u="none" strike="noStrike" dirty="0">
                          <a:solidFill>
                            <a:srgbClr val="000000"/>
                          </a:solidFill>
                          <a:effectLst/>
                          <a:latin typeface="Arial" panose="020B0604020202020204" pitchFamily="34" charset="0"/>
                          <a:ea typeface="맑은 고딕" panose="020B0503020000020004" pitchFamily="50" charset="-127"/>
                        </a:rPr>
                        <a:t>22</a:t>
                      </a:r>
                      <a:r>
                        <a:rPr lang="ko-KR" altLang="en-US" sz="1200" b="0" i="0" u="none" strike="noStrike" dirty="0">
                          <a:solidFill>
                            <a:srgbClr val="000000"/>
                          </a:solidFill>
                          <a:effectLst/>
                          <a:latin typeface="Arial" panose="020B0604020202020204" pitchFamily="34" charset="0"/>
                          <a:ea typeface="맑은 고딕" panose="020B0503020000020004" pitchFamily="50" charset="-127"/>
                        </a:rPr>
                        <a:t>만원</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D0D8E8"/>
                    </a:solidFill>
                  </a:tcPr>
                </a:tc>
                <a:tc rowSpan="3">
                  <a:txBody>
                    <a:bodyPr/>
                    <a:lstStyle/>
                    <a:p>
                      <a:pPr algn="l" rtl="0" fontAlgn="ctr"/>
                      <a:r>
                        <a:rPr lang="en-US" altLang="ko-KR" sz="1200" b="0" i="0" u="none" strike="noStrike" dirty="0" err="1">
                          <a:solidFill>
                            <a:srgbClr val="000000"/>
                          </a:solidFill>
                          <a:effectLst/>
                          <a:latin typeface="Arial" panose="020B0604020202020204" pitchFamily="34" charset="0"/>
                          <a:ea typeface="맑은 고딕" panose="020B0503020000020004" pitchFamily="50" charset="-127"/>
                        </a:rPr>
                        <a:t>IgE</a:t>
                      </a:r>
                      <a:r>
                        <a:rPr lang="en-US" altLang="ko-KR" sz="1200" b="0" i="0" u="none" strike="noStrike" dirty="0">
                          <a:solidFill>
                            <a:srgbClr val="000000"/>
                          </a:solidFill>
                          <a:effectLst/>
                          <a:latin typeface="Arial" panose="020B0604020202020204" pitchFamily="34" charset="0"/>
                          <a:ea typeface="맑은 고딕" panose="020B0503020000020004" pitchFamily="50" charset="-127"/>
                        </a:rPr>
                        <a:t>/</a:t>
                      </a:r>
                      <a:r>
                        <a:rPr lang="ko-KR" altLang="en-US" sz="1200" b="0" i="0" u="none" strike="noStrike" dirty="0">
                          <a:solidFill>
                            <a:srgbClr val="000000"/>
                          </a:solidFill>
                          <a:effectLst/>
                          <a:latin typeface="Arial" panose="020B0604020202020204" pitchFamily="34" charset="0"/>
                          <a:ea typeface="맑은 고딕" panose="020B0503020000020004" pitchFamily="50" charset="-127"/>
                        </a:rPr>
                        <a:t>체중</a:t>
                      </a:r>
                      <a:r>
                        <a:rPr lang="en-US" altLang="ko-KR" sz="1200" b="0" i="0" u="none" strike="noStrike" dirty="0">
                          <a:solidFill>
                            <a:srgbClr val="000000"/>
                          </a:solidFill>
                          <a:effectLst/>
                          <a:latin typeface="Arial" panose="020B0604020202020204" pitchFamily="34" charset="0"/>
                          <a:ea typeface="맑은 고딕" panose="020B0503020000020004" pitchFamily="50" charset="-127"/>
                        </a:rPr>
                        <a:t>:</a:t>
                      </a:r>
                      <a:r>
                        <a:rPr lang="ko-KR" altLang="en-US" sz="1200" b="0" i="0" u="none" strike="noStrike" dirty="0">
                          <a:solidFill>
                            <a:srgbClr val="000000"/>
                          </a:solidFill>
                          <a:effectLst/>
                          <a:latin typeface="Arial" panose="020B0604020202020204" pitchFamily="34" charset="0"/>
                          <a:ea typeface="맑은 고딕" panose="020B0503020000020004" pitchFamily="50" charset="-127"/>
                        </a:rPr>
                        <a:t>보통</a:t>
                      </a:r>
                      <a:r>
                        <a:rPr lang="en-US" altLang="ko-KR" sz="1200" b="0" i="0" u="none" strike="noStrike" dirty="0">
                          <a:solidFill>
                            <a:srgbClr val="000000"/>
                          </a:solidFill>
                          <a:effectLst/>
                          <a:latin typeface="Arial" panose="020B0604020202020204" pitchFamily="34" charset="0"/>
                          <a:ea typeface="맑은 고딕" panose="020B0503020000020004" pitchFamily="50" charset="-127"/>
                        </a:rPr>
                        <a:t>2vial</a:t>
                      </a:r>
                      <a:r>
                        <a:rPr lang="ko-KR" altLang="en-US" sz="1200" b="0" i="0" u="none" strike="noStrike" dirty="0">
                          <a:solidFill>
                            <a:srgbClr val="000000"/>
                          </a:solidFill>
                          <a:effectLst/>
                          <a:latin typeface="Arial" panose="020B0604020202020204" pitchFamily="34" charset="0"/>
                          <a:ea typeface="맑은 고딕" panose="020B0503020000020004" pitchFamily="50" charset="-127"/>
                        </a:rPr>
                        <a:t>사용 </a:t>
                      </a:r>
                      <a:r>
                        <a:rPr lang="en-US" altLang="ko-KR" sz="1200" b="0" i="0" u="none" strike="noStrike" dirty="0" err="1">
                          <a:solidFill>
                            <a:srgbClr val="000000"/>
                          </a:solidFill>
                          <a:effectLst/>
                          <a:latin typeface="Arial" panose="020B0604020202020204" pitchFamily="34" charset="0"/>
                          <a:ea typeface="맑은 고딕" panose="020B0503020000020004" pitchFamily="50" charset="-127"/>
                        </a:rPr>
                        <a:t>sc</a:t>
                      </a:r>
                      <a:r>
                        <a:rPr lang="en-US" altLang="ko-KR" sz="1200" b="0" i="0" u="none" strike="noStrike" dirty="0">
                          <a:solidFill>
                            <a:srgbClr val="000000"/>
                          </a:solidFill>
                          <a:effectLst/>
                          <a:latin typeface="Arial" panose="020B0604020202020204" pitchFamily="34" charset="0"/>
                          <a:ea typeface="맑은 고딕" panose="020B0503020000020004" pitchFamily="50" charset="-127"/>
                        </a:rPr>
                        <a:t> q2-4w </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738457960"/>
                  </a:ext>
                </a:extLst>
              </a:tr>
              <a:tr h="230039">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a:txBody>
                    <a:bodyPr/>
                    <a:lstStyle/>
                    <a:p>
                      <a:pPr algn="l" rtl="0" fontAlgn="ctr"/>
                      <a:r>
                        <a:rPr lang="ko-KR" altLang="en-US" sz="1200" b="0" i="0" u="none" strike="noStrike" dirty="0">
                          <a:solidFill>
                            <a:srgbClr val="000000"/>
                          </a:solidFill>
                          <a:effectLst/>
                          <a:latin typeface="맑은 고딕" panose="020B0503020000020004" pitchFamily="50" charset="-127"/>
                          <a:ea typeface="맑은 고딕" panose="020B0503020000020004" pitchFamily="50" charset="-127"/>
                        </a:rPr>
                        <a:t>무</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0D8E8"/>
                    </a:solidFill>
                  </a:tcPr>
                </a:tc>
                <a:tc>
                  <a:txBody>
                    <a:bodyPr/>
                    <a:lstStyle/>
                    <a:p>
                      <a:pPr algn="l" rtl="0" fontAlgn="ctr"/>
                      <a:r>
                        <a:rPr lang="ko-KR" altLang="en-US" sz="1200" b="0" i="0" u="none" strike="noStrike" dirty="0">
                          <a:solidFill>
                            <a:srgbClr val="000000"/>
                          </a:solidFill>
                          <a:effectLst/>
                          <a:latin typeface="맑은 고딕" panose="020B0503020000020004" pitchFamily="50" charset="-127"/>
                          <a:ea typeface="맑은 고딕" panose="020B0503020000020004" pitchFamily="50" charset="-127"/>
                        </a:rPr>
                        <a:t>무</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D0D8E8"/>
                    </a:solidFill>
                  </a:tcPr>
                </a:tc>
                <a:tc vMerge="1">
                  <a:txBody>
                    <a:bodyPr/>
                    <a:lstStyle/>
                    <a:p>
                      <a:pPr latinLnBrk="1"/>
                      <a:endParaRPr lang="ko-KR" altLang="en-US"/>
                    </a:p>
                  </a:txBody>
                  <a:tcPr/>
                </a:tc>
                <a:extLst>
                  <a:ext uri="{0D108BD9-81ED-4DB2-BD59-A6C34878D82A}">
                    <a16:rowId xmlns:a16="http://schemas.microsoft.com/office/drawing/2014/main" val="3203679166"/>
                  </a:ext>
                </a:extLst>
              </a:tr>
              <a:tr h="230039">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a:txBody>
                    <a:bodyPr/>
                    <a:lstStyle/>
                    <a:p>
                      <a:pPr algn="l" rtl="0" fontAlgn="ctr"/>
                      <a:r>
                        <a:rPr lang="en-US" altLang="ko-KR" sz="1200" b="0" i="0" u="none" strike="noStrike" dirty="0">
                          <a:solidFill>
                            <a:srgbClr val="000000"/>
                          </a:solidFill>
                          <a:effectLst/>
                          <a:latin typeface="Arial" panose="020B0604020202020204" pitchFamily="34" charset="0"/>
                          <a:ea typeface="맑은 고딕" panose="020B0503020000020004" pitchFamily="50" charset="-127"/>
                        </a:rPr>
                        <a:t>4.4</a:t>
                      </a:r>
                      <a:r>
                        <a:rPr lang="ko-KR" altLang="en-US" sz="1200" b="0" i="0" u="none" strike="noStrike" dirty="0">
                          <a:solidFill>
                            <a:srgbClr val="000000"/>
                          </a:solidFill>
                          <a:effectLst/>
                          <a:latin typeface="Arial" panose="020B0604020202020204" pitchFamily="34" charset="0"/>
                          <a:ea typeface="맑은 고딕" panose="020B0503020000020004" pitchFamily="50" charset="-127"/>
                        </a:rPr>
                        <a:t>만원</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0D8E8"/>
                    </a:solidFill>
                  </a:tcPr>
                </a:tc>
                <a:tc>
                  <a:txBody>
                    <a:bodyPr/>
                    <a:lstStyle/>
                    <a:p>
                      <a:pPr algn="l" rtl="0" fontAlgn="ctr"/>
                      <a:r>
                        <a:rPr lang="en-US" altLang="ko-KR" sz="1200" b="0" i="0" u="none" strike="noStrike" dirty="0">
                          <a:solidFill>
                            <a:srgbClr val="000000"/>
                          </a:solidFill>
                          <a:effectLst/>
                          <a:latin typeface="Arial" panose="020B0604020202020204" pitchFamily="34" charset="0"/>
                          <a:ea typeface="맑은 고딕" panose="020B0503020000020004" pitchFamily="50" charset="-127"/>
                        </a:rPr>
                        <a:t>22</a:t>
                      </a:r>
                      <a:r>
                        <a:rPr lang="ko-KR" altLang="en-US" sz="1200" b="0" i="0" u="none" strike="noStrike" dirty="0">
                          <a:solidFill>
                            <a:srgbClr val="000000"/>
                          </a:solidFill>
                          <a:effectLst/>
                          <a:latin typeface="Arial" panose="020B0604020202020204" pitchFamily="34" charset="0"/>
                          <a:ea typeface="맑은 고딕" panose="020B0503020000020004" pitchFamily="50" charset="-127"/>
                        </a:rPr>
                        <a:t>만원</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vMerge="1">
                  <a:txBody>
                    <a:bodyPr/>
                    <a:lstStyle/>
                    <a:p>
                      <a:pPr latinLnBrk="1"/>
                      <a:endParaRPr lang="ko-KR" altLang="en-US"/>
                    </a:p>
                  </a:txBody>
                  <a:tcPr/>
                </a:tc>
                <a:extLst>
                  <a:ext uri="{0D108BD9-81ED-4DB2-BD59-A6C34878D82A}">
                    <a16:rowId xmlns:a16="http://schemas.microsoft.com/office/drawing/2014/main" val="3891105180"/>
                  </a:ext>
                </a:extLst>
              </a:tr>
            </a:tbl>
          </a:graphicData>
        </a:graphic>
      </p:graphicFrame>
    </p:spTree>
    <p:extLst>
      <p:ext uri="{BB962C8B-B14F-4D97-AF65-F5344CB8AC3E}">
        <p14:creationId xmlns:p14="http://schemas.microsoft.com/office/powerpoint/2010/main" val="256916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Anti-</a:t>
            </a:r>
            <a:r>
              <a:rPr lang="en-US" altLang="ko-KR" dirty="0" err="1"/>
              <a:t>IgE</a:t>
            </a:r>
            <a:r>
              <a:rPr lang="en-US" altLang="ko-KR" dirty="0"/>
              <a:t> – </a:t>
            </a:r>
            <a:r>
              <a:rPr lang="en-US" altLang="ko-KR" dirty="0" err="1"/>
              <a:t>Omalizumab</a:t>
            </a:r>
            <a:br>
              <a:rPr lang="en-US" altLang="ko-KR" dirty="0"/>
            </a:br>
            <a:r>
              <a:rPr lang="en-US" altLang="ko-KR" dirty="0"/>
              <a:t>_</a:t>
            </a:r>
            <a:r>
              <a:rPr lang="ko-KR" altLang="en-US" dirty="0"/>
              <a:t>효과가 좋을 것으로 예상되는 경우 </a:t>
            </a:r>
            <a:r>
              <a:rPr lang="en-US" altLang="ko-KR" dirty="0"/>
              <a:t>(</a:t>
            </a:r>
            <a:r>
              <a:rPr lang="ko-KR" altLang="en-US" dirty="0" err="1"/>
              <a:t>사후분석</a:t>
            </a:r>
            <a:r>
              <a:rPr lang="en-US" altLang="ko-KR" dirty="0"/>
              <a:t>)</a:t>
            </a:r>
            <a:endParaRPr lang="ko-KR" altLang="en-US" dirty="0"/>
          </a:p>
        </p:txBody>
      </p:sp>
      <p:sp>
        <p:nvSpPr>
          <p:cNvPr id="3" name="내용 개체 틀 2"/>
          <p:cNvSpPr>
            <a:spLocks noGrp="1"/>
          </p:cNvSpPr>
          <p:nvPr>
            <p:ph idx="1"/>
          </p:nvPr>
        </p:nvSpPr>
        <p:spPr/>
        <p:txBody>
          <a:bodyPr/>
          <a:lstStyle/>
          <a:p>
            <a:endParaRPr lang="ko-KR" altLang="en-US" dirty="0"/>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4308" y="1849352"/>
            <a:ext cx="5132754" cy="3113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직사각형 5"/>
          <p:cNvSpPr/>
          <p:nvPr/>
        </p:nvSpPr>
        <p:spPr>
          <a:xfrm>
            <a:off x="4360114" y="6150278"/>
            <a:ext cx="6292563" cy="369247"/>
          </a:xfrm>
          <a:prstGeom prst="rect">
            <a:avLst/>
          </a:prstGeom>
        </p:spPr>
        <p:txBody>
          <a:bodyPr wrap="square">
            <a:spAutoFit/>
          </a:bodyPr>
          <a:lstStyle/>
          <a:p>
            <a:pPr algn="r"/>
            <a:r>
              <a:rPr lang="en-US" altLang="ko-KR" dirty="0"/>
              <a:t>2019/2024_GINA_Severe asthma pocket guide</a:t>
            </a:r>
            <a:endParaRPr lang="ko-KR" altLang="en-US" dirty="0"/>
          </a:p>
        </p:txBody>
      </p:sp>
      <p:pic>
        <p:nvPicPr>
          <p:cNvPr id="8" name="그림 7"/>
          <p:cNvPicPr>
            <a:picLocks noChangeAspect="1"/>
          </p:cNvPicPr>
          <p:nvPr/>
        </p:nvPicPr>
        <p:blipFill>
          <a:blip r:embed="rId4"/>
          <a:stretch>
            <a:fillRect/>
          </a:stretch>
        </p:blipFill>
        <p:spPr>
          <a:xfrm>
            <a:off x="6616646" y="1013700"/>
            <a:ext cx="5575354" cy="5021470"/>
          </a:xfrm>
          <a:prstGeom prst="rect">
            <a:avLst/>
          </a:prstGeom>
        </p:spPr>
      </p:pic>
    </p:spTree>
    <p:extLst>
      <p:ext uri="{BB962C8B-B14F-4D97-AF65-F5344CB8AC3E}">
        <p14:creationId xmlns:p14="http://schemas.microsoft.com/office/powerpoint/2010/main" val="14585428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Anti-</a:t>
            </a:r>
            <a:r>
              <a:rPr lang="en-US" altLang="ko-KR" dirty="0" err="1"/>
              <a:t>IgE</a:t>
            </a:r>
            <a:r>
              <a:rPr lang="en-US" altLang="ko-KR" dirty="0"/>
              <a:t> – </a:t>
            </a:r>
            <a:r>
              <a:rPr lang="en-US" altLang="ko-KR" dirty="0" err="1"/>
              <a:t>Omalizumab</a:t>
            </a:r>
            <a:r>
              <a:rPr lang="en-US" altLang="ko-KR" dirty="0"/>
              <a:t> </a:t>
            </a:r>
            <a:br>
              <a:rPr lang="en-US" altLang="ko-KR" dirty="0"/>
            </a:br>
            <a:r>
              <a:rPr lang="en-US" altLang="ko-KR" dirty="0"/>
              <a:t>_</a:t>
            </a:r>
            <a:r>
              <a:rPr lang="ko-KR" altLang="en-US" dirty="0"/>
              <a:t>추가고려사항</a:t>
            </a:r>
          </a:p>
        </p:txBody>
      </p:sp>
      <p:sp>
        <p:nvSpPr>
          <p:cNvPr id="4" name="텍스트 개체 틀 3"/>
          <p:cNvSpPr>
            <a:spLocks noGrp="1"/>
          </p:cNvSpPr>
          <p:nvPr>
            <p:ph type="body" idx="1"/>
          </p:nvPr>
        </p:nvSpPr>
        <p:spPr/>
        <p:txBody>
          <a:bodyPr/>
          <a:lstStyle/>
          <a:p>
            <a:r>
              <a:rPr lang="ko-KR" altLang="en-US" dirty="0"/>
              <a:t>장점</a:t>
            </a:r>
          </a:p>
        </p:txBody>
      </p:sp>
      <p:sp>
        <p:nvSpPr>
          <p:cNvPr id="3" name="내용 개체 틀 2"/>
          <p:cNvSpPr>
            <a:spLocks noGrp="1"/>
          </p:cNvSpPr>
          <p:nvPr>
            <p:ph sz="half" idx="2"/>
          </p:nvPr>
        </p:nvSpPr>
        <p:spPr/>
        <p:txBody>
          <a:bodyPr/>
          <a:lstStyle/>
          <a:p>
            <a:r>
              <a:rPr lang="ko-KR" altLang="en-US" sz="1800" dirty="0" err="1"/>
              <a:t>호산구</a:t>
            </a:r>
            <a:r>
              <a:rPr lang="ko-KR" altLang="en-US" sz="1800" dirty="0"/>
              <a:t>  무관</a:t>
            </a:r>
            <a:r>
              <a:rPr lang="en-US" altLang="ko-KR" sz="1800" dirty="0"/>
              <a:t>(</a:t>
            </a:r>
            <a:r>
              <a:rPr lang="ko-KR" altLang="en-US" sz="1800" dirty="0" err="1"/>
              <a:t>낮을때도</a:t>
            </a:r>
            <a:r>
              <a:rPr lang="en-US" altLang="ko-KR" sz="1800" dirty="0"/>
              <a:t>)</a:t>
            </a:r>
            <a:r>
              <a:rPr lang="ko-KR" altLang="en-US" sz="1800" dirty="0"/>
              <a:t> </a:t>
            </a:r>
            <a:r>
              <a:rPr lang="ko-KR" altLang="en-US" sz="1800" dirty="0" err="1"/>
              <a:t>효과있다는</a:t>
            </a:r>
            <a:r>
              <a:rPr lang="ko-KR" altLang="en-US" sz="1800" dirty="0"/>
              <a:t> 데이터</a:t>
            </a:r>
            <a:r>
              <a:rPr lang="en-US" altLang="ko-KR" sz="1800" dirty="0"/>
              <a:t>(+)</a:t>
            </a:r>
          </a:p>
          <a:p>
            <a:r>
              <a:rPr lang="en-US" altLang="ko-KR" sz="1800" u="sng" dirty="0"/>
              <a:t>Chronic</a:t>
            </a:r>
            <a:r>
              <a:rPr lang="ko-KR" altLang="en-US" sz="1800" u="sng" dirty="0"/>
              <a:t> </a:t>
            </a:r>
            <a:r>
              <a:rPr lang="en-US" altLang="ko-KR" sz="1800" u="sng" dirty="0" err="1"/>
              <a:t>urticaria</a:t>
            </a:r>
            <a:r>
              <a:rPr lang="en-US" altLang="ko-KR" sz="1800" u="sng" dirty="0"/>
              <a:t> </a:t>
            </a:r>
            <a:r>
              <a:rPr lang="en-US" altLang="ko-KR" sz="1800" dirty="0"/>
              <a:t>(CIU)/ </a:t>
            </a:r>
            <a:r>
              <a:rPr lang="en-US" altLang="ko-KR" sz="1800" u="sng" dirty="0"/>
              <a:t>Idiopathic Anaphylaxis </a:t>
            </a:r>
            <a:r>
              <a:rPr lang="en-US" altLang="ko-KR" sz="1800" dirty="0"/>
              <a:t>(IA)</a:t>
            </a:r>
          </a:p>
          <a:p>
            <a:pPr lvl="1"/>
            <a:r>
              <a:rPr lang="en-US" altLang="ko-KR" sz="1800" dirty="0" err="1"/>
              <a:t>Omalizumab</a:t>
            </a:r>
            <a:r>
              <a:rPr lang="en-US" altLang="ko-KR" sz="1800" dirty="0"/>
              <a:t> is a drug of choice of CIU</a:t>
            </a:r>
          </a:p>
          <a:p>
            <a:pPr lvl="1"/>
            <a:r>
              <a:rPr lang="en-US" altLang="ko-KR" sz="1800" dirty="0" err="1"/>
              <a:t>Omalizumab</a:t>
            </a:r>
            <a:r>
              <a:rPr lang="en-US" altLang="ko-KR" sz="1800" dirty="0"/>
              <a:t> has been reported as a preventer of anaphylaxis </a:t>
            </a:r>
          </a:p>
          <a:p>
            <a:r>
              <a:rPr lang="en-US" altLang="ko-KR" sz="1800" dirty="0"/>
              <a:t>Long</a:t>
            </a:r>
            <a:r>
              <a:rPr lang="ko-KR" altLang="en-US" sz="1800" dirty="0"/>
              <a:t> </a:t>
            </a:r>
            <a:r>
              <a:rPr lang="en-US" altLang="ko-KR" sz="1800" dirty="0"/>
              <a:t>term safety</a:t>
            </a:r>
          </a:p>
          <a:p>
            <a:pPr lvl="1"/>
            <a:r>
              <a:rPr lang="ko-KR" altLang="en-US" sz="1800" u="sng" dirty="0"/>
              <a:t>산모</a:t>
            </a:r>
            <a:r>
              <a:rPr lang="en-US" altLang="ko-KR" sz="1800" u="sng" dirty="0"/>
              <a:t>/</a:t>
            </a:r>
            <a:r>
              <a:rPr lang="ko-KR" altLang="en-US" sz="1800" u="sng" dirty="0" err="1"/>
              <a:t>수유부도</a:t>
            </a:r>
            <a:r>
              <a:rPr lang="ko-KR" altLang="en-US" sz="1800" u="sng" dirty="0"/>
              <a:t> 안전하다는 데이터</a:t>
            </a:r>
            <a:r>
              <a:rPr lang="en-US" altLang="ko-KR" sz="1800" dirty="0"/>
              <a:t>(+)</a:t>
            </a:r>
          </a:p>
          <a:p>
            <a:pPr lvl="1"/>
            <a:r>
              <a:rPr lang="en-US" altLang="ko-KR" sz="1800" dirty="0"/>
              <a:t>6</a:t>
            </a:r>
            <a:r>
              <a:rPr lang="ko-KR" altLang="en-US" sz="1800" dirty="0" err="1"/>
              <a:t>세이상부터</a:t>
            </a:r>
            <a:r>
              <a:rPr lang="ko-KR" altLang="en-US" sz="1800" dirty="0"/>
              <a:t> 허가</a:t>
            </a:r>
            <a:r>
              <a:rPr lang="en-US" altLang="ko-KR" sz="1800" dirty="0"/>
              <a:t>(+)</a:t>
            </a:r>
            <a:endParaRPr lang="ko-KR" altLang="en-US" sz="1400" dirty="0"/>
          </a:p>
        </p:txBody>
      </p:sp>
      <p:sp>
        <p:nvSpPr>
          <p:cNvPr id="5" name="텍스트 개체 틀 4"/>
          <p:cNvSpPr>
            <a:spLocks noGrp="1"/>
          </p:cNvSpPr>
          <p:nvPr>
            <p:ph type="body" sz="quarter" idx="3"/>
          </p:nvPr>
        </p:nvSpPr>
        <p:spPr/>
        <p:txBody>
          <a:bodyPr/>
          <a:lstStyle/>
          <a:p>
            <a:r>
              <a:rPr lang="ko-KR" altLang="en-US" dirty="0"/>
              <a:t>단점</a:t>
            </a:r>
          </a:p>
        </p:txBody>
      </p:sp>
      <p:sp>
        <p:nvSpPr>
          <p:cNvPr id="6" name="내용 개체 틀 5"/>
          <p:cNvSpPr>
            <a:spLocks noGrp="1"/>
          </p:cNvSpPr>
          <p:nvPr>
            <p:ph sz="quarter" idx="4"/>
          </p:nvPr>
        </p:nvSpPr>
        <p:spPr/>
        <p:txBody>
          <a:bodyPr/>
          <a:lstStyle/>
          <a:p>
            <a:r>
              <a:rPr lang="en-US" altLang="ko-KR" sz="1800" dirty="0"/>
              <a:t>Allergic asthma, </a:t>
            </a:r>
            <a:r>
              <a:rPr lang="ko-KR" altLang="en-US" sz="1800" dirty="0"/>
              <a:t>특히 </a:t>
            </a:r>
            <a:r>
              <a:rPr lang="ko-KR" altLang="en-US" sz="1800" dirty="0" err="1"/>
              <a:t>통년성항원</a:t>
            </a:r>
            <a:r>
              <a:rPr lang="en-US" altLang="ko-KR" sz="1800" dirty="0"/>
              <a:t>(+)</a:t>
            </a:r>
            <a:r>
              <a:rPr lang="ko-KR" altLang="en-US" sz="1800" dirty="0"/>
              <a:t>만 </a:t>
            </a:r>
            <a:r>
              <a:rPr lang="ko-KR" altLang="en-US" sz="1800" dirty="0" err="1"/>
              <a:t>적응증받음</a:t>
            </a:r>
            <a:endParaRPr lang="en-US" altLang="ko-KR" sz="1800" dirty="0"/>
          </a:p>
          <a:p>
            <a:r>
              <a:rPr lang="en-US" altLang="ko-KR" sz="1800" u="sng" dirty="0"/>
              <a:t>Anaphylaxis </a:t>
            </a:r>
          </a:p>
          <a:p>
            <a:pPr lvl="1"/>
            <a:r>
              <a:rPr lang="en-US" altLang="ko-KR" sz="1600" dirty="0"/>
              <a:t>1/1000, at the first 3 injections within the first 2 hours</a:t>
            </a:r>
          </a:p>
          <a:p>
            <a:pPr lvl="1"/>
            <a:r>
              <a:rPr lang="en-US" altLang="ko-KR" sz="1600" dirty="0"/>
              <a:t>Patients should be observed for 2 hours after the ﬁrst 3 injections of </a:t>
            </a:r>
            <a:r>
              <a:rPr lang="en-US" altLang="ko-KR" sz="1600" dirty="0" err="1"/>
              <a:t>omalizumab</a:t>
            </a:r>
            <a:r>
              <a:rPr lang="en-US" altLang="ko-KR" sz="1600" dirty="0"/>
              <a:t> and for 30 minutes after subsequent injections.</a:t>
            </a:r>
          </a:p>
          <a:p>
            <a:pPr lvl="1"/>
            <a:endParaRPr lang="en-US" altLang="ko-KR" b="1" u="sng" dirty="0"/>
          </a:p>
          <a:p>
            <a:r>
              <a:rPr lang="ko-KR" altLang="en-US" sz="1800" dirty="0"/>
              <a:t>기생충 감염 </a:t>
            </a:r>
            <a:r>
              <a:rPr lang="en-US" altLang="ko-KR" sz="1800" dirty="0"/>
              <a:t>(</a:t>
            </a:r>
            <a:r>
              <a:rPr lang="en-US" altLang="ko-KR" sz="1800" dirty="0" err="1"/>
              <a:t>IgE</a:t>
            </a:r>
            <a:r>
              <a:rPr lang="en-US" altLang="ko-KR" sz="1800" dirty="0"/>
              <a:t>, </a:t>
            </a:r>
            <a:r>
              <a:rPr lang="en-US" altLang="ko-KR" sz="1800" dirty="0" err="1"/>
              <a:t>Eo</a:t>
            </a:r>
            <a:r>
              <a:rPr lang="en-US" altLang="ko-KR" sz="1800" dirty="0"/>
              <a:t>)</a:t>
            </a:r>
          </a:p>
          <a:p>
            <a:pPr lvl="1"/>
            <a:r>
              <a:rPr lang="ko-KR" altLang="en-US" sz="1600" dirty="0"/>
              <a:t>이론적 가능성 제기되나</a:t>
            </a:r>
            <a:r>
              <a:rPr lang="en-US" altLang="ko-KR" sz="1600" dirty="0"/>
              <a:t>, </a:t>
            </a:r>
            <a:r>
              <a:rPr lang="ko-KR" altLang="en-US" sz="1600" dirty="0"/>
              <a:t>임상적 유의한 기생충감염의 증가보고</a:t>
            </a:r>
            <a:r>
              <a:rPr lang="en-US" altLang="ko-KR" sz="1600" dirty="0"/>
              <a:t>(-)</a:t>
            </a:r>
            <a:endParaRPr lang="ko-KR" altLang="en-US" sz="1600" dirty="0"/>
          </a:p>
          <a:p>
            <a:pPr lvl="1"/>
            <a:endParaRPr lang="en-US" altLang="ko-KR" sz="2400" b="1" u="sng" dirty="0"/>
          </a:p>
          <a:p>
            <a:endParaRPr lang="ko-KR" altLang="en-US" dirty="0"/>
          </a:p>
        </p:txBody>
      </p:sp>
    </p:spTree>
    <p:extLst>
      <p:ext uri="{BB962C8B-B14F-4D97-AF65-F5344CB8AC3E}">
        <p14:creationId xmlns:p14="http://schemas.microsoft.com/office/powerpoint/2010/main" val="18110529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6"/>
          <p:cNvSpPr>
            <a:spLocks noGrp="1"/>
          </p:cNvSpPr>
          <p:nvPr>
            <p:ph type="title"/>
          </p:nvPr>
        </p:nvSpPr>
        <p:spPr/>
        <p:txBody>
          <a:bodyPr/>
          <a:lstStyle/>
          <a:p>
            <a:r>
              <a:rPr lang="en-US" altLang="ko-KR" dirty="0"/>
              <a:t>Anti-IL5/IL5R</a:t>
            </a:r>
            <a:br>
              <a:rPr lang="en-US" altLang="ko-KR" dirty="0"/>
            </a:br>
            <a:r>
              <a:rPr lang="en-US" altLang="ko-KR" dirty="0"/>
              <a:t>_</a:t>
            </a:r>
            <a:r>
              <a:rPr lang="ko-KR" altLang="en-US" dirty="0" err="1"/>
              <a:t>작용기전</a:t>
            </a:r>
            <a:endParaRPr lang="ko-KR" altLang="en-US" dirty="0"/>
          </a:p>
        </p:txBody>
      </p:sp>
      <p:sp>
        <p:nvSpPr>
          <p:cNvPr id="8" name="내용 개체 틀 7"/>
          <p:cNvSpPr>
            <a:spLocks noGrp="1"/>
          </p:cNvSpPr>
          <p:nvPr>
            <p:ph idx="1"/>
          </p:nvPr>
        </p:nvSpPr>
        <p:spPr/>
        <p:txBody>
          <a:bodyPr/>
          <a:lstStyle/>
          <a:p>
            <a:endParaRPr lang="ko-KR" altLang="en-US" dirty="0"/>
          </a:p>
        </p:txBody>
      </p:sp>
      <p:pic>
        <p:nvPicPr>
          <p:cNvPr id="1026" name="Picture 2" descr="Mechanism of action of mepolizumab, reslizumab, and benralizumab.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3898" y="1329277"/>
            <a:ext cx="7024034" cy="4668918"/>
          </a:xfrm>
          <a:prstGeom prst="rect">
            <a:avLst/>
          </a:prstGeom>
          <a:noFill/>
          <a:extLst>
            <a:ext uri="{909E8E84-426E-40DD-AFC4-6F175D3DCCD1}">
              <a14:hiddenFill xmlns:a14="http://schemas.microsoft.com/office/drawing/2010/main">
                <a:solidFill>
                  <a:srgbClr val="FFFFFF"/>
                </a:solidFill>
              </a14:hiddenFill>
            </a:ext>
          </a:extLst>
        </p:spPr>
      </p:pic>
      <p:sp>
        <p:nvSpPr>
          <p:cNvPr id="9" name="직사각형 8"/>
          <p:cNvSpPr/>
          <p:nvPr/>
        </p:nvSpPr>
        <p:spPr>
          <a:xfrm>
            <a:off x="5840665" y="6356400"/>
            <a:ext cx="4570942" cy="461558"/>
          </a:xfrm>
          <a:prstGeom prst="rect">
            <a:avLst/>
          </a:prstGeom>
        </p:spPr>
        <p:txBody>
          <a:bodyPr>
            <a:spAutoFit/>
          </a:bodyPr>
          <a:lstStyle/>
          <a:p>
            <a:pPr defTabSz="914217" fontAlgn="base" latinLnBrk="0">
              <a:spcBef>
                <a:spcPct val="0"/>
              </a:spcBef>
              <a:spcAft>
                <a:spcPct val="0"/>
              </a:spcAft>
              <a:defRPr/>
            </a:pPr>
            <a:r>
              <a:rPr lang="en-US" altLang="ko-KR" sz="1200" dirty="0">
                <a:solidFill>
                  <a:prstClr val="black"/>
                </a:solidFill>
                <a:latin typeface="Arial" charset="0"/>
                <a:cs typeface="Arial" charset="0"/>
              </a:rPr>
              <a:t>2019_Drugs in </a:t>
            </a:r>
            <a:r>
              <a:rPr lang="en-US" altLang="ko-KR" sz="1200" dirty="0" err="1">
                <a:solidFill>
                  <a:prstClr val="black"/>
                </a:solidFill>
                <a:latin typeface="Arial" charset="0"/>
                <a:cs typeface="Arial" charset="0"/>
              </a:rPr>
              <a:t>Context_Efficacy</a:t>
            </a:r>
            <a:r>
              <a:rPr lang="en-US" altLang="ko-KR" sz="1200" dirty="0">
                <a:solidFill>
                  <a:prstClr val="black"/>
                </a:solidFill>
                <a:latin typeface="Arial" charset="0"/>
                <a:cs typeface="Arial" charset="0"/>
              </a:rPr>
              <a:t> and steroid-sparing effect of </a:t>
            </a:r>
            <a:r>
              <a:rPr lang="en-US" altLang="ko-KR" sz="1200" dirty="0" err="1">
                <a:solidFill>
                  <a:prstClr val="black"/>
                </a:solidFill>
                <a:latin typeface="Arial" charset="0"/>
                <a:cs typeface="Arial" charset="0"/>
              </a:rPr>
              <a:t>benralizumab</a:t>
            </a:r>
            <a:r>
              <a:rPr lang="en-US" altLang="ko-KR" sz="1200" dirty="0">
                <a:solidFill>
                  <a:prstClr val="black"/>
                </a:solidFill>
                <a:latin typeface="Arial" charset="0"/>
                <a:cs typeface="Arial" charset="0"/>
              </a:rPr>
              <a:t>: has it an advantage over its competitors?</a:t>
            </a:r>
            <a:endParaRPr lang="ko-KR" altLang="en-US" sz="1200" dirty="0">
              <a:solidFill>
                <a:prstClr val="black"/>
              </a:solidFill>
              <a:latin typeface="Arial" charset="0"/>
              <a:cs typeface="Arial" charset="0"/>
            </a:endParaRPr>
          </a:p>
        </p:txBody>
      </p:sp>
      <p:sp>
        <p:nvSpPr>
          <p:cNvPr id="10" name="직사각형 9"/>
          <p:cNvSpPr/>
          <p:nvPr/>
        </p:nvSpPr>
        <p:spPr bwMode="auto">
          <a:xfrm>
            <a:off x="2867562" y="5093335"/>
            <a:ext cx="2453383" cy="270525"/>
          </a:xfrm>
          <a:prstGeom prst="rect">
            <a:avLst/>
          </a:prstGeom>
          <a:solidFill>
            <a:schemeClr val="bg1"/>
          </a:solidFill>
          <a:ln w="9525" cap="flat" cmpd="sng" algn="ctr">
            <a:noFill/>
            <a:prstDash val="solid"/>
            <a:round/>
            <a:headEnd type="none" w="med" len="med"/>
            <a:tailEnd type="none" w="med" len="med"/>
          </a:ln>
          <a:effectLst/>
        </p:spPr>
        <p:txBody>
          <a:bodyPr vert="horz" wrap="none" lIns="89979" tIns="46789" rIns="89979" bIns="46789" numCol="1" rtlCol="0" anchor="ctr" anchorCtr="0" compatLnSpc="1">
            <a:prstTxWarp prst="textNoShape">
              <a:avLst/>
            </a:prstTxWarp>
          </a:bodyPr>
          <a:lstStyle/>
          <a:p>
            <a:pPr defTabSz="914217" fontAlgn="base" latinLnBrk="0">
              <a:spcBef>
                <a:spcPct val="0"/>
              </a:spcBef>
              <a:spcAft>
                <a:spcPct val="0"/>
              </a:spcAft>
              <a:defRPr/>
            </a:pPr>
            <a:endParaRPr lang="ko-KR" altLang="en-US" sz="2000" dirty="0">
              <a:solidFill>
                <a:prstClr val="black"/>
              </a:solidFill>
              <a:latin typeface="Arial" charset="0"/>
              <a:cs typeface="Arial" charset="0"/>
            </a:endParaRPr>
          </a:p>
        </p:txBody>
      </p:sp>
      <p:sp>
        <p:nvSpPr>
          <p:cNvPr id="12" name="직사각형 11"/>
          <p:cNvSpPr/>
          <p:nvPr/>
        </p:nvSpPr>
        <p:spPr bwMode="auto">
          <a:xfrm>
            <a:off x="5964608" y="4822809"/>
            <a:ext cx="2798536" cy="139928"/>
          </a:xfrm>
          <a:prstGeom prst="rect">
            <a:avLst/>
          </a:prstGeom>
          <a:solidFill>
            <a:schemeClr val="bg1"/>
          </a:solidFill>
          <a:ln w="9525" cap="flat" cmpd="sng" algn="ctr">
            <a:noFill/>
            <a:prstDash val="solid"/>
            <a:round/>
            <a:headEnd type="none" w="med" len="med"/>
            <a:tailEnd type="none" w="med" len="med"/>
          </a:ln>
          <a:effectLst/>
        </p:spPr>
        <p:txBody>
          <a:bodyPr vert="horz" wrap="none" lIns="89979" tIns="46789" rIns="89979" bIns="46789" numCol="1" rtlCol="0" anchor="ctr" anchorCtr="0" compatLnSpc="1">
            <a:prstTxWarp prst="textNoShape">
              <a:avLst/>
            </a:prstTxWarp>
          </a:bodyPr>
          <a:lstStyle/>
          <a:p>
            <a:pPr defTabSz="914217" fontAlgn="base" latinLnBrk="0">
              <a:spcBef>
                <a:spcPct val="0"/>
              </a:spcBef>
              <a:spcAft>
                <a:spcPct val="0"/>
              </a:spcAft>
              <a:defRPr/>
            </a:pPr>
            <a:endParaRPr lang="ko-KR" altLang="en-US" sz="2000" dirty="0">
              <a:solidFill>
                <a:prstClr val="black"/>
              </a:solidFill>
              <a:latin typeface="Arial" charset="0"/>
              <a:cs typeface="Arial" charset="0"/>
            </a:endParaRPr>
          </a:p>
        </p:txBody>
      </p:sp>
    </p:spTree>
    <p:extLst>
      <p:ext uri="{BB962C8B-B14F-4D97-AF65-F5344CB8AC3E}">
        <p14:creationId xmlns:p14="http://schemas.microsoft.com/office/powerpoint/2010/main" val="3437596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a:t>천식</a:t>
            </a:r>
            <a:r>
              <a:rPr lang="en-US" altLang="ko-KR" dirty="0"/>
              <a:t>(Asthma, BA[bronchial asthma])</a:t>
            </a:r>
            <a:r>
              <a:rPr lang="ko-KR" altLang="en-US" dirty="0"/>
              <a:t>이란</a:t>
            </a:r>
            <a:r>
              <a:rPr lang="en-US" altLang="ko-KR" dirty="0"/>
              <a:t>?</a:t>
            </a:r>
            <a:endParaRPr lang="ko-KR" altLang="en-US" dirty="0"/>
          </a:p>
        </p:txBody>
      </p:sp>
      <p:sp>
        <p:nvSpPr>
          <p:cNvPr id="3" name="내용 개체 틀 2"/>
          <p:cNvSpPr>
            <a:spLocks noGrp="1"/>
          </p:cNvSpPr>
          <p:nvPr>
            <p:ph idx="1"/>
          </p:nvPr>
        </p:nvSpPr>
        <p:spPr>
          <a:xfrm>
            <a:off x="1631763" y="1489200"/>
            <a:ext cx="9035973" cy="4312990"/>
          </a:xfrm>
        </p:spPr>
        <p:txBody>
          <a:bodyPr/>
          <a:lstStyle/>
          <a:p>
            <a:r>
              <a:rPr lang="en-US" altLang="ko-KR" b="1" dirty="0"/>
              <a:t>Variable airflow obstruction </a:t>
            </a:r>
            <a:r>
              <a:rPr lang="en-US" altLang="ko-KR" sz="1800" b="1" dirty="0"/>
              <a:t>(</a:t>
            </a:r>
            <a:r>
              <a:rPr lang="ko-KR" altLang="en-US" sz="1800" b="1" dirty="0"/>
              <a:t>가변 기도폐쇄</a:t>
            </a:r>
            <a:r>
              <a:rPr lang="en-US" altLang="ko-KR" sz="1800" b="1" dirty="0"/>
              <a:t>: “</a:t>
            </a:r>
            <a:r>
              <a:rPr lang="ko-KR" altLang="en-US" sz="1800" b="1" dirty="0"/>
              <a:t>정상기도</a:t>
            </a:r>
            <a:r>
              <a:rPr lang="en-US" altLang="ko-KR" sz="1800" b="1" dirty="0"/>
              <a:t>”</a:t>
            </a:r>
            <a:r>
              <a:rPr lang="en-US" altLang="ko-KR" sz="1800" b="1" dirty="0">
                <a:sym typeface="Wingdings" pitchFamily="2" charset="2"/>
              </a:rPr>
              <a:t></a:t>
            </a:r>
            <a:r>
              <a:rPr lang="en-US" altLang="ko-KR" sz="1800" b="1" dirty="0"/>
              <a:t>“</a:t>
            </a:r>
            <a:r>
              <a:rPr lang="ko-KR" altLang="en-US" sz="1800" b="1" dirty="0">
                <a:sym typeface="Wingdings" pitchFamily="2" charset="2"/>
              </a:rPr>
              <a:t>기도폐쇄</a:t>
            </a:r>
            <a:r>
              <a:rPr lang="en-US" altLang="ko-KR" sz="1800" b="1" dirty="0">
                <a:sym typeface="Wingdings" pitchFamily="2" charset="2"/>
              </a:rPr>
              <a:t>”) </a:t>
            </a:r>
            <a:r>
              <a:rPr lang="ko-KR" altLang="en-US" sz="2000" dirty="0"/>
              <a:t>으로 인하여 생기는 질환으로</a:t>
            </a:r>
            <a:endParaRPr lang="en-US" altLang="ko-KR" sz="20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3283" y="2399806"/>
            <a:ext cx="6393877" cy="3580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직선 화살표 연결선 5"/>
          <p:cNvCxnSpPr/>
          <p:nvPr/>
        </p:nvCxnSpPr>
        <p:spPr bwMode="auto">
          <a:xfrm flipV="1">
            <a:off x="5066757" y="4900989"/>
            <a:ext cx="787218" cy="12696"/>
          </a:xfrm>
          <a:prstGeom prst="straightConnector1">
            <a:avLst/>
          </a:prstGeom>
          <a:solidFill>
            <a:schemeClr val="accent1"/>
          </a:solidFill>
          <a:ln w="88900" cap="flat" cmpd="sng" algn="ctr">
            <a:solidFill>
              <a:schemeClr val="tx1"/>
            </a:solidFill>
            <a:prstDash val="solid"/>
            <a:round/>
            <a:headEnd type="none" w="med" len="med"/>
            <a:tailEnd type="arrow"/>
          </a:ln>
          <a:effectLst/>
        </p:spPr>
      </p:cxnSp>
      <p:cxnSp>
        <p:nvCxnSpPr>
          <p:cNvPr id="7" name="직선 화살표 연결선 6"/>
          <p:cNvCxnSpPr/>
          <p:nvPr/>
        </p:nvCxnSpPr>
        <p:spPr bwMode="auto">
          <a:xfrm flipH="1">
            <a:off x="4673135" y="5281870"/>
            <a:ext cx="977674" cy="0"/>
          </a:xfrm>
          <a:prstGeom prst="straightConnector1">
            <a:avLst/>
          </a:prstGeom>
          <a:solidFill>
            <a:schemeClr val="accent1"/>
          </a:solidFill>
          <a:ln w="88900" cap="flat" cmpd="sng" algn="ctr">
            <a:solidFill>
              <a:schemeClr val="tx1"/>
            </a:solidFill>
            <a:prstDash val="solid"/>
            <a:round/>
            <a:headEnd type="none" w="med" len="med"/>
            <a:tailEnd type="arrow"/>
          </a:ln>
          <a:effectLst/>
        </p:spPr>
      </p:cxnSp>
      <p:sp>
        <p:nvSpPr>
          <p:cNvPr id="4" name="직사각형 3"/>
          <p:cNvSpPr/>
          <p:nvPr/>
        </p:nvSpPr>
        <p:spPr>
          <a:xfrm>
            <a:off x="1512380" y="6004950"/>
            <a:ext cx="9143471" cy="646181"/>
          </a:xfrm>
          <a:prstGeom prst="rect">
            <a:avLst/>
          </a:prstGeom>
          <a:solidFill>
            <a:srgbClr val="FFFF00"/>
          </a:solidFill>
        </p:spPr>
        <p:txBody>
          <a:bodyPr wrap="square">
            <a:spAutoFit/>
          </a:bodyPr>
          <a:lstStyle/>
          <a:p>
            <a:r>
              <a:rPr lang="en-US" altLang="ko-KR" b="1" dirty="0"/>
              <a:t>“</a:t>
            </a:r>
            <a:r>
              <a:rPr lang="ko-KR" altLang="en-US" b="1" dirty="0">
                <a:sym typeface="Wingdings" pitchFamily="2" charset="2"/>
              </a:rPr>
              <a:t>기도폐쇄</a:t>
            </a:r>
            <a:r>
              <a:rPr lang="en-US" altLang="ko-KR" b="1" dirty="0">
                <a:sym typeface="Wingdings" pitchFamily="2" charset="2"/>
              </a:rPr>
              <a:t>” </a:t>
            </a:r>
            <a:r>
              <a:rPr lang="ko-KR" altLang="en-US" b="1" dirty="0">
                <a:sym typeface="Wingdings" pitchFamily="2" charset="2"/>
              </a:rPr>
              <a:t>가 있을 때</a:t>
            </a:r>
            <a:r>
              <a:rPr lang="en-US" altLang="ko-KR" b="1" dirty="0">
                <a:sym typeface="Wingdings" pitchFamily="2" charset="2"/>
              </a:rPr>
              <a:t>, </a:t>
            </a:r>
            <a:r>
              <a:rPr lang="ko-KR" altLang="en-US" b="1" dirty="0" err="1">
                <a:sym typeface="Wingdings" pitchFamily="2" charset="2"/>
              </a:rPr>
              <a:t>천식증상</a:t>
            </a:r>
            <a:r>
              <a:rPr lang="ko-KR" altLang="en-US" b="1" dirty="0">
                <a:sym typeface="Wingdings" pitchFamily="2" charset="2"/>
              </a:rPr>
              <a:t> </a:t>
            </a:r>
            <a:r>
              <a:rPr lang="en-US" altLang="ko-KR" b="1" dirty="0">
                <a:sym typeface="Wingdings" pitchFamily="2" charset="2"/>
              </a:rPr>
              <a:t>[</a:t>
            </a:r>
            <a:r>
              <a:rPr lang="ko-KR" altLang="en-US" b="1" dirty="0">
                <a:sym typeface="Wingdings" pitchFamily="2" charset="2"/>
              </a:rPr>
              <a:t>기침</a:t>
            </a:r>
            <a:r>
              <a:rPr lang="en-US" altLang="ko-KR" b="1" dirty="0">
                <a:sym typeface="Wingdings" pitchFamily="2" charset="2"/>
              </a:rPr>
              <a:t>, </a:t>
            </a:r>
            <a:r>
              <a:rPr lang="ko-KR" altLang="en-US" b="1" dirty="0">
                <a:sym typeface="Wingdings" pitchFamily="2" charset="2"/>
              </a:rPr>
              <a:t>호흡곤란</a:t>
            </a:r>
            <a:r>
              <a:rPr lang="en-US" altLang="ko-KR" b="1" dirty="0">
                <a:sym typeface="Wingdings" pitchFamily="2" charset="2"/>
              </a:rPr>
              <a:t>, </a:t>
            </a:r>
            <a:r>
              <a:rPr lang="ko-KR" altLang="en-US" b="1" dirty="0">
                <a:sym typeface="Wingdings" pitchFamily="2" charset="2"/>
              </a:rPr>
              <a:t>천명</a:t>
            </a:r>
            <a:r>
              <a:rPr lang="en-US" altLang="ko-KR" b="1" dirty="0">
                <a:sym typeface="Wingdings" pitchFamily="2" charset="2"/>
              </a:rPr>
              <a:t>, </a:t>
            </a:r>
            <a:r>
              <a:rPr lang="ko-KR" altLang="en-US" b="1" dirty="0" err="1">
                <a:sym typeface="Wingdings" pitchFamily="2" charset="2"/>
              </a:rPr>
              <a:t>가슴답답함</a:t>
            </a:r>
            <a:r>
              <a:rPr lang="en-US" altLang="ko-KR" b="1" dirty="0">
                <a:sym typeface="Wingdings" pitchFamily="2" charset="2"/>
              </a:rPr>
              <a:t>]</a:t>
            </a:r>
            <a:r>
              <a:rPr lang="ko-KR" altLang="en-US" b="1" dirty="0">
                <a:sym typeface="Wingdings" pitchFamily="2" charset="2"/>
              </a:rPr>
              <a:t>이 생겼다가</a:t>
            </a:r>
            <a:r>
              <a:rPr lang="en-US" altLang="ko-KR" b="1" dirty="0">
                <a:sym typeface="Wingdings" pitchFamily="2" charset="2"/>
              </a:rPr>
              <a:t>, </a:t>
            </a:r>
          </a:p>
          <a:p>
            <a:r>
              <a:rPr lang="en-US" altLang="ko-KR" b="1" dirty="0">
                <a:sym typeface="Wingdings" pitchFamily="2" charset="2"/>
              </a:rPr>
              <a:t>“</a:t>
            </a:r>
            <a:r>
              <a:rPr lang="ko-KR" altLang="en-US" b="1" dirty="0">
                <a:sym typeface="Wingdings" pitchFamily="2" charset="2"/>
              </a:rPr>
              <a:t>정상기도</a:t>
            </a:r>
            <a:r>
              <a:rPr lang="en-US" altLang="ko-KR" b="1" dirty="0">
                <a:sym typeface="Wingdings" pitchFamily="2" charset="2"/>
              </a:rPr>
              <a:t>”</a:t>
            </a:r>
            <a:r>
              <a:rPr lang="ko-KR" altLang="en-US" b="1" dirty="0">
                <a:sym typeface="Wingdings" pitchFamily="2" charset="2"/>
              </a:rPr>
              <a:t>로 돌아오면</a:t>
            </a:r>
            <a:r>
              <a:rPr lang="en-US" altLang="ko-KR" b="1" dirty="0">
                <a:sym typeface="Wingdings" pitchFamily="2" charset="2"/>
              </a:rPr>
              <a:t>, </a:t>
            </a:r>
            <a:r>
              <a:rPr lang="ko-KR" altLang="en-US" b="1" dirty="0">
                <a:sym typeface="Wingdings" pitchFamily="2" charset="2"/>
              </a:rPr>
              <a:t>증상이 완전히 사라지는</a:t>
            </a:r>
            <a:r>
              <a:rPr lang="en-US" altLang="ko-KR" b="1" dirty="0">
                <a:sym typeface="Wingdings" pitchFamily="2" charset="2"/>
              </a:rPr>
              <a:t>…</a:t>
            </a:r>
            <a:r>
              <a:rPr lang="ko-KR" altLang="en-US" b="1" dirty="0">
                <a:sym typeface="Wingdings" pitchFamily="2" charset="2"/>
              </a:rPr>
              <a:t>것을 특징으로 하는 질환</a:t>
            </a:r>
            <a:endParaRPr lang="ko-KR" altLang="en-US" b="1" dirty="0"/>
          </a:p>
        </p:txBody>
      </p:sp>
    </p:spTree>
    <p:extLst>
      <p:ext uri="{BB962C8B-B14F-4D97-AF65-F5344CB8AC3E}">
        <p14:creationId xmlns:p14="http://schemas.microsoft.com/office/powerpoint/2010/main" val="23850595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en-US" altLang="ko-KR" sz="2800" dirty="0"/>
              <a:t>Anti-IL5 – Mepolizumab</a:t>
            </a:r>
            <a:br>
              <a:rPr lang="en-US" altLang="ko-KR" sz="2799" dirty="0"/>
            </a:br>
            <a:r>
              <a:rPr lang="en-US" altLang="ko-KR" sz="2799" dirty="0"/>
              <a:t>_</a:t>
            </a:r>
            <a:r>
              <a:rPr lang="ko-KR" altLang="en-US" sz="2799" dirty="0"/>
              <a:t>천식 임상연구</a:t>
            </a:r>
            <a:r>
              <a:rPr lang="en-US" altLang="ko-KR" sz="2799" dirty="0"/>
              <a:t>(RCT) </a:t>
            </a:r>
            <a:r>
              <a:rPr lang="ko-KR" altLang="en-US" sz="2799" dirty="0"/>
              <a:t>결과 </a:t>
            </a:r>
            <a:r>
              <a:rPr lang="en-US" altLang="ko-KR" sz="2799" dirty="0"/>
              <a:t> </a:t>
            </a:r>
            <a:endParaRPr lang="ko-KR" altLang="en-US" dirty="0"/>
          </a:p>
        </p:txBody>
      </p:sp>
      <p:sp>
        <p:nvSpPr>
          <p:cNvPr id="7" name="내용 개체 틀 2"/>
          <p:cNvSpPr txBox="1">
            <a:spLocks/>
          </p:cNvSpPr>
          <p:nvPr/>
        </p:nvSpPr>
        <p:spPr>
          <a:xfrm>
            <a:off x="393736" y="1489102"/>
            <a:ext cx="11366499" cy="4313238"/>
          </a:xfrm>
          <a:prstGeom prst="rect">
            <a:avLst/>
          </a:prstGeom>
        </p:spPr>
        <p:txBody>
          <a:bodyPr/>
          <a:lstStyle>
            <a:lvl1pPr marL="180516" indent="-180516" algn="l" rtl="0" eaLnBrk="0" fontAlgn="base" hangingPunct="0">
              <a:spcBef>
                <a:spcPct val="0"/>
              </a:spcBef>
              <a:spcAft>
                <a:spcPct val="40000"/>
              </a:spcAft>
              <a:buFont typeface="Wingdings" pitchFamily="2" charset="2"/>
              <a:buChar char="§"/>
              <a:defRPr sz="2799">
                <a:solidFill>
                  <a:schemeClr val="tx1"/>
                </a:solidFill>
                <a:latin typeface="Calibri" pitchFamily="34" charset="0"/>
                <a:ea typeface="+mn-ea"/>
                <a:cs typeface="Calibri" pitchFamily="34" charset="0"/>
              </a:defRPr>
            </a:lvl1pPr>
            <a:lvl2pPr marL="443355" indent="-261275" algn="l" rtl="0" eaLnBrk="0" fontAlgn="base" hangingPunct="0">
              <a:spcBef>
                <a:spcPct val="0"/>
              </a:spcBef>
              <a:spcAft>
                <a:spcPct val="40000"/>
              </a:spcAft>
              <a:buChar char="–"/>
              <a:defRPr sz="2400">
                <a:solidFill>
                  <a:schemeClr val="tx1"/>
                </a:solidFill>
                <a:latin typeface="Calibri" pitchFamily="34" charset="0"/>
                <a:cs typeface="Calibri" pitchFamily="34" charset="0"/>
              </a:defRPr>
            </a:lvl2pPr>
            <a:lvl3pPr marL="718889" indent="-273928" algn="l" rtl="0" eaLnBrk="0" fontAlgn="base" hangingPunct="0">
              <a:spcBef>
                <a:spcPct val="0"/>
              </a:spcBef>
              <a:spcAft>
                <a:spcPct val="40000"/>
              </a:spcAft>
              <a:buChar char="•"/>
              <a:defRPr sz="2000">
                <a:solidFill>
                  <a:schemeClr val="tx1"/>
                </a:solidFill>
                <a:latin typeface="Calibri" pitchFamily="34" charset="0"/>
                <a:cs typeface="Calibri" pitchFamily="34" charset="0"/>
              </a:defRPr>
            </a:lvl3pPr>
            <a:lvl4pPr marL="984926" indent="-264429" algn="l" rtl="0" eaLnBrk="0" fontAlgn="base" hangingPunct="0">
              <a:spcBef>
                <a:spcPct val="0"/>
              </a:spcBef>
              <a:spcAft>
                <a:spcPct val="40000"/>
              </a:spcAft>
              <a:buChar char="–"/>
              <a:defRPr sz="1800">
                <a:solidFill>
                  <a:schemeClr val="tx1"/>
                </a:solidFill>
                <a:latin typeface="Calibri" pitchFamily="34" charset="0"/>
                <a:cs typeface="Calibri" pitchFamily="34" charset="0"/>
              </a:defRPr>
            </a:lvl4pPr>
            <a:lvl5pPr marL="1250927" indent="-264429" algn="l" rtl="0" eaLnBrk="0" fontAlgn="base" hangingPunct="0">
              <a:spcBef>
                <a:spcPct val="0"/>
              </a:spcBef>
              <a:spcAft>
                <a:spcPct val="40000"/>
              </a:spcAft>
              <a:buChar char="»"/>
              <a:defRPr sz="1600">
                <a:solidFill>
                  <a:schemeClr val="tx1"/>
                </a:solidFill>
                <a:latin typeface="Calibri" pitchFamily="34" charset="0"/>
                <a:cs typeface="Calibri" pitchFamily="34" charset="0"/>
              </a:defRPr>
            </a:lvl5pPr>
            <a:lvl6pPr marL="1706968" indent="-264429" algn="l" rtl="0" fontAlgn="base">
              <a:spcBef>
                <a:spcPct val="0"/>
              </a:spcBef>
              <a:spcAft>
                <a:spcPct val="40000"/>
              </a:spcAft>
              <a:buChar char="»"/>
              <a:defRPr>
                <a:solidFill>
                  <a:schemeClr val="tx1"/>
                </a:solidFill>
                <a:latin typeface="+mn-lt"/>
                <a:cs typeface="+mn-cs"/>
              </a:defRPr>
            </a:lvl6pPr>
            <a:lvl7pPr marL="2163003" indent="-264429" algn="l" rtl="0" fontAlgn="base">
              <a:spcBef>
                <a:spcPct val="0"/>
              </a:spcBef>
              <a:spcAft>
                <a:spcPct val="40000"/>
              </a:spcAft>
              <a:buChar char="»"/>
              <a:defRPr>
                <a:solidFill>
                  <a:schemeClr val="tx1"/>
                </a:solidFill>
                <a:latin typeface="+mn-lt"/>
                <a:cs typeface="+mn-cs"/>
              </a:defRPr>
            </a:lvl7pPr>
            <a:lvl8pPr marL="2619034" indent="-264429" algn="l" rtl="0" fontAlgn="base">
              <a:spcBef>
                <a:spcPct val="0"/>
              </a:spcBef>
              <a:spcAft>
                <a:spcPct val="40000"/>
              </a:spcAft>
              <a:buChar char="»"/>
              <a:defRPr>
                <a:solidFill>
                  <a:schemeClr val="tx1"/>
                </a:solidFill>
                <a:latin typeface="+mn-lt"/>
                <a:cs typeface="+mn-cs"/>
              </a:defRPr>
            </a:lvl8pPr>
            <a:lvl9pPr marL="3075077" indent="-264429" algn="l" rtl="0" fontAlgn="base">
              <a:spcBef>
                <a:spcPct val="0"/>
              </a:spcBef>
              <a:spcAft>
                <a:spcPct val="40000"/>
              </a:spcAft>
              <a:buChar char="»"/>
              <a:defRPr>
                <a:solidFill>
                  <a:schemeClr val="tx1"/>
                </a:solidFill>
                <a:latin typeface="+mn-lt"/>
                <a:cs typeface="+mn-cs"/>
              </a:defRPr>
            </a:lvl9pPr>
          </a:lstStyle>
          <a:p>
            <a:pPr latinLnBrk="0"/>
            <a:r>
              <a:rPr lang="en-US" altLang="ko-KR" sz="5400" kern="0" dirty="0"/>
              <a:t>AE 30-55%↓</a:t>
            </a:r>
          </a:p>
          <a:p>
            <a:pPr latinLnBrk="0"/>
            <a:r>
              <a:rPr lang="en-US" altLang="ko-KR" sz="5400" kern="0" dirty="0"/>
              <a:t>FEV1 110-120ml↑</a:t>
            </a:r>
          </a:p>
          <a:p>
            <a:pPr latinLnBrk="0"/>
            <a:r>
              <a:rPr lang="en-US" altLang="ko-KR" sz="5400" kern="0" dirty="0" err="1">
                <a:solidFill>
                  <a:srgbClr val="FF0000"/>
                </a:solidFill>
              </a:rPr>
              <a:t>OCSw</a:t>
            </a:r>
            <a:r>
              <a:rPr lang="en-US" altLang="ko-KR" sz="5400" kern="0" dirty="0">
                <a:solidFill>
                  <a:srgbClr val="FF0000"/>
                </a:solidFill>
              </a:rPr>
              <a:t> +(15% off)</a:t>
            </a:r>
            <a:endParaRPr lang="ko-KR" altLang="en-US" kern="0" dirty="0">
              <a:solidFill>
                <a:srgbClr val="FF0000"/>
              </a:solidFill>
            </a:endParaRPr>
          </a:p>
        </p:txBody>
      </p:sp>
      <p:sp>
        <p:nvSpPr>
          <p:cNvPr id="2" name="직사각형 1"/>
          <p:cNvSpPr/>
          <p:nvPr/>
        </p:nvSpPr>
        <p:spPr>
          <a:xfrm>
            <a:off x="6353299" y="6075972"/>
            <a:ext cx="5838701" cy="830997"/>
          </a:xfrm>
          <a:prstGeom prst="rect">
            <a:avLst/>
          </a:prstGeom>
        </p:spPr>
        <p:txBody>
          <a:bodyPr wrap="square">
            <a:spAutoFit/>
          </a:bodyPr>
          <a:lstStyle/>
          <a:p>
            <a:pPr algn="r"/>
            <a:r>
              <a:rPr lang="ko-KR" altLang="en-US" sz="1600" dirty="0"/>
              <a:t>INNOVATE </a:t>
            </a:r>
            <a:r>
              <a:rPr lang="ko-KR" altLang="en-US" sz="1600" dirty="0" err="1"/>
              <a:t>study</a:t>
            </a:r>
            <a:r>
              <a:rPr lang="ko-KR" altLang="en-US" sz="1600" dirty="0"/>
              <a:t> (</a:t>
            </a:r>
            <a:r>
              <a:rPr lang="ko-KR" altLang="en-US" sz="1600" dirty="0" err="1"/>
              <a:t>Omalizumab</a:t>
            </a:r>
            <a:r>
              <a:rPr lang="ko-KR" altLang="en-US" sz="1600" dirty="0"/>
              <a:t>)</a:t>
            </a:r>
          </a:p>
          <a:p>
            <a:pPr algn="r"/>
            <a:r>
              <a:rPr lang="ko-KR" altLang="en-US" sz="1600" dirty="0"/>
              <a:t>2019_ajrccm_Role of </a:t>
            </a:r>
            <a:r>
              <a:rPr lang="ko-KR" altLang="en-US" sz="1600" dirty="0" err="1"/>
              <a:t>biologics</a:t>
            </a:r>
            <a:r>
              <a:rPr lang="ko-KR" altLang="en-US" sz="1600" dirty="0"/>
              <a:t> </a:t>
            </a:r>
            <a:r>
              <a:rPr lang="ko-KR" altLang="en-US" sz="1600" dirty="0" err="1"/>
              <a:t>in</a:t>
            </a:r>
            <a:r>
              <a:rPr lang="ko-KR" altLang="en-US" sz="1600" dirty="0"/>
              <a:t> </a:t>
            </a:r>
            <a:r>
              <a:rPr lang="ko-KR" altLang="en-US" sz="1600" dirty="0" err="1"/>
              <a:t>asthma</a:t>
            </a:r>
            <a:r>
              <a:rPr lang="ko-KR" altLang="en-US" sz="1600" dirty="0"/>
              <a:t> </a:t>
            </a:r>
            <a:r>
              <a:rPr lang="ko-KR" altLang="en-US" sz="1600" dirty="0" err="1"/>
              <a:t>Humbert</a:t>
            </a:r>
            <a:r>
              <a:rPr lang="ko-KR" altLang="en-US" sz="1600" dirty="0"/>
              <a:t> </a:t>
            </a:r>
            <a:r>
              <a:rPr lang="ko-KR" altLang="en-US" sz="1600" dirty="0" err="1"/>
              <a:t>M</a:t>
            </a:r>
            <a:r>
              <a:rPr lang="ko-KR" altLang="en-US" sz="1600" dirty="0"/>
              <a:t>, </a:t>
            </a:r>
            <a:r>
              <a:rPr lang="ko-KR" altLang="en-US" sz="1600" dirty="0" err="1"/>
              <a:t>et</a:t>
            </a:r>
            <a:r>
              <a:rPr lang="ko-KR" altLang="en-US" sz="1600" dirty="0"/>
              <a:t> </a:t>
            </a:r>
            <a:r>
              <a:rPr lang="ko-KR" altLang="en-US" sz="1600" dirty="0" err="1"/>
              <a:t>al</a:t>
            </a:r>
            <a:r>
              <a:rPr lang="ko-KR" altLang="en-US" sz="1600" dirty="0"/>
              <a:t>. 2014_cochrane_Omalizumab </a:t>
            </a:r>
            <a:r>
              <a:rPr lang="ko-KR" altLang="en-US" sz="1600" dirty="0" err="1"/>
              <a:t>for</a:t>
            </a:r>
            <a:r>
              <a:rPr lang="ko-KR" altLang="en-US" sz="1600" dirty="0"/>
              <a:t> </a:t>
            </a:r>
            <a:r>
              <a:rPr lang="ko-KR" altLang="en-US" sz="1600" dirty="0" err="1"/>
              <a:t>asthma</a:t>
            </a:r>
            <a:r>
              <a:rPr lang="ko-KR" altLang="en-US" sz="1600" dirty="0"/>
              <a:t> </a:t>
            </a:r>
            <a:r>
              <a:rPr lang="ko-KR" altLang="en-US" sz="1600" dirty="0" err="1"/>
              <a:t>in</a:t>
            </a:r>
            <a:r>
              <a:rPr lang="ko-KR" altLang="en-US" sz="1600" dirty="0"/>
              <a:t> </a:t>
            </a:r>
            <a:r>
              <a:rPr lang="ko-KR" altLang="en-US" sz="1600" dirty="0" err="1"/>
              <a:t>adults</a:t>
            </a:r>
            <a:r>
              <a:rPr lang="ko-KR" altLang="en-US" sz="1600" dirty="0"/>
              <a:t> and </a:t>
            </a:r>
            <a:r>
              <a:rPr lang="ko-KR" altLang="en-US" sz="1600" dirty="0" err="1"/>
              <a:t>children</a:t>
            </a:r>
            <a:endParaRPr lang="ko-KR" altLang="en-US" sz="1600" dirty="0"/>
          </a:p>
        </p:txBody>
      </p:sp>
      <p:sp>
        <p:nvSpPr>
          <p:cNvPr id="4" name="직사각형 3"/>
          <p:cNvSpPr/>
          <p:nvPr/>
        </p:nvSpPr>
        <p:spPr>
          <a:xfrm>
            <a:off x="0" y="6452985"/>
            <a:ext cx="2621295" cy="369332"/>
          </a:xfrm>
          <a:prstGeom prst="rect">
            <a:avLst/>
          </a:prstGeom>
        </p:spPr>
        <p:txBody>
          <a:bodyPr wrap="none">
            <a:spAutoFit/>
          </a:bodyPr>
          <a:lstStyle/>
          <a:p>
            <a:r>
              <a:rPr lang="ko-KR" altLang="en-US" dirty="0" err="1"/>
              <a:t>OCSw</a:t>
            </a:r>
            <a:r>
              <a:rPr lang="ko-KR" altLang="en-US" dirty="0"/>
              <a:t>, OCS </a:t>
            </a:r>
            <a:r>
              <a:rPr lang="ko-KR" altLang="en-US" dirty="0" err="1"/>
              <a:t>withdrawal</a:t>
            </a:r>
            <a:endParaRPr lang="ko-KR" altLang="en-US" dirty="0"/>
          </a:p>
        </p:txBody>
      </p:sp>
      <p:sp>
        <p:nvSpPr>
          <p:cNvPr id="5" name="직사각형 4"/>
          <p:cNvSpPr/>
          <p:nvPr/>
        </p:nvSpPr>
        <p:spPr>
          <a:xfrm>
            <a:off x="110164" y="4971343"/>
            <a:ext cx="3414717" cy="830997"/>
          </a:xfrm>
          <a:prstGeom prst="rect">
            <a:avLst/>
          </a:prstGeom>
        </p:spPr>
        <p:txBody>
          <a:bodyPr wrap="none">
            <a:spAutoFit/>
          </a:bodyPr>
          <a:lstStyle/>
          <a:p>
            <a:r>
              <a:rPr lang="ko-KR" altLang="en-US" sz="2400" dirty="0"/>
              <a:t>등록기준</a:t>
            </a:r>
            <a:endParaRPr lang="en-US" altLang="ko-KR" sz="2400" dirty="0"/>
          </a:p>
          <a:p>
            <a:r>
              <a:rPr lang="en-US" altLang="ko-KR" sz="2400" dirty="0"/>
              <a:t>-Eos ≥ 150  or 300</a:t>
            </a:r>
            <a:r>
              <a:rPr lang="ko-KR" altLang="en-US" sz="2400" dirty="0"/>
              <a:t>이상</a:t>
            </a:r>
            <a:r>
              <a:rPr lang="en-US" altLang="ko-KR" sz="2400" dirty="0"/>
              <a:t> </a:t>
            </a:r>
            <a:endParaRPr lang="ko-KR" altLang="en-US" sz="2400" dirty="0"/>
          </a:p>
        </p:txBody>
      </p:sp>
    </p:spTree>
    <p:extLst>
      <p:ext uri="{BB962C8B-B14F-4D97-AF65-F5344CB8AC3E}">
        <p14:creationId xmlns:p14="http://schemas.microsoft.com/office/powerpoint/2010/main" val="4546210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Anti-IL5 – </a:t>
            </a:r>
            <a:r>
              <a:rPr lang="en-US" altLang="ko-KR" dirty="0" err="1"/>
              <a:t>Mepolizumab</a:t>
            </a:r>
            <a:br>
              <a:rPr lang="en-US" altLang="ko-KR" dirty="0"/>
            </a:br>
            <a:r>
              <a:rPr lang="en-US" altLang="ko-KR" dirty="0"/>
              <a:t>_</a:t>
            </a:r>
            <a:r>
              <a:rPr lang="ko-KR" altLang="en-US" dirty="0"/>
              <a:t>보험 요건</a:t>
            </a:r>
            <a:r>
              <a:rPr lang="en-US" altLang="ko-KR" dirty="0"/>
              <a:t>/</a:t>
            </a:r>
            <a:r>
              <a:rPr lang="ko-KR" altLang="en-US" dirty="0"/>
              <a:t>가격</a:t>
            </a:r>
            <a:r>
              <a:rPr lang="en-US" altLang="ko-KR" dirty="0"/>
              <a:t>/</a:t>
            </a:r>
            <a:r>
              <a:rPr lang="ko-KR" altLang="en-US" dirty="0"/>
              <a:t>용법</a:t>
            </a:r>
          </a:p>
        </p:txBody>
      </p:sp>
      <p:sp>
        <p:nvSpPr>
          <p:cNvPr id="9" name="내용 개체 틀 2"/>
          <p:cNvSpPr>
            <a:spLocks noGrp="1"/>
          </p:cNvSpPr>
          <p:nvPr>
            <p:ph idx="1"/>
          </p:nvPr>
        </p:nvSpPr>
        <p:spPr>
          <a:xfrm>
            <a:off x="400087" y="1489192"/>
            <a:ext cx="11498988" cy="4312989"/>
          </a:xfrm>
        </p:spPr>
        <p:txBody>
          <a:bodyPr/>
          <a:lstStyle/>
          <a:p>
            <a:r>
              <a:rPr lang="ko-KR" altLang="en-US" dirty="0"/>
              <a:t>보험 요건 </a:t>
            </a:r>
            <a:r>
              <a:rPr lang="en-US" altLang="ko-KR" dirty="0"/>
              <a:t>(2023.11.1-)</a:t>
            </a:r>
          </a:p>
          <a:p>
            <a:pPr lvl="1"/>
            <a:r>
              <a:rPr lang="en-US" altLang="ko-KR" sz="2000" dirty="0"/>
              <a:t>ICS-LABA</a:t>
            </a:r>
            <a:r>
              <a:rPr lang="ko-KR" altLang="en-US" sz="2000" dirty="0"/>
              <a:t>와 </a:t>
            </a:r>
            <a:r>
              <a:rPr lang="en-US" altLang="ko-KR" sz="2000" dirty="0"/>
              <a:t>LAMA</a:t>
            </a:r>
            <a:r>
              <a:rPr lang="ko-KR" altLang="en-US" sz="2000" dirty="0"/>
              <a:t>치료에도 불구하고 </a:t>
            </a:r>
            <a:r>
              <a:rPr lang="ko-KR" altLang="en-US" sz="2000" dirty="0" err="1"/>
              <a:t>비조절</a:t>
            </a:r>
            <a:r>
              <a:rPr lang="ko-KR" altLang="en-US" sz="2000" dirty="0"/>
              <a:t> 및 아래 중 하나</a:t>
            </a:r>
            <a:endParaRPr lang="en-US" altLang="ko-KR" sz="2000" dirty="0"/>
          </a:p>
          <a:p>
            <a:pPr lvl="2"/>
            <a:r>
              <a:rPr lang="ko-KR" altLang="en-US" sz="1800" dirty="0"/>
              <a:t>아래</a:t>
            </a:r>
            <a:endParaRPr lang="en-US" altLang="ko-KR" sz="1800" dirty="0"/>
          </a:p>
          <a:p>
            <a:pPr marL="979144" lvl="4" indent="0">
              <a:buNone/>
            </a:pPr>
            <a:r>
              <a:rPr lang="ko-KR" altLang="en-US" sz="1400" dirty="0"/>
              <a:t> </a:t>
            </a:r>
            <a:r>
              <a:rPr lang="en-US" altLang="ko-KR" sz="1400" dirty="0"/>
              <a:t>(1) 12</a:t>
            </a:r>
            <a:r>
              <a:rPr lang="ko-KR" altLang="en-US" sz="1400" dirty="0"/>
              <a:t>개월 내 </a:t>
            </a:r>
            <a:r>
              <a:rPr lang="ko-KR" altLang="en-US" sz="1400" dirty="0" err="1"/>
              <a:t>호산구</a:t>
            </a:r>
            <a:r>
              <a:rPr lang="ko-KR" altLang="en-US" sz="1400" dirty="0"/>
              <a:t> </a:t>
            </a:r>
            <a:r>
              <a:rPr lang="en-US" altLang="ko-KR" sz="1400" b="1" u="sng" dirty="0"/>
              <a:t>300/</a:t>
            </a:r>
            <a:r>
              <a:rPr lang="en-US" altLang="ko-KR" sz="1400" b="1" u="sng" dirty="0" err="1"/>
              <a:t>ul</a:t>
            </a:r>
            <a:r>
              <a:rPr lang="ko-KR" altLang="en-US" sz="1400" b="1" u="sng" dirty="0"/>
              <a:t>이상 </a:t>
            </a:r>
            <a:r>
              <a:rPr lang="en-US" altLang="ko-KR" sz="1400" dirty="0"/>
              <a:t>+ </a:t>
            </a:r>
            <a:r>
              <a:rPr lang="ko-KR" altLang="en-US" sz="1400" dirty="0"/>
              <a:t> </a:t>
            </a:r>
            <a:r>
              <a:rPr lang="en-US" altLang="ko-KR" sz="1400" dirty="0"/>
              <a:t>12</a:t>
            </a:r>
            <a:r>
              <a:rPr lang="ko-KR" altLang="en-US" sz="1400" dirty="0"/>
              <a:t>개월 이내에 전신 </a:t>
            </a:r>
            <a:r>
              <a:rPr lang="ko-KR" altLang="en-US" sz="1400" dirty="0" err="1"/>
              <a:t>코르티코스테로이드가</a:t>
            </a:r>
            <a:r>
              <a:rPr lang="ko-KR" altLang="en-US" sz="1400" dirty="0"/>
              <a:t> 요구되는 </a:t>
            </a:r>
            <a:r>
              <a:rPr lang="ko-KR" altLang="en-US" sz="1400" b="1" u="sng" dirty="0"/>
              <a:t>천식 </a:t>
            </a:r>
            <a:r>
              <a:rPr lang="ko-KR" altLang="en-US" sz="1400" b="1" u="sng" dirty="0" err="1"/>
              <a:t>급성악화가</a:t>
            </a:r>
            <a:r>
              <a:rPr lang="ko-KR" altLang="en-US" sz="1400" b="1" u="sng" dirty="0"/>
              <a:t> </a:t>
            </a:r>
            <a:r>
              <a:rPr lang="en-US" altLang="ko-KR" sz="1400" b="1" u="sng" dirty="0"/>
              <a:t>4</a:t>
            </a:r>
            <a:r>
              <a:rPr lang="ko-KR" altLang="en-US" sz="1400" b="1" u="sng" dirty="0"/>
              <a:t>회 </a:t>
            </a:r>
            <a:r>
              <a:rPr lang="ko-KR" altLang="en-US" sz="1400" dirty="0"/>
              <a:t>이상 발생한 경우</a:t>
            </a:r>
            <a:endParaRPr lang="en-US" altLang="ko-KR" sz="1400" dirty="0"/>
          </a:p>
          <a:p>
            <a:pPr marL="979144" lvl="4" indent="0">
              <a:buNone/>
            </a:pPr>
            <a:r>
              <a:rPr lang="ko-KR" altLang="en-US" sz="1400" dirty="0"/>
              <a:t> </a:t>
            </a:r>
            <a:r>
              <a:rPr lang="en-US" altLang="ko-KR" sz="1400" dirty="0"/>
              <a:t>(2) 12</a:t>
            </a:r>
            <a:r>
              <a:rPr lang="ko-KR" altLang="en-US" sz="1400" dirty="0"/>
              <a:t>개월 내 </a:t>
            </a:r>
            <a:r>
              <a:rPr lang="ko-KR" altLang="en-US" sz="1400" dirty="0" err="1"/>
              <a:t>호산구</a:t>
            </a:r>
            <a:r>
              <a:rPr lang="ko-KR" altLang="en-US" sz="1400" dirty="0"/>
              <a:t> </a:t>
            </a:r>
            <a:r>
              <a:rPr lang="en-US" altLang="ko-KR" sz="1400" b="1" u="sng" dirty="0"/>
              <a:t>400/</a:t>
            </a:r>
            <a:r>
              <a:rPr lang="en-US" altLang="ko-KR" sz="1400" b="1" u="sng" dirty="0" err="1"/>
              <a:t>ul</a:t>
            </a:r>
            <a:r>
              <a:rPr lang="ko-KR" altLang="en-US" sz="1400" b="1" u="sng" dirty="0"/>
              <a:t>이상 </a:t>
            </a:r>
            <a:r>
              <a:rPr lang="en-US" altLang="ko-KR" sz="1400" dirty="0"/>
              <a:t>+ </a:t>
            </a:r>
            <a:r>
              <a:rPr lang="ko-KR" altLang="en-US" sz="1400" dirty="0"/>
              <a:t> </a:t>
            </a:r>
            <a:r>
              <a:rPr lang="en-US" altLang="ko-KR" sz="1400" dirty="0"/>
              <a:t>12</a:t>
            </a:r>
            <a:r>
              <a:rPr lang="ko-KR" altLang="en-US" sz="1400" dirty="0"/>
              <a:t>개월 이내에 전신 </a:t>
            </a:r>
            <a:r>
              <a:rPr lang="ko-KR" altLang="en-US" sz="1400" dirty="0" err="1"/>
              <a:t>코르티코스테로이드가</a:t>
            </a:r>
            <a:r>
              <a:rPr lang="ko-KR" altLang="en-US" sz="1400" dirty="0"/>
              <a:t> 요구되는 </a:t>
            </a:r>
            <a:r>
              <a:rPr lang="ko-KR" altLang="en-US" sz="1400" b="1" u="sng" dirty="0"/>
              <a:t>천식 </a:t>
            </a:r>
            <a:r>
              <a:rPr lang="ko-KR" altLang="en-US" sz="1400" b="1" u="sng" dirty="0" err="1"/>
              <a:t>급성악화가</a:t>
            </a:r>
            <a:r>
              <a:rPr lang="ko-KR" altLang="en-US" sz="1400" b="1" u="sng" dirty="0"/>
              <a:t> </a:t>
            </a:r>
            <a:r>
              <a:rPr lang="en-US" altLang="ko-KR" sz="1400" b="1" u="sng" dirty="0"/>
              <a:t>3</a:t>
            </a:r>
            <a:r>
              <a:rPr lang="ko-KR" altLang="en-US" sz="1400" b="1" u="sng" dirty="0"/>
              <a:t>회 </a:t>
            </a:r>
            <a:r>
              <a:rPr lang="ko-KR" altLang="en-US" sz="1400" dirty="0"/>
              <a:t>이상 발생한 경우</a:t>
            </a:r>
            <a:endParaRPr lang="en-US" altLang="ko-KR" sz="1400" dirty="0"/>
          </a:p>
          <a:p>
            <a:pPr marL="979144" lvl="4" indent="0">
              <a:buNone/>
            </a:pPr>
            <a:r>
              <a:rPr lang="en-US" altLang="ko-KR" sz="1400" dirty="0"/>
              <a:t> (3) 12</a:t>
            </a:r>
            <a:r>
              <a:rPr lang="ko-KR" altLang="en-US" sz="1400" dirty="0"/>
              <a:t>개월 내 </a:t>
            </a:r>
            <a:r>
              <a:rPr lang="ko-KR" altLang="en-US" sz="1400" dirty="0" err="1"/>
              <a:t>호산구</a:t>
            </a:r>
            <a:r>
              <a:rPr lang="ko-KR" altLang="en-US" sz="1400" dirty="0"/>
              <a:t> </a:t>
            </a:r>
            <a:r>
              <a:rPr lang="en-US" altLang="ko-KR" sz="1400" b="1" u="sng" dirty="0"/>
              <a:t>300/</a:t>
            </a:r>
            <a:r>
              <a:rPr lang="en-US" altLang="ko-KR" sz="1400" b="1" u="sng" dirty="0" err="1"/>
              <a:t>ul</a:t>
            </a:r>
            <a:r>
              <a:rPr lang="ko-KR" altLang="en-US" sz="1400" b="1" u="sng" dirty="0"/>
              <a:t>이상 </a:t>
            </a:r>
            <a:r>
              <a:rPr lang="en-US" altLang="ko-KR" sz="1400" dirty="0"/>
              <a:t>+ </a:t>
            </a:r>
            <a:r>
              <a:rPr lang="ko-KR" altLang="en-US" sz="1400" dirty="0"/>
              <a:t> </a:t>
            </a:r>
            <a:r>
              <a:rPr lang="en-US" altLang="ko-KR" sz="1400" b="1" u="sng" dirty="0"/>
              <a:t>6</a:t>
            </a:r>
            <a:r>
              <a:rPr lang="ko-KR" altLang="en-US" sz="1400" b="1" u="sng" dirty="0"/>
              <a:t>개월 이상 </a:t>
            </a:r>
            <a:r>
              <a:rPr lang="en-US" altLang="ko-KR" sz="1400" b="1" u="sng" dirty="0"/>
              <a:t>PD(e) 5mg </a:t>
            </a:r>
            <a:r>
              <a:rPr lang="en-US" altLang="ko-KR" sz="1400" b="1" u="sng" dirty="0" err="1"/>
              <a:t>qd</a:t>
            </a:r>
            <a:r>
              <a:rPr lang="ko-KR" altLang="en-US" sz="1400" dirty="0"/>
              <a:t>이상 </a:t>
            </a:r>
            <a:r>
              <a:rPr lang="en-US" altLang="ko-KR" sz="1400" dirty="0"/>
              <a:t> </a:t>
            </a:r>
          </a:p>
          <a:p>
            <a:pPr marL="979144" lvl="4" indent="0">
              <a:buNone/>
            </a:pPr>
            <a:r>
              <a:rPr lang="ko-KR" altLang="en-US" sz="1400" dirty="0"/>
              <a:t> </a:t>
            </a:r>
            <a:endParaRPr lang="en-US" altLang="ko-KR" sz="1400" dirty="0"/>
          </a:p>
          <a:p>
            <a:pPr lvl="2"/>
            <a:r>
              <a:rPr lang="ko-KR" altLang="en-US" sz="1800" dirty="0"/>
              <a:t>재평가</a:t>
            </a:r>
            <a:r>
              <a:rPr lang="en-US" altLang="ko-KR" sz="1800" dirty="0"/>
              <a:t>: 1</a:t>
            </a:r>
            <a:r>
              <a:rPr lang="ko-KR" altLang="en-US" sz="1800" dirty="0"/>
              <a:t>년 후 </a:t>
            </a:r>
            <a:r>
              <a:rPr lang="en-US" altLang="ko-KR" sz="1800" dirty="0"/>
              <a:t>AE50%</a:t>
            </a:r>
            <a:r>
              <a:rPr lang="ko-KR" altLang="en-US" sz="1800" dirty="0"/>
              <a:t>이상 감소 </a:t>
            </a:r>
            <a:r>
              <a:rPr lang="en-US" altLang="ko-KR" sz="1800" dirty="0"/>
              <a:t>or OCS </a:t>
            </a:r>
            <a:r>
              <a:rPr lang="ko-KR" altLang="en-US" sz="1800" dirty="0"/>
              <a:t>용량 </a:t>
            </a:r>
            <a:r>
              <a:rPr lang="en-US" altLang="ko-KR" sz="1800" dirty="0"/>
              <a:t>50%</a:t>
            </a:r>
            <a:r>
              <a:rPr lang="ko-KR" altLang="en-US" sz="1800" dirty="0"/>
              <a:t>이상</a:t>
            </a:r>
            <a:r>
              <a:rPr lang="en-US" altLang="ko-KR" sz="1800" dirty="0"/>
              <a:t> </a:t>
            </a:r>
            <a:r>
              <a:rPr lang="ko-KR" altLang="en-US" sz="1800" dirty="0"/>
              <a:t>감소 시 </a:t>
            </a:r>
            <a:r>
              <a:rPr lang="ko-KR" altLang="en-US" sz="1800" dirty="0" err="1"/>
              <a:t>지속투여</a:t>
            </a:r>
            <a:r>
              <a:rPr lang="ko-KR" altLang="en-US" sz="1800" dirty="0"/>
              <a:t> 인정</a:t>
            </a:r>
            <a:r>
              <a:rPr lang="en-US" altLang="ko-KR" sz="1800" dirty="0"/>
              <a:t> </a:t>
            </a:r>
          </a:p>
          <a:p>
            <a:endParaRPr lang="ko-KR" altLang="en-US" dirty="0"/>
          </a:p>
        </p:txBody>
      </p:sp>
      <p:graphicFrame>
        <p:nvGraphicFramePr>
          <p:cNvPr id="5" name="표 4"/>
          <p:cNvGraphicFramePr>
            <a:graphicFrameLocks noGrp="1"/>
          </p:cNvGraphicFramePr>
          <p:nvPr>
            <p:extLst>
              <p:ext uri="{D42A27DB-BD31-4B8C-83A1-F6EECF244321}">
                <p14:modId xmlns:p14="http://schemas.microsoft.com/office/powerpoint/2010/main" val="4228093556"/>
              </p:ext>
            </p:extLst>
          </p:nvPr>
        </p:nvGraphicFramePr>
        <p:xfrm>
          <a:off x="265356" y="5025798"/>
          <a:ext cx="11768450" cy="1552765"/>
        </p:xfrm>
        <a:graphic>
          <a:graphicData uri="http://schemas.openxmlformats.org/drawingml/2006/table">
            <a:tbl>
              <a:tblPr/>
              <a:tblGrid>
                <a:gridCol w="2002384">
                  <a:extLst>
                    <a:ext uri="{9D8B030D-6E8A-4147-A177-3AD203B41FA5}">
                      <a16:colId xmlns:a16="http://schemas.microsoft.com/office/drawing/2014/main" val="2674069980"/>
                    </a:ext>
                  </a:extLst>
                </a:gridCol>
                <a:gridCol w="758299">
                  <a:extLst>
                    <a:ext uri="{9D8B030D-6E8A-4147-A177-3AD203B41FA5}">
                      <a16:colId xmlns:a16="http://schemas.microsoft.com/office/drawing/2014/main" val="4114854940"/>
                    </a:ext>
                  </a:extLst>
                </a:gridCol>
                <a:gridCol w="758299">
                  <a:extLst>
                    <a:ext uri="{9D8B030D-6E8A-4147-A177-3AD203B41FA5}">
                      <a16:colId xmlns:a16="http://schemas.microsoft.com/office/drawing/2014/main" val="3028608679"/>
                    </a:ext>
                  </a:extLst>
                </a:gridCol>
                <a:gridCol w="758299">
                  <a:extLst>
                    <a:ext uri="{9D8B030D-6E8A-4147-A177-3AD203B41FA5}">
                      <a16:colId xmlns:a16="http://schemas.microsoft.com/office/drawing/2014/main" val="2647838487"/>
                    </a:ext>
                  </a:extLst>
                </a:gridCol>
                <a:gridCol w="2334140">
                  <a:extLst>
                    <a:ext uri="{9D8B030D-6E8A-4147-A177-3AD203B41FA5}">
                      <a16:colId xmlns:a16="http://schemas.microsoft.com/office/drawing/2014/main" val="3224230403"/>
                    </a:ext>
                  </a:extLst>
                </a:gridCol>
                <a:gridCol w="2337103">
                  <a:extLst>
                    <a:ext uri="{9D8B030D-6E8A-4147-A177-3AD203B41FA5}">
                      <a16:colId xmlns:a16="http://schemas.microsoft.com/office/drawing/2014/main" val="926321902"/>
                    </a:ext>
                  </a:extLst>
                </a:gridCol>
                <a:gridCol w="2819926">
                  <a:extLst>
                    <a:ext uri="{9D8B030D-6E8A-4147-A177-3AD203B41FA5}">
                      <a16:colId xmlns:a16="http://schemas.microsoft.com/office/drawing/2014/main" val="1609892803"/>
                    </a:ext>
                  </a:extLst>
                </a:gridCol>
              </a:tblGrid>
              <a:tr h="862648">
                <a:tc>
                  <a:txBody>
                    <a:bodyPr/>
                    <a:lstStyle/>
                    <a:p>
                      <a:pPr algn="l" rtl="0" fontAlgn="ctr"/>
                      <a:r>
                        <a:rPr lang="ko-KR" altLang="en-US" sz="1200" b="1" i="0" u="none" strike="noStrike" dirty="0" err="1">
                          <a:solidFill>
                            <a:srgbClr val="FFFFFF"/>
                          </a:solidFill>
                          <a:effectLst/>
                          <a:latin typeface="Arial" panose="020B0604020202020204" pitchFamily="34" charset="0"/>
                          <a:ea typeface="맑은 고딕" panose="020B0503020000020004" pitchFamily="50" charset="-127"/>
                        </a:rPr>
                        <a:t>성분명</a:t>
                      </a:r>
                      <a:endParaRPr lang="ko-KR" altLang="en-US" sz="1200" b="1" i="0" u="none" strike="noStrike" dirty="0">
                        <a:solidFill>
                          <a:srgbClr val="FFFFFF"/>
                        </a:solidFill>
                        <a:effectLst/>
                        <a:latin typeface="Arial" panose="020B0604020202020204" pitchFamily="34" charset="0"/>
                        <a:ea typeface="맑은 고딕" panose="020B0503020000020004" pitchFamily="50" charset="-127"/>
                      </a:endParaRP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Arial" panose="020B0604020202020204" pitchFamily="34" charset="0"/>
                          <a:ea typeface="맑은 고딕" panose="020B0503020000020004" pitchFamily="50" charset="-127"/>
                        </a:rPr>
                        <a:t>제품명</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Arial" panose="020B0604020202020204" pitchFamily="34" charset="0"/>
                          <a:ea typeface="맑은 고딕" panose="020B0503020000020004" pitchFamily="50" charset="-127"/>
                        </a:rPr>
                        <a:t>포장단위</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약가</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약가</a:t>
                      </a:r>
                      <a:br>
                        <a:rPr lang="ko-KR" altLang="en-US"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급여입원 </a:t>
                      </a: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(20%)</a:t>
                      </a:r>
                      <a:br>
                        <a:rPr lang="en-US" altLang="ko-KR"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환금금</a:t>
                      </a:r>
                      <a:br>
                        <a:rPr lang="ko-KR" altLang="en-US"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실제환자부담약가</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약가</a:t>
                      </a:r>
                      <a:br>
                        <a:rPr lang="ko-KR" altLang="en-US"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비급여</a:t>
                      </a:r>
                      <a:br>
                        <a:rPr lang="ko-KR" altLang="en-US"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환급금</a:t>
                      </a:r>
                      <a:br>
                        <a:rPr lang="ko-KR" altLang="en-US"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실제환자부담약가</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Arial" panose="020B0604020202020204" pitchFamily="34" charset="0"/>
                          <a:ea typeface="맑은 고딕" panose="020B0503020000020004" pitchFamily="50" charset="-127"/>
                        </a:rPr>
                        <a:t>용법</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3421875805"/>
                  </a:ext>
                </a:extLst>
              </a:tr>
              <a:tr h="230039">
                <a:tc rowSpan="3">
                  <a:txBody>
                    <a:bodyPr/>
                    <a:lstStyle/>
                    <a:p>
                      <a:pPr algn="l" rtl="0" fontAlgn="ctr"/>
                      <a:r>
                        <a:rPr lang="en-US" sz="1200" b="0" i="0" u="none" strike="noStrike" dirty="0" err="1">
                          <a:solidFill>
                            <a:srgbClr val="000000"/>
                          </a:solidFill>
                          <a:effectLst/>
                          <a:latin typeface="Arial" panose="020B0604020202020204" pitchFamily="34" charset="0"/>
                          <a:ea typeface="맑은 고딕" panose="020B0503020000020004" pitchFamily="50" charset="-127"/>
                        </a:rPr>
                        <a:t>Mepolizumab</a:t>
                      </a:r>
                      <a:r>
                        <a:rPr lang="en-US" sz="1200" b="0" i="0" u="none" strike="noStrike" dirty="0">
                          <a:solidFill>
                            <a:srgbClr val="000000"/>
                          </a:solidFill>
                          <a:effectLst/>
                          <a:latin typeface="Arial" panose="020B0604020202020204" pitchFamily="34" charset="0"/>
                          <a:ea typeface="맑은 고딕" panose="020B0503020000020004" pitchFamily="50" charset="-127"/>
                        </a:rPr>
                        <a:t> </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rowSpan="3">
                  <a:txBody>
                    <a:bodyPr/>
                    <a:lstStyle/>
                    <a:p>
                      <a:pPr algn="l" rtl="0" fontAlgn="ctr"/>
                      <a:r>
                        <a:rPr lang="en-US" sz="1200" b="0" i="0" u="none" strike="noStrike">
                          <a:solidFill>
                            <a:srgbClr val="000000"/>
                          </a:solidFill>
                          <a:effectLst/>
                          <a:latin typeface="Arial" panose="020B0604020202020204" pitchFamily="34" charset="0"/>
                          <a:ea typeface="맑은 고딕" panose="020B0503020000020004" pitchFamily="50" charset="-127"/>
                        </a:rPr>
                        <a:t>Nucala</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rowSpan="3">
                  <a:txBody>
                    <a:bodyPr/>
                    <a:lstStyle/>
                    <a:p>
                      <a:pPr algn="l" rtl="0" fontAlgn="ctr"/>
                      <a:r>
                        <a:rPr lang="en-US" sz="1200" b="0" i="0" u="none" strike="noStrike">
                          <a:solidFill>
                            <a:srgbClr val="000000"/>
                          </a:solidFill>
                          <a:effectLst/>
                          <a:latin typeface="Arial" panose="020B0604020202020204" pitchFamily="34" charset="0"/>
                          <a:ea typeface="맑은 고딕" panose="020B0503020000020004" pitchFamily="50" charset="-127"/>
                        </a:rPr>
                        <a:t>100mg/vial</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rowSpan="3">
                  <a:txBody>
                    <a:bodyPr/>
                    <a:lstStyle/>
                    <a:p>
                      <a:pPr algn="ctr" rtl="0" fontAlgn="ctr"/>
                      <a:r>
                        <a:rPr lang="en-US" altLang="ko-KR" sz="1200" b="0" i="0" u="none" strike="noStrike">
                          <a:solidFill>
                            <a:srgbClr val="000000"/>
                          </a:solidFill>
                          <a:effectLst/>
                          <a:latin typeface="맑은 고딕" panose="020B0503020000020004" pitchFamily="50" charset="-127"/>
                          <a:ea typeface="맑은 고딕" panose="020B0503020000020004" pitchFamily="50" charset="-127"/>
                        </a:rPr>
                        <a:t>130</a:t>
                      </a:r>
                      <a:r>
                        <a:rPr lang="ko-KR" altLang="en-US" sz="1200" b="0" i="0" u="none" strike="noStrike">
                          <a:solidFill>
                            <a:srgbClr val="000000"/>
                          </a:solidFill>
                          <a:effectLst/>
                          <a:latin typeface="맑은 고딕" panose="020B0503020000020004" pitchFamily="50" charset="-127"/>
                          <a:ea typeface="맑은 고딕" panose="020B0503020000020004" pitchFamily="50" charset="-127"/>
                        </a:rPr>
                        <a:t>만원</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l" rtl="0" fontAlgn="ctr"/>
                      <a:r>
                        <a:rPr lang="en-US" altLang="ko-KR" sz="1200" b="0" i="0" u="none" strike="noStrike" dirty="0">
                          <a:solidFill>
                            <a:srgbClr val="000000"/>
                          </a:solidFill>
                          <a:effectLst/>
                          <a:latin typeface="Arial" panose="020B0604020202020204" pitchFamily="34" charset="0"/>
                          <a:ea typeface="맑은 고딕" panose="020B0503020000020004" pitchFamily="50" charset="-127"/>
                        </a:rPr>
                        <a:t>26</a:t>
                      </a:r>
                      <a:r>
                        <a:rPr lang="ko-KR" altLang="en-US" sz="1200" b="0" i="0" u="none" strike="noStrike" dirty="0">
                          <a:solidFill>
                            <a:srgbClr val="000000"/>
                          </a:solidFill>
                          <a:effectLst/>
                          <a:latin typeface="Arial" panose="020B0604020202020204" pitchFamily="34" charset="0"/>
                          <a:ea typeface="맑은 고딕" panose="020B0503020000020004" pitchFamily="50" charset="-127"/>
                        </a:rPr>
                        <a:t>만원</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9EDF4"/>
                    </a:solidFill>
                  </a:tcPr>
                </a:tc>
                <a:tc>
                  <a:txBody>
                    <a:bodyPr/>
                    <a:lstStyle/>
                    <a:p>
                      <a:pPr algn="l" rtl="0" fontAlgn="ctr"/>
                      <a:r>
                        <a:rPr lang="en-US" altLang="ko-KR" sz="1200" b="0" i="0" u="none" strike="noStrike" dirty="0">
                          <a:solidFill>
                            <a:srgbClr val="000000"/>
                          </a:solidFill>
                          <a:effectLst/>
                          <a:latin typeface="Arial" panose="020B0604020202020204" pitchFamily="34" charset="0"/>
                          <a:ea typeface="맑은 고딕" panose="020B0503020000020004" pitchFamily="50" charset="-127"/>
                        </a:rPr>
                        <a:t>130</a:t>
                      </a:r>
                      <a:r>
                        <a:rPr lang="ko-KR" altLang="en-US" sz="1200" b="0" i="0" u="none" strike="noStrike" dirty="0">
                          <a:solidFill>
                            <a:srgbClr val="000000"/>
                          </a:solidFill>
                          <a:effectLst/>
                          <a:latin typeface="Arial" panose="020B0604020202020204" pitchFamily="34" charset="0"/>
                          <a:ea typeface="맑은 고딕" panose="020B0503020000020004" pitchFamily="50" charset="-127"/>
                        </a:rPr>
                        <a:t>만원</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9EDF4"/>
                    </a:solidFill>
                  </a:tcPr>
                </a:tc>
                <a:tc rowSpan="3">
                  <a:txBody>
                    <a:bodyPr/>
                    <a:lstStyle/>
                    <a:p>
                      <a:pPr algn="l" rtl="0" fontAlgn="ctr"/>
                      <a:r>
                        <a:rPr lang="en-US" sz="1200" b="0" i="0" u="none" strike="noStrike" dirty="0">
                          <a:solidFill>
                            <a:srgbClr val="000000"/>
                          </a:solidFill>
                          <a:effectLst/>
                          <a:latin typeface="Arial" panose="020B0604020202020204" pitchFamily="34" charset="0"/>
                          <a:ea typeface="맑은 고딕" panose="020B0503020000020004" pitchFamily="50" charset="-127"/>
                        </a:rPr>
                        <a:t>100mg  </a:t>
                      </a:r>
                      <a:r>
                        <a:rPr lang="en-US" sz="1200" b="0" i="0" u="none" strike="noStrike" dirty="0" err="1">
                          <a:solidFill>
                            <a:srgbClr val="000000"/>
                          </a:solidFill>
                          <a:effectLst/>
                          <a:latin typeface="Arial" panose="020B0604020202020204" pitchFamily="34" charset="0"/>
                          <a:ea typeface="맑은 고딕" panose="020B0503020000020004" pitchFamily="50" charset="-127"/>
                        </a:rPr>
                        <a:t>sc</a:t>
                      </a:r>
                      <a:r>
                        <a:rPr lang="en-US" sz="1200" b="0" i="0" u="none" strike="noStrike" dirty="0">
                          <a:solidFill>
                            <a:srgbClr val="000000"/>
                          </a:solidFill>
                          <a:effectLst/>
                          <a:latin typeface="Arial" panose="020B0604020202020204" pitchFamily="34" charset="0"/>
                          <a:ea typeface="맑은 고딕" panose="020B0503020000020004" pitchFamily="50" charset="-127"/>
                        </a:rPr>
                        <a:t> q4w </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4119988811"/>
                  </a:ext>
                </a:extLst>
              </a:tr>
              <a:tr h="230039">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a:txBody>
                    <a:bodyPr/>
                    <a:lstStyle/>
                    <a:p>
                      <a:pPr algn="l" rtl="0" fontAlgn="ctr"/>
                      <a:r>
                        <a:rPr lang="en-US" altLang="ko-KR" sz="1200" b="0" i="0" u="none" strike="noStrike" dirty="0">
                          <a:solidFill>
                            <a:srgbClr val="000000"/>
                          </a:solidFill>
                          <a:effectLst/>
                          <a:latin typeface="Arial" panose="020B0604020202020204" pitchFamily="34" charset="0"/>
                          <a:ea typeface="맑은 고딕" panose="020B0503020000020004" pitchFamily="50" charset="-127"/>
                        </a:rPr>
                        <a:t>10</a:t>
                      </a:r>
                      <a:r>
                        <a:rPr lang="ko-KR" altLang="en-US" sz="1200" b="0" i="0" u="none" strike="noStrike" dirty="0">
                          <a:solidFill>
                            <a:srgbClr val="000000"/>
                          </a:solidFill>
                          <a:effectLst/>
                          <a:latin typeface="Arial" panose="020B0604020202020204" pitchFamily="34" charset="0"/>
                          <a:ea typeface="맑은 고딕" panose="020B0503020000020004" pitchFamily="50" charset="-127"/>
                        </a:rPr>
                        <a:t>만원</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DF4"/>
                    </a:solidFill>
                  </a:tcPr>
                </a:tc>
                <a:tc>
                  <a:txBody>
                    <a:bodyPr/>
                    <a:lstStyle/>
                    <a:p>
                      <a:pPr algn="l" rtl="0" fontAlgn="ctr"/>
                      <a:r>
                        <a:rPr lang="en-US" altLang="ko-KR" sz="1200" b="0" i="0" u="none" strike="noStrike" dirty="0">
                          <a:solidFill>
                            <a:srgbClr val="000000"/>
                          </a:solidFill>
                          <a:effectLst/>
                          <a:latin typeface="Arial" panose="020B0604020202020204" pitchFamily="34" charset="0"/>
                          <a:ea typeface="맑은 고딕" panose="020B0503020000020004" pitchFamily="50" charset="-127"/>
                        </a:rPr>
                        <a:t>50</a:t>
                      </a:r>
                      <a:r>
                        <a:rPr lang="ko-KR" altLang="en-US" sz="1200" b="0" i="0" u="none" strike="noStrike" dirty="0">
                          <a:solidFill>
                            <a:srgbClr val="000000"/>
                          </a:solidFill>
                          <a:effectLst/>
                          <a:latin typeface="Arial" panose="020B0604020202020204" pitchFamily="34" charset="0"/>
                          <a:ea typeface="맑은 고딕" panose="020B0503020000020004" pitchFamily="50" charset="-127"/>
                        </a:rPr>
                        <a:t>만원</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DF4"/>
                    </a:solidFill>
                  </a:tcPr>
                </a:tc>
                <a:tc vMerge="1">
                  <a:txBody>
                    <a:bodyPr/>
                    <a:lstStyle/>
                    <a:p>
                      <a:pPr latinLnBrk="1"/>
                      <a:endParaRPr lang="ko-KR" altLang="en-US"/>
                    </a:p>
                  </a:txBody>
                  <a:tcPr/>
                </a:tc>
                <a:extLst>
                  <a:ext uri="{0D108BD9-81ED-4DB2-BD59-A6C34878D82A}">
                    <a16:rowId xmlns:a16="http://schemas.microsoft.com/office/drawing/2014/main" val="58076822"/>
                  </a:ext>
                </a:extLst>
              </a:tr>
              <a:tr h="230039">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a:txBody>
                    <a:bodyPr/>
                    <a:lstStyle/>
                    <a:p>
                      <a:pPr algn="l" rtl="0" fontAlgn="ctr"/>
                      <a:r>
                        <a:rPr lang="en-US" altLang="ko-KR" sz="1200" b="0" i="0" u="none" strike="noStrike" dirty="0">
                          <a:solidFill>
                            <a:srgbClr val="000000"/>
                          </a:solidFill>
                          <a:effectLst/>
                          <a:latin typeface="Arial" panose="020B0604020202020204" pitchFamily="34" charset="0"/>
                          <a:ea typeface="맑은 고딕" panose="020B0503020000020004" pitchFamily="50" charset="-127"/>
                        </a:rPr>
                        <a:t>16</a:t>
                      </a:r>
                      <a:r>
                        <a:rPr lang="ko-KR" altLang="en-US" sz="1200" b="0" i="0" u="none" strike="noStrike" dirty="0">
                          <a:solidFill>
                            <a:srgbClr val="000000"/>
                          </a:solidFill>
                          <a:effectLst/>
                          <a:latin typeface="Arial" panose="020B0604020202020204" pitchFamily="34" charset="0"/>
                          <a:ea typeface="맑은 고딕" panose="020B0503020000020004" pitchFamily="50" charset="-127"/>
                        </a:rPr>
                        <a:t>만원</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9EDF4"/>
                    </a:solidFill>
                  </a:tcPr>
                </a:tc>
                <a:tc>
                  <a:txBody>
                    <a:bodyPr/>
                    <a:lstStyle/>
                    <a:p>
                      <a:pPr algn="l" rtl="0" fontAlgn="ctr"/>
                      <a:r>
                        <a:rPr lang="en-US" altLang="ko-KR" sz="1200" b="0" i="0" u="none" strike="noStrike" dirty="0">
                          <a:solidFill>
                            <a:srgbClr val="000000"/>
                          </a:solidFill>
                          <a:effectLst/>
                          <a:latin typeface="Arial" panose="020B0604020202020204" pitchFamily="34" charset="0"/>
                          <a:ea typeface="맑은 고딕" panose="020B0503020000020004" pitchFamily="50" charset="-127"/>
                        </a:rPr>
                        <a:t>80</a:t>
                      </a:r>
                      <a:r>
                        <a:rPr lang="ko-KR" altLang="en-US" sz="1200" b="0" i="0" u="none" strike="noStrike" dirty="0">
                          <a:solidFill>
                            <a:srgbClr val="000000"/>
                          </a:solidFill>
                          <a:effectLst/>
                          <a:latin typeface="Arial" panose="020B0604020202020204" pitchFamily="34" charset="0"/>
                          <a:ea typeface="맑은 고딕" panose="020B0503020000020004" pitchFamily="50" charset="-127"/>
                        </a:rPr>
                        <a:t>만원</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9EDF4"/>
                    </a:solidFill>
                  </a:tcPr>
                </a:tc>
                <a:tc vMerge="1">
                  <a:txBody>
                    <a:bodyPr/>
                    <a:lstStyle/>
                    <a:p>
                      <a:pPr latinLnBrk="1"/>
                      <a:endParaRPr lang="ko-KR" altLang="en-US"/>
                    </a:p>
                  </a:txBody>
                  <a:tcPr/>
                </a:tc>
                <a:extLst>
                  <a:ext uri="{0D108BD9-81ED-4DB2-BD59-A6C34878D82A}">
                    <a16:rowId xmlns:a16="http://schemas.microsoft.com/office/drawing/2014/main" val="2046050583"/>
                  </a:ext>
                </a:extLst>
              </a:tr>
            </a:tbl>
          </a:graphicData>
        </a:graphic>
      </p:graphicFrame>
      <p:sp>
        <p:nvSpPr>
          <p:cNvPr id="10" name="직사각형 9"/>
          <p:cNvSpPr/>
          <p:nvPr/>
        </p:nvSpPr>
        <p:spPr>
          <a:xfrm>
            <a:off x="968829" y="4436719"/>
            <a:ext cx="9137072" cy="369308"/>
          </a:xfrm>
          <a:prstGeom prst="rect">
            <a:avLst/>
          </a:prstGeom>
          <a:solidFill>
            <a:srgbClr val="FFFF00"/>
          </a:solidFill>
        </p:spPr>
        <p:txBody>
          <a:bodyPr wrap="square" lIns="91417" tIns="45708" rIns="91417" bIns="45708">
            <a:spAutoFit/>
          </a:bodyPr>
          <a:lstStyle/>
          <a:p>
            <a:r>
              <a:rPr lang="en-US" altLang="ko-KR" dirty="0"/>
              <a:t>&lt;</a:t>
            </a:r>
            <a:r>
              <a:rPr lang="ko-KR" altLang="en-US" dirty="0"/>
              <a:t>주의</a:t>
            </a:r>
            <a:r>
              <a:rPr lang="en-US" altLang="ko-KR" dirty="0"/>
              <a:t>!&gt;</a:t>
            </a:r>
            <a:r>
              <a:rPr lang="ko-KR" altLang="en-US" dirty="0" err="1"/>
              <a:t>보험받으려면</a:t>
            </a:r>
            <a:r>
              <a:rPr lang="ko-KR" altLang="en-US" dirty="0"/>
              <a:t> </a:t>
            </a:r>
            <a:r>
              <a:rPr lang="en-US" altLang="ko-KR" dirty="0"/>
              <a:t>LAMA </a:t>
            </a:r>
            <a:r>
              <a:rPr lang="ko-KR" altLang="en-US" dirty="0"/>
              <a:t>중에서 </a:t>
            </a:r>
            <a:r>
              <a:rPr lang="en-US" altLang="ko-KR" dirty="0"/>
              <a:t>Spiriva </a:t>
            </a:r>
            <a:r>
              <a:rPr lang="en-US" altLang="ko-KR" dirty="0" err="1"/>
              <a:t>respimat</a:t>
            </a:r>
            <a:r>
              <a:rPr lang="en-US" altLang="ko-KR" dirty="0"/>
              <a:t> </a:t>
            </a:r>
            <a:r>
              <a:rPr lang="ko-KR" altLang="en-US" dirty="0"/>
              <a:t>혹은 </a:t>
            </a:r>
            <a:r>
              <a:rPr lang="en-US" altLang="ko-KR" dirty="0" err="1"/>
              <a:t>Enerzair</a:t>
            </a:r>
            <a:r>
              <a:rPr lang="en-US" altLang="ko-KR" dirty="0"/>
              <a:t>(</a:t>
            </a:r>
            <a:r>
              <a:rPr lang="ko-KR" altLang="en-US" dirty="0"/>
              <a:t>고</a:t>
            </a:r>
            <a:r>
              <a:rPr lang="en-US" altLang="ko-KR" dirty="0"/>
              <a:t>)</a:t>
            </a:r>
            <a:r>
              <a:rPr lang="ko-KR" altLang="en-US" dirty="0"/>
              <a:t>를 꼭 써야 함</a:t>
            </a:r>
            <a:r>
              <a:rPr lang="en-US" altLang="ko-KR" dirty="0"/>
              <a:t>. </a:t>
            </a:r>
            <a:endParaRPr lang="ko-KR" altLang="en-US" dirty="0"/>
          </a:p>
        </p:txBody>
      </p:sp>
    </p:spTree>
    <p:extLst>
      <p:ext uri="{BB962C8B-B14F-4D97-AF65-F5344CB8AC3E}">
        <p14:creationId xmlns:p14="http://schemas.microsoft.com/office/powerpoint/2010/main" val="49122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Anti-IL5 – </a:t>
            </a:r>
            <a:r>
              <a:rPr lang="en-US" altLang="ko-KR" dirty="0" err="1"/>
              <a:t>Mepolizumab</a:t>
            </a:r>
            <a:br>
              <a:rPr lang="en-US" altLang="ko-KR" dirty="0"/>
            </a:br>
            <a:r>
              <a:rPr lang="en-US" altLang="ko-KR" dirty="0"/>
              <a:t>_</a:t>
            </a:r>
            <a:r>
              <a:rPr lang="ko-KR" altLang="en-US" dirty="0"/>
              <a:t>추가고려사항</a:t>
            </a:r>
          </a:p>
        </p:txBody>
      </p:sp>
      <p:sp>
        <p:nvSpPr>
          <p:cNvPr id="5" name="텍스트 개체 틀 4"/>
          <p:cNvSpPr>
            <a:spLocks noGrp="1"/>
          </p:cNvSpPr>
          <p:nvPr>
            <p:ph type="body" idx="1"/>
          </p:nvPr>
        </p:nvSpPr>
        <p:spPr/>
        <p:txBody>
          <a:bodyPr/>
          <a:lstStyle/>
          <a:p>
            <a:r>
              <a:rPr lang="ko-KR" altLang="en-US" dirty="0"/>
              <a:t>장점</a:t>
            </a:r>
          </a:p>
        </p:txBody>
      </p:sp>
      <p:sp>
        <p:nvSpPr>
          <p:cNvPr id="3" name="내용 개체 틀 2"/>
          <p:cNvSpPr>
            <a:spLocks noGrp="1"/>
          </p:cNvSpPr>
          <p:nvPr>
            <p:ph sz="half" idx="2"/>
          </p:nvPr>
        </p:nvSpPr>
        <p:spPr/>
        <p:txBody>
          <a:bodyPr/>
          <a:lstStyle/>
          <a:p>
            <a:r>
              <a:rPr lang="en-US" altLang="ko-KR" sz="2000" u="sng" dirty="0" err="1"/>
              <a:t>Omalizumab</a:t>
            </a:r>
            <a:r>
              <a:rPr lang="en-US" altLang="ko-KR" sz="2000" u="sng" dirty="0"/>
              <a:t> </a:t>
            </a:r>
            <a:r>
              <a:rPr lang="ko-KR" altLang="en-US" sz="2000" u="sng" dirty="0"/>
              <a:t>실패 후 </a:t>
            </a:r>
            <a:r>
              <a:rPr lang="en-US" altLang="ko-KR" sz="2000" u="sng" dirty="0" err="1"/>
              <a:t>mepolizumab</a:t>
            </a:r>
            <a:r>
              <a:rPr lang="en-US" altLang="ko-KR" sz="2000" u="sng" dirty="0"/>
              <a:t> </a:t>
            </a:r>
            <a:r>
              <a:rPr lang="ko-KR" altLang="en-US" sz="2000" u="sng" dirty="0"/>
              <a:t>성공 데이터 있음</a:t>
            </a:r>
            <a:r>
              <a:rPr lang="en-US" altLang="ko-KR" sz="2000" u="sng" dirty="0"/>
              <a:t>.</a:t>
            </a:r>
          </a:p>
          <a:p>
            <a:pPr lvl="1"/>
            <a:r>
              <a:rPr lang="en-US" altLang="ko-KR" sz="1600" dirty="0" err="1"/>
              <a:t>Mepol</a:t>
            </a:r>
            <a:r>
              <a:rPr lang="ko-KR" altLang="en-US" sz="1600" dirty="0"/>
              <a:t>에 비해 </a:t>
            </a:r>
            <a:r>
              <a:rPr lang="en-US" altLang="ko-KR" sz="1600" dirty="0" err="1"/>
              <a:t>resli</a:t>
            </a:r>
            <a:r>
              <a:rPr lang="en-US" altLang="ko-KR" sz="1600" dirty="0"/>
              <a:t> </a:t>
            </a:r>
            <a:r>
              <a:rPr lang="ko-KR" altLang="en-US" sz="1600" dirty="0"/>
              <a:t>와 </a:t>
            </a:r>
            <a:r>
              <a:rPr lang="en-US" altLang="ko-KR" sz="1600" dirty="0" err="1"/>
              <a:t>benral</a:t>
            </a:r>
            <a:r>
              <a:rPr lang="ko-KR" altLang="en-US" sz="1600" dirty="0"/>
              <a:t>이 효과가 좋다는 보고 있음</a:t>
            </a:r>
            <a:r>
              <a:rPr lang="en-US" altLang="ko-KR" sz="1600" dirty="0"/>
              <a:t>.</a:t>
            </a:r>
          </a:p>
          <a:p>
            <a:pPr lvl="1"/>
            <a:endParaRPr lang="en-US" altLang="ko-KR" sz="1600" dirty="0"/>
          </a:p>
          <a:p>
            <a:endParaRPr lang="en-US" altLang="ko-KR" sz="2000" dirty="0"/>
          </a:p>
          <a:p>
            <a:r>
              <a:rPr lang="en-US" altLang="ko-KR" sz="2000" dirty="0"/>
              <a:t>Long term safety</a:t>
            </a:r>
          </a:p>
          <a:p>
            <a:r>
              <a:rPr lang="en-US" altLang="ko-KR" sz="2000" u="sng" dirty="0"/>
              <a:t>EGPA</a:t>
            </a:r>
            <a:r>
              <a:rPr lang="ko-KR" altLang="en-US" sz="2000" u="sng" dirty="0"/>
              <a:t> 효과</a:t>
            </a:r>
            <a:r>
              <a:rPr lang="en-US" altLang="ko-KR" sz="2000" u="sng" dirty="0"/>
              <a:t>(+)</a:t>
            </a:r>
          </a:p>
          <a:p>
            <a:endParaRPr lang="en-US" altLang="ko-KR" sz="2000" dirty="0"/>
          </a:p>
          <a:p>
            <a:endParaRPr lang="en-US" altLang="ko-KR" sz="2000" dirty="0"/>
          </a:p>
          <a:p>
            <a:pPr marL="0" indent="0">
              <a:buNone/>
            </a:pPr>
            <a:endParaRPr lang="en-US" altLang="ko-KR" sz="2000" dirty="0"/>
          </a:p>
        </p:txBody>
      </p:sp>
      <p:sp>
        <p:nvSpPr>
          <p:cNvPr id="6" name="텍스트 개체 틀 5"/>
          <p:cNvSpPr>
            <a:spLocks noGrp="1"/>
          </p:cNvSpPr>
          <p:nvPr>
            <p:ph type="body" sz="quarter" idx="3"/>
          </p:nvPr>
        </p:nvSpPr>
        <p:spPr/>
        <p:txBody>
          <a:bodyPr/>
          <a:lstStyle/>
          <a:p>
            <a:r>
              <a:rPr lang="ko-KR" altLang="en-US" dirty="0"/>
              <a:t>단점</a:t>
            </a:r>
          </a:p>
        </p:txBody>
      </p:sp>
      <p:sp>
        <p:nvSpPr>
          <p:cNvPr id="7" name="내용 개체 틀 6"/>
          <p:cNvSpPr>
            <a:spLocks noGrp="1"/>
          </p:cNvSpPr>
          <p:nvPr>
            <p:ph sz="quarter" idx="4"/>
          </p:nvPr>
        </p:nvSpPr>
        <p:spPr>
          <a:xfrm>
            <a:off x="6169040" y="2174898"/>
            <a:ext cx="4498696" cy="4683103"/>
          </a:xfrm>
        </p:spPr>
        <p:txBody>
          <a:bodyPr/>
          <a:lstStyle/>
          <a:p>
            <a:r>
              <a:rPr lang="ko-KR" altLang="en-US" sz="1600" dirty="0" err="1"/>
              <a:t>호산구</a:t>
            </a:r>
            <a:r>
              <a:rPr lang="ko-KR" altLang="en-US" sz="1600" dirty="0"/>
              <a:t> </a:t>
            </a:r>
            <a:r>
              <a:rPr lang="en-US" altLang="ko-KR" sz="1600" dirty="0"/>
              <a:t>150(y300)</a:t>
            </a:r>
            <a:r>
              <a:rPr lang="ko-KR" altLang="en-US" sz="1600" dirty="0"/>
              <a:t>이상만 사용가능</a:t>
            </a:r>
            <a:endParaRPr lang="en-US" altLang="ko-KR" sz="1600" dirty="0"/>
          </a:p>
          <a:p>
            <a:r>
              <a:rPr lang="en-US" altLang="ko-KR" sz="1600" b="1" u="sng" dirty="0"/>
              <a:t>Herpes zoster</a:t>
            </a:r>
          </a:p>
          <a:p>
            <a:pPr lvl="1"/>
            <a:r>
              <a:rPr lang="en-US" altLang="ko-KR" sz="1400" dirty="0" err="1"/>
              <a:t>mepolizumab</a:t>
            </a:r>
            <a:r>
              <a:rPr lang="en-US" altLang="ko-KR" sz="1400" dirty="0"/>
              <a:t>, </a:t>
            </a:r>
            <a:r>
              <a:rPr lang="en-US" altLang="ko-KR" sz="1400" dirty="0" err="1"/>
              <a:t>benranlizumab</a:t>
            </a:r>
            <a:r>
              <a:rPr lang="en-US" altLang="ko-KR" sz="1400" dirty="0"/>
              <a:t> </a:t>
            </a:r>
            <a:r>
              <a:rPr lang="ko-KR" altLang="en-US" sz="1400" dirty="0"/>
              <a:t>에서 보고 있음</a:t>
            </a:r>
            <a:r>
              <a:rPr lang="en-US" altLang="ko-KR" sz="1400" dirty="0"/>
              <a:t>.</a:t>
            </a:r>
            <a:endParaRPr lang="en-US" altLang="ko-KR" sz="1800" dirty="0"/>
          </a:p>
          <a:p>
            <a:endParaRPr lang="en-US" altLang="ko-KR" sz="1600" dirty="0"/>
          </a:p>
          <a:p>
            <a:r>
              <a:rPr lang="ko-KR" altLang="en-US" sz="1600" dirty="0"/>
              <a:t>기생충 감염 </a:t>
            </a:r>
            <a:r>
              <a:rPr lang="en-US" altLang="ko-KR" sz="1600" dirty="0"/>
              <a:t>(</a:t>
            </a:r>
            <a:r>
              <a:rPr lang="en-US" altLang="ko-KR" sz="1600" dirty="0" err="1"/>
              <a:t>IgE</a:t>
            </a:r>
            <a:r>
              <a:rPr lang="en-US" altLang="ko-KR" sz="1600" dirty="0"/>
              <a:t>, </a:t>
            </a:r>
            <a:r>
              <a:rPr lang="en-US" altLang="ko-KR" sz="1600" dirty="0" err="1"/>
              <a:t>Eo</a:t>
            </a:r>
            <a:r>
              <a:rPr lang="ko-KR" altLang="en-US" sz="1600" dirty="0"/>
              <a:t>관련된 </a:t>
            </a:r>
            <a:r>
              <a:rPr lang="en-US" altLang="ko-KR" sz="1600" dirty="0"/>
              <a:t>anti-</a:t>
            </a:r>
            <a:r>
              <a:rPr lang="en-US" altLang="ko-KR" sz="1600" dirty="0" err="1"/>
              <a:t>IgE</a:t>
            </a:r>
            <a:r>
              <a:rPr lang="ko-KR" altLang="en-US" sz="1600" dirty="0"/>
              <a:t>와 </a:t>
            </a:r>
            <a:r>
              <a:rPr lang="en-US" altLang="ko-KR" sz="1600" dirty="0"/>
              <a:t>anti-IL5/IL5R)</a:t>
            </a:r>
          </a:p>
          <a:p>
            <a:pPr lvl="1"/>
            <a:r>
              <a:rPr lang="ko-KR" altLang="en-US" sz="1400" dirty="0"/>
              <a:t>이론적 가능성 제기되나</a:t>
            </a:r>
            <a:r>
              <a:rPr lang="en-US" altLang="ko-KR" sz="1400" dirty="0"/>
              <a:t>, </a:t>
            </a:r>
            <a:r>
              <a:rPr lang="ko-KR" altLang="en-US" sz="1400" dirty="0"/>
              <a:t>임상적 유의한 기생충감염의 증가보고</a:t>
            </a:r>
            <a:r>
              <a:rPr lang="en-US" altLang="ko-KR" sz="1400" dirty="0"/>
              <a:t>(-)</a:t>
            </a:r>
          </a:p>
          <a:p>
            <a:pPr lvl="1"/>
            <a:endParaRPr lang="en-US" altLang="ko-KR" sz="1800" dirty="0"/>
          </a:p>
          <a:p>
            <a:r>
              <a:rPr lang="en-US" altLang="ko-KR" sz="1800" u="sng" dirty="0" err="1"/>
              <a:t>Reslizumab</a:t>
            </a:r>
            <a:r>
              <a:rPr lang="en-US" altLang="ko-KR" sz="1800" u="sng" dirty="0"/>
              <a:t>, </a:t>
            </a:r>
            <a:r>
              <a:rPr lang="en-US" altLang="ko-KR" sz="1800" u="sng" dirty="0" err="1"/>
              <a:t>benralizumab</a:t>
            </a:r>
            <a:r>
              <a:rPr lang="ko-KR" altLang="en-US" sz="1800" u="sng" dirty="0"/>
              <a:t>보다 약할 수 있음</a:t>
            </a:r>
            <a:r>
              <a:rPr lang="en-US" altLang="ko-KR" sz="1800" u="sng" dirty="0"/>
              <a:t>. </a:t>
            </a:r>
            <a:r>
              <a:rPr lang="en-US" altLang="ko-KR" sz="1800" dirty="0"/>
              <a:t>(</a:t>
            </a:r>
            <a:r>
              <a:rPr lang="en-US" altLang="ko-KR" sz="1800" dirty="0" err="1"/>
              <a:t>mepol</a:t>
            </a:r>
            <a:r>
              <a:rPr lang="ko-KR" altLang="en-US" sz="1800" dirty="0"/>
              <a:t>용량을 올리면 극복할 수도</a:t>
            </a:r>
            <a:r>
              <a:rPr lang="en-US" altLang="ko-KR" sz="1800" dirty="0"/>
              <a:t>..)</a:t>
            </a:r>
          </a:p>
          <a:p>
            <a:pPr lvl="1"/>
            <a:r>
              <a:rPr lang="en-US" altLang="ko-KR" sz="1400" dirty="0" err="1"/>
              <a:t>Mepol</a:t>
            </a:r>
            <a:r>
              <a:rPr lang="ko-KR" altLang="en-US" sz="1400" dirty="0"/>
              <a:t>실패 환자에서 </a:t>
            </a:r>
            <a:r>
              <a:rPr lang="en-US" altLang="ko-KR" sz="1400" dirty="0" err="1"/>
              <a:t>reslizumab</a:t>
            </a:r>
            <a:r>
              <a:rPr lang="en-US" altLang="ko-KR" sz="1400" dirty="0"/>
              <a:t>, </a:t>
            </a:r>
            <a:r>
              <a:rPr lang="en-US" altLang="ko-KR" sz="1400" dirty="0" err="1"/>
              <a:t>benralizumab</a:t>
            </a:r>
            <a:r>
              <a:rPr lang="ko-KR" altLang="en-US" sz="1400" dirty="0"/>
              <a:t>로 성공한 </a:t>
            </a:r>
            <a:r>
              <a:rPr lang="en-US" altLang="ko-KR" sz="1400" dirty="0"/>
              <a:t>case series</a:t>
            </a:r>
            <a:r>
              <a:rPr lang="ko-KR" altLang="en-US" sz="1400" dirty="0"/>
              <a:t>있음</a:t>
            </a:r>
            <a:r>
              <a:rPr lang="en-US" altLang="ko-KR" sz="1400" dirty="0"/>
              <a:t>.</a:t>
            </a:r>
          </a:p>
          <a:p>
            <a:endParaRPr lang="ko-KR" altLang="en-US" sz="1800" dirty="0"/>
          </a:p>
          <a:p>
            <a:endParaRPr lang="ko-KR" altLang="en-US" sz="1800" dirty="0"/>
          </a:p>
        </p:txBody>
      </p:sp>
      <p:sp>
        <p:nvSpPr>
          <p:cNvPr id="8" name="직사각형 7"/>
          <p:cNvSpPr/>
          <p:nvPr/>
        </p:nvSpPr>
        <p:spPr>
          <a:xfrm>
            <a:off x="2145444" y="3422982"/>
            <a:ext cx="4096891" cy="430787"/>
          </a:xfrm>
          <a:prstGeom prst="rect">
            <a:avLst/>
          </a:prstGeom>
        </p:spPr>
        <p:txBody>
          <a:bodyPr wrap="square">
            <a:spAutoFit/>
          </a:bodyPr>
          <a:lstStyle/>
          <a:p>
            <a:pPr defTabSz="914217" fontAlgn="base" latinLnBrk="0">
              <a:spcBef>
                <a:spcPct val="0"/>
              </a:spcBef>
              <a:spcAft>
                <a:spcPct val="0"/>
              </a:spcAft>
              <a:defRPr/>
            </a:pPr>
            <a:r>
              <a:rPr lang="en-US" altLang="ko-KR" sz="1100" dirty="0">
                <a:solidFill>
                  <a:prstClr val="black"/>
                </a:solidFill>
                <a:latin typeface="Arial" charset="0"/>
                <a:cs typeface="Arial" charset="0"/>
              </a:rPr>
              <a:t>2021_cea_Switching between biologics in severe asthma patients. When the first choice is not proven to be the best</a:t>
            </a:r>
            <a:endParaRPr lang="ko-KR" altLang="en-US" sz="1100" dirty="0">
              <a:solidFill>
                <a:prstClr val="black"/>
              </a:solidFill>
              <a:latin typeface="Arial" charset="0"/>
              <a:cs typeface="Arial" charset="0"/>
            </a:endParaRPr>
          </a:p>
        </p:txBody>
      </p:sp>
      <p:sp>
        <p:nvSpPr>
          <p:cNvPr id="9" name="직사각형 8"/>
          <p:cNvSpPr/>
          <p:nvPr/>
        </p:nvSpPr>
        <p:spPr>
          <a:xfrm>
            <a:off x="6753181" y="3048639"/>
            <a:ext cx="4096891" cy="430787"/>
          </a:xfrm>
          <a:prstGeom prst="rect">
            <a:avLst/>
          </a:prstGeom>
        </p:spPr>
        <p:txBody>
          <a:bodyPr wrap="square">
            <a:spAutoFit/>
          </a:bodyPr>
          <a:lstStyle/>
          <a:p>
            <a:pPr defTabSz="914217" fontAlgn="base" latinLnBrk="0">
              <a:spcBef>
                <a:spcPct val="0"/>
              </a:spcBef>
              <a:spcAft>
                <a:spcPct val="0"/>
              </a:spcAft>
              <a:defRPr/>
            </a:pPr>
            <a:r>
              <a:rPr lang="en-US" altLang="ko-KR" sz="1100" dirty="0">
                <a:solidFill>
                  <a:prstClr val="black"/>
                </a:solidFill>
                <a:latin typeface="Arial" charset="0"/>
                <a:cs typeface="Arial" charset="0"/>
              </a:rPr>
              <a:t>2021_cea_Switching between biologics in severe asthma patients. When the first choice is not proven to be the best</a:t>
            </a:r>
            <a:endParaRPr lang="ko-KR" altLang="en-US" sz="1100" dirty="0">
              <a:solidFill>
                <a:prstClr val="black"/>
              </a:solidFill>
              <a:latin typeface="Arial" charset="0"/>
              <a:cs typeface="Arial" charset="0"/>
            </a:endParaRPr>
          </a:p>
        </p:txBody>
      </p:sp>
      <p:sp>
        <p:nvSpPr>
          <p:cNvPr id="10" name="직사각형 9"/>
          <p:cNvSpPr/>
          <p:nvPr/>
        </p:nvSpPr>
        <p:spPr>
          <a:xfrm>
            <a:off x="6930940" y="4576339"/>
            <a:ext cx="4096891" cy="430787"/>
          </a:xfrm>
          <a:prstGeom prst="rect">
            <a:avLst/>
          </a:prstGeom>
        </p:spPr>
        <p:txBody>
          <a:bodyPr wrap="square">
            <a:spAutoFit/>
          </a:bodyPr>
          <a:lstStyle/>
          <a:p>
            <a:pPr defTabSz="914217" fontAlgn="base" latinLnBrk="0">
              <a:spcBef>
                <a:spcPct val="0"/>
              </a:spcBef>
              <a:spcAft>
                <a:spcPct val="0"/>
              </a:spcAft>
              <a:defRPr/>
            </a:pPr>
            <a:r>
              <a:rPr lang="en-US" altLang="ko-KR" sz="1100" dirty="0">
                <a:solidFill>
                  <a:prstClr val="black"/>
                </a:solidFill>
                <a:latin typeface="Arial" charset="0"/>
                <a:cs typeface="Arial" charset="0"/>
              </a:rPr>
              <a:t>2021_cea_Switching between biologics in severe asthma patients. When the first choice is not proven to be the best</a:t>
            </a:r>
            <a:endParaRPr lang="ko-KR" altLang="en-US" sz="1100" dirty="0">
              <a:solidFill>
                <a:prstClr val="black"/>
              </a:solidFill>
              <a:latin typeface="Arial" charset="0"/>
              <a:cs typeface="Arial" charset="0"/>
            </a:endParaRPr>
          </a:p>
        </p:txBody>
      </p:sp>
      <p:sp>
        <p:nvSpPr>
          <p:cNvPr id="11" name="직사각형 10"/>
          <p:cNvSpPr/>
          <p:nvPr/>
        </p:nvSpPr>
        <p:spPr>
          <a:xfrm>
            <a:off x="6930940" y="6185019"/>
            <a:ext cx="4570942" cy="430787"/>
          </a:xfrm>
          <a:prstGeom prst="rect">
            <a:avLst/>
          </a:prstGeom>
        </p:spPr>
        <p:txBody>
          <a:bodyPr>
            <a:spAutoFit/>
          </a:bodyPr>
          <a:lstStyle/>
          <a:p>
            <a:pPr defTabSz="914217" fontAlgn="base" latinLnBrk="0">
              <a:spcBef>
                <a:spcPct val="0"/>
              </a:spcBef>
              <a:spcAft>
                <a:spcPct val="0"/>
              </a:spcAft>
              <a:defRPr/>
            </a:pPr>
            <a:r>
              <a:rPr lang="ko-KR" altLang="en-US" sz="1100" dirty="0">
                <a:solidFill>
                  <a:prstClr val="black"/>
                </a:solidFill>
                <a:latin typeface="Arial" charset="0"/>
                <a:cs typeface="Arial" charset="0"/>
              </a:rPr>
              <a:t>2020_al</a:t>
            </a:r>
            <a:r>
              <a:rPr lang="en-US" altLang="ko-KR" sz="1100" dirty="0">
                <a:solidFill>
                  <a:prstClr val="black"/>
                </a:solidFill>
                <a:latin typeface="Arial" charset="0"/>
                <a:cs typeface="Arial" charset="0"/>
              </a:rPr>
              <a:t>l</a:t>
            </a:r>
            <a:r>
              <a:rPr lang="ko-KR" altLang="en-US" sz="1100" dirty="0" err="1">
                <a:solidFill>
                  <a:prstClr val="black"/>
                </a:solidFill>
                <a:latin typeface="Arial" charset="0"/>
                <a:cs typeface="Arial" charset="0"/>
              </a:rPr>
              <a:t>ergy_Benralizumab</a:t>
            </a:r>
            <a:r>
              <a:rPr lang="ko-KR" altLang="en-US" sz="1100" dirty="0">
                <a:solidFill>
                  <a:prstClr val="black"/>
                </a:solidFill>
                <a:latin typeface="Arial" charset="0"/>
                <a:cs typeface="Arial" charset="0"/>
              </a:rPr>
              <a:t> </a:t>
            </a:r>
            <a:r>
              <a:rPr lang="ko-KR" altLang="en-US" sz="1100" dirty="0" err="1">
                <a:solidFill>
                  <a:prstClr val="black"/>
                </a:solidFill>
                <a:latin typeface="Arial" charset="0"/>
                <a:cs typeface="Arial" charset="0"/>
              </a:rPr>
              <a:t>after</a:t>
            </a:r>
            <a:r>
              <a:rPr lang="ko-KR" altLang="en-US" sz="1100" dirty="0">
                <a:solidFill>
                  <a:prstClr val="black"/>
                </a:solidFill>
                <a:latin typeface="Arial" charset="0"/>
                <a:cs typeface="Arial" charset="0"/>
              </a:rPr>
              <a:t> </a:t>
            </a:r>
            <a:r>
              <a:rPr lang="ko-KR" altLang="en-US" sz="1100" dirty="0" err="1">
                <a:solidFill>
                  <a:prstClr val="black"/>
                </a:solidFill>
                <a:latin typeface="Arial" charset="0"/>
                <a:cs typeface="Arial" charset="0"/>
              </a:rPr>
              <a:t>sub‐optimal</a:t>
            </a:r>
            <a:r>
              <a:rPr lang="ko-KR" altLang="en-US" sz="1100" dirty="0">
                <a:solidFill>
                  <a:prstClr val="black"/>
                </a:solidFill>
                <a:latin typeface="Arial" charset="0"/>
                <a:cs typeface="Arial" charset="0"/>
              </a:rPr>
              <a:t> </a:t>
            </a:r>
            <a:r>
              <a:rPr lang="ko-KR" altLang="en-US" sz="1100" dirty="0" err="1">
                <a:solidFill>
                  <a:prstClr val="black"/>
                </a:solidFill>
                <a:latin typeface="Arial" charset="0"/>
                <a:cs typeface="Arial" charset="0"/>
              </a:rPr>
              <a:t>response</a:t>
            </a:r>
            <a:r>
              <a:rPr lang="ko-KR" altLang="en-US" sz="1100" dirty="0">
                <a:solidFill>
                  <a:prstClr val="black"/>
                </a:solidFill>
                <a:latin typeface="Arial" charset="0"/>
                <a:cs typeface="Arial" charset="0"/>
              </a:rPr>
              <a:t> </a:t>
            </a:r>
            <a:r>
              <a:rPr lang="ko-KR" altLang="en-US" sz="1100" dirty="0" err="1">
                <a:solidFill>
                  <a:prstClr val="black"/>
                </a:solidFill>
                <a:latin typeface="Arial" charset="0"/>
                <a:cs typeface="Arial" charset="0"/>
              </a:rPr>
              <a:t>to</a:t>
            </a:r>
            <a:r>
              <a:rPr lang="ko-KR" altLang="en-US" sz="1100" dirty="0">
                <a:solidFill>
                  <a:prstClr val="black"/>
                </a:solidFill>
                <a:latin typeface="Arial" charset="0"/>
                <a:cs typeface="Arial" charset="0"/>
              </a:rPr>
              <a:t> </a:t>
            </a:r>
            <a:r>
              <a:rPr lang="ko-KR" altLang="en-US" sz="1100" dirty="0" err="1">
                <a:solidFill>
                  <a:prstClr val="black"/>
                </a:solidFill>
                <a:latin typeface="Arial" charset="0"/>
                <a:cs typeface="Arial" charset="0"/>
              </a:rPr>
              <a:t>mepolizumab</a:t>
            </a:r>
            <a:r>
              <a:rPr lang="ko-KR" altLang="en-US" sz="1100" dirty="0">
                <a:solidFill>
                  <a:prstClr val="black"/>
                </a:solidFill>
                <a:latin typeface="Arial" charset="0"/>
                <a:cs typeface="Arial" charset="0"/>
              </a:rPr>
              <a:t> </a:t>
            </a:r>
            <a:r>
              <a:rPr lang="ko-KR" altLang="en-US" sz="1100" dirty="0" err="1">
                <a:solidFill>
                  <a:prstClr val="black"/>
                </a:solidFill>
                <a:latin typeface="Arial" charset="0"/>
                <a:cs typeface="Arial" charset="0"/>
              </a:rPr>
              <a:t>in</a:t>
            </a:r>
            <a:r>
              <a:rPr lang="ko-KR" altLang="en-US" sz="1100" dirty="0">
                <a:solidFill>
                  <a:prstClr val="black"/>
                </a:solidFill>
                <a:latin typeface="Arial" charset="0"/>
                <a:cs typeface="Arial" charset="0"/>
              </a:rPr>
              <a:t> </a:t>
            </a:r>
            <a:r>
              <a:rPr lang="ko-KR" altLang="en-US" sz="1100" dirty="0" err="1">
                <a:solidFill>
                  <a:prstClr val="black"/>
                </a:solidFill>
                <a:latin typeface="Arial" charset="0"/>
                <a:cs typeface="Arial" charset="0"/>
              </a:rPr>
              <a:t>severe</a:t>
            </a:r>
            <a:r>
              <a:rPr lang="ko-KR" altLang="en-US" sz="1100" dirty="0">
                <a:solidFill>
                  <a:prstClr val="black"/>
                </a:solidFill>
                <a:latin typeface="Arial" charset="0"/>
                <a:cs typeface="Arial" charset="0"/>
              </a:rPr>
              <a:t> </a:t>
            </a:r>
            <a:r>
              <a:rPr lang="ko-KR" altLang="en-US" sz="1100" dirty="0" err="1">
                <a:solidFill>
                  <a:prstClr val="black"/>
                </a:solidFill>
                <a:latin typeface="Arial" charset="0"/>
                <a:cs typeface="Arial" charset="0"/>
              </a:rPr>
              <a:t>eosinophilic</a:t>
            </a:r>
            <a:r>
              <a:rPr lang="ko-KR" altLang="en-US" sz="1100" dirty="0">
                <a:solidFill>
                  <a:prstClr val="black"/>
                </a:solidFill>
                <a:latin typeface="Arial" charset="0"/>
                <a:cs typeface="Arial" charset="0"/>
              </a:rPr>
              <a:t> </a:t>
            </a:r>
            <a:r>
              <a:rPr lang="ko-KR" altLang="en-US" sz="1100" dirty="0" err="1">
                <a:solidFill>
                  <a:prstClr val="black"/>
                </a:solidFill>
                <a:latin typeface="Arial" charset="0"/>
                <a:cs typeface="Arial" charset="0"/>
              </a:rPr>
              <a:t>asthma</a:t>
            </a:r>
            <a:endParaRPr lang="ko-KR" altLang="en-US" sz="1100" dirty="0">
              <a:solidFill>
                <a:prstClr val="black"/>
              </a:solidFill>
              <a:latin typeface="Arial" charset="0"/>
              <a:cs typeface="Arial" charset="0"/>
            </a:endParaRPr>
          </a:p>
        </p:txBody>
      </p:sp>
      <p:sp>
        <p:nvSpPr>
          <p:cNvPr id="4" name="직사각형 3"/>
          <p:cNvSpPr/>
          <p:nvPr/>
        </p:nvSpPr>
        <p:spPr>
          <a:xfrm>
            <a:off x="2451981" y="5053636"/>
            <a:ext cx="2802363" cy="769263"/>
          </a:xfrm>
          <a:prstGeom prst="rect">
            <a:avLst/>
          </a:prstGeom>
        </p:spPr>
        <p:txBody>
          <a:bodyPr wrap="square">
            <a:spAutoFit/>
          </a:bodyPr>
          <a:lstStyle/>
          <a:p>
            <a:pPr defTabSz="914217" fontAlgn="base" latinLnBrk="0">
              <a:spcBef>
                <a:spcPct val="0"/>
              </a:spcBef>
              <a:spcAft>
                <a:spcPct val="0"/>
              </a:spcAft>
              <a:defRPr/>
            </a:pPr>
            <a:r>
              <a:rPr lang="en-US" altLang="ko-KR" sz="1100" dirty="0">
                <a:solidFill>
                  <a:prstClr val="black"/>
                </a:solidFill>
                <a:latin typeface="Arial" charset="0"/>
                <a:cs typeface="Arial" charset="0"/>
              </a:rPr>
              <a:t>2019_jaci_Assessment of the long-term safety of </a:t>
            </a:r>
            <a:r>
              <a:rPr lang="en-US" altLang="ko-KR" sz="1100" dirty="0" err="1">
                <a:solidFill>
                  <a:prstClr val="black"/>
                </a:solidFill>
                <a:latin typeface="Arial" charset="0"/>
                <a:cs typeface="Arial" charset="0"/>
              </a:rPr>
              <a:t>mepolizumab</a:t>
            </a:r>
            <a:r>
              <a:rPr lang="en-US" altLang="ko-KR" sz="1100" dirty="0">
                <a:solidFill>
                  <a:prstClr val="black"/>
                </a:solidFill>
                <a:latin typeface="Arial" charset="0"/>
                <a:cs typeface="Arial" charset="0"/>
              </a:rPr>
              <a:t> and durability of clinical response in patients with severe eosinophilic asthma</a:t>
            </a:r>
            <a:endParaRPr lang="ko-KR" altLang="en-US" sz="1100" dirty="0">
              <a:solidFill>
                <a:prstClr val="black"/>
              </a:solidFill>
              <a:latin typeface="Arial" charset="0"/>
              <a:cs typeface="Arial" charset="0"/>
            </a:endParaRPr>
          </a:p>
        </p:txBody>
      </p:sp>
    </p:spTree>
    <p:extLst>
      <p:ext uri="{BB962C8B-B14F-4D97-AF65-F5344CB8AC3E}">
        <p14:creationId xmlns:p14="http://schemas.microsoft.com/office/powerpoint/2010/main" val="2233682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en-US" altLang="ko-KR" sz="2800" dirty="0"/>
              <a:t>Anti-IL5 – </a:t>
            </a:r>
            <a:r>
              <a:rPr lang="en-US" altLang="ko-KR" sz="2800" dirty="0" err="1"/>
              <a:t>Reslizumab</a:t>
            </a:r>
            <a:br>
              <a:rPr lang="en-US" altLang="ko-KR" sz="2799" dirty="0"/>
            </a:br>
            <a:r>
              <a:rPr lang="en-US" altLang="ko-KR" sz="2799" dirty="0"/>
              <a:t>_</a:t>
            </a:r>
            <a:r>
              <a:rPr lang="ko-KR" altLang="en-US" sz="2799" dirty="0"/>
              <a:t>천식 임상연구</a:t>
            </a:r>
            <a:r>
              <a:rPr lang="en-US" altLang="ko-KR" sz="2799" dirty="0"/>
              <a:t>(RCT) </a:t>
            </a:r>
            <a:r>
              <a:rPr lang="ko-KR" altLang="en-US" sz="2799" dirty="0"/>
              <a:t>결과 </a:t>
            </a:r>
            <a:r>
              <a:rPr lang="en-US" altLang="ko-KR" sz="2799" dirty="0"/>
              <a:t> </a:t>
            </a:r>
            <a:endParaRPr lang="ko-KR" altLang="en-US" dirty="0"/>
          </a:p>
        </p:txBody>
      </p:sp>
      <p:sp>
        <p:nvSpPr>
          <p:cNvPr id="7" name="내용 개체 틀 2"/>
          <p:cNvSpPr txBox="1">
            <a:spLocks/>
          </p:cNvSpPr>
          <p:nvPr/>
        </p:nvSpPr>
        <p:spPr>
          <a:xfrm>
            <a:off x="393736" y="1489102"/>
            <a:ext cx="11366499" cy="4313238"/>
          </a:xfrm>
          <a:prstGeom prst="rect">
            <a:avLst/>
          </a:prstGeom>
        </p:spPr>
        <p:txBody>
          <a:bodyPr/>
          <a:lstStyle>
            <a:lvl1pPr marL="180516" indent="-180516" algn="l" rtl="0" eaLnBrk="0" fontAlgn="base" hangingPunct="0">
              <a:spcBef>
                <a:spcPct val="0"/>
              </a:spcBef>
              <a:spcAft>
                <a:spcPct val="40000"/>
              </a:spcAft>
              <a:buFont typeface="Wingdings" pitchFamily="2" charset="2"/>
              <a:buChar char="§"/>
              <a:defRPr sz="2799">
                <a:solidFill>
                  <a:schemeClr val="tx1"/>
                </a:solidFill>
                <a:latin typeface="Calibri" pitchFamily="34" charset="0"/>
                <a:ea typeface="+mn-ea"/>
                <a:cs typeface="Calibri" pitchFamily="34" charset="0"/>
              </a:defRPr>
            </a:lvl1pPr>
            <a:lvl2pPr marL="443355" indent="-261275" algn="l" rtl="0" eaLnBrk="0" fontAlgn="base" hangingPunct="0">
              <a:spcBef>
                <a:spcPct val="0"/>
              </a:spcBef>
              <a:spcAft>
                <a:spcPct val="40000"/>
              </a:spcAft>
              <a:buChar char="–"/>
              <a:defRPr sz="2400">
                <a:solidFill>
                  <a:schemeClr val="tx1"/>
                </a:solidFill>
                <a:latin typeface="Calibri" pitchFamily="34" charset="0"/>
                <a:cs typeface="Calibri" pitchFamily="34" charset="0"/>
              </a:defRPr>
            </a:lvl2pPr>
            <a:lvl3pPr marL="718889" indent="-273928" algn="l" rtl="0" eaLnBrk="0" fontAlgn="base" hangingPunct="0">
              <a:spcBef>
                <a:spcPct val="0"/>
              </a:spcBef>
              <a:spcAft>
                <a:spcPct val="40000"/>
              </a:spcAft>
              <a:buChar char="•"/>
              <a:defRPr sz="2000">
                <a:solidFill>
                  <a:schemeClr val="tx1"/>
                </a:solidFill>
                <a:latin typeface="Calibri" pitchFamily="34" charset="0"/>
                <a:cs typeface="Calibri" pitchFamily="34" charset="0"/>
              </a:defRPr>
            </a:lvl3pPr>
            <a:lvl4pPr marL="984926" indent="-264429" algn="l" rtl="0" eaLnBrk="0" fontAlgn="base" hangingPunct="0">
              <a:spcBef>
                <a:spcPct val="0"/>
              </a:spcBef>
              <a:spcAft>
                <a:spcPct val="40000"/>
              </a:spcAft>
              <a:buChar char="–"/>
              <a:defRPr sz="1800">
                <a:solidFill>
                  <a:schemeClr val="tx1"/>
                </a:solidFill>
                <a:latin typeface="Calibri" pitchFamily="34" charset="0"/>
                <a:cs typeface="Calibri" pitchFamily="34" charset="0"/>
              </a:defRPr>
            </a:lvl4pPr>
            <a:lvl5pPr marL="1250927" indent="-264429" algn="l" rtl="0" eaLnBrk="0" fontAlgn="base" hangingPunct="0">
              <a:spcBef>
                <a:spcPct val="0"/>
              </a:spcBef>
              <a:spcAft>
                <a:spcPct val="40000"/>
              </a:spcAft>
              <a:buChar char="»"/>
              <a:defRPr sz="1600">
                <a:solidFill>
                  <a:schemeClr val="tx1"/>
                </a:solidFill>
                <a:latin typeface="Calibri" pitchFamily="34" charset="0"/>
                <a:cs typeface="Calibri" pitchFamily="34" charset="0"/>
              </a:defRPr>
            </a:lvl5pPr>
            <a:lvl6pPr marL="1706968" indent="-264429" algn="l" rtl="0" fontAlgn="base">
              <a:spcBef>
                <a:spcPct val="0"/>
              </a:spcBef>
              <a:spcAft>
                <a:spcPct val="40000"/>
              </a:spcAft>
              <a:buChar char="»"/>
              <a:defRPr>
                <a:solidFill>
                  <a:schemeClr val="tx1"/>
                </a:solidFill>
                <a:latin typeface="+mn-lt"/>
                <a:cs typeface="+mn-cs"/>
              </a:defRPr>
            </a:lvl6pPr>
            <a:lvl7pPr marL="2163003" indent="-264429" algn="l" rtl="0" fontAlgn="base">
              <a:spcBef>
                <a:spcPct val="0"/>
              </a:spcBef>
              <a:spcAft>
                <a:spcPct val="40000"/>
              </a:spcAft>
              <a:buChar char="»"/>
              <a:defRPr>
                <a:solidFill>
                  <a:schemeClr val="tx1"/>
                </a:solidFill>
                <a:latin typeface="+mn-lt"/>
                <a:cs typeface="+mn-cs"/>
              </a:defRPr>
            </a:lvl7pPr>
            <a:lvl8pPr marL="2619034" indent="-264429" algn="l" rtl="0" fontAlgn="base">
              <a:spcBef>
                <a:spcPct val="0"/>
              </a:spcBef>
              <a:spcAft>
                <a:spcPct val="40000"/>
              </a:spcAft>
              <a:buChar char="»"/>
              <a:defRPr>
                <a:solidFill>
                  <a:schemeClr val="tx1"/>
                </a:solidFill>
                <a:latin typeface="+mn-lt"/>
                <a:cs typeface="+mn-cs"/>
              </a:defRPr>
            </a:lvl8pPr>
            <a:lvl9pPr marL="3075077" indent="-264429" algn="l" rtl="0" fontAlgn="base">
              <a:spcBef>
                <a:spcPct val="0"/>
              </a:spcBef>
              <a:spcAft>
                <a:spcPct val="40000"/>
              </a:spcAft>
              <a:buChar char="»"/>
              <a:defRPr>
                <a:solidFill>
                  <a:schemeClr val="tx1"/>
                </a:solidFill>
                <a:latin typeface="+mn-lt"/>
                <a:cs typeface="+mn-cs"/>
              </a:defRPr>
            </a:lvl9pPr>
          </a:lstStyle>
          <a:p>
            <a:pPr latinLnBrk="0"/>
            <a:r>
              <a:rPr lang="en-US" altLang="ko-KR" sz="5400" kern="0" dirty="0"/>
              <a:t>AE 55-60%↓</a:t>
            </a:r>
          </a:p>
          <a:p>
            <a:pPr latinLnBrk="0"/>
            <a:r>
              <a:rPr lang="en-US" altLang="ko-KR" sz="5400" kern="0" dirty="0"/>
              <a:t>FEV1 110ml↑</a:t>
            </a:r>
          </a:p>
        </p:txBody>
      </p:sp>
      <p:sp>
        <p:nvSpPr>
          <p:cNvPr id="2" name="직사각형 1"/>
          <p:cNvSpPr/>
          <p:nvPr/>
        </p:nvSpPr>
        <p:spPr>
          <a:xfrm>
            <a:off x="6353299" y="6075972"/>
            <a:ext cx="5838701" cy="830997"/>
          </a:xfrm>
          <a:prstGeom prst="rect">
            <a:avLst/>
          </a:prstGeom>
        </p:spPr>
        <p:txBody>
          <a:bodyPr wrap="square">
            <a:spAutoFit/>
          </a:bodyPr>
          <a:lstStyle/>
          <a:p>
            <a:pPr algn="r"/>
            <a:r>
              <a:rPr lang="en-US" altLang="ko-KR" sz="1600" dirty="0"/>
              <a:t>BREATH (2015 lancet RM - 2 duplicated ph3 trials</a:t>
            </a:r>
          </a:p>
          <a:p>
            <a:pPr algn="r"/>
            <a:r>
              <a:rPr lang="en-US" altLang="ko-KR" sz="1600" dirty="0"/>
              <a:t>2019_ajrccm_Role of biologics in asthma</a:t>
            </a:r>
          </a:p>
          <a:p>
            <a:pPr algn="r"/>
            <a:r>
              <a:rPr lang="en-US" altLang="ko-KR" sz="1600" dirty="0"/>
              <a:t>2019/2024_GINA_Severe asthma pocket guide</a:t>
            </a:r>
          </a:p>
        </p:txBody>
      </p:sp>
      <p:sp>
        <p:nvSpPr>
          <p:cNvPr id="5" name="직사각형 4"/>
          <p:cNvSpPr/>
          <p:nvPr/>
        </p:nvSpPr>
        <p:spPr>
          <a:xfrm>
            <a:off x="217041" y="4163821"/>
            <a:ext cx="1840568" cy="830997"/>
          </a:xfrm>
          <a:prstGeom prst="rect">
            <a:avLst/>
          </a:prstGeom>
        </p:spPr>
        <p:txBody>
          <a:bodyPr wrap="none">
            <a:spAutoFit/>
          </a:bodyPr>
          <a:lstStyle/>
          <a:p>
            <a:r>
              <a:rPr lang="ko-KR" altLang="en-US" sz="2400" dirty="0"/>
              <a:t>등록기준</a:t>
            </a:r>
            <a:endParaRPr lang="en-US" altLang="ko-KR" sz="2400" dirty="0"/>
          </a:p>
          <a:p>
            <a:r>
              <a:rPr lang="en-US" altLang="ko-KR" sz="2400" dirty="0"/>
              <a:t>-Eos ≥ 400</a:t>
            </a:r>
            <a:r>
              <a:rPr lang="ko-KR" altLang="en-US" sz="2400" dirty="0"/>
              <a:t> </a:t>
            </a:r>
            <a:r>
              <a:rPr lang="en-US" altLang="ko-KR" sz="2400" dirty="0"/>
              <a:t> </a:t>
            </a:r>
            <a:endParaRPr lang="ko-KR" altLang="en-US" sz="2400" dirty="0"/>
          </a:p>
        </p:txBody>
      </p:sp>
    </p:spTree>
    <p:extLst>
      <p:ext uri="{BB962C8B-B14F-4D97-AF65-F5344CB8AC3E}">
        <p14:creationId xmlns:p14="http://schemas.microsoft.com/office/powerpoint/2010/main" val="36149316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Anti-IL5 – </a:t>
            </a:r>
            <a:r>
              <a:rPr lang="en-US" altLang="ko-KR" dirty="0" err="1"/>
              <a:t>Reslizumab</a:t>
            </a:r>
            <a:r>
              <a:rPr lang="en-US" altLang="ko-KR" dirty="0"/>
              <a:t> </a:t>
            </a:r>
            <a:br>
              <a:rPr lang="en-US" altLang="ko-KR" dirty="0"/>
            </a:br>
            <a:r>
              <a:rPr lang="en-US" altLang="ko-KR" dirty="0"/>
              <a:t>_</a:t>
            </a:r>
            <a:r>
              <a:rPr lang="ko-KR" altLang="en-US" dirty="0"/>
              <a:t>보험 요건</a:t>
            </a:r>
            <a:r>
              <a:rPr lang="en-US" altLang="ko-KR" dirty="0"/>
              <a:t>/</a:t>
            </a:r>
            <a:r>
              <a:rPr lang="ko-KR" altLang="en-US" dirty="0"/>
              <a:t>용법</a:t>
            </a:r>
            <a:r>
              <a:rPr lang="en-US" altLang="ko-KR" dirty="0"/>
              <a:t>/</a:t>
            </a:r>
            <a:r>
              <a:rPr lang="ko-KR" altLang="en-US" dirty="0"/>
              <a:t>가격</a:t>
            </a:r>
          </a:p>
        </p:txBody>
      </p:sp>
      <p:sp>
        <p:nvSpPr>
          <p:cNvPr id="10" name="내용 개체 틀 2"/>
          <p:cNvSpPr>
            <a:spLocks noGrp="1"/>
          </p:cNvSpPr>
          <p:nvPr>
            <p:ph idx="1"/>
          </p:nvPr>
        </p:nvSpPr>
        <p:spPr>
          <a:xfrm>
            <a:off x="400087" y="1489192"/>
            <a:ext cx="11498988" cy="4312989"/>
          </a:xfrm>
        </p:spPr>
        <p:txBody>
          <a:bodyPr/>
          <a:lstStyle/>
          <a:p>
            <a:r>
              <a:rPr lang="ko-KR" altLang="en-US" dirty="0"/>
              <a:t>보험 요건 </a:t>
            </a:r>
            <a:r>
              <a:rPr lang="en-US" altLang="ko-KR" dirty="0"/>
              <a:t>(2023.11.1-)</a:t>
            </a:r>
          </a:p>
          <a:p>
            <a:pPr lvl="1"/>
            <a:r>
              <a:rPr lang="en-US" altLang="ko-KR" sz="2000" dirty="0"/>
              <a:t>ICS-LABA</a:t>
            </a:r>
            <a:r>
              <a:rPr lang="ko-KR" altLang="en-US" sz="2000" dirty="0"/>
              <a:t>와 </a:t>
            </a:r>
            <a:r>
              <a:rPr lang="en-US" altLang="ko-KR" sz="2000" dirty="0"/>
              <a:t>LAMA</a:t>
            </a:r>
            <a:r>
              <a:rPr lang="ko-KR" altLang="en-US" sz="2000" dirty="0"/>
              <a:t>치료에도 불구하고 </a:t>
            </a:r>
            <a:r>
              <a:rPr lang="ko-KR" altLang="en-US" sz="2000" dirty="0" err="1"/>
              <a:t>비조절</a:t>
            </a:r>
            <a:r>
              <a:rPr lang="ko-KR" altLang="en-US" sz="2000" dirty="0"/>
              <a:t> 및 아래 중 하나</a:t>
            </a:r>
            <a:endParaRPr lang="en-US" altLang="ko-KR" sz="2000" dirty="0"/>
          </a:p>
          <a:p>
            <a:pPr lvl="2"/>
            <a:r>
              <a:rPr lang="ko-KR" altLang="en-US" sz="1800" dirty="0"/>
              <a:t>아래</a:t>
            </a:r>
            <a:endParaRPr lang="en-US" altLang="ko-KR" sz="1800" dirty="0"/>
          </a:p>
          <a:p>
            <a:pPr marL="979144" lvl="4" indent="0">
              <a:buNone/>
            </a:pPr>
            <a:r>
              <a:rPr lang="ko-KR" altLang="en-US" sz="1400" dirty="0"/>
              <a:t> </a:t>
            </a:r>
            <a:r>
              <a:rPr lang="en-US" altLang="ko-KR" sz="1400" dirty="0"/>
              <a:t>(1) 12</a:t>
            </a:r>
            <a:r>
              <a:rPr lang="ko-KR" altLang="en-US" sz="1400" dirty="0"/>
              <a:t>개월 내 </a:t>
            </a:r>
            <a:r>
              <a:rPr lang="ko-KR" altLang="en-US" sz="1400" dirty="0" err="1"/>
              <a:t>호산구</a:t>
            </a:r>
            <a:r>
              <a:rPr lang="ko-KR" altLang="en-US" sz="1400" dirty="0"/>
              <a:t> </a:t>
            </a:r>
            <a:r>
              <a:rPr lang="en-US" altLang="ko-KR" sz="1400" b="1" u="sng" dirty="0"/>
              <a:t>400/</a:t>
            </a:r>
            <a:r>
              <a:rPr lang="en-US" altLang="ko-KR" sz="1400" b="1" u="sng" dirty="0" err="1"/>
              <a:t>ul</a:t>
            </a:r>
            <a:r>
              <a:rPr lang="ko-KR" altLang="en-US" sz="1400" b="1" u="sng" dirty="0"/>
              <a:t>이상 </a:t>
            </a:r>
            <a:r>
              <a:rPr lang="en-US" altLang="ko-KR" sz="1400" dirty="0"/>
              <a:t>+ </a:t>
            </a:r>
            <a:r>
              <a:rPr lang="ko-KR" altLang="en-US" sz="1400" dirty="0"/>
              <a:t> </a:t>
            </a:r>
            <a:r>
              <a:rPr lang="en-US" altLang="ko-KR" sz="1400" dirty="0"/>
              <a:t>12</a:t>
            </a:r>
            <a:r>
              <a:rPr lang="ko-KR" altLang="en-US" sz="1400" dirty="0"/>
              <a:t>개월 이내에 전신 </a:t>
            </a:r>
            <a:r>
              <a:rPr lang="ko-KR" altLang="en-US" sz="1400" dirty="0" err="1"/>
              <a:t>코르티코스테로이드가</a:t>
            </a:r>
            <a:r>
              <a:rPr lang="ko-KR" altLang="en-US" sz="1400" dirty="0"/>
              <a:t> 요구되는 </a:t>
            </a:r>
            <a:r>
              <a:rPr lang="ko-KR" altLang="en-US" sz="1400" b="1" u="sng" dirty="0"/>
              <a:t>천식 </a:t>
            </a:r>
            <a:r>
              <a:rPr lang="ko-KR" altLang="en-US" sz="1400" b="1" u="sng" dirty="0" err="1"/>
              <a:t>급성악화가</a:t>
            </a:r>
            <a:r>
              <a:rPr lang="ko-KR" altLang="en-US" sz="1400" b="1" u="sng" dirty="0"/>
              <a:t> </a:t>
            </a:r>
            <a:r>
              <a:rPr lang="en-US" altLang="ko-KR" sz="1400" b="1" u="sng" dirty="0"/>
              <a:t>3</a:t>
            </a:r>
            <a:r>
              <a:rPr lang="ko-KR" altLang="en-US" sz="1400" b="1" u="sng" dirty="0"/>
              <a:t>회 </a:t>
            </a:r>
            <a:r>
              <a:rPr lang="ko-KR" altLang="en-US" sz="1400" dirty="0"/>
              <a:t>이상 발생한 경우</a:t>
            </a:r>
            <a:endParaRPr lang="en-US" altLang="ko-KR" sz="1400" dirty="0"/>
          </a:p>
          <a:p>
            <a:pPr marL="979144" lvl="4" indent="0">
              <a:buNone/>
            </a:pPr>
            <a:endParaRPr lang="en-US" altLang="ko-KR" sz="1400" dirty="0"/>
          </a:p>
          <a:p>
            <a:pPr lvl="2"/>
            <a:r>
              <a:rPr lang="ko-KR" altLang="en-US" sz="1800" dirty="0"/>
              <a:t>재평가</a:t>
            </a:r>
            <a:r>
              <a:rPr lang="en-US" altLang="ko-KR" sz="1800" dirty="0"/>
              <a:t>: 1</a:t>
            </a:r>
            <a:r>
              <a:rPr lang="ko-KR" altLang="en-US" sz="1800" dirty="0"/>
              <a:t>년 후 </a:t>
            </a:r>
            <a:r>
              <a:rPr lang="en-US" altLang="ko-KR" sz="1800" dirty="0"/>
              <a:t>AE50%</a:t>
            </a:r>
            <a:r>
              <a:rPr lang="ko-KR" altLang="en-US" sz="1800" dirty="0"/>
              <a:t>이상 감소 </a:t>
            </a:r>
            <a:r>
              <a:rPr lang="en-US" altLang="ko-KR" sz="1800" dirty="0"/>
              <a:t>or OCS </a:t>
            </a:r>
            <a:r>
              <a:rPr lang="ko-KR" altLang="en-US" sz="1800" dirty="0"/>
              <a:t>용량 </a:t>
            </a:r>
            <a:r>
              <a:rPr lang="en-US" altLang="ko-KR" sz="1800" dirty="0"/>
              <a:t>50%</a:t>
            </a:r>
            <a:r>
              <a:rPr lang="ko-KR" altLang="en-US" sz="1800" dirty="0"/>
              <a:t>이상</a:t>
            </a:r>
            <a:r>
              <a:rPr lang="en-US" altLang="ko-KR" sz="1800" dirty="0"/>
              <a:t> </a:t>
            </a:r>
            <a:r>
              <a:rPr lang="ko-KR" altLang="en-US" sz="1800" dirty="0"/>
              <a:t>감소 시 </a:t>
            </a:r>
            <a:r>
              <a:rPr lang="ko-KR" altLang="en-US" sz="1800" dirty="0" err="1"/>
              <a:t>지속투여</a:t>
            </a:r>
            <a:r>
              <a:rPr lang="ko-KR" altLang="en-US" sz="1800" dirty="0"/>
              <a:t> 인정</a:t>
            </a:r>
            <a:r>
              <a:rPr lang="en-US" altLang="ko-KR" sz="1800" dirty="0"/>
              <a:t> </a:t>
            </a:r>
          </a:p>
          <a:p>
            <a:endParaRPr lang="ko-KR" altLang="en-US" dirty="0"/>
          </a:p>
        </p:txBody>
      </p:sp>
      <p:sp>
        <p:nvSpPr>
          <p:cNvPr id="11" name="직사각형 10"/>
          <p:cNvSpPr/>
          <p:nvPr/>
        </p:nvSpPr>
        <p:spPr>
          <a:xfrm>
            <a:off x="1004455" y="4000340"/>
            <a:ext cx="9137072" cy="369308"/>
          </a:xfrm>
          <a:prstGeom prst="rect">
            <a:avLst/>
          </a:prstGeom>
          <a:solidFill>
            <a:srgbClr val="FFFF00"/>
          </a:solidFill>
        </p:spPr>
        <p:txBody>
          <a:bodyPr wrap="square" lIns="91417" tIns="45708" rIns="91417" bIns="45708">
            <a:spAutoFit/>
          </a:bodyPr>
          <a:lstStyle/>
          <a:p>
            <a:r>
              <a:rPr lang="en-US" altLang="ko-KR" dirty="0"/>
              <a:t>&lt;</a:t>
            </a:r>
            <a:r>
              <a:rPr lang="ko-KR" altLang="en-US" dirty="0"/>
              <a:t>주의</a:t>
            </a:r>
            <a:r>
              <a:rPr lang="en-US" altLang="ko-KR" dirty="0"/>
              <a:t>!&gt;</a:t>
            </a:r>
            <a:r>
              <a:rPr lang="ko-KR" altLang="en-US" dirty="0" err="1"/>
              <a:t>보험받으려면</a:t>
            </a:r>
            <a:r>
              <a:rPr lang="ko-KR" altLang="en-US" dirty="0"/>
              <a:t> </a:t>
            </a:r>
            <a:r>
              <a:rPr lang="en-US" altLang="ko-KR" dirty="0"/>
              <a:t>LAMA </a:t>
            </a:r>
            <a:r>
              <a:rPr lang="ko-KR" altLang="en-US" dirty="0"/>
              <a:t>중에서 </a:t>
            </a:r>
            <a:r>
              <a:rPr lang="en-US" altLang="ko-KR" dirty="0"/>
              <a:t>Spiriva </a:t>
            </a:r>
            <a:r>
              <a:rPr lang="en-US" altLang="ko-KR" dirty="0" err="1"/>
              <a:t>respimat</a:t>
            </a:r>
            <a:r>
              <a:rPr lang="en-US" altLang="ko-KR" dirty="0"/>
              <a:t> </a:t>
            </a:r>
            <a:r>
              <a:rPr lang="ko-KR" altLang="en-US" dirty="0"/>
              <a:t>혹은 </a:t>
            </a:r>
            <a:r>
              <a:rPr lang="en-US" altLang="ko-KR" dirty="0" err="1"/>
              <a:t>Enerzair</a:t>
            </a:r>
            <a:r>
              <a:rPr lang="en-US" altLang="ko-KR" dirty="0"/>
              <a:t> (</a:t>
            </a:r>
            <a:r>
              <a:rPr lang="ko-KR" altLang="en-US" dirty="0"/>
              <a:t>고</a:t>
            </a:r>
            <a:r>
              <a:rPr lang="en-US" altLang="ko-KR" dirty="0"/>
              <a:t>)</a:t>
            </a:r>
            <a:r>
              <a:rPr lang="ko-KR" altLang="en-US" dirty="0"/>
              <a:t>를 꼭 써야 함</a:t>
            </a:r>
            <a:r>
              <a:rPr lang="en-US" altLang="ko-KR" dirty="0"/>
              <a:t>. </a:t>
            </a:r>
            <a:endParaRPr lang="ko-KR" altLang="en-US" dirty="0"/>
          </a:p>
        </p:txBody>
      </p:sp>
      <p:graphicFrame>
        <p:nvGraphicFramePr>
          <p:cNvPr id="4" name="표 3"/>
          <p:cNvGraphicFramePr>
            <a:graphicFrameLocks noGrp="1"/>
          </p:cNvGraphicFramePr>
          <p:nvPr>
            <p:extLst>
              <p:ext uri="{D42A27DB-BD31-4B8C-83A1-F6EECF244321}">
                <p14:modId xmlns:p14="http://schemas.microsoft.com/office/powerpoint/2010/main" val="559586014"/>
              </p:ext>
            </p:extLst>
          </p:nvPr>
        </p:nvGraphicFramePr>
        <p:xfrm>
          <a:off x="265356" y="4683537"/>
          <a:ext cx="11768450" cy="1552765"/>
        </p:xfrm>
        <a:graphic>
          <a:graphicData uri="http://schemas.openxmlformats.org/drawingml/2006/table">
            <a:tbl>
              <a:tblPr/>
              <a:tblGrid>
                <a:gridCol w="2002384">
                  <a:extLst>
                    <a:ext uri="{9D8B030D-6E8A-4147-A177-3AD203B41FA5}">
                      <a16:colId xmlns:a16="http://schemas.microsoft.com/office/drawing/2014/main" val="1864195357"/>
                    </a:ext>
                  </a:extLst>
                </a:gridCol>
                <a:gridCol w="758299">
                  <a:extLst>
                    <a:ext uri="{9D8B030D-6E8A-4147-A177-3AD203B41FA5}">
                      <a16:colId xmlns:a16="http://schemas.microsoft.com/office/drawing/2014/main" val="1058715762"/>
                    </a:ext>
                  </a:extLst>
                </a:gridCol>
                <a:gridCol w="758299">
                  <a:extLst>
                    <a:ext uri="{9D8B030D-6E8A-4147-A177-3AD203B41FA5}">
                      <a16:colId xmlns:a16="http://schemas.microsoft.com/office/drawing/2014/main" val="1989920126"/>
                    </a:ext>
                  </a:extLst>
                </a:gridCol>
                <a:gridCol w="758299">
                  <a:extLst>
                    <a:ext uri="{9D8B030D-6E8A-4147-A177-3AD203B41FA5}">
                      <a16:colId xmlns:a16="http://schemas.microsoft.com/office/drawing/2014/main" val="89614071"/>
                    </a:ext>
                  </a:extLst>
                </a:gridCol>
                <a:gridCol w="2334140">
                  <a:extLst>
                    <a:ext uri="{9D8B030D-6E8A-4147-A177-3AD203B41FA5}">
                      <a16:colId xmlns:a16="http://schemas.microsoft.com/office/drawing/2014/main" val="1667506624"/>
                    </a:ext>
                  </a:extLst>
                </a:gridCol>
                <a:gridCol w="2337103">
                  <a:extLst>
                    <a:ext uri="{9D8B030D-6E8A-4147-A177-3AD203B41FA5}">
                      <a16:colId xmlns:a16="http://schemas.microsoft.com/office/drawing/2014/main" val="3228758507"/>
                    </a:ext>
                  </a:extLst>
                </a:gridCol>
                <a:gridCol w="2819926">
                  <a:extLst>
                    <a:ext uri="{9D8B030D-6E8A-4147-A177-3AD203B41FA5}">
                      <a16:colId xmlns:a16="http://schemas.microsoft.com/office/drawing/2014/main" val="405676359"/>
                    </a:ext>
                  </a:extLst>
                </a:gridCol>
              </a:tblGrid>
              <a:tr h="862648">
                <a:tc>
                  <a:txBody>
                    <a:bodyPr/>
                    <a:lstStyle/>
                    <a:p>
                      <a:pPr algn="l" rtl="0" fontAlgn="ctr"/>
                      <a:r>
                        <a:rPr lang="ko-KR" altLang="en-US" sz="1200" b="1" i="0" u="none" strike="noStrike" dirty="0" err="1">
                          <a:solidFill>
                            <a:srgbClr val="FFFFFF"/>
                          </a:solidFill>
                          <a:effectLst/>
                          <a:latin typeface="Arial" panose="020B0604020202020204" pitchFamily="34" charset="0"/>
                          <a:ea typeface="맑은 고딕" panose="020B0503020000020004" pitchFamily="50" charset="-127"/>
                        </a:rPr>
                        <a:t>성분명</a:t>
                      </a:r>
                      <a:endParaRPr lang="ko-KR" altLang="en-US" sz="1200" b="1" i="0" u="none" strike="noStrike" dirty="0">
                        <a:solidFill>
                          <a:srgbClr val="FFFFFF"/>
                        </a:solidFill>
                        <a:effectLst/>
                        <a:latin typeface="Arial" panose="020B0604020202020204" pitchFamily="34" charset="0"/>
                        <a:ea typeface="맑은 고딕" panose="020B0503020000020004" pitchFamily="50" charset="-127"/>
                      </a:endParaRP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Arial" panose="020B0604020202020204" pitchFamily="34" charset="0"/>
                          <a:ea typeface="맑은 고딕" panose="020B0503020000020004" pitchFamily="50" charset="-127"/>
                        </a:rPr>
                        <a:t>제품명</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Arial" panose="020B0604020202020204" pitchFamily="34" charset="0"/>
                          <a:ea typeface="맑은 고딕" panose="020B0503020000020004" pitchFamily="50" charset="-127"/>
                        </a:rPr>
                        <a:t>포장단위</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약가</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약가</a:t>
                      </a:r>
                      <a:br>
                        <a:rPr lang="ko-KR" altLang="en-US"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급여입원 </a:t>
                      </a: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(20%)</a:t>
                      </a:r>
                      <a:br>
                        <a:rPr lang="en-US" altLang="ko-KR"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환금금</a:t>
                      </a:r>
                      <a:br>
                        <a:rPr lang="ko-KR" altLang="en-US"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실제환자부담약가</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약가</a:t>
                      </a:r>
                      <a:br>
                        <a:rPr lang="ko-KR" altLang="en-US"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비급여</a:t>
                      </a:r>
                      <a:br>
                        <a:rPr lang="ko-KR" altLang="en-US"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환급금</a:t>
                      </a:r>
                      <a:br>
                        <a:rPr lang="ko-KR" altLang="en-US"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실제환자부담약가</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Arial" panose="020B0604020202020204" pitchFamily="34" charset="0"/>
                          <a:ea typeface="맑은 고딕" panose="020B0503020000020004" pitchFamily="50" charset="-127"/>
                        </a:rPr>
                        <a:t>용법</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2673459681"/>
                  </a:ext>
                </a:extLst>
              </a:tr>
              <a:tr h="230039">
                <a:tc rowSpan="3">
                  <a:txBody>
                    <a:bodyPr/>
                    <a:lstStyle/>
                    <a:p>
                      <a:pPr algn="l" rtl="0" fontAlgn="ctr"/>
                      <a:r>
                        <a:rPr lang="en-US" sz="1200" b="0" i="0" u="none" strike="noStrike" dirty="0" err="1">
                          <a:solidFill>
                            <a:srgbClr val="000000"/>
                          </a:solidFill>
                          <a:effectLst/>
                          <a:latin typeface="Arial" panose="020B0604020202020204" pitchFamily="34" charset="0"/>
                          <a:ea typeface="맑은 고딕" panose="020B0503020000020004" pitchFamily="50" charset="-127"/>
                        </a:rPr>
                        <a:t>Reslizumab</a:t>
                      </a:r>
                      <a:endParaRPr lang="en-US" sz="1200" b="0" i="0" u="none" strike="noStrike" dirty="0">
                        <a:solidFill>
                          <a:srgbClr val="000000"/>
                        </a:solidFill>
                        <a:effectLst/>
                        <a:latin typeface="Arial" panose="020B0604020202020204" pitchFamily="34" charset="0"/>
                        <a:ea typeface="맑은 고딕" panose="020B0503020000020004" pitchFamily="50" charset="-127"/>
                      </a:endParaRP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rowSpan="3">
                  <a:txBody>
                    <a:bodyPr/>
                    <a:lstStyle/>
                    <a:p>
                      <a:pPr algn="l" rtl="0" fontAlgn="ctr"/>
                      <a:r>
                        <a:rPr lang="en-US" sz="1200" b="0" i="0" u="none" strike="noStrike">
                          <a:solidFill>
                            <a:srgbClr val="000000"/>
                          </a:solidFill>
                          <a:effectLst/>
                          <a:latin typeface="Arial" panose="020B0604020202020204" pitchFamily="34" charset="0"/>
                          <a:ea typeface="맑은 고딕" panose="020B0503020000020004" pitchFamily="50" charset="-127"/>
                        </a:rPr>
                        <a:t>Cinqair</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rowSpan="3">
                  <a:txBody>
                    <a:bodyPr/>
                    <a:lstStyle/>
                    <a:p>
                      <a:pPr algn="ctr" rtl="0" fontAlgn="ctr"/>
                      <a:r>
                        <a:rPr lang="en-US" sz="1200" b="0" i="0" u="none" strike="noStrike">
                          <a:solidFill>
                            <a:srgbClr val="000000"/>
                          </a:solidFill>
                          <a:effectLst/>
                          <a:latin typeface="Arial" panose="020B0604020202020204" pitchFamily="34" charset="0"/>
                          <a:ea typeface="맑은 고딕" panose="020B0503020000020004" pitchFamily="50" charset="-127"/>
                        </a:rPr>
                        <a:t>100mg/vial</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rowSpan="3">
                  <a:txBody>
                    <a:bodyPr/>
                    <a:lstStyle/>
                    <a:p>
                      <a:pPr algn="ctr" rtl="0" fontAlgn="ctr"/>
                      <a:r>
                        <a:rPr lang="en-US" altLang="ko-KR" sz="1200" b="0" i="0" u="none" strike="noStrike" dirty="0">
                          <a:solidFill>
                            <a:srgbClr val="000000"/>
                          </a:solidFill>
                          <a:effectLst/>
                          <a:latin typeface="Arial" panose="020B0604020202020204" pitchFamily="34" charset="0"/>
                          <a:ea typeface="맑은 고딕" panose="020B0503020000020004" pitchFamily="50" charset="-127"/>
                        </a:rPr>
                        <a:t>40</a:t>
                      </a:r>
                      <a:r>
                        <a:rPr lang="ko-KR" altLang="en-US" sz="1200" b="0" i="0" u="none" strike="noStrike" dirty="0">
                          <a:solidFill>
                            <a:srgbClr val="000000"/>
                          </a:solidFill>
                          <a:effectLst/>
                          <a:latin typeface="Arial" panose="020B0604020202020204" pitchFamily="34" charset="0"/>
                          <a:ea typeface="맑은 고딕" panose="020B0503020000020004" pitchFamily="50" charset="-127"/>
                        </a:rPr>
                        <a:t>만원</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l" rtl="0" fontAlgn="ctr"/>
                      <a:r>
                        <a:rPr lang="en-US" altLang="ko-KR" sz="1200" b="0" i="0" u="none" strike="noStrike" dirty="0">
                          <a:solidFill>
                            <a:srgbClr val="000000"/>
                          </a:solidFill>
                          <a:effectLst/>
                          <a:latin typeface="Arial" panose="020B0604020202020204" pitchFamily="34" charset="0"/>
                          <a:ea typeface="맑은 고딕" panose="020B0503020000020004" pitchFamily="50" charset="-127"/>
                        </a:rPr>
                        <a:t>8</a:t>
                      </a:r>
                      <a:r>
                        <a:rPr lang="ko-KR" altLang="en-US" sz="1200" b="0" i="0" u="none" strike="noStrike" dirty="0">
                          <a:solidFill>
                            <a:srgbClr val="000000"/>
                          </a:solidFill>
                          <a:effectLst/>
                          <a:latin typeface="Arial" panose="020B0604020202020204" pitchFamily="34" charset="0"/>
                          <a:ea typeface="맑은 고딕" panose="020B0503020000020004" pitchFamily="50" charset="-127"/>
                        </a:rPr>
                        <a:t>만원</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l" rtl="0" fontAlgn="ctr"/>
                      <a:r>
                        <a:rPr lang="en-US" altLang="ko-KR" sz="1200" b="0" i="0" u="none" strike="noStrike" dirty="0">
                          <a:solidFill>
                            <a:srgbClr val="000000"/>
                          </a:solidFill>
                          <a:effectLst/>
                          <a:latin typeface="Arial" panose="020B0604020202020204" pitchFamily="34" charset="0"/>
                          <a:ea typeface="맑은 고딕" panose="020B0503020000020004" pitchFamily="50" charset="-127"/>
                        </a:rPr>
                        <a:t>40</a:t>
                      </a:r>
                      <a:r>
                        <a:rPr lang="ko-KR" altLang="en-US" sz="1200" b="0" i="0" u="none" strike="noStrike" dirty="0">
                          <a:solidFill>
                            <a:srgbClr val="000000"/>
                          </a:solidFill>
                          <a:effectLst/>
                          <a:latin typeface="Arial" panose="020B0604020202020204" pitchFamily="34" charset="0"/>
                          <a:ea typeface="맑은 고딕" panose="020B0503020000020004" pitchFamily="50" charset="-127"/>
                        </a:rPr>
                        <a:t>만원</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rowSpan="3">
                  <a:txBody>
                    <a:bodyPr/>
                    <a:lstStyle/>
                    <a:p>
                      <a:pPr algn="l" rtl="0" fontAlgn="ctr"/>
                      <a:r>
                        <a:rPr lang="en-US" sz="1200" b="0" i="0" u="none" strike="noStrike" dirty="0">
                          <a:solidFill>
                            <a:srgbClr val="000000"/>
                          </a:solidFill>
                          <a:effectLst/>
                          <a:latin typeface="Arial" panose="020B0604020202020204" pitchFamily="34" charset="0"/>
                          <a:ea typeface="맑은 고딕" panose="020B0503020000020004" pitchFamily="50" charset="-127"/>
                        </a:rPr>
                        <a:t>3 mg/kg iv q4w</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4058296269"/>
                  </a:ext>
                </a:extLst>
              </a:tr>
              <a:tr h="230039">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a:txBody>
                    <a:bodyPr/>
                    <a:lstStyle/>
                    <a:p>
                      <a:pPr algn="l" rtl="0" fontAlgn="ctr"/>
                      <a:r>
                        <a:rPr lang="ko-KR" altLang="en-US" sz="1200" b="0" i="0" u="none" strike="noStrike">
                          <a:solidFill>
                            <a:srgbClr val="000000"/>
                          </a:solidFill>
                          <a:effectLst/>
                          <a:latin typeface="맑은 고딕" panose="020B0503020000020004" pitchFamily="50" charset="-127"/>
                          <a:ea typeface="맑은 고딕" panose="020B0503020000020004" pitchFamily="50" charset="-127"/>
                        </a:rPr>
                        <a:t>무</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l" rtl="0" fontAlgn="ctr"/>
                      <a:r>
                        <a:rPr lang="ko-KR" altLang="en-US" sz="1200" b="0" i="0" u="none" strike="noStrike" dirty="0">
                          <a:solidFill>
                            <a:srgbClr val="000000"/>
                          </a:solidFill>
                          <a:effectLst/>
                          <a:latin typeface="맑은 고딕" panose="020B0503020000020004" pitchFamily="50" charset="-127"/>
                          <a:ea typeface="맑은 고딕" panose="020B0503020000020004" pitchFamily="50" charset="-127"/>
                        </a:rPr>
                        <a:t>무</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vMerge="1">
                  <a:txBody>
                    <a:bodyPr/>
                    <a:lstStyle/>
                    <a:p>
                      <a:pPr latinLnBrk="1"/>
                      <a:endParaRPr lang="ko-KR" altLang="en-US"/>
                    </a:p>
                  </a:txBody>
                  <a:tcPr/>
                </a:tc>
                <a:extLst>
                  <a:ext uri="{0D108BD9-81ED-4DB2-BD59-A6C34878D82A}">
                    <a16:rowId xmlns:a16="http://schemas.microsoft.com/office/drawing/2014/main" val="668841466"/>
                  </a:ext>
                </a:extLst>
              </a:tr>
              <a:tr h="230039">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a:txBody>
                    <a:bodyPr/>
                    <a:lstStyle/>
                    <a:p>
                      <a:pPr algn="l" rtl="0" fontAlgn="ctr"/>
                      <a:r>
                        <a:rPr lang="en-US" altLang="ko-KR" sz="1200" b="0" i="0" u="none" strike="noStrike">
                          <a:solidFill>
                            <a:srgbClr val="000000"/>
                          </a:solidFill>
                          <a:effectLst/>
                          <a:latin typeface="Arial" panose="020B0604020202020204" pitchFamily="34" charset="0"/>
                          <a:ea typeface="맑은 고딕" panose="020B0503020000020004" pitchFamily="50" charset="-127"/>
                        </a:rPr>
                        <a:t>8</a:t>
                      </a:r>
                      <a:r>
                        <a:rPr lang="ko-KR" altLang="en-US" sz="1200" b="0" i="0" u="none" strike="noStrike">
                          <a:solidFill>
                            <a:srgbClr val="000000"/>
                          </a:solidFill>
                          <a:effectLst/>
                          <a:latin typeface="Arial" panose="020B0604020202020204" pitchFamily="34" charset="0"/>
                          <a:ea typeface="맑은 고딕" panose="020B0503020000020004" pitchFamily="50" charset="-127"/>
                        </a:rPr>
                        <a:t>만원 </a:t>
                      </a:r>
                      <a:r>
                        <a:rPr lang="en-US" altLang="ko-KR" sz="1200" b="0" i="0" u="none" strike="noStrike">
                          <a:solidFill>
                            <a:srgbClr val="000000"/>
                          </a:solidFill>
                          <a:effectLst/>
                          <a:latin typeface="Arial" panose="020B0604020202020204" pitchFamily="34" charset="0"/>
                          <a:ea typeface="맑은 고딕" panose="020B0503020000020004" pitchFamily="50" charset="-127"/>
                        </a:rPr>
                        <a:t>(</a:t>
                      </a:r>
                      <a:r>
                        <a:rPr lang="ko-KR" altLang="en-US" sz="1200" b="0" i="0" u="none" strike="noStrike">
                          <a:solidFill>
                            <a:srgbClr val="000000"/>
                          </a:solidFill>
                          <a:effectLst/>
                          <a:latin typeface="Arial" panose="020B0604020202020204" pitchFamily="34" charset="0"/>
                          <a:ea typeface="맑은 고딕" panose="020B0503020000020004" pitchFamily="50" charset="-127"/>
                        </a:rPr>
                        <a:t>보통 </a:t>
                      </a:r>
                      <a:r>
                        <a:rPr lang="en-US" altLang="ko-KR" sz="1200" b="0" i="0" u="none" strike="noStrike">
                          <a:solidFill>
                            <a:srgbClr val="000000"/>
                          </a:solidFill>
                          <a:effectLst/>
                          <a:latin typeface="Arial" panose="020B0604020202020204" pitchFamily="34" charset="0"/>
                          <a:ea typeface="맑은 고딕" panose="020B0503020000020004" pitchFamily="50" charset="-127"/>
                        </a:rPr>
                        <a:t>2vial</a:t>
                      </a:r>
                      <a:r>
                        <a:rPr lang="ko-KR" altLang="en-US" sz="1200" b="0" i="0" u="none" strike="noStrike">
                          <a:solidFill>
                            <a:srgbClr val="000000"/>
                          </a:solidFill>
                          <a:effectLst/>
                          <a:latin typeface="Arial" panose="020B0604020202020204" pitchFamily="34" charset="0"/>
                          <a:ea typeface="맑은 고딕" panose="020B0503020000020004" pitchFamily="50" charset="-127"/>
                        </a:rPr>
                        <a:t>사용</a:t>
                      </a:r>
                      <a:r>
                        <a:rPr lang="en-US" altLang="ko-KR" sz="1200" b="0" i="0" u="none" strike="noStrike">
                          <a:solidFill>
                            <a:srgbClr val="000000"/>
                          </a:solidFill>
                          <a:effectLst/>
                          <a:latin typeface="Arial" panose="020B0604020202020204" pitchFamily="34" charset="0"/>
                          <a:ea typeface="맑은 고딕" panose="020B0503020000020004" pitchFamily="50" charset="-127"/>
                        </a:rPr>
                        <a:t>:16</a:t>
                      </a:r>
                      <a:r>
                        <a:rPr lang="ko-KR" altLang="en-US" sz="1200" b="0" i="0" u="none" strike="noStrike">
                          <a:solidFill>
                            <a:srgbClr val="000000"/>
                          </a:solidFill>
                          <a:effectLst/>
                          <a:latin typeface="Arial" panose="020B0604020202020204" pitchFamily="34" charset="0"/>
                          <a:ea typeface="맑은 고딕" panose="020B0503020000020004" pitchFamily="50" charset="-127"/>
                        </a:rPr>
                        <a:t>만원</a:t>
                      </a:r>
                      <a:r>
                        <a:rPr lang="en-US" altLang="ko-KR" sz="1200" b="0" i="0" u="none" strike="noStrike">
                          <a:solidFill>
                            <a:srgbClr val="000000"/>
                          </a:solidFill>
                          <a:effectLst/>
                          <a:latin typeface="Arial" panose="020B0604020202020204" pitchFamily="34" charset="0"/>
                          <a:ea typeface="맑은 고딕" panose="020B0503020000020004" pitchFamily="50" charset="-127"/>
                        </a:rPr>
                        <a:t>)</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l" rtl="0" fontAlgn="ctr"/>
                      <a:r>
                        <a:rPr lang="en-US" altLang="ko-KR" sz="1200" b="0" i="0" u="none" strike="noStrike" dirty="0">
                          <a:solidFill>
                            <a:srgbClr val="000000"/>
                          </a:solidFill>
                          <a:effectLst/>
                          <a:latin typeface="Arial" panose="020B0604020202020204" pitchFamily="34" charset="0"/>
                          <a:ea typeface="맑은 고딕" panose="020B0503020000020004" pitchFamily="50" charset="-127"/>
                        </a:rPr>
                        <a:t>40</a:t>
                      </a:r>
                      <a:r>
                        <a:rPr lang="ko-KR" altLang="en-US" sz="1200" b="0" i="0" u="none" strike="noStrike" dirty="0">
                          <a:solidFill>
                            <a:srgbClr val="000000"/>
                          </a:solidFill>
                          <a:effectLst/>
                          <a:latin typeface="Arial" panose="020B0604020202020204" pitchFamily="34" charset="0"/>
                          <a:ea typeface="맑은 고딕" panose="020B0503020000020004" pitchFamily="50" charset="-127"/>
                        </a:rPr>
                        <a:t>만원 </a:t>
                      </a:r>
                      <a:r>
                        <a:rPr lang="en-US" altLang="ko-KR" sz="1200" b="0" i="0" u="none" strike="noStrike" dirty="0">
                          <a:solidFill>
                            <a:srgbClr val="000000"/>
                          </a:solidFill>
                          <a:effectLst/>
                          <a:latin typeface="Arial" panose="020B0604020202020204" pitchFamily="34" charset="0"/>
                          <a:ea typeface="맑은 고딕" panose="020B0503020000020004" pitchFamily="50" charset="-127"/>
                        </a:rPr>
                        <a:t>(</a:t>
                      </a:r>
                      <a:r>
                        <a:rPr lang="ko-KR" altLang="en-US" sz="1200" b="0" i="0" u="none" strike="noStrike" dirty="0">
                          <a:solidFill>
                            <a:srgbClr val="000000"/>
                          </a:solidFill>
                          <a:effectLst/>
                          <a:latin typeface="Arial" panose="020B0604020202020204" pitchFamily="34" charset="0"/>
                          <a:ea typeface="맑은 고딕" panose="020B0503020000020004" pitchFamily="50" charset="-127"/>
                        </a:rPr>
                        <a:t>보통 </a:t>
                      </a:r>
                      <a:r>
                        <a:rPr lang="en-US" altLang="ko-KR" sz="1200" b="0" i="0" u="none" strike="noStrike" dirty="0">
                          <a:solidFill>
                            <a:srgbClr val="000000"/>
                          </a:solidFill>
                          <a:effectLst/>
                          <a:latin typeface="Arial" panose="020B0604020202020204" pitchFamily="34" charset="0"/>
                          <a:ea typeface="맑은 고딕" panose="020B0503020000020004" pitchFamily="50" charset="-127"/>
                        </a:rPr>
                        <a:t>2vial</a:t>
                      </a:r>
                      <a:r>
                        <a:rPr lang="ko-KR" altLang="en-US" sz="1200" b="0" i="0" u="none" strike="noStrike" dirty="0">
                          <a:solidFill>
                            <a:srgbClr val="000000"/>
                          </a:solidFill>
                          <a:effectLst/>
                          <a:latin typeface="Arial" panose="020B0604020202020204" pitchFamily="34" charset="0"/>
                          <a:ea typeface="맑은 고딕" panose="020B0503020000020004" pitchFamily="50" charset="-127"/>
                        </a:rPr>
                        <a:t>사용</a:t>
                      </a:r>
                      <a:r>
                        <a:rPr lang="en-US" altLang="ko-KR" sz="1200" b="0" i="0" u="none" strike="noStrike" dirty="0">
                          <a:solidFill>
                            <a:srgbClr val="000000"/>
                          </a:solidFill>
                          <a:effectLst/>
                          <a:latin typeface="Arial" panose="020B0604020202020204" pitchFamily="34" charset="0"/>
                          <a:ea typeface="맑은 고딕" panose="020B0503020000020004" pitchFamily="50" charset="-127"/>
                        </a:rPr>
                        <a:t>:80</a:t>
                      </a:r>
                      <a:r>
                        <a:rPr lang="ko-KR" altLang="en-US" sz="1200" b="0" i="0" u="none" strike="noStrike" dirty="0">
                          <a:solidFill>
                            <a:srgbClr val="000000"/>
                          </a:solidFill>
                          <a:effectLst/>
                          <a:latin typeface="Arial" panose="020B0604020202020204" pitchFamily="34" charset="0"/>
                          <a:ea typeface="맑은 고딕" panose="020B0503020000020004" pitchFamily="50" charset="-127"/>
                        </a:rPr>
                        <a:t>만원</a:t>
                      </a:r>
                      <a:r>
                        <a:rPr lang="en-US" altLang="ko-KR" sz="1200" b="0" i="0" u="none" strike="noStrike" dirty="0">
                          <a:solidFill>
                            <a:srgbClr val="000000"/>
                          </a:solidFill>
                          <a:effectLst/>
                          <a:latin typeface="Arial" panose="020B0604020202020204" pitchFamily="34" charset="0"/>
                          <a:ea typeface="맑은 고딕" panose="020B0503020000020004" pitchFamily="50" charset="-127"/>
                        </a:rPr>
                        <a:t>)</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vMerge="1">
                  <a:txBody>
                    <a:bodyPr/>
                    <a:lstStyle/>
                    <a:p>
                      <a:pPr latinLnBrk="1"/>
                      <a:endParaRPr lang="ko-KR" altLang="en-US"/>
                    </a:p>
                  </a:txBody>
                  <a:tcPr/>
                </a:tc>
                <a:extLst>
                  <a:ext uri="{0D108BD9-81ED-4DB2-BD59-A6C34878D82A}">
                    <a16:rowId xmlns:a16="http://schemas.microsoft.com/office/drawing/2014/main" val="2108053819"/>
                  </a:ext>
                </a:extLst>
              </a:tr>
            </a:tbl>
          </a:graphicData>
        </a:graphic>
      </p:graphicFrame>
    </p:spTree>
    <p:extLst>
      <p:ext uri="{BB962C8B-B14F-4D97-AF65-F5344CB8AC3E}">
        <p14:creationId xmlns:p14="http://schemas.microsoft.com/office/powerpoint/2010/main" val="402806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Anti-IL5 – </a:t>
            </a:r>
            <a:r>
              <a:rPr lang="en-US" altLang="ko-KR" dirty="0" err="1"/>
              <a:t>Reslizumab</a:t>
            </a:r>
            <a:br>
              <a:rPr lang="en-US" altLang="ko-KR" dirty="0"/>
            </a:br>
            <a:r>
              <a:rPr lang="en-US" altLang="ko-KR" dirty="0"/>
              <a:t>_</a:t>
            </a:r>
            <a:r>
              <a:rPr lang="ko-KR" altLang="en-US" dirty="0"/>
              <a:t>추가고려사항</a:t>
            </a:r>
          </a:p>
        </p:txBody>
      </p:sp>
      <p:sp>
        <p:nvSpPr>
          <p:cNvPr id="5" name="텍스트 개체 틀 4"/>
          <p:cNvSpPr>
            <a:spLocks noGrp="1"/>
          </p:cNvSpPr>
          <p:nvPr>
            <p:ph type="body" idx="1"/>
          </p:nvPr>
        </p:nvSpPr>
        <p:spPr/>
        <p:txBody>
          <a:bodyPr/>
          <a:lstStyle/>
          <a:p>
            <a:r>
              <a:rPr lang="ko-KR" altLang="en-US" dirty="0"/>
              <a:t>장점</a:t>
            </a:r>
          </a:p>
        </p:txBody>
      </p:sp>
      <p:sp>
        <p:nvSpPr>
          <p:cNvPr id="3" name="내용 개체 틀 2"/>
          <p:cNvSpPr>
            <a:spLocks noGrp="1"/>
          </p:cNvSpPr>
          <p:nvPr>
            <p:ph sz="half" idx="2"/>
          </p:nvPr>
        </p:nvSpPr>
        <p:spPr/>
        <p:txBody>
          <a:bodyPr/>
          <a:lstStyle/>
          <a:p>
            <a:r>
              <a:rPr lang="en-US" altLang="ko-KR" sz="2000" dirty="0" err="1"/>
              <a:t>Omalizumab</a:t>
            </a:r>
            <a:r>
              <a:rPr lang="en-US" altLang="ko-KR" sz="2000" dirty="0"/>
              <a:t> </a:t>
            </a:r>
            <a:r>
              <a:rPr lang="ko-KR" altLang="en-US" sz="2000" dirty="0"/>
              <a:t>실패 후 </a:t>
            </a:r>
            <a:r>
              <a:rPr lang="en-US" altLang="ko-KR" sz="2000" dirty="0" err="1"/>
              <a:t>reslizumab</a:t>
            </a:r>
            <a:r>
              <a:rPr lang="en-US" altLang="ko-KR" sz="2000" dirty="0"/>
              <a:t> </a:t>
            </a:r>
            <a:r>
              <a:rPr lang="ko-KR" altLang="en-US" sz="2000" dirty="0"/>
              <a:t>성공 데이터 있음</a:t>
            </a:r>
            <a:r>
              <a:rPr lang="en-US" altLang="ko-KR" sz="2000" dirty="0"/>
              <a:t>.</a:t>
            </a:r>
          </a:p>
          <a:p>
            <a:r>
              <a:rPr lang="en-US" altLang="ko-KR" sz="2000" u="sng" dirty="0" err="1"/>
              <a:t>Mepol</a:t>
            </a:r>
            <a:r>
              <a:rPr lang="en-US" altLang="ko-KR" sz="2000" u="sng" dirty="0"/>
              <a:t> </a:t>
            </a:r>
            <a:r>
              <a:rPr lang="ko-KR" altLang="en-US" sz="2000" u="sng" dirty="0"/>
              <a:t>실패 후 </a:t>
            </a:r>
            <a:r>
              <a:rPr lang="en-US" altLang="ko-KR" sz="2000" u="sng" dirty="0" err="1"/>
              <a:t>reslizumab</a:t>
            </a:r>
            <a:r>
              <a:rPr lang="en-US" altLang="ko-KR" sz="2000" u="sng" dirty="0"/>
              <a:t> </a:t>
            </a:r>
            <a:r>
              <a:rPr lang="ko-KR" altLang="en-US" sz="2000" u="sng" dirty="0"/>
              <a:t>성공 데이터 </a:t>
            </a:r>
            <a:r>
              <a:rPr lang="ko-KR" altLang="en-US" sz="2000" dirty="0"/>
              <a:t>있음</a:t>
            </a:r>
            <a:r>
              <a:rPr lang="en-US" altLang="ko-KR" sz="2000" dirty="0"/>
              <a:t>.</a:t>
            </a:r>
          </a:p>
          <a:p>
            <a:endParaRPr lang="en-US" altLang="ko-KR" sz="2000" dirty="0"/>
          </a:p>
          <a:p>
            <a:endParaRPr lang="en-US" altLang="ko-KR" sz="2000" dirty="0"/>
          </a:p>
          <a:p>
            <a:endParaRPr lang="en-US" altLang="ko-KR" sz="2000" dirty="0"/>
          </a:p>
          <a:p>
            <a:r>
              <a:rPr lang="en-US" altLang="ko-KR" sz="1800" u="sng" dirty="0"/>
              <a:t>Herpes zoster</a:t>
            </a:r>
            <a:r>
              <a:rPr lang="ko-KR" altLang="en-US" sz="1800" u="sng" dirty="0"/>
              <a:t>보고 없는 </a:t>
            </a:r>
            <a:r>
              <a:rPr lang="ko-KR" altLang="en-US" sz="1800" dirty="0"/>
              <a:t>유일한 </a:t>
            </a:r>
            <a:r>
              <a:rPr lang="en-US" altLang="ko-KR" sz="1800" dirty="0"/>
              <a:t>IL5</a:t>
            </a:r>
            <a:r>
              <a:rPr lang="ko-KR" altLang="en-US" sz="1800" dirty="0"/>
              <a:t>제제</a:t>
            </a:r>
            <a:endParaRPr lang="en-US" altLang="ko-KR" sz="1800" dirty="0"/>
          </a:p>
          <a:p>
            <a:pPr lvl="1"/>
            <a:r>
              <a:rPr lang="ko-KR" altLang="en-US" sz="1400" dirty="0"/>
              <a:t>하지만 가능할 수</a:t>
            </a:r>
            <a:endParaRPr lang="en-US" altLang="ko-KR" sz="1400" dirty="0"/>
          </a:p>
          <a:p>
            <a:endParaRPr lang="en-US" altLang="ko-KR" sz="2000" dirty="0"/>
          </a:p>
          <a:p>
            <a:pPr lvl="1"/>
            <a:endParaRPr lang="en-US" altLang="ko-KR" sz="1600" dirty="0"/>
          </a:p>
        </p:txBody>
      </p:sp>
      <p:sp>
        <p:nvSpPr>
          <p:cNvPr id="6" name="텍스트 개체 틀 5"/>
          <p:cNvSpPr>
            <a:spLocks noGrp="1"/>
          </p:cNvSpPr>
          <p:nvPr>
            <p:ph type="body" sz="quarter" idx="3"/>
          </p:nvPr>
        </p:nvSpPr>
        <p:spPr/>
        <p:txBody>
          <a:bodyPr/>
          <a:lstStyle/>
          <a:p>
            <a:r>
              <a:rPr lang="ko-KR" altLang="en-US" dirty="0"/>
              <a:t>단점</a:t>
            </a:r>
          </a:p>
        </p:txBody>
      </p:sp>
      <p:sp>
        <p:nvSpPr>
          <p:cNvPr id="7" name="내용 개체 틀 6"/>
          <p:cNvSpPr>
            <a:spLocks noGrp="1"/>
          </p:cNvSpPr>
          <p:nvPr>
            <p:ph sz="quarter" idx="4"/>
          </p:nvPr>
        </p:nvSpPr>
        <p:spPr/>
        <p:txBody>
          <a:bodyPr/>
          <a:lstStyle/>
          <a:p>
            <a:r>
              <a:rPr lang="ko-KR" altLang="en-US" sz="1600" dirty="0"/>
              <a:t>높은 </a:t>
            </a:r>
            <a:r>
              <a:rPr lang="ko-KR" altLang="en-US" sz="1600" dirty="0" err="1"/>
              <a:t>호산구수</a:t>
            </a:r>
            <a:r>
              <a:rPr lang="en-US" altLang="ko-KR" sz="1600" dirty="0"/>
              <a:t> [Eo≥400] </a:t>
            </a:r>
            <a:r>
              <a:rPr lang="ko-KR" altLang="en-US" sz="1600" dirty="0"/>
              <a:t>를 </a:t>
            </a:r>
            <a:r>
              <a:rPr lang="ko-KR" altLang="en-US" sz="1600" dirty="0" err="1"/>
              <a:t>보일때만</a:t>
            </a:r>
            <a:r>
              <a:rPr lang="ko-KR" altLang="en-US" sz="1600" dirty="0"/>
              <a:t> 효과</a:t>
            </a:r>
            <a:endParaRPr lang="en-US" altLang="ko-KR" sz="1600" dirty="0"/>
          </a:p>
          <a:p>
            <a:pPr lvl="1"/>
            <a:r>
              <a:rPr lang="en-US" altLang="ko-KR" sz="1200" dirty="0" err="1"/>
              <a:t>Benral</a:t>
            </a:r>
            <a:r>
              <a:rPr lang="en-US" altLang="ko-KR" sz="1200" dirty="0"/>
              <a:t>[CALIMA]</a:t>
            </a:r>
            <a:r>
              <a:rPr lang="ko-KR" altLang="en-US" sz="1200" dirty="0"/>
              <a:t>과 </a:t>
            </a:r>
            <a:r>
              <a:rPr lang="en-US" altLang="ko-KR" sz="1200" dirty="0" err="1"/>
              <a:t>Dupil</a:t>
            </a:r>
            <a:r>
              <a:rPr lang="en-US" altLang="ko-KR" sz="1200" dirty="0"/>
              <a:t>[QUEST]</a:t>
            </a:r>
            <a:r>
              <a:rPr lang="ko-KR" altLang="en-US" sz="1200" dirty="0"/>
              <a:t>은 </a:t>
            </a:r>
            <a:r>
              <a:rPr lang="ko-KR" altLang="en-US" sz="1200" dirty="0" err="1"/>
              <a:t>호산구</a:t>
            </a:r>
            <a:r>
              <a:rPr lang="ko-KR" altLang="en-US" sz="1200" dirty="0"/>
              <a:t> 무관 </a:t>
            </a:r>
            <a:r>
              <a:rPr lang="en-US" altLang="ko-KR" sz="1200" dirty="0"/>
              <a:t>AE</a:t>
            </a:r>
            <a:r>
              <a:rPr lang="ko-KR" altLang="en-US" sz="1200" dirty="0"/>
              <a:t>감소데이터있음</a:t>
            </a:r>
            <a:r>
              <a:rPr lang="en-US" altLang="ko-KR" sz="1200" dirty="0"/>
              <a:t>. </a:t>
            </a:r>
            <a:r>
              <a:rPr lang="en-US" altLang="ko-KR" sz="1200" dirty="0" err="1"/>
              <a:t>Mepol</a:t>
            </a:r>
            <a:r>
              <a:rPr lang="en-US" altLang="ko-KR" sz="1200" dirty="0"/>
              <a:t>[SIRIUS]</a:t>
            </a:r>
            <a:r>
              <a:rPr lang="ko-KR" altLang="en-US" sz="1200" dirty="0"/>
              <a:t>은</a:t>
            </a:r>
            <a:r>
              <a:rPr lang="en-US" altLang="ko-KR" sz="1200" dirty="0"/>
              <a:t>150</a:t>
            </a:r>
            <a:r>
              <a:rPr lang="ko-KR" altLang="en-US" sz="1200" dirty="0" err="1"/>
              <a:t>개이상</a:t>
            </a:r>
            <a:endParaRPr lang="en-US" altLang="ko-KR" sz="1200" dirty="0"/>
          </a:p>
          <a:p>
            <a:r>
              <a:rPr lang="en-US" altLang="ko-KR" sz="1600" dirty="0"/>
              <a:t>Anaphylaxis (3/1611)</a:t>
            </a:r>
          </a:p>
          <a:p>
            <a:pPr lvl="1"/>
            <a:r>
              <a:rPr lang="ko-KR" altLang="en-US" sz="1200" dirty="0"/>
              <a:t>아직 지침은 없으나</a:t>
            </a:r>
            <a:r>
              <a:rPr lang="en-US" altLang="ko-KR" sz="1200" dirty="0"/>
              <a:t>, </a:t>
            </a:r>
            <a:r>
              <a:rPr lang="en-US" altLang="ko-KR" sz="1200" dirty="0" err="1"/>
              <a:t>omal</a:t>
            </a:r>
            <a:r>
              <a:rPr lang="ko-KR" altLang="en-US" sz="1200" dirty="0"/>
              <a:t>처럼 관찰하는 것이 </a:t>
            </a:r>
            <a:r>
              <a:rPr lang="ko-KR" altLang="en-US" sz="1200" dirty="0" err="1"/>
              <a:t>바람직</a:t>
            </a:r>
            <a:r>
              <a:rPr lang="en-US" altLang="ko-KR" sz="1200" dirty="0"/>
              <a:t>.</a:t>
            </a:r>
          </a:p>
          <a:p>
            <a:r>
              <a:rPr lang="en-US" altLang="ko-KR" sz="1600" b="1" u="sng" dirty="0" err="1"/>
              <a:t>OCSw</a:t>
            </a:r>
            <a:r>
              <a:rPr lang="en-US" altLang="ko-KR" sz="1600" b="1" u="sng" dirty="0"/>
              <a:t> </a:t>
            </a:r>
            <a:r>
              <a:rPr lang="ko-KR" altLang="en-US" sz="1600" b="1" u="sng" dirty="0"/>
              <a:t>데이터는 없음</a:t>
            </a:r>
            <a:r>
              <a:rPr lang="en-US" altLang="ko-KR" sz="1600" b="1" u="sng" dirty="0"/>
              <a:t>.</a:t>
            </a:r>
          </a:p>
          <a:p>
            <a:endParaRPr lang="en-US" altLang="ko-KR" sz="1600" dirty="0"/>
          </a:p>
          <a:p>
            <a:pPr marL="0" indent="0">
              <a:buNone/>
            </a:pPr>
            <a:endParaRPr lang="en-US" altLang="ko-KR" sz="1600" dirty="0"/>
          </a:p>
          <a:p>
            <a:r>
              <a:rPr lang="ko-KR" altLang="en-US" sz="1600" dirty="0"/>
              <a:t>기생충 감염 </a:t>
            </a:r>
            <a:r>
              <a:rPr lang="en-US" altLang="ko-KR" sz="1600" dirty="0"/>
              <a:t>(</a:t>
            </a:r>
            <a:r>
              <a:rPr lang="en-US" altLang="ko-KR" sz="1600" dirty="0" err="1"/>
              <a:t>IgE</a:t>
            </a:r>
            <a:r>
              <a:rPr lang="en-US" altLang="ko-KR" sz="1600" dirty="0"/>
              <a:t>, </a:t>
            </a:r>
            <a:r>
              <a:rPr lang="en-US" altLang="ko-KR" sz="1600" dirty="0" err="1"/>
              <a:t>Eo</a:t>
            </a:r>
            <a:r>
              <a:rPr lang="ko-KR" altLang="en-US" sz="1600" dirty="0"/>
              <a:t>관련된 </a:t>
            </a:r>
            <a:r>
              <a:rPr lang="en-US" altLang="ko-KR" sz="1600" dirty="0"/>
              <a:t>anti-</a:t>
            </a:r>
            <a:r>
              <a:rPr lang="en-US" altLang="ko-KR" sz="1600" dirty="0" err="1"/>
              <a:t>IgE</a:t>
            </a:r>
            <a:r>
              <a:rPr lang="ko-KR" altLang="en-US" sz="1600" dirty="0"/>
              <a:t>와 </a:t>
            </a:r>
            <a:r>
              <a:rPr lang="en-US" altLang="ko-KR" sz="1600" dirty="0"/>
              <a:t>anti-IL5/IL5R)</a:t>
            </a:r>
          </a:p>
          <a:p>
            <a:pPr lvl="1"/>
            <a:r>
              <a:rPr lang="ko-KR" altLang="en-US" sz="1400" dirty="0"/>
              <a:t>이론적 가능성 제기되나</a:t>
            </a:r>
            <a:r>
              <a:rPr lang="en-US" altLang="ko-KR" sz="1400" dirty="0"/>
              <a:t>, </a:t>
            </a:r>
            <a:r>
              <a:rPr lang="ko-KR" altLang="en-US" sz="1400" dirty="0"/>
              <a:t>임상적 유의한 기생충감염의 </a:t>
            </a:r>
            <a:r>
              <a:rPr lang="ko-KR" altLang="en-US" sz="1400" dirty="0" err="1"/>
              <a:t>증가보고</a:t>
            </a:r>
            <a:r>
              <a:rPr lang="en-US" altLang="ko-KR" sz="1400" dirty="0"/>
              <a:t>(-)</a:t>
            </a:r>
          </a:p>
          <a:p>
            <a:endParaRPr lang="en-US" altLang="ko-KR" sz="1800" dirty="0"/>
          </a:p>
        </p:txBody>
      </p:sp>
      <p:sp>
        <p:nvSpPr>
          <p:cNvPr id="8" name="직사각형 7"/>
          <p:cNvSpPr/>
          <p:nvPr/>
        </p:nvSpPr>
        <p:spPr>
          <a:xfrm>
            <a:off x="2072150" y="3534923"/>
            <a:ext cx="4096891" cy="769263"/>
          </a:xfrm>
          <a:prstGeom prst="rect">
            <a:avLst/>
          </a:prstGeom>
        </p:spPr>
        <p:txBody>
          <a:bodyPr wrap="square">
            <a:spAutoFit/>
          </a:bodyPr>
          <a:lstStyle/>
          <a:p>
            <a:pPr defTabSz="914217" fontAlgn="base" latinLnBrk="0">
              <a:spcBef>
                <a:spcPct val="0"/>
              </a:spcBef>
              <a:spcAft>
                <a:spcPct val="0"/>
              </a:spcAft>
              <a:defRPr/>
            </a:pPr>
            <a:r>
              <a:rPr lang="en-US" altLang="ko-KR" sz="1100" dirty="0">
                <a:solidFill>
                  <a:prstClr val="black"/>
                </a:solidFill>
                <a:latin typeface="Arial" charset="0"/>
                <a:cs typeface="Arial" charset="0"/>
              </a:rPr>
              <a:t>2021_cea_Switching between biologics in severe asthma patients. When the first choice is not proven to be the best</a:t>
            </a:r>
          </a:p>
          <a:p>
            <a:pPr defTabSz="914217" fontAlgn="base" latinLnBrk="0">
              <a:spcBef>
                <a:spcPct val="0"/>
              </a:spcBef>
              <a:spcAft>
                <a:spcPct val="0"/>
              </a:spcAft>
              <a:defRPr/>
            </a:pPr>
            <a:r>
              <a:rPr lang="en-US" altLang="ko-KR" sz="1100" dirty="0">
                <a:solidFill>
                  <a:prstClr val="black"/>
                </a:solidFill>
                <a:latin typeface="Arial" charset="0"/>
                <a:cs typeface="Arial" charset="0"/>
              </a:rPr>
              <a:t>2019_jaciP_Efficacy and Safety of </a:t>
            </a:r>
            <a:r>
              <a:rPr lang="en-US" altLang="ko-KR" sz="1100" dirty="0" err="1">
                <a:solidFill>
                  <a:prstClr val="black"/>
                </a:solidFill>
                <a:latin typeface="Arial" charset="0"/>
                <a:cs typeface="Arial" charset="0"/>
              </a:rPr>
              <a:t>Reslizumab</a:t>
            </a:r>
            <a:r>
              <a:rPr lang="en-US" altLang="ko-KR" sz="1100" dirty="0">
                <a:solidFill>
                  <a:prstClr val="black"/>
                </a:solidFill>
                <a:latin typeface="Arial" charset="0"/>
                <a:cs typeface="Arial" charset="0"/>
              </a:rPr>
              <a:t> in Patients with Severe Asthma with Inadequate Response to </a:t>
            </a:r>
            <a:r>
              <a:rPr lang="en-US" altLang="ko-KR" sz="1100" dirty="0" err="1">
                <a:solidFill>
                  <a:prstClr val="black"/>
                </a:solidFill>
                <a:latin typeface="Arial" charset="0"/>
                <a:cs typeface="Arial" charset="0"/>
              </a:rPr>
              <a:t>Omalizumab</a:t>
            </a:r>
            <a:endParaRPr lang="ko-KR" altLang="en-US" sz="1100" dirty="0">
              <a:solidFill>
                <a:prstClr val="black"/>
              </a:solidFill>
              <a:latin typeface="Arial" charset="0"/>
              <a:cs typeface="Arial" charset="0"/>
            </a:endParaRPr>
          </a:p>
        </p:txBody>
      </p:sp>
      <p:sp>
        <p:nvSpPr>
          <p:cNvPr id="9" name="직사각형 8"/>
          <p:cNvSpPr/>
          <p:nvPr/>
        </p:nvSpPr>
        <p:spPr>
          <a:xfrm>
            <a:off x="6570845" y="3919554"/>
            <a:ext cx="4096891" cy="430787"/>
          </a:xfrm>
          <a:prstGeom prst="rect">
            <a:avLst/>
          </a:prstGeom>
        </p:spPr>
        <p:txBody>
          <a:bodyPr wrap="square">
            <a:spAutoFit/>
          </a:bodyPr>
          <a:lstStyle/>
          <a:p>
            <a:pPr defTabSz="914217" fontAlgn="base" latinLnBrk="0">
              <a:spcBef>
                <a:spcPct val="0"/>
              </a:spcBef>
              <a:spcAft>
                <a:spcPct val="0"/>
              </a:spcAft>
              <a:defRPr/>
            </a:pPr>
            <a:r>
              <a:rPr lang="en-US" altLang="ko-KR" sz="1100" dirty="0">
                <a:solidFill>
                  <a:prstClr val="black"/>
                </a:solidFill>
                <a:latin typeface="Arial" charset="0"/>
                <a:cs typeface="Arial" charset="0"/>
              </a:rPr>
              <a:t>2021_cea_Switching between biologics in severe asthma patients. When the first choice is not proven to be the best</a:t>
            </a:r>
            <a:endParaRPr lang="ko-KR" altLang="en-US" sz="1100" dirty="0">
              <a:solidFill>
                <a:prstClr val="black"/>
              </a:solidFill>
              <a:latin typeface="Arial" charset="0"/>
              <a:cs typeface="Arial" charset="0"/>
            </a:endParaRPr>
          </a:p>
        </p:txBody>
      </p:sp>
      <p:sp>
        <p:nvSpPr>
          <p:cNvPr id="10" name="직사각형 9"/>
          <p:cNvSpPr/>
          <p:nvPr/>
        </p:nvSpPr>
        <p:spPr>
          <a:xfrm>
            <a:off x="6683306" y="5664206"/>
            <a:ext cx="4096891" cy="430787"/>
          </a:xfrm>
          <a:prstGeom prst="rect">
            <a:avLst/>
          </a:prstGeom>
        </p:spPr>
        <p:txBody>
          <a:bodyPr wrap="square">
            <a:spAutoFit/>
          </a:bodyPr>
          <a:lstStyle/>
          <a:p>
            <a:pPr defTabSz="914217" fontAlgn="base" latinLnBrk="0">
              <a:spcBef>
                <a:spcPct val="0"/>
              </a:spcBef>
              <a:spcAft>
                <a:spcPct val="0"/>
              </a:spcAft>
              <a:defRPr/>
            </a:pPr>
            <a:r>
              <a:rPr lang="en-US" altLang="ko-KR" sz="1100" dirty="0">
                <a:solidFill>
                  <a:prstClr val="black"/>
                </a:solidFill>
                <a:latin typeface="Arial" charset="0"/>
                <a:cs typeface="Arial" charset="0"/>
              </a:rPr>
              <a:t>2021_cea_Switching between biologics in severe asthma patients. When the first choice is not proven to be the best</a:t>
            </a:r>
            <a:endParaRPr lang="ko-KR" altLang="en-US" sz="1100" dirty="0">
              <a:solidFill>
                <a:prstClr val="black"/>
              </a:solidFill>
              <a:latin typeface="Arial" charset="0"/>
              <a:cs typeface="Arial" charset="0"/>
            </a:endParaRPr>
          </a:p>
        </p:txBody>
      </p:sp>
    </p:spTree>
    <p:extLst>
      <p:ext uri="{BB962C8B-B14F-4D97-AF65-F5344CB8AC3E}">
        <p14:creationId xmlns:p14="http://schemas.microsoft.com/office/powerpoint/2010/main" val="36045179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en-US" altLang="ko-KR" sz="2800" dirty="0"/>
              <a:t>Anti-IL5R – </a:t>
            </a:r>
            <a:r>
              <a:rPr lang="en-US" altLang="ko-KR" sz="2800" dirty="0" err="1"/>
              <a:t>Benralizumab</a:t>
            </a:r>
            <a:br>
              <a:rPr lang="en-US" altLang="ko-KR" sz="2799" dirty="0"/>
            </a:br>
            <a:r>
              <a:rPr lang="en-US" altLang="ko-KR" sz="2799" dirty="0"/>
              <a:t>_</a:t>
            </a:r>
            <a:r>
              <a:rPr lang="ko-KR" altLang="en-US" sz="2799" dirty="0"/>
              <a:t>천식 임상연구</a:t>
            </a:r>
            <a:r>
              <a:rPr lang="en-US" altLang="ko-KR" sz="2799" dirty="0"/>
              <a:t>(RCT) </a:t>
            </a:r>
            <a:r>
              <a:rPr lang="ko-KR" altLang="en-US" sz="2799" dirty="0"/>
              <a:t>결과 </a:t>
            </a:r>
            <a:r>
              <a:rPr lang="en-US" altLang="ko-KR" sz="2799" dirty="0"/>
              <a:t> </a:t>
            </a:r>
            <a:endParaRPr lang="ko-KR" altLang="en-US" dirty="0"/>
          </a:p>
        </p:txBody>
      </p:sp>
      <p:sp>
        <p:nvSpPr>
          <p:cNvPr id="7" name="내용 개체 틀 2"/>
          <p:cNvSpPr txBox="1">
            <a:spLocks/>
          </p:cNvSpPr>
          <p:nvPr/>
        </p:nvSpPr>
        <p:spPr>
          <a:xfrm>
            <a:off x="393736" y="1489102"/>
            <a:ext cx="11366499" cy="4313238"/>
          </a:xfrm>
          <a:prstGeom prst="rect">
            <a:avLst/>
          </a:prstGeom>
        </p:spPr>
        <p:txBody>
          <a:bodyPr/>
          <a:lstStyle>
            <a:lvl1pPr marL="180516" indent="-180516" algn="l" rtl="0" eaLnBrk="0" fontAlgn="base" hangingPunct="0">
              <a:spcBef>
                <a:spcPct val="0"/>
              </a:spcBef>
              <a:spcAft>
                <a:spcPct val="40000"/>
              </a:spcAft>
              <a:buFont typeface="Wingdings" pitchFamily="2" charset="2"/>
              <a:buChar char="§"/>
              <a:defRPr sz="2799">
                <a:solidFill>
                  <a:schemeClr val="tx1"/>
                </a:solidFill>
                <a:latin typeface="Calibri" pitchFamily="34" charset="0"/>
                <a:ea typeface="+mn-ea"/>
                <a:cs typeface="Calibri" pitchFamily="34" charset="0"/>
              </a:defRPr>
            </a:lvl1pPr>
            <a:lvl2pPr marL="443355" indent="-261275" algn="l" rtl="0" eaLnBrk="0" fontAlgn="base" hangingPunct="0">
              <a:spcBef>
                <a:spcPct val="0"/>
              </a:spcBef>
              <a:spcAft>
                <a:spcPct val="40000"/>
              </a:spcAft>
              <a:buChar char="–"/>
              <a:defRPr sz="2400">
                <a:solidFill>
                  <a:schemeClr val="tx1"/>
                </a:solidFill>
                <a:latin typeface="Calibri" pitchFamily="34" charset="0"/>
                <a:cs typeface="Calibri" pitchFamily="34" charset="0"/>
              </a:defRPr>
            </a:lvl2pPr>
            <a:lvl3pPr marL="718889" indent="-273928" algn="l" rtl="0" eaLnBrk="0" fontAlgn="base" hangingPunct="0">
              <a:spcBef>
                <a:spcPct val="0"/>
              </a:spcBef>
              <a:spcAft>
                <a:spcPct val="40000"/>
              </a:spcAft>
              <a:buChar char="•"/>
              <a:defRPr sz="2000">
                <a:solidFill>
                  <a:schemeClr val="tx1"/>
                </a:solidFill>
                <a:latin typeface="Calibri" pitchFamily="34" charset="0"/>
                <a:cs typeface="Calibri" pitchFamily="34" charset="0"/>
              </a:defRPr>
            </a:lvl3pPr>
            <a:lvl4pPr marL="984926" indent="-264429" algn="l" rtl="0" eaLnBrk="0" fontAlgn="base" hangingPunct="0">
              <a:spcBef>
                <a:spcPct val="0"/>
              </a:spcBef>
              <a:spcAft>
                <a:spcPct val="40000"/>
              </a:spcAft>
              <a:buChar char="–"/>
              <a:defRPr sz="1800">
                <a:solidFill>
                  <a:schemeClr val="tx1"/>
                </a:solidFill>
                <a:latin typeface="Calibri" pitchFamily="34" charset="0"/>
                <a:cs typeface="Calibri" pitchFamily="34" charset="0"/>
              </a:defRPr>
            </a:lvl4pPr>
            <a:lvl5pPr marL="1250927" indent="-264429" algn="l" rtl="0" eaLnBrk="0" fontAlgn="base" hangingPunct="0">
              <a:spcBef>
                <a:spcPct val="0"/>
              </a:spcBef>
              <a:spcAft>
                <a:spcPct val="40000"/>
              </a:spcAft>
              <a:buChar char="»"/>
              <a:defRPr sz="1600">
                <a:solidFill>
                  <a:schemeClr val="tx1"/>
                </a:solidFill>
                <a:latin typeface="Calibri" pitchFamily="34" charset="0"/>
                <a:cs typeface="Calibri" pitchFamily="34" charset="0"/>
              </a:defRPr>
            </a:lvl5pPr>
            <a:lvl6pPr marL="1706968" indent="-264429" algn="l" rtl="0" fontAlgn="base">
              <a:spcBef>
                <a:spcPct val="0"/>
              </a:spcBef>
              <a:spcAft>
                <a:spcPct val="40000"/>
              </a:spcAft>
              <a:buChar char="»"/>
              <a:defRPr>
                <a:solidFill>
                  <a:schemeClr val="tx1"/>
                </a:solidFill>
                <a:latin typeface="+mn-lt"/>
                <a:cs typeface="+mn-cs"/>
              </a:defRPr>
            </a:lvl6pPr>
            <a:lvl7pPr marL="2163003" indent="-264429" algn="l" rtl="0" fontAlgn="base">
              <a:spcBef>
                <a:spcPct val="0"/>
              </a:spcBef>
              <a:spcAft>
                <a:spcPct val="40000"/>
              </a:spcAft>
              <a:buChar char="»"/>
              <a:defRPr>
                <a:solidFill>
                  <a:schemeClr val="tx1"/>
                </a:solidFill>
                <a:latin typeface="+mn-lt"/>
                <a:cs typeface="+mn-cs"/>
              </a:defRPr>
            </a:lvl7pPr>
            <a:lvl8pPr marL="2619034" indent="-264429" algn="l" rtl="0" fontAlgn="base">
              <a:spcBef>
                <a:spcPct val="0"/>
              </a:spcBef>
              <a:spcAft>
                <a:spcPct val="40000"/>
              </a:spcAft>
              <a:buChar char="»"/>
              <a:defRPr>
                <a:solidFill>
                  <a:schemeClr val="tx1"/>
                </a:solidFill>
                <a:latin typeface="+mn-lt"/>
                <a:cs typeface="+mn-cs"/>
              </a:defRPr>
            </a:lvl8pPr>
            <a:lvl9pPr marL="3075077" indent="-264429" algn="l" rtl="0" fontAlgn="base">
              <a:spcBef>
                <a:spcPct val="0"/>
              </a:spcBef>
              <a:spcAft>
                <a:spcPct val="40000"/>
              </a:spcAft>
              <a:buChar char="»"/>
              <a:defRPr>
                <a:solidFill>
                  <a:schemeClr val="tx1"/>
                </a:solidFill>
                <a:latin typeface="+mn-lt"/>
                <a:cs typeface="+mn-cs"/>
              </a:defRPr>
            </a:lvl9pPr>
          </a:lstStyle>
          <a:p>
            <a:pPr latinLnBrk="0"/>
            <a:r>
              <a:rPr lang="en-US" altLang="ko-KR" sz="5400" kern="0" dirty="0"/>
              <a:t>AE 28-68%↓</a:t>
            </a:r>
          </a:p>
          <a:p>
            <a:pPr latinLnBrk="0"/>
            <a:r>
              <a:rPr lang="en-US" altLang="ko-KR" sz="5400" kern="0" dirty="0"/>
              <a:t>FEV1 120-160ml↑</a:t>
            </a:r>
          </a:p>
          <a:p>
            <a:pPr latinLnBrk="0"/>
            <a:r>
              <a:rPr lang="en-US" altLang="ko-KR" sz="5400" kern="0" dirty="0" err="1">
                <a:solidFill>
                  <a:srgbClr val="FF0000"/>
                </a:solidFill>
              </a:rPr>
              <a:t>OCSw</a:t>
            </a:r>
            <a:r>
              <a:rPr lang="en-US" altLang="ko-KR" sz="5400" kern="0" dirty="0">
                <a:solidFill>
                  <a:srgbClr val="FF0000"/>
                </a:solidFill>
              </a:rPr>
              <a:t> +(50% off)</a:t>
            </a:r>
          </a:p>
        </p:txBody>
      </p:sp>
      <p:sp>
        <p:nvSpPr>
          <p:cNvPr id="2" name="직사각형 1"/>
          <p:cNvSpPr/>
          <p:nvPr/>
        </p:nvSpPr>
        <p:spPr>
          <a:xfrm>
            <a:off x="6353299" y="5745099"/>
            <a:ext cx="5838701" cy="1077218"/>
          </a:xfrm>
          <a:prstGeom prst="rect">
            <a:avLst/>
          </a:prstGeom>
        </p:spPr>
        <p:txBody>
          <a:bodyPr wrap="square">
            <a:spAutoFit/>
          </a:bodyPr>
          <a:lstStyle/>
          <a:p>
            <a:pPr algn="r"/>
            <a:r>
              <a:rPr lang="en-US" altLang="ko-KR" sz="1600" dirty="0"/>
              <a:t>SIROCCO/CALIMA (2016 lancet </a:t>
            </a:r>
            <a:r>
              <a:rPr lang="ko-KR" altLang="en-US" sz="1600" dirty="0"/>
              <a:t>동시</a:t>
            </a:r>
            <a:r>
              <a:rPr lang="en-US" altLang="ko-KR" sz="1600" dirty="0"/>
              <a:t>)</a:t>
            </a:r>
          </a:p>
          <a:p>
            <a:pPr algn="r"/>
            <a:r>
              <a:rPr lang="en-US" altLang="ko-KR" sz="1600" dirty="0"/>
              <a:t>ZONDA (2017 NEJM)</a:t>
            </a:r>
          </a:p>
          <a:p>
            <a:pPr algn="r"/>
            <a:r>
              <a:rPr lang="en-US" altLang="ko-KR" sz="1600" dirty="0"/>
              <a:t>2019_ajrccm_Role of biologics in asthma</a:t>
            </a:r>
          </a:p>
          <a:p>
            <a:pPr algn="r"/>
            <a:r>
              <a:rPr lang="en-US" altLang="ko-KR" sz="1600" dirty="0"/>
              <a:t>2019/2024_GINA_Severe asthma pocket guide</a:t>
            </a:r>
          </a:p>
        </p:txBody>
      </p:sp>
      <p:sp>
        <p:nvSpPr>
          <p:cNvPr id="5" name="직사각형 4"/>
          <p:cNvSpPr/>
          <p:nvPr/>
        </p:nvSpPr>
        <p:spPr>
          <a:xfrm>
            <a:off x="463563" y="4971343"/>
            <a:ext cx="5038559" cy="1200329"/>
          </a:xfrm>
          <a:prstGeom prst="rect">
            <a:avLst/>
          </a:prstGeom>
        </p:spPr>
        <p:txBody>
          <a:bodyPr wrap="none">
            <a:spAutoFit/>
          </a:bodyPr>
          <a:lstStyle/>
          <a:p>
            <a:r>
              <a:rPr lang="ko-KR" altLang="en-US" sz="2400" dirty="0"/>
              <a:t>등록기준</a:t>
            </a:r>
            <a:endParaRPr lang="en-US" altLang="ko-KR" sz="2400" dirty="0"/>
          </a:p>
          <a:p>
            <a:r>
              <a:rPr lang="en-US" altLang="ko-KR" sz="2400" dirty="0"/>
              <a:t>-Eos </a:t>
            </a:r>
            <a:r>
              <a:rPr lang="ko-KR" altLang="en-US" sz="2400" dirty="0" err="1"/>
              <a:t>무관모집</a:t>
            </a:r>
            <a:endParaRPr lang="en-US" altLang="ko-KR" sz="2400" dirty="0"/>
          </a:p>
          <a:p>
            <a:r>
              <a:rPr lang="en-US" altLang="ko-KR" sz="2400" dirty="0"/>
              <a:t>(Eos </a:t>
            </a:r>
            <a:r>
              <a:rPr lang="ko-KR" altLang="en-US" sz="2400" dirty="0" err="1"/>
              <a:t>높은경우에</a:t>
            </a:r>
            <a:r>
              <a:rPr lang="ko-KR" altLang="en-US" sz="2400" dirty="0"/>
              <a:t> 효과 더 좋게 나옴</a:t>
            </a:r>
            <a:r>
              <a:rPr lang="en-US" altLang="ko-KR" sz="2400" dirty="0"/>
              <a:t>)</a:t>
            </a:r>
            <a:endParaRPr lang="ko-KR" altLang="en-US" sz="2400" dirty="0"/>
          </a:p>
        </p:txBody>
      </p:sp>
      <p:sp>
        <p:nvSpPr>
          <p:cNvPr id="6" name="직사각형 5"/>
          <p:cNvSpPr/>
          <p:nvPr/>
        </p:nvSpPr>
        <p:spPr>
          <a:xfrm>
            <a:off x="0" y="6452985"/>
            <a:ext cx="2621295" cy="369332"/>
          </a:xfrm>
          <a:prstGeom prst="rect">
            <a:avLst/>
          </a:prstGeom>
        </p:spPr>
        <p:txBody>
          <a:bodyPr wrap="none">
            <a:spAutoFit/>
          </a:bodyPr>
          <a:lstStyle/>
          <a:p>
            <a:r>
              <a:rPr lang="ko-KR" altLang="en-US" dirty="0" err="1"/>
              <a:t>OCSw</a:t>
            </a:r>
            <a:r>
              <a:rPr lang="ko-KR" altLang="en-US" dirty="0"/>
              <a:t>, OCS </a:t>
            </a:r>
            <a:r>
              <a:rPr lang="ko-KR" altLang="en-US" dirty="0" err="1"/>
              <a:t>withdrawal</a:t>
            </a:r>
            <a:endParaRPr lang="ko-KR" altLang="en-US" dirty="0"/>
          </a:p>
        </p:txBody>
      </p:sp>
    </p:spTree>
    <p:extLst>
      <p:ext uri="{BB962C8B-B14F-4D97-AF65-F5344CB8AC3E}">
        <p14:creationId xmlns:p14="http://schemas.microsoft.com/office/powerpoint/2010/main" val="18593227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Anti-IL5R – </a:t>
            </a:r>
            <a:r>
              <a:rPr lang="en-US" altLang="ko-KR" dirty="0" err="1"/>
              <a:t>Benralizumab</a:t>
            </a:r>
            <a:r>
              <a:rPr lang="en-US" altLang="ko-KR" dirty="0"/>
              <a:t> </a:t>
            </a:r>
            <a:br>
              <a:rPr lang="en-US" altLang="ko-KR" dirty="0"/>
            </a:br>
            <a:r>
              <a:rPr lang="en-US" altLang="ko-KR" dirty="0"/>
              <a:t>_</a:t>
            </a:r>
            <a:r>
              <a:rPr lang="ko-KR" altLang="en-US" dirty="0"/>
              <a:t>보험 요건</a:t>
            </a:r>
            <a:r>
              <a:rPr lang="en-US" altLang="ko-KR" dirty="0"/>
              <a:t>/</a:t>
            </a:r>
            <a:r>
              <a:rPr lang="ko-KR" altLang="en-US" dirty="0"/>
              <a:t>용법</a:t>
            </a:r>
            <a:r>
              <a:rPr lang="en-US" altLang="ko-KR" dirty="0"/>
              <a:t>/</a:t>
            </a:r>
            <a:r>
              <a:rPr lang="ko-KR" altLang="en-US" dirty="0"/>
              <a:t>가격</a:t>
            </a:r>
          </a:p>
        </p:txBody>
      </p:sp>
      <p:sp>
        <p:nvSpPr>
          <p:cNvPr id="6" name="내용 개체 틀 2"/>
          <p:cNvSpPr>
            <a:spLocks noGrp="1"/>
          </p:cNvSpPr>
          <p:nvPr>
            <p:ph idx="1"/>
          </p:nvPr>
        </p:nvSpPr>
        <p:spPr>
          <a:xfrm>
            <a:off x="400087" y="1489192"/>
            <a:ext cx="11498988" cy="4312989"/>
          </a:xfrm>
        </p:spPr>
        <p:txBody>
          <a:bodyPr/>
          <a:lstStyle/>
          <a:p>
            <a:r>
              <a:rPr lang="ko-KR" altLang="en-US" dirty="0"/>
              <a:t>보험 요건 </a:t>
            </a:r>
            <a:r>
              <a:rPr lang="en-US" altLang="ko-KR" dirty="0"/>
              <a:t>(2024.7.1-)</a:t>
            </a:r>
          </a:p>
          <a:p>
            <a:pPr lvl="1"/>
            <a:r>
              <a:rPr lang="en-US" altLang="ko-KR" sz="2000" dirty="0"/>
              <a:t>ICS-LABA</a:t>
            </a:r>
            <a:r>
              <a:rPr lang="ko-KR" altLang="en-US" sz="2000" dirty="0"/>
              <a:t>와 </a:t>
            </a:r>
            <a:r>
              <a:rPr lang="en-US" altLang="ko-KR" sz="2000" dirty="0"/>
              <a:t>LAMA</a:t>
            </a:r>
            <a:r>
              <a:rPr lang="ko-KR" altLang="en-US" sz="2000" dirty="0"/>
              <a:t>치료에도 불구하고 </a:t>
            </a:r>
            <a:r>
              <a:rPr lang="ko-KR" altLang="en-US" sz="2000" dirty="0" err="1"/>
              <a:t>비조절</a:t>
            </a:r>
            <a:r>
              <a:rPr lang="ko-KR" altLang="en-US" sz="2000" dirty="0"/>
              <a:t> 및 아래 중 하나</a:t>
            </a:r>
            <a:endParaRPr lang="en-US" altLang="ko-KR" sz="2000" dirty="0"/>
          </a:p>
          <a:p>
            <a:pPr lvl="2"/>
            <a:r>
              <a:rPr lang="ko-KR" altLang="en-US" sz="1800" dirty="0"/>
              <a:t>아래</a:t>
            </a:r>
            <a:endParaRPr lang="en-US" altLang="ko-KR" sz="1800" dirty="0"/>
          </a:p>
          <a:p>
            <a:pPr marL="979144" lvl="4" indent="0">
              <a:buNone/>
            </a:pPr>
            <a:r>
              <a:rPr lang="ko-KR" altLang="en-US" sz="1400" dirty="0"/>
              <a:t> </a:t>
            </a:r>
            <a:r>
              <a:rPr lang="en-US" altLang="ko-KR" sz="1400" dirty="0"/>
              <a:t>(1) 12</a:t>
            </a:r>
            <a:r>
              <a:rPr lang="ko-KR" altLang="en-US" sz="1400" dirty="0"/>
              <a:t>개월 내 </a:t>
            </a:r>
            <a:r>
              <a:rPr lang="ko-KR" altLang="en-US" sz="1400" dirty="0" err="1"/>
              <a:t>호산구</a:t>
            </a:r>
            <a:r>
              <a:rPr lang="ko-KR" altLang="en-US" sz="1400" dirty="0"/>
              <a:t> </a:t>
            </a:r>
            <a:r>
              <a:rPr lang="en-US" altLang="ko-KR" sz="1400" b="1" u="sng" dirty="0"/>
              <a:t>300/</a:t>
            </a:r>
            <a:r>
              <a:rPr lang="en-US" altLang="ko-KR" sz="1400" b="1" u="sng" dirty="0" err="1"/>
              <a:t>ul</a:t>
            </a:r>
            <a:r>
              <a:rPr lang="ko-KR" altLang="en-US" sz="1400" b="1" u="sng" dirty="0"/>
              <a:t>이상 </a:t>
            </a:r>
            <a:r>
              <a:rPr lang="en-US" altLang="ko-KR" sz="1400" dirty="0"/>
              <a:t>+ </a:t>
            </a:r>
            <a:r>
              <a:rPr lang="ko-KR" altLang="en-US" sz="1400" dirty="0"/>
              <a:t> </a:t>
            </a:r>
            <a:r>
              <a:rPr lang="en-US" altLang="ko-KR" sz="1400" dirty="0"/>
              <a:t>12</a:t>
            </a:r>
            <a:r>
              <a:rPr lang="ko-KR" altLang="en-US" sz="1400" dirty="0"/>
              <a:t>개월 이내에 전신 </a:t>
            </a:r>
            <a:r>
              <a:rPr lang="ko-KR" altLang="en-US" sz="1400" dirty="0" err="1"/>
              <a:t>코르티코스테로이드가</a:t>
            </a:r>
            <a:r>
              <a:rPr lang="ko-KR" altLang="en-US" sz="1400" dirty="0"/>
              <a:t> 요구되는 </a:t>
            </a:r>
            <a:r>
              <a:rPr lang="ko-KR" altLang="en-US" sz="1400" b="1" u="sng" dirty="0"/>
              <a:t>천식 </a:t>
            </a:r>
            <a:r>
              <a:rPr lang="ko-KR" altLang="en-US" sz="1400" b="1" u="sng" dirty="0" err="1"/>
              <a:t>급성악화가</a:t>
            </a:r>
            <a:r>
              <a:rPr lang="ko-KR" altLang="en-US" sz="1400" b="1" u="sng" dirty="0"/>
              <a:t> </a:t>
            </a:r>
            <a:r>
              <a:rPr lang="en-US" altLang="ko-KR" sz="1400" b="1" u="sng" dirty="0"/>
              <a:t>4</a:t>
            </a:r>
            <a:r>
              <a:rPr lang="ko-KR" altLang="en-US" sz="1400" b="1" u="sng" dirty="0"/>
              <a:t>회 </a:t>
            </a:r>
            <a:r>
              <a:rPr lang="ko-KR" altLang="en-US" sz="1400" dirty="0"/>
              <a:t>이상 발생한 경우</a:t>
            </a:r>
            <a:endParaRPr lang="en-US" altLang="ko-KR" sz="1400" dirty="0"/>
          </a:p>
          <a:p>
            <a:pPr marL="979144" lvl="4" indent="0">
              <a:buNone/>
            </a:pPr>
            <a:r>
              <a:rPr lang="ko-KR" altLang="en-US" sz="1400" dirty="0"/>
              <a:t> </a:t>
            </a:r>
            <a:r>
              <a:rPr lang="en-US" altLang="ko-KR" sz="1400" dirty="0"/>
              <a:t>(2) 12</a:t>
            </a:r>
            <a:r>
              <a:rPr lang="ko-KR" altLang="en-US" sz="1400" dirty="0"/>
              <a:t>개월 내 </a:t>
            </a:r>
            <a:r>
              <a:rPr lang="ko-KR" altLang="en-US" sz="1400" dirty="0" err="1"/>
              <a:t>호산구</a:t>
            </a:r>
            <a:r>
              <a:rPr lang="ko-KR" altLang="en-US" sz="1400" dirty="0"/>
              <a:t> </a:t>
            </a:r>
            <a:r>
              <a:rPr lang="en-US" altLang="ko-KR" sz="1400" b="1" u="sng" dirty="0"/>
              <a:t>400/</a:t>
            </a:r>
            <a:r>
              <a:rPr lang="en-US" altLang="ko-KR" sz="1400" b="1" u="sng" dirty="0" err="1"/>
              <a:t>ul</a:t>
            </a:r>
            <a:r>
              <a:rPr lang="ko-KR" altLang="en-US" sz="1400" b="1" u="sng" dirty="0"/>
              <a:t>이상 </a:t>
            </a:r>
            <a:r>
              <a:rPr lang="en-US" altLang="ko-KR" sz="1400" dirty="0"/>
              <a:t>+ </a:t>
            </a:r>
            <a:r>
              <a:rPr lang="ko-KR" altLang="en-US" sz="1400" dirty="0"/>
              <a:t> </a:t>
            </a:r>
            <a:r>
              <a:rPr lang="en-US" altLang="ko-KR" sz="1400" dirty="0"/>
              <a:t>12</a:t>
            </a:r>
            <a:r>
              <a:rPr lang="ko-KR" altLang="en-US" sz="1400" dirty="0"/>
              <a:t>개월 이내에 전신 </a:t>
            </a:r>
            <a:r>
              <a:rPr lang="ko-KR" altLang="en-US" sz="1400" dirty="0" err="1"/>
              <a:t>코르티코스테로이드가</a:t>
            </a:r>
            <a:r>
              <a:rPr lang="ko-KR" altLang="en-US" sz="1400" dirty="0"/>
              <a:t> 요구되는 </a:t>
            </a:r>
            <a:r>
              <a:rPr lang="ko-KR" altLang="en-US" sz="1400" b="1" u="sng" dirty="0"/>
              <a:t>천식 </a:t>
            </a:r>
            <a:r>
              <a:rPr lang="ko-KR" altLang="en-US" sz="1400" b="1" u="sng" dirty="0" err="1"/>
              <a:t>급성악화가</a:t>
            </a:r>
            <a:r>
              <a:rPr lang="ko-KR" altLang="en-US" sz="1400" b="1" u="sng" dirty="0"/>
              <a:t> </a:t>
            </a:r>
            <a:r>
              <a:rPr lang="en-US" altLang="ko-KR" sz="1400" b="1" u="sng" dirty="0"/>
              <a:t>3</a:t>
            </a:r>
            <a:r>
              <a:rPr lang="ko-KR" altLang="en-US" sz="1400" b="1" u="sng" dirty="0"/>
              <a:t>회 </a:t>
            </a:r>
            <a:r>
              <a:rPr lang="ko-KR" altLang="en-US" sz="1400" dirty="0"/>
              <a:t>이상 발생한 경우</a:t>
            </a:r>
            <a:endParaRPr lang="en-US" altLang="ko-KR" sz="1400" dirty="0"/>
          </a:p>
          <a:p>
            <a:pPr marL="979144" lvl="4" indent="0">
              <a:buNone/>
            </a:pPr>
            <a:r>
              <a:rPr lang="en-US" altLang="ko-KR" sz="1400" dirty="0"/>
              <a:t> (3) 12</a:t>
            </a:r>
            <a:r>
              <a:rPr lang="ko-KR" altLang="en-US" sz="1400" dirty="0"/>
              <a:t>개월 내 </a:t>
            </a:r>
            <a:r>
              <a:rPr lang="ko-KR" altLang="en-US" sz="1400" dirty="0" err="1"/>
              <a:t>호산구</a:t>
            </a:r>
            <a:r>
              <a:rPr lang="ko-KR" altLang="en-US" sz="1400" dirty="0"/>
              <a:t> </a:t>
            </a:r>
            <a:r>
              <a:rPr lang="en-US" altLang="ko-KR" sz="1400" b="1" u="sng" dirty="0"/>
              <a:t>300/</a:t>
            </a:r>
            <a:r>
              <a:rPr lang="en-US" altLang="ko-KR" sz="1400" b="1" u="sng" dirty="0" err="1"/>
              <a:t>ul</a:t>
            </a:r>
            <a:r>
              <a:rPr lang="ko-KR" altLang="en-US" sz="1400" b="1" u="sng" dirty="0"/>
              <a:t>이상 </a:t>
            </a:r>
            <a:r>
              <a:rPr lang="en-US" altLang="ko-KR" sz="1400" dirty="0"/>
              <a:t>+ </a:t>
            </a:r>
            <a:r>
              <a:rPr lang="ko-KR" altLang="en-US" sz="1400" dirty="0"/>
              <a:t> </a:t>
            </a:r>
            <a:r>
              <a:rPr lang="en-US" altLang="ko-KR" sz="1400" b="1" u="sng" dirty="0"/>
              <a:t>6</a:t>
            </a:r>
            <a:r>
              <a:rPr lang="ko-KR" altLang="en-US" sz="1400" b="1" u="sng" dirty="0"/>
              <a:t>개월 이상 </a:t>
            </a:r>
            <a:r>
              <a:rPr lang="en-US" altLang="ko-KR" sz="1400" b="1" u="sng" dirty="0"/>
              <a:t>PD(e) 5mg </a:t>
            </a:r>
            <a:r>
              <a:rPr lang="en-US" altLang="ko-KR" sz="1400" b="1" u="sng" dirty="0" err="1"/>
              <a:t>qd</a:t>
            </a:r>
            <a:r>
              <a:rPr lang="ko-KR" altLang="en-US" sz="1400" dirty="0"/>
              <a:t>이상 </a:t>
            </a:r>
            <a:r>
              <a:rPr lang="en-US" altLang="ko-KR" sz="1400" dirty="0"/>
              <a:t> </a:t>
            </a:r>
          </a:p>
          <a:p>
            <a:pPr marL="979144" lvl="4" indent="0">
              <a:buNone/>
            </a:pPr>
            <a:endParaRPr lang="en-US" altLang="ko-KR" sz="1400" dirty="0"/>
          </a:p>
          <a:p>
            <a:pPr lvl="2"/>
            <a:r>
              <a:rPr lang="ko-KR" altLang="en-US" sz="1800" dirty="0"/>
              <a:t>재평가</a:t>
            </a:r>
            <a:r>
              <a:rPr lang="en-US" altLang="ko-KR" sz="1800" dirty="0"/>
              <a:t>: 1</a:t>
            </a:r>
            <a:r>
              <a:rPr lang="ko-KR" altLang="en-US" sz="1800" dirty="0"/>
              <a:t>년 후 </a:t>
            </a:r>
            <a:r>
              <a:rPr lang="en-US" altLang="ko-KR" sz="1800" dirty="0"/>
              <a:t>AE50%</a:t>
            </a:r>
            <a:r>
              <a:rPr lang="ko-KR" altLang="en-US" sz="1800" dirty="0"/>
              <a:t>이상 감소 </a:t>
            </a:r>
            <a:r>
              <a:rPr lang="en-US" altLang="ko-KR" sz="1800" dirty="0"/>
              <a:t>or OCS </a:t>
            </a:r>
            <a:r>
              <a:rPr lang="ko-KR" altLang="en-US" sz="1800" dirty="0"/>
              <a:t>용량 </a:t>
            </a:r>
            <a:r>
              <a:rPr lang="en-US" altLang="ko-KR" sz="1800" dirty="0"/>
              <a:t>50%</a:t>
            </a:r>
            <a:r>
              <a:rPr lang="ko-KR" altLang="en-US" sz="1800" dirty="0"/>
              <a:t>이상</a:t>
            </a:r>
            <a:r>
              <a:rPr lang="en-US" altLang="ko-KR" sz="1800" dirty="0"/>
              <a:t> </a:t>
            </a:r>
            <a:r>
              <a:rPr lang="ko-KR" altLang="en-US" sz="1800" dirty="0"/>
              <a:t>감소 시 </a:t>
            </a:r>
            <a:r>
              <a:rPr lang="ko-KR" altLang="en-US" sz="1800" dirty="0" err="1"/>
              <a:t>지속투여</a:t>
            </a:r>
            <a:r>
              <a:rPr lang="ko-KR" altLang="en-US" sz="1800" dirty="0"/>
              <a:t> 인정</a:t>
            </a:r>
            <a:r>
              <a:rPr lang="en-US" altLang="ko-KR" sz="1800" dirty="0"/>
              <a:t> </a:t>
            </a:r>
          </a:p>
          <a:p>
            <a:endParaRPr lang="ko-KR" altLang="en-US" dirty="0"/>
          </a:p>
        </p:txBody>
      </p:sp>
      <p:sp>
        <p:nvSpPr>
          <p:cNvPr id="7" name="직사각형 6"/>
          <p:cNvSpPr/>
          <p:nvPr/>
        </p:nvSpPr>
        <p:spPr>
          <a:xfrm>
            <a:off x="755072" y="4594106"/>
            <a:ext cx="9137072" cy="369308"/>
          </a:xfrm>
          <a:prstGeom prst="rect">
            <a:avLst/>
          </a:prstGeom>
          <a:solidFill>
            <a:srgbClr val="FFFF00"/>
          </a:solidFill>
        </p:spPr>
        <p:txBody>
          <a:bodyPr wrap="square" lIns="91417" tIns="45708" rIns="91417" bIns="45708">
            <a:spAutoFit/>
          </a:bodyPr>
          <a:lstStyle/>
          <a:p>
            <a:r>
              <a:rPr lang="en-US" altLang="ko-KR" dirty="0"/>
              <a:t>&lt;</a:t>
            </a:r>
            <a:r>
              <a:rPr lang="ko-KR" altLang="en-US" dirty="0"/>
              <a:t>주의</a:t>
            </a:r>
            <a:r>
              <a:rPr lang="en-US" altLang="ko-KR" dirty="0"/>
              <a:t>!&gt;</a:t>
            </a:r>
            <a:r>
              <a:rPr lang="ko-KR" altLang="en-US" dirty="0" err="1"/>
              <a:t>보험받으려면</a:t>
            </a:r>
            <a:r>
              <a:rPr lang="ko-KR" altLang="en-US" dirty="0"/>
              <a:t> </a:t>
            </a:r>
            <a:r>
              <a:rPr lang="en-US" altLang="ko-KR" dirty="0"/>
              <a:t>LAMA </a:t>
            </a:r>
            <a:r>
              <a:rPr lang="ko-KR" altLang="en-US" dirty="0"/>
              <a:t>중에서 </a:t>
            </a:r>
            <a:r>
              <a:rPr lang="en-US" altLang="ko-KR" dirty="0"/>
              <a:t>Spiriva </a:t>
            </a:r>
            <a:r>
              <a:rPr lang="en-US" altLang="ko-KR" dirty="0" err="1"/>
              <a:t>respimat</a:t>
            </a:r>
            <a:r>
              <a:rPr lang="en-US" altLang="ko-KR" dirty="0"/>
              <a:t> </a:t>
            </a:r>
            <a:r>
              <a:rPr lang="ko-KR" altLang="en-US" dirty="0"/>
              <a:t>혹은 </a:t>
            </a:r>
            <a:r>
              <a:rPr lang="en-US" altLang="ko-KR" dirty="0" err="1"/>
              <a:t>Enerzair</a:t>
            </a:r>
            <a:r>
              <a:rPr lang="en-US" altLang="ko-KR" dirty="0"/>
              <a:t>(</a:t>
            </a:r>
            <a:r>
              <a:rPr lang="ko-KR" altLang="en-US" dirty="0"/>
              <a:t>고</a:t>
            </a:r>
            <a:r>
              <a:rPr lang="en-US" altLang="ko-KR" dirty="0"/>
              <a:t>)</a:t>
            </a:r>
            <a:r>
              <a:rPr lang="ko-KR" altLang="en-US" dirty="0"/>
              <a:t>를 꼭 써야 함</a:t>
            </a:r>
            <a:r>
              <a:rPr lang="en-US" altLang="ko-KR" dirty="0"/>
              <a:t>. </a:t>
            </a:r>
            <a:endParaRPr lang="ko-KR" altLang="en-US" dirty="0"/>
          </a:p>
        </p:txBody>
      </p:sp>
      <p:graphicFrame>
        <p:nvGraphicFramePr>
          <p:cNvPr id="8" name="표 7"/>
          <p:cNvGraphicFramePr>
            <a:graphicFrameLocks noGrp="1"/>
          </p:cNvGraphicFramePr>
          <p:nvPr>
            <p:extLst>
              <p:ext uri="{D42A27DB-BD31-4B8C-83A1-F6EECF244321}">
                <p14:modId xmlns:p14="http://schemas.microsoft.com/office/powerpoint/2010/main" val="2637486250"/>
              </p:ext>
            </p:extLst>
          </p:nvPr>
        </p:nvGraphicFramePr>
        <p:xfrm>
          <a:off x="195935" y="5111049"/>
          <a:ext cx="11768450" cy="1552765"/>
        </p:xfrm>
        <a:graphic>
          <a:graphicData uri="http://schemas.openxmlformats.org/drawingml/2006/table">
            <a:tbl>
              <a:tblPr/>
              <a:tblGrid>
                <a:gridCol w="2002384">
                  <a:extLst>
                    <a:ext uri="{9D8B030D-6E8A-4147-A177-3AD203B41FA5}">
                      <a16:colId xmlns:a16="http://schemas.microsoft.com/office/drawing/2014/main" val="4169025638"/>
                    </a:ext>
                  </a:extLst>
                </a:gridCol>
                <a:gridCol w="758299">
                  <a:extLst>
                    <a:ext uri="{9D8B030D-6E8A-4147-A177-3AD203B41FA5}">
                      <a16:colId xmlns:a16="http://schemas.microsoft.com/office/drawing/2014/main" val="183151694"/>
                    </a:ext>
                  </a:extLst>
                </a:gridCol>
                <a:gridCol w="758299">
                  <a:extLst>
                    <a:ext uri="{9D8B030D-6E8A-4147-A177-3AD203B41FA5}">
                      <a16:colId xmlns:a16="http://schemas.microsoft.com/office/drawing/2014/main" val="1897239176"/>
                    </a:ext>
                  </a:extLst>
                </a:gridCol>
                <a:gridCol w="758299">
                  <a:extLst>
                    <a:ext uri="{9D8B030D-6E8A-4147-A177-3AD203B41FA5}">
                      <a16:colId xmlns:a16="http://schemas.microsoft.com/office/drawing/2014/main" val="1499812359"/>
                    </a:ext>
                  </a:extLst>
                </a:gridCol>
                <a:gridCol w="2334140">
                  <a:extLst>
                    <a:ext uri="{9D8B030D-6E8A-4147-A177-3AD203B41FA5}">
                      <a16:colId xmlns:a16="http://schemas.microsoft.com/office/drawing/2014/main" val="1546766710"/>
                    </a:ext>
                  </a:extLst>
                </a:gridCol>
                <a:gridCol w="2337103">
                  <a:extLst>
                    <a:ext uri="{9D8B030D-6E8A-4147-A177-3AD203B41FA5}">
                      <a16:colId xmlns:a16="http://schemas.microsoft.com/office/drawing/2014/main" val="884898119"/>
                    </a:ext>
                  </a:extLst>
                </a:gridCol>
                <a:gridCol w="2819926">
                  <a:extLst>
                    <a:ext uri="{9D8B030D-6E8A-4147-A177-3AD203B41FA5}">
                      <a16:colId xmlns:a16="http://schemas.microsoft.com/office/drawing/2014/main" val="3765276479"/>
                    </a:ext>
                  </a:extLst>
                </a:gridCol>
              </a:tblGrid>
              <a:tr h="862648">
                <a:tc>
                  <a:txBody>
                    <a:bodyPr/>
                    <a:lstStyle/>
                    <a:p>
                      <a:pPr algn="l" rtl="0" fontAlgn="ctr"/>
                      <a:r>
                        <a:rPr lang="ko-KR" altLang="en-US" sz="1200" b="1" i="0" u="none" strike="noStrike" dirty="0" err="1">
                          <a:solidFill>
                            <a:srgbClr val="FFFFFF"/>
                          </a:solidFill>
                          <a:effectLst/>
                          <a:latin typeface="Arial" panose="020B0604020202020204" pitchFamily="34" charset="0"/>
                          <a:ea typeface="맑은 고딕" panose="020B0503020000020004" pitchFamily="50" charset="-127"/>
                        </a:rPr>
                        <a:t>성분명</a:t>
                      </a:r>
                      <a:endParaRPr lang="ko-KR" altLang="en-US" sz="1200" b="1" i="0" u="none" strike="noStrike" dirty="0">
                        <a:solidFill>
                          <a:srgbClr val="FFFFFF"/>
                        </a:solidFill>
                        <a:effectLst/>
                        <a:latin typeface="Arial" panose="020B0604020202020204" pitchFamily="34" charset="0"/>
                        <a:ea typeface="맑은 고딕" panose="020B0503020000020004" pitchFamily="50" charset="-127"/>
                      </a:endParaRP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Arial" panose="020B0604020202020204" pitchFamily="34" charset="0"/>
                          <a:ea typeface="맑은 고딕" panose="020B0503020000020004" pitchFamily="50" charset="-127"/>
                        </a:rPr>
                        <a:t>제품명</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Arial" panose="020B0604020202020204" pitchFamily="34" charset="0"/>
                          <a:ea typeface="맑은 고딕" panose="020B0503020000020004" pitchFamily="50" charset="-127"/>
                        </a:rPr>
                        <a:t>포장단위</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약가</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약가</a:t>
                      </a:r>
                      <a:br>
                        <a:rPr lang="ko-KR" altLang="en-US"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급여입원 </a:t>
                      </a: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(20%)</a:t>
                      </a:r>
                      <a:br>
                        <a:rPr lang="en-US" altLang="ko-KR"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환금금</a:t>
                      </a:r>
                      <a:br>
                        <a:rPr lang="ko-KR" altLang="en-US"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실제환자부담약가</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약가</a:t>
                      </a:r>
                      <a:br>
                        <a:rPr lang="ko-KR" altLang="en-US"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비급여</a:t>
                      </a:r>
                      <a:br>
                        <a:rPr lang="ko-KR" altLang="en-US"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환급금</a:t>
                      </a:r>
                      <a:br>
                        <a:rPr lang="ko-KR" altLang="en-US"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실제환자부담약가</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Arial" panose="020B0604020202020204" pitchFamily="34" charset="0"/>
                          <a:ea typeface="맑은 고딕" panose="020B0503020000020004" pitchFamily="50" charset="-127"/>
                        </a:rPr>
                        <a:t>용법</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643251107"/>
                  </a:ext>
                </a:extLst>
              </a:tr>
              <a:tr h="230039">
                <a:tc rowSpan="3">
                  <a:txBody>
                    <a:bodyPr/>
                    <a:lstStyle/>
                    <a:p>
                      <a:pPr algn="l" rtl="0" fontAlgn="ctr"/>
                      <a:r>
                        <a:rPr lang="en-US" sz="1200" b="0" i="0" u="none" strike="noStrike" dirty="0" err="1">
                          <a:solidFill>
                            <a:srgbClr val="000000"/>
                          </a:solidFill>
                          <a:effectLst/>
                          <a:latin typeface="Arial" panose="020B0604020202020204" pitchFamily="34" charset="0"/>
                          <a:ea typeface="맑은 고딕" panose="020B0503020000020004" pitchFamily="50" charset="-127"/>
                        </a:rPr>
                        <a:t>Benralizumab</a:t>
                      </a:r>
                      <a:endParaRPr lang="en-US" sz="1200" b="0" i="0" u="none" strike="noStrike" dirty="0">
                        <a:solidFill>
                          <a:srgbClr val="000000"/>
                        </a:solidFill>
                        <a:effectLst/>
                        <a:latin typeface="Arial" panose="020B0604020202020204" pitchFamily="34" charset="0"/>
                        <a:ea typeface="맑은 고딕" panose="020B0503020000020004" pitchFamily="50" charset="-127"/>
                      </a:endParaRP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rowSpan="3">
                  <a:txBody>
                    <a:bodyPr/>
                    <a:lstStyle/>
                    <a:p>
                      <a:pPr algn="l" rtl="0" fontAlgn="ctr"/>
                      <a:r>
                        <a:rPr lang="en-US" sz="1200" b="0" i="0" u="none" strike="noStrike">
                          <a:solidFill>
                            <a:srgbClr val="000000"/>
                          </a:solidFill>
                          <a:effectLst/>
                          <a:latin typeface="Arial" panose="020B0604020202020204" pitchFamily="34" charset="0"/>
                          <a:ea typeface="맑은 고딕" panose="020B0503020000020004" pitchFamily="50" charset="-127"/>
                        </a:rPr>
                        <a:t>Fasenra</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rowSpan="3">
                  <a:txBody>
                    <a:bodyPr/>
                    <a:lstStyle/>
                    <a:p>
                      <a:pPr algn="l" rtl="0" fontAlgn="ctr"/>
                      <a:r>
                        <a:rPr lang="en-US" sz="1200" b="0" i="0" u="none" strike="noStrike">
                          <a:solidFill>
                            <a:srgbClr val="000000"/>
                          </a:solidFill>
                          <a:effectLst/>
                          <a:latin typeface="Arial" panose="020B0604020202020204" pitchFamily="34" charset="0"/>
                          <a:ea typeface="맑은 고딕" panose="020B0503020000020004" pitchFamily="50" charset="-127"/>
                        </a:rPr>
                        <a:t>30mg/vial</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rowSpan="3">
                  <a:txBody>
                    <a:bodyPr/>
                    <a:lstStyle/>
                    <a:p>
                      <a:pPr algn="ctr" rtl="0" fontAlgn="ctr"/>
                      <a:r>
                        <a:rPr lang="en-US" altLang="ko-KR" sz="1200" b="0" i="0" u="none" strike="noStrike" dirty="0">
                          <a:solidFill>
                            <a:srgbClr val="000000"/>
                          </a:solidFill>
                          <a:effectLst/>
                          <a:latin typeface="Arial" panose="020B0604020202020204" pitchFamily="34" charset="0"/>
                          <a:ea typeface="맑은 고딕" panose="020B0503020000020004" pitchFamily="50" charset="-127"/>
                        </a:rPr>
                        <a:t>280</a:t>
                      </a:r>
                      <a:r>
                        <a:rPr lang="ko-KR" altLang="en-US" sz="1200" b="0" i="0" u="none" strike="noStrike" dirty="0">
                          <a:solidFill>
                            <a:srgbClr val="000000"/>
                          </a:solidFill>
                          <a:effectLst/>
                          <a:latin typeface="Arial" panose="020B0604020202020204" pitchFamily="34" charset="0"/>
                          <a:ea typeface="맑은 고딕" panose="020B0503020000020004" pitchFamily="50" charset="-127"/>
                        </a:rPr>
                        <a:t>만원</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l" rtl="0" fontAlgn="ctr"/>
                      <a:r>
                        <a:rPr lang="en-US" altLang="ko-KR" sz="1200" b="0" i="0" u="none" strike="noStrike">
                          <a:solidFill>
                            <a:srgbClr val="000000"/>
                          </a:solidFill>
                          <a:effectLst/>
                          <a:latin typeface="Arial" panose="020B0604020202020204" pitchFamily="34" charset="0"/>
                          <a:ea typeface="맑은 고딕" panose="020B0503020000020004" pitchFamily="50" charset="-127"/>
                        </a:rPr>
                        <a:t>56</a:t>
                      </a:r>
                      <a:r>
                        <a:rPr lang="ko-KR" altLang="en-US" sz="1200" b="0" i="0" u="none" strike="noStrike">
                          <a:solidFill>
                            <a:srgbClr val="000000"/>
                          </a:solidFill>
                          <a:effectLst/>
                          <a:latin typeface="Arial" panose="020B0604020202020204" pitchFamily="34" charset="0"/>
                          <a:ea typeface="맑은 고딕" panose="020B0503020000020004" pitchFamily="50" charset="-127"/>
                        </a:rPr>
                        <a:t>만원</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9EDF4"/>
                    </a:solidFill>
                  </a:tcPr>
                </a:tc>
                <a:tc>
                  <a:txBody>
                    <a:bodyPr/>
                    <a:lstStyle/>
                    <a:p>
                      <a:pPr algn="l" rtl="0" fontAlgn="ctr"/>
                      <a:r>
                        <a:rPr lang="en-US" altLang="ko-KR" sz="1200" b="0" i="0" u="none" strike="noStrike">
                          <a:solidFill>
                            <a:srgbClr val="000000"/>
                          </a:solidFill>
                          <a:effectLst/>
                          <a:latin typeface="Arial" panose="020B0604020202020204" pitchFamily="34" charset="0"/>
                          <a:ea typeface="맑은 고딕" panose="020B0503020000020004" pitchFamily="50" charset="-127"/>
                        </a:rPr>
                        <a:t>280</a:t>
                      </a:r>
                      <a:r>
                        <a:rPr lang="ko-KR" altLang="en-US" sz="1200" b="0" i="0" u="none" strike="noStrike">
                          <a:solidFill>
                            <a:srgbClr val="000000"/>
                          </a:solidFill>
                          <a:effectLst/>
                          <a:latin typeface="Arial" panose="020B0604020202020204" pitchFamily="34" charset="0"/>
                          <a:ea typeface="맑은 고딕" panose="020B0503020000020004" pitchFamily="50" charset="-127"/>
                        </a:rPr>
                        <a:t>만원</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9EDF4"/>
                    </a:solidFill>
                  </a:tcPr>
                </a:tc>
                <a:tc rowSpan="3">
                  <a:txBody>
                    <a:bodyPr/>
                    <a:lstStyle/>
                    <a:p>
                      <a:pPr algn="l" rtl="0" fontAlgn="ctr"/>
                      <a:r>
                        <a:rPr lang="en-US" sz="1200" b="0" i="0" u="none" strike="noStrike" dirty="0">
                          <a:solidFill>
                            <a:srgbClr val="000000"/>
                          </a:solidFill>
                          <a:effectLst/>
                          <a:latin typeface="Arial" panose="020B0604020202020204" pitchFamily="34" charset="0"/>
                          <a:ea typeface="맑은 고딕" panose="020B0503020000020004" pitchFamily="50" charset="-127"/>
                        </a:rPr>
                        <a:t>30mg </a:t>
                      </a:r>
                      <a:r>
                        <a:rPr lang="en-US" sz="1200" b="0" i="0" u="none" strike="noStrike" dirty="0" err="1">
                          <a:solidFill>
                            <a:srgbClr val="000000"/>
                          </a:solidFill>
                          <a:effectLst/>
                          <a:latin typeface="Arial" panose="020B0604020202020204" pitchFamily="34" charset="0"/>
                          <a:ea typeface="맑은 고딕" panose="020B0503020000020004" pitchFamily="50" charset="-127"/>
                        </a:rPr>
                        <a:t>sc</a:t>
                      </a:r>
                      <a:r>
                        <a:rPr lang="en-US" sz="1200" b="0" i="0" u="none" strike="noStrike" dirty="0">
                          <a:solidFill>
                            <a:srgbClr val="000000"/>
                          </a:solidFill>
                          <a:effectLst/>
                          <a:latin typeface="Arial" panose="020B0604020202020204" pitchFamily="34" charset="0"/>
                          <a:ea typeface="맑은 고딕" panose="020B0503020000020004" pitchFamily="50" charset="-127"/>
                        </a:rPr>
                        <a:t> q4w for 3mon, after then q8w</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3617018645"/>
                  </a:ext>
                </a:extLst>
              </a:tr>
              <a:tr h="230039">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a:txBody>
                    <a:bodyPr/>
                    <a:lstStyle/>
                    <a:p>
                      <a:pPr algn="l" rtl="0" fontAlgn="ctr"/>
                      <a:r>
                        <a:rPr lang="en-US" altLang="ko-KR" sz="1200" b="0" i="0" u="none" strike="noStrike">
                          <a:solidFill>
                            <a:srgbClr val="000000"/>
                          </a:solidFill>
                          <a:effectLst/>
                          <a:latin typeface="Arial" panose="020B0604020202020204" pitchFamily="34" charset="0"/>
                          <a:ea typeface="맑은 고딕" panose="020B0503020000020004" pitchFamily="50" charset="-127"/>
                        </a:rPr>
                        <a:t>26</a:t>
                      </a:r>
                      <a:r>
                        <a:rPr lang="ko-KR" altLang="en-US" sz="1200" b="0" i="0" u="none" strike="noStrike">
                          <a:solidFill>
                            <a:srgbClr val="000000"/>
                          </a:solidFill>
                          <a:effectLst/>
                          <a:latin typeface="Arial" panose="020B0604020202020204" pitchFamily="34" charset="0"/>
                          <a:ea typeface="맑은 고딕" panose="020B0503020000020004" pitchFamily="50" charset="-127"/>
                        </a:rPr>
                        <a:t>만원</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DF4"/>
                    </a:solidFill>
                  </a:tcPr>
                </a:tc>
                <a:tc>
                  <a:txBody>
                    <a:bodyPr/>
                    <a:lstStyle/>
                    <a:p>
                      <a:pPr algn="l" rtl="0" fontAlgn="ctr"/>
                      <a:r>
                        <a:rPr lang="en-US" altLang="ko-KR" sz="1200" b="0" i="0" u="none" strike="noStrike" dirty="0">
                          <a:solidFill>
                            <a:srgbClr val="000000"/>
                          </a:solidFill>
                          <a:effectLst/>
                          <a:latin typeface="Arial" panose="020B0604020202020204" pitchFamily="34" charset="0"/>
                          <a:ea typeface="맑은 고딕" panose="020B0503020000020004" pitchFamily="50" charset="-127"/>
                        </a:rPr>
                        <a:t>130</a:t>
                      </a:r>
                      <a:r>
                        <a:rPr lang="ko-KR" altLang="en-US" sz="1200" b="0" i="0" u="none" strike="noStrike" dirty="0">
                          <a:solidFill>
                            <a:srgbClr val="000000"/>
                          </a:solidFill>
                          <a:effectLst/>
                          <a:latin typeface="Arial" panose="020B0604020202020204" pitchFamily="34" charset="0"/>
                          <a:ea typeface="맑은 고딕" panose="020B0503020000020004" pitchFamily="50" charset="-127"/>
                        </a:rPr>
                        <a:t>만원</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DF4"/>
                    </a:solidFill>
                  </a:tcPr>
                </a:tc>
                <a:tc vMerge="1">
                  <a:txBody>
                    <a:bodyPr/>
                    <a:lstStyle/>
                    <a:p>
                      <a:pPr latinLnBrk="1"/>
                      <a:endParaRPr lang="ko-KR" altLang="en-US"/>
                    </a:p>
                  </a:txBody>
                  <a:tcPr/>
                </a:tc>
                <a:extLst>
                  <a:ext uri="{0D108BD9-81ED-4DB2-BD59-A6C34878D82A}">
                    <a16:rowId xmlns:a16="http://schemas.microsoft.com/office/drawing/2014/main" val="2809710617"/>
                  </a:ext>
                </a:extLst>
              </a:tr>
              <a:tr h="230039">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a:txBody>
                    <a:bodyPr/>
                    <a:lstStyle/>
                    <a:p>
                      <a:pPr algn="l" rtl="0" fontAlgn="ctr"/>
                      <a:r>
                        <a:rPr lang="en-US" altLang="ko-KR" sz="1200" b="0" i="0" u="none" strike="noStrike">
                          <a:solidFill>
                            <a:srgbClr val="000000"/>
                          </a:solidFill>
                          <a:effectLst/>
                          <a:latin typeface="맑은 고딕" panose="020B0503020000020004" pitchFamily="50" charset="-127"/>
                          <a:ea typeface="맑은 고딕" panose="020B0503020000020004" pitchFamily="50" charset="-127"/>
                        </a:rPr>
                        <a:t>30</a:t>
                      </a:r>
                      <a:r>
                        <a:rPr lang="ko-KR" altLang="en-US" sz="1200" b="0" i="0" u="none" strike="noStrike">
                          <a:solidFill>
                            <a:srgbClr val="000000"/>
                          </a:solidFill>
                          <a:effectLst/>
                          <a:latin typeface="맑은 고딕" panose="020B0503020000020004" pitchFamily="50" charset="-127"/>
                          <a:ea typeface="맑은 고딕" panose="020B0503020000020004" pitchFamily="50" charset="-127"/>
                        </a:rPr>
                        <a:t>만원</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9EDF4"/>
                    </a:solidFill>
                  </a:tcPr>
                </a:tc>
                <a:tc>
                  <a:txBody>
                    <a:bodyPr/>
                    <a:lstStyle/>
                    <a:p>
                      <a:pPr algn="l" rtl="0" fontAlgn="ctr"/>
                      <a:r>
                        <a:rPr lang="en-US" altLang="ko-KR" sz="1200" b="0" i="0" u="none" strike="noStrike" dirty="0">
                          <a:solidFill>
                            <a:srgbClr val="000000"/>
                          </a:solidFill>
                          <a:effectLst/>
                          <a:latin typeface="맑은 고딕" panose="020B0503020000020004" pitchFamily="50" charset="-127"/>
                          <a:ea typeface="맑은 고딕" panose="020B0503020000020004" pitchFamily="50" charset="-127"/>
                        </a:rPr>
                        <a:t>150</a:t>
                      </a:r>
                      <a:r>
                        <a:rPr lang="ko-KR" altLang="en-US" sz="1200" b="0" i="0" u="none" strike="noStrike" dirty="0">
                          <a:solidFill>
                            <a:srgbClr val="000000"/>
                          </a:solidFill>
                          <a:effectLst/>
                          <a:latin typeface="맑은 고딕" panose="020B0503020000020004" pitchFamily="50" charset="-127"/>
                          <a:ea typeface="맑은 고딕" panose="020B0503020000020004" pitchFamily="50" charset="-127"/>
                        </a:rPr>
                        <a:t>만원</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9EDF4"/>
                    </a:solidFill>
                  </a:tcPr>
                </a:tc>
                <a:tc vMerge="1">
                  <a:txBody>
                    <a:bodyPr/>
                    <a:lstStyle/>
                    <a:p>
                      <a:pPr latinLnBrk="1"/>
                      <a:endParaRPr lang="ko-KR" altLang="en-US"/>
                    </a:p>
                  </a:txBody>
                  <a:tcPr/>
                </a:tc>
                <a:extLst>
                  <a:ext uri="{0D108BD9-81ED-4DB2-BD59-A6C34878D82A}">
                    <a16:rowId xmlns:a16="http://schemas.microsoft.com/office/drawing/2014/main" val="2115486635"/>
                  </a:ext>
                </a:extLst>
              </a:tr>
            </a:tbl>
          </a:graphicData>
        </a:graphic>
      </p:graphicFrame>
    </p:spTree>
    <p:extLst>
      <p:ext uri="{BB962C8B-B14F-4D97-AF65-F5344CB8AC3E}">
        <p14:creationId xmlns:p14="http://schemas.microsoft.com/office/powerpoint/2010/main" val="398632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Anti-IL5R – </a:t>
            </a:r>
            <a:r>
              <a:rPr lang="en-US" altLang="ko-KR" dirty="0" err="1"/>
              <a:t>Benralizumab</a:t>
            </a:r>
            <a:br>
              <a:rPr lang="en-US" altLang="ko-KR" dirty="0"/>
            </a:br>
            <a:r>
              <a:rPr lang="en-US" altLang="ko-KR" dirty="0"/>
              <a:t>_</a:t>
            </a:r>
            <a:r>
              <a:rPr lang="ko-KR" altLang="en-US" dirty="0"/>
              <a:t>추가고려사항</a:t>
            </a:r>
          </a:p>
        </p:txBody>
      </p:sp>
      <p:sp>
        <p:nvSpPr>
          <p:cNvPr id="5" name="텍스트 개체 틀 4"/>
          <p:cNvSpPr>
            <a:spLocks noGrp="1"/>
          </p:cNvSpPr>
          <p:nvPr>
            <p:ph type="body" idx="1"/>
          </p:nvPr>
        </p:nvSpPr>
        <p:spPr/>
        <p:txBody>
          <a:bodyPr/>
          <a:lstStyle/>
          <a:p>
            <a:r>
              <a:rPr lang="ko-KR" altLang="en-US" dirty="0"/>
              <a:t>장점</a:t>
            </a:r>
          </a:p>
        </p:txBody>
      </p:sp>
      <p:sp>
        <p:nvSpPr>
          <p:cNvPr id="3" name="내용 개체 틀 2"/>
          <p:cNvSpPr>
            <a:spLocks noGrp="1"/>
          </p:cNvSpPr>
          <p:nvPr>
            <p:ph sz="half" idx="2"/>
          </p:nvPr>
        </p:nvSpPr>
        <p:spPr/>
        <p:txBody>
          <a:bodyPr/>
          <a:lstStyle/>
          <a:p>
            <a:pPr marL="180588" lvl="3" indent="-180588">
              <a:buFont typeface="Wingdings" pitchFamily="2" charset="2"/>
              <a:buChar char="§"/>
            </a:pPr>
            <a:r>
              <a:rPr lang="ko-KR" altLang="en-US" sz="1800" u="sng" dirty="0" err="1"/>
              <a:t>호산구</a:t>
            </a:r>
            <a:r>
              <a:rPr lang="ko-KR" altLang="en-US" sz="1800" u="sng" dirty="0"/>
              <a:t> 무관 악화감소효과 데이터</a:t>
            </a:r>
            <a:r>
              <a:rPr lang="en-US" altLang="ko-KR" sz="1800" u="sng" dirty="0"/>
              <a:t>(+)</a:t>
            </a:r>
            <a:r>
              <a:rPr lang="ko-KR" altLang="en-US" sz="1800" u="sng" dirty="0"/>
              <a:t> </a:t>
            </a:r>
            <a:r>
              <a:rPr lang="en-US" altLang="ko-KR" sz="1400" dirty="0"/>
              <a:t>(SIRROCO/CALIMA).</a:t>
            </a:r>
          </a:p>
          <a:p>
            <a:pPr marL="446697" lvl="4" indent="-180588">
              <a:buFont typeface="Wingdings" pitchFamily="2" charset="2"/>
              <a:buChar char="§"/>
            </a:pPr>
            <a:r>
              <a:rPr lang="ko-KR" altLang="en-US" sz="1200" dirty="0"/>
              <a:t>하지만 효과는 </a:t>
            </a:r>
            <a:r>
              <a:rPr lang="en-US" altLang="ko-KR" sz="1200" dirty="0"/>
              <a:t>300</a:t>
            </a:r>
            <a:r>
              <a:rPr lang="ko-KR" altLang="en-US" sz="1200" dirty="0"/>
              <a:t>개 </a:t>
            </a:r>
            <a:r>
              <a:rPr lang="ko-KR" altLang="en-US" sz="1200" dirty="0" err="1"/>
              <a:t>이상일때</a:t>
            </a:r>
            <a:r>
              <a:rPr lang="ko-KR" altLang="en-US" sz="1200" dirty="0"/>
              <a:t> 좋음</a:t>
            </a:r>
            <a:r>
              <a:rPr lang="en-US" altLang="ko-KR" sz="1200" dirty="0"/>
              <a:t>.</a:t>
            </a:r>
          </a:p>
          <a:p>
            <a:r>
              <a:rPr lang="en-US" altLang="ko-KR" sz="2000" dirty="0" err="1"/>
              <a:t>Omalizumab</a:t>
            </a:r>
            <a:r>
              <a:rPr lang="en-US" altLang="ko-KR" sz="2000" dirty="0"/>
              <a:t> </a:t>
            </a:r>
            <a:r>
              <a:rPr lang="ko-KR" altLang="en-US" sz="2000" dirty="0"/>
              <a:t>실패 후 </a:t>
            </a:r>
            <a:r>
              <a:rPr lang="en-US" altLang="ko-KR" sz="2000" dirty="0" err="1"/>
              <a:t>benrallizumab</a:t>
            </a:r>
            <a:r>
              <a:rPr lang="en-US" altLang="ko-KR" sz="2000" dirty="0"/>
              <a:t> </a:t>
            </a:r>
            <a:r>
              <a:rPr lang="ko-KR" altLang="en-US" sz="2000" dirty="0"/>
              <a:t>성공 데이터 있음</a:t>
            </a:r>
            <a:r>
              <a:rPr lang="en-US" altLang="ko-KR" sz="2000" dirty="0"/>
              <a:t>.</a:t>
            </a:r>
          </a:p>
          <a:p>
            <a:r>
              <a:rPr lang="en-US" altLang="ko-KR" sz="2000" u="sng" dirty="0" err="1"/>
              <a:t>Mepol</a:t>
            </a:r>
            <a:r>
              <a:rPr lang="en-US" altLang="ko-KR" sz="2000" u="sng" dirty="0"/>
              <a:t> </a:t>
            </a:r>
            <a:r>
              <a:rPr lang="ko-KR" altLang="en-US" sz="2000" u="sng" dirty="0"/>
              <a:t>실패 후 </a:t>
            </a:r>
            <a:r>
              <a:rPr lang="en-US" altLang="ko-KR" sz="2000" u="sng" dirty="0" err="1"/>
              <a:t>benralizumab</a:t>
            </a:r>
            <a:r>
              <a:rPr lang="en-US" altLang="ko-KR" sz="2000" u="sng" dirty="0"/>
              <a:t> </a:t>
            </a:r>
            <a:r>
              <a:rPr lang="ko-KR" altLang="en-US" sz="2000" u="sng" dirty="0"/>
              <a:t>성공 데이터 있음</a:t>
            </a:r>
            <a:r>
              <a:rPr lang="en-US" altLang="ko-KR" sz="2000" u="sng" dirty="0"/>
              <a:t>.</a:t>
            </a:r>
          </a:p>
          <a:p>
            <a:r>
              <a:rPr lang="en-US" altLang="ko-KR" sz="2000" u="sng" dirty="0"/>
              <a:t>EGPA</a:t>
            </a:r>
            <a:r>
              <a:rPr lang="ko-KR" altLang="en-US" sz="2000" u="sng" dirty="0"/>
              <a:t> 효과</a:t>
            </a:r>
            <a:r>
              <a:rPr lang="en-US" altLang="ko-KR" sz="2000" u="sng" dirty="0"/>
              <a:t>(+)</a:t>
            </a:r>
          </a:p>
          <a:p>
            <a:endParaRPr lang="en-US" altLang="ko-KR" sz="2000" dirty="0"/>
          </a:p>
          <a:p>
            <a:endParaRPr lang="en-US" altLang="ko-KR" sz="2000" dirty="0"/>
          </a:p>
          <a:p>
            <a:endParaRPr lang="en-US" altLang="ko-KR" sz="2000" dirty="0"/>
          </a:p>
          <a:p>
            <a:pPr lvl="1"/>
            <a:endParaRPr lang="en-US" altLang="ko-KR" sz="1600" dirty="0"/>
          </a:p>
        </p:txBody>
      </p:sp>
      <p:sp>
        <p:nvSpPr>
          <p:cNvPr id="6" name="텍스트 개체 틀 5"/>
          <p:cNvSpPr>
            <a:spLocks noGrp="1"/>
          </p:cNvSpPr>
          <p:nvPr>
            <p:ph type="body" sz="quarter" idx="3"/>
          </p:nvPr>
        </p:nvSpPr>
        <p:spPr/>
        <p:txBody>
          <a:bodyPr/>
          <a:lstStyle/>
          <a:p>
            <a:r>
              <a:rPr lang="ko-KR" altLang="en-US" dirty="0"/>
              <a:t>단점</a:t>
            </a:r>
          </a:p>
        </p:txBody>
      </p:sp>
      <p:sp>
        <p:nvSpPr>
          <p:cNvPr id="7" name="내용 개체 틀 6"/>
          <p:cNvSpPr>
            <a:spLocks noGrp="1"/>
          </p:cNvSpPr>
          <p:nvPr>
            <p:ph sz="quarter" idx="4"/>
          </p:nvPr>
        </p:nvSpPr>
        <p:spPr/>
        <p:txBody>
          <a:bodyPr/>
          <a:lstStyle/>
          <a:p>
            <a:r>
              <a:rPr lang="en-US" altLang="ko-KR" sz="1600" u="sng" dirty="0"/>
              <a:t>Herpes zoster </a:t>
            </a:r>
          </a:p>
          <a:p>
            <a:pPr lvl="1"/>
            <a:r>
              <a:rPr lang="en-US" altLang="ko-KR" sz="1400" dirty="0"/>
              <a:t>Mepolizumab (&gt;&gt;) </a:t>
            </a:r>
            <a:r>
              <a:rPr lang="en-US" altLang="ko-KR" sz="1400" dirty="0" err="1"/>
              <a:t>benranlizumab</a:t>
            </a:r>
            <a:r>
              <a:rPr lang="en-US" altLang="ko-KR" sz="1400" dirty="0"/>
              <a:t> </a:t>
            </a:r>
            <a:r>
              <a:rPr lang="ko-KR" altLang="en-US" sz="1400" dirty="0"/>
              <a:t>에서 보고 있음</a:t>
            </a:r>
            <a:r>
              <a:rPr lang="en-US" altLang="ko-KR" sz="1400" dirty="0"/>
              <a:t>.</a:t>
            </a:r>
          </a:p>
          <a:p>
            <a:endParaRPr lang="en-US" altLang="ko-KR" sz="1800" dirty="0"/>
          </a:p>
          <a:p>
            <a:endParaRPr lang="en-US" altLang="ko-KR" sz="1600" dirty="0"/>
          </a:p>
          <a:p>
            <a:r>
              <a:rPr lang="ko-KR" altLang="en-US" sz="1600" dirty="0"/>
              <a:t>기생충 감염 </a:t>
            </a:r>
            <a:r>
              <a:rPr lang="en-US" altLang="ko-KR" sz="1600" dirty="0"/>
              <a:t>(</a:t>
            </a:r>
            <a:r>
              <a:rPr lang="en-US" altLang="ko-KR" sz="1600" dirty="0" err="1"/>
              <a:t>IgE</a:t>
            </a:r>
            <a:r>
              <a:rPr lang="en-US" altLang="ko-KR" sz="1600" dirty="0"/>
              <a:t>, </a:t>
            </a:r>
            <a:r>
              <a:rPr lang="en-US" altLang="ko-KR" sz="1600" dirty="0" err="1"/>
              <a:t>Eo</a:t>
            </a:r>
            <a:r>
              <a:rPr lang="ko-KR" altLang="en-US" sz="1600" dirty="0"/>
              <a:t>관련된 </a:t>
            </a:r>
            <a:r>
              <a:rPr lang="en-US" altLang="ko-KR" sz="1600" dirty="0"/>
              <a:t>anti-</a:t>
            </a:r>
            <a:r>
              <a:rPr lang="en-US" altLang="ko-KR" sz="1600" dirty="0" err="1"/>
              <a:t>IgE</a:t>
            </a:r>
            <a:r>
              <a:rPr lang="ko-KR" altLang="en-US" sz="1600" dirty="0"/>
              <a:t>와 </a:t>
            </a:r>
            <a:r>
              <a:rPr lang="en-US" altLang="ko-KR" sz="1600" dirty="0"/>
              <a:t>anti-IL5/IL5R)</a:t>
            </a:r>
          </a:p>
          <a:p>
            <a:pPr lvl="1"/>
            <a:r>
              <a:rPr lang="ko-KR" altLang="en-US" sz="1400" dirty="0"/>
              <a:t>이론적 가능성 제기되나</a:t>
            </a:r>
            <a:r>
              <a:rPr lang="en-US" altLang="ko-KR" sz="1400" dirty="0"/>
              <a:t>, </a:t>
            </a:r>
            <a:r>
              <a:rPr lang="ko-KR" altLang="en-US" sz="1400" dirty="0"/>
              <a:t>임상적 유의한 기생충</a:t>
            </a:r>
            <a:r>
              <a:rPr lang="en-US" altLang="ko-KR" sz="1400" dirty="0"/>
              <a:t> </a:t>
            </a:r>
            <a:r>
              <a:rPr lang="ko-KR" altLang="en-US" sz="1400" dirty="0"/>
              <a:t>감염의 </a:t>
            </a:r>
            <a:r>
              <a:rPr lang="ko-KR" altLang="en-US" sz="1400" dirty="0" err="1"/>
              <a:t>증가보고</a:t>
            </a:r>
            <a:r>
              <a:rPr lang="en-US" altLang="ko-KR" sz="1400" dirty="0"/>
              <a:t>(-)</a:t>
            </a:r>
          </a:p>
        </p:txBody>
      </p:sp>
      <p:sp>
        <p:nvSpPr>
          <p:cNvPr id="8" name="직사각형 7"/>
          <p:cNvSpPr/>
          <p:nvPr/>
        </p:nvSpPr>
        <p:spPr>
          <a:xfrm>
            <a:off x="2137449" y="4862031"/>
            <a:ext cx="4096891" cy="769263"/>
          </a:xfrm>
          <a:prstGeom prst="rect">
            <a:avLst/>
          </a:prstGeom>
        </p:spPr>
        <p:txBody>
          <a:bodyPr wrap="square">
            <a:spAutoFit/>
          </a:bodyPr>
          <a:lstStyle/>
          <a:p>
            <a:pPr defTabSz="914217" fontAlgn="base" latinLnBrk="0">
              <a:spcBef>
                <a:spcPct val="0"/>
              </a:spcBef>
              <a:spcAft>
                <a:spcPct val="0"/>
              </a:spcAft>
              <a:defRPr/>
            </a:pPr>
            <a:r>
              <a:rPr lang="en-US" altLang="ko-KR" sz="1100" dirty="0">
                <a:solidFill>
                  <a:prstClr val="black"/>
                </a:solidFill>
                <a:latin typeface="Arial" charset="0"/>
                <a:cs typeface="Arial" charset="0"/>
              </a:rPr>
              <a:t>2021_cea_Switching between biologics in severe asthma patients. When the first choice is not proven to be the best</a:t>
            </a:r>
          </a:p>
          <a:p>
            <a:pPr defTabSz="914217" fontAlgn="base" latinLnBrk="0">
              <a:spcBef>
                <a:spcPct val="0"/>
              </a:spcBef>
              <a:spcAft>
                <a:spcPct val="0"/>
              </a:spcAft>
              <a:defRPr/>
            </a:pPr>
            <a:r>
              <a:rPr lang="ko-KR" altLang="en-US" sz="1100" dirty="0">
                <a:solidFill>
                  <a:prstClr val="black"/>
                </a:solidFill>
                <a:latin typeface="Arial" charset="0"/>
                <a:cs typeface="Arial" charset="0"/>
              </a:rPr>
              <a:t>2020_al</a:t>
            </a:r>
            <a:r>
              <a:rPr lang="en-US" altLang="ko-KR" sz="1100" dirty="0">
                <a:solidFill>
                  <a:prstClr val="black"/>
                </a:solidFill>
                <a:latin typeface="Arial" charset="0"/>
                <a:cs typeface="Arial" charset="0"/>
              </a:rPr>
              <a:t>l</a:t>
            </a:r>
            <a:r>
              <a:rPr lang="ko-KR" altLang="en-US" sz="1100" dirty="0" err="1">
                <a:solidFill>
                  <a:prstClr val="black"/>
                </a:solidFill>
                <a:latin typeface="Arial" charset="0"/>
                <a:cs typeface="Arial" charset="0"/>
              </a:rPr>
              <a:t>ergy_Benralizumab</a:t>
            </a:r>
            <a:r>
              <a:rPr lang="ko-KR" altLang="en-US" sz="1100" dirty="0">
                <a:solidFill>
                  <a:prstClr val="black"/>
                </a:solidFill>
                <a:latin typeface="Arial" charset="0"/>
                <a:cs typeface="Arial" charset="0"/>
              </a:rPr>
              <a:t> </a:t>
            </a:r>
            <a:r>
              <a:rPr lang="ko-KR" altLang="en-US" sz="1100" dirty="0" err="1">
                <a:solidFill>
                  <a:prstClr val="black"/>
                </a:solidFill>
                <a:latin typeface="Arial" charset="0"/>
                <a:cs typeface="Arial" charset="0"/>
              </a:rPr>
              <a:t>after</a:t>
            </a:r>
            <a:r>
              <a:rPr lang="ko-KR" altLang="en-US" sz="1100" dirty="0">
                <a:solidFill>
                  <a:prstClr val="black"/>
                </a:solidFill>
                <a:latin typeface="Arial" charset="0"/>
                <a:cs typeface="Arial" charset="0"/>
              </a:rPr>
              <a:t> </a:t>
            </a:r>
            <a:r>
              <a:rPr lang="ko-KR" altLang="en-US" sz="1100" dirty="0" err="1">
                <a:solidFill>
                  <a:prstClr val="black"/>
                </a:solidFill>
                <a:latin typeface="Arial" charset="0"/>
                <a:cs typeface="Arial" charset="0"/>
              </a:rPr>
              <a:t>sub‐optimal</a:t>
            </a:r>
            <a:r>
              <a:rPr lang="ko-KR" altLang="en-US" sz="1100" dirty="0">
                <a:solidFill>
                  <a:prstClr val="black"/>
                </a:solidFill>
                <a:latin typeface="Arial" charset="0"/>
                <a:cs typeface="Arial" charset="0"/>
              </a:rPr>
              <a:t> </a:t>
            </a:r>
            <a:r>
              <a:rPr lang="ko-KR" altLang="en-US" sz="1100" dirty="0" err="1">
                <a:solidFill>
                  <a:prstClr val="black"/>
                </a:solidFill>
                <a:latin typeface="Arial" charset="0"/>
                <a:cs typeface="Arial" charset="0"/>
              </a:rPr>
              <a:t>response</a:t>
            </a:r>
            <a:r>
              <a:rPr lang="ko-KR" altLang="en-US" sz="1100" dirty="0">
                <a:solidFill>
                  <a:prstClr val="black"/>
                </a:solidFill>
                <a:latin typeface="Arial" charset="0"/>
                <a:cs typeface="Arial" charset="0"/>
              </a:rPr>
              <a:t> </a:t>
            </a:r>
            <a:r>
              <a:rPr lang="ko-KR" altLang="en-US" sz="1100" dirty="0" err="1">
                <a:solidFill>
                  <a:prstClr val="black"/>
                </a:solidFill>
                <a:latin typeface="Arial" charset="0"/>
                <a:cs typeface="Arial" charset="0"/>
              </a:rPr>
              <a:t>to</a:t>
            </a:r>
            <a:r>
              <a:rPr lang="ko-KR" altLang="en-US" sz="1100" dirty="0">
                <a:solidFill>
                  <a:prstClr val="black"/>
                </a:solidFill>
                <a:latin typeface="Arial" charset="0"/>
                <a:cs typeface="Arial" charset="0"/>
              </a:rPr>
              <a:t> </a:t>
            </a:r>
            <a:r>
              <a:rPr lang="ko-KR" altLang="en-US" sz="1100" dirty="0" err="1">
                <a:solidFill>
                  <a:prstClr val="black"/>
                </a:solidFill>
                <a:latin typeface="Arial" charset="0"/>
                <a:cs typeface="Arial" charset="0"/>
              </a:rPr>
              <a:t>mepolizumab</a:t>
            </a:r>
            <a:r>
              <a:rPr lang="ko-KR" altLang="en-US" sz="1100" dirty="0">
                <a:solidFill>
                  <a:prstClr val="black"/>
                </a:solidFill>
                <a:latin typeface="Arial" charset="0"/>
                <a:cs typeface="Arial" charset="0"/>
              </a:rPr>
              <a:t> </a:t>
            </a:r>
            <a:r>
              <a:rPr lang="ko-KR" altLang="en-US" sz="1100" dirty="0" err="1">
                <a:solidFill>
                  <a:prstClr val="black"/>
                </a:solidFill>
                <a:latin typeface="Arial" charset="0"/>
                <a:cs typeface="Arial" charset="0"/>
              </a:rPr>
              <a:t>in</a:t>
            </a:r>
            <a:r>
              <a:rPr lang="ko-KR" altLang="en-US" sz="1100" dirty="0">
                <a:solidFill>
                  <a:prstClr val="black"/>
                </a:solidFill>
                <a:latin typeface="Arial" charset="0"/>
                <a:cs typeface="Arial" charset="0"/>
              </a:rPr>
              <a:t> </a:t>
            </a:r>
            <a:r>
              <a:rPr lang="ko-KR" altLang="en-US" sz="1100" dirty="0" err="1">
                <a:solidFill>
                  <a:prstClr val="black"/>
                </a:solidFill>
                <a:latin typeface="Arial" charset="0"/>
                <a:cs typeface="Arial" charset="0"/>
              </a:rPr>
              <a:t>severe</a:t>
            </a:r>
            <a:r>
              <a:rPr lang="ko-KR" altLang="en-US" sz="1100" dirty="0">
                <a:solidFill>
                  <a:prstClr val="black"/>
                </a:solidFill>
                <a:latin typeface="Arial" charset="0"/>
                <a:cs typeface="Arial" charset="0"/>
              </a:rPr>
              <a:t> </a:t>
            </a:r>
            <a:r>
              <a:rPr lang="ko-KR" altLang="en-US" sz="1100" dirty="0" err="1">
                <a:solidFill>
                  <a:prstClr val="black"/>
                </a:solidFill>
                <a:latin typeface="Arial" charset="0"/>
                <a:cs typeface="Arial" charset="0"/>
              </a:rPr>
              <a:t>eosinophilic</a:t>
            </a:r>
            <a:r>
              <a:rPr lang="ko-KR" altLang="en-US" sz="1100" dirty="0">
                <a:solidFill>
                  <a:prstClr val="black"/>
                </a:solidFill>
                <a:latin typeface="Arial" charset="0"/>
                <a:cs typeface="Arial" charset="0"/>
              </a:rPr>
              <a:t> </a:t>
            </a:r>
            <a:r>
              <a:rPr lang="ko-KR" altLang="en-US" sz="1100" dirty="0" err="1">
                <a:solidFill>
                  <a:prstClr val="black"/>
                </a:solidFill>
                <a:latin typeface="Arial" charset="0"/>
                <a:cs typeface="Arial" charset="0"/>
              </a:rPr>
              <a:t>asthma</a:t>
            </a:r>
            <a:endParaRPr lang="ko-KR" altLang="en-US" sz="1100" dirty="0">
              <a:solidFill>
                <a:prstClr val="black"/>
              </a:solidFill>
              <a:latin typeface="Arial" charset="0"/>
              <a:cs typeface="Arial" charset="0"/>
            </a:endParaRPr>
          </a:p>
        </p:txBody>
      </p:sp>
      <p:sp>
        <p:nvSpPr>
          <p:cNvPr id="9" name="직사각형 8"/>
          <p:cNvSpPr/>
          <p:nvPr/>
        </p:nvSpPr>
        <p:spPr>
          <a:xfrm>
            <a:off x="6930940" y="2735524"/>
            <a:ext cx="4096891" cy="769263"/>
          </a:xfrm>
          <a:prstGeom prst="rect">
            <a:avLst/>
          </a:prstGeom>
        </p:spPr>
        <p:txBody>
          <a:bodyPr wrap="square">
            <a:spAutoFit/>
          </a:bodyPr>
          <a:lstStyle/>
          <a:p>
            <a:pPr defTabSz="914217" fontAlgn="base" latinLnBrk="0">
              <a:spcBef>
                <a:spcPct val="0"/>
              </a:spcBef>
              <a:spcAft>
                <a:spcPct val="0"/>
              </a:spcAft>
              <a:defRPr/>
            </a:pPr>
            <a:r>
              <a:rPr lang="en-US" altLang="ko-KR" sz="1100" dirty="0">
                <a:solidFill>
                  <a:prstClr val="black"/>
                </a:solidFill>
                <a:latin typeface="Arial" charset="0"/>
                <a:cs typeface="Arial" charset="0"/>
              </a:rPr>
              <a:t>2021_cea_Switching between biologics in severe asthma patients. When the first choice is not proven to be the best</a:t>
            </a:r>
          </a:p>
          <a:p>
            <a:pPr defTabSz="914217" fontAlgn="base" latinLnBrk="0">
              <a:spcBef>
                <a:spcPct val="0"/>
              </a:spcBef>
              <a:spcAft>
                <a:spcPct val="0"/>
              </a:spcAft>
              <a:defRPr/>
            </a:pPr>
            <a:r>
              <a:rPr lang="en-US" altLang="ko-KR" sz="1100" dirty="0">
                <a:solidFill>
                  <a:prstClr val="black"/>
                </a:solidFill>
                <a:latin typeface="Arial" charset="0"/>
                <a:cs typeface="Arial" charset="0"/>
              </a:rPr>
              <a:t>2019_crj_Disseminated herpes zoster following treatment with </a:t>
            </a:r>
            <a:r>
              <a:rPr lang="en-US" altLang="ko-KR" sz="1100" dirty="0" err="1">
                <a:solidFill>
                  <a:prstClr val="black"/>
                </a:solidFill>
                <a:latin typeface="Arial" charset="0"/>
                <a:cs typeface="Arial" charset="0"/>
              </a:rPr>
              <a:t>benralizumab</a:t>
            </a:r>
            <a:endParaRPr lang="ko-KR" altLang="en-US" sz="1100" dirty="0">
              <a:solidFill>
                <a:prstClr val="black"/>
              </a:solidFill>
              <a:latin typeface="Arial" charset="0"/>
              <a:cs typeface="Arial" charset="0"/>
            </a:endParaRPr>
          </a:p>
        </p:txBody>
      </p:sp>
      <p:sp>
        <p:nvSpPr>
          <p:cNvPr id="10" name="직사각형 9"/>
          <p:cNvSpPr/>
          <p:nvPr/>
        </p:nvSpPr>
        <p:spPr>
          <a:xfrm>
            <a:off x="6930940" y="4576339"/>
            <a:ext cx="4096891" cy="430787"/>
          </a:xfrm>
          <a:prstGeom prst="rect">
            <a:avLst/>
          </a:prstGeom>
        </p:spPr>
        <p:txBody>
          <a:bodyPr wrap="square">
            <a:spAutoFit/>
          </a:bodyPr>
          <a:lstStyle/>
          <a:p>
            <a:pPr defTabSz="914217" fontAlgn="base" latinLnBrk="0">
              <a:spcBef>
                <a:spcPct val="0"/>
              </a:spcBef>
              <a:spcAft>
                <a:spcPct val="0"/>
              </a:spcAft>
              <a:defRPr/>
            </a:pPr>
            <a:r>
              <a:rPr lang="en-US" altLang="ko-KR" sz="1100" dirty="0">
                <a:solidFill>
                  <a:prstClr val="black"/>
                </a:solidFill>
                <a:latin typeface="Arial" charset="0"/>
                <a:cs typeface="Arial" charset="0"/>
              </a:rPr>
              <a:t>2021_cea_Switching between biologics in severe asthma patients. When the first choice is not proven to be the best</a:t>
            </a:r>
            <a:endParaRPr lang="ko-KR" altLang="en-US" sz="1100" dirty="0">
              <a:solidFill>
                <a:prstClr val="black"/>
              </a:solidFill>
              <a:latin typeface="Arial" charset="0"/>
              <a:cs typeface="Arial" charset="0"/>
            </a:endParaRPr>
          </a:p>
        </p:txBody>
      </p:sp>
    </p:spTree>
    <p:extLst>
      <p:ext uri="{BB962C8B-B14F-4D97-AF65-F5344CB8AC3E}">
        <p14:creationId xmlns:p14="http://schemas.microsoft.com/office/powerpoint/2010/main" val="21896841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824290" y="252597"/>
            <a:ext cx="8843446" cy="647662"/>
          </a:xfrm>
        </p:spPr>
        <p:txBody>
          <a:bodyPr/>
          <a:lstStyle/>
          <a:p>
            <a:r>
              <a:rPr lang="en-US" altLang="ko-KR" dirty="0"/>
              <a:t>Anti-IL5/IL5R: </a:t>
            </a:r>
            <a:r>
              <a:rPr lang="en-US" altLang="ko-KR" sz="2800" dirty="0" err="1"/>
              <a:t>Mepolizumab</a:t>
            </a:r>
            <a:r>
              <a:rPr lang="en-US" altLang="ko-KR" sz="2800" dirty="0"/>
              <a:t>, </a:t>
            </a:r>
            <a:r>
              <a:rPr lang="en-US" altLang="ko-KR" sz="2800" dirty="0" err="1"/>
              <a:t>Reslizumab</a:t>
            </a:r>
            <a:r>
              <a:rPr lang="en-US" altLang="ko-KR" sz="2800" dirty="0"/>
              <a:t>, </a:t>
            </a:r>
            <a:r>
              <a:rPr lang="en-US" altLang="ko-KR" sz="2800" dirty="0" err="1"/>
              <a:t>Benralizumab</a:t>
            </a:r>
            <a:br>
              <a:rPr lang="en-US" altLang="ko-KR" sz="2800" dirty="0"/>
            </a:br>
            <a:r>
              <a:rPr lang="en-US" altLang="ko-KR" sz="2799" dirty="0"/>
              <a:t>_</a:t>
            </a:r>
            <a:r>
              <a:rPr lang="ko-KR" altLang="en-US" sz="2799" dirty="0"/>
              <a:t>효과가 좋을 것으로 예상되는 경우 </a:t>
            </a:r>
            <a:r>
              <a:rPr lang="en-US" altLang="ko-KR" sz="2799" dirty="0"/>
              <a:t>(</a:t>
            </a:r>
            <a:r>
              <a:rPr lang="ko-KR" altLang="en-US" sz="2799" dirty="0" err="1"/>
              <a:t>사후분석</a:t>
            </a:r>
            <a:r>
              <a:rPr lang="en-US" altLang="ko-KR" sz="2799" dirty="0"/>
              <a:t>)</a:t>
            </a:r>
            <a:endParaRPr lang="ko-KR" altLang="en-US" sz="2800" dirty="0"/>
          </a:p>
        </p:txBody>
      </p:sp>
      <p:sp>
        <p:nvSpPr>
          <p:cNvPr id="3" name="내용 개체 틀 2"/>
          <p:cNvSpPr>
            <a:spLocks noGrp="1"/>
          </p:cNvSpPr>
          <p:nvPr>
            <p:ph idx="1"/>
          </p:nvPr>
        </p:nvSpPr>
        <p:spPr/>
        <p:txBody>
          <a:bodyPr/>
          <a:lstStyle/>
          <a:p>
            <a:endParaRPr lang="ko-KR" altLang="en-US" dirty="0"/>
          </a:p>
        </p:txBody>
      </p:sp>
      <p:sp>
        <p:nvSpPr>
          <p:cNvPr id="5" name="직사각형 4"/>
          <p:cNvSpPr/>
          <p:nvPr/>
        </p:nvSpPr>
        <p:spPr>
          <a:xfrm>
            <a:off x="4914380" y="6211658"/>
            <a:ext cx="5753356" cy="707827"/>
          </a:xfrm>
          <a:prstGeom prst="rect">
            <a:avLst/>
          </a:prstGeom>
        </p:spPr>
        <p:txBody>
          <a:bodyPr wrap="square" lIns="91417" tIns="45708" rIns="91417" bIns="45708">
            <a:spAutoFit/>
          </a:bodyPr>
          <a:lstStyle/>
          <a:p>
            <a:pPr algn="r" defTabSz="914217" fontAlgn="base" latinLnBrk="0">
              <a:spcBef>
                <a:spcPct val="0"/>
              </a:spcBef>
              <a:spcAft>
                <a:spcPct val="0"/>
              </a:spcAft>
              <a:defRPr/>
            </a:pPr>
            <a:r>
              <a:rPr lang="en-US" altLang="ko-KR" sz="2000" dirty="0">
                <a:solidFill>
                  <a:prstClr val="black"/>
                </a:solidFill>
                <a:latin typeface="Arial" charset="0"/>
                <a:cs typeface="Arial" charset="0"/>
              </a:rPr>
              <a:t>2019_ajrccm_Role of biologics in asthma</a:t>
            </a:r>
          </a:p>
          <a:p>
            <a:pPr algn="r" defTabSz="914217" fontAlgn="base" latinLnBrk="0">
              <a:spcBef>
                <a:spcPct val="0"/>
              </a:spcBef>
              <a:spcAft>
                <a:spcPct val="0"/>
              </a:spcAft>
              <a:defRPr/>
            </a:pPr>
            <a:r>
              <a:rPr lang="en-US" altLang="ko-KR" sz="2000" dirty="0">
                <a:solidFill>
                  <a:prstClr val="black"/>
                </a:solidFill>
                <a:latin typeface="Arial" charset="0"/>
                <a:cs typeface="Arial" charset="0"/>
              </a:rPr>
              <a:t>2019/2024_GINA_Severe asthma pocket guide</a:t>
            </a:r>
            <a:endParaRPr lang="ko-KR" altLang="en-US" sz="2000" dirty="0">
              <a:solidFill>
                <a:prstClr val="black"/>
              </a:solidFill>
              <a:latin typeface="Arial" charset="0"/>
              <a:cs typeface="Arial" charset="0"/>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373" y="1247311"/>
            <a:ext cx="4888158" cy="769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264" y="2220475"/>
            <a:ext cx="4468377" cy="2145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직사각형 3"/>
          <p:cNvSpPr/>
          <p:nvPr/>
        </p:nvSpPr>
        <p:spPr>
          <a:xfrm>
            <a:off x="1961272" y="4965119"/>
            <a:ext cx="1808462" cy="400085"/>
          </a:xfrm>
          <a:prstGeom prst="rect">
            <a:avLst/>
          </a:prstGeom>
          <a:solidFill>
            <a:srgbClr val="FFC000"/>
          </a:solidFill>
        </p:spPr>
        <p:txBody>
          <a:bodyPr wrap="none" lIns="91417" tIns="45708" rIns="91417" bIns="45708">
            <a:spAutoFit/>
          </a:bodyPr>
          <a:lstStyle/>
          <a:p>
            <a:pPr defTabSz="914217" fontAlgn="base" latinLnBrk="0">
              <a:spcBef>
                <a:spcPct val="0"/>
              </a:spcBef>
              <a:spcAft>
                <a:spcPct val="0"/>
              </a:spcAft>
              <a:defRPr/>
            </a:pPr>
            <a:r>
              <a:rPr lang="en-US" altLang="ko-KR" sz="2000" dirty="0">
                <a:solidFill>
                  <a:prstClr val="black"/>
                </a:solidFill>
                <a:latin typeface="Arial" charset="0"/>
                <a:cs typeface="Arial" charset="0"/>
              </a:rPr>
              <a:t>FENO</a:t>
            </a:r>
            <a:r>
              <a:rPr lang="ko-KR" altLang="en-US" sz="2000" dirty="0">
                <a:solidFill>
                  <a:prstClr val="black"/>
                </a:solidFill>
                <a:latin typeface="Arial" charset="0"/>
                <a:cs typeface="Arial" charset="0"/>
              </a:rPr>
              <a:t>는 무관</a:t>
            </a:r>
            <a:r>
              <a:rPr lang="en-US" altLang="ko-KR" sz="2000" dirty="0">
                <a:solidFill>
                  <a:prstClr val="black"/>
                </a:solidFill>
                <a:latin typeface="Arial" charset="0"/>
                <a:cs typeface="Arial" charset="0"/>
              </a:rPr>
              <a:t> </a:t>
            </a:r>
            <a:endParaRPr lang="ko-KR" altLang="en-US" sz="2000" dirty="0">
              <a:solidFill>
                <a:prstClr val="black"/>
              </a:solidFill>
              <a:latin typeface="Arial" charset="0"/>
              <a:cs typeface="Arial" charset="0"/>
            </a:endParaRPr>
          </a:p>
        </p:txBody>
      </p:sp>
      <p:pic>
        <p:nvPicPr>
          <p:cNvPr id="10" name="그림 9"/>
          <p:cNvPicPr>
            <a:picLocks noChangeAspect="1"/>
          </p:cNvPicPr>
          <p:nvPr/>
        </p:nvPicPr>
        <p:blipFill>
          <a:blip r:embed="rId5"/>
          <a:stretch>
            <a:fillRect/>
          </a:stretch>
        </p:blipFill>
        <p:spPr>
          <a:xfrm>
            <a:off x="6665181" y="1077490"/>
            <a:ext cx="4590555" cy="1790277"/>
          </a:xfrm>
          <a:prstGeom prst="rect">
            <a:avLst/>
          </a:prstGeom>
        </p:spPr>
      </p:pic>
      <p:pic>
        <p:nvPicPr>
          <p:cNvPr id="12" name="그림 11"/>
          <p:cNvPicPr>
            <a:picLocks noChangeAspect="1"/>
          </p:cNvPicPr>
          <p:nvPr/>
        </p:nvPicPr>
        <p:blipFill>
          <a:blip r:embed="rId6"/>
          <a:stretch>
            <a:fillRect/>
          </a:stretch>
        </p:blipFill>
        <p:spPr>
          <a:xfrm>
            <a:off x="6665181" y="2919839"/>
            <a:ext cx="4590555" cy="3299337"/>
          </a:xfrm>
          <a:prstGeom prst="rect">
            <a:avLst/>
          </a:prstGeom>
        </p:spPr>
      </p:pic>
      <p:sp>
        <p:nvSpPr>
          <p:cNvPr id="6" name="직사각형 5">
            <a:extLst>
              <a:ext uri="{FF2B5EF4-FFF2-40B4-BE49-F238E27FC236}">
                <a16:creationId xmlns:a16="http://schemas.microsoft.com/office/drawing/2014/main" id="{1A2EB46E-784F-BE42-4FA0-89A67A096885}"/>
              </a:ext>
            </a:extLst>
          </p:cNvPr>
          <p:cNvSpPr/>
          <p:nvPr/>
        </p:nvSpPr>
        <p:spPr bwMode="auto">
          <a:xfrm>
            <a:off x="1314373" y="3971925"/>
            <a:ext cx="3695777" cy="393791"/>
          </a:xfrm>
          <a:prstGeom prst="rect">
            <a:avLst/>
          </a:prstGeom>
          <a:no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95595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dirty="0"/>
          </a:p>
        </p:txBody>
      </p:sp>
      <p:sp>
        <p:nvSpPr>
          <p:cNvPr id="3" name="내용 개체 틀 2"/>
          <p:cNvSpPr>
            <a:spLocks noGrp="1"/>
          </p:cNvSpPr>
          <p:nvPr>
            <p:ph idx="1"/>
          </p:nvPr>
        </p:nvSpPr>
        <p:spPr>
          <a:xfrm>
            <a:off x="673768" y="1489200"/>
            <a:ext cx="9420727" cy="4312990"/>
          </a:xfrm>
        </p:spPr>
        <p:txBody>
          <a:bodyPr/>
          <a:lstStyle/>
          <a:p>
            <a:r>
              <a:rPr lang="en-US" altLang="ko-KR" b="1" dirty="0"/>
              <a:t>Variable airflow obstruction</a:t>
            </a:r>
            <a:r>
              <a:rPr lang="en-US" altLang="ko-KR" sz="1800" b="1" dirty="0"/>
              <a:t>(</a:t>
            </a:r>
            <a:r>
              <a:rPr lang="ko-KR" altLang="en-US" sz="1800" b="1" dirty="0"/>
              <a:t>가변 기도폐쇄</a:t>
            </a:r>
            <a:r>
              <a:rPr lang="en-US" altLang="ko-KR" sz="1800" b="1" dirty="0"/>
              <a:t>:“</a:t>
            </a:r>
            <a:r>
              <a:rPr lang="ko-KR" altLang="en-US" sz="1800" b="1" dirty="0"/>
              <a:t>정상기도</a:t>
            </a:r>
            <a:r>
              <a:rPr lang="en-US" altLang="ko-KR" sz="1800" b="1" dirty="0"/>
              <a:t>”</a:t>
            </a:r>
            <a:r>
              <a:rPr lang="en-US" altLang="ko-KR" sz="1800" b="1" dirty="0">
                <a:sym typeface="Wingdings" pitchFamily="2" charset="2"/>
              </a:rPr>
              <a:t>”</a:t>
            </a:r>
            <a:r>
              <a:rPr lang="ko-KR" altLang="en-US" sz="1800" b="1" dirty="0">
                <a:sym typeface="Wingdings" pitchFamily="2" charset="2"/>
              </a:rPr>
              <a:t>기도폐쇄</a:t>
            </a:r>
            <a:r>
              <a:rPr lang="en-US" altLang="ko-KR" sz="1800" b="1" dirty="0">
                <a:sym typeface="Wingdings" pitchFamily="2" charset="2"/>
              </a:rPr>
              <a:t>”) </a:t>
            </a:r>
            <a:r>
              <a:rPr lang="ko-KR" altLang="en-US" b="1" dirty="0"/>
              <a:t>는 왜 생기는가</a:t>
            </a:r>
            <a:r>
              <a:rPr lang="en-US" altLang="ko-KR" b="1" dirty="0"/>
              <a:t>?</a:t>
            </a:r>
            <a:endParaRPr lang="en-US" altLang="ko-KR" dirty="0"/>
          </a:p>
          <a:p>
            <a:pPr lvl="1"/>
            <a:r>
              <a:rPr lang="en-US" altLang="ko-KR" b="1" dirty="0"/>
              <a:t>Airway </a:t>
            </a:r>
            <a:r>
              <a:rPr lang="en-US" altLang="ko-KR" b="1" dirty="0" err="1"/>
              <a:t>hyperresponsiveness</a:t>
            </a:r>
            <a:r>
              <a:rPr lang="en-US" altLang="ko-KR" b="1" dirty="0"/>
              <a:t> (AHR, </a:t>
            </a:r>
            <a:r>
              <a:rPr lang="ko-KR" altLang="en-US" b="1" dirty="0"/>
              <a:t>기도과민성</a:t>
            </a:r>
            <a:r>
              <a:rPr lang="en-US" altLang="ko-KR" b="1" dirty="0"/>
              <a:t>)</a:t>
            </a:r>
          </a:p>
          <a:p>
            <a:pPr lvl="2"/>
            <a:r>
              <a:rPr lang="en-US" altLang="ko-KR" dirty="0"/>
              <a:t>Exaggerated bronchoconstrictor responses to </a:t>
            </a:r>
            <a:r>
              <a:rPr lang="en-US" altLang="ko-KR" b="1" u="sng" dirty="0"/>
              <a:t>triggers(=stimuli) </a:t>
            </a:r>
            <a:r>
              <a:rPr lang="en-US" altLang="ko-KR" dirty="0"/>
              <a:t>that have little or no effect in </a:t>
            </a:r>
            <a:r>
              <a:rPr lang="en-US" altLang="ko-KR" dirty="0" err="1"/>
              <a:t>nonasthmatic</a:t>
            </a:r>
            <a:r>
              <a:rPr lang="en-US" altLang="ko-KR" dirty="0"/>
              <a:t> subjects</a:t>
            </a:r>
            <a:endParaRPr lang="ko-KR" altLang="en-US" dirty="0"/>
          </a:p>
        </p:txBody>
      </p:sp>
      <p:sp>
        <p:nvSpPr>
          <p:cNvPr id="5" name="타원 4"/>
          <p:cNvSpPr/>
          <p:nvPr/>
        </p:nvSpPr>
        <p:spPr bwMode="auto">
          <a:xfrm>
            <a:off x="2563296" y="4187493"/>
            <a:ext cx="2067671" cy="167283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89995" tIns="46797" rIns="89995" bIns="46797" numCol="1" rtlCol="0" anchor="ctr" anchorCtr="0" compatLnSpc="1">
            <a:prstTxWarp prst="textNoShape">
              <a:avLst/>
            </a:prstTxWarp>
          </a:bodyPr>
          <a:lstStyle/>
          <a:p>
            <a:pPr algn="ctr"/>
            <a:r>
              <a:rPr lang="ko-KR" altLang="en-US" dirty="0"/>
              <a:t>기도</a:t>
            </a:r>
          </a:p>
        </p:txBody>
      </p:sp>
      <p:sp>
        <p:nvSpPr>
          <p:cNvPr id="6" name="타원 5"/>
          <p:cNvSpPr/>
          <p:nvPr/>
        </p:nvSpPr>
        <p:spPr bwMode="auto">
          <a:xfrm>
            <a:off x="5136629" y="4447251"/>
            <a:ext cx="1686693" cy="1257227"/>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89995" tIns="46797" rIns="89995" bIns="46797" numCol="1" rtlCol="0" anchor="ctr" anchorCtr="0" compatLnSpc="1">
            <a:prstTxWarp prst="textNoShape">
              <a:avLst/>
            </a:prstTxWarp>
          </a:bodyPr>
          <a:lstStyle/>
          <a:p>
            <a:endParaRPr lang="ko-KR" altLang="en-US"/>
          </a:p>
        </p:txBody>
      </p:sp>
      <p:sp>
        <p:nvSpPr>
          <p:cNvPr id="7" name="타원 6"/>
          <p:cNvSpPr/>
          <p:nvPr/>
        </p:nvSpPr>
        <p:spPr bwMode="auto">
          <a:xfrm>
            <a:off x="7322056" y="4648561"/>
            <a:ext cx="1014789" cy="854605"/>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89995" tIns="46797" rIns="89995" bIns="46797" numCol="1" rtlCol="0" anchor="ctr" anchorCtr="0" compatLnSpc="1">
            <a:prstTxWarp prst="textNoShape">
              <a:avLst/>
            </a:prstTxWarp>
          </a:bodyPr>
          <a:lstStyle/>
          <a:p>
            <a:endParaRPr lang="ko-KR" altLang="en-US"/>
          </a:p>
        </p:txBody>
      </p:sp>
      <p:cxnSp>
        <p:nvCxnSpPr>
          <p:cNvPr id="8" name="직선 연결선 7"/>
          <p:cNvCxnSpPr/>
          <p:nvPr/>
        </p:nvCxnSpPr>
        <p:spPr bwMode="auto">
          <a:xfrm>
            <a:off x="7031128" y="4156323"/>
            <a:ext cx="0" cy="2233916"/>
          </a:xfrm>
          <a:prstGeom prst="line">
            <a:avLst/>
          </a:prstGeom>
          <a:solidFill>
            <a:schemeClr val="accent1"/>
          </a:solidFill>
          <a:ln w="63500" cap="flat" cmpd="sng" algn="ctr">
            <a:solidFill>
              <a:schemeClr val="tx1"/>
            </a:solidFill>
            <a:prstDash val="solid"/>
            <a:round/>
            <a:headEnd type="none" w="med" len="med"/>
            <a:tailEnd type="none" w="med" len="med"/>
          </a:ln>
          <a:effectLst/>
        </p:spPr>
      </p:cxnSp>
      <p:sp>
        <p:nvSpPr>
          <p:cNvPr id="9" name="직사각형 8"/>
          <p:cNvSpPr/>
          <p:nvPr/>
        </p:nvSpPr>
        <p:spPr>
          <a:xfrm>
            <a:off x="6413480" y="6392866"/>
            <a:ext cx="1171845" cy="369247"/>
          </a:xfrm>
          <a:prstGeom prst="rect">
            <a:avLst/>
          </a:prstGeom>
        </p:spPr>
        <p:txBody>
          <a:bodyPr wrap="none">
            <a:spAutoFit/>
          </a:bodyPr>
          <a:lstStyle/>
          <a:p>
            <a:r>
              <a:rPr lang="ko-KR" altLang="en-US"/>
              <a:t>정상 기준</a:t>
            </a:r>
            <a:endParaRPr lang="ko-KR" altLang="en-US" dirty="0"/>
          </a:p>
        </p:txBody>
      </p:sp>
      <p:cxnSp>
        <p:nvCxnSpPr>
          <p:cNvPr id="10" name="직선 화살표 연결선 9"/>
          <p:cNvCxnSpPr/>
          <p:nvPr/>
        </p:nvCxnSpPr>
        <p:spPr bwMode="auto">
          <a:xfrm flipH="1">
            <a:off x="2563296" y="5912285"/>
            <a:ext cx="4444118" cy="41561"/>
          </a:xfrm>
          <a:prstGeom prst="straightConnector1">
            <a:avLst/>
          </a:prstGeom>
          <a:solidFill>
            <a:schemeClr val="accent1"/>
          </a:solidFill>
          <a:ln w="63500" cap="flat" cmpd="sng" algn="ctr">
            <a:solidFill>
              <a:schemeClr val="tx1"/>
            </a:solidFill>
            <a:prstDash val="solid"/>
            <a:round/>
            <a:headEnd type="none" w="med" len="med"/>
            <a:tailEnd type="arrow"/>
          </a:ln>
          <a:effectLst/>
        </p:spPr>
      </p:cxnSp>
      <p:sp>
        <p:nvSpPr>
          <p:cNvPr id="11" name="직사각형 10"/>
          <p:cNvSpPr/>
          <p:nvPr/>
        </p:nvSpPr>
        <p:spPr>
          <a:xfrm>
            <a:off x="4353304" y="6016187"/>
            <a:ext cx="1633403" cy="369247"/>
          </a:xfrm>
          <a:prstGeom prst="rect">
            <a:avLst/>
          </a:prstGeom>
        </p:spPr>
        <p:txBody>
          <a:bodyPr wrap="none">
            <a:spAutoFit/>
          </a:bodyPr>
          <a:lstStyle/>
          <a:p>
            <a:r>
              <a:rPr lang="ko-KR" altLang="en-US" dirty="0"/>
              <a:t>기도과민 없음</a:t>
            </a:r>
          </a:p>
        </p:txBody>
      </p:sp>
      <p:sp>
        <p:nvSpPr>
          <p:cNvPr id="12" name="직사각형 11"/>
          <p:cNvSpPr/>
          <p:nvPr/>
        </p:nvSpPr>
        <p:spPr>
          <a:xfrm>
            <a:off x="7031129" y="5992778"/>
            <a:ext cx="1633403" cy="369247"/>
          </a:xfrm>
          <a:prstGeom prst="rect">
            <a:avLst/>
          </a:prstGeom>
        </p:spPr>
        <p:txBody>
          <a:bodyPr wrap="none">
            <a:spAutoFit/>
          </a:bodyPr>
          <a:lstStyle/>
          <a:p>
            <a:r>
              <a:rPr lang="ko-KR" altLang="en-US" dirty="0"/>
              <a:t>기도과민 있음</a:t>
            </a:r>
          </a:p>
        </p:txBody>
      </p:sp>
      <p:cxnSp>
        <p:nvCxnSpPr>
          <p:cNvPr id="13" name="꺾인 연결선 12"/>
          <p:cNvCxnSpPr>
            <a:cxnSpLocks/>
          </p:cNvCxnSpPr>
          <p:nvPr/>
        </p:nvCxnSpPr>
        <p:spPr bwMode="auto">
          <a:xfrm rot="10800000" flipV="1">
            <a:off x="4018547" y="3320715"/>
            <a:ext cx="3630232" cy="866777"/>
          </a:xfrm>
          <a:prstGeom prst="bentConnector3">
            <a:avLst>
              <a:gd name="adj1" fmla="val 50000"/>
            </a:avLst>
          </a:prstGeom>
          <a:solidFill>
            <a:schemeClr val="accent1"/>
          </a:solidFill>
          <a:ln w="50800" cap="flat" cmpd="sng" algn="ctr">
            <a:solidFill>
              <a:schemeClr val="accent2"/>
            </a:solidFill>
            <a:prstDash val="solid"/>
            <a:round/>
            <a:headEnd type="none" w="med" len="med"/>
            <a:tailEnd type="arrow"/>
          </a:ln>
          <a:effectLst/>
        </p:spPr>
      </p:cxnSp>
      <p:cxnSp>
        <p:nvCxnSpPr>
          <p:cNvPr id="14" name="직선 화살표 연결선 13"/>
          <p:cNvCxnSpPr/>
          <p:nvPr/>
        </p:nvCxnSpPr>
        <p:spPr bwMode="auto">
          <a:xfrm>
            <a:off x="7058212" y="5912284"/>
            <a:ext cx="1526845" cy="0"/>
          </a:xfrm>
          <a:prstGeom prst="straightConnector1">
            <a:avLst/>
          </a:prstGeom>
          <a:solidFill>
            <a:schemeClr val="accent1"/>
          </a:solidFill>
          <a:ln w="635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96143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1"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Anti-IL4R</a:t>
            </a:r>
            <a:r>
              <a:rPr lang="el-GR" altLang="ko-KR" dirty="0"/>
              <a:t>α</a:t>
            </a:r>
            <a:r>
              <a:rPr lang="en-US" altLang="ko-KR" dirty="0"/>
              <a:t> – </a:t>
            </a:r>
            <a:r>
              <a:rPr lang="en-US" altLang="ko-KR" dirty="0" err="1"/>
              <a:t>Dupilumab</a:t>
            </a:r>
            <a:br>
              <a:rPr lang="en-US" altLang="ko-KR" dirty="0"/>
            </a:br>
            <a:r>
              <a:rPr lang="en-US" altLang="ko-KR" dirty="0"/>
              <a:t>_</a:t>
            </a:r>
            <a:r>
              <a:rPr lang="ko-KR" altLang="en-US" dirty="0" err="1"/>
              <a:t>작용기전</a:t>
            </a:r>
            <a:endParaRPr lang="ko-KR" altLang="en-US" dirty="0"/>
          </a:p>
        </p:txBody>
      </p:sp>
      <p:sp>
        <p:nvSpPr>
          <p:cNvPr id="3" name="내용 개체 틀 2"/>
          <p:cNvSpPr>
            <a:spLocks noGrp="1"/>
          </p:cNvSpPr>
          <p:nvPr>
            <p:ph idx="1"/>
          </p:nvPr>
        </p:nvSpPr>
        <p:spPr/>
        <p:txBody>
          <a:bodyPr/>
          <a:lstStyle/>
          <a:p>
            <a:endParaRPr lang="ko-KR" altLang="en-US" dirty="0"/>
          </a:p>
        </p:txBody>
      </p:sp>
      <p:pic>
        <p:nvPicPr>
          <p:cNvPr id="1026" name="Picture 2" descr="IL-4 and IL-13 employ discrete signaling pathways for target gene  expression in alternatively activated monocytes/macrophages - ScienceDir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83388"/>
            <a:ext cx="6935190" cy="4965597"/>
          </a:xfrm>
          <a:prstGeom prst="rect">
            <a:avLst/>
          </a:prstGeom>
          <a:noFill/>
          <a:extLst>
            <a:ext uri="{909E8E84-426E-40DD-AFC4-6F175D3DCCD1}">
              <a14:hiddenFill xmlns:a14="http://schemas.microsoft.com/office/drawing/2010/main">
                <a:solidFill>
                  <a:srgbClr val="FFFFFF"/>
                </a:solidFill>
              </a14:hiddenFill>
            </a:ext>
          </a:extLst>
        </p:spPr>
      </p:pic>
      <p:sp>
        <p:nvSpPr>
          <p:cNvPr id="5" name="직사각형 4"/>
          <p:cNvSpPr/>
          <p:nvPr/>
        </p:nvSpPr>
        <p:spPr>
          <a:xfrm>
            <a:off x="7434328" y="5202787"/>
            <a:ext cx="4496347" cy="1046198"/>
          </a:xfrm>
          <a:prstGeom prst="rect">
            <a:avLst/>
          </a:prstGeom>
          <a:solidFill>
            <a:srgbClr val="FFFF00"/>
          </a:solidFill>
        </p:spPr>
        <p:txBody>
          <a:bodyPr wrap="square">
            <a:spAutoFit/>
          </a:bodyPr>
          <a:lstStyle/>
          <a:p>
            <a:pPr defTabSz="914217" fontAlgn="base" latinLnBrk="0">
              <a:spcBef>
                <a:spcPct val="0"/>
              </a:spcBef>
              <a:spcAft>
                <a:spcPct val="0"/>
              </a:spcAft>
              <a:defRPr/>
            </a:pPr>
            <a:r>
              <a:rPr lang="ko-KR" altLang="en-US" dirty="0">
                <a:solidFill>
                  <a:prstClr val="black"/>
                </a:solidFill>
                <a:latin typeface="Arial" charset="0"/>
                <a:cs typeface="Arial" charset="0"/>
              </a:rPr>
              <a:t>특이사항</a:t>
            </a:r>
            <a:r>
              <a:rPr lang="en-US" altLang="ko-KR" dirty="0">
                <a:solidFill>
                  <a:prstClr val="black"/>
                </a:solidFill>
                <a:latin typeface="Arial" charset="0"/>
                <a:cs typeface="Arial" charset="0"/>
              </a:rPr>
              <a:t>: </a:t>
            </a:r>
          </a:p>
          <a:p>
            <a:pPr defTabSz="914217" fontAlgn="base" latinLnBrk="0">
              <a:spcBef>
                <a:spcPct val="0"/>
              </a:spcBef>
              <a:spcAft>
                <a:spcPct val="0"/>
              </a:spcAft>
              <a:defRPr/>
            </a:pPr>
            <a:r>
              <a:rPr lang="en-US" altLang="ko-KR" sz="1600" b="1" dirty="0" err="1">
                <a:solidFill>
                  <a:prstClr val="black"/>
                </a:solidFill>
                <a:latin typeface="Arial" charset="0"/>
                <a:cs typeface="Arial" charset="0"/>
              </a:rPr>
              <a:t>Dupilumab</a:t>
            </a:r>
            <a:r>
              <a:rPr lang="en-US" altLang="ko-KR" sz="1600" b="1" dirty="0">
                <a:solidFill>
                  <a:prstClr val="black"/>
                </a:solidFill>
                <a:latin typeface="Arial" charset="0"/>
                <a:cs typeface="Arial" charset="0"/>
              </a:rPr>
              <a:t> </a:t>
            </a:r>
            <a:r>
              <a:rPr lang="en-US" altLang="ko-KR" sz="1100" b="1" dirty="0">
                <a:solidFill>
                  <a:prstClr val="black"/>
                </a:solidFill>
                <a:latin typeface="Arial" charset="0"/>
                <a:cs typeface="Arial" charset="0"/>
                <a:sym typeface="Wingdings" panose="05000000000000000000" pitchFamily="2" charset="2"/>
              </a:rPr>
              <a:t> IL4</a:t>
            </a:r>
            <a:r>
              <a:rPr lang="ko-KR" altLang="en-US" sz="1100" b="1" dirty="0">
                <a:solidFill>
                  <a:prstClr val="black"/>
                </a:solidFill>
                <a:latin typeface="Arial" charset="0"/>
                <a:cs typeface="Arial" charset="0"/>
              </a:rPr>
              <a:t> ↓</a:t>
            </a:r>
            <a:r>
              <a:rPr lang="en-US" altLang="ko-KR" sz="1100" b="1" dirty="0">
                <a:solidFill>
                  <a:prstClr val="black"/>
                </a:solidFill>
                <a:latin typeface="Arial" charset="0"/>
                <a:cs typeface="Arial" charset="0"/>
              </a:rPr>
              <a:t>IL13</a:t>
            </a:r>
            <a:r>
              <a:rPr lang="ko-KR" altLang="en-US" sz="1100" b="1" dirty="0">
                <a:solidFill>
                  <a:prstClr val="black"/>
                </a:solidFill>
                <a:latin typeface="Arial" charset="0"/>
                <a:cs typeface="Arial" charset="0"/>
              </a:rPr>
              <a:t> ↓</a:t>
            </a:r>
            <a:endParaRPr lang="en-US" altLang="ko-KR" sz="1100" b="1" dirty="0">
              <a:solidFill>
                <a:prstClr val="black"/>
              </a:solidFill>
              <a:latin typeface="Arial" charset="0"/>
              <a:cs typeface="Arial" charset="0"/>
            </a:endParaRPr>
          </a:p>
          <a:p>
            <a:pPr defTabSz="914217" fontAlgn="base" latinLnBrk="0">
              <a:spcBef>
                <a:spcPct val="0"/>
              </a:spcBef>
              <a:spcAft>
                <a:spcPct val="0"/>
              </a:spcAft>
              <a:defRPr/>
            </a:pPr>
            <a:r>
              <a:rPr lang="en-US" altLang="ko-KR" sz="1200" b="1" dirty="0">
                <a:solidFill>
                  <a:prstClr val="black"/>
                </a:solidFill>
                <a:latin typeface="Arial" charset="0"/>
                <a:cs typeface="Arial" charset="0"/>
                <a:sym typeface="Wingdings" panose="05000000000000000000" pitchFamily="2" charset="2"/>
              </a:rPr>
              <a:t> Adhesion </a:t>
            </a:r>
            <a:r>
              <a:rPr lang="en-US" altLang="ko-KR" sz="1200" b="1" dirty="0" err="1">
                <a:solidFill>
                  <a:prstClr val="black"/>
                </a:solidFill>
                <a:latin typeface="Arial" charset="0"/>
                <a:cs typeface="Arial" charset="0"/>
                <a:sym typeface="Wingdings" panose="05000000000000000000" pitchFamily="2" charset="2"/>
              </a:rPr>
              <a:t>mol.for</a:t>
            </a:r>
            <a:r>
              <a:rPr lang="en-US" altLang="ko-KR" sz="1200" b="1" dirty="0">
                <a:solidFill>
                  <a:prstClr val="black"/>
                </a:solidFill>
                <a:latin typeface="Arial" charset="0"/>
                <a:cs typeface="Arial" charset="0"/>
                <a:sym typeface="Wingdings" panose="05000000000000000000" pitchFamily="2" charset="2"/>
              </a:rPr>
              <a:t> </a:t>
            </a:r>
            <a:r>
              <a:rPr lang="en-US" altLang="ko-KR" sz="1200" b="1" dirty="0" err="1">
                <a:solidFill>
                  <a:prstClr val="black"/>
                </a:solidFill>
                <a:latin typeface="Arial" charset="0"/>
                <a:cs typeface="Arial" charset="0"/>
                <a:sym typeface="Wingdings" panose="05000000000000000000" pitchFamily="2" charset="2"/>
              </a:rPr>
              <a:t>Eo</a:t>
            </a:r>
            <a:r>
              <a:rPr lang="ko-KR" altLang="en-US" sz="1200" b="1" dirty="0">
                <a:solidFill>
                  <a:prstClr val="black"/>
                </a:solidFill>
                <a:latin typeface="Arial" charset="0"/>
                <a:cs typeface="Arial" charset="0"/>
              </a:rPr>
              <a:t> ↓ </a:t>
            </a:r>
            <a:r>
              <a:rPr lang="ko-KR" altLang="en-US" sz="1200" b="1" dirty="0" err="1">
                <a:solidFill>
                  <a:prstClr val="black"/>
                </a:solidFill>
                <a:latin typeface="Arial" charset="0"/>
                <a:cs typeface="Arial" charset="0"/>
              </a:rPr>
              <a:t>기도상피의</a:t>
            </a:r>
            <a:r>
              <a:rPr lang="en-US" altLang="ko-KR" sz="1200" b="1" dirty="0" err="1">
                <a:solidFill>
                  <a:prstClr val="black"/>
                </a:solidFill>
                <a:latin typeface="Arial" charset="0"/>
                <a:cs typeface="Arial" charset="0"/>
              </a:rPr>
              <a:t>eotaxin</a:t>
            </a:r>
            <a:r>
              <a:rPr lang="en-US" altLang="ko-KR" sz="1200" b="1" dirty="0">
                <a:solidFill>
                  <a:prstClr val="black"/>
                </a:solidFill>
                <a:latin typeface="Arial" charset="0"/>
                <a:cs typeface="Arial" charset="0"/>
              </a:rPr>
              <a:t>[CCL11]</a:t>
            </a:r>
            <a:r>
              <a:rPr lang="ko-KR" altLang="en-US" sz="1200" b="1" dirty="0">
                <a:solidFill>
                  <a:prstClr val="black"/>
                </a:solidFill>
                <a:latin typeface="Arial" charset="0"/>
                <a:cs typeface="Arial" charset="0"/>
              </a:rPr>
              <a:t>생산 ↓</a:t>
            </a:r>
            <a:endParaRPr lang="en-US" altLang="ko-KR" sz="1600" b="1" dirty="0">
              <a:solidFill>
                <a:prstClr val="black"/>
              </a:solidFill>
              <a:latin typeface="Arial" charset="0"/>
              <a:cs typeface="Arial" charset="0"/>
            </a:endParaRPr>
          </a:p>
          <a:p>
            <a:pPr defTabSz="914217" fontAlgn="base" latinLnBrk="0">
              <a:spcBef>
                <a:spcPct val="0"/>
              </a:spcBef>
              <a:spcAft>
                <a:spcPct val="0"/>
              </a:spcAft>
              <a:defRPr/>
            </a:pPr>
            <a:r>
              <a:rPr lang="en-US" altLang="ko-KR" sz="1600" b="1" dirty="0">
                <a:solidFill>
                  <a:prstClr val="black"/>
                </a:solidFill>
                <a:latin typeface="Arial" charset="0"/>
                <a:cs typeface="Arial" charset="0"/>
                <a:sym typeface="Wingdings" panose="05000000000000000000" pitchFamily="2" charset="2"/>
              </a:rPr>
              <a:t></a:t>
            </a:r>
            <a:r>
              <a:rPr lang="en-US" altLang="ko-KR" sz="1600" b="1" dirty="0">
                <a:solidFill>
                  <a:prstClr val="black"/>
                </a:solidFill>
                <a:latin typeface="Arial" charset="0"/>
                <a:cs typeface="Arial" charset="0"/>
              </a:rPr>
              <a:t>  </a:t>
            </a:r>
            <a:r>
              <a:rPr lang="en-US" altLang="ko-KR" sz="1600" b="1" u="sng" dirty="0">
                <a:solidFill>
                  <a:prstClr val="black"/>
                </a:solidFill>
                <a:latin typeface="Arial" charset="0"/>
                <a:cs typeface="Arial" charset="0"/>
              </a:rPr>
              <a:t>tissue </a:t>
            </a:r>
            <a:r>
              <a:rPr lang="ko-KR" altLang="en-US" sz="1600" b="1" u="sng" dirty="0" err="1">
                <a:solidFill>
                  <a:prstClr val="black"/>
                </a:solidFill>
                <a:latin typeface="Arial" charset="0"/>
                <a:cs typeface="Arial" charset="0"/>
              </a:rPr>
              <a:t>호산구</a:t>
            </a:r>
            <a:r>
              <a:rPr lang="ko-KR" altLang="en-US" sz="1600" b="1" u="sng" dirty="0">
                <a:solidFill>
                  <a:prstClr val="black"/>
                </a:solidFill>
                <a:latin typeface="Arial" charset="0"/>
                <a:cs typeface="Arial" charset="0"/>
              </a:rPr>
              <a:t> ↓</a:t>
            </a:r>
            <a:r>
              <a:rPr lang="en-US" altLang="ko-KR" sz="1600" b="1" u="sng" dirty="0">
                <a:solidFill>
                  <a:prstClr val="black"/>
                </a:solidFill>
                <a:latin typeface="Arial" charset="0"/>
                <a:cs typeface="Arial" charset="0"/>
              </a:rPr>
              <a:t>,</a:t>
            </a:r>
            <a:r>
              <a:rPr lang="ko-KR" altLang="en-US" sz="1600" b="1" u="sng" dirty="0">
                <a:solidFill>
                  <a:prstClr val="black"/>
                </a:solidFill>
                <a:latin typeface="Arial" charset="0"/>
                <a:cs typeface="Arial" charset="0"/>
              </a:rPr>
              <a:t> 하지만</a:t>
            </a:r>
            <a:r>
              <a:rPr lang="en-US" altLang="ko-KR" sz="1600" b="1" u="sng" dirty="0">
                <a:solidFill>
                  <a:prstClr val="black"/>
                </a:solidFill>
                <a:latin typeface="Arial" charset="0"/>
                <a:cs typeface="Arial" charset="0"/>
              </a:rPr>
              <a:t> PB </a:t>
            </a:r>
            <a:r>
              <a:rPr lang="ko-KR" altLang="en-US" sz="1600" b="1" u="sng" dirty="0" err="1">
                <a:solidFill>
                  <a:prstClr val="black"/>
                </a:solidFill>
                <a:latin typeface="Arial" charset="0"/>
                <a:cs typeface="Arial" charset="0"/>
              </a:rPr>
              <a:t>호산구</a:t>
            </a:r>
            <a:r>
              <a:rPr lang="ko-KR" altLang="en-US" sz="1600" b="1" u="sng" dirty="0">
                <a:solidFill>
                  <a:prstClr val="black"/>
                </a:solidFill>
                <a:latin typeface="Arial" charset="0"/>
                <a:cs typeface="Arial" charset="0"/>
              </a:rPr>
              <a:t> ↑</a:t>
            </a:r>
          </a:p>
        </p:txBody>
      </p:sp>
      <p:pic>
        <p:nvPicPr>
          <p:cNvPr id="6" name="Picture 4" descr="https://www.dupixenthcp.com/-/media/EMS/Conditions/Enterprise%20Brands/Brands/Dupixent/Professional/AtopicDermatitis-v2/page/MOA/pathogenesis_chart%20png.png?la=en&amp;hash=48054D8FA5C32B18CCF4EDD4A6F4FC2374E27E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4328" y="0"/>
            <a:ext cx="3826769" cy="4468330"/>
          </a:xfrm>
          <a:prstGeom prst="rect">
            <a:avLst/>
          </a:prstGeom>
          <a:noFill/>
          <a:extLst>
            <a:ext uri="{909E8E84-426E-40DD-AFC4-6F175D3DCCD1}">
              <a14:hiddenFill xmlns:a14="http://schemas.microsoft.com/office/drawing/2010/main">
                <a:solidFill>
                  <a:srgbClr val="FFFFFF"/>
                </a:solidFill>
              </a14:hiddenFill>
            </a:ext>
          </a:extLst>
        </p:spPr>
      </p:pic>
      <p:sp>
        <p:nvSpPr>
          <p:cNvPr id="7" name="직사각형 6"/>
          <p:cNvSpPr/>
          <p:nvPr/>
        </p:nvSpPr>
        <p:spPr>
          <a:xfrm>
            <a:off x="0" y="6213767"/>
            <a:ext cx="5367647" cy="600164"/>
          </a:xfrm>
          <a:prstGeom prst="rect">
            <a:avLst/>
          </a:prstGeom>
        </p:spPr>
        <p:txBody>
          <a:bodyPr wrap="square">
            <a:spAutoFit/>
          </a:bodyPr>
          <a:lstStyle/>
          <a:p>
            <a:pPr defTabSz="914217" fontAlgn="base" latinLnBrk="0">
              <a:spcBef>
                <a:spcPct val="0"/>
              </a:spcBef>
              <a:spcAft>
                <a:spcPct val="0"/>
              </a:spcAft>
              <a:defRPr/>
            </a:pPr>
            <a:r>
              <a:rPr lang="ko-KR" altLang="en-US" sz="1100" dirty="0">
                <a:solidFill>
                  <a:prstClr val="black"/>
                </a:solidFill>
                <a:latin typeface="Arial" charset="0"/>
                <a:cs typeface="Arial" charset="0"/>
                <a:hlinkClick r:id="rId5"/>
              </a:rPr>
              <a:t>https://www.dupixenthcp.com/asthma/mechanism-of-action</a:t>
            </a:r>
            <a:endParaRPr lang="en-US" altLang="ko-KR" sz="1100" dirty="0">
              <a:solidFill>
                <a:prstClr val="black"/>
              </a:solidFill>
              <a:latin typeface="Arial" charset="0"/>
              <a:cs typeface="Arial" charset="0"/>
            </a:endParaRPr>
          </a:p>
          <a:p>
            <a:pPr defTabSz="914217" fontAlgn="base" latinLnBrk="0">
              <a:spcBef>
                <a:spcPct val="0"/>
              </a:spcBef>
              <a:spcAft>
                <a:spcPct val="0"/>
              </a:spcAft>
              <a:defRPr/>
            </a:pPr>
            <a:r>
              <a:rPr lang="en-US" altLang="ko-KR" sz="1100" dirty="0">
                <a:solidFill>
                  <a:prstClr val="black"/>
                </a:solidFill>
                <a:latin typeface="Arial" charset="0"/>
                <a:cs typeface="Arial" charset="0"/>
              </a:rPr>
              <a:t>2019_allergy_Dual blockade of IL‐4 and IL‐13 with </a:t>
            </a:r>
            <a:r>
              <a:rPr lang="en-US" altLang="ko-KR" sz="1100" dirty="0" err="1">
                <a:solidFill>
                  <a:prstClr val="black"/>
                </a:solidFill>
                <a:latin typeface="Arial" charset="0"/>
                <a:cs typeface="Arial" charset="0"/>
              </a:rPr>
              <a:t>dupilumab</a:t>
            </a:r>
            <a:r>
              <a:rPr lang="en-US" altLang="ko-KR" sz="1100" dirty="0">
                <a:solidFill>
                  <a:prstClr val="black"/>
                </a:solidFill>
                <a:latin typeface="Arial" charset="0"/>
                <a:cs typeface="Arial" charset="0"/>
              </a:rPr>
              <a:t>, an IL‐4Rα antibody, is required to broadly inhibit type 2 inflammation</a:t>
            </a:r>
            <a:endParaRPr lang="ko-KR" altLang="en-US" sz="1100" dirty="0">
              <a:solidFill>
                <a:prstClr val="black"/>
              </a:solidFill>
              <a:latin typeface="Arial" charset="0"/>
              <a:cs typeface="Arial" charset="0"/>
            </a:endParaRPr>
          </a:p>
        </p:txBody>
      </p:sp>
      <p:sp>
        <p:nvSpPr>
          <p:cNvPr id="8" name="TextBox 7">
            <a:extLst>
              <a:ext uri="{FF2B5EF4-FFF2-40B4-BE49-F238E27FC236}">
                <a16:creationId xmlns:a16="http://schemas.microsoft.com/office/drawing/2014/main" id="{ED3AA21E-7D3B-C7C7-A275-FBCFE37F222C}"/>
              </a:ext>
            </a:extLst>
          </p:cNvPr>
          <p:cNvSpPr txBox="1"/>
          <p:nvPr/>
        </p:nvSpPr>
        <p:spPr>
          <a:xfrm>
            <a:off x="7154236" y="1873276"/>
            <a:ext cx="4776439" cy="2800767"/>
          </a:xfrm>
          <a:prstGeom prst="rect">
            <a:avLst/>
          </a:prstGeom>
          <a:solidFill>
            <a:schemeClr val="accent6">
              <a:lumMod val="60000"/>
              <a:lumOff val="40000"/>
            </a:schemeClr>
          </a:solidFill>
        </p:spPr>
        <p:txBody>
          <a:bodyPr wrap="square">
            <a:spAutoFit/>
          </a:bodyPr>
          <a:lstStyle/>
          <a:p>
            <a:r>
              <a:rPr lang="en-US" altLang="ko-KR" sz="1600" b="1" dirty="0"/>
              <a:t>IL4</a:t>
            </a:r>
            <a:r>
              <a:rPr lang="en-US" altLang="ko-KR" sz="1600" dirty="0"/>
              <a:t> (</a:t>
            </a:r>
            <a:r>
              <a:rPr lang="en-US" altLang="ko-KR" sz="1600" dirty="0">
                <a:sym typeface="Wingdings" pitchFamily="2" charset="2"/>
              </a:rPr>
              <a:t>from Th2)</a:t>
            </a:r>
          </a:p>
          <a:p>
            <a:r>
              <a:rPr lang="en-US" altLang="ko-KR" sz="1600" dirty="0">
                <a:sym typeface="Wingdings" pitchFamily="2" charset="2"/>
              </a:rPr>
              <a:t>-B cell isotype switching to </a:t>
            </a:r>
            <a:r>
              <a:rPr lang="en-US" altLang="ko-KR" sz="1600" dirty="0" err="1">
                <a:sym typeface="Wingdings" pitchFamily="2" charset="2"/>
              </a:rPr>
              <a:t>IgE</a:t>
            </a:r>
            <a:r>
              <a:rPr lang="en-US" altLang="ko-KR" sz="1600" dirty="0">
                <a:sym typeface="Wingdings" pitchFamily="2" charset="2"/>
              </a:rPr>
              <a:t>, </a:t>
            </a:r>
          </a:p>
          <a:p>
            <a:r>
              <a:rPr lang="en-US" altLang="ko-KR" sz="1600" dirty="0">
                <a:sym typeface="Wingdings" pitchFamily="2" charset="2"/>
              </a:rPr>
              <a:t>-</a:t>
            </a:r>
            <a:r>
              <a:rPr lang="ko-KR" altLang="en-US" sz="1600" dirty="0">
                <a:sym typeface="Wingdings" pitchFamily="2" charset="2"/>
              </a:rPr>
              <a:t>혈관내피세표</a:t>
            </a:r>
            <a:r>
              <a:rPr lang="en-US" altLang="ko-KR" sz="1600" dirty="0">
                <a:sym typeface="Wingdings" pitchFamily="2" charset="2"/>
              </a:rPr>
              <a:t>: Adhesion molecule(VCAM1,ICAM1) for eosinophil-exit from vessel;</a:t>
            </a:r>
            <a:r>
              <a:rPr lang="ko-KR" altLang="en-US" sz="1600" dirty="0">
                <a:sym typeface="Wingdings" pitchFamily="2" charset="2"/>
              </a:rPr>
              <a:t> </a:t>
            </a:r>
            <a:r>
              <a:rPr lang="ko-KR" altLang="en-US" sz="1600" dirty="0" err="1">
                <a:sym typeface="Wingdings" pitchFamily="2" charset="2"/>
              </a:rPr>
              <a:t>기도상피</a:t>
            </a:r>
            <a:r>
              <a:rPr lang="en-US" altLang="ko-KR" sz="1600" dirty="0">
                <a:sym typeface="Wingdings" pitchFamily="2" charset="2"/>
              </a:rPr>
              <a:t>: </a:t>
            </a:r>
            <a:r>
              <a:rPr lang="en-US" altLang="ko-KR" sz="1600" dirty="0" err="1">
                <a:sym typeface="Wingdings" pitchFamily="2" charset="2"/>
              </a:rPr>
              <a:t>eotaxin</a:t>
            </a:r>
            <a:endParaRPr lang="en-US" altLang="ko-KR" sz="1600" dirty="0">
              <a:sym typeface="Wingdings" pitchFamily="2" charset="2"/>
            </a:endParaRPr>
          </a:p>
          <a:p>
            <a:endParaRPr lang="en-US" altLang="ko-KR" sz="1600" dirty="0">
              <a:sym typeface="Wingdings" pitchFamily="2" charset="2"/>
            </a:endParaRPr>
          </a:p>
          <a:p>
            <a:r>
              <a:rPr lang="en-US" altLang="ko-KR" sz="1600" b="1" dirty="0">
                <a:sym typeface="Wingdings" pitchFamily="2" charset="2"/>
              </a:rPr>
              <a:t>IL13 </a:t>
            </a:r>
            <a:r>
              <a:rPr lang="en-US" altLang="ko-KR" sz="1600" dirty="0">
                <a:sym typeface="Wingdings" pitchFamily="2" charset="2"/>
              </a:rPr>
              <a:t>(from Th2, ILC2)</a:t>
            </a:r>
          </a:p>
          <a:p>
            <a:r>
              <a:rPr lang="en-US" altLang="ko-KR" sz="1600" dirty="0">
                <a:sym typeface="Wingdings" pitchFamily="2" charset="2"/>
              </a:rPr>
              <a:t>-B cell isotype switching to </a:t>
            </a:r>
            <a:r>
              <a:rPr lang="en-US" altLang="ko-KR" sz="1600" dirty="0" err="1">
                <a:sym typeface="Wingdings" pitchFamily="2" charset="2"/>
              </a:rPr>
              <a:t>IgE</a:t>
            </a:r>
            <a:r>
              <a:rPr lang="en-US" altLang="ko-KR" sz="1600" dirty="0">
                <a:sym typeface="Wingdings" pitchFamily="2" charset="2"/>
              </a:rPr>
              <a:t>, </a:t>
            </a:r>
          </a:p>
          <a:p>
            <a:r>
              <a:rPr lang="en-US" altLang="ko-KR" sz="1600" dirty="0">
                <a:sym typeface="Wingdings" pitchFamily="2" charset="2"/>
              </a:rPr>
              <a:t>-</a:t>
            </a:r>
            <a:r>
              <a:rPr lang="ko-KR" altLang="en-US" sz="1600" dirty="0">
                <a:sym typeface="Wingdings" pitchFamily="2" charset="2"/>
              </a:rPr>
              <a:t>혈관내피세표</a:t>
            </a:r>
            <a:r>
              <a:rPr lang="en-US" altLang="ko-KR" sz="1600" dirty="0">
                <a:sym typeface="Wingdings" pitchFamily="2" charset="2"/>
              </a:rPr>
              <a:t>: Adhesion molecule(VCAM1,ICAM1) for eosinophil-exit from vessel;</a:t>
            </a:r>
            <a:r>
              <a:rPr lang="ko-KR" altLang="en-US" sz="1600" dirty="0">
                <a:sym typeface="Wingdings" pitchFamily="2" charset="2"/>
              </a:rPr>
              <a:t> </a:t>
            </a:r>
            <a:r>
              <a:rPr lang="ko-KR" altLang="en-US" sz="1600" dirty="0" err="1">
                <a:sym typeface="Wingdings" pitchFamily="2" charset="2"/>
              </a:rPr>
              <a:t>기도상피</a:t>
            </a:r>
            <a:r>
              <a:rPr lang="en-US" altLang="ko-KR" sz="1600" dirty="0">
                <a:sym typeface="Wingdings" pitchFamily="2" charset="2"/>
              </a:rPr>
              <a:t>: </a:t>
            </a:r>
            <a:r>
              <a:rPr lang="en-US" altLang="ko-KR" sz="1600" dirty="0" err="1">
                <a:sym typeface="Wingdings" pitchFamily="2" charset="2"/>
              </a:rPr>
              <a:t>eotaxin</a:t>
            </a:r>
            <a:endParaRPr lang="en-US" altLang="ko-KR" sz="1600" dirty="0">
              <a:sym typeface="Wingdings" pitchFamily="2" charset="2"/>
            </a:endParaRPr>
          </a:p>
          <a:p>
            <a:r>
              <a:rPr lang="en-US" altLang="ko-KR" sz="1600" dirty="0">
                <a:sym typeface="Wingdings" pitchFamily="2" charset="2"/>
              </a:rPr>
              <a:t>-Mucus hypersecretion</a:t>
            </a:r>
          </a:p>
          <a:p>
            <a:r>
              <a:rPr lang="en-US" altLang="ko-KR" sz="1600" dirty="0">
                <a:sym typeface="Wingdings" pitchFamily="2" charset="2"/>
              </a:rPr>
              <a:t>-AHR (airway </a:t>
            </a:r>
            <a:r>
              <a:rPr lang="en-US" altLang="ko-KR" sz="1600" dirty="0" err="1">
                <a:sym typeface="Wingdings" pitchFamily="2" charset="2"/>
              </a:rPr>
              <a:t>hypersenponsiveness</a:t>
            </a:r>
            <a:r>
              <a:rPr lang="en-US" altLang="ko-KR" sz="1600" dirty="0">
                <a:sym typeface="Wingdings" pitchFamily="2" charset="2"/>
              </a:rPr>
              <a:t>)`</a:t>
            </a:r>
            <a:endParaRPr lang="en-US" altLang="ko-KR" sz="1400" dirty="0">
              <a:sym typeface="Wingdings" pitchFamily="2" charset="2"/>
            </a:endParaRPr>
          </a:p>
        </p:txBody>
      </p:sp>
    </p:spTree>
    <p:extLst>
      <p:ext uri="{BB962C8B-B14F-4D97-AF65-F5344CB8AC3E}">
        <p14:creationId xmlns:p14="http://schemas.microsoft.com/office/powerpoint/2010/main" val="285986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en-US" altLang="ko-KR" sz="2800" dirty="0"/>
              <a:t>Anti-IL4R</a:t>
            </a:r>
            <a:r>
              <a:rPr lang="el-GR" altLang="ko-KR" sz="2800" dirty="0"/>
              <a:t>α</a:t>
            </a:r>
            <a:r>
              <a:rPr lang="en-US" altLang="ko-KR" sz="2800" dirty="0"/>
              <a:t> – Dupilumab</a:t>
            </a:r>
            <a:br>
              <a:rPr lang="en-US" altLang="ko-KR" sz="2799" dirty="0"/>
            </a:br>
            <a:r>
              <a:rPr lang="en-US" altLang="ko-KR" sz="2799" dirty="0"/>
              <a:t>_</a:t>
            </a:r>
            <a:r>
              <a:rPr lang="ko-KR" altLang="en-US" sz="2799" dirty="0"/>
              <a:t>천식 임상연구</a:t>
            </a:r>
            <a:r>
              <a:rPr lang="en-US" altLang="ko-KR" sz="2799" dirty="0"/>
              <a:t>(RCT) </a:t>
            </a:r>
            <a:r>
              <a:rPr lang="ko-KR" altLang="en-US" sz="2799" dirty="0"/>
              <a:t>결과 </a:t>
            </a:r>
            <a:r>
              <a:rPr lang="en-US" altLang="ko-KR" sz="2799" dirty="0"/>
              <a:t> </a:t>
            </a:r>
            <a:endParaRPr lang="ko-KR" altLang="en-US" dirty="0"/>
          </a:p>
        </p:txBody>
      </p:sp>
      <p:sp>
        <p:nvSpPr>
          <p:cNvPr id="7" name="내용 개체 틀 2"/>
          <p:cNvSpPr txBox="1">
            <a:spLocks/>
          </p:cNvSpPr>
          <p:nvPr/>
        </p:nvSpPr>
        <p:spPr>
          <a:xfrm>
            <a:off x="393736" y="1489102"/>
            <a:ext cx="11366499" cy="4313238"/>
          </a:xfrm>
          <a:prstGeom prst="rect">
            <a:avLst/>
          </a:prstGeom>
        </p:spPr>
        <p:txBody>
          <a:bodyPr/>
          <a:lstStyle>
            <a:lvl1pPr marL="180516" indent="-180516" algn="l" rtl="0" eaLnBrk="0" fontAlgn="base" hangingPunct="0">
              <a:spcBef>
                <a:spcPct val="0"/>
              </a:spcBef>
              <a:spcAft>
                <a:spcPct val="40000"/>
              </a:spcAft>
              <a:buFont typeface="Wingdings" pitchFamily="2" charset="2"/>
              <a:buChar char="§"/>
              <a:defRPr sz="2799">
                <a:solidFill>
                  <a:schemeClr val="tx1"/>
                </a:solidFill>
                <a:latin typeface="Calibri" pitchFamily="34" charset="0"/>
                <a:ea typeface="+mn-ea"/>
                <a:cs typeface="Calibri" pitchFamily="34" charset="0"/>
              </a:defRPr>
            </a:lvl1pPr>
            <a:lvl2pPr marL="443355" indent="-261275" algn="l" rtl="0" eaLnBrk="0" fontAlgn="base" hangingPunct="0">
              <a:spcBef>
                <a:spcPct val="0"/>
              </a:spcBef>
              <a:spcAft>
                <a:spcPct val="40000"/>
              </a:spcAft>
              <a:buChar char="–"/>
              <a:defRPr sz="2400">
                <a:solidFill>
                  <a:schemeClr val="tx1"/>
                </a:solidFill>
                <a:latin typeface="Calibri" pitchFamily="34" charset="0"/>
                <a:cs typeface="Calibri" pitchFamily="34" charset="0"/>
              </a:defRPr>
            </a:lvl2pPr>
            <a:lvl3pPr marL="718889" indent="-273928" algn="l" rtl="0" eaLnBrk="0" fontAlgn="base" hangingPunct="0">
              <a:spcBef>
                <a:spcPct val="0"/>
              </a:spcBef>
              <a:spcAft>
                <a:spcPct val="40000"/>
              </a:spcAft>
              <a:buChar char="•"/>
              <a:defRPr sz="2000">
                <a:solidFill>
                  <a:schemeClr val="tx1"/>
                </a:solidFill>
                <a:latin typeface="Calibri" pitchFamily="34" charset="0"/>
                <a:cs typeface="Calibri" pitchFamily="34" charset="0"/>
              </a:defRPr>
            </a:lvl3pPr>
            <a:lvl4pPr marL="984926" indent="-264429" algn="l" rtl="0" eaLnBrk="0" fontAlgn="base" hangingPunct="0">
              <a:spcBef>
                <a:spcPct val="0"/>
              </a:spcBef>
              <a:spcAft>
                <a:spcPct val="40000"/>
              </a:spcAft>
              <a:buChar char="–"/>
              <a:defRPr sz="1800">
                <a:solidFill>
                  <a:schemeClr val="tx1"/>
                </a:solidFill>
                <a:latin typeface="Calibri" pitchFamily="34" charset="0"/>
                <a:cs typeface="Calibri" pitchFamily="34" charset="0"/>
              </a:defRPr>
            </a:lvl4pPr>
            <a:lvl5pPr marL="1250927" indent="-264429" algn="l" rtl="0" eaLnBrk="0" fontAlgn="base" hangingPunct="0">
              <a:spcBef>
                <a:spcPct val="0"/>
              </a:spcBef>
              <a:spcAft>
                <a:spcPct val="40000"/>
              </a:spcAft>
              <a:buChar char="»"/>
              <a:defRPr sz="1600">
                <a:solidFill>
                  <a:schemeClr val="tx1"/>
                </a:solidFill>
                <a:latin typeface="Calibri" pitchFamily="34" charset="0"/>
                <a:cs typeface="Calibri" pitchFamily="34" charset="0"/>
              </a:defRPr>
            </a:lvl5pPr>
            <a:lvl6pPr marL="1706968" indent="-264429" algn="l" rtl="0" fontAlgn="base">
              <a:spcBef>
                <a:spcPct val="0"/>
              </a:spcBef>
              <a:spcAft>
                <a:spcPct val="40000"/>
              </a:spcAft>
              <a:buChar char="»"/>
              <a:defRPr>
                <a:solidFill>
                  <a:schemeClr val="tx1"/>
                </a:solidFill>
                <a:latin typeface="+mn-lt"/>
                <a:cs typeface="+mn-cs"/>
              </a:defRPr>
            </a:lvl6pPr>
            <a:lvl7pPr marL="2163003" indent="-264429" algn="l" rtl="0" fontAlgn="base">
              <a:spcBef>
                <a:spcPct val="0"/>
              </a:spcBef>
              <a:spcAft>
                <a:spcPct val="40000"/>
              </a:spcAft>
              <a:buChar char="»"/>
              <a:defRPr>
                <a:solidFill>
                  <a:schemeClr val="tx1"/>
                </a:solidFill>
                <a:latin typeface="+mn-lt"/>
                <a:cs typeface="+mn-cs"/>
              </a:defRPr>
            </a:lvl7pPr>
            <a:lvl8pPr marL="2619034" indent="-264429" algn="l" rtl="0" fontAlgn="base">
              <a:spcBef>
                <a:spcPct val="0"/>
              </a:spcBef>
              <a:spcAft>
                <a:spcPct val="40000"/>
              </a:spcAft>
              <a:buChar char="»"/>
              <a:defRPr>
                <a:solidFill>
                  <a:schemeClr val="tx1"/>
                </a:solidFill>
                <a:latin typeface="+mn-lt"/>
                <a:cs typeface="+mn-cs"/>
              </a:defRPr>
            </a:lvl8pPr>
            <a:lvl9pPr marL="3075077" indent="-264429" algn="l" rtl="0" fontAlgn="base">
              <a:spcBef>
                <a:spcPct val="0"/>
              </a:spcBef>
              <a:spcAft>
                <a:spcPct val="40000"/>
              </a:spcAft>
              <a:buChar char="»"/>
              <a:defRPr>
                <a:solidFill>
                  <a:schemeClr val="tx1"/>
                </a:solidFill>
                <a:latin typeface="+mn-lt"/>
                <a:cs typeface="+mn-cs"/>
              </a:defRPr>
            </a:lvl9pPr>
          </a:lstStyle>
          <a:p>
            <a:pPr latinLnBrk="0"/>
            <a:r>
              <a:rPr lang="en-US" altLang="ko-KR" sz="5400" kern="0" dirty="0"/>
              <a:t>AE 50-70%↓</a:t>
            </a:r>
          </a:p>
          <a:p>
            <a:pPr latinLnBrk="0"/>
            <a:r>
              <a:rPr lang="en-US" altLang="ko-KR" sz="5400" kern="0" dirty="0"/>
              <a:t>FEV1 140-220ml↑</a:t>
            </a:r>
          </a:p>
          <a:p>
            <a:pPr latinLnBrk="0"/>
            <a:r>
              <a:rPr lang="en-US" altLang="ko-KR" sz="5400" kern="0" dirty="0" err="1">
                <a:solidFill>
                  <a:srgbClr val="FF0000"/>
                </a:solidFill>
              </a:rPr>
              <a:t>OCSw</a:t>
            </a:r>
            <a:r>
              <a:rPr lang="en-US" altLang="ko-KR" sz="5400" kern="0" dirty="0">
                <a:solidFill>
                  <a:srgbClr val="FF0000"/>
                </a:solidFill>
              </a:rPr>
              <a:t> +(50% off)</a:t>
            </a:r>
          </a:p>
        </p:txBody>
      </p:sp>
      <p:sp>
        <p:nvSpPr>
          <p:cNvPr id="2" name="직사각형 1"/>
          <p:cNvSpPr/>
          <p:nvPr/>
        </p:nvSpPr>
        <p:spPr>
          <a:xfrm>
            <a:off x="6353299" y="5745099"/>
            <a:ext cx="5838701" cy="1077218"/>
          </a:xfrm>
          <a:prstGeom prst="rect">
            <a:avLst/>
          </a:prstGeom>
        </p:spPr>
        <p:txBody>
          <a:bodyPr wrap="square">
            <a:spAutoFit/>
          </a:bodyPr>
          <a:lstStyle/>
          <a:p>
            <a:pPr algn="r"/>
            <a:r>
              <a:rPr lang="en-US" altLang="ko-KR" sz="1600" dirty="0"/>
              <a:t>QUEST (2018 NEJM)</a:t>
            </a:r>
          </a:p>
          <a:p>
            <a:pPr algn="r"/>
            <a:r>
              <a:rPr lang="en-US" altLang="ko-KR" sz="1600" dirty="0"/>
              <a:t>Venture (2018 NEJM)</a:t>
            </a:r>
          </a:p>
          <a:p>
            <a:pPr algn="r"/>
            <a:r>
              <a:rPr lang="en-US" altLang="ko-KR" sz="1600" dirty="0"/>
              <a:t>2019_ajrccm_Role of biologics in asthma</a:t>
            </a:r>
          </a:p>
          <a:p>
            <a:pPr algn="r"/>
            <a:r>
              <a:rPr lang="en-US" altLang="ko-KR" sz="1600" dirty="0"/>
              <a:t>2019/2024_GINA_Severe asthma pocket guide</a:t>
            </a:r>
          </a:p>
        </p:txBody>
      </p:sp>
      <p:sp>
        <p:nvSpPr>
          <p:cNvPr id="5" name="직사각형 4"/>
          <p:cNvSpPr/>
          <p:nvPr/>
        </p:nvSpPr>
        <p:spPr>
          <a:xfrm>
            <a:off x="463563" y="4971343"/>
            <a:ext cx="5038559" cy="1200329"/>
          </a:xfrm>
          <a:prstGeom prst="rect">
            <a:avLst/>
          </a:prstGeom>
        </p:spPr>
        <p:txBody>
          <a:bodyPr wrap="none">
            <a:spAutoFit/>
          </a:bodyPr>
          <a:lstStyle/>
          <a:p>
            <a:r>
              <a:rPr lang="ko-KR" altLang="en-US" sz="2400" dirty="0"/>
              <a:t>등록기준</a:t>
            </a:r>
            <a:endParaRPr lang="en-US" altLang="ko-KR" sz="2400" dirty="0"/>
          </a:p>
          <a:p>
            <a:r>
              <a:rPr lang="en-US" altLang="ko-KR" sz="2400" dirty="0"/>
              <a:t>-Eos </a:t>
            </a:r>
            <a:r>
              <a:rPr lang="ko-KR" altLang="en-US" sz="2400" dirty="0" err="1"/>
              <a:t>무관모집</a:t>
            </a:r>
            <a:endParaRPr lang="en-US" altLang="ko-KR" sz="2400" dirty="0"/>
          </a:p>
          <a:p>
            <a:r>
              <a:rPr lang="en-US" altLang="ko-KR" sz="2400" dirty="0"/>
              <a:t>(Eos </a:t>
            </a:r>
            <a:r>
              <a:rPr lang="ko-KR" altLang="en-US" sz="2400" dirty="0" err="1"/>
              <a:t>높은경우에</a:t>
            </a:r>
            <a:r>
              <a:rPr lang="ko-KR" altLang="en-US" sz="2400" dirty="0"/>
              <a:t> 효과 더 좋게 나옴</a:t>
            </a:r>
            <a:r>
              <a:rPr lang="en-US" altLang="ko-KR" sz="2400" dirty="0"/>
              <a:t>)</a:t>
            </a:r>
            <a:endParaRPr lang="ko-KR" altLang="en-US" sz="2400" dirty="0"/>
          </a:p>
        </p:txBody>
      </p:sp>
      <p:sp>
        <p:nvSpPr>
          <p:cNvPr id="6" name="직사각형 5"/>
          <p:cNvSpPr/>
          <p:nvPr/>
        </p:nvSpPr>
        <p:spPr>
          <a:xfrm>
            <a:off x="0" y="6452985"/>
            <a:ext cx="2621295" cy="369332"/>
          </a:xfrm>
          <a:prstGeom prst="rect">
            <a:avLst/>
          </a:prstGeom>
        </p:spPr>
        <p:txBody>
          <a:bodyPr wrap="none">
            <a:spAutoFit/>
          </a:bodyPr>
          <a:lstStyle/>
          <a:p>
            <a:r>
              <a:rPr lang="ko-KR" altLang="en-US" dirty="0" err="1"/>
              <a:t>OCSw</a:t>
            </a:r>
            <a:r>
              <a:rPr lang="ko-KR" altLang="en-US" dirty="0"/>
              <a:t>, OCS </a:t>
            </a:r>
            <a:r>
              <a:rPr lang="ko-KR" altLang="en-US" dirty="0" err="1"/>
              <a:t>withdrawal</a:t>
            </a:r>
            <a:endParaRPr lang="ko-KR" altLang="en-US" dirty="0"/>
          </a:p>
        </p:txBody>
      </p:sp>
    </p:spTree>
    <p:extLst>
      <p:ext uri="{BB962C8B-B14F-4D97-AF65-F5344CB8AC3E}">
        <p14:creationId xmlns:p14="http://schemas.microsoft.com/office/powerpoint/2010/main" val="11738764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Anti-IL4R</a:t>
            </a:r>
            <a:r>
              <a:rPr lang="el-GR" altLang="ko-KR" dirty="0"/>
              <a:t>α</a:t>
            </a:r>
            <a:r>
              <a:rPr lang="en-US" altLang="ko-KR" dirty="0"/>
              <a:t> – </a:t>
            </a:r>
            <a:r>
              <a:rPr lang="en-US" altLang="ko-KR" dirty="0" err="1"/>
              <a:t>Dupilumab</a:t>
            </a:r>
            <a:r>
              <a:rPr lang="en-US" altLang="ko-KR" dirty="0"/>
              <a:t> </a:t>
            </a:r>
            <a:br>
              <a:rPr lang="en-US" altLang="ko-KR" dirty="0"/>
            </a:br>
            <a:r>
              <a:rPr lang="en-US" altLang="ko-KR" dirty="0"/>
              <a:t>_</a:t>
            </a:r>
            <a:r>
              <a:rPr lang="ko-KR" altLang="en-US" dirty="0" err="1"/>
              <a:t>비보험</a:t>
            </a:r>
            <a:r>
              <a:rPr lang="ko-KR" altLang="en-US" dirty="0"/>
              <a:t> 요건</a:t>
            </a:r>
            <a:r>
              <a:rPr lang="en-US" altLang="ko-KR" dirty="0"/>
              <a:t>/</a:t>
            </a:r>
            <a:r>
              <a:rPr lang="ko-KR" altLang="en-US" dirty="0"/>
              <a:t>가격</a:t>
            </a:r>
            <a:r>
              <a:rPr lang="en-US" altLang="ko-KR" dirty="0"/>
              <a:t>/</a:t>
            </a:r>
            <a:r>
              <a:rPr lang="ko-KR" altLang="en-US" dirty="0"/>
              <a:t>용법</a:t>
            </a:r>
          </a:p>
        </p:txBody>
      </p:sp>
      <p:sp>
        <p:nvSpPr>
          <p:cNvPr id="3" name="내용 개체 틀 2"/>
          <p:cNvSpPr>
            <a:spLocks noGrp="1"/>
          </p:cNvSpPr>
          <p:nvPr>
            <p:ph idx="1"/>
          </p:nvPr>
        </p:nvSpPr>
        <p:spPr/>
        <p:txBody>
          <a:bodyPr/>
          <a:lstStyle/>
          <a:p>
            <a:r>
              <a:rPr lang="en-US" altLang="ko-KR" dirty="0" err="1"/>
              <a:t>Dupilumab</a:t>
            </a:r>
            <a:r>
              <a:rPr lang="en-US" altLang="ko-KR" dirty="0"/>
              <a:t> (</a:t>
            </a:r>
            <a:r>
              <a:rPr lang="en-US" altLang="ko-KR" dirty="0" err="1"/>
              <a:t>Dupixient</a:t>
            </a:r>
            <a:r>
              <a:rPr lang="en-US" altLang="ko-KR" dirty="0"/>
              <a:t>) </a:t>
            </a:r>
            <a:r>
              <a:rPr lang="ko-KR" altLang="en-US" dirty="0"/>
              <a:t>한국 </a:t>
            </a:r>
            <a:r>
              <a:rPr lang="ko-KR" altLang="en-US" dirty="0" err="1"/>
              <a:t>식약처</a:t>
            </a:r>
            <a:r>
              <a:rPr lang="ko-KR" altLang="en-US" dirty="0"/>
              <a:t> 허가사항</a:t>
            </a:r>
            <a:endParaRPr lang="en-US" altLang="ko-KR" dirty="0"/>
          </a:p>
          <a:p>
            <a:pPr lvl="1"/>
            <a:r>
              <a:rPr lang="ko-KR" altLang="en-US" dirty="0"/>
              <a:t>만</a:t>
            </a:r>
            <a:r>
              <a:rPr lang="en-US" altLang="ko-KR" dirty="0"/>
              <a:t>12</a:t>
            </a:r>
            <a:r>
              <a:rPr lang="ko-KR" altLang="en-US" dirty="0" err="1"/>
              <a:t>세이상</a:t>
            </a:r>
            <a:r>
              <a:rPr lang="ko-KR" altLang="en-US" dirty="0"/>
              <a:t> 기존치료에 조절되지 않는 </a:t>
            </a:r>
            <a:r>
              <a:rPr lang="ko-KR" altLang="en-US" dirty="0" err="1"/>
              <a:t>중증호산구성천식</a:t>
            </a:r>
            <a:endParaRPr lang="en-US" altLang="ko-KR" dirty="0"/>
          </a:p>
          <a:p>
            <a:pPr lvl="2"/>
            <a:r>
              <a:rPr lang="en-US" altLang="ko-KR" dirty="0"/>
              <a:t>(</a:t>
            </a:r>
            <a:r>
              <a:rPr lang="ko-KR" altLang="en-US" dirty="0" err="1"/>
              <a:t>호산구</a:t>
            </a:r>
            <a:r>
              <a:rPr lang="ko-KR" altLang="en-US" dirty="0"/>
              <a:t> 기준은 없음</a:t>
            </a:r>
            <a:r>
              <a:rPr lang="en-US" altLang="ko-KR" dirty="0"/>
              <a:t>) </a:t>
            </a:r>
          </a:p>
          <a:p>
            <a:pPr lvl="3"/>
            <a:r>
              <a:rPr lang="en-US" altLang="ko-KR" dirty="0"/>
              <a:t>QUEST</a:t>
            </a:r>
            <a:r>
              <a:rPr lang="ko-KR" altLang="en-US" dirty="0"/>
              <a:t>연구</a:t>
            </a:r>
            <a:r>
              <a:rPr lang="en-US" altLang="ko-KR" dirty="0"/>
              <a:t>:</a:t>
            </a:r>
            <a:r>
              <a:rPr lang="ko-KR" altLang="en-US" dirty="0"/>
              <a:t> </a:t>
            </a:r>
            <a:r>
              <a:rPr lang="ko-KR" altLang="en-US" dirty="0" err="1"/>
              <a:t>호산구</a:t>
            </a:r>
            <a:r>
              <a:rPr lang="ko-KR" altLang="en-US" dirty="0"/>
              <a:t> 무관하게 </a:t>
            </a:r>
            <a:r>
              <a:rPr lang="ko-KR" altLang="en-US" dirty="0" err="1"/>
              <a:t>환자모집했으나</a:t>
            </a:r>
            <a:r>
              <a:rPr lang="ko-KR" altLang="en-US" dirty="0"/>
              <a:t> 악화감소효과</a:t>
            </a:r>
            <a:r>
              <a:rPr lang="en-US" altLang="ko-KR" dirty="0"/>
              <a:t>+</a:t>
            </a:r>
            <a:endParaRPr lang="ko-KR" altLang="en-US" dirty="0"/>
          </a:p>
          <a:p>
            <a:pPr marL="182157" lvl="1" indent="0">
              <a:buNone/>
            </a:pPr>
            <a:endParaRPr lang="ko-KR" altLang="en-US" dirty="0"/>
          </a:p>
        </p:txBody>
      </p:sp>
      <p:graphicFrame>
        <p:nvGraphicFramePr>
          <p:cNvPr id="6" name="표 5"/>
          <p:cNvGraphicFramePr>
            <a:graphicFrameLocks noGrp="1"/>
          </p:cNvGraphicFramePr>
          <p:nvPr>
            <p:extLst>
              <p:ext uri="{D42A27DB-BD31-4B8C-83A1-F6EECF244321}">
                <p14:modId xmlns:p14="http://schemas.microsoft.com/office/powerpoint/2010/main" val="1911630273"/>
              </p:ext>
            </p:extLst>
          </p:nvPr>
        </p:nvGraphicFramePr>
        <p:xfrm>
          <a:off x="192760" y="4831375"/>
          <a:ext cx="11768450" cy="1552765"/>
        </p:xfrm>
        <a:graphic>
          <a:graphicData uri="http://schemas.openxmlformats.org/drawingml/2006/table">
            <a:tbl>
              <a:tblPr/>
              <a:tblGrid>
                <a:gridCol w="2002384">
                  <a:extLst>
                    <a:ext uri="{9D8B030D-6E8A-4147-A177-3AD203B41FA5}">
                      <a16:colId xmlns:a16="http://schemas.microsoft.com/office/drawing/2014/main" val="3612358375"/>
                    </a:ext>
                  </a:extLst>
                </a:gridCol>
                <a:gridCol w="758299">
                  <a:extLst>
                    <a:ext uri="{9D8B030D-6E8A-4147-A177-3AD203B41FA5}">
                      <a16:colId xmlns:a16="http://schemas.microsoft.com/office/drawing/2014/main" val="1968297467"/>
                    </a:ext>
                  </a:extLst>
                </a:gridCol>
                <a:gridCol w="758299">
                  <a:extLst>
                    <a:ext uri="{9D8B030D-6E8A-4147-A177-3AD203B41FA5}">
                      <a16:colId xmlns:a16="http://schemas.microsoft.com/office/drawing/2014/main" val="3200497105"/>
                    </a:ext>
                  </a:extLst>
                </a:gridCol>
                <a:gridCol w="758299">
                  <a:extLst>
                    <a:ext uri="{9D8B030D-6E8A-4147-A177-3AD203B41FA5}">
                      <a16:colId xmlns:a16="http://schemas.microsoft.com/office/drawing/2014/main" val="236211731"/>
                    </a:ext>
                  </a:extLst>
                </a:gridCol>
                <a:gridCol w="2334140">
                  <a:extLst>
                    <a:ext uri="{9D8B030D-6E8A-4147-A177-3AD203B41FA5}">
                      <a16:colId xmlns:a16="http://schemas.microsoft.com/office/drawing/2014/main" val="4040527067"/>
                    </a:ext>
                  </a:extLst>
                </a:gridCol>
                <a:gridCol w="2337103">
                  <a:extLst>
                    <a:ext uri="{9D8B030D-6E8A-4147-A177-3AD203B41FA5}">
                      <a16:colId xmlns:a16="http://schemas.microsoft.com/office/drawing/2014/main" val="3305081842"/>
                    </a:ext>
                  </a:extLst>
                </a:gridCol>
                <a:gridCol w="2819926">
                  <a:extLst>
                    <a:ext uri="{9D8B030D-6E8A-4147-A177-3AD203B41FA5}">
                      <a16:colId xmlns:a16="http://schemas.microsoft.com/office/drawing/2014/main" val="2027441271"/>
                    </a:ext>
                  </a:extLst>
                </a:gridCol>
              </a:tblGrid>
              <a:tr h="862648">
                <a:tc>
                  <a:txBody>
                    <a:bodyPr/>
                    <a:lstStyle/>
                    <a:p>
                      <a:pPr algn="l" rtl="0" fontAlgn="ctr"/>
                      <a:r>
                        <a:rPr lang="ko-KR" altLang="en-US" sz="1200" b="1" i="0" u="none" strike="noStrike" dirty="0" err="1">
                          <a:solidFill>
                            <a:srgbClr val="FFFFFF"/>
                          </a:solidFill>
                          <a:effectLst/>
                          <a:latin typeface="Arial" panose="020B0604020202020204" pitchFamily="34" charset="0"/>
                          <a:ea typeface="맑은 고딕" panose="020B0503020000020004" pitchFamily="50" charset="-127"/>
                        </a:rPr>
                        <a:t>성분명</a:t>
                      </a:r>
                      <a:endParaRPr lang="ko-KR" altLang="en-US" sz="1200" b="1" i="0" u="none" strike="noStrike" dirty="0">
                        <a:solidFill>
                          <a:srgbClr val="FFFFFF"/>
                        </a:solidFill>
                        <a:effectLst/>
                        <a:latin typeface="Arial" panose="020B0604020202020204" pitchFamily="34" charset="0"/>
                        <a:ea typeface="맑은 고딕" panose="020B0503020000020004" pitchFamily="50" charset="-127"/>
                      </a:endParaRP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Arial" panose="020B0604020202020204" pitchFamily="34" charset="0"/>
                          <a:ea typeface="맑은 고딕" panose="020B0503020000020004" pitchFamily="50" charset="-127"/>
                        </a:rPr>
                        <a:t>제품명</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Arial" panose="020B0604020202020204" pitchFamily="34" charset="0"/>
                          <a:ea typeface="맑은 고딕" panose="020B0503020000020004" pitchFamily="50" charset="-127"/>
                        </a:rPr>
                        <a:t>포장단위</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약가</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약가</a:t>
                      </a:r>
                      <a:br>
                        <a:rPr lang="ko-KR" altLang="en-US"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급여입원 </a:t>
                      </a: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(20%)</a:t>
                      </a:r>
                      <a:br>
                        <a:rPr lang="en-US" altLang="ko-KR"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환금금</a:t>
                      </a:r>
                      <a:br>
                        <a:rPr lang="ko-KR" altLang="en-US"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실제환자부담약가</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약가</a:t>
                      </a:r>
                      <a:br>
                        <a:rPr lang="ko-KR" altLang="en-US"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비급여</a:t>
                      </a:r>
                      <a:br>
                        <a:rPr lang="ko-KR" altLang="en-US"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환급금</a:t>
                      </a:r>
                      <a:br>
                        <a:rPr lang="ko-KR" altLang="en-US"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실제환자부담약가</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Arial" panose="020B0604020202020204" pitchFamily="34" charset="0"/>
                          <a:ea typeface="맑은 고딕" panose="020B0503020000020004" pitchFamily="50" charset="-127"/>
                        </a:rPr>
                        <a:t>용법</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3152086011"/>
                  </a:ext>
                </a:extLst>
              </a:tr>
              <a:tr h="230039">
                <a:tc rowSpan="3">
                  <a:txBody>
                    <a:bodyPr/>
                    <a:lstStyle/>
                    <a:p>
                      <a:pPr algn="l" rtl="0" fontAlgn="ctr"/>
                      <a:r>
                        <a:rPr lang="en-US" sz="1200" b="0" i="0" u="none" strike="noStrike" dirty="0" err="1">
                          <a:solidFill>
                            <a:srgbClr val="000000"/>
                          </a:solidFill>
                          <a:effectLst/>
                          <a:latin typeface="Arial" panose="020B0604020202020204" pitchFamily="34" charset="0"/>
                          <a:ea typeface="맑은 고딕" panose="020B0503020000020004" pitchFamily="50" charset="-127"/>
                        </a:rPr>
                        <a:t>Dupilumab</a:t>
                      </a:r>
                      <a:endParaRPr lang="en-US" sz="1200" b="0" i="0" u="none" strike="noStrike" dirty="0">
                        <a:solidFill>
                          <a:srgbClr val="000000"/>
                        </a:solidFill>
                        <a:effectLst/>
                        <a:latin typeface="Arial" panose="020B0604020202020204" pitchFamily="34" charset="0"/>
                        <a:ea typeface="맑은 고딕" panose="020B0503020000020004" pitchFamily="50" charset="-127"/>
                      </a:endParaRP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rowSpan="3">
                  <a:txBody>
                    <a:bodyPr/>
                    <a:lstStyle/>
                    <a:p>
                      <a:pPr algn="l" rtl="0" fontAlgn="ctr"/>
                      <a:r>
                        <a:rPr lang="en-US" sz="1200" b="0" i="0" u="none" strike="noStrike" dirty="0" err="1">
                          <a:solidFill>
                            <a:srgbClr val="000000"/>
                          </a:solidFill>
                          <a:effectLst/>
                          <a:latin typeface="Arial" panose="020B0604020202020204" pitchFamily="34" charset="0"/>
                          <a:ea typeface="맑은 고딕" panose="020B0503020000020004" pitchFamily="50" charset="-127"/>
                        </a:rPr>
                        <a:t>Dupixent</a:t>
                      </a:r>
                      <a:endParaRPr lang="en-US" sz="1200" b="0" i="0" u="none" strike="noStrike" dirty="0">
                        <a:solidFill>
                          <a:srgbClr val="000000"/>
                        </a:solidFill>
                        <a:effectLst/>
                        <a:latin typeface="Arial" panose="020B0604020202020204" pitchFamily="34" charset="0"/>
                        <a:ea typeface="맑은 고딕" panose="020B0503020000020004" pitchFamily="50" charset="-127"/>
                      </a:endParaRP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rowSpan="3">
                  <a:txBody>
                    <a:bodyPr/>
                    <a:lstStyle/>
                    <a:p>
                      <a:pPr algn="l" rtl="0" fontAlgn="ctr"/>
                      <a:r>
                        <a:rPr lang="en-US" sz="1200" b="0" i="0" u="none" strike="noStrike">
                          <a:solidFill>
                            <a:srgbClr val="000000"/>
                          </a:solidFill>
                          <a:effectLst/>
                          <a:latin typeface="Arial" panose="020B0604020202020204" pitchFamily="34" charset="0"/>
                          <a:ea typeface="맑은 고딕" panose="020B0503020000020004" pitchFamily="50" charset="-127"/>
                        </a:rPr>
                        <a:t>300mg/vial</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rowSpan="3">
                  <a:txBody>
                    <a:bodyPr/>
                    <a:lstStyle/>
                    <a:p>
                      <a:pPr algn="ctr" rtl="0" fontAlgn="ctr"/>
                      <a:r>
                        <a:rPr lang="en-US" altLang="ko-KR" sz="1200" b="0" i="0" u="none" strike="noStrike" dirty="0">
                          <a:solidFill>
                            <a:srgbClr val="000000"/>
                          </a:solidFill>
                          <a:effectLst/>
                          <a:latin typeface="맑은 고딕" panose="020B0503020000020004" pitchFamily="50" charset="-127"/>
                          <a:ea typeface="맑은 고딕" panose="020B0503020000020004" pitchFamily="50" charset="-127"/>
                        </a:rPr>
                        <a:t>68</a:t>
                      </a:r>
                      <a:r>
                        <a:rPr lang="ko-KR" altLang="en-US" sz="1200" b="0" i="0" u="none" strike="noStrike" dirty="0">
                          <a:solidFill>
                            <a:srgbClr val="000000"/>
                          </a:solidFill>
                          <a:effectLst/>
                          <a:latin typeface="맑은 고딕" panose="020B0503020000020004" pitchFamily="50" charset="-127"/>
                          <a:ea typeface="맑은 고딕" panose="020B0503020000020004" pitchFamily="50" charset="-127"/>
                        </a:rPr>
                        <a:t>만원</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l" rtl="0" fontAlgn="ctr"/>
                      <a:r>
                        <a:rPr lang="ko-KR" altLang="en-US" sz="1200" b="0" i="0" u="none" strike="noStrike">
                          <a:solidFill>
                            <a:srgbClr val="000000"/>
                          </a:solidFill>
                          <a:effectLst/>
                          <a:latin typeface="Arial" panose="020B0604020202020204" pitchFamily="34" charset="0"/>
                          <a:ea typeface="맑은 고딕" panose="020B0503020000020004" pitchFamily="50" charset="-127"/>
                        </a:rPr>
                        <a:t>　</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D0D8E8"/>
                    </a:solidFill>
                  </a:tcPr>
                </a:tc>
                <a:tc>
                  <a:txBody>
                    <a:bodyPr/>
                    <a:lstStyle/>
                    <a:p>
                      <a:pPr algn="l" rtl="0" fontAlgn="ctr"/>
                      <a:r>
                        <a:rPr lang="en-US" altLang="ko-KR" sz="1200" b="0" i="0" u="none" strike="noStrike">
                          <a:solidFill>
                            <a:srgbClr val="000000"/>
                          </a:solidFill>
                          <a:effectLst/>
                          <a:latin typeface="Arial" panose="020B0604020202020204" pitchFamily="34" charset="0"/>
                          <a:ea typeface="맑은 고딕" panose="020B0503020000020004" pitchFamily="50" charset="-127"/>
                        </a:rPr>
                        <a:t>68</a:t>
                      </a:r>
                      <a:r>
                        <a:rPr lang="ko-KR" altLang="en-US" sz="1200" b="0" i="0" u="none" strike="noStrike">
                          <a:solidFill>
                            <a:srgbClr val="000000"/>
                          </a:solidFill>
                          <a:effectLst/>
                          <a:latin typeface="Arial" panose="020B0604020202020204" pitchFamily="34" charset="0"/>
                          <a:ea typeface="맑은 고딕" panose="020B0503020000020004" pitchFamily="50" charset="-127"/>
                        </a:rPr>
                        <a:t>만원</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D0D8E8"/>
                    </a:solidFill>
                  </a:tcPr>
                </a:tc>
                <a:tc rowSpan="3">
                  <a:txBody>
                    <a:bodyPr/>
                    <a:lstStyle/>
                    <a:p>
                      <a:pPr algn="l" rtl="0" fontAlgn="ctr"/>
                      <a:r>
                        <a:rPr lang="en-US" sz="1200" b="0" i="0" u="none" strike="noStrike" dirty="0">
                          <a:solidFill>
                            <a:srgbClr val="000000"/>
                          </a:solidFill>
                          <a:effectLst/>
                          <a:latin typeface="Arial" panose="020B0604020202020204" pitchFamily="34" charset="0"/>
                          <a:ea typeface="맑은 고딕" panose="020B0503020000020004" pitchFamily="50" charset="-127"/>
                        </a:rPr>
                        <a:t>600mg </a:t>
                      </a:r>
                      <a:r>
                        <a:rPr lang="en-US" sz="1200" b="0" i="0" u="none" strike="noStrike" dirty="0" err="1">
                          <a:solidFill>
                            <a:srgbClr val="000000"/>
                          </a:solidFill>
                          <a:effectLst/>
                          <a:latin typeface="Arial" panose="020B0604020202020204" pitchFamily="34" charset="0"/>
                          <a:ea typeface="맑은 고딕" panose="020B0503020000020004" pitchFamily="50" charset="-127"/>
                        </a:rPr>
                        <a:t>sc</a:t>
                      </a:r>
                      <a:r>
                        <a:rPr lang="en-US" sz="1200" b="0" i="0" u="none" strike="noStrike" dirty="0">
                          <a:solidFill>
                            <a:srgbClr val="000000"/>
                          </a:solidFill>
                          <a:effectLst/>
                          <a:latin typeface="Arial" panose="020B0604020202020204" pitchFamily="34" charset="0"/>
                          <a:ea typeface="맑은 고딕" panose="020B0503020000020004" pitchFamily="50" charset="-127"/>
                        </a:rPr>
                        <a:t> </a:t>
                      </a:r>
                      <a:r>
                        <a:rPr lang="ko-KR" altLang="en-US" sz="1200" b="0" i="0" u="none" strike="noStrike" dirty="0">
                          <a:solidFill>
                            <a:srgbClr val="000000"/>
                          </a:solidFill>
                          <a:effectLst/>
                          <a:latin typeface="Arial" panose="020B0604020202020204" pitchFamily="34" charset="0"/>
                          <a:ea typeface="맑은 고딕" panose="020B0503020000020004" pitchFamily="50" charset="-127"/>
                        </a:rPr>
                        <a:t>후 </a:t>
                      </a:r>
                      <a:r>
                        <a:rPr lang="en-US" altLang="ko-KR" sz="1200" b="0" i="0" u="none" strike="noStrike" dirty="0">
                          <a:solidFill>
                            <a:srgbClr val="000000"/>
                          </a:solidFill>
                          <a:effectLst/>
                          <a:latin typeface="Arial" panose="020B0604020202020204" pitchFamily="34" charset="0"/>
                          <a:ea typeface="맑은 고딕" panose="020B0503020000020004" pitchFamily="50" charset="-127"/>
                        </a:rPr>
                        <a:t>300</a:t>
                      </a:r>
                      <a:r>
                        <a:rPr lang="en-US" sz="1200" b="0" i="0" u="none" strike="noStrike" dirty="0">
                          <a:solidFill>
                            <a:srgbClr val="000000"/>
                          </a:solidFill>
                          <a:effectLst/>
                          <a:latin typeface="Arial" panose="020B0604020202020204" pitchFamily="34" charset="0"/>
                          <a:ea typeface="맑은 고딕" panose="020B0503020000020004" pitchFamily="50" charset="-127"/>
                        </a:rPr>
                        <a:t>mg </a:t>
                      </a:r>
                      <a:r>
                        <a:rPr lang="en-US" sz="1200" b="0" i="0" u="none" strike="noStrike" dirty="0" err="1">
                          <a:solidFill>
                            <a:srgbClr val="000000"/>
                          </a:solidFill>
                          <a:effectLst/>
                          <a:latin typeface="Arial" panose="020B0604020202020204" pitchFamily="34" charset="0"/>
                          <a:ea typeface="맑은 고딕" panose="020B0503020000020004" pitchFamily="50" charset="-127"/>
                        </a:rPr>
                        <a:t>sc</a:t>
                      </a:r>
                      <a:r>
                        <a:rPr lang="en-US" sz="1200" b="0" i="0" u="none" strike="noStrike" dirty="0">
                          <a:solidFill>
                            <a:srgbClr val="000000"/>
                          </a:solidFill>
                          <a:effectLst/>
                          <a:latin typeface="Arial" panose="020B0604020202020204" pitchFamily="34" charset="0"/>
                          <a:ea typeface="맑은 고딕" panose="020B0503020000020004" pitchFamily="50" charset="-127"/>
                        </a:rPr>
                        <a:t> q2w </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443823769"/>
                  </a:ext>
                </a:extLst>
              </a:tr>
              <a:tr h="230039">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a:txBody>
                    <a:bodyPr/>
                    <a:lstStyle/>
                    <a:p>
                      <a:pPr algn="l" rtl="0" fontAlgn="ctr"/>
                      <a:r>
                        <a:rPr lang="ko-KR" altLang="en-US" sz="1200" b="0" i="0" u="none" strike="noStrike">
                          <a:solidFill>
                            <a:srgbClr val="000000"/>
                          </a:solidFill>
                          <a:effectLst/>
                          <a:latin typeface="Arial" panose="020B0604020202020204" pitchFamily="34" charset="0"/>
                          <a:ea typeface="맑은 고딕" panose="020B0503020000020004" pitchFamily="50" charset="-127"/>
                        </a:rPr>
                        <a:t>　</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0D8E8"/>
                    </a:solidFill>
                  </a:tcPr>
                </a:tc>
                <a:tc>
                  <a:txBody>
                    <a:bodyPr/>
                    <a:lstStyle/>
                    <a:p>
                      <a:pPr algn="l" rtl="0" fontAlgn="ctr"/>
                      <a:r>
                        <a:rPr lang="en-US" altLang="ko-KR" sz="1200" b="0" i="0" u="none" strike="noStrike" dirty="0">
                          <a:solidFill>
                            <a:srgbClr val="000000"/>
                          </a:solidFill>
                          <a:effectLst/>
                          <a:latin typeface="Arial" panose="020B0604020202020204" pitchFamily="34" charset="0"/>
                          <a:ea typeface="맑은 고딕" panose="020B0503020000020004" pitchFamily="50" charset="-127"/>
                        </a:rPr>
                        <a:t>16</a:t>
                      </a:r>
                      <a:r>
                        <a:rPr lang="ko-KR" altLang="en-US" sz="1200" b="0" i="0" u="none" strike="noStrike" dirty="0">
                          <a:solidFill>
                            <a:srgbClr val="000000"/>
                          </a:solidFill>
                          <a:effectLst/>
                          <a:latin typeface="Arial" panose="020B0604020202020204" pitchFamily="34" charset="0"/>
                          <a:ea typeface="맑은 고딕" panose="020B0503020000020004" pitchFamily="50" charset="-127"/>
                        </a:rPr>
                        <a:t>만원</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0D8E8"/>
                    </a:solidFill>
                  </a:tcPr>
                </a:tc>
                <a:tc vMerge="1">
                  <a:txBody>
                    <a:bodyPr/>
                    <a:lstStyle/>
                    <a:p>
                      <a:pPr latinLnBrk="1"/>
                      <a:endParaRPr lang="ko-KR" altLang="en-US"/>
                    </a:p>
                  </a:txBody>
                  <a:tcPr/>
                </a:tc>
                <a:extLst>
                  <a:ext uri="{0D108BD9-81ED-4DB2-BD59-A6C34878D82A}">
                    <a16:rowId xmlns:a16="http://schemas.microsoft.com/office/drawing/2014/main" val="681756075"/>
                  </a:ext>
                </a:extLst>
              </a:tr>
              <a:tr h="230039">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a:txBody>
                    <a:bodyPr/>
                    <a:lstStyle/>
                    <a:p>
                      <a:pPr algn="l" rtl="0" fontAlgn="ctr"/>
                      <a:r>
                        <a:rPr lang="ko-KR" altLang="en-US" sz="1200" b="0" i="0" u="none" strike="noStrike" dirty="0">
                          <a:solidFill>
                            <a:srgbClr val="000000"/>
                          </a:solidFill>
                          <a:effectLst/>
                          <a:latin typeface="Arial" panose="020B0604020202020204" pitchFamily="34" charset="0"/>
                          <a:ea typeface="맑은 고딕" panose="020B0503020000020004" pitchFamily="50" charset="-127"/>
                        </a:rPr>
                        <a:t>　</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0D8E8"/>
                    </a:solidFill>
                  </a:tcPr>
                </a:tc>
                <a:tc>
                  <a:txBody>
                    <a:bodyPr/>
                    <a:lstStyle/>
                    <a:p>
                      <a:pPr algn="l" rtl="0" fontAlgn="ctr"/>
                      <a:r>
                        <a:rPr lang="en-US" altLang="ko-KR" sz="1200" b="0" i="0" u="none" strike="noStrike" dirty="0">
                          <a:solidFill>
                            <a:srgbClr val="000000"/>
                          </a:solidFill>
                          <a:effectLst/>
                          <a:latin typeface="Arial" panose="020B0604020202020204" pitchFamily="34" charset="0"/>
                          <a:ea typeface="맑은 고딕" panose="020B0503020000020004" pitchFamily="50" charset="-127"/>
                        </a:rPr>
                        <a:t>52</a:t>
                      </a:r>
                      <a:r>
                        <a:rPr lang="ko-KR" altLang="en-US" sz="1200" b="0" i="0" u="none" strike="noStrike" dirty="0">
                          <a:solidFill>
                            <a:srgbClr val="000000"/>
                          </a:solidFill>
                          <a:effectLst/>
                          <a:latin typeface="Arial" panose="020B0604020202020204" pitchFamily="34" charset="0"/>
                          <a:ea typeface="맑은 고딕" panose="020B0503020000020004" pitchFamily="50" charset="-127"/>
                        </a:rPr>
                        <a:t>만원</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0D8E8"/>
                    </a:solidFill>
                  </a:tcPr>
                </a:tc>
                <a:tc vMerge="1">
                  <a:txBody>
                    <a:bodyPr/>
                    <a:lstStyle/>
                    <a:p>
                      <a:pPr latinLnBrk="1"/>
                      <a:endParaRPr lang="ko-KR" altLang="en-US"/>
                    </a:p>
                  </a:txBody>
                  <a:tcPr/>
                </a:tc>
                <a:extLst>
                  <a:ext uri="{0D108BD9-81ED-4DB2-BD59-A6C34878D82A}">
                    <a16:rowId xmlns:a16="http://schemas.microsoft.com/office/drawing/2014/main" val="1972833015"/>
                  </a:ext>
                </a:extLst>
              </a:tr>
            </a:tbl>
          </a:graphicData>
        </a:graphic>
      </p:graphicFrame>
    </p:spTree>
    <p:extLst>
      <p:ext uri="{BB962C8B-B14F-4D97-AF65-F5344CB8AC3E}">
        <p14:creationId xmlns:p14="http://schemas.microsoft.com/office/powerpoint/2010/main" val="29645306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Anti-IL4R – </a:t>
            </a:r>
            <a:r>
              <a:rPr lang="en-US" altLang="ko-KR" dirty="0" err="1"/>
              <a:t>Dupilumab</a:t>
            </a:r>
            <a:r>
              <a:rPr lang="en-US" altLang="ko-KR" dirty="0"/>
              <a:t> </a:t>
            </a:r>
            <a:br>
              <a:rPr lang="en-US" altLang="ko-KR" dirty="0"/>
            </a:br>
            <a:r>
              <a:rPr lang="en-US" altLang="ko-KR" dirty="0"/>
              <a:t>_</a:t>
            </a:r>
            <a:r>
              <a:rPr lang="ko-KR" altLang="en-US" dirty="0"/>
              <a:t>추가고려사항</a:t>
            </a:r>
          </a:p>
        </p:txBody>
      </p:sp>
      <p:sp>
        <p:nvSpPr>
          <p:cNvPr id="5" name="텍스트 개체 틀 4"/>
          <p:cNvSpPr>
            <a:spLocks noGrp="1"/>
          </p:cNvSpPr>
          <p:nvPr>
            <p:ph type="body" idx="1"/>
          </p:nvPr>
        </p:nvSpPr>
        <p:spPr/>
        <p:txBody>
          <a:bodyPr/>
          <a:lstStyle/>
          <a:p>
            <a:r>
              <a:rPr lang="ko-KR" altLang="en-US" dirty="0"/>
              <a:t>장점</a:t>
            </a:r>
          </a:p>
        </p:txBody>
      </p:sp>
      <p:sp>
        <p:nvSpPr>
          <p:cNvPr id="3" name="내용 개체 틀 2"/>
          <p:cNvSpPr>
            <a:spLocks noGrp="1"/>
          </p:cNvSpPr>
          <p:nvPr>
            <p:ph sz="half" idx="2"/>
          </p:nvPr>
        </p:nvSpPr>
        <p:spPr/>
        <p:txBody>
          <a:bodyPr/>
          <a:lstStyle/>
          <a:p>
            <a:r>
              <a:rPr lang="en-US" altLang="ko-KR" u="sng" dirty="0" err="1"/>
              <a:t>Omalizumab</a:t>
            </a:r>
            <a:r>
              <a:rPr lang="en-US" altLang="ko-KR" u="sng" dirty="0"/>
              <a:t>, anti-IL5/IL5R </a:t>
            </a:r>
            <a:r>
              <a:rPr lang="ko-KR" altLang="en-US" u="sng" dirty="0"/>
              <a:t>실패 후 </a:t>
            </a:r>
            <a:r>
              <a:rPr lang="en-US" altLang="ko-KR" u="sng" dirty="0" err="1"/>
              <a:t>dupilumab</a:t>
            </a:r>
            <a:r>
              <a:rPr lang="en-US" altLang="ko-KR" u="sng" dirty="0"/>
              <a:t> </a:t>
            </a:r>
            <a:r>
              <a:rPr lang="ko-KR" altLang="en-US" u="sng" dirty="0" err="1"/>
              <a:t>치료성공</a:t>
            </a:r>
            <a:r>
              <a:rPr lang="ko-KR" altLang="en-US" u="sng" dirty="0"/>
              <a:t> 데이터 있음</a:t>
            </a:r>
            <a:r>
              <a:rPr lang="en-US" altLang="ko-KR" u="sng" dirty="0"/>
              <a:t>.</a:t>
            </a:r>
          </a:p>
          <a:p>
            <a:endParaRPr lang="en-US" altLang="ko-KR" dirty="0"/>
          </a:p>
          <a:p>
            <a:r>
              <a:rPr lang="en-US" altLang="ko-KR" u="sng" dirty="0"/>
              <a:t>Atopic dermatitis</a:t>
            </a:r>
            <a:r>
              <a:rPr lang="ko-KR" altLang="en-US" u="sng" dirty="0"/>
              <a:t>에 효과 아주 좋음</a:t>
            </a:r>
            <a:r>
              <a:rPr lang="en-US" altLang="ko-KR" u="sng" dirty="0"/>
              <a:t>.</a:t>
            </a:r>
          </a:p>
          <a:p>
            <a:endParaRPr lang="en-US" altLang="ko-KR" dirty="0"/>
          </a:p>
          <a:p>
            <a:r>
              <a:rPr lang="en-US" altLang="ko-KR" dirty="0" err="1"/>
              <a:t>CRSw</a:t>
            </a:r>
            <a:r>
              <a:rPr lang="en-US" altLang="ko-KR" b="1" u="sng" dirty="0" err="1"/>
              <a:t>NP</a:t>
            </a:r>
            <a:r>
              <a:rPr lang="ko-KR" altLang="en-US" u="sng" dirty="0"/>
              <a:t>에도 효과 좋음</a:t>
            </a:r>
            <a:r>
              <a:rPr lang="en-US" altLang="ko-KR" u="sng" dirty="0"/>
              <a:t>.</a:t>
            </a:r>
          </a:p>
          <a:p>
            <a:pPr lvl="1"/>
            <a:r>
              <a:rPr lang="en-US" altLang="ko-KR" dirty="0" err="1"/>
              <a:t>Dupilumab</a:t>
            </a:r>
            <a:r>
              <a:rPr lang="en-US" altLang="ko-KR" dirty="0"/>
              <a:t> &gt;&gt;&gt; </a:t>
            </a:r>
            <a:r>
              <a:rPr lang="en-US" altLang="ko-KR" dirty="0" err="1"/>
              <a:t>omalizumab</a:t>
            </a:r>
            <a:r>
              <a:rPr lang="en-US" altLang="ko-KR" dirty="0"/>
              <a:t> &gt;= </a:t>
            </a:r>
            <a:r>
              <a:rPr lang="en-US" altLang="ko-KR" dirty="0" err="1"/>
              <a:t>mepolizumab</a:t>
            </a:r>
            <a:endParaRPr lang="en-US" altLang="ko-KR" dirty="0"/>
          </a:p>
          <a:p>
            <a:endParaRPr lang="ko-KR" altLang="en-US" dirty="0"/>
          </a:p>
        </p:txBody>
      </p:sp>
      <p:sp>
        <p:nvSpPr>
          <p:cNvPr id="6" name="텍스트 개체 틀 5"/>
          <p:cNvSpPr>
            <a:spLocks noGrp="1"/>
          </p:cNvSpPr>
          <p:nvPr>
            <p:ph type="body" sz="quarter" idx="3"/>
          </p:nvPr>
        </p:nvSpPr>
        <p:spPr/>
        <p:txBody>
          <a:bodyPr/>
          <a:lstStyle/>
          <a:p>
            <a:r>
              <a:rPr lang="ko-KR" altLang="en-US" dirty="0"/>
              <a:t>단점</a:t>
            </a:r>
          </a:p>
        </p:txBody>
      </p:sp>
      <p:sp>
        <p:nvSpPr>
          <p:cNvPr id="7" name="내용 개체 틀 6"/>
          <p:cNvSpPr>
            <a:spLocks noGrp="1"/>
          </p:cNvSpPr>
          <p:nvPr>
            <p:ph sz="quarter" idx="4"/>
          </p:nvPr>
        </p:nvSpPr>
        <p:spPr/>
        <p:txBody>
          <a:bodyPr/>
          <a:lstStyle/>
          <a:p>
            <a:r>
              <a:rPr lang="en-US" altLang="ko-KR" sz="2000" u="sng" dirty="0"/>
              <a:t>Eosinophilia </a:t>
            </a:r>
            <a:r>
              <a:rPr lang="en-US" altLang="ko-KR" sz="2000" u="sng" dirty="0">
                <a:sym typeface="Wingdings" panose="05000000000000000000" pitchFamily="2" charset="2"/>
              </a:rPr>
              <a:t> organ damage report (+)</a:t>
            </a:r>
            <a:endParaRPr lang="en-US" altLang="ko-KR" sz="2000" u="sng" dirty="0"/>
          </a:p>
          <a:p>
            <a:pPr lvl="1"/>
            <a:r>
              <a:rPr lang="en-US" altLang="ko-KR" sz="1200" dirty="0"/>
              <a:t>increase in blood eosinophils with a maximum increase occurring at approximately 16-20 weeks after starting therapy,</a:t>
            </a:r>
          </a:p>
          <a:p>
            <a:pPr lvl="1"/>
            <a:r>
              <a:rPr lang="en-US" altLang="ko-KR" sz="1200" dirty="0"/>
              <a:t> the eosinophil count generally decreased to baseline by 28-52 weeks</a:t>
            </a:r>
          </a:p>
          <a:p>
            <a:endParaRPr lang="ko-KR" altLang="en-US" sz="1400" dirty="0"/>
          </a:p>
        </p:txBody>
      </p:sp>
      <p:sp>
        <p:nvSpPr>
          <p:cNvPr id="4" name="직사각형 3"/>
          <p:cNvSpPr/>
          <p:nvPr/>
        </p:nvSpPr>
        <p:spPr>
          <a:xfrm>
            <a:off x="7208370" y="5421201"/>
            <a:ext cx="4570942" cy="938502"/>
          </a:xfrm>
          <a:prstGeom prst="rect">
            <a:avLst/>
          </a:prstGeom>
        </p:spPr>
        <p:txBody>
          <a:bodyPr>
            <a:spAutoFit/>
          </a:bodyPr>
          <a:lstStyle/>
          <a:p>
            <a:pPr defTabSz="914217" fontAlgn="base" latinLnBrk="0">
              <a:spcBef>
                <a:spcPct val="0"/>
              </a:spcBef>
              <a:spcAft>
                <a:spcPct val="0"/>
              </a:spcAft>
              <a:defRPr/>
            </a:pPr>
            <a:r>
              <a:rPr lang="en-US" altLang="ko-KR" sz="1100" dirty="0">
                <a:solidFill>
                  <a:prstClr val="black"/>
                </a:solidFill>
                <a:latin typeface="Arial" charset="0"/>
                <a:cs typeface="Arial" charset="0"/>
                <a:hlinkClick r:id="rId3"/>
              </a:rPr>
              <a:t>https://www.aaaai.org/ask-the-expert/eosinophilia</a:t>
            </a:r>
            <a:endParaRPr lang="en-US" altLang="ko-KR" sz="1100" dirty="0">
              <a:solidFill>
                <a:prstClr val="black"/>
              </a:solidFill>
              <a:latin typeface="Arial" charset="0"/>
              <a:cs typeface="Arial" charset="0"/>
            </a:endParaRPr>
          </a:p>
          <a:p>
            <a:pPr defTabSz="914217" fontAlgn="base" latinLnBrk="0">
              <a:spcBef>
                <a:spcPct val="0"/>
              </a:spcBef>
              <a:spcAft>
                <a:spcPct val="0"/>
              </a:spcAft>
              <a:defRPr/>
            </a:pPr>
            <a:r>
              <a:rPr lang="en-US" altLang="ko-KR" sz="1100" dirty="0">
                <a:solidFill>
                  <a:prstClr val="black"/>
                </a:solidFill>
                <a:latin typeface="Arial" charset="0"/>
                <a:cs typeface="Arial" charset="0"/>
              </a:rPr>
              <a:t>2018_nejm_quest_Dupilumab Efficacy and Safety in Moderate to-Severe Uncontrolled Asthma</a:t>
            </a:r>
          </a:p>
          <a:p>
            <a:pPr defTabSz="914217" fontAlgn="base" latinLnBrk="0">
              <a:spcBef>
                <a:spcPct val="0"/>
              </a:spcBef>
              <a:spcAft>
                <a:spcPct val="0"/>
              </a:spcAft>
              <a:defRPr/>
            </a:pPr>
            <a:r>
              <a:rPr lang="en-US" altLang="ko-KR" sz="1100" dirty="0">
                <a:solidFill>
                  <a:prstClr val="black"/>
                </a:solidFill>
                <a:latin typeface="Arial" charset="0"/>
                <a:cs typeface="Arial" charset="0"/>
              </a:rPr>
              <a:t>2021_jacip_Complications of switching from anti-IL-5 or anti-IL-5R to </a:t>
            </a:r>
            <a:r>
              <a:rPr lang="en-US" altLang="ko-KR" sz="1100" dirty="0" err="1">
                <a:solidFill>
                  <a:prstClr val="black"/>
                </a:solidFill>
                <a:latin typeface="Arial" charset="0"/>
                <a:cs typeface="Arial" charset="0"/>
              </a:rPr>
              <a:t>dupilumab</a:t>
            </a:r>
            <a:r>
              <a:rPr lang="en-US" altLang="ko-KR" sz="1100" dirty="0">
                <a:solidFill>
                  <a:prstClr val="black"/>
                </a:solidFill>
                <a:latin typeface="Arial" charset="0"/>
                <a:cs typeface="Arial" charset="0"/>
              </a:rPr>
              <a:t> in corticosteroid-dependent severe asthma</a:t>
            </a:r>
            <a:endParaRPr lang="ko-KR" altLang="en-US" sz="1100" dirty="0">
              <a:solidFill>
                <a:prstClr val="black"/>
              </a:solidFill>
              <a:latin typeface="Arial" charset="0"/>
              <a:cs typeface="Arial" charset="0"/>
            </a:endParaRPr>
          </a:p>
        </p:txBody>
      </p:sp>
      <p:sp>
        <p:nvSpPr>
          <p:cNvPr id="8" name="직사각형 7"/>
          <p:cNvSpPr/>
          <p:nvPr/>
        </p:nvSpPr>
        <p:spPr>
          <a:xfrm>
            <a:off x="2829388" y="3073554"/>
            <a:ext cx="3060267" cy="307706"/>
          </a:xfrm>
          <a:prstGeom prst="rect">
            <a:avLst/>
          </a:prstGeom>
        </p:spPr>
        <p:txBody>
          <a:bodyPr wrap="square">
            <a:spAutoFit/>
          </a:bodyPr>
          <a:lstStyle/>
          <a:p>
            <a:pPr defTabSz="914217" fontAlgn="base" latinLnBrk="0">
              <a:spcBef>
                <a:spcPct val="0"/>
              </a:spcBef>
              <a:spcAft>
                <a:spcPct val="0"/>
              </a:spcAft>
              <a:defRPr/>
            </a:pPr>
            <a:r>
              <a:rPr lang="en-US" altLang="ko-KR" sz="700" dirty="0">
                <a:solidFill>
                  <a:prstClr val="black"/>
                </a:solidFill>
                <a:latin typeface="Arial" charset="0"/>
                <a:cs typeface="Arial" charset="0"/>
              </a:rPr>
              <a:t>2021_jaci_Dupilumab Improves Asthma Control and Lung Function in Patients with Insufficient Outcome During Previous Antibody Therapy</a:t>
            </a:r>
            <a:endParaRPr lang="ko-KR" altLang="en-US" sz="700" dirty="0">
              <a:solidFill>
                <a:prstClr val="black"/>
              </a:solidFill>
              <a:latin typeface="Arial" charset="0"/>
              <a:cs typeface="Arial" charset="0"/>
            </a:endParaRPr>
          </a:p>
        </p:txBody>
      </p:sp>
    </p:spTree>
    <p:extLst>
      <p:ext uri="{BB962C8B-B14F-4D97-AF65-F5344CB8AC3E}">
        <p14:creationId xmlns:p14="http://schemas.microsoft.com/office/powerpoint/2010/main" val="14347167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z="3200" dirty="0"/>
              <a:t>Anti-IL4R</a:t>
            </a:r>
            <a:r>
              <a:rPr lang="el-GR" altLang="ko-KR" sz="3200" dirty="0"/>
              <a:t>α</a:t>
            </a:r>
            <a:r>
              <a:rPr lang="en-US" altLang="ko-KR" sz="3200" dirty="0"/>
              <a:t> – </a:t>
            </a:r>
            <a:r>
              <a:rPr lang="en-US" altLang="ko-KR" sz="3200" dirty="0" err="1"/>
              <a:t>Dupilumab</a:t>
            </a:r>
            <a:br>
              <a:rPr lang="en-US" altLang="ko-KR" sz="3200" dirty="0"/>
            </a:br>
            <a:r>
              <a:rPr lang="en-US" altLang="ko-KR" sz="3200" dirty="0"/>
              <a:t>_</a:t>
            </a:r>
            <a:r>
              <a:rPr lang="ko-KR" altLang="en-US" sz="3200" dirty="0" err="1"/>
              <a:t>호산구</a:t>
            </a:r>
            <a:r>
              <a:rPr lang="en-US" altLang="ko-KR" sz="3200" dirty="0"/>
              <a:t> </a:t>
            </a:r>
            <a:r>
              <a:rPr lang="ko-KR" altLang="en-US" sz="3200" dirty="0"/>
              <a:t>증가 이슈</a:t>
            </a:r>
            <a:endParaRPr lang="ko-KR" altLang="en-US" dirty="0"/>
          </a:p>
        </p:txBody>
      </p:sp>
      <p:sp>
        <p:nvSpPr>
          <p:cNvPr id="4" name="직사각형 3"/>
          <p:cNvSpPr/>
          <p:nvPr/>
        </p:nvSpPr>
        <p:spPr>
          <a:xfrm>
            <a:off x="5605528" y="0"/>
            <a:ext cx="4496347" cy="1077218"/>
          </a:xfrm>
          <a:prstGeom prst="rect">
            <a:avLst/>
          </a:prstGeom>
          <a:solidFill>
            <a:srgbClr val="FFFF00"/>
          </a:solidFill>
        </p:spPr>
        <p:txBody>
          <a:bodyPr wrap="square">
            <a:spAutoFit/>
          </a:bodyPr>
          <a:lstStyle/>
          <a:p>
            <a:pPr defTabSz="914217" fontAlgn="base" latinLnBrk="0">
              <a:spcBef>
                <a:spcPct val="0"/>
              </a:spcBef>
              <a:spcAft>
                <a:spcPct val="0"/>
              </a:spcAft>
              <a:defRPr/>
            </a:pPr>
            <a:r>
              <a:rPr lang="ko-KR" altLang="en-US" dirty="0">
                <a:solidFill>
                  <a:prstClr val="black"/>
                </a:solidFill>
                <a:latin typeface="Arial" charset="0"/>
                <a:cs typeface="Arial" charset="0"/>
              </a:rPr>
              <a:t>특이사항</a:t>
            </a:r>
            <a:r>
              <a:rPr lang="en-US" altLang="ko-KR" dirty="0">
                <a:solidFill>
                  <a:prstClr val="black"/>
                </a:solidFill>
                <a:latin typeface="Arial" charset="0"/>
                <a:cs typeface="Arial" charset="0"/>
              </a:rPr>
              <a:t>: </a:t>
            </a:r>
          </a:p>
          <a:p>
            <a:pPr defTabSz="914217" fontAlgn="base" latinLnBrk="0">
              <a:spcBef>
                <a:spcPct val="0"/>
              </a:spcBef>
              <a:spcAft>
                <a:spcPct val="0"/>
              </a:spcAft>
              <a:defRPr/>
            </a:pPr>
            <a:r>
              <a:rPr lang="en-US" altLang="ko-KR" sz="1600" b="1" dirty="0" err="1">
                <a:solidFill>
                  <a:prstClr val="black"/>
                </a:solidFill>
                <a:latin typeface="Arial" charset="0"/>
                <a:cs typeface="Arial" charset="0"/>
              </a:rPr>
              <a:t>Dupilumab</a:t>
            </a:r>
            <a:r>
              <a:rPr lang="en-US" altLang="ko-KR" sz="1600" b="1" dirty="0">
                <a:solidFill>
                  <a:prstClr val="black"/>
                </a:solidFill>
                <a:latin typeface="Arial" charset="0"/>
                <a:cs typeface="Arial" charset="0"/>
              </a:rPr>
              <a:t> </a:t>
            </a:r>
            <a:r>
              <a:rPr lang="en-US" altLang="ko-KR" sz="1100" b="1" dirty="0">
                <a:solidFill>
                  <a:prstClr val="black"/>
                </a:solidFill>
                <a:latin typeface="Arial" charset="0"/>
                <a:cs typeface="Arial" charset="0"/>
                <a:sym typeface="Wingdings" panose="05000000000000000000" pitchFamily="2" charset="2"/>
              </a:rPr>
              <a:t> IL4</a:t>
            </a:r>
            <a:r>
              <a:rPr lang="ko-KR" altLang="en-US" sz="1100" b="1" dirty="0">
                <a:solidFill>
                  <a:prstClr val="black"/>
                </a:solidFill>
                <a:latin typeface="Arial" charset="0"/>
                <a:cs typeface="Arial" charset="0"/>
              </a:rPr>
              <a:t> ↓</a:t>
            </a:r>
            <a:r>
              <a:rPr lang="en-US" altLang="ko-KR" sz="1100" b="1" dirty="0">
                <a:solidFill>
                  <a:prstClr val="black"/>
                </a:solidFill>
                <a:latin typeface="Arial" charset="0"/>
                <a:cs typeface="Arial" charset="0"/>
              </a:rPr>
              <a:t>IL13</a:t>
            </a:r>
            <a:r>
              <a:rPr lang="ko-KR" altLang="en-US" sz="1100" b="1" dirty="0">
                <a:solidFill>
                  <a:prstClr val="black"/>
                </a:solidFill>
                <a:latin typeface="Arial" charset="0"/>
                <a:cs typeface="Arial" charset="0"/>
              </a:rPr>
              <a:t> ↓</a:t>
            </a:r>
            <a:endParaRPr lang="en-US" altLang="ko-KR" sz="1100" b="1" dirty="0">
              <a:solidFill>
                <a:prstClr val="black"/>
              </a:solidFill>
              <a:latin typeface="Arial" charset="0"/>
              <a:cs typeface="Arial" charset="0"/>
            </a:endParaRPr>
          </a:p>
          <a:p>
            <a:pPr defTabSz="914217" fontAlgn="base" latinLnBrk="0">
              <a:spcBef>
                <a:spcPct val="0"/>
              </a:spcBef>
              <a:spcAft>
                <a:spcPct val="0"/>
              </a:spcAft>
              <a:defRPr/>
            </a:pPr>
            <a:r>
              <a:rPr lang="en-US" altLang="ko-KR" sz="1200" b="1" dirty="0">
                <a:solidFill>
                  <a:prstClr val="black"/>
                </a:solidFill>
                <a:latin typeface="Arial" charset="0"/>
                <a:cs typeface="Arial" charset="0"/>
                <a:sym typeface="Wingdings" panose="05000000000000000000" pitchFamily="2" charset="2"/>
              </a:rPr>
              <a:t> Adhesion </a:t>
            </a:r>
            <a:r>
              <a:rPr lang="en-US" altLang="ko-KR" sz="1200" b="1" dirty="0" err="1">
                <a:solidFill>
                  <a:prstClr val="black"/>
                </a:solidFill>
                <a:latin typeface="Arial" charset="0"/>
                <a:cs typeface="Arial" charset="0"/>
                <a:sym typeface="Wingdings" panose="05000000000000000000" pitchFamily="2" charset="2"/>
              </a:rPr>
              <a:t>mol.for</a:t>
            </a:r>
            <a:r>
              <a:rPr lang="en-US" altLang="ko-KR" sz="1200" b="1" dirty="0">
                <a:solidFill>
                  <a:prstClr val="black"/>
                </a:solidFill>
                <a:latin typeface="Arial" charset="0"/>
                <a:cs typeface="Arial" charset="0"/>
                <a:sym typeface="Wingdings" panose="05000000000000000000" pitchFamily="2" charset="2"/>
              </a:rPr>
              <a:t> </a:t>
            </a:r>
            <a:r>
              <a:rPr lang="en-US" altLang="ko-KR" sz="1200" b="1" dirty="0" err="1">
                <a:solidFill>
                  <a:prstClr val="black"/>
                </a:solidFill>
                <a:latin typeface="Arial" charset="0"/>
                <a:cs typeface="Arial" charset="0"/>
                <a:sym typeface="Wingdings" panose="05000000000000000000" pitchFamily="2" charset="2"/>
              </a:rPr>
              <a:t>Eo</a:t>
            </a:r>
            <a:r>
              <a:rPr lang="ko-KR" altLang="en-US" sz="1200" b="1" dirty="0">
                <a:solidFill>
                  <a:prstClr val="black"/>
                </a:solidFill>
                <a:latin typeface="Arial" charset="0"/>
                <a:cs typeface="Arial" charset="0"/>
              </a:rPr>
              <a:t> ↓ </a:t>
            </a:r>
            <a:r>
              <a:rPr lang="ko-KR" altLang="en-US" sz="1200" b="1" dirty="0" err="1">
                <a:solidFill>
                  <a:prstClr val="black"/>
                </a:solidFill>
                <a:latin typeface="Arial" charset="0"/>
                <a:cs typeface="Arial" charset="0"/>
              </a:rPr>
              <a:t>기도상피의</a:t>
            </a:r>
            <a:r>
              <a:rPr lang="en-US" altLang="ko-KR" sz="1200" b="1" dirty="0" err="1">
                <a:solidFill>
                  <a:prstClr val="black"/>
                </a:solidFill>
                <a:latin typeface="Arial" charset="0"/>
                <a:cs typeface="Arial" charset="0"/>
              </a:rPr>
              <a:t>eotaxin</a:t>
            </a:r>
            <a:r>
              <a:rPr lang="en-US" altLang="ko-KR" sz="1200" b="1" dirty="0">
                <a:solidFill>
                  <a:prstClr val="black"/>
                </a:solidFill>
                <a:latin typeface="Arial" charset="0"/>
                <a:cs typeface="Arial" charset="0"/>
              </a:rPr>
              <a:t>[CCL11]</a:t>
            </a:r>
            <a:r>
              <a:rPr lang="ko-KR" altLang="en-US" sz="1200" b="1" dirty="0">
                <a:solidFill>
                  <a:prstClr val="black"/>
                </a:solidFill>
                <a:latin typeface="Arial" charset="0"/>
                <a:cs typeface="Arial" charset="0"/>
              </a:rPr>
              <a:t>생산 ↓</a:t>
            </a:r>
            <a:endParaRPr lang="en-US" altLang="ko-KR" sz="1600" b="1" dirty="0">
              <a:solidFill>
                <a:prstClr val="black"/>
              </a:solidFill>
              <a:latin typeface="Arial" charset="0"/>
              <a:cs typeface="Arial" charset="0"/>
            </a:endParaRPr>
          </a:p>
          <a:p>
            <a:pPr defTabSz="914217" fontAlgn="base" latinLnBrk="0">
              <a:spcBef>
                <a:spcPct val="0"/>
              </a:spcBef>
              <a:spcAft>
                <a:spcPct val="0"/>
              </a:spcAft>
              <a:defRPr/>
            </a:pPr>
            <a:r>
              <a:rPr lang="en-US" altLang="ko-KR" sz="1600" b="1" dirty="0">
                <a:solidFill>
                  <a:prstClr val="black"/>
                </a:solidFill>
                <a:latin typeface="Arial" charset="0"/>
                <a:cs typeface="Arial" charset="0"/>
                <a:sym typeface="Wingdings" panose="05000000000000000000" pitchFamily="2" charset="2"/>
              </a:rPr>
              <a:t></a:t>
            </a:r>
            <a:r>
              <a:rPr lang="en-US" altLang="ko-KR" sz="1600" b="1" dirty="0">
                <a:solidFill>
                  <a:prstClr val="black"/>
                </a:solidFill>
                <a:latin typeface="Arial" charset="0"/>
                <a:cs typeface="Arial" charset="0"/>
              </a:rPr>
              <a:t>  </a:t>
            </a:r>
            <a:r>
              <a:rPr lang="en-US" altLang="ko-KR" b="1" u="sng" dirty="0">
                <a:solidFill>
                  <a:prstClr val="black"/>
                </a:solidFill>
                <a:latin typeface="Arial" charset="0"/>
                <a:cs typeface="Arial" charset="0"/>
              </a:rPr>
              <a:t>tissue </a:t>
            </a:r>
            <a:r>
              <a:rPr lang="ko-KR" altLang="en-US" b="1" u="sng" dirty="0" err="1">
                <a:solidFill>
                  <a:prstClr val="black"/>
                </a:solidFill>
                <a:latin typeface="Arial" charset="0"/>
                <a:cs typeface="Arial" charset="0"/>
              </a:rPr>
              <a:t>호산구</a:t>
            </a:r>
            <a:r>
              <a:rPr lang="ko-KR" altLang="en-US" b="1" u="sng" dirty="0">
                <a:solidFill>
                  <a:prstClr val="black"/>
                </a:solidFill>
                <a:latin typeface="Arial" charset="0"/>
                <a:cs typeface="Arial" charset="0"/>
              </a:rPr>
              <a:t> ↓</a:t>
            </a:r>
            <a:r>
              <a:rPr lang="en-US" altLang="ko-KR" b="1" u="sng" dirty="0">
                <a:solidFill>
                  <a:prstClr val="black"/>
                </a:solidFill>
                <a:latin typeface="Arial" charset="0"/>
                <a:cs typeface="Arial" charset="0"/>
              </a:rPr>
              <a:t>,</a:t>
            </a:r>
            <a:r>
              <a:rPr lang="ko-KR" altLang="en-US" b="1" u="sng" dirty="0">
                <a:solidFill>
                  <a:prstClr val="black"/>
                </a:solidFill>
                <a:latin typeface="Arial" charset="0"/>
                <a:cs typeface="Arial" charset="0"/>
              </a:rPr>
              <a:t> 하지만</a:t>
            </a:r>
            <a:r>
              <a:rPr lang="en-US" altLang="ko-KR" b="1" u="sng" dirty="0">
                <a:solidFill>
                  <a:prstClr val="black"/>
                </a:solidFill>
                <a:latin typeface="Arial" charset="0"/>
                <a:cs typeface="Arial" charset="0"/>
              </a:rPr>
              <a:t> PB </a:t>
            </a:r>
            <a:r>
              <a:rPr lang="ko-KR" altLang="en-US" b="1" u="sng" dirty="0" err="1">
                <a:solidFill>
                  <a:prstClr val="black"/>
                </a:solidFill>
                <a:latin typeface="Arial" charset="0"/>
                <a:cs typeface="Arial" charset="0"/>
              </a:rPr>
              <a:t>호산구</a:t>
            </a:r>
            <a:r>
              <a:rPr lang="ko-KR" altLang="en-US" b="1" u="sng" dirty="0">
                <a:solidFill>
                  <a:prstClr val="black"/>
                </a:solidFill>
                <a:latin typeface="Arial" charset="0"/>
                <a:cs typeface="Arial" charset="0"/>
              </a:rPr>
              <a:t> ↑</a:t>
            </a:r>
            <a:endParaRPr lang="ko-KR" altLang="en-US" sz="1600" b="1" u="sng" dirty="0">
              <a:solidFill>
                <a:prstClr val="black"/>
              </a:solidFill>
              <a:latin typeface="Arial" charset="0"/>
              <a:cs typeface="Arial" charset="0"/>
            </a:endParaRPr>
          </a:p>
        </p:txBody>
      </p:sp>
      <p:pic>
        <p:nvPicPr>
          <p:cNvPr id="7" name="그림 6"/>
          <p:cNvPicPr>
            <a:picLocks noChangeAspect="1"/>
          </p:cNvPicPr>
          <p:nvPr/>
        </p:nvPicPr>
        <p:blipFill>
          <a:blip r:embed="rId3"/>
          <a:stretch>
            <a:fillRect/>
          </a:stretch>
        </p:blipFill>
        <p:spPr>
          <a:xfrm>
            <a:off x="44093" y="2454074"/>
            <a:ext cx="6032892" cy="3937255"/>
          </a:xfrm>
          <a:prstGeom prst="rect">
            <a:avLst/>
          </a:prstGeom>
        </p:spPr>
      </p:pic>
      <p:sp>
        <p:nvSpPr>
          <p:cNvPr id="6" name="직사각형 5"/>
          <p:cNvSpPr/>
          <p:nvPr/>
        </p:nvSpPr>
        <p:spPr>
          <a:xfrm>
            <a:off x="113961" y="1072744"/>
            <a:ext cx="3390116" cy="1230819"/>
          </a:xfrm>
          <a:prstGeom prst="rect">
            <a:avLst/>
          </a:prstGeom>
          <a:solidFill>
            <a:srgbClr val="FFFF00"/>
          </a:solidFill>
        </p:spPr>
        <p:txBody>
          <a:bodyPr wrap="square" lIns="91417" tIns="45708" rIns="91417" bIns="45708">
            <a:spAutoFit/>
          </a:bodyPr>
          <a:lstStyle/>
          <a:p>
            <a:pPr defTabSz="914217" fontAlgn="base" latinLnBrk="0">
              <a:spcBef>
                <a:spcPct val="0"/>
              </a:spcBef>
              <a:spcAft>
                <a:spcPct val="0"/>
              </a:spcAft>
              <a:defRPr/>
            </a:pPr>
            <a:r>
              <a:rPr lang="en-US" altLang="ko-KR" sz="2000" b="1" dirty="0">
                <a:solidFill>
                  <a:prstClr val="black"/>
                </a:solidFill>
                <a:latin typeface="Arial" charset="0"/>
                <a:cs typeface="Arial" charset="0"/>
              </a:rPr>
              <a:t>QUEST</a:t>
            </a:r>
            <a:r>
              <a:rPr lang="ko-KR" altLang="en-US" sz="2000" b="1" dirty="0">
                <a:solidFill>
                  <a:prstClr val="black"/>
                </a:solidFill>
                <a:latin typeface="Arial" charset="0"/>
                <a:cs typeface="Arial" charset="0"/>
              </a:rPr>
              <a:t> </a:t>
            </a:r>
            <a:r>
              <a:rPr lang="en-US" altLang="ko-KR" sz="2000" b="1" dirty="0">
                <a:solidFill>
                  <a:prstClr val="black"/>
                </a:solidFill>
                <a:latin typeface="Arial" charset="0"/>
                <a:cs typeface="Arial" charset="0"/>
              </a:rPr>
              <a:t>(2018 NEJM)</a:t>
            </a:r>
          </a:p>
          <a:p>
            <a:pPr defTabSz="914217" fontAlgn="base" latinLnBrk="0">
              <a:spcBef>
                <a:spcPct val="0"/>
              </a:spcBef>
              <a:spcAft>
                <a:spcPct val="0"/>
              </a:spcAft>
              <a:defRPr/>
            </a:pPr>
            <a:r>
              <a:rPr lang="en-US" altLang="ko-KR" sz="1400" b="1" dirty="0">
                <a:solidFill>
                  <a:prstClr val="black"/>
                </a:solidFill>
                <a:latin typeface="Arial" charset="0"/>
                <a:cs typeface="Arial" charset="0"/>
              </a:rPr>
              <a:t>#</a:t>
            </a:r>
            <a:r>
              <a:rPr lang="en-US" altLang="ko-KR" sz="1400" b="1" dirty="0" err="1">
                <a:solidFill>
                  <a:prstClr val="black"/>
                </a:solidFill>
                <a:latin typeface="Arial" charset="0"/>
                <a:cs typeface="Arial" charset="0"/>
              </a:rPr>
              <a:t>Eo</a:t>
            </a:r>
            <a:r>
              <a:rPr lang="en-US" altLang="ko-KR" sz="1400" b="1" dirty="0">
                <a:solidFill>
                  <a:prstClr val="black"/>
                </a:solidFill>
                <a:latin typeface="Arial" charset="0"/>
                <a:cs typeface="Arial" charset="0"/>
              </a:rPr>
              <a:t> trend during Du.</a:t>
            </a:r>
            <a:r>
              <a:rPr lang="pl-PL" altLang="ko-KR" sz="1400" b="1" dirty="0">
                <a:solidFill>
                  <a:prstClr val="black"/>
                </a:solidFill>
                <a:latin typeface="Arial" charset="0"/>
                <a:cs typeface="Arial" charset="0"/>
              </a:rPr>
              <a:t> </a:t>
            </a:r>
            <a:endParaRPr lang="en-US" altLang="ko-KR" sz="1400" b="1" dirty="0">
              <a:solidFill>
                <a:prstClr val="black"/>
              </a:solidFill>
              <a:latin typeface="Arial" charset="0"/>
              <a:cs typeface="Arial" charset="0"/>
            </a:endParaRPr>
          </a:p>
          <a:p>
            <a:pPr defTabSz="914217" fontAlgn="base" latinLnBrk="0">
              <a:spcBef>
                <a:spcPct val="0"/>
              </a:spcBef>
              <a:spcAft>
                <a:spcPct val="0"/>
              </a:spcAft>
              <a:defRPr/>
            </a:pPr>
            <a:r>
              <a:rPr lang="en-US" altLang="ko-KR" sz="1600" b="1" dirty="0">
                <a:solidFill>
                  <a:prstClr val="black"/>
                </a:solidFill>
                <a:latin typeface="Arial" charset="0"/>
                <a:cs typeface="Arial" charset="0"/>
              </a:rPr>
              <a:t>(</a:t>
            </a:r>
            <a:r>
              <a:rPr lang="en-US" altLang="ko-KR" sz="1600" b="1" u="sng" dirty="0">
                <a:solidFill>
                  <a:prstClr val="black"/>
                </a:solidFill>
                <a:latin typeface="Arial" charset="0"/>
                <a:cs typeface="Arial" charset="0"/>
              </a:rPr>
              <a:t>16-20 weeks </a:t>
            </a:r>
            <a:r>
              <a:rPr lang="ko-KR" altLang="en-US" sz="1600" b="1" u="sng" dirty="0">
                <a:solidFill>
                  <a:prstClr val="black"/>
                </a:solidFill>
                <a:latin typeface="Arial" charset="0"/>
                <a:cs typeface="Arial" charset="0"/>
              </a:rPr>
              <a:t>에 </a:t>
            </a:r>
            <a:r>
              <a:rPr lang="en-US" altLang="ko-KR" sz="1600" b="1" u="sng" dirty="0">
                <a:solidFill>
                  <a:prstClr val="black"/>
                </a:solidFill>
                <a:latin typeface="Arial" charset="0"/>
                <a:cs typeface="Arial" charset="0"/>
              </a:rPr>
              <a:t>2</a:t>
            </a:r>
            <a:r>
              <a:rPr lang="ko-KR" altLang="en-US" sz="1600" b="1" u="sng" dirty="0">
                <a:solidFill>
                  <a:prstClr val="black"/>
                </a:solidFill>
                <a:latin typeface="Arial" charset="0"/>
                <a:cs typeface="Arial" charset="0"/>
              </a:rPr>
              <a:t>배</a:t>
            </a:r>
            <a:r>
              <a:rPr lang="en-US" altLang="ko-KR" sz="1600" b="1" u="sng" dirty="0">
                <a:solidFill>
                  <a:prstClr val="black"/>
                </a:solidFill>
                <a:latin typeface="Arial" charset="0"/>
                <a:cs typeface="Arial" charset="0"/>
                <a:sym typeface="Wingdings" panose="05000000000000000000" pitchFamily="2" charset="2"/>
              </a:rPr>
              <a:t> </a:t>
            </a:r>
            <a:r>
              <a:rPr lang="ko-KR" altLang="en-US" sz="1600" b="1" u="sng" dirty="0">
                <a:solidFill>
                  <a:prstClr val="black"/>
                </a:solidFill>
                <a:latin typeface="Arial" charset="0"/>
                <a:cs typeface="Arial" charset="0"/>
                <a:sym typeface="Wingdings" panose="05000000000000000000" pitchFamily="2" charset="2"/>
              </a:rPr>
              <a:t>이후 감소</a:t>
            </a:r>
            <a:r>
              <a:rPr lang="en-US" altLang="ko-KR" sz="1600" b="1" u="sng" dirty="0">
                <a:solidFill>
                  <a:prstClr val="black"/>
                </a:solidFill>
                <a:latin typeface="Arial" charset="0"/>
                <a:cs typeface="Arial" charset="0"/>
                <a:sym typeface="Wingdings" panose="05000000000000000000" pitchFamily="2" charset="2"/>
              </a:rPr>
              <a:t>)</a:t>
            </a:r>
            <a:endParaRPr lang="pl-PL" altLang="ko-KR" sz="1600" b="1" dirty="0">
              <a:solidFill>
                <a:prstClr val="black"/>
              </a:solidFill>
              <a:latin typeface="Arial" charset="0"/>
              <a:cs typeface="Arial" charset="0"/>
            </a:endParaRPr>
          </a:p>
          <a:p>
            <a:pPr defTabSz="914217" fontAlgn="base" latinLnBrk="0">
              <a:spcBef>
                <a:spcPct val="0"/>
              </a:spcBef>
              <a:spcAft>
                <a:spcPct val="0"/>
              </a:spcAft>
              <a:defRPr/>
            </a:pPr>
            <a:r>
              <a:rPr lang="en-US" altLang="ko-KR" sz="1200" b="1" dirty="0">
                <a:solidFill>
                  <a:prstClr val="black"/>
                </a:solidFill>
                <a:latin typeface="Arial" charset="0"/>
                <a:cs typeface="Arial" charset="0"/>
              </a:rPr>
              <a:t> </a:t>
            </a:r>
            <a:r>
              <a:rPr lang="pl-PL" altLang="ko-KR" sz="1050" b="1" dirty="0">
                <a:solidFill>
                  <a:prstClr val="black"/>
                </a:solidFill>
                <a:latin typeface="Arial" charset="0"/>
                <a:cs typeface="Arial" charset="0"/>
              </a:rPr>
              <a:t>200q2w</a:t>
            </a:r>
            <a:r>
              <a:rPr lang="en-US" altLang="ko-KR" sz="1050" b="1" dirty="0">
                <a:solidFill>
                  <a:prstClr val="black"/>
                </a:solidFill>
                <a:latin typeface="Arial" charset="0"/>
                <a:cs typeface="Arial" charset="0"/>
              </a:rPr>
              <a:t> (mean)</a:t>
            </a:r>
            <a:r>
              <a:rPr lang="pl-PL" altLang="ko-KR" sz="1050" b="1" dirty="0">
                <a:solidFill>
                  <a:prstClr val="black"/>
                </a:solidFill>
                <a:latin typeface="Arial" charset="0"/>
                <a:cs typeface="Arial" charset="0"/>
              </a:rPr>
              <a:t>: 12w 78%, 24w 62%, 52w 29%</a:t>
            </a:r>
          </a:p>
          <a:p>
            <a:pPr defTabSz="914217" fontAlgn="base" latinLnBrk="0">
              <a:spcBef>
                <a:spcPct val="0"/>
              </a:spcBef>
              <a:spcAft>
                <a:spcPct val="0"/>
              </a:spcAft>
              <a:defRPr/>
            </a:pPr>
            <a:r>
              <a:rPr lang="en-US" altLang="ko-KR" sz="1050" b="1" dirty="0">
                <a:solidFill>
                  <a:prstClr val="black"/>
                </a:solidFill>
                <a:latin typeface="Arial" charset="0"/>
                <a:cs typeface="Arial" charset="0"/>
              </a:rPr>
              <a:t> </a:t>
            </a:r>
            <a:r>
              <a:rPr lang="pl-PL" altLang="ko-KR" sz="1050" b="1" dirty="0">
                <a:solidFill>
                  <a:prstClr val="black"/>
                </a:solidFill>
                <a:latin typeface="Arial" charset="0"/>
                <a:cs typeface="Arial" charset="0"/>
              </a:rPr>
              <a:t>300q2w</a:t>
            </a:r>
            <a:r>
              <a:rPr lang="en-US" altLang="ko-KR" sz="1050" b="1" dirty="0">
                <a:solidFill>
                  <a:prstClr val="black"/>
                </a:solidFill>
                <a:latin typeface="Arial" charset="0"/>
                <a:cs typeface="Arial" charset="0"/>
              </a:rPr>
              <a:t> (mean)</a:t>
            </a:r>
            <a:r>
              <a:rPr lang="pl-PL" altLang="ko-KR" sz="1050" b="1" dirty="0">
                <a:solidFill>
                  <a:prstClr val="black"/>
                </a:solidFill>
                <a:latin typeface="Arial" charset="0"/>
                <a:cs typeface="Arial" charset="0"/>
              </a:rPr>
              <a:t>: 12w 93%, 24w 70%, 52w 44%</a:t>
            </a:r>
            <a:endParaRPr lang="en-US" altLang="ko-KR" sz="1050" b="1" dirty="0">
              <a:solidFill>
                <a:prstClr val="black"/>
              </a:solidFill>
              <a:latin typeface="Arial" charset="0"/>
              <a:cs typeface="Arial" charset="0"/>
            </a:endParaRPr>
          </a:p>
        </p:txBody>
      </p:sp>
      <p:sp>
        <p:nvSpPr>
          <p:cNvPr id="8" name="내용 개체 틀 3"/>
          <p:cNvSpPr txBox="1">
            <a:spLocks/>
          </p:cNvSpPr>
          <p:nvPr/>
        </p:nvSpPr>
        <p:spPr bwMode="auto">
          <a:xfrm>
            <a:off x="6294700" y="2454074"/>
            <a:ext cx="6006158" cy="431323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516" indent="-180516" algn="l" rtl="0" eaLnBrk="0" fontAlgn="base" hangingPunct="0">
              <a:spcBef>
                <a:spcPct val="0"/>
              </a:spcBef>
              <a:spcAft>
                <a:spcPct val="40000"/>
              </a:spcAft>
              <a:buFont typeface="Wingdings" pitchFamily="2" charset="2"/>
              <a:buChar char="§"/>
              <a:defRPr sz="2799">
                <a:solidFill>
                  <a:schemeClr val="tx1"/>
                </a:solidFill>
                <a:latin typeface="Calibri" pitchFamily="34" charset="0"/>
                <a:ea typeface="+mn-ea"/>
                <a:cs typeface="Calibri" pitchFamily="34" charset="0"/>
              </a:defRPr>
            </a:lvl1pPr>
            <a:lvl2pPr marL="443355" indent="-261275" algn="l" rtl="0" eaLnBrk="0" fontAlgn="base" hangingPunct="0">
              <a:spcBef>
                <a:spcPct val="0"/>
              </a:spcBef>
              <a:spcAft>
                <a:spcPct val="40000"/>
              </a:spcAft>
              <a:buChar char="–"/>
              <a:defRPr sz="2400">
                <a:solidFill>
                  <a:schemeClr val="tx1"/>
                </a:solidFill>
                <a:latin typeface="Calibri" pitchFamily="34" charset="0"/>
                <a:cs typeface="Calibri" pitchFamily="34" charset="0"/>
              </a:defRPr>
            </a:lvl2pPr>
            <a:lvl3pPr marL="718889" indent="-273928" algn="l" rtl="0" eaLnBrk="0" fontAlgn="base" hangingPunct="0">
              <a:spcBef>
                <a:spcPct val="0"/>
              </a:spcBef>
              <a:spcAft>
                <a:spcPct val="40000"/>
              </a:spcAft>
              <a:buChar char="•"/>
              <a:defRPr sz="2000">
                <a:solidFill>
                  <a:schemeClr val="tx1"/>
                </a:solidFill>
                <a:latin typeface="Calibri" pitchFamily="34" charset="0"/>
                <a:cs typeface="Calibri" pitchFamily="34" charset="0"/>
              </a:defRPr>
            </a:lvl3pPr>
            <a:lvl4pPr marL="984926" indent="-264429" algn="l" rtl="0" eaLnBrk="0" fontAlgn="base" hangingPunct="0">
              <a:spcBef>
                <a:spcPct val="0"/>
              </a:spcBef>
              <a:spcAft>
                <a:spcPct val="40000"/>
              </a:spcAft>
              <a:buChar char="–"/>
              <a:defRPr sz="1800">
                <a:solidFill>
                  <a:schemeClr val="tx1"/>
                </a:solidFill>
                <a:latin typeface="Calibri" pitchFamily="34" charset="0"/>
                <a:cs typeface="Calibri" pitchFamily="34" charset="0"/>
              </a:defRPr>
            </a:lvl4pPr>
            <a:lvl5pPr marL="1250927" indent="-264429" algn="l" rtl="0" eaLnBrk="0" fontAlgn="base" hangingPunct="0">
              <a:spcBef>
                <a:spcPct val="0"/>
              </a:spcBef>
              <a:spcAft>
                <a:spcPct val="40000"/>
              </a:spcAft>
              <a:buChar char="»"/>
              <a:defRPr sz="1600">
                <a:solidFill>
                  <a:schemeClr val="tx1"/>
                </a:solidFill>
                <a:latin typeface="Calibri" pitchFamily="34" charset="0"/>
                <a:cs typeface="Calibri" pitchFamily="34" charset="0"/>
              </a:defRPr>
            </a:lvl5pPr>
            <a:lvl6pPr marL="1706968" indent="-264429" algn="l" rtl="0" fontAlgn="base">
              <a:spcBef>
                <a:spcPct val="0"/>
              </a:spcBef>
              <a:spcAft>
                <a:spcPct val="40000"/>
              </a:spcAft>
              <a:buChar char="»"/>
              <a:defRPr>
                <a:solidFill>
                  <a:schemeClr val="tx1"/>
                </a:solidFill>
                <a:latin typeface="+mn-lt"/>
                <a:cs typeface="+mn-cs"/>
              </a:defRPr>
            </a:lvl6pPr>
            <a:lvl7pPr marL="2163003" indent="-264429" algn="l" rtl="0" fontAlgn="base">
              <a:spcBef>
                <a:spcPct val="0"/>
              </a:spcBef>
              <a:spcAft>
                <a:spcPct val="40000"/>
              </a:spcAft>
              <a:buChar char="»"/>
              <a:defRPr>
                <a:solidFill>
                  <a:schemeClr val="tx1"/>
                </a:solidFill>
                <a:latin typeface="+mn-lt"/>
                <a:cs typeface="+mn-cs"/>
              </a:defRPr>
            </a:lvl7pPr>
            <a:lvl8pPr marL="2619034" indent="-264429" algn="l" rtl="0" fontAlgn="base">
              <a:spcBef>
                <a:spcPct val="0"/>
              </a:spcBef>
              <a:spcAft>
                <a:spcPct val="40000"/>
              </a:spcAft>
              <a:buChar char="»"/>
              <a:defRPr>
                <a:solidFill>
                  <a:schemeClr val="tx1"/>
                </a:solidFill>
                <a:latin typeface="+mn-lt"/>
                <a:cs typeface="+mn-cs"/>
              </a:defRPr>
            </a:lvl8pPr>
            <a:lvl9pPr marL="3075077" indent="-264429" algn="l" rtl="0" fontAlgn="base">
              <a:spcBef>
                <a:spcPct val="0"/>
              </a:spcBef>
              <a:spcAft>
                <a:spcPct val="40000"/>
              </a:spcAft>
              <a:buChar char="»"/>
              <a:defRPr>
                <a:solidFill>
                  <a:schemeClr val="tx1"/>
                </a:solidFill>
                <a:latin typeface="+mn-lt"/>
                <a:cs typeface="+mn-cs"/>
              </a:defRPr>
            </a:lvl9pPr>
          </a:lstStyle>
          <a:p>
            <a:pPr latinLnBrk="0"/>
            <a:r>
              <a:rPr lang="en-US" altLang="ko-KR" sz="1200" kern="0" dirty="0"/>
              <a:t>Eosinophilia (n=56) [?</a:t>
            </a:r>
            <a:r>
              <a:rPr lang="en-US" altLang="ko-KR" sz="1200" kern="0" dirty="0" err="1"/>
              <a:t>Eo</a:t>
            </a:r>
            <a:r>
              <a:rPr lang="ko-KR" altLang="en-US" sz="1200" kern="0" dirty="0"/>
              <a:t>기준</a:t>
            </a:r>
            <a:r>
              <a:rPr lang="en-US" altLang="ko-KR" sz="1200" kern="0" dirty="0"/>
              <a:t>500(</a:t>
            </a:r>
            <a:r>
              <a:rPr lang="ko-KR" altLang="en-US" sz="1200" kern="0" dirty="0" err="1"/>
              <a:t>안나옴</a:t>
            </a:r>
            <a:r>
              <a:rPr lang="en-US" altLang="ko-KR" sz="1200" kern="0" dirty="0"/>
              <a:t>)]</a:t>
            </a:r>
          </a:p>
          <a:p>
            <a:pPr lvl="1" latinLnBrk="0"/>
            <a:r>
              <a:rPr lang="en-US" altLang="ko-KR" sz="1400" kern="0" dirty="0"/>
              <a:t>52/1264 (4.1%) in </a:t>
            </a:r>
            <a:r>
              <a:rPr lang="en-US" altLang="ko-KR" sz="1400" kern="0" dirty="0" err="1"/>
              <a:t>Dupilumab</a:t>
            </a:r>
            <a:r>
              <a:rPr lang="en-US" altLang="ko-KR" sz="1400" kern="0" dirty="0"/>
              <a:t> group</a:t>
            </a:r>
          </a:p>
          <a:p>
            <a:pPr lvl="2" latinLnBrk="0"/>
            <a:r>
              <a:rPr lang="en-US" altLang="ko-KR" sz="1050" kern="0" dirty="0"/>
              <a:t>7</a:t>
            </a:r>
            <a:r>
              <a:rPr lang="ko-KR" altLang="en-US" sz="1050" kern="0" dirty="0"/>
              <a:t>명</a:t>
            </a:r>
            <a:r>
              <a:rPr lang="en-US" altLang="ko-KR" sz="1050" kern="0" dirty="0">
                <a:sym typeface="Wingdings" panose="05000000000000000000" pitchFamily="2" charset="2"/>
              </a:rPr>
              <a:t></a:t>
            </a:r>
            <a:r>
              <a:rPr lang="ko-KR" altLang="en-US" sz="1050" kern="0" dirty="0">
                <a:sym typeface="Wingdings" panose="05000000000000000000" pitchFamily="2" charset="2"/>
              </a:rPr>
              <a:t>투약</a:t>
            </a:r>
            <a:r>
              <a:rPr lang="en-US" altLang="ko-KR" sz="1050" kern="0" dirty="0">
                <a:sym typeface="Wingdings" panose="05000000000000000000" pitchFamily="2" charset="2"/>
              </a:rPr>
              <a:t>(Du)</a:t>
            </a:r>
            <a:r>
              <a:rPr lang="ko-KR" altLang="en-US" sz="1050" kern="0" dirty="0">
                <a:sym typeface="Wingdings" panose="05000000000000000000" pitchFamily="2" charset="2"/>
              </a:rPr>
              <a:t>중단</a:t>
            </a:r>
            <a:endParaRPr lang="en-US" altLang="ko-KR" sz="1050" kern="0" dirty="0"/>
          </a:p>
          <a:p>
            <a:pPr lvl="1" latinLnBrk="0"/>
            <a:r>
              <a:rPr lang="en-US" altLang="ko-KR" sz="1100" kern="0" dirty="0"/>
              <a:t>4/634 (0.6%) in Pl group</a:t>
            </a:r>
          </a:p>
          <a:p>
            <a:pPr lvl="2" latinLnBrk="0"/>
            <a:r>
              <a:rPr lang="en-US" altLang="ko-KR" sz="1050" kern="0" dirty="0"/>
              <a:t>1</a:t>
            </a:r>
            <a:r>
              <a:rPr lang="ko-KR" altLang="en-US" sz="1050" kern="0" dirty="0"/>
              <a:t>명</a:t>
            </a:r>
            <a:r>
              <a:rPr lang="en-US" altLang="ko-KR" sz="1050" kern="0" dirty="0">
                <a:sym typeface="Wingdings" panose="05000000000000000000" pitchFamily="2" charset="2"/>
              </a:rPr>
              <a:t></a:t>
            </a:r>
            <a:r>
              <a:rPr lang="ko-KR" altLang="en-US" sz="1050" kern="0" dirty="0">
                <a:sym typeface="Wingdings" panose="05000000000000000000" pitchFamily="2" charset="2"/>
              </a:rPr>
              <a:t>투약</a:t>
            </a:r>
            <a:r>
              <a:rPr lang="en-US" altLang="ko-KR" sz="1050" kern="0" dirty="0">
                <a:sym typeface="Wingdings" panose="05000000000000000000" pitchFamily="2" charset="2"/>
              </a:rPr>
              <a:t>(Pl)</a:t>
            </a:r>
            <a:r>
              <a:rPr lang="ko-KR" altLang="en-US" sz="1050" kern="0" dirty="0">
                <a:sym typeface="Wingdings" panose="05000000000000000000" pitchFamily="2" charset="2"/>
              </a:rPr>
              <a:t>중단</a:t>
            </a:r>
            <a:endParaRPr lang="en-US" altLang="ko-KR" sz="1050" kern="0" dirty="0">
              <a:sym typeface="Wingdings" panose="05000000000000000000" pitchFamily="2" charset="2"/>
            </a:endParaRPr>
          </a:p>
          <a:p>
            <a:pPr lvl="2" latinLnBrk="0"/>
            <a:endParaRPr lang="en-US" altLang="ko-KR" sz="1400" kern="0" dirty="0">
              <a:sym typeface="Wingdings" panose="05000000000000000000" pitchFamily="2" charset="2"/>
            </a:endParaRPr>
          </a:p>
          <a:p>
            <a:pPr latinLnBrk="0"/>
            <a:r>
              <a:rPr lang="en-US" altLang="ko-KR" sz="1800" b="1" u="sng" kern="0" dirty="0">
                <a:solidFill>
                  <a:srgbClr val="FF0000"/>
                </a:solidFill>
              </a:rPr>
              <a:t>Eosinophilia </a:t>
            </a:r>
            <a:r>
              <a:rPr lang="en-US" altLang="ko-KR" sz="1800" b="1" kern="0" dirty="0">
                <a:solidFill>
                  <a:srgbClr val="FF0000"/>
                </a:solidFill>
              </a:rPr>
              <a:t>as TEAE (n=34)</a:t>
            </a:r>
          </a:p>
          <a:p>
            <a:pPr lvl="1" latinLnBrk="0"/>
            <a:r>
              <a:rPr lang="en-US" altLang="ko-KR" sz="1600" kern="0" dirty="0"/>
              <a:t>Any of the following criteria (judged by investigators)</a:t>
            </a:r>
          </a:p>
          <a:p>
            <a:pPr lvl="2" latinLnBrk="0"/>
            <a:r>
              <a:rPr lang="en-US" altLang="ko-KR" sz="1400" kern="0" dirty="0"/>
              <a:t>moderate or severe intensity; </a:t>
            </a:r>
          </a:p>
          <a:p>
            <a:pPr lvl="2" latinLnBrk="0"/>
            <a:r>
              <a:rPr lang="en-US" altLang="ko-KR" sz="1400" kern="0" dirty="0"/>
              <a:t>leading to permanent treatment discontinuation; </a:t>
            </a:r>
          </a:p>
          <a:p>
            <a:pPr lvl="2" latinLnBrk="0"/>
            <a:r>
              <a:rPr lang="en-US" altLang="ko-KR" sz="1400" kern="0" dirty="0"/>
              <a:t>peak eosinophil count ≥ 5000 cells/µL.</a:t>
            </a:r>
          </a:p>
          <a:p>
            <a:pPr lvl="1" latinLnBrk="0"/>
            <a:r>
              <a:rPr lang="en-US" altLang="ko-KR" sz="1600" b="1" i="1" u="sng" kern="0" dirty="0">
                <a:solidFill>
                  <a:srgbClr val="FF0000"/>
                </a:solidFill>
              </a:rPr>
              <a:t>In </a:t>
            </a:r>
            <a:r>
              <a:rPr lang="en-US" altLang="ko-KR" sz="3200" b="1" i="1" u="sng" kern="0" dirty="0">
                <a:solidFill>
                  <a:srgbClr val="FF0000"/>
                </a:solidFill>
              </a:rPr>
              <a:t>4 cases </a:t>
            </a:r>
            <a:r>
              <a:rPr lang="en-US" altLang="ko-KR" sz="1600" b="1" i="1" kern="0" dirty="0">
                <a:solidFill>
                  <a:srgbClr val="FF0000"/>
                </a:solidFill>
              </a:rPr>
              <a:t>(of 34), increased blood eosinophil levels were temporarily associated </a:t>
            </a:r>
            <a:r>
              <a:rPr lang="en-US" altLang="ko-KR" sz="2799" b="1" i="1" u="sng" kern="0" dirty="0">
                <a:solidFill>
                  <a:srgbClr val="FF0000"/>
                </a:solidFill>
              </a:rPr>
              <a:t>with symptoms</a:t>
            </a:r>
          </a:p>
          <a:p>
            <a:pPr marL="445137" lvl="2" indent="0" latinLnBrk="0">
              <a:buFontTx/>
              <a:buNone/>
            </a:pPr>
            <a:endParaRPr lang="ko-KR" altLang="en-US" sz="800" kern="0" dirty="0"/>
          </a:p>
        </p:txBody>
      </p:sp>
    </p:spTree>
    <p:extLst>
      <p:ext uri="{BB962C8B-B14F-4D97-AF65-F5344CB8AC3E}">
        <p14:creationId xmlns:p14="http://schemas.microsoft.com/office/powerpoint/2010/main" val="118820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a:xfrm>
            <a:off x="1819545" y="1489097"/>
            <a:ext cx="8848191" cy="4313239"/>
          </a:xfrm>
        </p:spPr>
        <p:txBody>
          <a:bodyPr/>
          <a:lstStyle/>
          <a:p>
            <a:pPr marL="180588" lvl="1" indent="-180588">
              <a:buFont typeface="Wingdings" pitchFamily="2" charset="2"/>
              <a:buChar char="§"/>
            </a:pPr>
            <a:r>
              <a:rPr lang="en-US" altLang="ko-KR" sz="1400" dirty="0"/>
              <a:t>Patient 1 (50/M, BA3y,CRSwNP, h/o </a:t>
            </a:r>
            <a:r>
              <a:rPr lang="en-US" altLang="ko-KR" sz="1400" dirty="0" err="1"/>
              <a:t>hyperEo</a:t>
            </a:r>
            <a:r>
              <a:rPr lang="en-US" altLang="ko-KR" sz="1400" dirty="0"/>
              <a:t>(&gt;?1500), baseline </a:t>
            </a:r>
            <a:r>
              <a:rPr lang="en-US" altLang="ko-KR" sz="1400" dirty="0" err="1"/>
              <a:t>Eo</a:t>
            </a:r>
            <a:r>
              <a:rPr lang="en-US" altLang="ko-KR" sz="1400" dirty="0"/>
              <a:t> 570/</a:t>
            </a:r>
            <a:r>
              <a:rPr lang="en-US" altLang="ko-KR" sz="1400" dirty="0" err="1"/>
              <a:t>uL</a:t>
            </a:r>
            <a:r>
              <a:rPr lang="en-US" altLang="ko-KR" sz="1400" dirty="0"/>
              <a:t>, Du 300 q2w): </a:t>
            </a:r>
            <a:r>
              <a:rPr lang="en-US" altLang="ko-KR" sz="1400" b="1" dirty="0"/>
              <a:t>“</a:t>
            </a:r>
            <a:r>
              <a:rPr lang="en-US" altLang="ko-KR" sz="1400" b="1" dirty="0" err="1"/>
              <a:t>hyperEo</a:t>
            </a:r>
            <a:r>
              <a:rPr lang="en-US" altLang="ko-KR" sz="1400" b="1" dirty="0"/>
              <a:t> with </a:t>
            </a:r>
            <a:r>
              <a:rPr lang="en-US" altLang="ko-KR" sz="1400" b="1" u="sng" dirty="0"/>
              <a:t>systemic </a:t>
            </a:r>
            <a:r>
              <a:rPr lang="en-US" altLang="ko-KR" sz="1400" b="1" u="sng" dirty="0" err="1"/>
              <a:t>Sx</a:t>
            </a:r>
            <a:r>
              <a:rPr lang="en-US" altLang="ko-KR" sz="1400" b="1" u="sng" dirty="0"/>
              <a:t>”</a:t>
            </a:r>
          </a:p>
          <a:p>
            <a:pPr lvl="1"/>
            <a:r>
              <a:rPr lang="en-US" altLang="ko-KR" sz="1200" dirty="0"/>
              <a:t>2</a:t>
            </a:r>
            <a:r>
              <a:rPr lang="ko-KR" altLang="en-US" sz="1200" dirty="0"/>
              <a:t>번째 접종</a:t>
            </a:r>
            <a:r>
              <a:rPr lang="en-US" altLang="ko-KR" sz="1200" dirty="0"/>
              <a:t>(D16)</a:t>
            </a:r>
            <a:r>
              <a:rPr lang="ko-KR" altLang="en-US" sz="1200" dirty="0"/>
              <a:t> 수시간 후부터 </a:t>
            </a:r>
            <a:r>
              <a:rPr lang="ko-KR" altLang="en-US" sz="1200" dirty="0" err="1"/>
              <a:t>접종부위</a:t>
            </a:r>
            <a:r>
              <a:rPr lang="ko-KR" altLang="en-US" sz="1200" dirty="0"/>
              <a:t> </a:t>
            </a:r>
            <a:r>
              <a:rPr lang="ko-KR" altLang="en-US" sz="1200" dirty="0" err="1"/>
              <a:t>발적</a:t>
            </a:r>
            <a:r>
              <a:rPr lang="en-US" altLang="ko-KR" sz="1200" dirty="0"/>
              <a:t>/</a:t>
            </a:r>
            <a:r>
              <a:rPr lang="ko-KR" altLang="en-US" sz="1200" dirty="0"/>
              <a:t>부종</a:t>
            </a:r>
            <a:r>
              <a:rPr lang="en-US" altLang="ko-KR" sz="1200" dirty="0"/>
              <a:t>, </a:t>
            </a:r>
            <a:r>
              <a:rPr lang="ko-KR" altLang="en-US" sz="1200" dirty="0"/>
              <a:t>발열 </a:t>
            </a:r>
            <a:r>
              <a:rPr lang="ko-KR" altLang="en-US" sz="1200" dirty="0" err="1"/>
              <a:t>전신근육통</a:t>
            </a:r>
            <a:endParaRPr lang="en-US" altLang="ko-KR" sz="1200" dirty="0"/>
          </a:p>
          <a:p>
            <a:pPr lvl="1"/>
            <a:r>
              <a:rPr lang="en-US" altLang="ko-KR" sz="1200" dirty="0"/>
              <a:t>D30 </a:t>
            </a:r>
            <a:r>
              <a:rPr lang="en-US" altLang="ko-KR" sz="1200" dirty="0" err="1"/>
              <a:t>Eo</a:t>
            </a:r>
            <a:r>
              <a:rPr lang="en-US" altLang="ko-KR" sz="1200" dirty="0"/>
              <a:t> 10280/</a:t>
            </a:r>
            <a:r>
              <a:rPr lang="en-US" altLang="ko-KR" sz="1200" dirty="0" err="1"/>
              <a:t>uL</a:t>
            </a:r>
            <a:endParaRPr lang="en-US" altLang="ko-KR" sz="1200" dirty="0"/>
          </a:p>
          <a:p>
            <a:pPr lvl="1"/>
            <a:r>
              <a:rPr lang="en-US" altLang="ko-KR" sz="1200" dirty="0"/>
              <a:t>Du </a:t>
            </a:r>
            <a:r>
              <a:rPr lang="ko-KR" altLang="en-US" sz="1200" dirty="0"/>
              <a:t>중단</a:t>
            </a:r>
            <a:r>
              <a:rPr lang="en-US" altLang="ko-KR" sz="1200" dirty="0"/>
              <a:t>, </a:t>
            </a:r>
            <a:r>
              <a:rPr lang="ko-KR" altLang="en-US" sz="1200" dirty="0"/>
              <a:t>스테로이드 없이 진통제로 치료 </a:t>
            </a:r>
            <a:r>
              <a:rPr lang="en-US" altLang="ko-KR" sz="1200" dirty="0"/>
              <a:t>D40 </a:t>
            </a:r>
            <a:r>
              <a:rPr lang="en-US" altLang="ko-KR" sz="1200" dirty="0" err="1"/>
              <a:t>Eo</a:t>
            </a:r>
            <a:r>
              <a:rPr lang="en-US" altLang="ko-KR" sz="1200" dirty="0"/>
              <a:t> 670/L</a:t>
            </a:r>
            <a:r>
              <a:rPr lang="ko-KR" altLang="en-US" sz="1200" dirty="0"/>
              <a:t>로 감소하면서 증상도 호전 </a:t>
            </a:r>
            <a:endParaRPr lang="en-US" altLang="ko-KR" sz="1200" dirty="0"/>
          </a:p>
          <a:p>
            <a:pPr lvl="1"/>
            <a:endParaRPr lang="en-US" altLang="ko-KR" sz="1200" dirty="0"/>
          </a:p>
          <a:p>
            <a:r>
              <a:rPr lang="en-US" altLang="ko-KR" sz="1400" dirty="0"/>
              <a:t>Patient 2 (56/M,</a:t>
            </a:r>
            <a:r>
              <a:rPr lang="fr-FR" altLang="ko-KR" sz="1400" dirty="0"/>
              <a:t> BA6y, baseline Eo 660/uL, Du 300 q2w)</a:t>
            </a:r>
            <a:r>
              <a:rPr lang="en-US" altLang="ko-KR" sz="1400" dirty="0"/>
              <a:t>: </a:t>
            </a:r>
            <a:r>
              <a:rPr lang="en-US" altLang="ko-KR" sz="1400" b="1" u="sng" dirty="0"/>
              <a:t>“Eosinophilic pneumonia (CEP)”</a:t>
            </a:r>
          </a:p>
          <a:p>
            <a:pPr lvl="1"/>
            <a:r>
              <a:rPr lang="ko-KR" altLang="en-US" sz="1200" dirty="0"/>
              <a:t>치료</a:t>
            </a:r>
            <a:r>
              <a:rPr lang="en-US" altLang="ko-KR" sz="1200" dirty="0"/>
              <a:t>4</a:t>
            </a:r>
            <a:r>
              <a:rPr lang="ko-KR" altLang="en-US" sz="1200" dirty="0"/>
              <a:t>개월</a:t>
            </a:r>
            <a:r>
              <a:rPr lang="en-US" altLang="ko-KR" sz="1200" dirty="0"/>
              <a:t>(D118, 5 days after the most recent dose of Du) </a:t>
            </a:r>
            <a:r>
              <a:rPr lang="ko-KR" altLang="en-US" sz="1200" dirty="0"/>
              <a:t>발열</a:t>
            </a:r>
            <a:r>
              <a:rPr lang="en-US" altLang="ko-KR" sz="1200" dirty="0"/>
              <a:t>, </a:t>
            </a:r>
            <a:r>
              <a:rPr lang="ko-KR" altLang="en-US" sz="1200" dirty="0"/>
              <a:t>호흡곤란 수시간 후부터 </a:t>
            </a:r>
            <a:r>
              <a:rPr lang="ko-KR" altLang="en-US" sz="1200" dirty="0" err="1"/>
              <a:t>접종부위</a:t>
            </a:r>
            <a:r>
              <a:rPr lang="ko-KR" altLang="en-US" sz="1200" dirty="0"/>
              <a:t> </a:t>
            </a:r>
            <a:r>
              <a:rPr lang="ko-KR" altLang="en-US" sz="1200" dirty="0" err="1"/>
              <a:t>발적</a:t>
            </a:r>
            <a:r>
              <a:rPr lang="en-US" altLang="ko-KR" sz="1200" dirty="0"/>
              <a:t>/</a:t>
            </a:r>
            <a:r>
              <a:rPr lang="ko-KR" altLang="en-US" sz="1200" dirty="0"/>
              <a:t>부종</a:t>
            </a:r>
            <a:r>
              <a:rPr lang="en-US" altLang="ko-KR" sz="1200" dirty="0"/>
              <a:t>, </a:t>
            </a:r>
            <a:r>
              <a:rPr lang="ko-KR" altLang="en-US" sz="1200" dirty="0"/>
              <a:t>발열 </a:t>
            </a:r>
            <a:r>
              <a:rPr lang="ko-KR" altLang="en-US" sz="1200" dirty="0" err="1"/>
              <a:t>전신근육통</a:t>
            </a:r>
            <a:endParaRPr lang="en-US" altLang="ko-KR" sz="1200" dirty="0"/>
          </a:p>
          <a:p>
            <a:pPr lvl="1"/>
            <a:r>
              <a:rPr lang="en-US" altLang="ko-KR" sz="1200" dirty="0"/>
              <a:t>D133 </a:t>
            </a:r>
            <a:r>
              <a:rPr lang="en-US" altLang="ko-KR" sz="1200" dirty="0" err="1"/>
              <a:t>Eo</a:t>
            </a:r>
            <a:r>
              <a:rPr lang="en-US" altLang="ko-KR" sz="1200" dirty="0"/>
              <a:t> 10360/</a:t>
            </a:r>
            <a:r>
              <a:rPr lang="en-US" altLang="ko-KR" sz="1200" dirty="0" err="1"/>
              <a:t>uL</a:t>
            </a:r>
            <a:endParaRPr lang="en-US" altLang="ko-KR" sz="1200" dirty="0"/>
          </a:p>
          <a:p>
            <a:pPr lvl="1"/>
            <a:r>
              <a:rPr lang="en-US" altLang="ko-KR" sz="1200" dirty="0"/>
              <a:t>Du </a:t>
            </a:r>
            <a:r>
              <a:rPr lang="ko-KR" altLang="en-US" sz="1200" dirty="0"/>
              <a:t>중단</a:t>
            </a:r>
            <a:r>
              <a:rPr lang="en-US" altLang="ko-KR" sz="1200" dirty="0"/>
              <a:t>, </a:t>
            </a:r>
            <a:r>
              <a:rPr lang="ko-KR" altLang="en-US" sz="1200" dirty="0"/>
              <a:t>항생제와 </a:t>
            </a:r>
            <a:r>
              <a:rPr lang="en-US" altLang="ko-KR" sz="1200" dirty="0"/>
              <a:t>PD(25mg/kg 1</a:t>
            </a:r>
            <a:r>
              <a:rPr lang="ko-KR" altLang="en-US" sz="1200" dirty="0"/>
              <a:t>달 이후 감량</a:t>
            </a:r>
            <a:r>
              <a:rPr lang="en-US" altLang="ko-KR" sz="1200" dirty="0"/>
              <a:t>)</a:t>
            </a:r>
            <a:r>
              <a:rPr lang="ko-KR" altLang="en-US" sz="1200" dirty="0"/>
              <a:t>로 치료</a:t>
            </a:r>
            <a:r>
              <a:rPr lang="en-US" altLang="ko-KR" sz="1200" dirty="0"/>
              <a:t>, </a:t>
            </a:r>
            <a:r>
              <a:rPr lang="en-US" altLang="ko-KR" sz="1200" dirty="0" err="1"/>
              <a:t>Bx</a:t>
            </a:r>
            <a:r>
              <a:rPr lang="en-US" altLang="ko-KR" sz="1200" dirty="0"/>
              <a:t>(PCNA/TBLB): CEP (no</a:t>
            </a:r>
            <a:r>
              <a:rPr lang="ko-KR" altLang="en-US" sz="1200" dirty="0"/>
              <a:t> </a:t>
            </a:r>
            <a:r>
              <a:rPr lang="en-US" altLang="ko-KR" sz="1200" dirty="0"/>
              <a:t>EGPA evidence)</a:t>
            </a:r>
          </a:p>
          <a:p>
            <a:pPr lvl="1"/>
            <a:endParaRPr lang="en-US" altLang="ko-KR" sz="1200" dirty="0"/>
          </a:p>
          <a:p>
            <a:r>
              <a:rPr lang="en-US" altLang="ko-KR" sz="1400" dirty="0"/>
              <a:t>Patient 3 (28/F, </a:t>
            </a:r>
            <a:r>
              <a:rPr lang="fr-FR" altLang="ko-KR" sz="1400" dirty="0"/>
              <a:t>BA6y, h/o thyroiditis/MVP, </a:t>
            </a:r>
            <a:r>
              <a:rPr lang="en-US" altLang="ko-KR" sz="1400" dirty="0"/>
              <a:t>baseline </a:t>
            </a:r>
            <a:r>
              <a:rPr lang="en-US" altLang="ko-KR" sz="1400" dirty="0" err="1"/>
              <a:t>Eo</a:t>
            </a:r>
            <a:r>
              <a:rPr lang="en-US" altLang="ko-KR" sz="1400" dirty="0"/>
              <a:t> 45/</a:t>
            </a:r>
            <a:r>
              <a:rPr lang="en-US" altLang="ko-KR" sz="1400" dirty="0" err="1"/>
              <a:t>uL</a:t>
            </a:r>
            <a:r>
              <a:rPr lang="fr-FR" altLang="ko-KR" sz="1400" dirty="0"/>
              <a:t>, Du 300 q2w</a:t>
            </a:r>
            <a:r>
              <a:rPr lang="en-US" altLang="ko-KR" sz="1400" dirty="0"/>
              <a:t>): </a:t>
            </a:r>
            <a:r>
              <a:rPr lang="en-US" altLang="ko-KR" sz="1400" b="1" u="sng" dirty="0"/>
              <a:t>“</a:t>
            </a:r>
            <a:r>
              <a:rPr lang="en-US" altLang="ko-KR" sz="1400" b="1" u="sng" dirty="0" err="1"/>
              <a:t>Eosinophlic</a:t>
            </a:r>
            <a:r>
              <a:rPr lang="en-US" altLang="ko-KR" sz="1400" b="1" u="sng" dirty="0"/>
              <a:t> myositis”</a:t>
            </a:r>
          </a:p>
          <a:p>
            <a:pPr lvl="1"/>
            <a:r>
              <a:rPr lang="en-US" altLang="ko-KR" sz="1200" dirty="0"/>
              <a:t>D121 </a:t>
            </a:r>
            <a:r>
              <a:rPr lang="ko-KR" altLang="en-US" sz="1200" dirty="0"/>
              <a:t>원인미상 </a:t>
            </a:r>
            <a:r>
              <a:rPr lang="en-US" altLang="ko-KR" sz="1200" dirty="0"/>
              <a:t>myositis, D170 </a:t>
            </a:r>
            <a:r>
              <a:rPr lang="ko-KR" altLang="en-US" sz="1200" dirty="0"/>
              <a:t>원인미상 </a:t>
            </a:r>
            <a:r>
              <a:rPr lang="en-US" altLang="ko-KR" sz="1200" dirty="0"/>
              <a:t>radiculopathy, </a:t>
            </a:r>
            <a:r>
              <a:rPr lang="ko-KR" altLang="en-US" sz="1200" dirty="0"/>
              <a:t>진통소염제로 치료</a:t>
            </a:r>
            <a:r>
              <a:rPr lang="en-US" altLang="ko-KR" sz="1200" dirty="0"/>
              <a:t>; </a:t>
            </a:r>
            <a:r>
              <a:rPr lang="ko-KR" altLang="en-US" sz="1200" dirty="0" err="1"/>
              <a:t>시험기간중</a:t>
            </a:r>
            <a:r>
              <a:rPr lang="ko-KR" altLang="en-US" sz="1200" dirty="0"/>
              <a:t> </a:t>
            </a:r>
            <a:r>
              <a:rPr lang="en-US" altLang="ko-KR" sz="1200" dirty="0"/>
              <a:t>4</a:t>
            </a:r>
            <a:r>
              <a:rPr lang="ko-KR" altLang="en-US" sz="1200" dirty="0"/>
              <a:t>번의 </a:t>
            </a:r>
            <a:r>
              <a:rPr lang="ko-KR" altLang="en-US" sz="1200" dirty="0" err="1"/>
              <a:t>천식악화</a:t>
            </a:r>
            <a:r>
              <a:rPr lang="ko-KR" altLang="en-US" sz="1200" dirty="0"/>
              <a:t> </a:t>
            </a:r>
            <a:r>
              <a:rPr lang="en-US" altLang="ko-KR" sz="1200" dirty="0"/>
              <a:t>OCS</a:t>
            </a:r>
            <a:r>
              <a:rPr lang="ko-KR" altLang="en-US" sz="1200" dirty="0"/>
              <a:t>사용</a:t>
            </a:r>
            <a:endParaRPr lang="en-US" altLang="ko-KR" sz="1200" dirty="0"/>
          </a:p>
          <a:p>
            <a:pPr lvl="1"/>
            <a:r>
              <a:rPr lang="en-US" altLang="ko-KR" sz="1200" dirty="0"/>
              <a:t>D142 </a:t>
            </a:r>
            <a:r>
              <a:rPr lang="en-US" altLang="ko-KR" sz="1200" dirty="0" err="1"/>
              <a:t>Eo</a:t>
            </a:r>
            <a:r>
              <a:rPr lang="en-US" altLang="ko-KR" sz="1200" dirty="0"/>
              <a:t> 8650/</a:t>
            </a:r>
            <a:r>
              <a:rPr lang="en-US" altLang="ko-KR" sz="1200" dirty="0" err="1"/>
              <a:t>uL</a:t>
            </a:r>
            <a:endParaRPr lang="en-US" altLang="ko-KR" sz="1200" dirty="0"/>
          </a:p>
          <a:p>
            <a:pPr lvl="1"/>
            <a:r>
              <a:rPr lang="en-US" altLang="ko-KR" sz="1600" b="1" u="sng" dirty="0"/>
              <a:t>Du </a:t>
            </a:r>
            <a:r>
              <a:rPr lang="ko-KR" altLang="en-US" sz="1600" b="1" u="sng" dirty="0"/>
              <a:t>지속</a:t>
            </a:r>
            <a:r>
              <a:rPr lang="en-US" altLang="ko-KR" sz="1200" dirty="0"/>
              <a:t>, D367 </a:t>
            </a:r>
            <a:r>
              <a:rPr lang="en-US" altLang="ko-KR" sz="1200" dirty="0" err="1"/>
              <a:t>Eo</a:t>
            </a:r>
            <a:r>
              <a:rPr lang="en-US" altLang="ko-KR" sz="1200" dirty="0"/>
              <a:t> 2310/</a:t>
            </a:r>
            <a:r>
              <a:rPr lang="en-US" altLang="ko-KR" sz="1200" dirty="0" err="1"/>
              <a:t>uL</a:t>
            </a:r>
            <a:r>
              <a:rPr lang="ko-KR" altLang="en-US" sz="1200" dirty="0"/>
              <a:t>으로 감소</a:t>
            </a:r>
            <a:endParaRPr lang="en-US" altLang="ko-KR" sz="1200" dirty="0"/>
          </a:p>
          <a:p>
            <a:pPr lvl="1"/>
            <a:endParaRPr lang="en-US" altLang="ko-KR" sz="1200" dirty="0"/>
          </a:p>
          <a:p>
            <a:r>
              <a:rPr lang="en-US" altLang="ko-KR" sz="1400" dirty="0"/>
              <a:t>Patient 4 (52/F, CIU, baseline </a:t>
            </a:r>
            <a:r>
              <a:rPr lang="en-US" altLang="ko-KR" sz="1400" dirty="0" err="1"/>
              <a:t>Eo</a:t>
            </a:r>
            <a:r>
              <a:rPr lang="en-US" altLang="ko-KR" sz="1400" dirty="0"/>
              <a:t> 1210/</a:t>
            </a:r>
            <a:r>
              <a:rPr lang="en-US" altLang="ko-KR" sz="1400" dirty="0" err="1"/>
              <a:t>uL</a:t>
            </a:r>
            <a:r>
              <a:rPr lang="en-US" altLang="ko-KR" sz="1400" dirty="0"/>
              <a:t>, Du 300 q2w): </a:t>
            </a:r>
            <a:r>
              <a:rPr lang="en-US" altLang="ko-KR" sz="1400" b="1" u="sng" dirty="0"/>
              <a:t>“Eosinophilic pneumonia</a:t>
            </a:r>
            <a:r>
              <a:rPr lang="en-US" altLang="ko-KR" sz="1400" dirty="0"/>
              <a:t>”</a:t>
            </a:r>
          </a:p>
          <a:p>
            <a:pPr lvl="1"/>
            <a:r>
              <a:rPr lang="en-US" altLang="ko-KR" sz="1200" dirty="0"/>
              <a:t>D127 CXR</a:t>
            </a:r>
            <a:r>
              <a:rPr lang="ko-KR" altLang="en-US" sz="1200" dirty="0" err="1"/>
              <a:t>양측침윤</a:t>
            </a:r>
            <a:endParaRPr lang="en-US" altLang="ko-KR" sz="1200" dirty="0"/>
          </a:p>
          <a:p>
            <a:pPr lvl="1"/>
            <a:r>
              <a:rPr lang="en-US" altLang="ko-KR" sz="1200" dirty="0"/>
              <a:t>D131 </a:t>
            </a:r>
            <a:r>
              <a:rPr lang="en-US" altLang="ko-KR" sz="1200" dirty="0" err="1"/>
              <a:t>Eo</a:t>
            </a:r>
            <a:r>
              <a:rPr lang="en-US" altLang="ko-KR" sz="1200" dirty="0"/>
              <a:t> 4920/</a:t>
            </a:r>
            <a:r>
              <a:rPr lang="en-US" altLang="ko-KR" sz="1200" dirty="0" err="1"/>
              <a:t>uL</a:t>
            </a:r>
            <a:endParaRPr lang="en-US" altLang="ko-KR" sz="1200" dirty="0"/>
          </a:p>
          <a:p>
            <a:pPr lvl="1"/>
            <a:r>
              <a:rPr lang="en-US" altLang="ko-KR" sz="1200" dirty="0"/>
              <a:t>Du </a:t>
            </a:r>
            <a:r>
              <a:rPr lang="ko-KR" altLang="en-US" sz="1200" dirty="0"/>
              <a:t>중단</a:t>
            </a:r>
            <a:r>
              <a:rPr lang="en-US" altLang="ko-KR" sz="1200" dirty="0"/>
              <a:t>, PD</a:t>
            </a:r>
            <a:r>
              <a:rPr lang="ko-KR" altLang="en-US" sz="1200" dirty="0"/>
              <a:t>로 치료</a:t>
            </a:r>
            <a:endParaRPr lang="en-US" altLang="ko-KR" dirty="0"/>
          </a:p>
        </p:txBody>
      </p:sp>
      <p:sp>
        <p:nvSpPr>
          <p:cNvPr id="4" name="직사각형 3"/>
          <p:cNvSpPr/>
          <p:nvPr/>
        </p:nvSpPr>
        <p:spPr>
          <a:xfrm>
            <a:off x="5043648" y="6391320"/>
            <a:ext cx="5396832" cy="400017"/>
          </a:xfrm>
          <a:prstGeom prst="rect">
            <a:avLst/>
          </a:prstGeom>
        </p:spPr>
        <p:txBody>
          <a:bodyPr wrap="none">
            <a:spAutoFit/>
          </a:bodyPr>
          <a:lstStyle/>
          <a:p>
            <a:pPr defTabSz="914217" fontAlgn="base" latinLnBrk="0">
              <a:spcBef>
                <a:spcPct val="0"/>
              </a:spcBef>
              <a:spcAft>
                <a:spcPct val="0"/>
              </a:spcAft>
              <a:defRPr/>
            </a:pPr>
            <a:r>
              <a:rPr lang="en-US" altLang="ko-KR" sz="2000" dirty="0">
                <a:solidFill>
                  <a:prstClr val="black"/>
                </a:solidFill>
                <a:latin typeface="Arial" charset="0"/>
                <a:cs typeface="Arial" charset="0"/>
              </a:rPr>
              <a:t>2018 NEJM QUEST Supplementary Appendix</a:t>
            </a:r>
            <a:endParaRPr lang="ko-KR" altLang="en-US" sz="2000" dirty="0">
              <a:solidFill>
                <a:prstClr val="black"/>
              </a:solidFill>
              <a:latin typeface="Arial" charset="0"/>
              <a:cs typeface="Arial" charset="0"/>
            </a:endParaRPr>
          </a:p>
        </p:txBody>
      </p:sp>
      <p:sp>
        <p:nvSpPr>
          <p:cNvPr id="5" name="직사각형 4"/>
          <p:cNvSpPr/>
          <p:nvPr/>
        </p:nvSpPr>
        <p:spPr>
          <a:xfrm>
            <a:off x="1524265" y="439453"/>
            <a:ext cx="6138122" cy="707720"/>
          </a:xfrm>
          <a:prstGeom prst="rect">
            <a:avLst/>
          </a:prstGeom>
          <a:solidFill>
            <a:srgbClr val="FFFF00"/>
          </a:solidFill>
        </p:spPr>
        <p:txBody>
          <a:bodyPr wrap="square" lIns="91417" tIns="45708" rIns="91417" bIns="45708">
            <a:spAutoFit/>
          </a:bodyPr>
          <a:lstStyle/>
          <a:p>
            <a:pPr defTabSz="914217" fontAlgn="base" latinLnBrk="0">
              <a:spcBef>
                <a:spcPct val="0"/>
              </a:spcBef>
              <a:spcAft>
                <a:spcPct val="0"/>
              </a:spcAft>
              <a:defRPr/>
            </a:pPr>
            <a:r>
              <a:rPr lang="en-US" altLang="ko-KR" sz="2000" b="1" dirty="0">
                <a:solidFill>
                  <a:prstClr val="black"/>
                </a:solidFill>
                <a:latin typeface="Arial" charset="0"/>
                <a:cs typeface="Arial" charset="0"/>
              </a:rPr>
              <a:t>QUEST</a:t>
            </a:r>
            <a:r>
              <a:rPr lang="ko-KR" altLang="en-US" sz="2000" b="1" dirty="0">
                <a:solidFill>
                  <a:prstClr val="black"/>
                </a:solidFill>
                <a:latin typeface="Arial" charset="0"/>
                <a:cs typeface="Arial" charset="0"/>
              </a:rPr>
              <a:t> </a:t>
            </a:r>
            <a:r>
              <a:rPr lang="en-US" altLang="ko-KR" sz="2000" b="1" dirty="0">
                <a:solidFill>
                  <a:prstClr val="black"/>
                </a:solidFill>
                <a:latin typeface="Arial" charset="0"/>
                <a:cs typeface="Arial" charset="0"/>
              </a:rPr>
              <a:t>(2018 NEJM)</a:t>
            </a:r>
          </a:p>
          <a:p>
            <a:pPr defTabSz="914217" fontAlgn="base" latinLnBrk="0">
              <a:spcBef>
                <a:spcPct val="0"/>
              </a:spcBef>
              <a:spcAft>
                <a:spcPct val="0"/>
              </a:spcAft>
              <a:defRPr/>
            </a:pPr>
            <a:r>
              <a:rPr lang="en-US" altLang="ko-KR" sz="2000" b="1" dirty="0">
                <a:solidFill>
                  <a:prstClr val="black"/>
                </a:solidFill>
                <a:latin typeface="Arial" charset="0"/>
                <a:cs typeface="Arial" charset="0"/>
              </a:rPr>
              <a:t>#</a:t>
            </a:r>
            <a:r>
              <a:rPr lang="en-US" altLang="ko-KR" sz="2000" b="1" i="1" dirty="0">
                <a:solidFill>
                  <a:prstClr val="black"/>
                </a:solidFill>
                <a:latin typeface="Arial" charset="0"/>
                <a:cs typeface="Arial" charset="0"/>
              </a:rPr>
              <a:t>increased blood eosinophil with symptoms (n=4)</a:t>
            </a:r>
            <a:endParaRPr lang="en-US" altLang="ko-KR" sz="2000" b="1" dirty="0">
              <a:solidFill>
                <a:prstClr val="black"/>
              </a:solidFill>
              <a:latin typeface="Arial" charset="0"/>
              <a:cs typeface="Arial" charset="0"/>
            </a:endParaRPr>
          </a:p>
        </p:txBody>
      </p:sp>
    </p:spTree>
    <p:extLst>
      <p:ext uri="{BB962C8B-B14F-4D97-AF65-F5344CB8AC3E}">
        <p14:creationId xmlns:p14="http://schemas.microsoft.com/office/powerpoint/2010/main" val="25319585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dirty="0"/>
          </a:p>
        </p:txBody>
      </p:sp>
      <p:sp>
        <p:nvSpPr>
          <p:cNvPr id="3" name="텍스트 개체 틀 2"/>
          <p:cNvSpPr>
            <a:spLocks noGrp="1"/>
          </p:cNvSpPr>
          <p:nvPr>
            <p:ph type="body" idx="1"/>
          </p:nvPr>
        </p:nvSpPr>
        <p:spPr/>
        <p:txBody>
          <a:bodyPr/>
          <a:lstStyle/>
          <a:p>
            <a:endParaRPr lang="ko-KR" altLang="en-US"/>
          </a:p>
        </p:txBody>
      </p:sp>
      <p:sp>
        <p:nvSpPr>
          <p:cNvPr id="4" name="내용 개체 틀 3"/>
          <p:cNvSpPr>
            <a:spLocks noGrp="1"/>
          </p:cNvSpPr>
          <p:nvPr>
            <p:ph sz="half" idx="2"/>
          </p:nvPr>
        </p:nvSpPr>
        <p:spPr/>
        <p:txBody>
          <a:bodyPr/>
          <a:lstStyle/>
          <a:p>
            <a:endParaRPr lang="ko-KR" altLang="en-US"/>
          </a:p>
        </p:txBody>
      </p:sp>
      <p:sp>
        <p:nvSpPr>
          <p:cNvPr id="5" name="텍스트 개체 틀 4"/>
          <p:cNvSpPr>
            <a:spLocks noGrp="1"/>
          </p:cNvSpPr>
          <p:nvPr>
            <p:ph type="body" sz="quarter" idx="3"/>
          </p:nvPr>
        </p:nvSpPr>
        <p:spPr/>
        <p:txBody>
          <a:bodyPr/>
          <a:lstStyle/>
          <a:p>
            <a:endParaRPr lang="ko-KR" altLang="en-US"/>
          </a:p>
        </p:txBody>
      </p:sp>
      <p:sp>
        <p:nvSpPr>
          <p:cNvPr id="6" name="내용 개체 틀 5"/>
          <p:cNvSpPr>
            <a:spLocks noGrp="1"/>
          </p:cNvSpPr>
          <p:nvPr>
            <p:ph sz="quarter" idx="4"/>
          </p:nvPr>
        </p:nvSpPr>
        <p:spPr/>
        <p:txBody>
          <a:bodyPr/>
          <a:lstStyle/>
          <a:p>
            <a:endParaRPr lang="ko-KR" altLang="en-US"/>
          </a:p>
        </p:txBody>
      </p:sp>
      <p:pic>
        <p:nvPicPr>
          <p:cNvPr id="7" name="그림 6"/>
          <p:cNvPicPr>
            <a:picLocks noChangeAspect="1"/>
          </p:cNvPicPr>
          <p:nvPr/>
        </p:nvPicPr>
        <p:blipFill>
          <a:blip r:embed="rId3"/>
          <a:stretch>
            <a:fillRect/>
          </a:stretch>
        </p:blipFill>
        <p:spPr>
          <a:xfrm>
            <a:off x="0" y="3502066"/>
            <a:ext cx="8058142" cy="4118606"/>
          </a:xfrm>
          <a:prstGeom prst="rect">
            <a:avLst/>
          </a:prstGeom>
        </p:spPr>
      </p:pic>
      <p:pic>
        <p:nvPicPr>
          <p:cNvPr id="8" name="그림 7"/>
          <p:cNvPicPr>
            <a:picLocks noChangeAspect="1"/>
          </p:cNvPicPr>
          <p:nvPr/>
        </p:nvPicPr>
        <p:blipFill>
          <a:blip r:embed="rId4"/>
          <a:stretch>
            <a:fillRect/>
          </a:stretch>
        </p:blipFill>
        <p:spPr>
          <a:xfrm>
            <a:off x="0" y="3201076"/>
            <a:ext cx="9143471" cy="1272096"/>
          </a:xfrm>
          <a:prstGeom prst="rect">
            <a:avLst/>
          </a:prstGeom>
        </p:spPr>
      </p:pic>
      <p:pic>
        <p:nvPicPr>
          <p:cNvPr id="9" name="그림 8"/>
          <p:cNvPicPr>
            <a:picLocks noChangeAspect="1"/>
          </p:cNvPicPr>
          <p:nvPr/>
        </p:nvPicPr>
        <p:blipFill>
          <a:blip r:embed="rId5"/>
          <a:stretch>
            <a:fillRect/>
          </a:stretch>
        </p:blipFill>
        <p:spPr>
          <a:xfrm>
            <a:off x="0" y="-12342"/>
            <a:ext cx="5641173" cy="3125032"/>
          </a:xfrm>
          <a:prstGeom prst="rect">
            <a:avLst/>
          </a:prstGeom>
        </p:spPr>
      </p:pic>
      <p:sp>
        <p:nvSpPr>
          <p:cNvPr id="10" name="직사각형 9"/>
          <p:cNvSpPr/>
          <p:nvPr/>
        </p:nvSpPr>
        <p:spPr>
          <a:xfrm>
            <a:off x="3845295" y="79388"/>
            <a:ext cx="1694303" cy="400017"/>
          </a:xfrm>
          <a:prstGeom prst="rect">
            <a:avLst/>
          </a:prstGeom>
          <a:solidFill>
            <a:srgbClr val="FFFF00"/>
          </a:solidFill>
        </p:spPr>
        <p:txBody>
          <a:bodyPr wrap="none">
            <a:spAutoFit/>
          </a:bodyPr>
          <a:lstStyle/>
          <a:p>
            <a:pPr defTabSz="914217" fontAlgn="base" latinLnBrk="0">
              <a:spcBef>
                <a:spcPct val="0"/>
              </a:spcBef>
              <a:spcAft>
                <a:spcPct val="0"/>
              </a:spcAft>
              <a:defRPr/>
            </a:pPr>
            <a:r>
              <a:rPr lang="en-US" altLang="ko-KR" sz="2000" dirty="0">
                <a:solidFill>
                  <a:prstClr val="black"/>
                </a:solidFill>
                <a:latin typeface="Arial" charset="0"/>
                <a:cs typeface="Arial" charset="0"/>
              </a:rPr>
              <a:t>2021 JACI IP</a:t>
            </a:r>
            <a:endParaRPr lang="ko-KR" altLang="en-US" sz="2000" dirty="0">
              <a:solidFill>
                <a:prstClr val="black"/>
              </a:solidFill>
              <a:latin typeface="Arial" charset="0"/>
              <a:cs typeface="Arial" charset="0"/>
            </a:endParaRPr>
          </a:p>
        </p:txBody>
      </p:sp>
      <p:sp>
        <p:nvSpPr>
          <p:cNvPr id="11" name="직사각형 10"/>
          <p:cNvSpPr/>
          <p:nvPr/>
        </p:nvSpPr>
        <p:spPr>
          <a:xfrm>
            <a:off x="5877055" y="64867"/>
            <a:ext cx="3972861" cy="615553"/>
          </a:xfrm>
          <a:prstGeom prst="rect">
            <a:avLst/>
          </a:prstGeom>
          <a:solidFill>
            <a:srgbClr val="FFFF00"/>
          </a:solidFill>
        </p:spPr>
        <p:txBody>
          <a:bodyPr wrap="square">
            <a:spAutoFit/>
          </a:bodyPr>
          <a:lstStyle/>
          <a:p>
            <a:pPr defTabSz="914217" fontAlgn="base" latinLnBrk="0">
              <a:spcBef>
                <a:spcPct val="0"/>
              </a:spcBef>
              <a:spcAft>
                <a:spcPct val="0"/>
              </a:spcAft>
              <a:defRPr/>
            </a:pPr>
            <a:r>
              <a:rPr lang="en-US" altLang="ko-KR" sz="2000" dirty="0">
                <a:solidFill>
                  <a:prstClr val="black"/>
                </a:solidFill>
                <a:latin typeface="Arial" charset="0"/>
                <a:cs typeface="Arial" charset="0"/>
              </a:rPr>
              <a:t>Case series (n=4): </a:t>
            </a:r>
          </a:p>
          <a:p>
            <a:pPr defTabSz="914217" fontAlgn="base" latinLnBrk="0">
              <a:spcBef>
                <a:spcPct val="0"/>
              </a:spcBef>
              <a:spcAft>
                <a:spcPct val="0"/>
              </a:spcAft>
              <a:defRPr/>
            </a:pPr>
            <a:r>
              <a:rPr lang="en-US" altLang="ko-KR" sz="1400" b="1" u="sng" dirty="0">
                <a:solidFill>
                  <a:prstClr val="black"/>
                </a:solidFill>
                <a:latin typeface="Arial" charset="0"/>
                <a:cs typeface="Arial" charset="0"/>
              </a:rPr>
              <a:t>eosinophilic pneumonia, AMI, stroke</a:t>
            </a:r>
          </a:p>
        </p:txBody>
      </p:sp>
      <p:sp>
        <p:nvSpPr>
          <p:cNvPr id="12" name="직사각형 11"/>
          <p:cNvSpPr/>
          <p:nvPr/>
        </p:nvSpPr>
        <p:spPr>
          <a:xfrm>
            <a:off x="5563805" y="981410"/>
            <a:ext cx="6096000" cy="2308324"/>
          </a:xfrm>
          <a:prstGeom prst="rect">
            <a:avLst/>
          </a:prstGeom>
          <a:solidFill>
            <a:srgbClr val="FFC000"/>
          </a:solidFill>
        </p:spPr>
        <p:txBody>
          <a:bodyPr>
            <a:spAutoFit/>
          </a:bodyPr>
          <a:lstStyle/>
          <a:p>
            <a:pPr defTabSz="914217" fontAlgn="base" latinLnBrk="0">
              <a:spcBef>
                <a:spcPct val="0"/>
              </a:spcBef>
              <a:spcAft>
                <a:spcPct val="0"/>
              </a:spcAft>
              <a:defRPr/>
            </a:pPr>
            <a:r>
              <a:rPr lang="en-US" altLang="ko-KR" b="1" i="1" u="sng" dirty="0" err="1">
                <a:solidFill>
                  <a:prstClr val="black"/>
                </a:solidFill>
                <a:sym typeface="Wingdings" panose="05000000000000000000" pitchFamily="2" charset="2"/>
              </a:rPr>
              <a:t>Taehoon’s</a:t>
            </a:r>
            <a:r>
              <a:rPr lang="en-US" altLang="ko-KR" b="1" i="1" u="sng" dirty="0">
                <a:solidFill>
                  <a:prstClr val="black"/>
                </a:solidFill>
                <a:sym typeface="Wingdings" panose="05000000000000000000" pitchFamily="2" charset="2"/>
              </a:rPr>
              <a:t> thinking</a:t>
            </a:r>
          </a:p>
          <a:p>
            <a:pPr defTabSz="914217" fontAlgn="base" latinLnBrk="0">
              <a:spcBef>
                <a:spcPct val="0"/>
              </a:spcBef>
              <a:spcAft>
                <a:spcPct val="0"/>
              </a:spcAft>
              <a:defRPr/>
            </a:pPr>
            <a:endParaRPr lang="en-US" altLang="ko-KR" b="1" i="1" u="sng" dirty="0">
              <a:solidFill>
                <a:prstClr val="black"/>
              </a:solidFill>
              <a:sym typeface="Wingdings" panose="05000000000000000000" pitchFamily="2" charset="2"/>
            </a:endParaRPr>
          </a:p>
          <a:p>
            <a:pPr defTabSz="914217" fontAlgn="base" latinLnBrk="0">
              <a:spcBef>
                <a:spcPct val="0"/>
              </a:spcBef>
              <a:spcAft>
                <a:spcPct val="0"/>
              </a:spcAft>
              <a:defRPr/>
            </a:pPr>
            <a:r>
              <a:rPr lang="en-US" altLang="ko-KR" b="1" i="1" u="sng" dirty="0">
                <a:solidFill>
                  <a:prstClr val="black"/>
                </a:solidFill>
                <a:sym typeface="Wingdings" panose="05000000000000000000" pitchFamily="2" charset="2"/>
              </a:rPr>
              <a:t> 1. Eosinophilic organ damage (ex, EGPA) </a:t>
            </a:r>
            <a:r>
              <a:rPr lang="ko-KR" altLang="en-US" b="1" i="1" u="sng" dirty="0">
                <a:solidFill>
                  <a:prstClr val="black"/>
                </a:solidFill>
                <a:sym typeface="Wingdings" panose="05000000000000000000" pitchFamily="2" charset="2"/>
              </a:rPr>
              <a:t>가능성</a:t>
            </a:r>
            <a:r>
              <a:rPr lang="en-US" altLang="ko-KR" b="1" i="1" u="sng" dirty="0">
                <a:solidFill>
                  <a:prstClr val="black"/>
                </a:solidFill>
              </a:rPr>
              <a:t> </a:t>
            </a:r>
            <a:r>
              <a:rPr lang="ko-KR" altLang="en-US" b="1" i="1" u="sng" dirty="0">
                <a:solidFill>
                  <a:prstClr val="black"/>
                </a:solidFill>
              </a:rPr>
              <a:t>있으면  </a:t>
            </a:r>
            <a:r>
              <a:rPr lang="en-US" altLang="ko-KR" b="1" i="1" u="sng" dirty="0" err="1">
                <a:solidFill>
                  <a:prstClr val="black"/>
                </a:solidFill>
              </a:rPr>
              <a:t>dupilumab</a:t>
            </a:r>
            <a:r>
              <a:rPr lang="en-US" altLang="ko-KR" b="1" i="1" u="sng" dirty="0">
                <a:solidFill>
                  <a:prstClr val="black"/>
                </a:solidFill>
              </a:rPr>
              <a:t> </a:t>
            </a:r>
            <a:r>
              <a:rPr lang="ko-KR" altLang="en-US" b="1" i="1" u="sng" dirty="0" err="1">
                <a:solidFill>
                  <a:prstClr val="black"/>
                </a:solidFill>
              </a:rPr>
              <a:t>사용할때</a:t>
            </a:r>
            <a:r>
              <a:rPr lang="ko-KR" altLang="en-US" b="1" i="1" u="sng" dirty="0">
                <a:solidFill>
                  <a:prstClr val="black"/>
                </a:solidFill>
              </a:rPr>
              <a:t> 주의가 필요</a:t>
            </a:r>
            <a:endParaRPr lang="en-US" altLang="ko-KR" b="1" i="1" u="sng" dirty="0">
              <a:solidFill>
                <a:prstClr val="black"/>
              </a:solidFill>
            </a:endParaRPr>
          </a:p>
          <a:p>
            <a:pPr defTabSz="914217" fontAlgn="base" latinLnBrk="0">
              <a:spcBef>
                <a:spcPct val="0"/>
              </a:spcBef>
              <a:spcAft>
                <a:spcPct val="0"/>
              </a:spcAft>
              <a:defRPr/>
            </a:pPr>
            <a:r>
              <a:rPr lang="en-US" altLang="ko-KR" b="1" i="1" u="sng" dirty="0">
                <a:solidFill>
                  <a:srgbClr val="FF0000"/>
                </a:solidFill>
              </a:rPr>
              <a:t>(</a:t>
            </a:r>
            <a:r>
              <a:rPr lang="en-US" altLang="ko-KR" b="1" i="1" u="sng" dirty="0" err="1">
                <a:solidFill>
                  <a:srgbClr val="FF0000"/>
                </a:solidFill>
              </a:rPr>
              <a:t>eos</a:t>
            </a:r>
            <a:r>
              <a:rPr lang="en-US" altLang="ko-KR" b="1" i="1" u="sng" dirty="0">
                <a:solidFill>
                  <a:srgbClr val="FF0000"/>
                </a:solidFill>
              </a:rPr>
              <a:t>&gt;1500:</a:t>
            </a:r>
            <a:r>
              <a:rPr lang="ko-KR" altLang="en-US" b="1" i="1" u="sng" dirty="0">
                <a:solidFill>
                  <a:srgbClr val="FF0000"/>
                </a:solidFill>
              </a:rPr>
              <a:t>사용</a:t>
            </a:r>
            <a:r>
              <a:rPr lang="en-US" altLang="ko-KR" b="1" i="1" u="sng" dirty="0">
                <a:solidFill>
                  <a:srgbClr val="FF0000"/>
                </a:solidFill>
              </a:rPr>
              <a:t>X, OR close monitoring)</a:t>
            </a:r>
          </a:p>
          <a:p>
            <a:pPr defTabSz="914217" fontAlgn="base" latinLnBrk="0">
              <a:spcBef>
                <a:spcPct val="0"/>
              </a:spcBef>
              <a:spcAft>
                <a:spcPct val="0"/>
              </a:spcAft>
              <a:defRPr/>
            </a:pPr>
            <a:endParaRPr lang="en-US" altLang="ko-KR" b="1" i="1" u="sng" dirty="0">
              <a:solidFill>
                <a:srgbClr val="FF0000"/>
              </a:solidFill>
            </a:endParaRPr>
          </a:p>
          <a:p>
            <a:pPr lvl="0">
              <a:defRPr/>
            </a:pPr>
            <a:r>
              <a:rPr lang="en-US" altLang="ko-KR" b="1" i="1" u="sng" dirty="0">
                <a:solidFill>
                  <a:prstClr val="black"/>
                </a:solidFill>
                <a:sym typeface="Wingdings" panose="05000000000000000000" pitchFamily="2" charset="2"/>
              </a:rPr>
              <a:t> 2. </a:t>
            </a:r>
            <a:r>
              <a:rPr lang="en-US" altLang="ko-KR" b="1" i="1" u="sng" dirty="0" err="1">
                <a:solidFill>
                  <a:prstClr val="black"/>
                </a:solidFill>
                <a:sym typeface="Wingdings" panose="05000000000000000000" pitchFamily="2" charset="2"/>
              </a:rPr>
              <a:t>D</a:t>
            </a:r>
            <a:r>
              <a:rPr lang="en-US" altLang="ko-KR" b="1" i="1" u="sng" dirty="0" err="1">
                <a:solidFill>
                  <a:prstClr val="black"/>
                </a:solidFill>
              </a:rPr>
              <a:t>upilumab</a:t>
            </a:r>
            <a:r>
              <a:rPr lang="en-US" altLang="ko-KR" b="1" i="1" u="sng" dirty="0">
                <a:solidFill>
                  <a:prstClr val="black"/>
                </a:solidFill>
              </a:rPr>
              <a:t> </a:t>
            </a:r>
            <a:r>
              <a:rPr lang="ko-KR" altLang="en-US" b="1" i="1" u="sng" dirty="0">
                <a:solidFill>
                  <a:prstClr val="black"/>
                </a:solidFill>
              </a:rPr>
              <a:t>사용자는 </a:t>
            </a:r>
            <a:r>
              <a:rPr lang="en-US" altLang="ko-KR" b="1" i="1" u="sng" dirty="0">
                <a:solidFill>
                  <a:prstClr val="black"/>
                </a:solidFill>
                <a:sym typeface="Wingdings" panose="05000000000000000000" pitchFamily="2" charset="2"/>
              </a:rPr>
              <a:t>OCS </a:t>
            </a:r>
            <a:r>
              <a:rPr lang="ko-KR" altLang="en-US" b="1" i="1" u="sng" dirty="0">
                <a:solidFill>
                  <a:prstClr val="black"/>
                </a:solidFill>
                <a:sym typeface="Wingdings" panose="05000000000000000000" pitchFamily="2" charset="2"/>
              </a:rPr>
              <a:t>감량을 천천히 </a:t>
            </a:r>
            <a:r>
              <a:rPr lang="en-US" altLang="ko-KR" b="1" i="1" u="sng" dirty="0">
                <a:solidFill>
                  <a:srgbClr val="FF0000"/>
                </a:solidFill>
                <a:sym typeface="Wingdings" panose="05000000000000000000" pitchFamily="2" charset="2"/>
              </a:rPr>
              <a:t>(</a:t>
            </a:r>
            <a:r>
              <a:rPr lang="en-US" altLang="ko-KR" b="1" i="1" u="sng" dirty="0" err="1">
                <a:solidFill>
                  <a:srgbClr val="FF0000"/>
                </a:solidFill>
                <a:sym typeface="Wingdings" panose="05000000000000000000" pitchFamily="2" charset="2"/>
              </a:rPr>
              <a:t>dupil</a:t>
            </a:r>
            <a:r>
              <a:rPr lang="ko-KR" altLang="en-US" b="1" i="1" u="sng" dirty="0">
                <a:solidFill>
                  <a:srgbClr val="FF0000"/>
                </a:solidFill>
                <a:sym typeface="Wingdings" panose="05000000000000000000" pitchFamily="2" charset="2"/>
              </a:rPr>
              <a:t>시작 </a:t>
            </a:r>
            <a:r>
              <a:rPr lang="en-US" altLang="ko-KR" b="1" i="1" u="sng" dirty="0">
                <a:solidFill>
                  <a:srgbClr val="FF0000"/>
                </a:solidFill>
                <a:sym typeface="Wingdings" panose="05000000000000000000" pitchFamily="2" charset="2"/>
              </a:rPr>
              <a:t>20</a:t>
            </a:r>
            <a:r>
              <a:rPr lang="ko-KR" altLang="en-US" b="1" i="1" u="sng" dirty="0">
                <a:solidFill>
                  <a:srgbClr val="FF0000"/>
                </a:solidFill>
                <a:sym typeface="Wingdings" panose="05000000000000000000" pitchFamily="2" charset="2"/>
              </a:rPr>
              <a:t>주까지는 가급적 유지</a:t>
            </a:r>
            <a:r>
              <a:rPr lang="en-US" altLang="ko-KR" b="1" i="1" u="sng" dirty="0">
                <a:solidFill>
                  <a:srgbClr val="FF0000"/>
                </a:solidFill>
                <a:sym typeface="Wingdings" panose="05000000000000000000" pitchFamily="2" charset="2"/>
              </a:rPr>
              <a:t>)</a:t>
            </a:r>
            <a:endParaRPr lang="en-US" altLang="ko-KR" b="1" i="1" u="sng" dirty="0">
              <a:solidFill>
                <a:srgbClr val="FF0000"/>
              </a:solidFill>
            </a:endParaRPr>
          </a:p>
        </p:txBody>
      </p:sp>
    </p:spTree>
    <p:extLst>
      <p:ext uri="{BB962C8B-B14F-4D97-AF65-F5344CB8AC3E}">
        <p14:creationId xmlns:p14="http://schemas.microsoft.com/office/powerpoint/2010/main" val="399886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z="2799" dirty="0"/>
              <a:t>Anti-IL4R – </a:t>
            </a:r>
            <a:r>
              <a:rPr lang="en-US" altLang="ko-KR" sz="2799" dirty="0" err="1"/>
              <a:t>Dupilumab</a:t>
            </a:r>
            <a:r>
              <a:rPr lang="en-US" altLang="ko-KR" sz="2799" dirty="0"/>
              <a:t> </a:t>
            </a:r>
            <a:br>
              <a:rPr lang="en-US" altLang="ko-KR" sz="2799" dirty="0"/>
            </a:br>
            <a:r>
              <a:rPr lang="en-US" altLang="ko-KR" sz="2799" dirty="0"/>
              <a:t>_</a:t>
            </a:r>
            <a:r>
              <a:rPr lang="ko-KR" altLang="en-US" sz="2799" dirty="0"/>
              <a:t>효과가 좋을 것으로 예상되는 경우 </a:t>
            </a:r>
            <a:r>
              <a:rPr lang="en-US" altLang="ko-KR" sz="2799" dirty="0"/>
              <a:t>(</a:t>
            </a:r>
            <a:r>
              <a:rPr lang="ko-KR" altLang="en-US" sz="2799" dirty="0" err="1"/>
              <a:t>사후분석</a:t>
            </a:r>
            <a:r>
              <a:rPr lang="en-US" altLang="ko-KR" sz="2799" dirty="0"/>
              <a:t>)</a:t>
            </a:r>
            <a:endParaRPr lang="ko-KR" altLang="en-US" sz="2799" dirty="0"/>
          </a:p>
        </p:txBody>
      </p:sp>
      <p:sp>
        <p:nvSpPr>
          <p:cNvPr id="3" name="내용 개체 틀 2"/>
          <p:cNvSpPr>
            <a:spLocks noGrp="1"/>
          </p:cNvSpPr>
          <p:nvPr>
            <p:ph idx="1"/>
          </p:nvPr>
        </p:nvSpPr>
        <p:spPr/>
        <p:txBody>
          <a:bodyPr/>
          <a:lstStyle/>
          <a:p>
            <a:endParaRPr lang="ko-KR" alt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373" y="1697850"/>
            <a:ext cx="4146214" cy="1618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그림 8"/>
          <p:cNvPicPr>
            <a:picLocks noChangeAspect="1"/>
          </p:cNvPicPr>
          <p:nvPr/>
        </p:nvPicPr>
        <p:blipFill>
          <a:blip r:embed="rId4"/>
          <a:stretch>
            <a:fillRect/>
          </a:stretch>
        </p:blipFill>
        <p:spPr>
          <a:xfrm>
            <a:off x="6234870" y="970423"/>
            <a:ext cx="5231904" cy="2859087"/>
          </a:xfrm>
          <a:prstGeom prst="rect">
            <a:avLst/>
          </a:prstGeom>
        </p:spPr>
      </p:pic>
      <p:pic>
        <p:nvPicPr>
          <p:cNvPr id="10" name="그림 9"/>
          <p:cNvPicPr>
            <a:picLocks noChangeAspect="1"/>
          </p:cNvPicPr>
          <p:nvPr/>
        </p:nvPicPr>
        <p:blipFill>
          <a:blip r:embed="rId5"/>
          <a:stretch>
            <a:fillRect/>
          </a:stretch>
        </p:blipFill>
        <p:spPr>
          <a:xfrm>
            <a:off x="6205430" y="3798284"/>
            <a:ext cx="5495925" cy="2352675"/>
          </a:xfrm>
          <a:prstGeom prst="rect">
            <a:avLst/>
          </a:prstGeom>
        </p:spPr>
      </p:pic>
      <p:sp>
        <p:nvSpPr>
          <p:cNvPr id="11" name="직사각형 10"/>
          <p:cNvSpPr/>
          <p:nvPr/>
        </p:nvSpPr>
        <p:spPr>
          <a:xfrm>
            <a:off x="4914380" y="6211658"/>
            <a:ext cx="5753356" cy="707827"/>
          </a:xfrm>
          <a:prstGeom prst="rect">
            <a:avLst/>
          </a:prstGeom>
        </p:spPr>
        <p:txBody>
          <a:bodyPr wrap="square" lIns="91417" tIns="45708" rIns="91417" bIns="45708">
            <a:spAutoFit/>
          </a:bodyPr>
          <a:lstStyle/>
          <a:p>
            <a:pPr algn="r" defTabSz="914217" fontAlgn="base" latinLnBrk="0">
              <a:spcBef>
                <a:spcPct val="0"/>
              </a:spcBef>
              <a:spcAft>
                <a:spcPct val="0"/>
              </a:spcAft>
              <a:defRPr/>
            </a:pPr>
            <a:r>
              <a:rPr lang="en-US" altLang="ko-KR" sz="2000" dirty="0">
                <a:solidFill>
                  <a:prstClr val="black"/>
                </a:solidFill>
                <a:latin typeface="Arial" charset="0"/>
                <a:cs typeface="Arial" charset="0"/>
              </a:rPr>
              <a:t>2019_ajrccm_Role of biologics in asthma</a:t>
            </a:r>
          </a:p>
          <a:p>
            <a:pPr algn="r" defTabSz="914217" fontAlgn="base" latinLnBrk="0">
              <a:spcBef>
                <a:spcPct val="0"/>
              </a:spcBef>
              <a:spcAft>
                <a:spcPct val="0"/>
              </a:spcAft>
              <a:defRPr/>
            </a:pPr>
            <a:r>
              <a:rPr lang="en-US" altLang="ko-KR" sz="2000" dirty="0">
                <a:solidFill>
                  <a:prstClr val="black"/>
                </a:solidFill>
                <a:latin typeface="Arial" charset="0"/>
                <a:cs typeface="Arial" charset="0"/>
              </a:rPr>
              <a:t>2019/2024_GINA_Severe asthma pocket guide</a:t>
            </a:r>
            <a:endParaRPr lang="ko-KR" altLang="en-US" sz="2000" dirty="0">
              <a:solidFill>
                <a:prstClr val="black"/>
              </a:solidFill>
              <a:latin typeface="Arial" charset="0"/>
              <a:cs typeface="Arial" charset="0"/>
            </a:endParaRPr>
          </a:p>
        </p:txBody>
      </p:sp>
      <p:sp>
        <p:nvSpPr>
          <p:cNvPr id="5" name="직사각형 4">
            <a:extLst>
              <a:ext uri="{FF2B5EF4-FFF2-40B4-BE49-F238E27FC236}">
                <a16:creationId xmlns:a16="http://schemas.microsoft.com/office/drawing/2014/main" id="{23E0AEF7-A324-B49C-7070-CA727E900F1F}"/>
              </a:ext>
            </a:extLst>
          </p:cNvPr>
          <p:cNvSpPr/>
          <p:nvPr/>
        </p:nvSpPr>
        <p:spPr bwMode="auto">
          <a:xfrm>
            <a:off x="1388792" y="2916164"/>
            <a:ext cx="3695777" cy="393791"/>
          </a:xfrm>
          <a:prstGeom prst="rect">
            <a:avLst/>
          </a:prstGeom>
          <a:no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0740299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339BD-4832-1CAB-3F96-D3D55AEE3C39}"/>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62AD6D9B-9732-018B-0C34-8C63DE301D5D}"/>
              </a:ext>
            </a:extLst>
          </p:cNvPr>
          <p:cNvSpPr>
            <a:spLocks noGrp="1"/>
          </p:cNvSpPr>
          <p:nvPr>
            <p:ph type="title"/>
          </p:nvPr>
        </p:nvSpPr>
        <p:spPr>
          <a:xfrm>
            <a:off x="185237" y="139228"/>
            <a:ext cx="11360148" cy="647700"/>
          </a:xfrm>
        </p:spPr>
        <p:txBody>
          <a:bodyPr/>
          <a:lstStyle/>
          <a:p>
            <a:r>
              <a:rPr lang="en-US" altLang="ko-KR" sz="2400" dirty="0"/>
              <a:t>Anti-TSLP – </a:t>
            </a:r>
            <a:r>
              <a:rPr lang="en-US" altLang="ko-KR" sz="2400" dirty="0" err="1"/>
              <a:t>Tezepelumab</a:t>
            </a:r>
            <a:br>
              <a:rPr lang="en-US" altLang="ko-KR" sz="2400" dirty="0"/>
            </a:br>
            <a:r>
              <a:rPr lang="en-US" altLang="ko-KR" sz="2400" dirty="0"/>
              <a:t>_</a:t>
            </a:r>
            <a:r>
              <a:rPr lang="ko-KR" altLang="en-US" sz="2400" dirty="0" err="1"/>
              <a:t>작용기전</a:t>
            </a:r>
            <a:endParaRPr lang="ko-KR" altLang="en-US" sz="2000" dirty="0"/>
          </a:p>
        </p:txBody>
      </p:sp>
      <p:pic>
        <p:nvPicPr>
          <p:cNvPr id="4" name="그림 3">
            <a:extLst>
              <a:ext uri="{FF2B5EF4-FFF2-40B4-BE49-F238E27FC236}">
                <a16:creationId xmlns:a16="http://schemas.microsoft.com/office/drawing/2014/main" id="{BF26BE6A-4747-CD1C-2335-84E8F1E532E1}"/>
              </a:ext>
            </a:extLst>
          </p:cNvPr>
          <p:cNvPicPr>
            <a:picLocks noChangeAspect="1"/>
          </p:cNvPicPr>
          <p:nvPr/>
        </p:nvPicPr>
        <p:blipFill>
          <a:blip r:embed="rId3"/>
          <a:stretch>
            <a:fillRect/>
          </a:stretch>
        </p:blipFill>
        <p:spPr>
          <a:xfrm>
            <a:off x="-61223" y="855628"/>
            <a:ext cx="9112811" cy="4281471"/>
          </a:xfrm>
          <a:prstGeom prst="rect">
            <a:avLst/>
          </a:prstGeom>
        </p:spPr>
      </p:pic>
      <p:sp>
        <p:nvSpPr>
          <p:cNvPr id="7" name="직사각형 6">
            <a:extLst>
              <a:ext uri="{FF2B5EF4-FFF2-40B4-BE49-F238E27FC236}">
                <a16:creationId xmlns:a16="http://schemas.microsoft.com/office/drawing/2014/main" id="{140C43FC-6000-775D-D59E-06D822D74A2A}"/>
              </a:ext>
            </a:extLst>
          </p:cNvPr>
          <p:cNvSpPr/>
          <p:nvPr/>
        </p:nvSpPr>
        <p:spPr>
          <a:xfrm>
            <a:off x="6520631" y="6488668"/>
            <a:ext cx="5434308" cy="369332"/>
          </a:xfrm>
          <a:prstGeom prst="rect">
            <a:avLst/>
          </a:prstGeom>
        </p:spPr>
        <p:txBody>
          <a:bodyPr wrap="none">
            <a:spAutoFit/>
          </a:bodyPr>
          <a:lstStyle/>
          <a:p>
            <a:r>
              <a:rPr lang="ko-KR" altLang="en-US" dirty="0" err="1"/>
              <a:t>Expert</a:t>
            </a:r>
            <a:r>
              <a:rPr lang="ko-KR" altLang="en-US" dirty="0"/>
              <a:t> </a:t>
            </a:r>
            <a:r>
              <a:rPr lang="ko-KR" altLang="en-US" dirty="0" err="1"/>
              <a:t>Opin</a:t>
            </a:r>
            <a:r>
              <a:rPr lang="ko-KR" altLang="en-US" dirty="0"/>
              <a:t> </a:t>
            </a:r>
            <a:r>
              <a:rPr lang="ko-KR" altLang="en-US" dirty="0" err="1"/>
              <a:t>Ther</a:t>
            </a:r>
            <a:r>
              <a:rPr lang="ko-KR" altLang="en-US" dirty="0"/>
              <a:t> </a:t>
            </a:r>
            <a:r>
              <a:rPr lang="ko-KR" altLang="en-US" dirty="0" err="1"/>
              <a:t>Targets</a:t>
            </a:r>
            <a:r>
              <a:rPr lang="ko-KR" altLang="en-US" dirty="0"/>
              <a:t>. 2020 Aug;24(8):777-792.</a:t>
            </a:r>
          </a:p>
        </p:txBody>
      </p:sp>
      <p:sp>
        <p:nvSpPr>
          <p:cNvPr id="10" name="TextBox 9">
            <a:extLst>
              <a:ext uri="{FF2B5EF4-FFF2-40B4-BE49-F238E27FC236}">
                <a16:creationId xmlns:a16="http://schemas.microsoft.com/office/drawing/2014/main" id="{E44B8407-CD8E-BFCD-10EB-934745DF2286}"/>
              </a:ext>
            </a:extLst>
          </p:cNvPr>
          <p:cNvSpPr txBox="1"/>
          <p:nvPr/>
        </p:nvSpPr>
        <p:spPr>
          <a:xfrm>
            <a:off x="7315199" y="463078"/>
            <a:ext cx="4876799" cy="6063198"/>
          </a:xfrm>
          <a:prstGeom prst="rect">
            <a:avLst/>
          </a:prstGeom>
          <a:solidFill>
            <a:schemeClr val="accent6">
              <a:lumMod val="60000"/>
              <a:lumOff val="40000"/>
            </a:schemeClr>
          </a:solid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1" i="0" u="none" strike="noStrike" cap="none" normalizeH="0" baseline="0" dirty="0">
                <a:ln>
                  <a:noFill/>
                </a:ln>
                <a:solidFill>
                  <a:schemeClr val="tx1"/>
                </a:solidFill>
                <a:effectLst/>
                <a:latin typeface="Arial" charset="0"/>
              </a:rPr>
              <a:t>TSLP</a:t>
            </a:r>
            <a:r>
              <a:rPr lang="en-US" altLang="ko-KR" sz="1600" dirty="0">
                <a:latin typeface="Arial" charset="0"/>
              </a:rPr>
              <a:t> (from</a:t>
            </a:r>
            <a:r>
              <a:rPr kumimoji="0" lang="ko-KR" altLang="en-US" sz="1600" b="0" i="0" u="none" strike="noStrike" cap="none" normalizeH="0" baseline="0" dirty="0">
                <a:ln>
                  <a:noFill/>
                </a:ln>
                <a:solidFill>
                  <a:schemeClr val="tx1"/>
                </a:solidFill>
                <a:effectLst/>
                <a:latin typeface="Arial" charset="0"/>
              </a:rPr>
              <a:t> 기도상피 </a:t>
            </a:r>
            <a:r>
              <a:rPr kumimoji="0" lang="en-US" altLang="ko-KR" sz="1600" b="0" i="0" u="none" strike="noStrike" cap="none" normalizeH="0" baseline="0" dirty="0">
                <a:ln>
                  <a:noFill/>
                </a:ln>
                <a:solidFill>
                  <a:schemeClr val="tx1"/>
                </a:solidFill>
                <a:effectLst/>
                <a:latin typeface="Arial" charset="0"/>
              </a:rPr>
              <a:t>as a alarmin)</a:t>
            </a:r>
          </a:p>
          <a:p>
            <a:pPr>
              <a:defRPr/>
            </a:pPr>
            <a:r>
              <a:rPr kumimoji="0" lang="en-US" altLang="ko-KR" sz="1600" b="0" i="0" u="none" strike="noStrike" cap="none" normalizeH="0" baseline="0" dirty="0">
                <a:ln>
                  <a:noFill/>
                </a:ln>
                <a:solidFill>
                  <a:schemeClr val="tx1"/>
                </a:solidFill>
                <a:effectLst/>
                <a:latin typeface="Arial" charset="0"/>
              </a:rPr>
              <a:t>-</a:t>
            </a:r>
            <a:r>
              <a:rPr lang="en-US" altLang="ko-KR" sz="1600" dirty="0">
                <a:latin typeface="Arial" charset="0"/>
              </a:rPr>
              <a:t>N</a:t>
            </a:r>
            <a:r>
              <a:rPr kumimoji="0" lang="en-US" altLang="ko-KR" sz="1600" b="0" i="0" u="none" strike="noStrike" cap="none" normalizeH="0" baseline="0" dirty="0">
                <a:ln>
                  <a:noFill/>
                </a:ln>
                <a:solidFill>
                  <a:schemeClr val="tx1"/>
                </a:solidFill>
                <a:effectLst/>
                <a:latin typeface="Arial" charset="0"/>
              </a:rPr>
              <a:t>aïve-Th </a:t>
            </a:r>
            <a:r>
              <a:rPr kumimoji="0" lang="en-US" altLang="ko-KR" sz="1600" b="0" i="0" u="none" strike="noStrike" cap="none" normalizeH="0" baseline="0" dirty="0">
                <a:ln>
                  <a:noFill/>
                </a:ln>
                <a:solidFill>
                  <a:schemeClr val="tx1"/>
                </a:solidFill>
                <a:effectLst/>
                <a:latin typeface="Arial" charset="0"/>
                <a:sym typeface="Wingdings" panose="05000000000000000000" pitchFamily="2" charset="2"/>
              </a:rPr>
              <a:t> Th2 [all.,</a:t>
            </a:r>
            <a:r>
              <a:rPr kumimoji="0" lang="en-US" altLang="ko-KR" sz="1600" b="0" i="0" u="none" strike="noStrike" cap="none" normalizeH="0" baseline="0" dirty="0" err="1">
                <a:ln>
                  <a:noFill/>
                </a:ln>
                <a:solidFill>
                  <a:schemeClr val="tx1"/>
                </a:solidFill>
                <a:effectLst/>
                <a:latin typeface="Arial" charset="0"/>
                <a:sym typeface="Wingdings" panose="05000000000000000000" pitchFamily="2" charset="2"/>
              </a:rPr>
              <a:t>eos</a:t>
            </a:r>
            <a:r>
              <a:rPr kumimoji="0" lang="en-US" altLang="ko-KR" sz="1600" b="0" i="0" u="none" strike="noStrike" cap="none" normalizeH="0" baseline="0" dirty="0">
                <a:ln>
                  <a:noFill/>
                </a:ln>
                <a:solidFill>
                  <a:schemeClr val="tx1"/>
                </a:solidFill>
                <a:effectLst/>
                <a:latin typeface="Arial" charset="0"/>
                <a:sym typeface="Wingdings" panose="05000000000000000000" pitchFamily="2" charset="2"/>
              </a:rPr>
              <a:t>.]</a:t>
            </a:r>
            <a:r>
              <a:rPr kumimoji="0" lang="en-US" altLang="ko-KR" sz="1600" b="0" i="0" u="none" strike="noStrike" cap="none" normalizeH="0" baseline="0" dirty="0">
                <a:ln>
                  <a:noFill/>
                </a:ln>
                <a:solidFill>
                  <a:schemeClr val="tx1"/>
                </a:solidFill>
                <a:effectLst/>
                <a:latin typeface="Arial" charset="0"/>
              </a:rPr>
              <a:t>, </a:t>
            </a:r>
          </a:p>
          <a:p>
            <a:pPr>
              <a:defRPr/>
            </a:pPr>
            <a:r>
              <a:rPr kumimoji="0" lang="en-US" altLang="ko-KR" sz="1600" b="0" i="0" u="none" strike="noStrike" cap="none" normalizeH="0" baseline="0" dirty="0">
                <a:ln>
                  <a:noFill/>
                </a:ln>
                <a:solidFill>
                  <a:schemeClr val="tx1"/>
                </a:solidFill>
                <a:effectLst/>
                <a:latin typeface="Arial" charset="0"/>
              </a:rPr>
              <a:t>-</a:t>
            </a:r>
            <a:r>
              <a:rPr lang="en-US" altLang="ko-KR" sz="1600" dirty="0">
                <a:latin typeface="Arial" charset="0"/>
              </a:rPr>
              <a:t>N</a:t>
            </a:r>
            <a:r>
              <a:rPr kumimoji="0" lang="en-US" altLang="ko-KR" sz="1600" b="0" i="0" u="none" strike="noStrike" cap="none" normalizeH="0" baseline="0" dirty="0">
                <a:ln>
                  <a:noFill/>
                </a:ln>
                <a:solidFill>
                  <a:schemeClr val="tx1"/>
                </a:solidFill>
                <a:effectLst/>
                <a:latin typeface="Arial" charset="0"/>
              </a:rPr>
              <a:t>aïve-ILC </a:t>
            </a:r>
            <a:r>
              <a:rPr kumimoji="0" lang="en-US" altLang="ko-KR" sz="1600" b="0" i="0" u="none" strike="noStrike" cap="none" normalizeH="0" baseline="0" dirty="0">
                <a:ln>
                  <a:noFill/>
                </a:ln>
                <a:solidFill>
                  <a:schemeClr val="tx1"/>
                </a:solidFill>
                <a:effectLst/>
                <a:latin typeface="Arial" charset="0"/>
                <a:sym typeface="Wingdings" panose="05000000000000000000" pitchFamily="2" charset="2"/>
              </a:rPr>
              <a:t> ILC2 [non-all.,</a:t>
            </a:r>
            <a:r>
              <a:rPr kumimoji="0" lang="en-US" altLang="ko-KR" sz="1600" b="0" i="0" u="none" strike="noStrike" cap="none" normalizeH="0" baseline="0" dirty="0" err="1">
                <a:ln>
                  <a:noFill/>
                </a:ln>
                <a:solidFill>
                  <a:schemeClr val="tx1"/>
                </a:solidFill>
                <a:effectLst/>
                <a:latin typeface="Arial" charset="0"/>
                <a:sym typeface="Wingdings" panose="05000000000000000000" pitchFamily="2" charset="2"/>
              </a:rPr>
              <a:t>eos</a:t>
            </a:r>
            <a:r>
              <a:rPr kumimoji="0" lang="en-US" altLang="ko-KR" sz="1600" b="0" i="0" u="none" strike="noStrike" cap="none" normalizeH="0" baseline="0" dirty="0">
                <a:ln>
                  <a:noFill/>
                </a:ln>
                <a:solidFill>
                  <a:schemeClr val="tx1"/>
                </a:solidFill>
                <a:effectLst/>
                <a:latin typeface="Arial" charset="0"/>
                <a:sym typeface="Wingdings" panose="05000000000000000000" pitchFamily="2" charset="2"/>
              </a:rPr>
              <a:t>.], </a:t>
            </a:r>
          </a:p>
          <a:p>
            <a:pPr>
              <a:defRPr/>
            </a:pPr>
            <a:r>
              <a:rPr kumimoji="0" lang="en-US" altLang="ko-KR" sz="1600" b="0" i="0" u="none" strike="noStrike" cap="none" normalizeH="0" baseline="0" dirty="0">
                <a:ln>
                  <a:noFill/>
                </a:ln>
                <a:solidFill>
                  <a:schemeClr val="tx1"/>
                </a:solidFill>
                <a:effectLst/>
                <a:latin typeface="Arial" charset="0"/>
              </a:rPr>
              <a:t>-</a:t>
            </a:r>
            <a:r>
              <a:rPr lang="en-US" altLang="ko-KR" sz="1600" dirty="0">
                <a:latin typeface="Arial" charset="0"/>
              </a:rPr>
              <a:t>N</a:t>
            </a:r>
            <a:r>
              <a:rPr kumimoji="0" lang="en-US" altLang="ko-KR" sz="1600" b="0" i="0" u="none" strike="noStrike" cap="none" normalizeH="0" baseline="0" dirty="0">
                <a:ln>
                  <a:noFill/>
                </a:ln>
                <a:solidFill>
                  <a:schemeClr val="tx1"/>
                </a:solidFill>
                <a:effectLst/>
                <a:latin typeface="Arial" charset="0"/>
              </a:rPr>
              <a:t>aïve-Th </a:t>
            </a:r>
            <a:r>
              <a:rPr kumimoji="0" lang="en-US" altLang="ko-KR" sz="1600" b="0" i="0" u="none" strike="noStrike" cap="none" normalizeH="0" baseline="0" dirty="0">
                <a:ln>
                  <a:noFill/>
                </a:ln>
                <a:solidFill>
                  <a:schemeClr val="tx1"/>
                </a:solidFill>
                <a:effectLst/>
                <a:latin typeface="Arial" charset="0"/>
                <a:sym typeface="Wingdings" panose="05000000000000000000" pitchFamily="2" charset="2"/>
              </a:rPr>
              <a:t> Th17 [neu.]</a:t>
            </a:r>
          </a:p>
          <a:p>
            <a:pPr>
              <a:defRPr/>
            </a:pPr>
            <a:endParaRPr kumimoji="0" lang="en-US" altLang="ko-KR" sz="1600" b="0" i="0" u="none" strike="noStrike" cap="none" normalizeH="0" baseline="0" dirty="0">
              <a:ln>
                <a:noFill/>
              </a:ln>
              <a:solidFill>
                <a:schemeClr val="tx1"/>
              </a:solidFill>
              <a:effectLst/>
              <a:latin typeface="Arial" charset="0"/>
              <a:sym typeface="Wingdings" panose="05000000000000000000" pitchFamily="2" charset="2"/>
            </a:endParaRPr>
          </a:p>
          <a:p>
            <a:r>
              <a:rPr lang="en-US" altLang="ko-KR" sz="1600" b="1" dirty="0"/>
              <a:t>IL4</a:t>
            </a:r>
            <a:r>
              <a:rPr lang="en-US" altLang="ko-KR" sz="1600" dirty="0"/>
              <a:t> (</a:t>
            </a:r>
            <a:r>
              <a:rPr lang="en-US" altLang="ko-KR" sz="1600" dirty="0">
                <a:sym typeface="Wingdings" pitchFamily="2" charset="2"/>
              </a:rPr>
              <a:t>from Th2)</a:t>
            </a:r>
          </a:p>
          <a:p>
            <a:r>
              <a:rPr lang="en-US" altLang="ko-KR" sz="1600" dirty="0">
                <a:sym typeface="Wingdings" pitchFamily="2" charset="2"/>
              </a:rPr>
              <a:t>-B cell isotype switching to </a:t>
            </a:r>
            <a:r>
              <a:rPr lang="en-US" altLang="ko-KR" sz="1600" dirty="0" err="1">
                <a:sym typeface="Wingdings" pitchFamily="2" charset="2"/>
              </a:rPr>
              <a:t>IgE</a:t>
            </a:r>
            <a:r>
              <a:rPr lang="en-US" altLang="ko-KR" sz="1600" dirty="0">
                <a:sym typeface="Wingdings" pitchFamily="2" charset="2"/>
              </a:rPr>
              <a:t>, </a:t>
            </a:r>
          </a:p>
          <a:p>
            <a:r>
              <a:rPr lang="en-US" altLang="ko-KR" sz="1600" dirty="0">
                <a:sym typeface="Wingdings" pitchFamily="2" charset="2"/>
              </a:rPr>
              <a:t>-</a:t>
            </a:r>
            <a:r>
              <a:rPr lang="ko-KR" altLang="en-US" sz="1600" dirty="0">
                <a:sym typeface="Wingdings" pitchFamily="2" charset="2"/>
              </a:rPr>
              <a:t>혈관내피세포</a:t>
            </a:r>
            <a:r>
              <a:rPr lang="en-US" altLang="ko-KR" sz="1600" dirty="0">
                <a:sym typeface="Wingdings" pitchFamily="2" charset="2"/>
              </a:rPr>
              <a:t>: Adhesion molecule(VCAM1,ICAM1) for </a:t>
            </a:r>
            <a:r>
              <a:rPr lang="en-US" altLang="ko-KR" sz="1600" dirty="0" err="1">
                <a:sym typeface="Wingdings" pitchFamily="2" charset="2"/>
              </a:rPr>
              <a:t>eosinophill</a:t>
            </a:r>
            <a:r>
              <a:rPr lang="en-US" altLang="ko-KR" sz="1600" dirty="0">
                <a:sym typeface="Wingdings" pitchFamily="2" charset="2"/>
              </a:rPr>
              <a:t>-exit from vessel; </a:t>
            </a:r>
            <a:r>
              <a:rPr lang="ko-KR" altLang="en-US" sz="1600" dirty="0" err="1">
                <a:sym typeface="Wingdings" pitchFamily="2" charset="2"/>
              </a:rPr>
              <a:t>기도상피</a:t>
            </a:r>
            <a:r>
              <a:rPr lang="en-US" altLang="ko-KR" sz="1600" dirty="0">
                <a:sym typeface="Wingdings" pitchFamily="2" charset="2"/>
              </a:rPr>
              <a:t>: </a:t>
            </a:r>
            <a:r>
              <a:rPr lang="en-US" altLang="ko-KR" sz="1600" dirty="0" err="1">
                <a:sym typeface="Wingdings" pitchFamily="2" charset="2"/>
              </a:rPr>
              <a:t>eotaxin</a:t>
            </a:r>
            <a:endParaRPr lang="en-US" altLang="ko-KR" sz="1600" dirty="0">
              <a:sym typeface="Wingdings" pitchFamily="2" charset="2"/>
            </a:endParaRPr>
          </a:p>
          <a:p>
            <a:endParaRPr lang="en-US" altLang="ko-KR" sz="1600" dirty="0">
              <a:sym typeface="Wingdings" pitchFamily="2" charset="2"/>
            </a:endParaRPr>
          </a:p>
          <a:p>
            <a:r>
              <a:rPr lang="en-US" altLang="ko-KR" sz="1600" b="1" dirty="0">
                <a:sym typeface="Wingdings" pitchFamily="2" charset="2"/>
              </a:rPr>
              <a:t>IL13 </a:t>
            </a:r>
            <a:r>
              <a:rPr lang="en-US" altLang="ko-KR" sz="1600" dirty="0">
                <a:sym typeface="Wingdings" pitchFamily="2" charset="2"/>
              </a:rPr>
              <a:t>(from Th2, ILC2)</a:t>
            </a:r>
          </a:p>
          <a:p>
            <a:r>
              <a:rPr lang="en-US" altLang="ko-KR" sz="1600" dirty="0">
                <a:sym typeface="Wingdings" pitchFamily="2" charset="2"/>
              </a:rPr>
              <a:t>-B cell isotype switching to </a:t>
            </a:r>
            <a:r>
              <a:rPr lang="en-US" altLang="ko-KR" sz="1600" dirty="0" err="1">
                <a:sym typeface="Wingdings" pitchFamily="2" charset="2"/>
              </a:rPr>
              <a:t>IgE</a:t>
            </a:r>
            <a:r>
              <a:rPr lang="en-US" altLang="ko-KR" sz="1600" dirty="0">
                <a:sym typeface="Wingdings" pitchFamily="2" charset="2"/>
              </a:rPr>
              <a:t>, </a:t>
            </a:r>
          </a:p>
          <a:p>
            <a:r>
              <a:rPr lang="en-US" altLang="ko-KR" sz="1600" dirty="0">
                <a:sym typeface="Wingdings" pitchFamily="2" charset="2"/>
              </a:rPr>
              <a:t>-</a:t>
            </a:r>
            <a:r>
              <a:rPr lang="ko-KR" altLang="en-US" sz="1600" dirty="0">
                <a:sym typeface="Wingdings" pitchFamily="2" charset="2"/>
              </a:rPr>
              <a:t>혈관내피세표</a:t>
            </a:r>
            <a:r>
              <a:rPr lang="en-US" altLang="ko-KR" sz="1600" dirty="0">
                <a:sym typeface="Wingdings" pitchFamily="2" charset="2"/>
              </a:rPr>
              <a:t>: Adhesion molecule(VCAM1,ICAM1) for eosinophil-exit from vessel;</a:t>
            </a:r>
            <a:r>
              <a:rPr lang="ko-KR" altLang="en-US" sz="1600" dirty="0">
                <a:sym typeface="Wingdings" pitchFamily="2" charset="2"/>
              </a:rPr>
              <a:t> </a:t>
            </a:r>
            <a:r>
              <a:rPr lang="ko-KR" altLang="en-US" sz="1600" dirty="0" err="1">
                <a:sym typeface="Wingdings" pitchFamily="2" charset="2"/>
              </a:rPr>
              <a:t>기도상피</a:t>
            </a:r>
            <a:r>
              <a:rPr lang="en-US" altLang="ko-KR" sz="1600" dirty="0">
                <a:sym typeface="Wingdings" pitchFamily="2" charset="2"/>
              </a:rPr>
              <a:t>: </a:t>
            </a:r>
            <a:r>
              <a:rPr lang="en-US" altLang="ko-KR" sz="1600" dirty="0" err="1">
                <a:sym typeface="Wingdings" pitchFamily="2" charset="2"/>
              </a:rPr>
              <a:t>eotaxin</a:t>
            </a:r>
            <a:endParaRPr lang="en-US" altLang="ko-KR" sz="1600" dirty="0">
              <a:sym typeface="Wingdings" pitchFamily="2" charset="2"/>
            </a:endParaRPr>
          </a:p>
          <a:p>
            <a:r>
              <a:rPr lang="en-US" altLang="ko-KR" sz="1600" dirty="0">
                <a:sym typeface="Wingdings" pitchFamily="2" charset="2"/>
              </a:rPr>
              <a:t>-Mucus hypersecretion</a:t>
            </a:r>
          </a:p>
          <a:p>
            <a:r>
              <a:rPr lang="en-US" altLang="ko-KR" sz="1600" dirty="0">
                <a:sym typeface="Wingdings" pitchFamily="2" charset="2"/>
              </a:rPr>
              <a:t>-AHR (airway </a:t>
            </a:r>
            <a:r>
              <a:rPr lang="en-US" altLang="ko-KR" sz="1600" dirty="0" err="1">
                <a:sym typeface="Wingdings" pitchFamily="2" charset="2"/>
              </a:rPr>
              <a:t>hypersenponsiveness</a:t>
            </a:r>
            <a:r>
              <a:rPr lang="en-US" altLang="ko-KR" sz="1600" dirty="0">
                <a:sym typeface="Wingdings" pitchFamily="2" charset="2"/>
              </a:rPr>
              <a:t>)</a:t>
            </a:r>
          </a:p>
          <a:p>
            <a:endParaRPr lang="en-US" altLang="ko-KR" sz="1600" dirty="0">
              <a:sym typeface="Wingdings" pitchFamily="2" charset="2"/>
            </a:endParaRPr>
          </a:p>
          <a:p>
            <a:r>
              <a:rPr lang="en-US" altLang="ko-KR" sz="1600" b="1" dirty="0">
                <a:sym typeface="Wingdings" pitchFamily="2" charset="2"/>
              </a:rPr>
              <a:t>IL5 </a:t>
            </a:r>
            <a:r>
              <a:rPr lang="en-US" altLang="ko-KR" sz="1600" dirty="0">
                <a:sym typeface="Wingdings" pitchFamily="2" charset="2"/>
              </a:rPr>
              <a:t>(from Th2, ILC2)</a:t>
            </a:r>
          </a:p>
          <a:p>
            <a:r>
              <a:rPr lang="en-US" altLang="ko-KR" sz="1600" dirty="0">
                <a:sym typeface="Wingdings" pitchFamily="2" charset="2"/>
              </a:rPr>
              <a:t>-Eosinophil </a:t>
            </a:r>
            <a:r>
              <a:rPr lang="ko-KR" altLang="en-US" sz="1600" dirty="0">
                <a:sym typeface="Wingdings" pitchFamily="2" charset="2"/>
              </a:rPr>
              <a:t>골수형성 및 혈액으로 이동</a:t>
            </a:r>
            <a:endParaRPr lang="en-US" altLang="ko-KR" sz="1600" dirty="0">
              <a:sym typeface="Wingdings" pitchFamily="2" charset="2"/>
            </a:endParaRPr>
          </a:p>
          <a:p>
            <a:r>
              <a:rPr lang="ko-KR" altLang="en-US" sz="1400" dirty="0">
                <a:sym typeface="Wingdings" pitchFamily="2" charset="2"/>
              </a:rPr>
              <a:t> </a:t>
            </a:r>
            <a:r>
              <a:rPr lang="en-US" altLang="ko-KR" sz="1400" dirty="0">
                <a:sym typeface="Wingdings" pitchFamily="2" charset="2"/>
              </a:rPr>
              <a:t>(cf. </a:t>
            </a:r>
            <a:r>
              <a:rPr lang="ko-KR" altLang="en-US" sz="1400" dirty="0">
                <a:sym typeface="Wingdings" pitchFamily="2" charset="2"/>
              </a:rPr>
              <a:t>조직으로 </a:t>
            </a:r>
            <a:r>
              <a:rPr lang="ko-KR" altLang="en-US" sz="1400" dirty="0" err="1">
                <a:sym typeface="Wingdings" pitchFamily="2" charset="2"/>
              </a:rPr>
              <a:t>호산구</a:t>
            </a:r>
            <a:r>
              <a:rPr lang="ko-KR" altLang="en-US" sz="1400" dirty="0">
                <a:sym typeface="Wingdings" pitchFamily="2" charset="2"/>
              </a:rPr>
              <a:t> 이동은 </a:t>
            </a:r>
            <a:r>
              <a:rPr lang="en-US" altLang="ko-KR" sz="1400" dirty="0" err="1">
                <a:sym typeface="Wingdings" pitchFamily="2" charset="2"/>
              </a:rPr>
              <a:t>eotaxin</a:t>
            </a:r>
            <a:r>
              <a:rPr lang="en-US" altLang="ko-KR" sz="1400" dirty="0">
                <a:sym typeface="Wingdings" pitchFamily="2" charset="2"/>
              </a:rPr>
              <a:t>[CCL11](from</a:t>
            </a:r>
            <a:r>
              <a:rPr lang="ko-KR" altLang="en-US" sz="1400" dirty="0">
                <a:sym typeface="Wingdings" pitchFamily="2" charset="2"/>
              </a:rPr>
              <a:t>기도상피</a:t>
            </a:r>
            <a:r>
              <a:rPr lang="en-US" altLang="ko-KR" sz="1400" dirty="0">
                <a:sym typeface="Wingdings" pitchFamily="2" charset="2"/>
              </a:rPr>
              <a:t>))</a:t>
            </a:r>
          </a:p>
          <a:p>
            <a:endParaRPr lang="en-US" altLang="ko-KR" sz="1400" dirty="0">
              <a:sym typeface="Wingdings" pitchFamily="2" charset="2"/>
            </a:endParaRPr>
          </a:p>
          <a:p>
            <a:r>
              <a:rPr lang="en-US" altLang="ko-KR" sz="1400" b="1" dirty="0" err="1">
                <a:sym typeface="Wingdings" pitchFamily="2" charset="2"/>
              </a:rPr>
              <a:t>IgE</a:t>
            </a:r>
            <a:r>
              <a:rPr lang="en-US" altLang="ko-KR" sz="1400" dirty="0">
                <a:sym typeface="Wingdings" pitchFamily="2" charset="2"/>
              </a:rPr>
              <a:t> (from </a:t>
            </a:r>
            <a:r>
              <a:rPr lang="en-US" altLang="ko-KR" sz="1400" dirty="0" err="1">
                <a:sym typeface="Wingdings" pitchFamily="2" charset="2"/>
              </a:rPr>
              <a:t>IgE</a:t>
            </a:r>
            <a:r>
              <a:rPr lang="en-US" altLang="ko-KR" sz="1400" dirty="0">
                <a:sym typeface="Wingdings" pitchFamily="2" charset="2"/>
              </a:rPr>
              <a:t>(+)switched B/plasma)</a:t>
            </a:r>
          </a:p>
          <a:p>
            <a:r>
              <a:rPr lang="en-US" altLang="ko-KR" sz="1400" dirty="0">
                <a:sym typeface="Wingdings" pitchFamily="2" charset="2"/>
              </a:rPr>
              <a:t>-Mast cell</a:t>
            </a:r>
            <a:r>
              <a:rPr lang="ko-KR" altLang="en-US" sz="1400" dirty="0">
                <a:sym typeface="Wingdings" pitchFamily="2" charset="2"/>
              </a:rPr>
              <a:t>표면에 있다가 </a:t>
            </a:r>
            <a:r>
              <a:rPr lang="en-US" altLang="ko-KR" sz="1400" dirty="0">
                <a:sym typeface="Wingdings" pitchFamily="2" charset="2"/>
              </a:rPr>
              <a:t>specific antigen </a:t>
            </a:r>
            <a:r>
              <a:rPr lang="ko-KR" altLang="en-US" sz="1400" dirty="0">
                <a:sym typeface="Wingdings" pitchFamily="2" charset="2"/>
              </a:rPr>
              <a:t>노출되면 </a:t>
            </a:r>
            <a:r>
              <a:rPr lang="en-US" altLang="ko-KR" sz="1400" dirty="0">
                <a:sym typeface="Wingdings" pitchFamily="2" charset="2"/>
              </a:rPr>
              <a:t>mast cell </a:t>
            </a:r>
            <a:r>
              <a:rPr lang="ko-KR" altLang="en-US" sz="1400" dirty="0">
                <a:sym typeface="Wingdings" pitchFamily="2" charset="2"/>
              </a:rPr>
              <a:t>분비유도</a:t>
            </a:r>
            <a:endParaRPr lang="en-US" altLang="ko-KR" sz="1400" dirty="0">
              <a:sym typeface="Wingdings" pitchFamily="2" charset="2"/>
            </a:endParaRPr>
          </a:p>
        </p:txBody>
      </p:sp>
      <p:sp>
        <p:nvSpPr>
          <p:cNvPr id="8" name="위쪽 화살표 설명선 7">
            <a:extLst>
              <a:ext uri="{FF2B5EF4-FFF2-40B4-BE49-F238E27FC236}">
                <a16:creationId xmlns:a16="http://schemas.microsoft.com/office/drawing/2014/main" id="{AFF6494A-6543-761F-E5CB-25218252B0A7}"/>
              </a:ext>
            </a:extLst>
          </p:cNvPr>
          <p:cNvSpPr/>
          <p:nvPr/>
        </p:nvSpPr>
        <p:spPr bwMode="auto">
          <a:xfrm>
            <a:off x="1046934" y="5137099"/>
            <a:ext cx="1310640" cy="1333500"/>
          </a:xfrm>
          <a:prstGeom prst="upArrowCallout">
            <a:avLst/>
          </a:prstGeom>
          <a:solidFill>
            <a:srgbClr val="FF9966"/>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r>
              <a:rPr lang="ko-KR" altLang="en-US" sz="2000" dirty="0"/>
              <a:t>후천</a:t>
            </a:r>
          </a:p>
          <a:p>
            <a:r>
              <a:rPr lang="ko-KR" altLang="en-US" sz="2000" dirty="0" err="1"/>
              <a:t>호산구성</a:t>
            </a:r>
            <a:endParaRPr lang="ko-KR" altLang="en-US" sz="2000" dirty="0"/>
          </a:p>
        </p:txBody>
      </p:sp>
      <p:sp>
        <p:nvSpPr>
          <p:cNvPr id="12" name="위쪽 화살표 설명선 11">
            <a:extLst>
              <a:ext uri="{FF2B5EF4-FFF2-40B4-BE49-F238E27FC236}">
                <a16:creationId xmlns:a16="http://schemas.microsoft.com/office/drawing/2014/main" id="{428F8569-8932-7CB8-5114-E557E3A959C0}"/>
              </a:ext>
            </a:extLst>
          </p:cNvPr>
          <p:cNvSpPr/>
          <p:nvPr/>
        </p:nvSpPr>
        <p:spPr bwMode="auto">
          <a:xfrm>
            <a:off x="3779547" y="5155168"/>
            <a:ext cx="1310640" cy="1333500"/>
          </a:xfrm>
          <a:prstGeom prst="upArrowCallout">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r>
              <a:rPr lang="ko-KR" altLang="en-US" sz="2000" dirty="0"/>
              <a:t>선천</a:t>
            </a:r>
          </a:p>
          <a:p>
            <a:r>
              <a:rPr lang="ko-KR" altLang="en-US" sz="2000" dirty="0" err="1"/>
              <a:t>호산구성</a:t>
            </a:r>
            <a:endParaRPr lang="ko-KR" altLang="en-US" sz="2000" dirty="0"/>
          </a:p>
        </p:txBody>
      </p:sp>
      <p:sp>
        <p:nvSpPr>
          <p:cNvPr id="13" name="위쪽 화살표 설명선 12">
            <a:extLst>
              <a:ext uri="{FF2B5EF4-FFF2-40B4-BE49-F238E27FC236}">
                <a16:creationId xmlns:a16="http://schemas.microsoft.com/office/drawing/2014/main" id="{4E194771-E64C-9719-9954-6075C531E3CC}"/>
              </a:ext>
            </a:extLst>
          </p:cNvPr>
          <p:cNvSpPr/>
          <p:nvPr/>
        </p:nvSpPr>
        <p:spPr bwMode="auto">
          <a:xfrm>
            <a:off x="5865311" y="5137099"/>
            <a:ext cx="1310640" cy="1333500"/>
          </a:xfrm>
          <a:prstGeom prst="upArrowCallout">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r>
              <a:rPr lang="ko-KR" altLang="en-US" sz="2000" dirty="0"/>
              <a:t>선천</a:t>
            </a:r>
          </a:p>
          <a:p>
            <a:r>
              <a:rPr lang="ko-KR" altLang="en-US" sz="2000" dirty="0" err="1"/>
              <a:t>호중구성</a:t>
            </a:r>
            <a:endParaRPr lang="ko-KR" altLang="en-US" sz="2000" dirty="0"/>
          </a:p>
        </p:txBody>
      </p:sp>
      <p:cxnSp>
        <p:nvCxnSpPr>
          <p:cNvPr id="15" name="직선 연결선 14">
            <a:extLst>
              <a:ext uri="{FF2B5EF4-FFF2-40B4-BE49-F238E27FC236}">
                <a16:creationId xmlns:a16="http://schemas.microsoft.com/office/drawing/2014/main" id="{B6C8AF8A-50C0-EF94-9342-6F15B38AC457}"/>
              </a:ext>
            </a:extLst>
          </p:cNvPr>
          <p:cNvCxnSpPr>
            <a:endCxn id="8" idx="0"/>
          </p:cNvCxnSpPr>
          <p:nvPr/>
        </p:nvCxnSpPr>
        <p:spPr bwMode="auto">
          <a:xfrm flipH="1">
            <a:off x="1702254" y="685800"/>
            <a:ext cx="5713307" cy="4451299"/>
          </a:xfrm>
          <a:prstGeom prst="line">
            <a:avLst/>
          </a:prstGeom>
          <a:solidFill>
            <a:schemeClr val="accent1"/>
          </a:solidFill>
          <a:ln w="63500" cap="flat" cmpd="sng" algn="ctr">
            <a:solidFill>
              <a:schemeClr val="tx1"/>
            </a:solidFill>
            <a:prstDash val="solid"/>
            <a:round/>
            <a:headEnd type="none" w="med" len="med"/>
            <a:tailEnd type="none" w="med" len="med"/>
          </a:ln>
          <a:effectLst/>
        </p:spPr>
      </p:cxnSp>
      <p:cxnSp>
        <p:nvCxnSpPr>
          <p:cNvPr id="16" name="직선 연결선 15">
            <a:extLst>
              <a:ext uri="{FF2B5EF4-FFF2-40B4-BE49-F238E27FC236}">
                <a16:creationId xmlns:a16="http://schemas.microsoft.com/office/drawing/2014/main" id="{47E1107A-48D4-589C-30DE-40D0BF0682E1}"/>
              </a:ext>
            </a:extLst>
          </p:cNvPr>
          <p:cNvCxnSpPr>
            <a:endCxn id="12" idx="0"/>
          </p:cNvCxnSpPr>
          <p:nvPr/>
        </p:nvCxnSpPr>
        <p:spPr bwMode="auto">
          <a:xfrm flipH="1">
            <a:off x="4434867" y="685800"/>
            <a:ext cx="2980693" cy="4469368"/>
          </a:xfrm>
          <a:prstGeom prst="line">
            <a:avLst/>
          </a:prstGeom>
          <a:solidFill>
            <a:schemeClr val="accent1"/>
          </a:solidFill>
          <a:ln w="63500" cap="flat" cmpd="sng" algn="ctr">
            <a:solidFill>
              <a:schemeClr val="tx1"/>
            </a:solidFill>
            <a:prstDash val="solid"/>
            <a:round/>
            <a:headEnd type="none" w="med" len="med"/>
            <a:tailEnd type="none" w="med" len="med"/>
          </a:ln>
          <a:effectLst/>
        </p:spPr>
      </p:cxnSp>
      <p:cxnSp>
        <p:nvCxnSpPr>
          <p:cNvPr id="19" name="직선 연결선 18">
            <a:extLst>
              <a:ext uri="{FF2B5EF4-FFF2-40B4-BE49-F238E27FC236}">
                <a16:creationId xmlns:a16="http://schemas.microsoft.com/office/drawing/2014/main" id="{B157D8BC-D556-36A1-8C1B-ED9B1F458393}"/>
              </a:ext>
            </a:extLst>
          </p:cNvPr>
          <p:cNvCxnSpPr>
            <a:endCxn id="13" idx="0"/>
          </p:cNvCxnSpPr>
          <p:nvPr/>
        </p:nvCxnSpPr>
        <p:spPr bwMode="auto">
          <a:xfrm flipH="1">
            <a:off x="6520631" y="685800"/>
            <a:ext cx="894930" cy="4451299"/>
          </a:xfrm>
          <a:prstGeom prst="line">
            <a:avLst/>
          </a:prstGeom>
          <a:solidFill>
            <a:schemeClr val="accent1"/>
          </a:solidFill>
          <a:ln w="63500" cap="flat" cmpd="sng" algn="ctr">
            <a:solidFill>
              <a:schemeClr val="tx1"/>
            </a:solidFill>
            <a:prstDash val="solid"/>
            <a:round/>
            <a:headEnd type="none" w="med" len="med"/>
            <a:tailEnd type="none" w="med" len="med"/>
          </a:ln>
          <a:effectLst/>
        </p:spPr>
      </p:cxnSp>
      <p:cxnSp>
        <p:nvCxnSpPr>
          <p:cNvPr id="22" name="직선 연결선 21">
            <a:extLst>
              <a:ext uri="{FF2B5EF4-FFF2-40B4-BE49-F238E27FC236}">
                <a16:creationId xmlns:a16="http://schemas.microsoft.com/office/drawing/2014/main" id="{D4BAD322-CC58-F537-0EC4-A62E5753BCEC}"/>
              </a:ext>
            </a:extLst>
          </p:cNvPr>
          <p:cNvCxnSpPr>
            <a:endCxn id="4" idx="2"/>
          </p:cNvCxnSpPr>
          <p:nvPr/>
        </p:nvCxnSpPr>
        <p:spPr bwMode="auto">
          <a:xfrm flipH="1">
            <a:off x="4495183" y="3134171"/>
            <a:ext cx="2937822" cy="2002928"/>
          </a:xfrm>
          <a:prstGeom prst="line">
            <a:avLst/>
          </a:prstGeom>
          <a:solidFill>
            <a:schemeClr val="accent1"/>
          </a:solidFill>
          <a:ln w="63500" cap="flat" cmpd="sng" algn="ctr">
            <a:solidFill>
              <a:srgbClr val="0070C0"/>
            </a:solidFill>
            <a:prstDash val="solid"/>
            <a:round/>
            <a:headEnd type="none" w="med" len="med"/>
            <a:tailEnd type="none" w="med" len="med"/>
          </a:ln>
          <a:effectLst/>
        </p:spPr>
      </p:cxnSp>
      <p:cxnSp>
        <p:nvCxnSpPr>
          <p:cNvPr id="24" name="직선 연결선 23">
            <a:extLst>
              <a:ext uri="{FF2B5EF4-FFF2-40B4-BE49-F238E27FC236}">
                <a16:creationId xmlns:a16="http://schemas.microsoft.com/office/drawing/2014/main" id="{B0DDAE93-0969-5CB3-A638-7823EEDC326E}"/>
              </a:ext>
            </a:extLst>
          </p:cNvPr>
          <p:cNvCxnSpPr>
            <a:endCxn id="8" idx="0"/>
          </p:cNvCxnSpPr>
          <p:nvPr/>
        </p:nvCxnSpPr>
        <p:spPr bwMode="auto">
          <a:xfrm flipH="1">
            <a:off x="1702254" y="3134171"/>
            <a:ext cx="5713305" cy="2002928"/>
          </a:xfrm>
          <a:prstGeom prst="line">
            <a:avLst/>
          </a:prstGeom>
          <a:solidFill>
            <a:schemeClr val="accent1"/>
          </a:solidFill>
          <a:ln w="63500" cap="flat" cmpd="sng" algn="ctr">
            <a:solidFill>
              <a:srgbClr val="0070C0"/>
            </a:solidFill>
            <a:prstDash val="solid"/>
            <a:round/>
            <a:headEnd type="none" w="med" len="med"/>
            <a:tailEnd type="none" w="med" len="med"/>
          </a:ln>
          <a:effectLst/>
        </p:spPr>
      </p:cxnSp>
      <p:cxnSp>
        <p:nvCxnSpPr>
          <p:cNvPr id="27" name="직선 연결선 26">
            <a:extLst>
              <a:ext uri="{FF2B5EF4-FFF2-40B4-BE49-F238E27FC236}">
                <a16:creationId xmlns:a16="http://schemas.microsoft.com/office/drawing/2014/main" id="{ACE24CDF-41DA-282B-61C4-067A2CB21B3C}"/>
              </a:ext>
            </a:extLst>
          </p:cNvPr>
          <p:cNvCxnSpPr/>
          <p:nvPr/>
        </p:nvCxnSpPr>
        <p:spPr bwMode="auto">
          <a:xfrm flipH="1">
            <a:off x="1744193" y="1970782"/>
            <a:ext cx="5671366" cy="3148248"/>
          </a:xfrm>
          <a:prstGeom prst="line">
            <a:avLst/>
          </a:prstGeom>
          <a:solidFill>
            <a:schemeClr val="accent1"/>
          </a:solidFill>
          <a:ln w="63500" cap="flat" cmpd="sng" algn="ctr">
            <a:solidFill>
              <a:srgbClr val="FF0000"/>
            </a:solidFill>
            <a:prstDash val="solid"/>
            <a:round/>
            <a:headEnd type="none" w="med" len="med"/>
            <a:tailEnd type="none" w="med" len="med"/>
          </a:ln>
          <a:effectLst/>
        </p:spPr>
      </p:cxnSp>
      <p:cxnSp>
        <p:nvCxnSpPr>
          <p:cNvPr id="30" name="직선 연결선 29">
            <a:extLst>
              <a:ext uri="{FF2B5EF4-FFF2-40B4-BE49-F238E27FC236}">
                <a16:creationId xmlns:a16="http://schemas.microsoft.com/office/drawing/2014/main" id="{C31774FA-C277-03EC-F7E2-AE15E3304477}"/>
              </a:ext>
            </a:extLst>
          </p:cNvPr>
          <p:cNvCxnSpPr>
            <a:endCxn id="8" idx="0"/>
          </p:cNvCxnSpPr>
          <p:nvPr/>
        </p:nvCxnSpPr>
        <p:spPr bwMode="auto">
          <a:xfrm flipH="1">
            <a:off x="1702254" y="4784316"/>
            <a:ext cx="5730752" cy="352783"/>
          </a:xfrm>
          <a:prstGeom prst="line">
            <a:avLst/>
          </a:prstGeom>
          <a:solidFill>
            <a:schemeClr val="accent1"/>
          </a:solidFill>
          <a:ln w="63500" cap="flat" cmpd="sng" algn="ctr">
            <a:solidFill>
              <a:srgbClr val="C00000"/>
            </a:solidFill>
            <a:prstDash val="solid"/>
            <a:round/>
            <a:headEnd type="none" w="med" len="med"/>
            <a:tailEnd type="none" w="med" len="med"/>
          </a:ln>
          <a:effectLst/>
        </p:spPr>
      </p:cxnSp>
      <p:cxnSp>
        <p:nvCxnSpPr>
          <p:cNvPr id="33" name="직선 연결선 32">
            <a:extLst>
              <a:ext uri="{FF2B5EF4-FFF2-40B4-BE49-F238E27FC236}">
                <a16:creationId xmlns:a16="http://schemas.microsoft.com/office/drawing/2014/main" id="{672569AE-0B01-0813-E48B-EF01CBCE13DB}"/>
              </a:ext>
            </a:extLst>
          </p:cNvPr>
          <p:cNvCxnSpPr>
            <a:endCxn id="12" idx="0"/>
          </p:cNvCxnSpPr>
          <p:nvPr/>
        </p:nvCxnSpPr>
        <p:spPr bwMode="auto">
          <a:xfrm flipH="1">
            <a:off x="4434867" y="4830564"/>
            <a:ext cx="2998138" cy="324604"/>
          </a:xfrm>
          <a:prstGeom prst="line">
            <a:avLst/>
          </a:prstGeom>
          <a:solidFill>
            <a:schemeClr val="accent1"/>
          </a:solidFill>
          <a:ln w="63500" cap="flat" cmpd="sng" algn="ctr">
            <a:solidFill>
              <a:srgbClr val="C00000"/>
            </a:solidFill>
            <a:prstDash val="solid"/>
            <a:round/>
            <a:headEnd type="none" w="med" len="med"/>
            <a:tailEnd type="none" w="med" len="med"/>
          </a:ln>
          <a:effectLst/>
        </p:spPr>
      </p:cxnSp>
      <p:cxnSp>
        <p:nvCxnSpPr>
          <p:cNvPr id="39" name="직선 연결선 38">
            <a:extLst>
              <a:ext uri="{FF2B5EF4-FFF2-40B4-BE49-F238E27FC236}">
                <a16:creationId xmlns:a16="http://schemas.microsoft.com/office/drawing/2014/main" id="{D1CA0D28-F2D9-4FF8-DFE6-8B88E0D7B935}"/>
              </a:ext>
            </a:extLst>
          </p:cNvPr>
          <p:cNvCxnSpPr>
            <a:endCxn id="8" idx="0"/>
          </p:cNvCxnSpPr>
          <p:nvPr/>
        </p:nvCxnSpPr>
        <p:spPr bwMode="auto">
          <a:xfrm flipH="1" flipV="1">
            <a:off x="1702254" y="5137099"/>
            <a:ext cx="5713305" cy="684819"/>
          </a:xfrm>
          <a:prstGeom prst="line">
            <a:avLst/>
          </a:prstGeom>
          <a:solidFill>
            <a:schemeClr val="accent1"/>
          </a:solidFill>
          <a:ln w="63500" cap="flat" cmpd="sng" algn="ctr">
            <a:solidFill>
              <a:schemeClr val="accent3">
                <a:lumMod val="60000"/>
                <a:lumOff val="40000"/>
              </a:schemeClr>
            </a:solidFill>
            <a:prstDash val="solid"/>
            <a:round/>
            <a:headEnd type="none" w="med" len="med"/>
            <a:tailEnd type="none" w="med" len="med"/>
          </a:ln>
          <a:effectLst/>
        </p:spPr>
      </p:cxnSp>
      <p:sp>
        <p:nvSpPr>
          <p:cNvPr id="3" name="번개 2">
            <a:extLst>
              <a:ext uri="{FF2B5EF4-FFF2-40B4-BE49-F238E27FC236}">
                <a16:creationId xmlns:a16="http://schemas.microsoft.com/office/drawing/2014/main" id="{766BCD05-B86D-B3DC-CBF7-7B9A8F707F30}"/>
              </a:ext>
            </a:extLst>
          </p:cNvPr>
          <p:cNvSpPr/>
          <p:nvPr/>
        </p:nvSpPr>
        <p:spPr bwMode="auto">
          <a:xfrm rot="18929893">
            <a:off x="4674055" y="135218"/>
            <a:ext cx="2519761" cy="1819122"/>
          </a:xfrm>
          <a:prstGeom prst="lightningBolt">
            <a:avLst/>
          </a:prstGeom>
          <a:solidFill>
            <a:srgbClr val="00206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a:ln>
                  <a:noFill/>
                </a:ln>
                <a:solidFill>
                  <a:schemeClr val="tx1"/>
                </a:solidFill>
                <a:effectLst/>
                <a:highlight>
                  <a:srgbClr val="FFFF00"/>
                </a:highlight>
                <a:latin typeface="Arial" charset="0"/>
              </a:rPr>
              <a:t>ANTI</a:t>
            </a:r>
            <a:endParaRPr kumimoji="0" lang="ko-KR" altLang="en-US" sz="2000" b="1" i="0" u="none" strike="noStrike" cap="none" normalizeH="0" baseline="0" dirty="0">
              <a:ln>
                <a:noFill/>
              </a:ln>
              <a:solidFill>
                <a:schemeClr val="tx1"/>
              </a:solidFill>
              <a:effectLst/>
              <a:highlight>
                <a:srgbClr val="FFFF00"/>
              </a:highlight>
              <a:latin typeface="Arial" charset="0"/>
            </a:endParaRPr>
          </a:p>
        </p:txBody>
      </p:sp>
    </p:spTree>
    <p:extLst>
      <p:ext uri="{BB962C8B-B14F-4D97-AF65-F5344CB8AC3E}">
        <p14:creationId xmlns:p14="http://schemas.microsoft.com/office/powerpoint/2010/main" val="18912719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en-US" altLang="ko-KR" sz="2800" dirty="0"/>
              <a:t>Anti-TSLP – Tezepelumab</a:t>
            </a:r>
            <a:br>
              <a:rPr lang="en-US" altLang="ko-KR" sz="2799" dirty="0"/>
            </a:br>
            <a:r>
              <a:rPr lang="en-US" altLang="ko-KR" sz="2799" dirty="0"/>
              <a:t>_</a:t>
            </a:r>
            <a:r>
              <a:rPr lang="ko-KR" altLang="en-US" sz="2799" dirty="0"/>
              <a:t>천식 임상연구</a:t>
            </a:r>
            <a:r>
              <a:rPr lang="en-US" altLang="ko-KR" sz="2799" dirty="0"/>
              <a:t>(RCT) </a:t>
            </a:r>
            <a:r>
              <a:rPr lang="ko-KR" altLang="en-US" sz="2799" dirty="0"/>
              <a:t>결과 </a:t>
            </a:r>
            <a:r>
              <a:rPr lang="en-US" altLang="ko-KR" sz="2799" dirty="0"/>
              <a:t> </a:t>
            </a:r>
            <a:endParaRPr lang="ko-KR" altLang="en-US" dirty="0"/>
          </a:p>
        </p:txBody>
      </p:sp>
      <p:sp>
        <p:nvSpPr>
          <p:cNvPr id="7" name="내용 개체 틀 2"/>
          <p:cNvSpPr txBox="1">
            <a:spLocks/>
          </p:cNvSpPr>
          <p:nvPr/>
        </p:nvSpPr>
        <p:spPr>
          <a:xfrm>
            <a:off x="393736" y="1489102"/>
            <a:ext cx="11366499" cy="4313238"/>
          </a:xfrm>
          <a:prstGeom prst="rect">
            <a:avLst/>
          </a:prstGeom>
        </p:spPr>
        <p:txBody>
          <a:bodyPr/>
          <a:lstStyle>
            <a:lvl1pPr marL="180516" indent="-180516" algn="l" rtl="0" eaLnBrk="0" fontAlgn="base" hangingPunct="0">
              <a:spcBef>
                <a:spcPct val="0"/>
              </a:spcBef>
              <a:spcAft>
                <a:spcPct val="40000"/>
              </a:spcAft>
              <a:buFont typeface="Wingdings" pitchFamily="2" charset="2"/>
              <a:buChar char="§"/>
              <a:defRPr sz="2799">
                <a:solidFill>
                  <a:schemeClr val="tx1"/>
                </a:solidFill>
                <a:latin typeface="Calibri" pitchFamily="34" charset="0"/>
                <a:ea typeface="+mn-ea"/>
                <a:cs typeface="Calibri" pitchFamily="34" charset="0"/>
              </a:defRPr>
            </a:lvl1pPr>
            <a:lvl2pPr marL="443355" indent="-261275" algn="l" rtl="0" eaLnBrk="0" fontAlgn="base" hangingPunct="0">
              <a:spcBef>
                <a:spcPct val="0"/>
              </a:spcBef>
              <a:spcAft>
                <a:spcPct val="40000"/>
              </a:spcAft>
              <a:buChar char="–"/>
              <a:defRPr sz="2400">
                <a:solidFill>
                  <a:schemeClr val="tx1"/>
                </a:solidFill>
                <a:latin typeface="Calibri" pitchFamily="34" charset="0"/>
                <a:cs typeface="Calibri" pitchFamily="34" charset="0"/>
              </a:defRPr>
            </a:lvl2pPr>
            <a:lvl3pPr marL="718889" indent="-273928" algn="l" rtl="0" eaLnBrk="0" fontAlgn="base" hangingPunct="0">
              <a:spcBef>
                <a:spcPct val="0"/>
              </a:spcBef>
              <a:spcAft>
                <a:spcPct val="40000"/>
              </a:spcAft>
              <a:buChar char="•"/>
              <a:defRPr sz="2000">
                <a:solidFill>
                  <a:schemeClr val="tx1"/>
                </a:solidFill>
                <a:latin typeface="Calibri" pitchFamily="34" charset="0"/>
                <a:cs typeface="Calibri" pitchFamily="34" charset="0"/>
              </a:defRPr>
            </a:lvl3pPr>
            <a:lvl4pPr marL="984926" indent="-264429" algn="l" rtl="0" eaLnBrk="0" fontAlgn="base" hangingPunct="0">
              <a:spcBef>
                <a:spcPct val="0"/>
              </a:spcBef>
              <a:spcAft>
                <a:spcPct val="40000"/>
              </a:spcAft>
              <a:buChar char="–"/>
              <a:defRPr sz="1800">
                <a:solidFill>
                  <a:schemeClr val="tx1"/>
                </a:solidFill>
                <a:latin typeface="Calibri" pitchFamily="34" charset="0"/>
                <a:cs typeface="Calibri" pitchFamily="34" charset="0"/>
              </a:defRPr>
            </a:lvl4pPr>
            <a:lvl5pPr marL="1250927" indent="-264429" algn="l" rtl="0" eaLnBrk="0" fontAlgn="base" hangingPunct="0">
              <a:spcBef>
                <a:spcPct val="0"/>
              </a:spcBef>
              <a:spcAft>
                <a:spcPct val="40000"/>
              </a:spcAft>
              <a:buChar char="»"/>
              <a:defRPr sz="1600">
                <a:solidFill>
                  <a:schemeClr val="tx1"/>
                </a:solidFill>
                <a:latin typeface="Calibri" pitchFamily="34" charset="0"/>
                <a:cs typeface="Calibri" pitchFamily="34" charset="0"/>
              </a:defRPr>
            </a:lvl5pPr>
            <a:lvl6pPr marL="1706968" indent="-264429" algn="l" rtl="0" fontAlgn="base">
              <a:spcBef>
                <a:spcPct val="0"/>
              </a:spcBef>
              <a:spcAft>
                <a:spcPct val="40000"/>
              </a:spcAft>
              <a:buChar char="»"/>
              <a:defRPr>
                <a:solidFill>
                  <a:schemeClr val="tx1"/>
                </a:solidFill>
                <a:latin typeface="+mn-lt"/>
                <a:cs typeface="+mn-cs"/>
              </a:defRPr>
            </a:lvl6pPr>
            <a:lvl7pPr marL="2163003" indent="-264429" algn="l" rtl="0" fontAlgn="base">
              <a:spcBef>
                <a:spcPct val="0"/>
              </a:spcBef>
              <a:spcAft>
                <a:spcPct val="40000"/>
              </a:spcAft>
              <a:buChar char="»"/>
              <a:defRPr>
                <a:solidFill>
                  <a:schemeClr val="tx1"/>
                </a:solidFill>
                <a:latin typeface="+mn-lt"/>
                <a:cs typeface="+mn-cs"/>
              </a:defRPr>
            </a:lvl7pPr>
            <a:lvl8pPr marL="2619034" indent="-264429" algn="l" rtl="0" fontAlgn="base">
              <a:spcBef>
                <a:spcPct val="0"/>
              </a:spcBef>
              <a:spcAft>
                <a:spcPct val="40000"/>
              </a:spcAft>
              <a:buChar char="»"/>
              <a:defRPr>
                <a:solidFill>
                  <a:schemeClr val="tx1"/>
                </a:solidFill>
                <a:latin typeface="+mn-lt"/>
                <a:cs typeface="+mn-cs"/>
              </a:defRPr>
            </a:lvl8pPr>
            <a:lvl9pPr marL="3075077" indent="-264429" algn="l" rtl="0" fontAlgn="base">
              <a:spcBef>
                <a:spcPct val="0"/>
              </a:spcBef>
              <a:spcAft>
                <a:spcPct val="40000"/>
              </a:spcAft>
              <a:buChar char="»"/>
              <a:defRPr>
                <a:solidFill>
                  <a:schemeClr val="tx1"/>
                </a:solidFill>
                <a:latin typeface="+mn-lt"/>
                <a:cs typeface="+mn-cs"/>
              </a:defRPr>
            </a:lvl9pPr>
          </a:lstStyle>
          <a:p>
            <a:pPr latinLnBrk="0"/>
            <a:r>
              <a:rPr lang="en-US" altLang="ko-KR" sz="5400" kern="0" dirty="0"/>
              <a:t>AE 60-70%↓</a:t>
            </a:r>
          </a:p>
          <a:p>
            <a:pPr latinLnBrk="0"/>
            <a:r>
              <a:rPr lang="en-US" altLang="ko-KR" sz="5400" kern="0" dirty="0"/>
              <a:t>FEV1 130ml↑</a:t>
            </a:r>
          </a:p>
          <a:p>
            <a:pPr latinLnBrk="0"/>
            <a:endParaRPr lang="en-US" altLang="ko-KR" sz="5400" kern="0" dirty="0"/>
          </a:p>
        </p:txBody>
      </p:sp>
      <p:sp>
        <p:nvSpPr>
          <p:cNvPr id="2" name="직사각형 1"/>
          <p:cNvSpPr/>
          <p:nvPr/>
        </p:nvSpPr>
        <p:spPr>
          <a:xfrm>
            <a:off x="6353299" y="6273225"/>
            <a:ext cx="5838701" cy="584775"/>
          </a:xfrm>
          <a:prstGeom prst="rect">
            <a:avLst/>
          </a:prstGeom>
        </p:spPr>
        <p:txBody>
          <a:bodyPr wrap="square">
            <a:spAutoFit/>
          </a:bodyPr>
          <a:lstStyle/>
          <a:p>
            <a:pPr algn="r"/>
            <a:r>
              <a:rPr lang="en-US" altLang="ko-KR" sz="1600" dirty="0" err="1"/>
              <a:t>Corren</a:t>
            </a:r>
            <a:r>
              <a:rPr lang="en-US" altLang="ko-KR" sz="1600" dirty="0"/>
              <a:t> J et al. N </a:t>
            </a:r>
            <a:r>
              <a:rPr lang="en-US" altLang="ko-KR" sz="1600" dirty="0" err="1"/>
              <a:t>Engl</a:t>
            </a:r>
            <a:r>
              <a:rPr lang="en-US" altLang="ko-KR" sz="1600" dirty="0"/>
              <a:t> J Med. 2017;377:936–946</a:t>
            </a:r>
          </a:p>
          <a:p>
            <a:pPr algn="r"/>
            <a:r>
              <a:rPr lang="en-US" altLang="ko-KR" sz="1600" dirty="0"/>
              <a:t>Menzies-</a:t>
            </a:r>
            <a:r>
              <a:rPr lang="en-US" altLang="ko-KR" sz="1600" dirty="0" err="1"/>
              <a:t>Gow</a:t>
            </a:r>
            <a:r>
              <a:rPr lang="en-US" altLang="ko-KR" sz="1600" dirty="0"/>
              <a:t> A et al. N </a:t>
            </a:r>
            <a:r>
              <a:rPr lang="en-US" altLang="ko-KR" sz="1600" dirty="0" err="1"/>
              <a:t>Engl</a:t>
            </a:r>
            <a:r>
              <a:rPr lang="en-US" altLang="ko-KR" sz="1600" dirty="0"/>
              <a:t> J Med. 2021;384:1800–1809</a:t>
            </a:r>
          </a:p>
        </p:txBody>
      </p:sp>
      <p:sp>
        <p:nvSpPr>
          <p:cNvPr id="5" name="직사각형 4"/>
          <p:cNvSpPr/>
          <p:nvPr/>
        </p:nvSpPr>
        <p:spPr>
          <a:xfrm>
            <a:off x="463563" y="4971343"/>
            <a:ext cx="5038559" cy="1200329"/>
          </a:xfrm>
          <a:prstGeom prst="rect">
            <a:avLst/>
          </a:prstGeom>
        </p:spPr>
        <p:txBody>
          <a:bodyPr wrap="none">
            <a:spAutoFit/>
          </a:bodyPr>
          <a:lstStyle/>
          <a:p>
            <a:r>
              <a:rPr lang="ko-KR" altLang="en-US" sz="2400" dirty="0"/>
              <a:t>등록기준</a:t>
            </a:r>
            <a:endParaRPr lang="en-US" altLang="ko-KR" sz="2400" dirty="0"/>
          </a:p>
          <a:p>
            <a:r>
              <a:rPr lang="en-US" altLang="ko-KR" sz="2400" dirty="0"/>
              <a:t>-Eos </a:t>
            </a:r>
            <a:r>
              <a:rPr lang="ko-KR" altLang="en-US" sz="2400" dirty="0" err="1"/>
              <a:t>무관모집</a:t>
            </a:r>
            <a:endParaRPr lang="en-US" altLang="ko-KR" sz="2400" dirty="0"/>
          </a:p>
          <a:p>
            <a:r>
              <a:rPr lang="en-US" altLang="ko-KR" sz="2400" dirty="0"/>
              <a:t>(Eos </a:t>
            </a:r>
            <a:r>
              <a:rPr lang="ko-KR" altLang="en-US" sz="2400" dirty="0" err="1"/>
              <a:t>높은경우에</a:t>
            </a:r>
            <a:r>
              <a:rPr lang="ko-KR" altLang="en-US" sz="2400" dirty="0"/>
              <a:t> 효과 더 좋게 나옴</a:t>
            </a:r>
            <a:r>
              <a:rPr lang="en-US" altLang="ko-KR" sz="2400" dirty="0"/>
              <a:t>)</a:t>
            </a:r>
            <a:endParaRPr lang="ko-KR" altLang="en-US" sz="2400" dirty="0"/>
          </a:p>
        </p:txBody>
      </p:sp>
    </p:spTree>
    <p:extLst>
      <p:ext uri="{BB962C8B-B14F-4D97-AF65-F5344CB8AC3E}">
        <p14:creationId xmlns:p14="http://schemas.microsoft.com/office/powerpoint/2010/main" val="27693179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r>
              <a:rPr lang="en-US" altLang="ko-KR" b="1" dirty="0"/>
              <a:t>Airway </a:t>
            </a:r>
            <a:r>
              <a:rPr lang="en-US" altLang="ko-KR" b="1" dirty="0" err="1"/>
              <a:t>hyperresponsiveness</a:t>
            </a:r>
            <a:r>
              <a:rPr lang="en-US" altLang="ko-KR" b="1" dirty="0"/>
              <a:t> (AHR, </a:t>
            </a:r>
            <a:r>
              <a:rPr lang="ko-KR" altLang="en-US" b="1" dirty="0"/>
              <a:t>기도과민성</a:t>
            </a:r>
            <a:r>
              <a:rPr lang="en-US" altLang="ko-KR" b="1" dirty="0"/>
              <a:t>)</a:t>
            </a:r>
            <a:r>
              <a:rPr lang="ko-KR" altLang="en-US" b="1" dirty="0"/>
              <a:t>는 왜 생기나</a:t>
            </a:r>
            <a:r>
              <a:rPr lang="en-US" altLang="ko-KR" b="1" dirty="0"/>
              <a:t>?</a:t>
            </a:r>
          </a:p>
          <a:p>
            <a:pPr lvl="1"/>
            <a:r>
              <a:rPr lang="ko-KR" altLang="en-US" b="1" dirty="0"/>
              <a:t>기도염증</a:t>
            </a:r>
            <a:r>
              <a:rPr lang="en-US" altLang="ko-KR" b="1" dirty="0"/>
              <a:t>(Airway inflammation)</a:t>
            </a:r>
          </a:p>
          <a:p>
            <a:pPr lvl="2"/>
            <a:r>
              <a:rPr lang="ko-KR" altLang="en-US" dirty="0"/>
              <a:t>주로는</a:t>
            </a:r>
            <a:r>
              <a:rPr lang="en-US" altLang="ko-KR" dirty="0"/>
              <a:t> </a:t>
            </a:r>
            <a:r>
              <a:rPr lang="ko-KR" altLang="en-US" dirty="0" err="1"/>
              <a:t>호산구성</a:t>
            </a:r>
            <a:r>
              <a:rPr lang="ko-KR" altLang="en-US" dirty="0"/>
              <a:t> 기도염증</a:t>
            </a:r>
            <a:r>
              <a:rPr lang="en-US" altLang="ko-KR" dirty="0"/>
              <a:t>(</a:t>
            </a:r>
            <a:r>
              <a:rPr lang="en-US" altLang="ko-KR" dirty="0" err="1"/>
              <a:t>eosinophilic</a:t>
            </a:r>
            <a:r>
              <a:rPr lang="en-US" altLang="ko-KR" dirty="0"/>
              <a:t> airway inflammation)</a:t>
            </a:r>
            <a:endParaRPr lang="ko-KR" alt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7210" y="3482028"/>
            <a:ext cx="7680792" cy="337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349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9">
            <a:extLst>
              <a:ext uri="{FF2B5EF4-FFF2-40B4-BE49-F238E27FC236}">
                <a16:creationId xmlns:a16="http://schemas.microsoft.com/office/drawing/2014/main" id="{BDE3BCB0-1011-44EB-8A40-24816E225AB5}"/>
              </a:ext>
            </a:extLst>
          </p:cNvPr>
          <p:cNvSpPr>
            <a:spLocks noGrp="1"/>
          </p:cNvSpPr>
          <p:nvPr>
            <p:ph type="ftr" sz="quarter" idx="3"/>
          </p:nvPr>
        </p:nvSpPr>
        <p:spPr>
          <a:xfrm>
            <a:off x="369012" y="5967861"/>
            <a:ext cx="10225089" cy="50909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dirty="0">
                <a:ln>
                  <a:noFill/>
                </a:ln>
                <a:solidFill>
                  <a:prstClr val="white"/>
                </a:solidFill>
                <a:effectLst/>
                <a:uLnTx/>
                <a:uFillTx/>
                <a:latin typeface="Calibri"/>
                <a:ea typeface="+mn-ea"/>
                <a:cs typeface="Arial" panose="020B0604020202020204" pitchFamily="34" charset="0"/>
                <a:sym typeface="Arial"/>
              </a:rPr>
              <a:t>PATHWAY included 3 </a:t>
            </a:r>
            <a:r>
              <a:rPr kumimoji="0" lang="en-GB" sz="700" b="0" i="0" u="none" strike="noStrike" kern="0" cap="none" spc="0" normalizeH="0" baseline="0" noProof="0" dirty="0" err="1">
                <a:ln>
                  <a:noFill/>
                </a:ln>
                <a:solidFill>
                  <a:prstClr val="white"/>
                </a:solidFill>
                <a:effectLst/>
                <a:uLnTx/>
                <a:uFillTx/>
                <a:latin typeface="Calibri"/>
                <a:ea typeface="+mn-ea"/>
                <a:cs typeface="Arial" panose="020B0604020202020204" pitchFamily="34" charset="0"/>
                <a:sym typeface="Arial"/>
              </a:rPr>
              <a:t>tezepelumab</a:t>
            </a:r>
            <a:r>
              <a:rPr kumimoji="0" lang="en-GB" sz="700" b="0" i="0" u="none" strike="noStrike" kern="0" cap="none" spc="0" normalizeH="0" baseline="0" noProof="0" dirty="0">
                <a:ln>
                  <a:noFill/>
                </a:ln>
                <a:solidFill>
                  <a:prstClr val="white"/>
                </a:solidFill>
                <a:effectLst/>
                <a:uLnTx/>
                <a:uFillTx/>
                <a:latin typeface="Calibri"/>
                <a:ea typeface="+mn-ea"/>
                <a:cs typeface="Arial" panose="020B0604020202020204" pitchFamily="34" charset="0"/>
                <a:sym typeface="Arial"/>
              </a:rPr>
              <a:t> doses; only data from the 210 mg dose are presented</a:t>
            </a:r>
            <a:endParaRPr kumimoji="0" lang="en-GB" sz="700" b="0" i="0" u="none" strike="noStrike" kern="1200" cap="none" spc="0" normalizeH="0" baseline="0" noProof="0" dirty="0">
              <a:ln>
                <a:noFill/>
              </a:ln>
              <a:solidFill>
                <a:prstClr val="white"/>
              </a:solidFill>
              <a:effectLst/>
              <a:uLnTx/>
              <a:uFillTx/>
              <a:latin typeface="Calibri"/>
              <a:ea typeface="+mn-ea"/>
              <a:cs typeface="Arial"/>
              <a:sym typeface="Arial"/>
            </a:endParaRPr>
          </a:p>
          <a:p>
            <a:pPr>
              <a:defRPr/>
            </a:pPr>
            <a:r>
              <a:rPr kumimoji="0" lang="en-GB" sz="700" b="0" i="0" u="none" strike="noStrike" kern="1200" cap="none" spc="0" normalizeH="0" baseline="0" noProof="0" dirty="0">
                <a:ln>
                  <a:noFill/>
                </a:ln>
                <a:solidFill>
                  <a:prstClr val="white"/>
                </a:solidFill>
                <a:effectLst/>
                <a:uLnTx/>
                <a:uFillTx/>
                <a:latin typeface="Calibri"/>
                <a:ea typeface="+mn-ea"/>
                <a:cs typeface="Arial"/>
                <a:sym typeface="Arial"/>
              </a:rPr>
              <a:t>CI, Confidence Interval; </a:t>
            </a:r>
            <a:r>
              <a:rPr kumimoji="0" lang="en-GB" altLang="ko-KR" sz="700" b="0" i="0" u="none" strike="noStrike" kern="1200" cap="none" spc="0" normalizeH="0" baseline="0" noProof="0" dirty="0" err="1">
                <a:ln>
                  <a:noFill/>
                </a:ln>
                <a:solidFill>
                  <a:prstClr val="white"/>
                </a:solidFill>
                <a:effectLst/>
                <a:uLnTx/>
                <a:uFillTx/>
                <a:latin typeface="Calibri"/>
                <a:ea typeface="+mn-ea"/>
                <a:cs typeface="Arial"/>
                <a:sym typeface="Arial"/>
              </a:rPr>
              <a:t>FeNO</a:t>
            </a:r>
            <a:r>
              <a:rPr lang="en-GB" altLang="ko-KR" sz="700" dirty="0">
                <a:solidFill>
                  <a:prstClr val="white"/>
                </a:solidFill>
                <a:latin typeface="Calibri"/>
                <a:cs typeface="Arial"/>
                <a:sym typeface="Arial"/>
              </a:rPr>
              <a:t>,</a:t>
            </a:r>
            <a:r>
              <a:rPr kumimoji="0" lang="en-GB" altLang="ko-KR" sz="700" b="0" i="0" u="none" strike="noStrike" kern="1200" cap="none" spc="0" normalizeH="0" baseline="0" noProof="0" dirty="0">
                <a:ln>
                  <a:noFill/>
                </a:ln>
                <a:solidFill>
                  <a:prstClr val="white"/>
                </a:solidFill>
                <a:effectLst/>
                <a:uLnTx/>
                <a:uFillTx/>
                <a:latin typeface="Calibri"/>
                <a:ea typeface="+mn-ea"/>
                <a:cs typeface="Arial"/>
                <a:sym typeface="Arial"/>
              </a:rPr>
              <a:t> Fractional Exhaled Nitric Oxide</a:t>
            </a:r>
            <a:r>
              <a:rPr kumimoji="0" lang="en-GB" sz="700" b="0" i="0" u="none" strike="noStrike" kern="1200" cap="none" spc="0" normalizeH="0" baseline="0" noProof="0" dirty="0">
                <a:ln>
                  <a:noFill/>
                </a:ln>
                <a:solidFill>
                  <a:prstClr val="white"/>
                </a:solidFill>
                <a:effectLst/>
                <a:uLnTx/>
                <a:uFillTx/>
                <a:latin typeface="Calibri"/>
                <a:ea typeface="+mn-ea"/>
                <a:cs typeface="Arial"/>
                <a:sym typeface="Arial"/>
              </a:rPr>
              <a:t>; </a:t>
            </a:r>
            <a:r>
              <a:rPr lang="en-GB" altLang="ko-KR" sz="700" dirty="0" err="1">
                <a:solidFill>
                  <a:schemeClr val="bg1"/>
                </a:solidFill>
                <a:latin typeface="Calibri" panose="020F0502020204030204" pitchFamily="34" charset="0"/>
                <a:cs typeface="Calibri" panose="020F0502020204030204" pitchFamily="34" charset="0"/>
              </a:rPr>
              <a:t>IgE</a:t>
            </a:r>
            <a:r>
              <a:rPr lang="en-GB" altLang="ko-KR" sz="700" dirty="0">
                <a:latin typeface="Calibri" panose="020F0502020204030204" pitchFamily="34" charset="0"/>
                <a:cs typeface="Calibri" panose="020F0502020204030204" pitchFamily="34" charset="0"/>
              </a:rPr>
              <a:t>, </a:t>
            </a:r>
            <a:r>
              <a:rPr lang="en-GB" altLang="ko-KR" sz="700" dirty="0">
                <a:solidFill>
                  <a:schemeClr val="bg1"/>
                </a:solidFill>
                <a:latin typeface="Calibri" panose="020F0502020204030204" pitchFamily="34" charset="0"/>
                <a:cs typeface="Calibri" panose="020F0502020204030204" pitchFamily="34" charset="0"/>
              </a:rPr>
              <a:t>Immunoglobulin E</a:t>
            </a:r>
            <a:r>
              <a:rPr kumimoji="0" lang="en-GB" sz="700" b="0" i="0" u="none" strike="noStrike" kern="1200" cap="none" spc="0" normalizeH="0" baseline="0" noProof="0" dirty="0">
                <a:ln>
                  <a:noFill/>
                </a:ln>
                <a:solidFill>
                  <a:prstClr val="white"/>
                </a:solidFill>
                <a:effectLst/>
                <a:uLnTx/>
                <a:uFillTx/>
                <a:latin typeface="Calibri"/>
                <a:ea typeface="+mn-ea"/>
                <a:cs typeface="Arial"/>
                <a:sym typeface="Arial"/>
              </a:rPr>
              <a:t>; </a:t>
            </a:r>
            <a:r>
              <a:rPr kumimoji="0" lang="en-GB" altLang="ko-KR" sz="700" b="0" i="0" u="none" strike="noStrike" kern="1200" cap="none" spc="0" normalizeH="0" baseline="0" noProof="0" dirty="0">
                <a:ln>
                  <a:noFill/>
                </a:ln>
                <a:solidFill>
                  <a:prstClr val="white"/>
                </a:solidFill>
                <a:effectLst/>
                <a:uLnTx/>
                <a:uFillTx/>
                <a:latin typeface="Calibri"/>
                <a:ea typeface="+mn-ea"/>
                <a:cs typeface="Arial"/>
                <a:sym typeface="Arial"/>
              </a:rPr>
              <a:t>Ppb, Parts per Billion</a:t>
            </a:r>
            <a:r>
              <a:rPr kumimoji="0" lang="en-GB" sz="700" b="0" i="0" u="none" strike="noStrike" kern="1200" cap="none" spc="0" normalizeH="0" baseline="0" noProof="0" dirty="0">
                <a:ln>
                  <a:noFill/>
                </a:ln>
                <a:solidFill>
                  <a:prstClr val="white"/>
                </a:solidFill>
                <a:effectLst/>
                <a:uLnTx/>
                <a:uFillTx/>
                <a:latin typeface="Calibri"/>
                <a:ea typeface="+mn-ea"/>
                <a:cs typeface="Arial"/>
                <a:sym typeface="Arial"/>
              </a:rPr>
              <a:t>; Q4W, Every 4 Weeks</a:t>
            </a:r>
          </a:p>
          <a:p>
            <a:pPr>
              <a:defRPr/>
            </a:pPr>
            <a:r>
              <a:rPr lang="en-GB" altLang="ko-KR" sz="700" dirty="0">
                <a:solidFill>
                  <a:prstClr val="white"/>
                </a:solidFill>
                <a:latin typeface="Calibri"/>
                <a:cs typeface="Arial"/>
                <a:sym typeface="Arial"/>
              </a:rPr>
              <a:t>Study design</a:t>
            </a:r>
            <a:r>
              <a:rPr lang="en-GB" altLang="ko-KR" sz="700" baseline="30000" dirty="0">
                <a:solidFill>
                  <a:prstClr val="white"/>
                </a:solidFill>
                <a:latin typeface="Calibri"/>
                <a:cs typeface="Arial"/>
                <a:sym typeface="Arial"/>
              </a:rPr>
              <a:t>1</a:t>
            </a:r>
            <a:r>
              <a:rPr lang="en-GB" altLang="ko-KR" sz="700" dirty="0">
                <a:solidFill>
                  <a:prstClr val="white"/>
                </a:solidFill>
                <a:latin typeface="Calibri"/>
                <a:cs typeface="Arial"/>
                <a:sym typeface="Arial"/>
              </a:rPr>
              <a:t>: PATHWAY and NAVIGATOR were randomized, double-blind, placebo- controlled studies with similar designs. This pooled analysis included patients with severe, uncontrolled asthma (PATHWAY, 18–75 years old; NAVIGATOR, 12–80 years old) who received </a:t>
            </a:r>
            <a:r>
              <a:rPr lang="en-GB" altLang="ko-KR" sz="700" dirty="0" err="1">
                <a:solidFill>
                  <a:prstClr val="white"/>
                </a:solidFill>
                <a:latin typeface="Calibri"/>
                <a:cs typeface="Arial"/>
                <a:sym typeface="Arial"/>
              </a:rPr>
              <a:t>tezepelumab</a:t>
            </a:r>
            <a:r>
              <a:rPr lang="en-GB" altLang="ko-KR" sz="700" dirty="0">
                <a:solidFill>
                  <a:prstClr val="white"/>
                </a:solidFill>
                <a:latin typeface="Calibri"/>
                <a:cs typeface="Arial"/>
                <a:sym typeface="Arial"/>
              </a:rPr>
              <a:t> 210 mg or placebo subcutaneously every 4 weeks for 52 weeks. The annualized asthma exacerbation rate (AAER) over 52 weeks and secondary outcomes were calculated in the overall population and in subgroups defined by inflammatory biomarker levels or clinical characteristics</a:t>
            </a:r>
            <a:br>
              <a:rPr kumimoji="0" lang="en-GB" sz="700" b="0" i="0" u="none" strike="noStrike" kern="1200" cap="none" spc="0" normalizeH="0" baseline="0" noProof="0" dirty="0">
                <a:ln>
                  <a:noFill/>
                </a:ln>
                <a:solidFill>
                  <a:prstClr val="white"/>
                </a:solidFill>
                <a:effectLst/>
                <a:uLnTx/>
                <a:uFillTx/>
                <a:latin typeface="Calibri"/>
                <a:ea typeface="+mn-ea"/>
                <a:cs typeface="Arial"/>
                <a:sym typeface="Arial"/>
              </a:rPr>
            </a:br>
            <a:r>
              <a:rPr kumimoji="0" lang="en-GB" sz="7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sym typeface="Arial"/>
              </a:rPr>
              <a:t>1. </a:t>
            </a:r>
            <a:r>
              <a:rPr kumimoji="0" lang="en-GB" altLang="ko-KR" sz="700" b="0"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sym typeface="Arial"/>
              </a:rPr>
              <a:t>Corren</a:t>
            </a:r>
            <a:r>
              <a:rPr kumimoji="0" lang="en-GB" altLang="ko-KR" sz="7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sym typeface="Arial"/>
              </a:rPr>
              <a:t> J, et al. Efficacy of Tezepelumab in Severe, Uncontrolled Asthma: Pooled Analysis of the PATHWAY and NAVIGATOR Clinical Trials. Am J Respir Crit Care Med. 2023 Jul 1;208(1):13-24.</a:t>
            </a:r>
            <a:endParaRPr kumimoji="0" lang="en-GB" sz="7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sym typeface="Arial"/>
            </a:endParaRPr>
          </a:p>
        </p:txBody>
      </p:sp>
      <p:sp>
        <p:nvSpPr>
          <p:cNvPr id="104" name="Rectangle: Rounded Corners 32">
            <a:extLst>
              <a:ext uri="{FF2B5EF4-FFF2-40B4-BE49-F238E27FC236}">
                <a16:creationId xmlns:a16="http://schemas.microsoft.com/office/drawing/2014/main" id="{39DB6FBA-CFE8-72D8-D9F7-0C70226B571E}"/>
              </a:ext>
            </a:extLst>
          </p:cNvPr>
          <p:cNvSpPr/>
          <p:nvPr/>
        </p:nvSpPr>
        <p:spPr>
          <a:xfrm>
            <a:off x="9021309" y="2012400"/>
            <a:ext cx="2484000" cy="432000"/>
          </a:xfrm>
          <a:prstGeom prst="roundRect">
            <a:avLst>
              <a:gd name="adj" fmla="val 50000"/>
            </a:avLst>
          </a:prstGeom>
          <a:solidFill>
            <a:srgbClr val="0070C0"/>
          </a:solidFill>
          <a:ln w="19050" cap="flat" cmpd="sng" algn="ctr">
            <a:noFill/>
            <a:prstDash val="solid"/>
            <a:miter lim="800000"/>
          </a:ln>
          <a:effectLst/>
        </p:spPr>
        <p:txBody>
          <a:bodyPr wrap="square" lIns="0" tIns="0" rIns="0" bIns="0" rtlCol="0" anchor="ctr">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rPr>
              <a:t>Allergic status</a:t>
            </a:r>
          </a:p>
        </p:txBody>
      </p:sp>
      <p:sp>
        <p:nvSpPr>
          <p:cNvPr id="105" name="Rectangle: Rounded Corners 38">
            <a:extLst>
              <a:ext uri="{FF2B5EF4-FFF2-40B4-BE49-F238E27FC236}">
                <a16:creationId xmlns:a16="http://schemas.microsoft.com/office/drawing/2014/main" id="{7823FADF-DDBC-B46B-E29A-984BCFEB9F9B}"/>
              </a:ext>
            </a:extLst>
          </p:cNvPr>
          <p:cNvSpPr/>
          <p:nvPr/>
        </p:nvSpPr>
        <p:spPr>
          <a:xfrm>
            <a:off x="6449320" y="2012400"/>
            <a:ext cx="2484000" cy="432000"/>
          </a:xfrm>
          <a:prstGeom prst="roundRect">
            <a:avLst>
              <a:gd name="adj" fmla="val 50000"/>
            </a:avLst>
          </a:prstGeom>
          <a:solidFill>
            <a:srgbClr val="FFC600"/>
          </a:solidFill>
          <a:ln w="19050" cap="flat" cmpd="sng" algn="ctr">
            <a:noFill/>
            <a:prstDash val="solid"/>
            <a:miter lim="800000"/>
          </a:ln>
          <a:effectLst/>
        </p:spPr>
        <p:txBody>
          <a:bodyPr wrap="square" lIns="0" tIns="0" rIns="0" bIns="0" rtlCol="0" anchor="ctr">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3865"/>
                </a:solidFill>
                <a:effectLst/>
                <a:uLnTx/>
                <a:uFillTx/>
                <a:latin typeface="Arial" panose="020B0604020202020204" pitchFamily="34" charset="0"/>
                <a:ea typeface="+mn-ea"/>
                <a:cs typeface="+mn-cs"/>
                <a:sym typeface="Arial"/>
              </a:rPr>
              <a:t>FeNO level (ppb)</a:t>
            </a:r>
          </a:p>
        </p:txBody>
      </p:sp>
      <p:sp>
        <p:nvSpPr>
          <p:cNvPr id="106" name="Rectangle: Rounded Corners 39">
            <a:extLst>
              <a:ext uri="{FF2B5EF4-FFF2-40B4-BE49-F238E27FC236}">
                <a16:creationId xmlns:a16="http://schemas.microsoft.com/office/drawing/2014/main" id="{965421CE-415E-A0CB-1958-BAE937B58F7C}"/>
              </a:ext>
            </a:extLst>
          </p:cNvPr>
          <p:cNvSpPr/>
          <p:nvPr/>
        </p:nvSpPr>
        <p:spPr>
          <a:xfrm>
            <a:off x="2695435" y="2012400"/>
            <a:ext cx="3665897" cy="432000"/>
          </a:xfrm>
          <a:prstGeom prst="roundRect">
            <a:avLst>
              <a:gd name="adj" fmla="val 50000"/>
            </a:avLst>
          </a:prstGeom>
          <a:solidFill>
            <a:srgbClr val="EF426F"/>
          </a:solidFill>
          <a:ln w="19050" cap="flat" cmpd="sng" algn="ctr">
            <a:noFill/>
            <a:prstDash val="solid"/>
            <a:miter lim="800000"/>
          </a:ln>
          <a:effectLst/>
        </p:spPr>
        <p:txBody>
          <a:bodyPr wrap="square" lIns="0" tIns="0" rIns="0" bIns="0" rtlCol="0" anchor="ctr">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white"/>
                </a:solidFill>
                <a:effectLst/>
                <a:uLnTx/>
                <a:uFillTx/>
                <a:latin typeface="Arial" panose="020B0604020202020204" pitchFamily="34" charset="0"/>
                <a:ea typeface="+mn-ea"/>
                <a:cs typeface="+mn-cs"/>
                <a:sym typeface="Arial"/>
              </a:rPr>
              <a:t>Blood Eos (cells/µL)</a:t>
            </a:r>
          </a:p>
        </p:txBody>
      </p:sp>
      <p:sp>
        <p:nvSpPr>
          <p:cNvPr id="107" name="Rectangle: Rounded Corners 40">
            <a:extLst>
              <a:ext uri="{FF2B5EF4-FFF2-40B4-BE49-F238E27FC236}">
                <a16:creationId xmlns:a16="http://schemas.microsoft.com/office/drawing/2014/main" id="{98F2AF3D-F1B2-4158-F63B-EF38E02AFBB2}"/>
              </a:ext>
            </a:extLst>
          </p:cNvPr>
          <p:cNvSpPr/>
          <p:nvPr/>
        </p:nvSpPr>
        <p:spPr>
          <a:xfrm>
            <a:off x="1331530" y="2012400"/>
            <a:ext cx="1275917" cy="432000"/>
          </a:xfrm>
          <a:prstGeom prst="roundRect">
            <a:avLst>
              <a:gd name="adj" fmla="val 50000"/>
            </a:avLst>
          </a:prstGeom>
          <a:solidFill>
            <a:srgbClr val="12839E"/>
          </a:solidFill>
          <a:ln w="19050" cap="flat" cmpd="sng" algn="ctr">
            <a:noFill/>
            <a:prstDash val="solid"/>
            <a:miter lim="800000"/>
          </a:ln>
          <a:effectLst/>
        </p:spPr>
        <p:txBody>
          <a:bodyPr wrap="square" lIns="0" tIns="0" rIns="0" bIns="0" rtlCol="0" anchor="ctr">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white"/>
                </a:solidFill>
                <a:effectLst/>
                <a:uLnTx/>
                <a:uFillTx/>
                <a:latin typeface="Arial" panose="020B0604020202020204" pitchFamily="34" charset="0"/>
                <a:ea typeface="+mn-ea"/>
                <a:cs typeface="+mn-cs"/>
                <a:sym typeface="Arial"/>
              </a:rPr>
              <a:t>Overall cohort</a:t>
            </a:r>
          </a:p>
        </p:txBody>
      </p:sp>
      <p:sp>
        <p:nvSpPr>
          <p:cNvPr id="108" name="Rectangle: Rounded Corners 11">
            <a:extLst>
              <a:ext uri="{FF2B5EF4-FFF2-40B4-BE49-F238E27FC236}">
                <a16:creationId xmlns:a16="http://schemas.microsoft.com/office/drawing/2014/main" id="{1542FE5A-5834-C13F-48AA-395CE340945D}"/>
              </a:ext>
            </a:extLst>
          </p:cNvPr>
          <p:cNvSpPr/>
          <p:nvPr/>
        </p:nvSpPr>
        <p:spPr>
          <a:xfrm>
            <a:off x="331788" y="1429200"/>
            <a:ext cx="11525250" cy="433813"/>
          </a:xfrm>
          <a:prstGeom prst="roundRect">
            <a:avLst>
              <a:gd name="adj" fmla="val 50000"/>
            </a:avLst>
          </a:prstGeom>
          <a:solidFill>
            <a:srgbClr val="FFFFFF"/>
          </a:solidFill>
          <a:ln w="19050" cap="flat" cmpd="sng" algn="ctr">
            <a:gradFill>
              <a:gsLst>
                <a:gs pos="0">
                  <a:srgbClr val="FFC600"/>
                </a:gs>
                <a:gs pos="53000">
                  <a:srgbClr val="FF7F32"/>
                </a:gs>
                <a:gs pos="100000">
                  <a:srgbClr val="EF426F"/>
                </a:gs>
              </a:gsLst>
              <a:lin ang="10800000" scaled="0"/>
            </a:gradFill>
            <a:prstDash val="solid"/>
            <a:miter lim="800000"/>
          </a:ln>
          <a:effectLst/>
        </p:spPr>
        <p:txBody>
          <a:bodyPr wrap="none" rtlCol="0" anchor="ctr"/>
          <a:lstStyle/>
          <a:p>
            <a:pPr algn="ctr">
              <a:defRPr/>
            </a:pPr>
            <a:r>
              <a:rPr kumimoji="0" lang="en-GB" sz="1600" b="1" i="0" u="none" strike="noStrike" kern="0" cap="none" spc="0" normalizeH="0" baseline="0" noProof="0" dirty="0">
                <a:ln>
                  <a:noFill/>
                </a:ln>
                <a:solidFill>
                  <a:srgbClr val="FF7F32"/>
                </a:solidFill>
                <a:effectLst/>
                <a:uLnTx/>
                <a:uFillTx/>
                <a:latin typeface="Arial"/>
                <a:ea typeface="+mn-ea"/>
                <a:cs typeface="Arial"/>
                <a:sym typeface="Arial"/>
              </a:rPr>
              <a:t>Pooled results from PATHWAY</a:t>
            </a:r>
            <a:r>
              <a:rPr kumimoji="0" lang="en-GB" sz="1600" b="1" i="0" u="none" strike="noStrike" kern="0" cap="none" spc="0" normalizeH="0" baseline="30000" noProof="0" dirty="0">
                <a:ln>
                  <a:noFill/>
                </a:ln>
                <a:solidFill>
                  <a:srgbClr val="FF7F32"/>
                </a:solidFill>
                <a:effectLst/>
                <a:uLnTx/>
                <a:uFillTx/>
                <a:latin typeface="Arial"/>
                <a:ea typeface="+mn-ea"/>
                <a:cs typeface="Arial"/>
                <a:sym typeface="Arial"/>
              </a:rPr>
              <a:t> </a:t>
            </a:r>
            <a:r>
              <a:rPr kumimoji="0" lang="en-GB" sz="1600" b="1" i="0" u="none" strike="noStrike" kern="0" cap="none" spc="0" normalizeH="0" baseline="0" noProof="0" dirty="0">
                <a:ln>
                  <a:noFill/>
                </a:ln>
                <a:solidFill>
                  <a:srgbClr val="FF7F32"/>
                </a:solidFill>
                <a:effectLst/>
                <a:uLnTx/>
                <a:uFillTx/>
                <a:latin typeface="Arial"/>
                <a:ea typeface="+mn-ea"/>
                <a:cs typeface="Arial"/>
                <a:sym typeface="Arial"/>
              </a:rPr>
              <a:t>and NAVIGATOR</a:t>
            </a:r>
            <a:r>
              <a:rPr kumimoji="0" lang="en-GB" sz="1600" b="1" i="0" u="none" strike="noStrike" kern="0" cap="none" spc="0" normalizeH="0" baseline="30000" noProof="0" dirty="0">
                <a:ln>
                  <a:noFill/>
                </a:ln>
                <a:solidFill>
                  <a:srgbClr val="FF7F32"/>
                </a:solidFill>
                <a:effectLst/>
                <a:uLnTx/>
                <a:uFillTx/>
                <a:latin typeface="Arial"/>
                <a:ea typeface="+mn-ea"/>
                <a:cs typeface="Arial"/>
                <a:sym typeface="Arial"/>
              </a:rPr>
              <a:t>1 </a:t>
            </a:r>
          </a:p>
          <a:p>
            <a:pPr algn="ctr">
              <a:defRPr/>
            </a:pPr>
            <a:r>
              <a:rPr lang="en-US" altLang="ko-KR" sz="1400" dirty="0">
                <a:solidFill>
                  <a:srgbClr val="FF7F32"/>
                </a:solidFill>
                <a:latin typeface="Calibri"/>
                <a:cs typeface="Arial"/>
                <a:sym typeface="Arial"/>
              </a:rPr>
              <a:t>(Rate ratios are given with their 95% CIs)</a:t>
            </a:r>
          </a:p>
        </p:txBody>
      </p:sp>
      <p:grpSp>
        <p:nvGrpSpPr>
          <p:cNvPr id="109" name="Group 3">
            <a:extLst>
              <a:ext uri="{FF2B5EF4-FFF2-40B4-BE49-F238E27FC236}">
                <a16:creationId xmlns:a16="http://schemas.microsoft.com/office/drawing/2014/main" id="{27B29929-FC1F-6D0C-0F75-BDBF13AD4EFC}"/>
              </a:ext>
            </a:extLst>
          </p:cNvPr>
          <p:cNvGrpSpPr/>
          <p:nvPr/>
        </p:nvGrpSpPr>
        <p:grpSpPr>
          <a:xfrm>
            <a:off x="595215" y="2510218"/>
            <a:ext cx="11103630" cy="3345583"/>
            <a:chOff x="595215" y="2510218"/>
            <a:chExt cx="11103630" cy="3345583"/>
          </a:xfrm>
        </p:grpSpPr>
        <p:graphicFrame>
          <p:nvGraphicFramePr>
            <p:cNvPr id="110" name="Content Placeholder 15">
              <a:extLst>
                <a:ext uri="{FF2B5EF4-FFF2-40B4-BE49-F238E27FC236}">
                  <a16:creationId xmlns:a16="http://schemas.microsoft.com/office/drawing/2014/main" id="{32A4892B-F05D-E13A-9B10-DC7FD02E331C}"/>
                </a:ext>
              </a:extLst>
            </p:cNvPr>
            <p:cNvGraphicFramePr>
              <a:graphicFrameLocks/>
            </p:cNvGraphicFramePr>
            <p:nvPr/>
          </p:nvGraphicFramePr>
          <p:xfrm>
            <a:off x="595215" y="2510218"/>
            <a:ext cx="11103630" cy="3345583"/>
          </p:xfrm>
          <a:graphic>
            <a:graphicData uri="http://schemas.openxmlformats.org/drawingml/2006/chart">
              <c:chart xmlns:c="http://schemas.openxmlformats.org/drawingml/2006/chart" xmlns:r="http://schemas.openxmlformats.org/officeDocument/2006/relationships" r:id="rId3"/>
            </a:graphicData>
          </a:graphic>
        </p:graphicFrame>
        <p:grpSp>
          <p:nvGrpSpPr>
            <p:cNvPr id="111" name="Group 41">
              <a:extLst>
                <a:ext uri="{FF2B5EF4-FFF2-40B4-BE49-F238E27FC236}">
                  <a16:creationId xmlns:a16="http://schemas.microsoft.com/office/drawing/2014/main" id="{411FB5BF-28AF-31CA-F4E3-B329B23B0B36}"/>
                </a:ext>
              </a:extLst>
            </p:cNvPr>
            <p:cNvGrpSpPr/>
            <p:nvPr/>
          </p:nvGrpSpPr>
          <p:grpSpPr>
            <a:xfrm>
              <a:off x="2652500" y="2588476"/>
              <a:ext cx="6326185" cy="2488349"/>
              <a:chOff x="2823325" y="2430742"/>
              <a:chExt cx="5936271" cy="2834640"/>
            </a:xfrm>
          </p:grpSpPr>
          <p:cxnSp>
            <p:nvCxnSpPr>
              <p:cNvPr id="161" name="Straight Connector 42">
                <a:extLst>
                  <a:ext uri="{FF2B5EF4-FFF2-40B4-BE49-F238E27FC236}">
                    <a16:creationId xmlns:a16="http://schemas.microsoft.com/office/drawing/2014/main" id="{E3ADB5EC-C2F2-B1A3-8DEF-77C891875444}"/>
                  </a:ext>
                </a:extLst>
              </p:cNvPr>
              <p:cNvCxnSpPr>
                <a:cxnSpLocks/>
              </p:cNvCxnSpPr>
              <p:nvPr/>
            </p:nvCxnSpPr>
            <p:spPr>
              <a:xfrm>
                <a:off x="8759596" y="2430742"/>
                <a:ext cx="0" cy="2834640"/>
              </a:xfrm>
              <a:prstGeom prst="line">
                <a:avLst/>
              </a:prstGeom>
              <a:noFill/>
              <a:ln w="12700" cap="flat" cmpd="sng" algn="ctr">
                <a:solidFill>
                  <a:srgbClr val="FFFFFF">
                    <a:lumMod val="85000"/>
                  </a:srgbClr>
                </a:solidFill>
                <a:prstDash val="sysDash"/>
                <a:miter lim="800000"/>
              </a:ln>
              <a:effectLst/>
            </p:spPr>
          </p:cxnSp>
          <p:cxnSp>
            <p:nvCxnSpPr>
              <p:cNvPr id="162" name="Straight Connector 44">
                <a:extLst>
                  <a:ext uri="{FF2B5EF4-FFF2-40B4-BE49-F238E27FC236}">
                    <a16:creationId xmlns:a16="http://schemas.microsoft.com/office/drawing/2014/main" id="{B97AD625-42F6-9B8F-87DC-49D53F4748BB}"/>
                  </a:ext>
                </a:extLst>
              </p:cNvPr>
              <p:cNvCxnSpPr>
                <a:cxnSpLocks/>
              </p:cNvCxnSpPr>
              <p:nvPr/>
            </p:nvCxnSpPr>
            <p:spPr>
              <a:xfrm>
                <a:off x="6377045" y="2430742"/>
                <a:ext cx="0" cy="2834640"/>
              </a:xfrm>
              <a:prstGeom prst="line">
                <a:avLst/>
              </a:prstGeom>
              <a:noFill/>
              <a:ln w="12700" cap="flat" cmpd="sng" algn="ctr">
                <a:solidFill>
                  <a:srgbClr val="FFFFFF">
                    <a:lumMod val="85000"/>
                  </a:srgbClr>
                </a:solidFill>
                <a:prstDash val="sysDash"/>
                <a:miter lim="800000"/>
              </a:ln>
              <a:effectLst/>
            </p:spPr>
          </p:cxnSp>
          <p:cxnSp>
            <p:nvCxnSpPr>
              <p:cNvPr id="163" name="Straight Connector 51">
                <a:extLst>
                  <a:ext uri="{FF2B5EF4-FFF2-40B4-BE49-F238E27FC236}">
                    <a16:creationId xmlns:a16="http://schemas.microsoft.com/office/drawing/2014/main" id="{D5F499A1-B885-32FF-83EC-A8412D5E2921}"/>
                  </a:ext>
                </a:extLst>
              </p:cNvPr>
              <p:cNvCxnSpPr>
                <a:cxnSpLocks/>
              </p:cNvCxnSpPr>
              <p:nvPr/>
            </p:nvCxnSpPr>
            <p:spPr>
              <a:xfrm>
                <a:off x="2823325" y="2430742"/>
                <a:ext cx="0" cy="2834640"/>
              </a:xfrm>
              <a:prstGeom prst="line">
                <a:avLst/>
              </a:prstGeom>
              <a:noFill/>
              <a:ln w="12700" cap="flat" cmpd="sng" algn="ctr">
                <a:solidFill>
                  <a:srgbClr val="FFFFFF">
                    <a:lumMod val="85000"/>
                  </a:srgbClr>
                </a:solidFill>
                <a:prstDash val="sysDash"/>
                <a:miter lim="800000"/>
              </a:ln>
              <a:effectLst/>
            </p:spPr>
          </p:cxnSp>
        </p:grpSp>
        <p:grpSp>
          <p:nvGrpSpPr>
            <p:cNvPr id="112" name="Group 52">
              <a:extLst>
                <a:ext uri="{FF2B5EF4-FFF2-40B4-BE49-F238E27FC236}">
                  <a16:creationId xmlns:a16="http://schemas.microsoft.com/office/drawing/2014/main" id="{200DA7FD-7502-717A-F1B3-C3CDE597862F}"/>
                </a:ext>
              </a:extLst>
            </p:cNvPr>
            <p:cNvGrpSpPr/>
            <p:nvPr/>
          </p:nvGrpSpPr>
          <p:grpSpPr>
            <a:xfrm>
              <a:off x="1595931" y="5018715"/>
              <a:ext cx="9705014" cy="138499"/>
              <a:chOff x="1835697" y="5140580"/>
              <a:chExt cx="9705014" cy="138499"/>
            </a:xfrm>
          </p:grpSpPr>
          <p:sp>
            <p:nvSpPr>
              <p:cNvPr id="145" name="Rectangle 62">
                <a:extLst>
                  <a:ext uri="{FF2B5EF4-FFF2-40B4-BE49-F238E27FC236}">
                    <a16:creationId xmlns:a16="http://schemas.microsoft.com/office/drawing/2014/main" id="{0598C4B7-0981-D8EF-4F02-346CC332AEA9}"/>
                  </a:ext>
                </a:extLst>
              </p:cNvPr>
              <p:cNvSpPr/>
              <p:nvPr/>
            </p:nvSpPr>
            <p:spPr>
              <a:xfrm>
                <a:off x="1835697" y="5140580"/>
                <a:ext cx="323807" cy="138499"/>
              </a:xfrm>
              <a:prstGeom prst="rect">
                <a:avLst/>
              </a:prstGeom>
            </p:spPr>
            <p:txBody>
              <a:bodyPr wrap="none" lIns="0" tIns="0" rIns="0" bIns="0">
                <a:spAutoFit/>
              </a:bodyP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rPr>
                  <a:t>n=669</a:t>
                </a:r>
              </a:p>
            </p:txBody>
          </p:sp>
          <p:sp>
            <p:nvSpPr>
              <p:cNvPr id="146" name="Rectangle 72">
                <a:extLst>
                  <a:ext uri="{FF2B5EF4-FFF2-40B4-BE49-F238E27FC236}">
                    <a16:creationId xmlns:a16="http://schemas.microsoft.com/office/drawing/2014/main" id="{8B34FC5B-1929-A25C-62F0-141E9CB5ADB0}"/>
                  </a:ext>
                </a:extLst>
              </p:cNvPr>
              <p:cNvSpPr/>
              <p:nvPr/>
            </p:nvSpPr>
            <p:spPr>
              <a:xfrm>
                <a:off x="3098287" y="5140580"/>
                <a:ext cx="345076" cy="138499"/>
              </a:xfrm>
              <a:prstGeom prst="rect">
                <a:avLst/>
              </a:prstGeom>
            </p:spPr>
            <p:txBody>
              <a:bodyPr wrap="none" lIns="0" tIns="0" rIns="0" bIns="0">
                <a:spAutoFit/>
              </a:bodyP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rPr>
                  <a:t>n=171</a:t>
                </a:r>
              </a:p>
            </p:txBody>
          </p:sp>
          <p:sp>
            <p:nvSpPr>
              <p:cNvPr id="147" name="Rectangle 73">
                <a:extLst>
                  <a:ext uri="{FF2B5EF4-FFF2-40B4-BE49-F238E27FC236}">
                    <a16:creationId xmlns:a16="http://schemas.microsoft.com/office/drawing/2014/main" id="{E99056F7-2248-DD8B-D761-BF3938E538A1}"/>
                  </a:ext>
                </a:extLst>
              </p:cNvPr>
              <p:cNvSpPr/>
              <p:nvPr/>
            </p:nvSpPr>
            <p:spPr>
              <a:xfrm>
                <a:off x="3577445" y="5140580"/>
                <a:ext cx="345076" cy="138499"/>
              </a:xfrm>
              <a:prstGeom prst="rect">
                <a:avLst/>
              </a:prstGeom>
            </p:spPr>
            <p:txBody>
              <a:bodyPr wrap="none" lIns="0" tIns="0" rIns="0" bIns="0">
                <a:spAutoFit/>
              </a:bodyP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rPr>
                  <a:t>n=166</a:t>
                </a:r>
              </a:p>
            </p:txBody>
          </p:sp>
          <p:sp>
            <p:nvSpPr>
              <p:cNvPr id="148" name="Rectangle 74">
                <a:extLst>
                  <a:ext uri="{FF2B5EF4-FFF2-40B4-BE49-F238E27FC236}">
                    <a16:creationId xmlns:a16="http://schemas.microsoft.com/office/drawing/2014/main" id="{A62F0B9E-FB9F-EEEE-4260-6039B526EFB0}"/>
                  </a:ext>
                </a:extLst>
              </p:cNvPr>
              <p:cNvSpPr/>
              <p:nvPr/>
            </p:nvSpPr>
            <p:spPr>
              <a:xfrm>
                <a:off x="4373639" y="5140580"/>
                <a:ext cx="345076" cy="138499"/>
              </a:xfrm>
              <a:prstGeom prst="rect">
                <a:avLst/>
              </a:prstGeom>
            </p:spPr>
            <p:txBody>
              <a:bodyPr wrap="none" lIns="0" tIns="0" rIns="0" bIns="0">
                <a:spAutoFit/>
              </a:bodyP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rPr>
                  <a:t>n=382</a:t>
                </a:r>
              </a:p>
            </p:txBody>
          </p:sp>
          <p:sp>
            <p:nvSpPr>
              <p:cNvPr id="149" name="Rectangle 75">
                <a:extLst>
                  <a:ext uri="{FF2B5EF4-FFF2-40B4-BE49-F238E27FC236}">
                    <a16:creationId xmlns:a16="http://schemas.microsoft.com/office/drawing/2014/main" id="{1C48DE5A-0F30-87BD-C133-388427566768}"/>
                  </a:ext>
                </a:extLst>
              </p:cNvPr>
              <p:cNvSpPr/>
              <p:nvPr/>
            </p:nvSpPr>
            <p:spPr>
              <a:xfrm>
                <a:off x="4836553" y="5140580"/>
                <a:ext cx="345076" cy="138499"/>
              </a:xfrm>
              <a:prstGeom prst="rect">
                <a:avLst/>
              </a:prstGeom>
            </p:spPr>
            <p:txBody>
              <a:bodyPr wrap="none" lIns="0" tIns="0" rIns="0" bIns="0">
                <a:spAutoFit/>
              </a:bodyP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rPr>
                  <a:t>n=379</a:t>
                </a:r>
              </a:p>
            </p:txBody>
          </p:sp>
          <p:sp>
            <p:nvSpPr>
              <p:cNvPr id="150" name="Rectangle 76">
                <a:extLst>
                  <a:ext uri="{FF2B5EF4-FFF2-40B4-BE49-F238E27FC236}">
                    <a16:creationId xmlns:a16="http://schemas.microsoft.com/office/drawing/2014/main" id="{0FA5AEC6-2BA5-4A62-056B-725D0367E5AB}"/>
                  </a:ext>
                </a:extLst>
              </p:cNvPr>
              <p:cNvSpPr/>
              <p:nvPr/>
            </p:nvSpPr>
            <p:spPr>
              <a:xfrm>
                <a:off x="5622170" y="5140580"/>
                <a:ext cx="345076" cy="138499"/>
              </a:xfrm>
              <a:prstGeom prst="rect">
                <a:avLst/>
              </a:prstGeom>
            </p:spPr>
            <p:txBody>
              <a:bodyPr wrap="none" lIns="0" tIns="0" rIns="0" bIns="0">
                <a:spAutoFit/>
              </a:bodyP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rPr>
                  <a:t>n=287</a:t>
                </a:r>
              </a:p>
            </p:txBody>
          </p:sp>
          <p:sp>
            <p:nvSpPr>
              <p:cNvPr id="151" name="Rectangle 77">
                <a:extLst>
                  <a:ext uri="{FF2B5EF4-FFF2-40B4-BE49-F238E27FC236}">
                    <a16:creationId xmlns:a16="http://schemas.microsoft.com/office/drawing/2014/main" id="{48BFDFD6-E91D-AAF2-183C-0692E30135D3}"/>
                  </a:ext>
                </a:extLst>
              </p:cNvPr>
              <p:cNvSpPr/>
              <p:nvPr/>
            </p:nvSpPr>
            <p:spPr>
              <a:xfrm>
                <a:off x="6107515" y="5140580"/>
                <a:ext cx="345076" cy="138499"/>
              </a:xfrm>
              <a:prstGeom prst="rect">
                <a:avLst/>
              </a:prstGeom>
            </p:spPr>
            <p:txBody>
              <a:bodyPr wrap="none" lIns="0" tIns="0" rIns="0" bIns="0">
                <a:spAutoFit/>
              </a:bodyP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rPr>
                  <a:t>n=286</a:t>
                </a:r>
              </a:p>
            </p:txBody>
          </p:sp>
          <p:sp>
            <p:nvSpPr>
              <p:cNvPr id="152" name="Rectangle 78">
                <a:extLst>
                  <a:ext uri="{FF2B5EF4-FFF2-40B4-BE49-F238E27FC236}">
                    <a16:creationId xmlns:a16="http://schemas.microsoft.com/office/drawing/2014/main" id="{8B9E1737-3FD3-8AC0-D9F8-DFCD07D3B2DD}"/>
                  </a:ext>
                </a:extLst>
              </p:cNvPr>
              <p:cNvSpPr/>
              <p:nvPr/>
            </p:nvSpPr>
            <p:spPr>
              <a:xfrm>
                <a:off x="6914617" y="5140580"/>
                <a:ext cx="345076" cy="138499"/>
              </a:xfrm>
              <a:prstGeom prst="rect">
                <a:avLst/>
              </a:prstGeom>
            </p:spPr>
            <p:txBody>
              <a:bodyPr wrap="none" lIns="0" tIns="0" rIns="0" bIns="0">
                <a:spAutoFit/>
              </a:bodyP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rPr>
                  <a:t>n=294</a:t>
                </a:r>
              </a:p>
            </p:txBody>
          </p:sp>
          <p:sp>
            <p:nvSpPr>
              <p:cNvPr id="153" name="Rectangle 79">
                <a:extLst>
                  <a:ext uri="{FF2B5EF4-FFF2-40B4-BE49-F238E27FC236}">
                    <a16:creationId xmlns:a16="http://schemas.microsoft.com/office/drawing/2014/main" id="{CFE0DF6B-630D-C73D-95D2-2D45BC6235B5}"/>
                  </a:ext>
                </a:extLst>
              </p:cNvPr>
              <p:cNvSpPr/>
              <p:nvPr/>
            </p:nvSpPr>
            <p:spPr>
              <a:xfrm>
                <a:off x="7392060" y="5140580"/>
                <a:ext cx="345076" cy="138499"/>
              </a:xfrm>
              <a:prstGeom prst="rect">
                <a:avLst/>
              </a:prstGeom>
            </p:spPr>
            <p:txBody>
              <a:bodyPr wrap="none" lIns="0" tIns="0" rIns="0" bIns="0">
                <a:spAutoFit/>
              </a:bodyP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rPr>
                  <a:t>n=291</a:t>
                </a:r>
              </a:p>
            </p:txBody>
          </p:sp>
          <p:sp>
            <p:nvSpPr>
              <p:cNvPr id="154" name="Rectangle 80">
                <a:extLst>
                  <a:ext uri="{FF2B5EF4-FFF2-40B4-BE49-F238E27FC236}">
                    <a16:creationId xmlns:a16="http://schemas.microsoft.com/office/drawing/2014/main" id="{4F359C07-7312-FD83-F1AE-98090779B09A}"/>
                  </a:ext>
                </a:extLst>
              </p:cNvPr>
              <p:cNvSpPr/>
              <p:nvPr/>
            </p:nvSpPr>
            <p:spPr>
              <a:xfrm>
                <a:off x="8151988" y="5140580"/>
                <a:ext cx="345076" cy="138499"/>
              </a:xfrm>
              <a:prstGeom prst="rect">
                <a:avLst/>
              </a:prstGeom>
            </p:spPr>
            <p:txBody>
              <a:bodyPr wrap="none" lIns="0" tIns="0" rIns="0" bIns="0">
                <a:spAutoFit/>
              </a:bodyP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rPr>
                  <a:t>n=370</a:t>
                </a:r>
              </a:p>
            </p:txBody>
          </p:sp>
          <p:sp>
            <p:nvSpPr>
              <p:cNvPr id="155" name="Rectangle 81">
                <a:extLst>
                  <a:ext uri="{FF2B5EF4-FFF2-40B4-BE49-F238E27FC236}">
                    <a16:creationId xmlns:a16="http://schemas.microsoft.com/office/drawing/2014/main" id="{A8E73647-172A-4C63-1578-4DCF98382602}"/>
                  </a:ext>
                </a:extLst>
              </p:cNvPr>
              <p:cNvSpPr/>
              <p:nvPr/>
            </p:nvSpPr>
            <p:spPr>
              <a:xfrm>
                <a:off x="8639600" y="5140580"/>
                <a:ext cx="345076" cy="138499"/>
              </a:xfrm>
              <a:prstGeom prst="rect">
                <a:avLst/>
              </a:prstGeom>
            </p:spPr>
            <p:txBody>
              <a:bodyPr wrap="none" lIns="0" tIns="0" rIns="0" bIns="0">
                <a:spAutoFit/>
              </a:bodyP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rPr>
                  <a:t>n=366</a:t>
                </a:r>
              </a:p>
            </p:txBody>
          </p:sp>
          <p:sp>
            <p:nvSpPr>
              <p:cNvPr id="156" name="Rectangle 82">
                <a:extLst>
                  <a:ext uri="{FF2B5EF4-FFF2-40B4-BE49-F238E27FC236}">
                    <a16:creationId xmlns:a16="http://schemas.microsoft.com/office/drawing/2014/main" id="{038A0470-0DC0-D823-959D-8F2158A8C26B}"/>
                  </a:ext>
                </a:extLst>
              </p:cNvPr>
              <p:cNvSpPr/>
              <p:nvPr/>
            </p:nvSpPr>
            <p:spPr>
              <a:xfrm>
                <a:off x="9447008" y="5140580"/>
                <a:ext cx="345076" cy="138499"/>
              </a:xfrm>
              <a:prstGeom prst="rect">
                <a:avLst/>
              </a:prstGeom>
            </p:spPr>
            <p:txBody>
              <a:bodyPr wrap="none" lIns="0" tIns="0" rIns="0" bIns="0">
                <a:spAutoFit/>
              </a:bodyP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rPr>
                  <a:t>n=243</a:t>
                </a:r>
              </a:p>
            </p:txBody>
          </p:sp>
          <p:sp>
            <p:nvSpPr>
              <p:cNvPr id="157" name="Rectangle 83">
                <a:extLst>
                  <a:ext uri="{FF2B5EF4-FFF2-40B4-BE49-F238E27FC236}">
                    <a16:creationId xmlns:a16="http://schemas.microsoft.com/office/drawing/2014/main" id="{3F09E38E-8F1A-9DF2-A1FB-593ACA5E46A6}"/>
                  </a:ext>
                </a:extLst>
              </p:cNvPr>
              <p:cNvSpPr/>
              <p:nvPr/>
            </p:nvSpPr>
            <p:spPr>
              <a:xfrm>
                <a:off x="9927335" y="5140580"/>
                <a:ext cx="345076" cy="138499"/>
              </a:xfrm>
              <a:prstGeom prst="rect">
                <a:avLst/>
              </a:prstGeom>
            </p:spPr>
            <p:txBody>
              <a:bodyPr wrap="none" lIns="0" tIns="0" rIns="0" bIns="0">
                <a:spAutoFit/>
              </a:bodyP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rPr>
                  <a:t>n=241</a:t>
                </a:r>
              </a:p>
            </p:txBody>
          </p:sp>
          <p:sp>
            <p:nvSpPr>
              <p:cNvPr id="158" name="Rectangle 84">
                <a:extLst>
                  <a:ext uri="{FF2B5EF4-FFF2-40B4-BE49-F238E27FC236}">
                    <a16:creationId xmlns:a16="http://schemas.microsoft.com/office/drawing/2014/main" id="{9AFB9CE3-B35C-104B-1B3C-E21E6A26DBFB}"/>
                  </a:ext>
                </a:extLst>
              </p:cNvPr>
              <p:cNvSpPr/>
              <p:nvPr/>
            </p:nvSpPr>
            <p:spPr>
              <a:xfrm>
                <a:off x="10707015" y="5140580"/>
                <a:ext cx="345076" cy="138499"/>
              </a:xfrm>
              <a:prstGeom prst="rect">
                <a:avLst/>
              </a:prstGeom>
            </p:spPr>
            <p:txBody>
              <a:bodyPr wrap="none" lIns="0" tIns="0" rIns="0" bIns="0">
                <a:spAutoFit/>
              </a:bodyP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rPr>
                  <a:t>n=405</a:t>
                </a:r>
              </a:p>
            </p:txBody>
          </p:sp>
          <p:sp>
            <p:nvSpPr>
              <p:cNvPr id="159" name="Rectangle 85">
                <a:extLst>
                  <a:ext uri="{FF2B5EF4-FFF2-40B4-BE49-F238E27FC236}">
                    <a16:creationId xmlns:a16="http://schemas.microsoft.com/office/drawing/2014/main" id="{6457BD4A-5303-EA67-AF50-B27C05DCB5A8}"/>
                  </a:ext>
                </a:extLst>
              </p:cNvPr>
              <p:cNvSpPr/>
              <p:nvPr/>
            </p:nvSpPr>
            <p:spPr>
              <a:xfrm>
                <a:off x="11195635" y="5140580"/>
                <a:ext cx="345076" cy="138499"/>
              </a:xfrm>
              <a:prstGeom prst="rect">
                <a:avLst/>
              </a:prstGeom>
            </p:spPr>
            <p:txBody>
              <a:bodyPr wrap="none" lIns="0" tIns="0" rIns="0" bIns="0">
                <a:spAutoFit/>
              </a:bodyP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rPr>
                  <a:t>n=410</a:t>
                </a:r>
              </a:p>
            </p:txBody>
          </p:sp>
          <p:sp>
            <p:nvSpPr>
              <p:cNvPr id="160" name="Rectangle 86">
                <a:extLst>
                  <a:ext uri="{FF2B5EF4-FFF2-40B4-BE49-F238E27FC236}">
                    <a16:creationId xmlns:a16="http://schemas.microsoft.com/office/drawing/2014/main" id="{96D9EABB-9BD7-5554-4720-AB06995241EE}"/>
                  </a:ext>
                </a:extLst>
              </p:cNvPr>
              <p:cNvSpPr/>
              <p:nvPr/>
            </p:nvSpPr>
            <p:spPr>
              <a:xfrm>
                <a:off x="2312669" y="5140580"/>
                <a:ext cx="345076" cy="138499"/>
              </a:xfrm>
              <a:prstGeom prst="rect">
                <a:avLst/>
              </a:prstGeom>
            </p:spPr>
            <p:txBody>
              <a:bodyPr wrap="none" lIns="0" tIns="0" rIns="0" bIns="0">
                <a:spAutoFit/>
              </a:bodyP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rPr>
                  <a:t>n=665</a:t>
                </a:r>
              </a:p>
            </p:txBody>
          </p:sp>
        </p:grpSp>
        <p:grpSp>
          <p:nvGrpSpPr>
            <p:cNvPr id="114" name="Group 87">
              <a:extLst>
                <a:ext uri="{FF2B5EF4-FFF2-40B4-BE49-F238E27FC236}">
                  <a16:creationId xmlns:a16="http://schemas.microsoft.com/office/drawing/2014/main" id="{1BAC546F-47B8-4E1F-F9CB-D117CF55ADD5}"/>
                </a:ext>
              </a:extLst>
            </p:cNvPr>
            <p:cNvGrpSpPr/>
            <p:nvPr/>
          </p:nvGrpSpPr>
          <p:grpSpPr>
            <a:xfrm>
              <a:off x="1870456" y="2515089"/>
              <a:ext cx="9643130" cy="1992836"/>
              <a:chOff x="2113441" y="2514262"/>
              <a:chExt cx="9643130" cy="2012548"/>
            </a:xfrm>
          </p:grpSpPr>
          <p:grpSp>
            <p:nvGrpSpPr>
              <p:cNvPr id="121" name="Group 88">
                <a:extLst>
                  <a:ext uri="{FF2B5EF4-FFF2-40B4-BE49-F238E27FC236}">
                    <a16:creationId xmlns:a16="http://schemas.microsoft.com/office/drawing/2014/main" id="{42570CF5-2C86-5B69-CD55-BA498563E1FD}"/>
                  </a:ext>
                </a:extLst>
              </p:cNvPr>
              <p:cNvGrpSpPr/>
              <p:nvPr/>
            </p:nvGrpSpPr>
            <p:grpSpPr>
              <a:xfrm>
                <a:off x="3403402" y="3095780"/>
                <a:ext cx="712054" cy="1265815"/>
                <a:chOff x="3271946" y="3095780"/>
                <a:chExt cx="668167" cy="1265815"/>
              </a:xfrm>
            </p:grpSpPr>
            <p:sp>
              <p:nvSpPr>
                <p:cNvPr id="143" name="TextBox 142">
                  <a:extLst>
                    <a:ext uri="{FF2B5EF4-FFF2-40B4-BE49-F238E27FC236}">
                      <a16:creationId xmlns:a16="http://schemas.microsoft.com/office/drawing/2014/main" id="{32BC053A-59C7-359B-D03F-7EFF21023575}"/>
                    </a:ext>
                  </a:extLst>
                </p:cNvPr>
                <p:cNvSpPr txBox="1"/>
                <p:nvPr/>
              </p:nvSpPr>
              <p:spPr>
                <a:xfrm>
                  <a:off x="3271946" y="3095780"/>
                  <a:ext cx="668167" cy="5594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FF7F32"/>
                      </a:solidFill>
                      <a:effectLst/>
                      <a:uLnTx/>
                      <a:uFillTx/>
                      <a:latin typeface="Arial" panose="020B0604020202020204" pitchFamily="34" charset="0"/>
                      <a:cs typeface="Arial"/>
                      <a:sym typeface="Arial"/>
                    </a:rPr>
                    <a:t>48%</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FF7F32"/>
                      </a:solidFill>
                      <a:effectLst/>
                      <a:uLnTx/>
                      <a:uFillTx/>
                      <a:latin typeface="Arial" panose="020B0604020202020204" pitchFamily="34" charset="0"/>
                      <a:cs typeface="Arial"/>
                      <a:sym typeface="Arial"/>
                    </a:rPr>
                    <a:t>(26–64)</a:t>
                  </a:r>
                </a:p>
              </p:txBody>
            </p:sp>
            <p:cxnSp>
              <p:nvCxnSpPr>
                <p:cNvPr id="144" name="Straight Connector 111">
                  <a:extLst>
                    <a:ext uri="{FF2B5EF4-FFF2-40B4-BE49-F238E27FC236}">
                      <a16:creationId xmlns:a16="http://schemas.microsoft.com/office/drawing/2014/main" id="{6D6322F5-8A40-92FB-4BF4-D2B0C73EF20D}"/>
                    </a:ext>
                  </a:extLst>
                </p:cNvPr>
                <p:cNvCxnSpPr>
                  <a:cxnSpLocks/>
                </p:cNvCxnSpPr>
                <p:nvPr/>
              </p:nvCxnSpPr>
              <p:spPr>
                <a:xfrm flipV="1">
                  <a:off x="3606029" y="3559067"/>
                  <a:ext cx="1" cy="802528"/>
                </a:xfrm>
                <a:prstGeom prst="line">
                  <a:avLst/>
                </a:prstGeom>
                <a:noFill/>
                <a:ln w="19050" cap="flat" cmpd="sng" algn="ctr">
                  <a:solidFill>
                    <a:srgbClr val="FF7F32"/>
                  </a:solidFill>
                  <a:prstDash val="sysDash"/>
                  <a:miter lim="800000"/>
                  <a:headEnd type="triangle" w="med" len="med"/>
                  <a:tailEnd type="none" w="lg" len="lg"/>
                </a:ln>
                <a:effectLst/>
              </p:spPr>
            </p:cxnSp>
          </p:grpSp>
          <p:grpSp>
            <p:nvGrpSpPr>
              <p:cNvPr id="122" name="Group 89">
                <a:extLst>
                  <a:ext uri="{FF2B5EF4-FFF2-40B4-BE49-F238E27FC236}">
                    <a16:creationId xmlns:a16="http://schemas.microsoft.com/office/drawing/2014/main" id="{2ADBCECE-E5F4-DDD1-6A21-52FEB029241C}"/>
                  </a:ext>
                </a:extLst>
              </p:cNvPr>
              <p:cNvGrpSpPr/>
              <p:nvPr/>
            </p:nvGrpSpPr>
            <p:grpSpPr>
              <a:xfrm>
                <a:off x="4677711" y="3193058"/>
                <a:ext cx="712054" cy="1187774"/>
                <a:chOff x="4486376" y="3193058"/>
                <a:chExt cx="668167" cy="1187774"/>
              </a:xfrm>
            </p:grpSpPr>
            <p:sp>
              <p:nvSpPr>
                <p:cNvPr id="141" name="TextBox 140">
                  <a:extLst>
                    <a:ext uri="{FF2B5EF4-FFF2-40B4-BE49-F238E27FC236}">
                      <a16:creationId xmlns:a16="http://schemas.microsoft.com/office/drawing/2014/main" id="{C6FCF4C5-3A9C-0F47-CF16-11D873C52248}"/>
                    </a:ext>
                  </a:extLst>
                </p:cNvPr>
                <p:cNvSpPr txBox="1"/>
                <p:nvPr/>
              </p:nvSpPr>
              <p:spPr>
                <a:xfrm>
                  <a:off x="4486376" y="3193058"/>
                  <a:ext cx="668167" cy="83921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FF7F32"/>
                      </a:solidFill>
                      <a:effectLst/>
                      <a:uLnTx/>
                      <a:uFillTx/>
                      <a:latin typeface="Arial" panose="020B0604020202020204" pitchFamily="34" charset="0"/>
                      <a:cs typeface="Arial"/>
                      <a:sym typeface="Arial"/>
                    </a:rPr>
                    <a:t>48%</a:t>
                  </a:r>
                  <a:br>
                    <a:rPr kumimoji="0" lang="en-GB" sz="1800" b="1" i="0" u="none" strike="noStrike" kern="0" cap="none" spc="0" normalizeH="0" baseline="0" noProof="0">
                      <a:ln>
                        <a:noFill/>
                      </a:ln>
                      <a:solidFill>
                        <a:srgbClr val="FF7F32"/>
                      </a:solidFill>
                      <a:effectLst/>
                      <a:uLnTx/>
                      <a:uFillTx/>
                      <a:latin typeface="Arial" panose="020B0604020202020204" pitchFamily="34" charset="0"/>
                      <a:cs typeface="Arial"/>
                      <a:sym typeface="Arial"/>
                    </a:rPr>
                  </a:br>
                  <a:r>
                    <a:rPr kumimoji="0" lang="en-GB" sz="1200" b="0" i="0" u="none" strike="noStrike" kern="0" cap="none" spc="0" normalizeH="0" baseline="0" noProof="0">
                      <a:ln>
                        <a:noFill/>
                      </a:ln>
                      <a:solidFill>
                        <a:srgbClr val="FF7F32"/>
                      </a:solidFill>
                      <a:effectLst/>
                      <a:uLnTx/>
                      <a:uFillTx/>
                      <a:latin typeface="Arial" panose="020B0604020202020204" pitchFamily="34" charset="0"/>
                      <a:cs typeface="Arial"/>
                      <a:sym typeface="Arial"/>
                    </a:rPr>
                    <a:t>(34–59)</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FF7F32"/>
                    </a:solidFill>
                    <a:effectLst/>
                    <a:uLnTx/>
                    <a:uFillTx/>
                    <a:latin typeface="Arial" panose="020B0604020202020204" pitchFamily="34" charset="0"/>
                    <a:cs typeface="Arial"/>
                    <a:sym typeface="Arial"/>
                  </a:endParaRPr>
                </a:p>
              </p:txBody>
            </p:sp>
            <p:cxnSp>
              <p:nvCxnSpPr>
                <p:cNvPr id="142" name="Straight Connector 109">
                  <a:extLst>
                    <a:ext uri="{FF2B5EF4-FFF2-40B4-BE49-F238E27FC236}">
                      <a16:creationId xmlns:a16="http://schemas.microsoft.com/office/drawing/2014/main" id="{C646747A-AB60-F289-BCDC-FC31F7C14F11}"/>
                    </a:ext>
                  </a:extLst>
                </p:cNvPr>
                <p:cNvCxnSpPr>
                  <a:cxnSpLocks/>
                </p:cNvCxnSpPr>
                <p:nvPr/>
              </p:nvCxnSpPr>
              <p:spPr>
                <a:xfrm flipV="1">
                  <a:off x="4820459" y="3690568"/>
                  <a:ext cx="0" cy="690264"/>
                </a:xfrm>
                <a:prstGeom prst="line">
                  <a:avLst/>
                </a:prstGeom>
                <a:noFill/>
                <a:ln w="19050" cap="flat" cmpd="sng" algn="ctr">
                  <a:solidFill>
                    <a:srgbClr val="FF7F32"/>
                  </a:solidFill>
                  <a:prstDash val="sysDash"/>
                  <a:miter lim="800000"/>
                  <a:headEnd type="triangle" w="med" len="med"/>
                  <a:tailEnd type="none" w="lg" len="lg"/>
                </a:ln>
                <a:effectLst/>
              </p:spPr>
            </p:cxnSp>
          </p:grpSp>
          <p:grpSp>
            <p:nvGrpSpPr>
              <p:cNvPr id="123" name="Group 90">
                <a:extLst>
                  <a:ext uri="{FF2B5EF4-FFF2-40B4-BE49-F238E27FC236}">
                    <a16:creationId xmlns:a16="http://schemas.microsoft.com/office/drawing/2014/main" id="{51D9D917-0F33-8CC4-6A35-D35F38F970AF}"/>
                  </a:ext>
                </a:extLst>
              </p:cNvPr>
              <p:cNvGrpSpPr/>
              <p:nvPr/>
            </p:nvGrpSpPr>
            <p:grpSpPr>
              <a:xfrm>
                <a:off x="5932335" y="2539606"/>
                <a:ext cx="712054" cy="1987204"/>
                <a:chOff x="5682334" y="2539606"/>
                <a:chExt cx="668167" cy="1987204"/>
              </a:xfrm>
            </p:grpSpPr>
            <p:sp>
              <p:nvSpPr>
                <p:cNvPr id="139" name="TextBox 138">
                  <a:extLst>
                    <a:ext uri="{FF2B5EF4-FFF2-40B4-BE49-F238E27FC236}">
                      <a16:creationId xmlns:a16="http://schemas.microsoft.com/office/drawing/2014/main" id="{A9890CA4-ADDC-4B06-E783-D4CF01AFBF91}"/>
                    </a:ext>
                  </a:extLst>
                </p:cNvPr>
                <p:cNvSpPr txBox="1"/>
                <p:nvPr/>
              </p:nvSpPr>
              <p:spPr>
                <a:xfrm>
                  <a:off x="5682334" y="2539606"/>
                  <a:ext cx="668167" cy="5594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7F32"/>
                      </a:solidFill>
                      <a:effectLst/>
                      <a:uLnTx/>
                      <a:uFillTx/>
                      <a:latin typeface="Arial" panose="020B0604020202020204" pitchFamily="34" charset="0"/>
                      <a:cs typeface="Arial"/>
                      <a:sym typeface="Arial"/>
                    </a:rPr>
                    <a:t>71%</a:t>
                  </a:r>
                  <a:br>
                    <a:rPr kumimoji="0" lang="en-GB" sz="1800" b="1" i="0" u="none" strike="noStrike" kern="0" cap="none" spc="0" normalizeH="0" baseline="0" noProof="0" dirty="0">
                      <a:ln>
                        <a:noFill/>
                      </a:ln>
                      <a:solidFill>
                        <a:srgbClr val="FF7F32"/>
                      </a:solidFill>
                      <a:effectLst/>
                      <a:uLnTx/>
                      <a:uFillTx/>
                      <a:latin typeface="Arial" panose="020B0604020202020204" pitchFamily="34" charset="0"/>
                      <a:cs typeface="Arial"/>
                      <a:sym typeface="Arial"/>
                    </a:rPr>
                  </a:br>
                  <a:r>
                    <a:rPr kumimoji="0" lang="en-GB" sz="1200" b="0" i="0" u="none" strike="noStrike" kern="0" cap="none" spc="0" normalizeH="0" baseline="0" noProof="0" dirty="0">
                      <a:ln>
                        <a:noFill/>
                      </a:ln>
                      <a:solidFill>
                        <a:srgbClr val="FF7F32"/>
                      </a:solidFill>
                      <a:effectLst/>
                      <a:uLnTx/>
                      <a:uFillTx/>
                      <a:latin typeface="Arial" panose="020B0604020202020204" pitchFamily="34" charset="0"/>
                      <a:cs typeface="Arial"/>
                      <a:sym typeface="Arial"/>
                    </a:rPr>
                    <a:t>(62–78)</a:t>
                  </a:r>
                  <a:endParaRPr kumimoji="0" lang="en-GB" sz="1200" b="1" i="0" u="none" strike="noStrike" kern="0" cap="none" spc="0" normalizeH="0" baseline="0" noProof="0" dirty="0">
                    <a:ln>
                      <a:noFill/>
                    </a:ln>
                    <a:solidFill>
                      <a:srgbClr val="FF7F32"/>
                    </a:solidFill>
                    <a:effectLst/>
                    <a:uLnTx/>
                    <a:uFillTx/>
                    <a:latin typeface="Arial" panose="020B0604020202020204" pitchFamily="34" charset="0"/>
                    <a:cs typeface="Arial"/>
                    <a:sym typeface="Arial"/>
                  </a:endParaRPr>
                </a:p>
              </p:txBody>
            </p:sp>
            <p:cxnSp>
              <p:nvCxnSpPr>
                <p:cNvPr id="140" name="Straight Connector 107">
                  <a:extLst>
                    <a:ext uri="{FF2B5EF4-FFF2-40B4-BE49-F238E27FC236}">
                      <a16:creationId xmlns:a16="http://schemas.microsoft.com/office/drawing/2014/main" id="{82D22E18-A0AF-7F83-5E32-F628245F2D1A}"/>
                    </a:ext>
                  </a:extLst>
                </p:cNvPr>
                <p:cNvCxnSpPr>
                  <a:cxnSpLocks/>
                </p:cNvCxnSpPr>
                <p:nvPr/>
              </p:nvCxnSpPr>
              <p:spPr>
                <a:xfrm flipV="1">
                  <a:off x="6016417" y="3022129"/>
                  <a:ext cx="1" cy="1504681"/>
                </a:xfrm>
                <a:prstGeom prst="line">
                  <a:avLst/>
                </a:prstGeom>
                <a:noFill/>
                <a:ln w="19050" cap="flat" cmpd="sng" algn="ctr">
                  <a:solidFill>
                    <a:srgbClr val="FF7F32"/>
                  </a:solidFill>
                  <a:prstDash val="sysDash"/>
                  <a:miter lim="800000"/>
                  <a:headEnd type="triangle" w="med" len="med"/>
                  <a:tailEnd type="none" w="lg" len="lg"/>
                </a:ln>
                <a:effectLst/>
              </p:spPr>
            </p:cxnSp>
          </p:grpSp>
          <p:grpSp>
            <p:nvGrpSpPr>
              <p:cNvPr id="124" name="Group 91">
                <a:extLst>
                  <a:ext uri="{FF2B5EF4-FFF2-40B4-BE49-F238E27FC236}">
                    <a16:creationId xmlns:a16="http://schemas.microsoft.com/office/drawing/2014/main" id="{E3A83D4B-7C92-B28E-5550-8C9A5075551F}"/>
                  </a:ext>
                </a:extLst>
              </p:cNvPr>
              <p:cNvGrpSpPr/>
              <p:nvPr/>
            </p:nvGrpSpPr>
            <p:grpSpPr>
              <a:xfrm>
                <a:off x="7198201" y="3384379"/>
                <a:ext cx="712054" cy="996452"/>
                <a:chOff x="6860847" y="3384379"/>
                <a:chExt cx="668167" cy="996452"/>
              </a:xfrm>
            </p:grpSpPr>
            <p:sp>
              <p:nvSpPr>
                <p:cNvPr id="137" name="TextBox 136">
                  <a:extLst>
                    <a:ext uri="{FF2B5EF4-FFF2-40B4-BE49-F238E27FC236}">
                      <a16:creationId xmlns:a16="http://schemas.microsoft.com/office/drawing/2014/main" id="{7203F774-33FE-491B-CF71-B59063AB9F56}"/>
                    </a:ext>
                  </a:extLst>
                </p:cNvPr>
                <p:cNvSpPr txBox="1"/>
                <p:nvPr/>
              </p:nvSpPr>
              <p:spPr>
                <a:xfrm>
                  <a:off x="6860847" y="3384379"/>
                  <a:ext cx="668167" cy="5594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FFC600"/>
                      </a:solidFill>
                      <a:effectLst/>
                      <a:uLnTx/>
                      <a:uFillTx/>
                      <a:latin typeface="Arial" panose="020B0604020202020204" pitchFamily="34" charset="0"/>
                      <a:cs typeface="Arial"/>
                      <a:sym typeface="Arial"/>
                    </a:rPr>
                    <a:t>40%</a:t>
                  </a:r>
                  <a:br>
                    <a:rPr kumimoji="0" lang="en-GB" sz="1800" b="1" i="0" u="none" strike="noStrike" kern="0" cap="none" spc="0" normalizeH="0" baseline="0" noProof="0">
                      <a:ln>
                        <a:noFill/>
                      </a:ln>
                      <a:solidFill>
                        <a:srgbClr val="FFC600"/>
                      </a:solidFill>
                      <a:effectLst/>
                      <a:uLnTx/>
                      <a:uFillTx/>
                      <a:latin typeface="Arial" panose="020B0604020202020204" pitchFamily="34" charset="0"/>
                      <a:cs typeface="Arial"/>
                      <a:sym typeface="Arial"/>
                    </a:rPr>
                  </a:br>
                  <a:r>
                    <a:rPr kumimoji="0" lang="en-GB" sz="1200" b="0" i="0" u="none" strike="noStrike" kern="0" cap="none" spc="0" normalizeH="0" baseline="0" noProof="0">
                      <a:ln>
                        <a:noFill/>
                      </a:ln>
                      <a:solidFill>
                        <a:srgbClr val="FFC600"/>
                      </a:solidFill>
                      <a:effectLst/>
                      <a:uLnTx/>
                      <a:uFillTx/>
                      <a:latin typeface="Arial" panose="020B0604020202020204" pitchFamily="34" charset="0"/>
                      <a:cs typeface="Arial"/>
                      <a:sym typeface="Arial"/>
                    </a:rPr>
                    <a:t>(21–54)</a:t>
                  </a:r>
                  <a:endParaRPr kumimoji="0" lang="en-GB" sz="1800" b="1" i="0" u="none" strike="noStrike" kern="0" cap="none" spc="0" normalizeH="0" baseline="0" noProof="0">
                    <a:ln>
                      <a:noFill/>
                    </a:ln>
                    <a:solidFill>
                      <a:srgbClr val="FFC600"/>
                    </a:solidFill>
                    <a:effectLst/>
                    <a:uLnTx/>
                    <a:uFillTx/>
                    <a:latin typeface="Arial" panose="020B0604020202020204" pitchFamily="34" charset="0"/>
                    <a:cs typeface="Arial"/>
                    <a:sym typeface="Arial"/>
                  </a:endParaRPr>
                </a:p>
              </p:txBody>
            </p:sp>
            <p:cxnSp>
              <p:nvCxnSpPr>
                <p:cNvPr id="138" name="Straight Connector 105">
                  <a:extLst>
                    <a:ext uri="{FF2B5EF4-FFF2-40B4-BE49-F238E27FC236}">
                      <a16:creationId xmlns:a16="http://schemas.microsoft.com/office/drawing/2014/main" id="{F3F6F8D2-A6E8-11B6-3023-EC076922BD9C}"/>
                    </a:ext>
                  </a:extLst>
                </p:cNvPr>
                <p:cNvCxnSpPr>
                  <a:cxnSpLocks/>
                </p:cNvCxnSpPr>
                <p:nvPr/>
              </p:nvCxnSpPr>
              <p:spPr>
                <a:xfrm flipV="1">
                  <a:off x="7194930" y="3861424"/>
                  <a:ext cx="0" cy="519407"/>
                </a:xfrm>
                <a:prstGeom prst="line">
                  <a:avLst/>
                </a:prstGeom>
                <a:noFill/>
                <a:ln w="19050" cap="flat" cmpd="sng" algn="ctr">
                  <a:solidFill>
                    <a:srgbClr val="FFC600"/>
                  </a:solidFill>
                  <a:prstDash val="sysDash"/>
                  <a:miter lim="800000"/>
                  <a:headEnd type="triangle" w="med" len="med"/>
                  <a:tailEnd type="none" w="lg" len="lg"/>
                </a:ln>
                <a:effectLst/>
              </p:spPr>
            </p:cxnSp>
          </p:grpSp>
          <p:grpSp>
            <p:nvGrpSpPr>
              <p:cNvPr id="125" name="Group 92">
                <a:extLst>
                  <a:ext uri="{FF2B5EF4-FFF2-40B4-BE49-F238E27FC236}">
                    <a16:creationId xmlns:a16="http://schemas.microsoft.com/office/drawing/2014/main" id="{9319007E-B1A1-A1C8-EFE4-ADE8401ADF68}"/>
                  </a:ext>
                </a:extLst>
              </p:cNvPr>
              <p:cNvGrpSpPr/>
              <p:nvPr/>
            </p:nvGrpSpPr>
            <p:grpSpPr>
              <a:xfrm>
                <a:off x="8473066" y="2514262"/>
                <a:ext cx="712054" cy="1973123"/>
                <a:chOff x="8057136" y="2514262"/>
                <a:chExt cx="668167" cy="1973123"/>
              </a:xfrm>
            </p:grpSpPr>
            <p:sp>
              <p:nvSpPr>
                <p:cNvPr id="135" name="TextBox 134">
                  <a:extLst>
                    <a:ext uri="{FF2B5EF4-FFF2-40B4-BE49-F238E27FC236}">
                      <a16:creationId xmlns:a16="http://schemas.microsoft.com/office/drawing/2014/main" id="{F17DC7D6-DBD9-C94C-3FFD-E101E0D63329}"/>
                    </a:ext>
                  </a:extLst>
                </p:cNvPr>
                <p:cNvSpPr txBox="1"/>
                <p:nvPr/>
              </p:nvSpPr>
              <p:spPr>
                <a:xfrm>
                  <a:off x="8057136" y="2514262"/>
                  <a:ext cx="668167" cy="5594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C600"/>
                      </a:solidFill>
                      <a:effectLst/>
                      <a:uLnTx/>
                      <a:uFillTx/>
                      <a:latin typeface="Arial" panose="020B0604020202020204" pitchFamily="34" charset="0"/>
                      <a:cs typeface="Arial"/>
                      <a:sym typeface="Arial"/>
                    </a:rPr>
                    <a:t>70%</a:t>
                  </a:r>
                  <a:br>
                    <a:rPr kumimoji="0" lang="en-GB" sz="1800" b="1" i="0" u="none" strike="noStrike" kern="0" cap="none" spc="0" normalizeH="0" baseline="0" noProof="0" dirty="0">
                      <a:ln>
                        <a:noFill/>
                      </a:ln>
                      <a:solidFill>
                        <a:srgbClr val="FFC600"/>
                      </a:solidFill>
                      <a:effectLst/>
                      <a:uLnTx/>
                      <a:uFillTx/>
                      <a:latin typeface="Arial" panose="020B0604020202020204" pitchFamily="34" charset="0"/>
                      <a:cs typeface="Arial"/>
                      <a:sym typeface="Arial"/>
                    </a:rPr>
                  </a:br>
                  <a:r>
                    <a:rPr kumimoji="0" lang="en-GB" sz="1200" b="0" i="0" u="none" strike="noStrike" kern="0" cap="none" spc="0" normalizeH="0" baseline="0" noProof="0" dirty="0">
                      <a:ln>
                        <a:noFill/>
                      </a:ln>
                      <a:solidFill>
                        <a:srgbClr val="FFC600"/>
                      </a:solidFill>
                      <a:effectLst/>
                      <a:uLnTx/>
                      <a:uFillTx/>
                      <a:latin typeface="Arial" panose="020B0604020202020204" pitchFamily="34" charset="0"/>
                      <a:cs typeface="Arial"/>
                      <a:sym typeface="Arial"/>
                    </a:rPr>
                    <a:t>(62–76)</a:t>
                  </a:r>
                  <a:endParaRPr kumimoji="0" lang="en-GB" sz="1200" b="1" i="0" u="none" strike="noStrike" kern="0" cap="none" spc="0" normalizeH="0" baseline="0" noProof="0" dirty="0">
                    <a:ln>
                      <a:noFill/>
                    </a:ln>
                    <a:solidFill>
                      <a:srgbClr val="FFC600"/>
                    </a:solidFill>
                    <a:effectLst/>
                    <a:uLnTx/>
                    <a:uFillTx/>
                    <a:latin typeface="Arial" panose="020B0604020202020204" pitchFamily="34" charset="0"/>
                    <a:cs typeface="Arial"/>
                    <a:sym typeface="Arial"/>
                  </a:endParaRPr>
                </a:p>
              </p:txBody>
            </p:sp>
            <p:cxnSp>
              <p:nvCxnSpPr>
                <p:cNvPr id="136" name="Straight Connector 103">
                  <a:extLst>
                    <a:ext uri="{FF2B5EF4-FFF2-40B4-BE49-F238E27FC236}">
                      <a16:creationId xmlns:a16="http://schemas.microsoft.com/office/drawing/2014/main" id="{6B08F136-BEE3-DCEB-FCE6-3D40B6184323}"/>
                    </a:ext>
                  </a:extLst>
                </p:cNvPr>
                <p:cNvCxnSpPr>
                  <a:cxnSpLocks/>
                </p:cNvCxnSpPr>
                <p:nvPr/>
              </p:nvCxnSpPr>
              <p:spPr>
                <a:xfrm flipV="1">
                  <a:off x="8391219" y="2996785"/>
                  <a:ext cx="1" cy="1490600"/>
                </a:xfrm>
                <a:prstGeom prst="line">
                  <a:avLst/>
                </a:prstGeom>
                <a:noFill/>
                <a:ln w="19050" cap="flat" cmpd="sng" algn="ctr">
                  <a:solidFill>
                    <a:srgbClr val="FFC600"/>
                  </a:solidFill>
                  <a:prstDash val="sysDash"/>
                  <a:miter lim="800000"/>
                  <a:headEnd type="triangle" w="med" len="med"/>
                  <a:tailEnd type="none" w="lg" len="lg"/>
                </a:ln>
                <a:effectLst/>
              </p:spPr>
            </p:cxnSp>
          </p:grpSp>
          <p:grpSp>
            <p:nvGrpSpPr>
              <p:cNvPr id="126" name="Group 93">
                <a:extLst>
                  <a:ext uri="{FF2B5EF4-FFF2-40B4-BE49-F238E27FC236}">
                    <a16:creationId xmlns:a16="http://schemas.microsoft.com/office/drawing/2014/main" id="{8B536D04-9170-C832-33B1-D6C4BA323DB2}"/>
                  </a:ext>
                </a:extLst>
              </p:cNvPr>
              <p:cNvGrpSpPr/>
              <p:nvPr/>
            </p:nvGrpSpPr>
            <p:grpSpPr>
              <a:xfrm>
                <a:off x="9709515" y="2898345"/>
                <a:ext cx="758824" cy="1441542"/>
                <a:chOff x="9217373" y="2898345"/>
                <a:chExt cx="712054" cy="1441542"/>
              </a:xfrm>
            </p:grpSpPr>
            <p:sp>
              <p:nvSpPr>
                <p:cNvPr id="133" name="TextBox 132">
                  <a:extLst>
                    <a:ext uri="{FF2B5EF4-FFF2-40B4-BE49-F238E27FC236}">
                      <a16:creationId xmlns:a16="http://schemas.microsoft.com/office/drawing/2014/main" id="{2F4DFD12-D4DB-BFA0-F345-CCAAF0843B6B}"/>
                    </a:ext>
                  </a:extLst>
                </p:cNvPr>
                <p:cNvSpPr txBox="1"/>
                <p:nvPr/>
              </p:nvSpPr>
              <p:spPr>
                <a:xfrm>
                  <a:off x="9217373" y="2898345"/>
                  <a:ext cx="712054" cy="55399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003865"/>
                      </a:solidFill>
                      <a:effectLst/>
                      <a:uLnTx/>
                      <a:uFillTx/>
                      <a:latin typeface="Arial" panose="020B0604020202020204" pitchFamily="34" charset="0"/>
                      <a:cs typeface="Arial"/>
                      <a:sym typeface="Arial"/>
                    </a:rPr>
                    <a:t>54%</a:t>
                  </a:r>
                  <a:br>
                    <a:rPr kumimoji="0" lang="en-GB" sz="1200" b="1" i="0" u="none" strike="noStrike" kern="0" cap="none" spc="0" normalizeH="0" baseline="0" noProof="0">
                      <a:ln>
                        <a:noFill/>
                      </a:ln>
                      <a:solidFill>
                        <a:srgbClr val="003865"/>
                      </a:solidFill>
                      <a:effectLst/>
                      <a:uLnTx/>
                      <a:uFillTx/>
                      <a:latin typeface="Arial" panose="020B0604020202020204" pitchFamily="34" charset="0"/>
                      <a:cs typeface="Arial"/>
                      <a:sym typeface="Arial"/>
                    </a:rPr>
                  </a:br>
                  <a:r>
                    <a:rPr kumimoji="0" lang="en-GB" sz="1200" b="0" i="0" u="none" strike="noStrike" kern="0" cap="none" spc="0" normalizeH="0" baseline="0" noProof="0">
                      <a:ln>
                        <a:noFill/>
                      </a:ln>
                      <a:solidFill>
                        <a:srgbClr val="003865"/>
                      </a:solidFill>
                      <a:effectLst/>
                      <a:uLnTx/>
                      <a:uFillTx/>
                      <a:latin typeface="Arial" panose="020B0604020202020204" pitchFamily="34" charset="0"/>
                      <a:cs typeface="Arial"/>
                      <a:sym typeface="Arial"/>
                    </a:rPr>
                    <a:t>(38–66)</a:t>
                  </a:r>
                  <a:endParaRPr kumimoji="0" lang="en-GB" sz="1200" b="1" i="0" u="none" strike="noStrike" kern="0" cap="none" spc="0" normalizeH="0" baseline="0" noProof="0">
                    <a:ln>
                      <a:noFill/>
                    </a:ln>
                    <a:solidFill>
                      <a:srgbClr val="003865"/>
                    </a:solidFill>
                    <a:effectLst/>
                    <a:uLnTx/>
                    <a:uFillTx/>
                    <a:latin typeface="Arial" panose="020B0604020202020204" pitchFamily="34" charset="0"/>
                    <a:cs typeface="Arial"/>
                    <a:sym typeface="Arial"/>
                  </a:endParaRPr>
                </a:p>
              </p:txBody>
            </p:sp>
            <p:cxnSp>
              <p:nvCxnSpPr>
                <p:cNvPr id="134" name="Straight Connector 101">
                  <a:extLst>
                    <a:ext uri="{FF2B5EF4-FFF2-40B4-BE49-F238E27FC236}">
                      <a16:creationId xmlns:a16="http://schemas.microsoft.com/office/drawing/2014/main" id="{35CBCAAD-0B65-C161-1D95-33638A542B61}"/>
                    </a:ext>
                  </a:extLst>
                </p:cNvPr>
                <p:cNvCxnSpPr>
                  <a:cxnSpLocks/>
                </p:cNvCxnSpPr>
                <p:nvPr/>
              </p:nvCxnSpPr>
              <p:spPr>
                <a:xfrm flipV="1">
                  <a:off x="9573400" y="3394629"/>
                  <a:ext cx="0" cy="945258"/>
                </a:xfrm>
                <a:prstGeom prst="line">
                  <a:avLst/>
                </a:prstGeom>
                <a:noFill/>
                <a:ln w="19050" cap="flat" cmpd="sng" algn="ctr">
                  <a:solidFill>
                    <a:srgbClr val="003865"/>
                  </a:solidFill>
                  <a:prstDash val="sysDash"/>
                  <a:miter lim="800000"/>
                  <a:headEnd type="triangle" w="med" len="med"/>
                  <a:tailEnd type="none" w="lg" len="lg"/>
                </a:ln>
                <a:effectLst/>
              </p:spPr>
            </p:cxnSp>
          </p:grpSp>
          <p:grpSp>
            <p:nvGrpSpPr>
              <p:cNvPr id="127" name="Group 94">
                <a:extLst>
                  <a:ext uri="{FF2B5EF4-FFF2-40B4-BE49-F238E27FC236}">
                    <a16:creationId xmlns:a16="http://schemas.microsoft.com/office/drawing/2014/main" id="{A2C53757-FDCD-935F-A633-AE6A135946FF}"/>
                  </a:ext>
                </a:extLst>
              </p:cNvPr>
              <p:cNvGrpSpPr/>
              <p:nvPr/>
            </p:nvGrpSpPr>
            <p:grpSpPr>
              <a:xfrm>
                <a:off x="10997747" y="2916059"/>
                <a:ext cx="758824" cy="1579468"/>
                <a:chOff x="10426204" y="2916059"/>
                <a:chExt cx="712054" cy="1579468"/>
              </a:xfrm>
            </p:grpSpPr>
            <p:sp>
              <p:nvSpPr>
                <p:cNvPr id="131" name="TextBox 130">
                  <a:extLst>
                    <a:ext uri="{FF2B5EF4-FFF2-40B4-BE49-F238E27FC236}">
                      <a16:creationId xmlns:a16="http://schemas.microsoft.com/office/drawing/2014/main" id="{C25D36A4-7C9A-ADE1-5FB8-1B606ADF2B8A}"/>
                    </a:ext>
                  </a:extLst>
                </p:cNvPr>
                <p:cNvSpPr txBox="1"/>
                <p:nvPr/>
              </p:nvSpPr>
              <p:spPr>
                <a:xfrm>
                  <a:off x="10426204" y="2916059"/>
                  <a:ext cx="712054" cy="55399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3865"/>
                      </a:solidFill>
                      <a:effectLst/>
                      <a:uLnTx/>
                      <a:uFillTx/>
                      <a:latin typeface="Arial" panose="020B0604020202020204" pitchFamily="34" charset="0"/>
                      <a:cs typeface="Arial"/>
                      <a:sym typeface="Arial"/>
                    </a:rPr>
                    <a:t>62%</a:t>
                  </a:r>
                  <a:br>
                    <a:rPr kumimoji="0" lang="en-GB" sz="1800" b="1" i="0" u="none" strike="noStrike" kern="0" cap="none" spc="0" normalizeH="0" baseline="0" noProof="0" dirty="0">
                      <a:ln>
                        <a:noFill/>
                      </a:ln>
                      <a:solidFill>
                        <a:srgbClr val="003865"/>
                      </a:solidFill>
                      <a:effectLst/>
                      <a:uLnTx/>
                      <a:uFillTx/>
                      <a:latin typeface="Arial" panose="020B0604020202020204" pitchFamily="34" charset="0"/>
                      <a:cs typeface="Arial"/>
                      <a:sym typeface="Arial"/>
                    </a:rPr>
                  </a:br>
                  <a:r>
                    <a:rPr kumimoji="0" lang="en-GB" sz="1200" b="0" i="0" u="none" strike="noStrike" kern="0" cap="none" spc="0" normalizeH="0" baseline="0" noProof="0" dirty="0">
                      <a:ln>
                        <a:noFill/>
                      </a:ln>
                      <a:solidFill>
                        <a:srgbClr val="003865"/>
                      </a:solidFill>
                      <a:effectLst/>
                      <a:uLnTx/>
                      <a:uFillTx/>
                      <a:latin typeface="Arial" panose="020B0604020202020204" pitchFamily="34" charset="0"/>
                      <a:cs typeface="Arial"/>
                      <a:sym typeface="Arial"/>
                    </a:rPr>
                    <a:t>(53–70)</a:t>
                  </a:r>
                  <a:endParaRPr kumimoji="0" lang="en-GB" sz="1200" b="1" i="0" u="none" strike="noStrike" kern="0" cap="none" spc="0" normalizeH="0" baseline="0" noProof="0" dirty="0">
                    <a:ln>
                      <a:noFill/>
                    </a:ln>
                    <a:solidFill>
                      <a:srgbClr val="003865"/>
                    </a:solidFill>
                    <a:effectLst/>
                    <a:uLnTx/>
                    <a:uFillTx/>
                    <a:latin typeface="Arial" panose="020B0604020202020204" pitchFamily="34" charset="0"/>
                    <a:cs typeface="Arial"/>
                    <a:sym typeface="Arial"/>
                  </a:endParaRPr>
                </a:p>
              </p:txBody>
            </p:sp>
            <p:cxnSp>
              <p:nvCxnSpPr>
                <p:cNvPr id="132" name="Straight Connector 99">
                  <a:extLst>
                    <a:ext uri="{FF2B5EF4-FFF2-40B4-BE49-F238E27FC236}">
                      <a16:creationId xmlns:a16="http://schemas.microsoft.com/office/drawing/2014/main" id="{9D791CD6-3878-B193-E4B6-706BC3DA5995}"/>
                    </a:ext>
                  </a:extLst>
                </p:cNvPr>
                <p:cNvCxnSpPr>
                  <a:cxnSpLocks/>
                </p:cNvCxnSpPr>
                <p:nvPr/>
              </p:nvCxnSpPr>
              <p:spPr>
                <a:xfrm flipV="1">
                  <a:off x="10782231" y="3441200"/>
                  <a:ext cx="0" cy="1054327"/>
                </a:xfrm>
                <a:prstGeom prst="line">
                  <a:avLst/>
                </a:prstGeom>
                <a:noFill/>
                <a:ln w="19050" cap="flat" cmpd="sng" algn="ctr">
                  <a:solidFill>
                    <a:srgbClr val="003865"/>
                  </a:solidFill>
                  <a:prstDash val="sysDash"/>
                  <a:miter lim="800000"/>
                  <a:headEnd type="triangle" w="med" len="med"/>
                  <a:tailEnd type="none" w="lg" len="lg"/>
                </a:ln>
                <a:effectLst/>
              </p:spPr>
            </p:cxnSp>
          </p:grpSp>
          <p:grpSp>
            <p:nvGrpSpPr>
              <p:cNvPr id="128" name="Group 95">
                <a:extLst>
                  <a:ext uri="{FF2B5EF4-FFF2-40B4-BE49-F238E27FC236}">
                    <a16:creationId xmlns:a16="http://schemas.microsoft.com/office/drawing/2014/main" id="{3560E474-E619-B366-202A-2C0A28E45D4B}"/>
                  </a:ext>
                </a:extLst>
              </p:cNvPr>
              <p:cNvGrpSpPr/>
              <p:nvPr/>
            </p:nvGrpSpPr>
            <p:grpSpPr>
              <a:xfrm>
                <a:off x="2113441" y="2925642"/>
                <a:ext cx="712054" cy="1518601"/>
                <a:chOff x="2126809" y="2925642"/>
                <a:chExt cx="668167" cy="1518601"/>
              </a:xfrm>
            </p:grpSpPr>
            <p:sp>
              <p:nvSpPr>
                <p:cNvPr id="129" name="TextBox 128">
                  <a:extLst>
                    <a:ext uri="{FF2B5EF4-FFF2-40B4-BE49-F238E27FC236}">
                      <a16:creationId xmlns:a16="http://schemas.microsoft.com/office/drawing/2014/main" id="{02756480-9904-FF3D-5D13-8A342FCBB83C}"/>
                    </a:ext>
                  </a:extLst>
                </p:cNvPr>
                <p:cNvSpPr txBox="1"/>
                <p:nvPr/>
              </p:nvSpPr>
              <p:spPr>
                <a:xfrm>
                  <a:off x="2126809" y="2925642"/>
                  <a:ext cx="668167" cy="5594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EF426F"/>
                      </a:solidFill>
                      <a:effectLst/>
                      <a:uLnTx/>
                      <a:uFillTx/>
                      <a:latin typeface="Arial" panose="020B0604020202020204" pitchFamily="34" charset="0"/>
                      <a:cs typeface="Arial"/>
                      <a:sym typeface="Arial"/>
                    </a:rPr>
                    <a:t>60%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EF426F"/>
                      </a:solidFill>
                      <a:effectLst/>
                      <a:uLnTx/>
                      <a:uFillTx/>
                      <a:latin typeface="Arial" panose="020B0604020202020204" pitchFamily="34" charset="0"/>
                      <a:cs typeface="Arial"/>
                      <a:sym typeface="Arial"/>
                    </a:rPr>
                    <a:t>(52–66)</a:t>
                  </a:r>
                </a:p>
              </p:txBody>
            </p:sp>
            <p:cxnSp>
              <p:nvCxnSpPr>
                <p:cNvPr id="130" name="Straight Connector 97">
                  <a:extLst>
                    <a:ext uri="{FF2B5EF4-FFF2-40B4-BE49-F238E27FC236}">
                      <a16:creationId xmlns:a16="http://schemas.microsoft.com/office/drawing/2014/main" id="{DFB3D6EF-648E-3F7E-2DC3-F91A3CD337F4}"/>
                    </a:ext>
                  </a:extLst>
                </p:cNvPr>
                <p:cNvCxnSpPr>
                  <a:cxnSpLocks/>
                </p:cNvCxnSpPr>
                <p:nvPr/>
              </p:nvCxnSpPr>
              <p:spPr>
                <a:xfrm flipV="1">
                  <a:off x="2460892" y="3456768"/>
                  <a:ext cx="1" cy="987475"/>
                </a:xfrm>
                <a:prstGeom prst="line">
                  <a:avLst/>
                </a:prstGeom>
                <a:noFill/>
                <a:ln w="19050" cap="flat" cmpd="sng" algn="ctr">
                  <a:solidFill>
                    <a:srgbClr val="EF426F"/>
                  </a:solidFill>
                  <a:prstDash val="sysDash"/>
                  <a:miter lim="800000"/>
                  <a:headEnd type="triangle" w="med" len="med"/>
                  <a:tailEnd type="none" w="lg" len="lg"/>
                </a:ln>
                <a:effectLst/>
              </p:spPr>
            </p:cxnSp>
          </p:grpSp>
        </p:grpSp>
        <p:grpSp>
          <p:nvGrpSpPr>
            <p:cNvPr id="115" name="Group 113">
              <a:extLst>
                <a:ext uri="{FF2B5EF4-FFF2-40B4-BE49-F238E27FC236}">
                  <a16:creationId xmlns:a16="http://schemas.microsoft.com/office/drawing/2014/main" id="{FD11616D-82E2-E671-9F50-7C52E7BAC008}"/>
                </a:ext>
              </a:extLst>
            </p:cNvPr>
            <p:cNvGrpSpPr/>
            <p:nvPr/>
          </p:nvGrpSpPr>
          <p:grpSpPr>
            <a:xfrm>
              <a:off x="4882317" y="5486817"/>
              <a:ext cx="3010783" cy="276999"/>
              <a:chOff x="3375360" y="5621207"/>
              <a:chExt cx="3010783" cy="276999"/>
            </a:xfrm>
          </p:grpSpPr>
          <p:sp>
            <p:nvSpPr>
              <p:cNvPr id="117" name="TextBox 116">
                <a:extLst>
                  <a:ext uri="{FF2B5EF4-FFF2-40B4-BE49-F238E27FC236}">
                    <a16:creationId xmlns:a16="http://schemas.microsoft.com/office/drawing/2014/main" id="{D0383C94-FABA-B67A-5C6A-D0E4FF8B8458}"/>
                  </a:ext>
                </a:extLst>
              </p:cNvPr>
              <p:cNvSpPr txBox="1"/>
              <p:nvPr/>
            </p:nvSpPr>
            <p:spPr>
              <a:xfrm>
                <a:off x="3511322" y="5621207"/>
                <a:ext cx="717184" cy="276999"/>
              </a:xfrm>
              <a:prstGeom prst="rect">
                <a:avLst/>
              </a:prstGeom>
              <a:noFill/>
            </p:spPr>
            <p:txBody>
              <a:bodyPr wrap="none" lIns="81280" rIns="81280" rtlCol="0" anchor="ctr">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3865"/>
                    </a:solidFill>
                    <a:effectLst/>
                    <a:uLnTx/>
                    <a:uFillTx/>
                    <a:latin typeface="Arial" panose="020B0604020202020204" pitchFamily="34" charset="0"/>
                    <a:cs typeface="Arial" panose="020B0604020202020204" pitchFamily="34" charset="0"/>
                    <a:sym typeface="Arial"/>
                  </a:rPr>
                  <a:t>Placebo</a:t>
                </a:r>
              </a:p>
            </p:txBody>
          </p:sp>
          <p:sp>
            <p:nvSpPr>
              <p:cNvPr id="118" name="TextBox 117">
                <a:extLst>
                  <a:ext uri="{FF2B5EF4-FFF2-40B4-BE49-F238E27FC236}">
                    <a16:creationId xmlns:a16="http://schemas.microsoft.com/office/drawing/2014/main" id="{E5EB57C1-86F0-8A12-6A4F-92CFFF5DC7EB}"/>
                  </a:ext>
                </a:extLst>
              </p:cNvPr>
              <p:cNvSpPr txBox="1"/>
              <p:nvPr/>
            </p:nvSpPr>
            <p:spPr>
              <a:xfrm>
                <a:off x="4519606" y="5621207"/>
                <a:ext cx="1866537" cy="276999"/>
              </a:xfrm>
              <a:prstGeom prst="rect">
                <a:avLst/>
              </a:prstGeom>
              <a:noFill/>
            </p:spPr>
            <p:txBody>
              <a:bodyPr wrap="none" lIns="81280" rIns="81280" rtlCol="0" anchor="ctr">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3865"/>
                    </a:solidFill>
                    <a:effectLst/>
                    <a:uLnTx/>
                    <a:uFillTx/>
                    <a:latin typeface="Arial" panose="020B0604020202020204" pitchFamily="34" charset="0"/>
                    <a:cs typeface="Arial" panose="020B0604020202020204" pitchFamily="34" charset="0"/>
                    <a:sym typeface="Arial"/>
                  </a:rPr>
                  <a:t>TEZSPIRE 210 mg Q4W</a:t>
                </a:r>
              </a:p>
            </p:txBody>
          </p:sp>
          <p:sp>
            <p:nvSpPr>
              <p:cNvPr id="119" name="Rectangle 116">
                <a:extLst>
                  <a:ext uri="{FF2B5EF4-FFF2-40B4-BE49-F238E27FC236}">
                    <a16:creationId xmlns:a16="http://schemas.microsoft.com/office/drawing/2014/main" id="{395130D0-67B7-7F58-FDF3-D19073535649}"/>
                  </a:ext>
                </a:extLst>
              </p:cNvPr>
              <p:cNvSpPr/>
              <p:nvPr/>
            </p:nvSpPr>
            <p:spPr>
              <a:xfrm>
                <a:off x="3375360" y="5718306"/>
                <a:ext cx="82800" cy="82800"/>
              </a:xfrm>
              <a:prstGeom prst="rect">
                <a:avLst/>
              </a:prstGeom>
              <a:solidFill>
                <a:srgbClr val="FFFFFF">
                  <a:lumMod val="50000"/>
                </a:srgbClr>
              </a:solidFill>
              <a:ln w="19050" cap="flat" cmpd="sng" algn="ctr">
                <a:noFill/>
                <a:prstDash val="solid"/>
                <a:miter lim="800000"/>
              </a:ln>
              <a:effectLst/>
            </p:spPr>
            <p:txBody>
              <a:bodyPr rot="0" spcFirstLastPara="0" vertOverflow="overflow" horzOverflow="overflow" vert="horz" wrap="square" lIns="81280" tIns="81280" rIns="81280" bIns="8128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20" name="Rectangle 117">
                <a:extLst>
                  <a:ext uri="{FF2B5EF4-FFF2-40B4-BE49-F238E27FC236}">
                    <a16:creationId xmlns:a16="http://schemas.microsoft.com/office/drawing/2014/main" id="{11493AA3-718A-46D8-9963-F017C039A8C6}"/>
                  </a:ext>
                </a:extLst>
              </p:cNvPr>
              <p:cNvSpPr/>
              <p:nvPr/>
            </p:nvSpPr>
            <p:spPr>
              <a:xfrm>
                <a:off x="4391943" y="5718306"/>
                <a:ext cx="82800" cy="82800"/>
              </a:xfrm>
              <a:prstGeom prst="rect">
                <a:avLst/>
              </a:prstGeom>
              <a:solidFill>
                <a:srgbClr val="003865"/>
              </a:solidFill>
              <a:ln w="19050" cap="flat" cmpd="sng" algn="ctr">
                <a:noFill/>
                <a:prstDash val="solid"/>
                <a:miter lim="800000"/>
              </a:ln>
              <a:effectLst/>
            </p:spPr>
            <p:txBody>
              <a:bodyPr rot="0" spcFirstLastPara="0" vertOverflow="overflow" horzOverflow="overflow" vert="horz" wrap="square" lIns="81280" tIns="81280" rIns="81280" bIns="8128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sp>
          <p:nvSpPr>
            <p:cNvPr id="116" name="TextBox 115">
              <a:extLst>
                <a:ext uri="{FF2B5EF4-FFF2-40B4-BE49-F238E27FC236}">
                  <a16:creationId xmlns:a16="http://schemas.microsoft.com/office/drawing/2014/main" id="{DAD73E8A-643C-3700-4D2D-AB1A29284BCE}"/>
                </a:ext>
              </a:extLst>
            </p:cNvPr>
            <p:cNvSpPr txBox="1"/>
            <p:nvPr/>
          </p:nvSpPr>
          <p:spPr>
            <a:xfrm rot="16200000">
              <a:off x="-100996" y="3873679"/>
              <a:ext cx="1654415" cy="186876"/>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sz="1200" b="1" i="0" u="none" strike="noStrike" kern="1200" baseline="0">
                  <a:solidFill>
                    <a:srgbClr val="003865"/>
                  </a:solidFill>
                  <a:latin typeface="+mn-lt"/>
                  <a:ea typeface="+mn-ea"/>
                  <a:cs typeface="+mn-cs"/>
                </a:defRPr>
              </a:pPr>
              <a:r>
                <a:rPr kumimoji="0" lang="en-GB" sz="1200" b="1" i="0" u="none" strike="noStrike" kern="1200" cap="none" spc="0" normalizeH="0" baseline="0" noProof="0">
                  <a:ln>
                    <a:noFill/>
                  </a:ln>
                  <a:solidFill>
                    <a:srgbClr val="003865"/>
                  </a:solidFill>
                  <a:effectLst/>
                  <a:uLnTx/>
                  <a:uFillTx/>
                  <a:latin typeface="Arial" panose="020B0604020202020204" pitchFamily="34" charset="0"/>
                  <a:cs typeface="Arial"/>
                  <a:sym typeface="Arial"/>
                </a:rPr>
                <a:t>AAER over 52 weeks</a:t>
              </a:r>
            </a:p>
          </p:txBody>
        </p:sp>
      </p:grpSp>
      <p:sp>
        <p:nvSpPr>
          <p:cNvPr id="3" name="제목 2"/>
          <p:cNvSpPr>
            <a:spLocks noGrp="1"/>
          </p:cNvSpPr>
          <p:nvPr>
            <p:ph type="title"/>
          </p:nvPr>
        </p:nvSpPr>
        <p:spPr/>
        <p:txBody>
          <a:bodyPr/>
          <a:lstStyle/>
          <a:p>
            <a:r>
              <a:rPr lang="en-US" altLang="ko-KR" sz="2800" dirty="0"/>
              <a:t>Anti-TSLP – </a:t>
            </a:r>
            <a:r>
              <a:rPr lang="en-US" altLang="ko-KR" sz="2800" dirty="0" err="1"/>
              <a:t>Tezepelumab</a:t>
            </a:r>
            <a:br>
              <a:rPr lang="en-US" altLang="ko-KR" sz="2800" dirty="0"/>
            </a:br>
            <a:r>
              <a:rPr lang="en-US" altLang="ko-KR" sz="2400" dirty="0"/>
              <a:t>_ </a:t>
            </a:r>
            <a:r>
              <a:rPr lang="en-GB" altLang="ko-KR" sz="2800" dirty="0" err="1">
                <a:latin typeface="Arial Narrow" panose="020B0606020202030204" pitchFamily="34" charset="0"/>
              </a:rPr>
              <a:t>Phenotype과</a:t>
            </a:r>
            <a:r>
              <a:rPr lang="en-GB" altLang="ko-KR" sz="2800" dirty="0">
                <a:latin typeface="Arial Narrow" panose="020B0606020202030204" pitchFamily="34" charset="0"/>
              </a:rPr>
              <a:t> </a:t>
            </a:r>
            <a:r>
              <a:rPr lang="en-GB" altLang="ko-KR" sz="2800" dirty="0" err="1">
                <a:latin typeface="Arial Narrow" panose="020B0606020202030204" pitchFamily="34" charset="0"/>
              </a:rPr>
              <a:t>바이오마커</a:t>
            </a:r>
            <a:r>
              <a:rPr lang="en-GB" altLang="ko-KR" sz="2800" dirty="0">
                <a:latin typeface="Arial Narrow" panose="020B0606020202030204" pitchFamily="34" charset="0"/>
              </a:rPr>
              <a:t> </a:t>
            </a:r>
            <a:r>
              <a:rPr lang="en-GB" altLang="ko-KR" sz="2800" dirty="0" err="1">
                <a:latin typeface="Arial Narrow" panose="020B0606020202030204" pitchFamily="34" charset="0"/>
              </a:rPr>
              <a:t>수치에</a:t>
            </a:r>
            <a:r>
              <a:rPr lang="en-GB" altLang="ko-KR" sz="2800" dirty="0">
                <a:latin typeface="Arial Narrow" panose="020B0606020202030204" pitchFamily="34" charset="0"/>
              </a:rPr>
              <a:t> </a:t>
            </a:r>
            <a:r>
              <a:rPr lang="en-GB" altLang="ko-KR" sz="2800" dirty="0" err="1">
                <a:latin typeface="Arial Narrow" panose="020B0606020202030204" pitchFamily="34" charset="0"/>
              </a:rPr>
              <a:t>상관없이</a:t>
            </a:r>
            <a:r>
              <a:rPr lang="en-GB" altLang="ko-KR" sz="2800" dirty="0">
                <a:latin typeface="Arial Narrow" panose="020B0606020202030204" pitchFamily="34" charset="0"/>
              </a:rPr>
              <a:t> </a:t>
            </a:r>
            <a:r>
              <a:rPr lang="en-GB" altLang="ko-KR" sz="2800" dirty="0" err="1">
                <a:latin typeface="Arial Narrow" panose="020B0606020202030204" pitchFamily="34" charset="0"/>
              </a:rPr>
              <a:t>천식</a:t>
            </a:r>
            <a:r>
              <a:rPr lang="en-GB" altLang="ko-KR" sz="2800" dirty="0">
                <a:latin typeface="Arial Narrow" panose="020B0606020202030204" pitchFamily="34" charset="0"/>
              </a:rPr>
              <a:t> </a:t>
            </a:r>
            <a:r>
              <a:rPr lang="en-GB" altLang="ko-KR" sz="2800" dirty="0" err="1">
                <a:latin typeface="Arial Narrow" panose="020B0606020202030204" pitchFamily="34" charset="0"/>
              </a:rPr>
              <a:t>악화</a:t>
            </a:r>
            <a:r>
              <a:rPr lang="ko-KR" altLang="en-US" sz="2800" dirty="0">
                <a:latin typeface="Arial Narrow" panose="020B0606020202030204" pitchFamily="34" charset="0"/>
              </a:rPr>
              <a:t>를 감소</a:t>
            </a:r>
            <a:endParaRPr lang="ko-KR" altLang="en-US" sz="2400" dirty="0"/>
          </a:p>
        </p:txBody>
      </p:sp>
    </p:spTree>
    <p:extLst>
      <p:ext uri="{BB962C8B-B14F-4D97-AF65-F5344CB8AC3E}">
        <p14:creationId xmlns:p14="http://schemas.microsoft.com/office/powerpoint/2010/main" val="28386632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5">
            <a:extLst>
              <a:ext uri="{FF2B5EF4-FFF2-40B4-BE49-F238E27FC236}">
                <a16:creationId xmlns:a16="http://schemas.microsoft.com/office/drawing/2014/main" id="{15A47394-4503-977E-6F44-1F78C2E5D9AF}"/>
              </a:ext>
            </a:extLst>
          </p:cNvPr>
          <p:cNvGraphicFramePr>
            <a:graphicFrameLocks/>
          </p:cNvGraphicFramePr>
          <p:nvPr/>
        </p:nvGraphicFramePr>
        <p:xfrm>
          <a:off x="488870" y="1855344"/>
          <a:ext cx="10874375" cy="4042157"/>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31C1E957-5A8A-B668-2478-082A3FFBBA67}"/>
              </a:ext>
            </a:extLst>
          </p:cNvPr>
          <p:cNvGrpSpPr/>
          <p:nvPr/>
        </p:nvGrpSpPr>
        <p:grpSpPr>
          <a:xfrm>
            <a:off x="10266094" y="2688131"/>
            <a:ext cx="1713380" cy="831455"/>
            <a:chOff x="9966800" y="2537767"/>
            <a:chExt cx="1713380" cy="831455"/>
          </a:xfrm>
        </p:grpSpPr>
        <p:sp>
          <p:nvSpPr>
            <p:cNvPr id="9" name="Rectangle 8">
              <a:extLst>
                <a:ext uri="{FF2B5EF4-FFF2-40B4-BE49-F238E27FC236}">
                  <a16:creationId xmlns:a16="http://schemas.microsoft.com/office/drawing/2014/main" id="{24148FF6-8A12-DD85-D3B0-B3C1008C60FC}"/>
                </a:ext>
              </a:extLst>
            </p:cNvPr>
            <p:cNvSpPr/>
            <p:nvPr/>
          </p:nvSpPr>
          <p:spPr>
            <a:xfrm>
              <a:off x="9966800" y="2603859"/>
              <a:ext cx="116112" cy="11403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Calibri"/>
                <a:ea typeface="+mn-ea"/>
                <a:cs typeface="Arial" panose="020B0604020202020204" pitchFamily="34" charset="0"/>
                <a:sym typeface="Arial"/>
              </a:endParaRPr>
            </a:p>
          </p:txBody>
        </p:sp>
        <p:sp>
          <p:nvSpPr>
            <p:cNvPr id="10" name="TextBox 9">
              <a:extLst>
                <a:ext uri="{FF2B5EF4-FFF2-40B4-BE49-F238E27FC236}">
                  <a16:creationId xmlns:a16="http://schemas.microsoft.com/office/drawing/2014/main" id="{C0AE1B27-D7CC-2B39-5CEC-548B176FD9AA}"/>
                </a:ext>
              </a:extLst>
            </p:cNvPr>
            <p:cNvSpPr txBox="1"/>
            <p:nvPr/>
          </p:nvSpPr>
          <p:spPr>
            <a:xfrm>
              <a:off x="10117180" y="2537767"/>
              <a:ext cx="1122410" cy="276999"/>
            </a:xfrm>
            <a:prstGeom prst="rect">
              <a:avLst/>
            </a:prstGeom>
            <a:noFill/>
          </p:spPr>
          <p:txBody>
            <a:bodyPr wrap="square" lIns="60960" rIns="6096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sym typeface="Arial"/>
                </a:rPr>
                <a:t>Placebo</a:t>
              </a:r>
            </a:p>
          </p:txBody>
        </p:sp>
        <p:sp>
          <p:nvSpPr>
            <p:cNvPr id="11" name="Rectangle 10">
              <a:extLst>
                <a:ext uri="{FF2B5EF4-FFF2-40B4-BE49-F238E27FC236}">
                  <a16:creationId xmlns:a16="http://schemas.microsoft.com/office/drawing/2014/main" id="{C402775D-F030-DFD2-0BE7-709CBE1C7533}"/>
                </a:ext>
              </a:extLst>
            </p:cNvPr>
            <p:cNvSpPr/>
            <p:nvPr/>
          </p:nvSpPr>
          <p:spPr>
            <a:xfrm>
              <a:off x="9966800" y="2973649"/>
              <a:ext cx="116112" cy="114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Calibri"/>
                <a:ea typeface="+mn-ea"/>
                <a:cs typeface="Arial" panose="020B0604020202020204" pitchFamily="34" charset="0"/>
                <a:sym typeface="Arial"/>
              </a:endParaRPr>
            </a:p>
          </p:txBody>
        </p:sp>
        <p:sp>
          <p:nvSpPr>
            <p:cNvPr id="12" name="TextBox 11">
              <a:extLst>
                <a:ext uri="{FF2B5EF4-FFF2-40B4-BE49-F238E27FC236}">
                  <a16:creationId xmlns:a16="http://schemas.microsoft.com/office/drawing/2014/main" id="{379E2495-5519-827B-FE98-7605AF31EE44}"/>
                </a:ext>
              </a:extLst>
            </p:cNvPr>
            <p:cNvSpPr txBox="1"/>
            <p:nvPr/>
          </p:nvSpPr>
          <p:spPr>
            <a:xfrm>
              <a:off x="10117179" y="2907557"/>
              <a:ext cx="1563001" cy="461665"/>
            </a:xfrm>
            <a:prstGeom prst="rect">
              <a:avLst/>
            </a:prstGeom>
            <a:noFill/>
          </p:spPr>
          <p:txBody>
            <a:bodyPr wrap="square" lIns="60960" rIns="6096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sym typeface="Arial"/>
                </a:rPr>
                <a:t>TEZSPIRE 210 mg </a:t>
              </a:r>
              <a:br>
                <a:rPr kumimoji="0" lang="en-GB"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sym typeface="Arial"/>
                </a:rPr>
              </a:br>
              <a:r>
                <a:rPr kumimoji="0" lang="en-GB"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sym typeface="Arial"/>
                </a:rPr>
                <a:t>Q4W</a:t>
              </a:r>
            </a:p>
          </p:txBody>
        </p:sp>
      </p:grpSp>
      <p:sp>
        <p:nvSpPr>
          <p:cNvPr id="13" name="TextBox 12">
            <a:extLst>
              <a:ext uri="{FF2B5EF4-FFF2-40B4-BE49-F238E27FC236}">
                <a16:creationId xmlns:a16="http://schemas.microsoft.com/office/drawing/2014/main" id="{38FB53AC-B3D2-0B01-56EE-CB050CC9BE5C}"/>
              </a:ext>
            </a:extLst>
          </p:cNvPr>
          <p:cNvSpPr txBox="1"/>
          <p:nvPr/>
        </p:nvSpPr>
        <p:spPr>
          <a:xfrm rot="16200000">
            <a:off x="-457978" y="3201073"/>
            <a:ext cx="2587736" cy="46166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srgbClr val="003865"/>
                </a:solidFill>
                <a:latin typeface="+mn-lt"/>
                <a:ea typeface="+mn-ea"/>
                <a:cs typeface="+mn-cs"/>
              </a:defRPr>
            </a:pPr>
            <a:r>
              <a:rPr kumimoji="0" lang="en-GB" sz="1200" b="1" i="0" u="none" strike="noStrike" kern="1200" cap="none" spc="0" normalizeH="0" baseline="0" noProof="0">
                <a:ln>
                  <a:noFill/>
                </a:ln>
                <a:solidFill>
                  <a:srgbClr val="003865"/>
                </a:solidFill>
                <a:effectLst/>
                <a:uLnTx/>
                <a:uFillTx/>
                <a:latin typeface="Calibri"/>
                <a:ea typeface="+mn-ea"/>
                <a:cs typeface="Arial"/>
                <a:sym typeface="Arial"/>
              </a:rPr>
              <a:t>Annualised asthma exacerbation rate over 52 weeks</a:t>
            </a:r>
          </a:p>
        </p:txBody>
      </p:sp>
      <p:sp>
        <p:nvSpPr>
          <p:cNvPr id="14" name="TextBox 13">
            <a:extLst>
              <a:ext uri="{FF2B5EF4-FFF2-40B4-BE49-F238E27FC236}">
                <a16:creationId xmlns:a16="http://schemas.microsoft.com/office/drawing/2014/main" id="{C1DB0035-04BF-3B99-5615-0E60AD00E435}"/>
              </a:ext>
            </a:extLst>
          </p:cNvPr>
          <p:cNvSpPr txBox="1"/>
          <p:nvPr/>
        </p:nvSpPr>
        <p:spPr>
          <a:xfrm>
            <a:off x="3255025" y="1374184"/>
            <a:ext cx="4813564" cy="923330"/>
          </a:xfrm>
          <a:prstGeom prst="rect">
            <a:avLst/>
          </a:prstGeom>
          <a:noFill/>
        </p:spPr>
        <p:txBody>
          <a:bodyPr wrap="square" l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err="1">
                <a:ln>
                  <a:noFill/>
                </a:ln>
                <a:solidFill>
                  <a:srgbClr val="FF7F32"/>
                </a:solidFill>
                <a:effectLst/>
                <a:uLnTx/>
                <a:uFillTx/>
                <a:latin typeface="Calibri"/>
                <a:ea typeface="+mn-ea"/>
                <a:cs typeface="Arial"/>
                <a:sym typeface="Arial"/>
              </a:rPr>
              <a:t>NAVIGATOR</a:t>
            </a:r>
            <a:r>
              <a:rPr kumimoji="0" lang="en-GB" sz="1800" b="1" i="0" u="none" strike="noStrike" kern="1200" cap="none" spc="0" normalizeH="0" baseline="30000" noProof="0" dirty="0" err="1">
                <a:ln>
                  <a:noFill/>
                </a:ln>
                <a:solidFill>
                  <a:srgbClr val="FF7F32"/>
                </a:solidFill>
                <a:effectLst/>
                <a:uLnTx/>
                <a:uFillTx/>
                <a:latin typeface="Calibri"/>
                <a:ea typeface="+mn-ea"/>
                <a:cs typeface="Arial"/>
                <a:sym typeface="Arial"/>
              </a:rPr>
              <a:t>a,b</a:t>
            </a:r>
            <a:endParaRPr kumimoji="0" lang="en-GB" sz="1800" b="1" i="0" u="none" strike="noStrike" kern="1200" cap="none" spc="0" normalizeH="0" baseline="30000" noProof="0" dirty="0">
              <a:ln>
                <a:noFill/>
              </a:ln>
              <a:solidFill>
                <a:srgbClr val="FF7F32"/>
              </a:solidFill>
              <a:effectLst/>
              <a:uLnTx/>
              <a:uFillTx/>
              <a:latin typeface="Calibri"/>
              <a:ea typeface="+mn-ea"/>
              <a:cs typeface="Arial"/>
              <a:sym typeface="Arial"/>
            </a:endParaRPr>
          </a:p>
          <a:p>
            <a:pPr algn="ctr">
              <a:spcAft>
                <a:spcPts val="600"/>
              </a:spcAft>
              <a:defRPr/>
            </a:pPr>
            <a:r>
              <a:rPr lang="en-US" altLang="ko-KR" sz="1200" dirty="0">
                <a:solidFill>
                  <a:srgbClr val="FF7F32"/>
                </a:solidFill>
                <a:latin typeface="Calibri"/>
                <a:cs typeface="Arial"/>
                <a:sym typeface="Arial"/>
              </a:rPr>
              <a:t>(Rate ratios are given with their 95% CIs)</a:t>
            </a:r>
          </a:p>
          <a:p>
            <a:pPr algn="ctr">
              <a:spcAft>
                <a:spcPts val="600"/>
              </a:spcAft>
              <a:defRPr/>
            </a:pPr>
            <a:endParaRPr kumimoji="0" lang="en-GB" sz="1800" b="1" i="0" u="none" strike="noStrike" kern="1200" cap="none" spc="0" normalizeH="0" baseline="30000" noProof="0" dirty="0">
              <a:ln>
                <a:noFill/>
              </a:ln>
              <a:solidFill>
                <a:srgbClr val="FF7F32"/>
              </a:solidFill>
              <a:effectLst/>
              <a:uLnTx/>
              <a:uFillTx/>
              <a:latin typeface="Calibri"/>
              <a:ea typeface="+mn-ea"/>
              <a:cs typeface="Arial"/>
              <a:sym typeface="Arial"/>
            </a:endParaRPr>
          </a:p>
        </p:txBody>
      </p:sp>
      <p:sp>
        <p:nvSpPr>
          <p:cNvPr id="15" name="TextBox 14">
            <a:extLst>
              <a:ext uri="{FF2B5EF4-FFF2-40B4-BE49-F238E27FC236}">
                <a16:creationId xmlns:a16="http://schemas.microsoft.com/office/drawing/2014/main" id="{B353C330-44EB-4B64-8656-B7D4F0A15E7D}"/>
              </a:ext>
            </a:extLst>
          </p:cNvPr>
          <p:cNvSpPr txBox="1"/>
          <p:nvPr/>
        </p:nvSpPr>
        <p:spPr>
          <a:xfrm>
            <a:off x="2857926" y="2589058"/>
            <a:ext cx="668774"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EF426F"/>
                </a:solidFill>
                <a:effectLst/>
                <a:uLnTx/>
                <a:uFillTx/>
                <a:latin typeface="Calibri"/>
                <a:ea typeface="+mn-ea"/>
                <a:cs typeface="Arial"/>
                <a:sym typeface="Arial"/>
              </a:rPr>
              <a:t>77%</a:t>
            </a:r>
            <a:br>
              <a:rPr kumimoji="0" lang="en-GB" sz="1800" b="1" i="0" u="none" strike="noStrike" kern="1200" cap="none" spc="0" normalizeH="0" baseline="0" noProof="0">
                <a:ln>
                  <a:noFill/>
                </a:ln>
                <a:solidFill>
                  <a:srgbClr val="EF426F"/>
                </a:solidFill>
                <a:effectLst/>
                <a:uLnTx/>
                <a:uFillTx/>
                <a:latin typeface="Calibri"/>
                <a:ea typeface="+mn-ea"/>
                <a:cs typeface="Arial"/>
                <a:sym typeface="Arial"/>
              </a:rPr>
            </a:br>
            <a:r>
              <a:rPr kumimoji="0" lang="en-GB" sz="1200" b="0" i="0" u="none" strike="noStrike" kern="0" cap="none" spc="0" normalizeH="0" baseline="0" noProof="0">
                <a:ln>
                  <a:noFill/>
                </a:ln>
                <a:solidFill>
                  <a:srgbClr val="EF426F"/>
                </a:solidFill>
                <a:effectLst/>
                <a:uLnTx/>
                <a:uFillTx/>
                <a:latin typeface="Calibri"/>
                <a:ea typeface="+mn-ea"/>
                <a:cs typeface="Arial" panose="020B0604020202020204" pitchFamily="34" charset="0"/>
                <a:sym typeface="Arial"/>
              </a:rPr>
              <a:t>(65–85)</a:t>
            </a:r>
            <a:endParaRPr kumimoji="0" lang="en-GB" sz="1800" b="0" i="0" u="none" strike="noStrike" kern="0" cap="none" spc="0" normalizeH="0" baseline="30000" noProof="0">
              <a:ln>
                <a:noFill/>
              </a:ln>
              <a:solidFill>
                <a:srgbClr val="EF426F"/>
              </a:solidFill>
              <a:effectLst/>
              <a:uLnTx/>
              <a:uFillTx/>
              <a:latin typeface="Arial" panose="020B0604020202020204"/>
              <a:ea typeface="+mn-ea"/>
              <a:cs typeface="Calibri" panose="020F0502020204030204" pitchFamily="34" charset="0"/>
              <a:sym typeface="Arial"/>
            </a:endParaRPr>
          </a:p>
        </p:txBody>
      </p:sp>
      <p:sp>
        <p:nvSpPr>
          <p:cNvPr id="16" name="TextBox 15">
            <a:extLst>
              <a:ext uri="{FF2B5EF4-FFF2-40B4-BE49-F238E27FC236}">
                <a16:creationId xmlns:a16="http://schemas.microsoft.com/office/drawing/2014/main" id="{0A0F9397-D923-B1BD-AC77-CD93A56CCFA0}"/>
              </a:ext>
            </a:extLst>
          </p:cNvPr>
          <p:cNvSpPr txBox="1"/>
          <p:nvPr/>
        </p:nvSpPr>
        <p:spPr>
          <a:xfrm>
            <a:off x="5587135" y="2351815"/>
            <a:ext cx="668774"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EF426F"/>
                </a:solidFill>
                <a:effectLst/>
                <a:uLnTx/>
                <a:uFillTx/>
                <a:latin typeface="Calibri"/>
                <a:ea typeface="+mn-ea"/>
                <a:cs typeface="Arial"/>
                <a:sym typeface="Arial"/>
              </a:rPr>
              <a:t>77%</a:t>
            </a:r>
            <a:br>
              <a:rPr kumimoji="0" lang="en-GB" sz="1800" b="1" i="0" u="none" strike="noStrike" kern="1200" cap="none" spc="0" normalizeH="0" baseline="0" noProof="0">
                <a:ln>
                  <a:noFill/>
                </a:ln>
                <a:solidFill>
                  <a:srgbClr val="EF426F"/>
                </a:solidFill>
                <a:effectLst/>
                <a:uLnTx/>
                <a:uFillTx/>
                <a:latin typeface="Calibri"/>
                <a:ea typeface="+mn-ea"/>
                <a:cs typeface="Arial"/>
                <a:sym typeface="Arial"/>
              </a:rPr>
            </a:br>
            <a:r>
              <a:rPr kumimoji="0" lang="en-GB" sz="1200" b="0" i="0" u="none" strike="noStrike" kern="1200" cap="none" spc="0" normalizeH="0" baseline="0" noProof="0">
                <a:ln>
                  <a:noFill/>
                </a:ln>
                <a:solidFill>
                  <a:srgbClr val="EF426F"/>
                </a:solidFill>
                <a:effectLst/>
                <a:uLnTx/>
                <a:uFillTx/>
                <a:latin typeface="Calibri"/>
                <a:ea typeface="+mn-ea"/>
                <a:cs typeface="Arial"/>
                <a:sym typeface="Arial"/>
              </a:rPr>
              <a:t>(</a:t>
            </a:r>
            <a:r>
              <a:rPr kumimoji="0" lang="en-GB" sz="1200" b="0" i="0" u="none" strike="noStrike" kern="0" cap="none" spc="0" normalizeH="0" baseline="0" noProof="0">
                <a:ln>
                  <a:noFill/>
                </a:ln>
                <a:solidFill>
                  <a:srgbClr val="EF426F"/>
                </a:solidFill>
                <a:effectLst/>
                <a:uLnTx/>
                <a:uFillTx/>
                <a:latin typeface="Calibri"/>
                <a:ea typeface="+mn-ea"/>
                <a:cs typeface="Arial" panose="020B0604020202020204" pitchFamily="34" charset="0"/>
                <a:sym typeface="Arial"/>
              </a:rPr>
              <a:t>54–89)</a:t>
            </a:r>
            <a:endParaRPr kumimoji="0" lang="en-GB" sz="1800" b="0" i="0" u="none" strike="noStrike" kern="1200" cap="none" spc="0" normalizeH="0" baseline="0" noProof="0">
              <a:ln>
                <a:noFill/>
              </a:ln>
              <a:solidFill>
                <a:srgbClr val="EF426F"/>
              </a:solidFill>
              <a:effectLst/>
              <a:uLnTx/>
              <a:uFillTx/>
              <a:latin typeface="Calibri"/>
              <a:ea typeface="+mn-ea"/>
              <a:cs typeface="Arial"/>
              <a:sym typeface="Arial"/>
            </a:endParaRPr>
          </a:p>
        </p:txBody>
      </p:sp>
      <p:cxnSp>
        <p:nvCxnSpPr>
          <p:cNvPr id="17" name="Straight Arrow Connector 16">
            <a:extLst>
              <a:ext uri="{FF2B5EF4-FFF2-40B4-BE49-F238E27FC236}">
                <a16:creationId xmlns:a16="http://schemas.microsoft.com/office/drawing/2014/main" id="{A14603B0-C75C-C4BD-0FEB-72D17B823BD3}"/>
              </a:ext>
            </a:extLst>
          </p:cNvPr>
          <p:cNvCxnSpPr>
            <a:cxnSpLocks/>
          </p:cNvCxnSpPr>
          <p:nvPr/>
        </p:nvCxnSpPr>
        <p:spPr>
          <a:xfrm>
            <a:off x="3181344" y="3125728"/>
            <a:ext cx="0" cy="1205133"/>
          </a:xfrm>
          <a:prstGeom prst="straightConnector1">
            <a:avLst/>
          </a:prstGeom>
          <a:noFill/>
          <a:ln w="12700" cap="flat" cmpd="sng" algn="ctr">
            <a:solidFill>
              <a:srgbClr val="000000">
                <a:lumMod val="65000"/>
                <a:lumOff val="35000"/>
              </a:srgbClr>
            </a:solidFill>
            <a:prstDash val="sysDash"/>
            <a:miter lim="800000"/>
            <a:headEnd type="none"/>
            <a:tailEnd type="triangle"/>
          </a:ln>
          <a:effectLst/>
        </p:spPr>
      </p:cxnSp>
      <p:cxnSp>
        <p:nvCxnSpPr>
          <p:cNvPr id="18" name="Straight Arrow Connector 17">
            <a:extLst>
              <a:ext uri="{FF2B5EF4-FFF2-40B4-BE49-F238E27FC236}">
                <a16:creationId xmlns:a16="http://schemas.microsoft.com/office/drawing/2014/main" id="{F0F9147D-4F03-2E86-3CE4-78759D984CBD}"/>
              </a:ext>
            </a:extLst>
          </p:cNvPr>
          <p:cNvCxnSpPr>
            <a:cxnSpLocks/>
          </p:cNvCxnSpPr>
          <p:nvPr/>
        </p:nvCxnSpPr>
        <p:spPr>
          <a:xfrm flipH="1">
            <a:off x="5919217" y="2909828"/>
            <a:ext cx="2305" cy="1361364"/>
          </a:xfrm>
          <a:prstGeom prst="straightConnector1">
            <a:avLst/>
          </a:prstGeom>
          <a:noFill/>
          <a:ln w="12700" cap="flat" cmpd="sng" algn="ctr">
            <a:solidFill>
              <a:srgbClr val="000000">
                <a:lumMod val="65000"/>
                <a:lumOff val="35000"/>
              </a:srgbClr>
            </a:solidFill>
            <a:prstDash val="sysDash"/>
            <a:miter lim="800000"/>
            <a:headEnd type="none"/>
            <a:tailEnd type="triangle"/>
          </a:ln>
          <a:effectLst/>
        </p:spPr>
      </p:cxnSp>
      <p:sp>
        <p:nvSpPr>
          <p:cNvPr id="19" name="TextBox 18">
            <a:extLst>
              <a:ext uri="{FF2B5EF4-FFF2-40B4-BE49-F238E27FC236}">
                <a16:creationId xmlns:a16="http://schemas.microsoft.com/office/drawing/2014/main" id="{9D7A6706-8E46-CC9A-B082-5066FA925315}"/>
              </a:ext>
            </a:extLst>
          </p:cNvPr>
          <p:cNvSpPr txBox="1"/>
          <p:nvPr/>
        </p:nvSpPr>
        <p:spPr>
          <a:xfrm>
            <a:off x="8325008" y="1822364"/>
            <a:ext cx="668774"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EF426F"/>
                </a:solidFill>
                <a:effectLst/>
                <a:uLnTx/>
                <a:uFillTx/>
                <a:latin typeface="Calibri"/>
                <a:ea typeface="+mn-ea"/>
                <a:cs typeface="Arial"/>
                <a:sym typeface="Arial"/>
              </a:rPr>
              <a:t>74%</a:t>
            </a:r>
            <a:br>
              <a:rPr kumimoji="0" lang="en-GB" sz="1800" b="1" i="0" u="none" strike="noStrike" kern="1200" cap="none" spc="0" normalizeH="0" baseline="0" noProof="0">
                <a:ln>
                  <a:noFill/>
                </a:ln>
                <a:solidFill>
                  <a:srgbClr val="EF426F"/>
                </a:solidFill>
                <a:effectLst/>
                <a:uLnTx/>
                <a:uFillTx/>
                <a:latin typeface="Calibri"/>
                <a:ea typeface="+mn-ea"/>
                <a:cs typeface="Arial"/>
                <a:sym typeface="Arial"/>
              </a:rPr>
            </a:br>
            <a:r>
              <a:rPr kumimoji="0" lang="en-GB" sz="1200" b="0" i="0" u="none" strike="noStrike" kern="1200" cap="none" spc="0" normalizeH="0" baseline="0" noProof="0">
                <a:ln>
                  <a:noFill/>
                </a:ln>
                <a:solidFill>
                  <a:srgbClr val="EF426F"/>
                </a:solidFill>
                <a:effectLst/>
                <a:uLnTx/>
                <a:uFillTx/>
                <a:latin typeface="Calibri"/>
                <a:ea typeface="+mn-ea"/>
                <a:cs typeface="Arial"/>
                <a:sym typeface="Arial"/>
              </a:rPr>
              <a:t>(</a:t>
            </a:r>
            <a:r>
              <a:rPr kumimoji="0" lang="en-GB" sz="1200" b="0" i="0" u="none" strike="noStrike" kern="0" cap="none" spc="0" normalizeH="0" baseline="0" noProof="0">
                <a:ln>
                  <a:noFill/>
                </a:ln>
                <a:solidFill>
                  <a:srgbClr val="EF426F"/>
                </a:solidFill>
                <a:effectLst/>
                <a:uLnTx/>
                <a:uFillTx/>
                <a:latin typeface="Calibri"/>
                <a:ea typeface="+mn-ea"/>
                <a:cs typeface="Arial" panose="020B0604020202020204" pitchFamily="34" charset="0"/>
                <a:sym typeface="Arial"/>
              </a:rPr>
              <a:t>29–90)</a:t>
            </a:r>
            <a:endParaRPr kumimoji="0" lang="en-GB" sz="1800" b="0" i="0" u="none" strike="noStrike" kern="1200" cap="none" spc="0" normalizeH="0" baseline="0" noProof="0">
              <a:ln>
                <a:noFill/>
              </a:ln>
              <a:solidFill>
                <a:srgbClr val="EF426F"/>
              </a:solidFill>
              <a:effectLst/>
              <a:uLnTx/>
              <a:uFillTx/>
              <a:latin typeface="Calibri"/>
              <a:ea typeface="+mn-ea"/>
              <a:cs typeface="Arial"/>
              <a:sym typeface="Arial"/>
            </a:endParaRPr>
          </a:p>
        </p:txBody>
      </p:sp>
      <p:cxnSp>
        <p:nvCxnSpPr>
          <p:cNvPr id="20" name="Straight Arrow Connector 19">
            <a:extLst>
              <a:ext uri="{FF2B5EF4-FFF2-40B4-BE49-F238E27FC236}">
                <a16:creationId xmlns:a16="http://schemas.microsoft.com/office/drawing/2014/main" id="{50CF4B0A-DA7C-6ADA-E4D2-DB8B30DE1F2A}"/>
              </a:ext>
            </a:extLst>
          </p:cNvPr>
          <p:cNvCxnSpPr>
            <a:cxnSpLocks/>
          </p:cNvCxnSpPr>
          <p:nvPr/>
        </p:nvCxnSpPr>
        <p:spPr>
          <a:xfrm>
            <a:off x="8646122" y="2370077"/>
            <a:ext cx="0" cy="1717200"/>
          </a:xfrm>
          <a:prstGeom prst="straightConnector1">
            <a:avLst/>
          </a:prstGeom>
          <a:noFill/>
          <a:ln w="12700" cap="flat" cmpd="sng" algn="ctr">
            <a:solidFill>
              <a:srgbClr val="000000">
                <a:lumMod val="65000"/>
                <a:lumOff val="35000"/>
              </a:srgbClr>
            </a:solidFill>
            <a:prstDash val="sysDash"/>
            <a:miter lim="800000"/>
            <a:headEnd type="none"/>
            <a:tailEnd type="triangle"/>
          </a:ln>
          <a:effectLst/>
        </p:spPr>
      </p:cxnSp>
      <p:sp>
        <p:nvSpPr>
          <p:cNvPr id="25" name="Rectangle 24">
            <a:extLst>
              <a:ext uri="{FF2B5EF4-FFF2-40B4-BE49-F238E27FC236}">
                <a16:creationId xmlns:a16="http://schemas.microsoft.com/office/drawing/2014/main" id="{0445D765-911E-6649-C16C-619FE5C8DF79}"/>
              </a:ext>
            </a:extLst>
          </p:cNvPr>
          <p:cNvSpPr/>
          <p:nvPr/>
        </p:nvSpPr>
        <p:spPr>
          <a:xfrm>
            <a:off x="2172940" y="4511808"/>
            <a:ext cx="503999" cy="227428"/>
          </a:xfrm>
          <a:prstGeom prst="rect">
            <a:avLst/>
          </a:prstGeom>
        </p:spPr>
        <p:txBody>
          <a:bodyPr wrap="square" lIns="0" tIns="0" rIns="0" bIns="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white"/>
                </a:solidFill>
                <a:effectLst/>
                <a:uLnTx/>
                <a:uFillTx/>
                <a:latin typeface="Calibri"/>
                <a:ea typeface="+mn-ea"/>
                <a:cs typeface="Arial" panose="020B0604020202020204" pitchFamily="34" charset="0"/>
                <a:sym typeface="Arial"/>
              </a:rPr>
              <a:t>n=110</a:t>
            </a:r>
          </a:p>
        </p:txBody>
      </p:sp>
      <p:sp>
        <p:nvSpPr>
          <p:cNvPr id="26" name="Rectangle 25">
            <a:extLst>
              <a:ext uri="{FF2B5EF4-FFF2-40B4-BE49-F238E27FC236}">
                <a16:creationId xmlns:a16="http://schemas.microsoft.com/office/drawing/2014/main" id="{BA971047-387A-FE19-4302-838CC984968F}"/>
              </a:ext>
            </a:extLst>
          </p:cNvPr>
          <p:cNvSpPr/>
          <p:nvPr/>
        </p:nvSpPr>
        <p:spPr>
          <a:xfrm>
            <a:off x="2925002" y="4513223"/>
            <a:ext cx="503999" cy="238884"/>
          </a:xfrm>
          <a:prstGeom prst="rect">
            <a:avLst/>
          </a:prstGeom>
        </p:spPr>
        <p:txBody>
          <a:bodyPr wrap="square" lIns="0" tIns="0" rIns="0" bIns="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white"/>
                </a:solidFill>
                <a:effectLst/>
                <a:uLnTx/>
                <a:uFillTx/>
                <a:latin typeface="Calibri"/>
                <a:ea typeface="+mn-ea"/>
                <a:cs typeface="Arial" panose="020B0604020202020204" pitchFamily="34" charset="0"/>
                <a:sym typeface="Arial"/>
              </a:rPr>
              <a:t>n=99</a:t>
            </a:r>
          </a:p>
        </p:txBody>
      </p:sp>
      <p:sp>
        <p:nvSpPr>
          <p:cNvPr id="27" name="Rectangle 26">
            <a:extLst>
              <a:ext uri="{FF2B5EF4-FFF2-40B4-BE49-F238E27FC236}">
                <a16:creationId xmlns:a16="http://schemas.microsoft.com/office/drawing/2014/main" id="{E17141AC-C6C2-77B1-F312-A93C60BB8D6B}"/>
              </a:ext>
            </a:extLst>
          </p:cNvPr>
          <p:cNvSpPr/>
          <p:nvPr/>
        </p:nvSpPr>
        <p:spPr>
          <a:xfrm>
            <a:off x="4885146" y="4511930"/>
            <a:ext cx="503999" cy="217720"/>
          </a:xfrm>
          <a:prstGeom prst="rect">
            <a:avLst/>
          </a:prstGeom>
        </p:spPr>
        <p:txBody>
          <a:bodyPr wrap="square" lIns="0" tIns="0" rIns="0" bIns="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white"/>
                </a:solidFill>
                <a:effectLst/>
                <a:uLnTx/>
                <a:uFillTx/>
                <a:latin typeface="Calibri"/>
                <a:ea typeface="+mn-ea"/>
                <a:cs typeface="Arial" panose="020B0604020202020204" pitchFamily="34" charset="0"/>
                <a:sym typeface="Arial"/>
              </a:rPr>
              <a:t>n=40</a:t>
            </a:r>
          </a:p>
        </p:txBody>
      </p:sp>
      <p:sp>
        <p:nvSpPr>
          <p:cNvPr id="28" name="Rectangle 27">
            <a:extLst>
              <a:ext uri="{FF2B5EF4-FFF2-40B4-BE49-F238E27FC236}">
                <a16:creationId xmlns:a16="http://schemas.microsoft.com/office/drawing/2014/main" id="{9FBAD138-B5F6-34A5-DB9F-E3BA97A8E862}"/>
              </a:ext>
            </a:extLst>
          </p:cNvPr>
          <p:cNvSpPr/>
          <p:nvPr/>
        </p:nvSpPr>
        <p:spPr>
          <a:xfrm>
            <a:off x="5669972" y="4502222"/>
            <a:ext cx="503999" cy="227428"/>
          </a:xfrm>
          <a:prstGeom prst="rect">
            <a:avLst/>
          </a:prstGeom>
        </p:spPr>
        <p:txBody>
          <a:bodyPr wrap="square" lIns="0" tIns="0" rIns="0" bIns="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white"/>
                </a:solidFill>
                <a:effectLst/>
                <a:uLnTx/>
                <a:uFillTx/>
                <a:latin typeface="Calibri"/>
                <a:ea typeface="+mn-ea"/>
                <a:cs typeface="Arial" panose="020B0604020202020204" pitchFamily="34" charset="0"/>
                <a:sym typeface="Arial"/>
              </a:rPr>
              <a:t>n=36</a:t>
            </a:r>
          </a:p>
        </p:txBody>
      </p:sp>
      <p:sp>
        <p:nvSpPr>
          <p:cNvPr id="29" name="Rectangle 28">
            <a:extLst>
              <a:ext uri="{FF2B5EF4-FFF2-40B4-BE49-F238E27FC236}">
                <a16:creationId xmlns:a16="http://schemas.microsoft.com/office/drawing/2014/main" id="{7313137D-CC26-FB6B-36F0-E37958C270F0}"/>
              </a:ext>
            </a:extLst>
          </p:cNvPr>
          <p:cNvSpPr/>
          <p:nvPr/>
        </p:nvSpPr>
        <p:spPr>
          <a:xfrm>
            <a:off x="7647681" y="4505278"/>
            <a:ext cx="503999" cy="227429"/>
          </a:xfrm>
          <a:prstGeom prst="rect">
            <a:avLst/>
          </a:prstGeom>
        </p:spPr>
        <p:txBody>
          <a:bodyPr wrap="square" lIns="0" tIns="0" rIns="0" bIns="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white"/>
                </a:solidFill>
                <a:effectLst/>
                <a:uLnTx/>
                <a:uFillTx/>
                <a:latin typeface="Calibri"/>
                <a:ea typeface="+mn-ea"/>
                <a:cs typeface="Arial" panose="020B0604020202020204" pitchFamily="34" charset="0"/>
                <a:sym typeface="Arial"/>
              </a:rPr>
              <a:t>n=16</a:t>
            </a:r>
          </a:p>
        </p:txBody>
      </p:sp>
      <p:sp>
        <p:nvSpPr>
          <p:cNvPr id="30" name="Rectangle 29">
            <a:extLst>
              <a:ext uri="{FF2B5EF4-FFF2-40B4-BE49-F238E27FC236}">
                <a16:creationId xmlns:a16="http://schemas.microsoft.com/office/drawing/2014/main" id="{F5A0BCDA-12D8-4A21-8417-54EC65457914}"/>
              </a:ext>
            </a:extLst>
          </p:cNvPr>
          <p:cNvSpPr/>
          <p:nvPr/>
        </p:nvSpPr>
        <p:spPr>
          <a:xfrm>
            <a:off x="8387515" y="4529889"/>
            <a:ext cx="503999" cy="199761"/>
          </a:xfrm>
          <a:prstGeom prst="rect">
            <a:avLst/>
          </a:prstGeom>
        </p:spPr>
        <p:txBody>
          <a:bodyPr wrap="square" lIns="0" tIns="0" rIns="0" bIns="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white"/>
                </a:solidFill>
                <a:effectLst/>
                <a:uLnTx/>
                <a:uFillTx/>
                <a:latin typeface="Calibri"/>
                <a:ea typeface="+mn-ea"/>
                <a:cs typeface="Arial" panose="020B0604020202020204" pitchFamily="34" charset="0"/>
                <a:sym typeface="Arial"/>
              </a:rPr>
              <a:t>n=17</a:t>
            </a:r>
          </a:p>
        </p:txBody>
      </p:sp>
      <p:sp>
        <p:nvSpPr>
          <p:cNvPr id="31" name="Rectangle 30">
            <a:extLst>
              <a:ext uri="{FF2B5EF4-FFF2-40B4-BE49-F238E27FC236}">
                <a16:creationId xmlns:a16="http://schemas.microsoft.com/office/drawing/2014/main" id="{C0D3CFF9-CA3D-24EC-A0EA-F54FAD7125D9}"/>
              </a:ext>
            </a:extLst>
          </p:cNvPr>
          <p:cNvSpPr/>
          <p:nvPr/>
        </p:nvSpPr>
        <p:spPr>
          <a:xfrm>
            <a:off x="4736378" y="4719691"/>
            <a:ext cx="1620078" cy="5613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sym typeface="Arial"/>
              </a:rPr>
              <a:t>Eos ≥750 (cells/µL)</a:t>
            </a:r>
            <a:br>
              <a:rPr kumimoji="0" lang="en-GB" sz="1200" b="0" i="0" u="none" strike="noStrike" kern="1200" cap="none" spc="0" normalizeH="0" baseline="0" noProof="0">
                <a:ln>
                  <a:noFill/>
                </a:ln>
                <a:solidFill>
                  <a:prstClr val="black"/>
                </a:solidFill>
                <a:effectLst/>
                <a:uLnTx/>
                <a:uFillTx/>
                <a:latin typeface="Calibri"/>
                <a:ea typeface="+mn-ea"/>
                <a:cs typeface="+mn-cs"/>
                <a:sym typeface="Arial"/>
              </a:rPr>
            </a:br>
            <a:endParaRPr kumimoji="0" lang="en-GB" sz="1200" b="0" i="0" u="none" strike="noStrike" kern="1200" cap="none" spc="0" normalizeH="0" baseline="30000" noProof="0">
              <a:ln>
                <a:noFill/>
              </a:ln>
              <a:solidFill>
                <a:prstClr val="black"/>
              </a:solidFill>
              <a:effectLst/>
              <a:uLnTx/>
              <a:uFillTx/>
              <a:latin typeface="Calibri"/>
              <a:ea typeface="+mn-ea"/>
              <a:cs typeface="+mn-cs"/>
              <a:sym typeface="Arial"/>
            </a:endParaRPr>
          </a:p>
        </p:txBody>
      </p:sp>
      <p:sp>
        <p:nvSpPr>
          <p:cNvPr id="32" name="Rectangle 31">
            <a:extLst>
              <a:ext uri="{FF2B5EF4-FFF2-40B4-BE49-F238E27FC236}">
                <a16:creationId xmlns:a16="http://schemas.microsoft.com/office/drawing/2014/main" id="{ADE5BEC2-1771-428A-D477-B632DAD152D6}"/>
              </a:ext>
            </a:extLst>
          </p:cNvPr>
          <p:cNvSpPr/>
          <p:nvPr/>
        </p:nvSpPr>
        <p:spPr>
          <a:xfrm>
            <a:off x="7439821" y="4712867"/>
            <a:ext cx="1727184" cy="573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sym typeface="Arial"/>
              </a:rPr>
              <a:t>Eos ≥1000 (cells/µL)</a:t>
            </a:r>
          </a:p>
        </p:txBody>
      </p:sp>
      <p:sp>
        <p:nvSpPr>
          <p:cNvPr id="37" name="Footer Placeholder 3">
            <a:extLst>
              <a:ext uri="{FF2B5EF4-FFF2-40B4-BE49-F238E27FC236}">
                <a16:creationId xmlns:a16="http://schemas.microsoft.com/office/drawing/2014/main" id="{C6E31E99-95AA-3EAD-6F93-87BAA9C363C6}"/>
              </a:ext>
            </a:extLst>
          </p:cNvPr>
          <p:cNvSpPr>
            <a:spLocks noGrp="1"/>
          </p:cNvSpPr>
          <p:nvPr>
            <p:ph type="ftr" sz="quarter" idx="4294967295"/>
          </p:nvPr>
        </p:nvSpPr>
        <p:spPr>
          <a:xfrm>
            <a:off x="313231" y="5803634"/>
            <a:ext cx="10203896" cy="59024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30000" noProof="0" dirty="0" err="1">
                <a:ln>
                  <a:noFill/>
                </a:ln>
                <a:solidFill>
                  <a:prstClr val="white"/>
                </a:solidFill>
                <a:effectLst/>
                <a:uLnTx/>
                <a:uFillTx/>
                <a:latin typeface="Calibri"/>
                <a:ea typeface="+mn-ea"/>
                <a:cs typeface="Arial"/>
                <a:sym typeface="Arial"/>
              </a:rPr>
              <a:t>a</a:t>
            </a:r>
            <a:r>
              <a:rPr kumimoji="0" lang="en-GB" sz="700" b="0" i="0" u="none" strike="noStrike" kern="1200" cap="none" spc="0" normalizeH="0" baseline="0" noProof="0" dirty="0" err="1">
                <a:ln>
                  <a:noFill/>
                </a:ln>
                <a:solidFill>
                  <a:prstClr val="white"/>
                </a:solidFill>
                <a:effectLst/>
                <a:uLnTx/>
                <a:uFillTx/>
                <a:latin typeface="Calibri"/>
                <a:ea typeface="+mn-ea"/>
                <a:cs typeface="Arial"/>
                <a:sym typeface="Arial"/>
              </a:rPr>
              <a:t>Phase</a:t>
            </a:r>
            <a:r>
              <a:rPr kumimoji="0" lang="en-GB" sz="700" b="0" i="0" u="none" strike="noStrike" kern="1200" cap="none" spc="0" normalizeH="0" baseline="0" noProof="0" dirty="0">
                <a:ln>
                  <a:noFill/>
                </a:ln>
                <a:solidFill>
                  <a:prstClr val="white"/>
                </a:solidFill>
                <a:effectLst/>
                <a:uLnTx/>
                <a:uFillTx/>
                <a:latin typeface="Calibri"/>
                <a:ea typeface="+mn-ea"/>
                <a:cs typeface="Arial"/>
                <a:sym typeface="Arial"/>
              </a:rPr>
              <a:t> III trial; </a:t>
            </a:r>
            <a:r>
              <a:rPr kumimoji="0" lang="en-GB" sz="700" b="0" i="0" u="none" strike="noStrike" kern="1200" cap="none" spc="0" normalizeH="0" baseline="30000" noProof="0" dirty="0" err="1">
                <a:ln>
                  <a:noFill/>
                </a:ln>
                <a:solidFill>
                  <a:prstClr val="white"/>
                </a:solidFill>
                <a:effectLst/>
                <a:uLnTx/>
                <a:uFillTx/>
                <a:latin typeface="Calibri"/>
                <a:ea typeface="+mn-ea"/>
                <a:cs typeface="Arial"/>
                <a:sym typeface="Arial"/>
              </a:rPr>
              <a:t>b</a:t>
            </a:r>
            <a:r>
              <a:rPr kumimoji="0" lang="en-GB" sz="700" b="0" i="0" u="none" strike="noStrike" kern="1200" cap="none" spc="0" normalizeH="0" baseline="0" noProof="0" dirty="0" err="1">
                <a:ln>
                  <a:noFill/>
                </a:ln>
                <a:solidFill>
                  <a:prstClr val="white"/>
                </a:solidFill>
                <a:effectLst/>
                <a:uLnTx/>
                <a:uFillTx/>
                <a:latin typeface="Calibri"/>
                <a:ea typeface="+mn-ea"/>
                <a:cs typeface="Arial"/>
                <a:sym typeface="Arial"/>
              </a:rPr>
              <a:t>Post</a:t>
            </a:r>
            <a:r>
              <a:rPr kumimoji="0" lang="en-GB" sz="700" b="0" i="0" u="none" strike="noStrike" kern="1200" cap="none" spc="0" normalizeH="0" baseline="0" noProof="0" dirty="0">
                <a:ln>
                  <a:noFill/>
                </a:ln>
                <a:solidFill>
                  <a:prstClr val="white"/>
                </a:solidFill>
                <a:effectLst/>
                <a:uLnTx/>
                <a:uFillTx/>
                <a:latin typeface="Calibri"/>
                <a:ea typeface="+mn-ea"/>
                <a:cs typeface="Arial"/>
                <a:sym typeface="Arial"/>
              </a:rPr>
              <a:t>-hoc analysis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white"/>
                </a:solidFill>
                <a:effectLst/>
                <a:uLnTx/>
                <a:uFillTx/>
                <a:latin typeface="Calibri"/>
                <a:ea typeface="+mn-ea"/>
                <a:cs typeface="Arial"/>
                <a:sym typeface="Arial"/>
              </a:rPr>
              <a:t>CI, Confidence Interval; Eos, Eosinophils; Q4W, Every 4 Weeks, </a:t>
            </a:r>
          </a:p>
          <a:p>
            <a:pPr>
              <a:defRPr/>
            </a:pPr>
            <a:r>
              <a:rPr lang="en-GB" altLang="ko-KR" sz="700" dirty="0">
                <a:solidFill>
                  <a:prstClr val="white"/>
                </a:solidFill>
                <a:latin typeface="Calibri"/>
                <a:cs typeface="Arial"/>
                <a:sym typeface="Arial"/>
              </a:rPr>
              <a:t>Study design</a:t>
            </a:r>
            <a:r>
              <a:rPr lang="en-GB" altLang="ko-KR" sz="700" baseline="30000" dirty="0">
                <a:solidFill>
                  <a:prstClr val="white"/>
                </a:solidFill>
                <a:latin typeface="Calibri"/>
                <a:cs typeface="Arial"/>
                <a:sym typeface="Arial"/>
              </a:rPr>
              <a:t>1</a:t>
            </a:r>
            <a:r>
              <a:rPr lang="en-GB" altLang="ko-KR" sz="700" dirty="0">
                <a:solidFill>
                  <a:prstClr val="white"/>
                </a:solidFill>
                <a:latin typeface="Calibri"/>
                <a:cs typeface="Arial"/>
                <a:sym typeface="Arial"/>
              </a:rPr>
              <a:t>: NAVIGATOR was a phase 3, multi‑centre, randomized, double-blind, placebo-controlled study. Participants (12–80 years old) with severe, uncontrolled asthma were randomized 1:1 to receive </a:t>
            </a:r>
            <a:r>
              <a:rPr lang="en-GB" altLang="ko-KR" sz="700" dirty="0" err="1">
                <a:solidFill>
                  <a:prstClr val="white"/>
                </a:solidFill>
                <a:latin typeface="Calibri"/>
                <a:cs typeface="Arial"/>
                <a:sym typeface="Arial"/>
              </a:rPr>
              <a:t>tezepelumab</a:t>
            </a:r>
            <a:r>
              <a:rPr lang="en-GB" altLang="ko-KR" sz="700" dirty="0">
                <a:solidFill>
                  <a:prstClr val="white"/>
                </a:solidFill>
                <a:latin typeface="Calibri"/>
                <a:cs typeface="Arial"/>
                <a:sym typeface="Arial"/>
              </a:rPr>
              <a:t> 210 mg or placebo subcutaneously every 4 weeks for 52 weeks. Pre-specified and post hoc analyses were performed to evaluate the annualized asthma exacerbation rate (AAER) over 52 weeks in clinically relevant subgroups of patients defined by baseline patient characteristics, medical history, exacerbation triggers, medication eligibility and medication use before and during the study.</a:t>
            </a:r>
            <a:br>
              <a:rPr kumimoji="0" lang="en-GB" sz="700" b="0" i="0" u="none" strike="noStrike" kern="1200" cap="none" spc="0" normalizeH="0" baseline="0" noProof="0" dirty="0">
                <a:ln>
                  <a:noFill/>
                </a:ln>
                <a:solidFill>
                  <a:prstClr val="white"/>
                </a:solidFill>
                <a:effectLst/>
                <a:uLnTx/>
                <a:uFillTx/>
                <a:latin typeface="Calibri"/>
                <a:ea typeface="+mn-ea"/>
                <a:cs typeface="Arial"/>
                <a:sym typeface="Arial"/>
              </a:rPr>
            </a:br>
            <a:r>
              <a:rPr kumimoji="0" lang="en-GB" sz="700" b="0" i="0" u="none" strike="noStrike" kern="1200" cap="none" spc="0" normalizeH="0" baseline="0" noProof="0" dirty="0">
                <a:ln>
                  <a:noFill/>
                </a:ln>
                <a:solidFill>
                  <a:prstClr val="white"/>
                </a:solidFill>
                <a:effectLst/>
                <a:uLnTx/>
                <a:uFillTx/>
                <a:latin typeface="Calibri"/>
                <a:ea typeface="+mn-ea"/>
                <a:cs typeface="Arial"/>
                <a:sym typeface="Arial"/>
              </a:rPr>
              <a:t>1. </a:t>
            </a:r>
            <a:r>
              <a:rPr kumimoji="0" lang="en-GB" sz="700" b="0" i="0" u="none" strike="noStrike" kern="1200" cap="none" spc="0" normalizeH="0" baseline="0" noProof="0" dirty="0" err="1">
                <a:ln>
                  <a:noFill/>
                </a:ln>
                <a:solidFill>
                  <a:prstClr val="white"/>
                </a:solidFill>
                <a:effectLst/>
                <a:uLnTx/>
                <a:uFillTx/>
                <a:latin typeface="Calibri"/>
                <a:ea typeface="+mn-ea"/>
                <a:cs typeface="Arial"/>
                <a:sym typeface="Arial"/>
              </a:rPr>
              <a:t>Carr</a:t>
            </a:r>
            <a:r>
              <a:rPr kumimoji="0" lang="en-GB" sz="700" b="0" i="0" u="none" strike="noStrike" kern="1200" cap="none" spc="0" normalizeH="0" baseline="0" noProof="0" dirty="0">
                <a:ln>
                  <a:noFill/>
                </a:ln>
                <a:solidFill>
                  <a:prstClr val="white"/>
                </a:solidFill>
                <a:effectLst/>
                <a:uLnTx/>
                <a:uFillTx/>
                <a:latin typeface="Calibri"/>
                <a:ea typeface="+mn-ea"/>
                <a:cs typeface="Arial"/>
                <a:sym typeface="Arial"/>
              </a:rPr>
              <a:t> TF, et al. Efficacy of Tezepelumab in Patients with Severe, Uncontrolled Asthma Across Multiple Clinically Relevant Subgroups in the NAVIGATOR Study. Adv </a:t>
            </a:r>
            <a:r>
              <a:rPr kumimoji="0" lang="en-GB" sz="700" b="0" i="0" u="none" strike="noStrike" kern="1200" cap="none" spc="0" normalizeH="0" baseline="0" noProof="0" dirty="0" err="1">
                <a:ln>
                  <a:noFill/>
                </a:ln>
                <a:solidFill>
                  <a:prstClr val="white"/>
                </a:solidFill>
                <a:effectLst/>
                <a:uLnTx/>
                <a:uFillTx/>
                <a:latin typeface="Calibri"/>
                <a:ea typeface="+mn-ea"/>
                <a:cs typeface="Arial"/>
                <a:sym typeface="Arial"/>
              </a:rPr>
              <a:t>Ther</a:t>
            </a:r>
            <a:r>
              <a:rPr kumimoji="0" lang="en-GB" sz="700" b="0" i="0" u="none" strike="noStrike" kern="1200" cap="none" spc="0" normalizeH="0" baseline="0" noProof="0" dirty="0">
                <a:ln>
                  <a:noFill/>
                </a:ln>
                <a:solidFill>
                  <a:prstClr val="white"/>
                </a:solidFill>
                <a:effectLst/>
                <a:uLnTx/>
                <a:uFillTx/>
                <a:latin typeface="Calibri"/>
                <a:ea typeface="+mn-ea"/>
                <a:cs typeface="Arial"/>
                <a:sym typeface="Arial"/>
              </a:rPr>
              <a:t>. 2024 Jul;41(7):2978-2990.</a:t>
            </a:r>
          </a:p>
        </p:txBody>
      </p:sp>
      <p:sp>
        <p:nvSpPr>
          <p:cNvPr id="33" name="Title 1">
            <a:extLst>
              <a:ext uri="{FF2B5EF4-FFF2-40B4-BE49-F238E27FC236}">
                <a16:creationId xmlns:a16="http://schemas.microsoft.com/office/drawing/2014/main" id="{2233BBB4-81FE-C847-A5B3-25FBAE138ECB}"/>
              </a:ext>
            </a:extLst>
          </p:cNvPr>
          <p:cNvSpPr>
            <a:spLocks noGrp="1"/>
          </p:cNvSpPr>
          <p:nvPr>
            <p:ph type="title"/>
          </p:nvPr>
        </p:nvSpPr>
        <p:spPr>
          <a:xfrm>
            <a:off x="569888" y="370158"/>
            <a:ext cx="10874375" cy="804401"/>
          </a:xfrm>
        </p:spPr>
        <p:txBody>
          <a:bodyPr/>
          <a:lstStyle/>
          <a:p>
            <a:r>
              <a:rPr lang="en-US" altLang="ko-KR" sz="2000" dirty="0"/>
              <a:t>Anti-TSLP – </a:t>
            </a:r>
            <a:r>
              <a:rPr lang="en-US" altLang="ko-KR" sz="2000" dirty="0" err="1"/>
              <a:t>Tezepelumab</a:t>
            </a:r>
            <a:br>
              <a:rPr lang="en-US" altLang="ko-KR" sz="2000" dirty="0"/>
            </a:br>
            <a:r>
              <a:rPr lang="en-US" altLang="ko-KR" sz="2000" dirty="0"/>
              <a:t>_ </a:t>
            </a:r>
            <a:r>
              <a:rPr lang="ko-KR" altLang="en-US" sz="2200" dirty="0" err="1"/>
              <a:t>호산구가</a:t>
            </a:r>
            <a:r>
              <a:rPr lang="ko-KR" altLang="en-US" sz="2200" dirty="0"/>
              <a:t> 높을수록 </a:t>
            </a:r>
            <a:r>
              <a:rPr lang="ko-KR" altLang="en-US" sz="2200" dirty="0" err="1"/>
              <a:t>악화감소</a:t>
            </a:r>
            <a:r>
              <a:rPr lang="ko-KR" altLang="en-US" sz="2200" dirty="0"/>
              <a:t> 효과가 좋음</a:t>
            </a:r>
            <a:r>
              <a:rPr lang="en-US" altLang="ko-KR" sz="2200" dirty="0"/>
              <a:t>.</a:t>
            </a:r>
            <a:endParaRPr lang="en-GB" sz="2200" baseline="30000" dirty="0"/>
          </a:p>
        </p:txBody>
      </p:sp>
    </p:spTree>
    <p:extLst>
      <p:ext uri="{BB962C8B-B14F-4D97-AF65-F5344CB8AC3E}">
        <p14:creationId xmlns:p14="http://schemas.microsoft.com/office/powerpoint/2010/main" val="23764887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Anti-TSLP – </a:t>
            </a:r>
            <a:r>
              <a:rPr lang="en-US" altLang="ko-KR" dirty="0" err="1"/>
              <a:t>Tezepelumab</a:t>
            </a:r>
            <a:br>
              <a:rPr lang="en-US" altLang="ko-KR" dirty="0"/>
            </a:br>
            <a:r>
              <a:rPr lang="en-US" altLang="ko-KR" dirty="0"/>
              <a:t>_</a:t>
            </a:r>
            <a:r>
              <a:rPr lang="ko-KR" altLang="en-US" dirty="0" err="1"/>
              <a:t>비보험</a:t>
            </a:r>
            <a:r>
              <a:rPr lang="ko-KR" altLang="en-US" dirty="0"/>
              <a:t> 요건</a:t>
            </a:r>
            <a:r>
              <a:rPr lang="en-US" altLang="ko-KR" dirty="0"/>
              <a:t>/</a:t>
            </a:r>
            <a:r>
              <a:rPr lang="ko-KR" altLang="en-US" dirty="0"/>
              <a:t>가격</a:t>
            </a:r>
            <a:r>
              <a:rPr lang="en-US" altLang="ko-KR" dirty="0"/>
              <a:t>/</a:t>
            </a:r>
            <a:r>
              <a:rPr lang="ko-KR" altLang="en-US" dirty="0"/>
              <a:t>용법</a:t>
            </a:r>
          </a:p>
        </p:txBody>
      </p:sp>
      <p:sp>
        <p:nvSpPr>
          <p:cNvPr id="3" name="내용 개체 틀 2"/>
          <p:cNvSpPr>
            <a:spLocks noGrp="1"/>
          </p:cNvSpPr>
          <p:nvPr>
            <p:ph idx="1"/>
          </p:nvPr>
        </p:nvSpPr>
        <p:spPr/>
        <p:txBody>
          <a:bodyPr/>
          <a:lstStyle/>
          <a:p>
            <a:r>
              <a:rPr lang="en-US" altLang="ko-KR" dirty="0" err="1"/>
              <a:t>Tezepelumab</a:t>
            </a:r>
            <a:r>
              <a:rPr lang="en-US" altLang="ko-KR" dirty="0"/>
              <a:t> (</a:t>
            </a:r>
            <a:r>
              <a:rPr lang="en-US" altLang="ko-KR" dirty="0" err="1"/>
              <a:t>Tezspire</a:t>
            </a:r>
            <a:r>
              <a:rPr lang="en-US" altLang="ko-KR" dirty="0"/>
              <a:t>) </a:t>
            </a:r>
            <a:r>
              <a:rPr lang="ko-KR" altLang="en-US" dirty="0"/>
              <a:t>한국 </a:t>
            </a:r>
            <a:r>
              <a:rPr lang="ko-KR" altLang="en-US" dirty="0" err="1"/>
              <a:t>식약처</a:t>
            </a:r>
            <a:r>
              <a:rPr lang="ko-KR" altLang="en-US" dirty="0"/>
              <a:t> 허가사항</a:t>
            </a:r>
            <a:endParaRPr lang="en-US" altLang="ko-KR" dirty="0"/>
          </a:p>
          <a:p>
            <a:pPr lvl="1"/>
            <a:r>
              <a:rPr lang="ko-KR" altLang="en-US" dirty="0"/>
              <a:t>만</a:t>
            </a:r>
            <a:r>
              <a:rPr lang="en-US" altLang="ko-KR" dirty="0"/>
              <a:t>12</a:t>
            </a:r>
            <a:r>
              <a:rPr lang="ko-KR" altLang="en-US" dirty="0" err="1"/>
              <a:t>세이상</a:t>
            </a:r>
            <a:r>
              <a:rPr lang="ko-KR" altLang="en-US" dirty="0"/>
              <a:t> 기존치료에 조절되지 않는 중증 천식</a:t>
            </a:r>
            <a:endParaRPr lang="en-US" altLang="ko-KR" dirty="0"/>
          </a:p>
          <a:p>
            <a:pPr marL="182157" lvl="1" indent="0">
              <a:buNone/>
            </a:pPr>
            <a:endParaRPr lang="ko-KR" altLang="en-US" dirty="0"/>
          </a:p>
        </p:txBody>
      </p:sp>
      <p:graphicFrame>
        <p:nvGraphicFramePr>
          <p:cNvPr id="6" name="표 5"/>
          <p:cNvGraphicFramePr>
            <a:graphicFrameLocks noGrp="1"/>
          </p:cNvGraphicFramePr>
          <p:nvPr/>
        </p:nvGraphicFramePr>
        <p:xfrm>
          <a:off x="192760" y="4831375"/>
          <a:ext cx="11768450" cy="862648"/>
        </p:xfrm>
        <a:graphic>
          <a:graphicData uri="http://schemas.openxmlformats.org/drawingml/2006/table">
            <a:tbl>
              <a:tblPr/>
              <a:tblGrid>
                <a:gridCol w="2002384">
                  <a:extLst>
                    <a:ext uri="{9D8B030D-6E8A-4147-A177-3AD203B41FA5}">
                      <a16:colId xmlns:a16="http://schemas.microsoft.com/office/drawing/2014/main" val="3612358375"/>
                    </a:ext>
                  </a:extLst>
                </a:gridCol>
                <a:gridCol w="758299">
                  <a:extLst>
                    <a:ext uri="{9D8B030D-6E8A-4147-A177-3AD203B41FA5}">
                      <a16:colId xmlns:a16="http://schemas.microsoft.com/office/drawing/2014/main" val="1968297467"/>
                    </a:ext>
                  </a:extLst>
                </a:gridCol>
                <a:gridCol w="758299">
                  <a:extLst>
                    <a:ext uri="{9D8B030D-6E8A-4147-A177-3AD203B41FA5}">
                      <a16:colId xmlns:a16="http://schemas.microsoft.com/office/drawing/2014/main" val="3200497105"/>
                    </a:ext>
                  </a:extLst>
                </a:gridCol>
                <a:gridCol w="758299">
                  <a:extLst>
                    <a:ext uri="{9D8B030D-6E8A-4147-A177-3AD203B41FA5}">
                      <a16:colId xmlns:a16="http://schemas.microsoft.com/office/drawing/2014/main" val="236211731"/>
                    </a:ext>
                  </a:extLst>
                </a:gridCol>
                <a:gridCol w="2334140">
                  <a:extLst>
                    <a:ext uri="{9D8B030D-6E8A-4147-A177-3AD203B41FA5}">
                      <a16:colId xmlns:a16="http://schemas.microsoft.com/office/drawing/2014/main" val="4040527067"/>
                    </a:ext>
                  </a:extLst>
                </a:gridCol>
                <a:gridCol w="2337103">
                  <a:extLst>
                    <a:ext uri="{9D8B030D-6E8A-4147-A177-3AD203B41FA5}">
                      <a16:colId xmlns:a16="http://schemas.microsoft.com/office/drawing/2014/main" val="3305081842"/>
                    </a:ext>
                  </a:extLst>
                </a:gridCol>
                <a:gridCol w="2819926">
                  <a:extLst>
                    <a:ext uri="{9D8B030D-6E8A-4147-A177-3AD203B41FA5}">
                      <a16:colId xmlns:a16="http://schemas.microsoft.com/office/drawing/2014/main" val="2027441271"/>
                    </a:ext>
                  </a:extLst>
                </a:gridCol>
              </a:tblGrid>
              <a:tr h="862648">
                <a:tc>
                  <a:txBody>
                    <a:bodyPr/>
                    <a:lstStyle/>
                    <a:p>
                      <a:pPr algn="l" rtl="0" fontAlgn="ctr"/>
                      <a:r>
                        <a:rPr lang="ko-KR" altLang="en-US" sz="1200" b="1" i="0" u="none" strike="noStrike" dirty="0" err="1">
                          <a:solidFill>
                            <a:srgbClr val="FFFFFF"/>
                          </a:solidFill>
                          <a:effectLst/>
                          <a:latin typeface="Arial" panose="020B0604020202020204" pitchFamily="34" charset="0"/>
                          <a:ea typeface="맑은 고딕" panose="020B0503020000020004" pitchFamily="50" charset="-127"/>
                        </a:rPr>
                        <a:t>성분명</a:t>
                      </a:r>
                      <a:endParaRPr lang="ko-KR" altLang="en-US" sz="1200" b="1" i="0" u="none" strike="noStrike" dirty="0">
                        <a:solidFill>
                          <a:srgbClr val="FFFFFF"/>
                        </a:solidFill>
                        <a:effectLst/>
                        <a:latin typeface="Arial" panose="020B0604020202020204" pitchFamily="34" charset="0"/>
                        <a:ea typeface="맑은 고딕" panose="020B0503020000020004" pitchFamily="50" charset="-127"/>
                      </a:endParaRP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Arial" panose="020B0604020202020204" pitchFamily="34" charset="0"/>
                          <a:ea typeface="맑은 고딕" panose="020B0503020000020004" pitchFamily="50" charset="-127"/>
                        </a:rPr>
                        <a:t>제품명</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Arial" panose="020B0604020202020204" pitchFamily="34" charset="0"/>
                          <a:ea typeface="맑은 고딕" panose="020B0503020000020004" pitchFamily="50" charset="-127"/>
                        </a:rPr>
                        <a:t>포장단위</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약가</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약가</a:t>
                      </a:r>
                      <a:br>
                        <a:rPr lang="ko-KR" altLang="en-US"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급여입원 </a:t>
                      </a: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(20%)</a:t>
                      </a:r>
                      <a:br>
                        <a:rPr lang="en-US" altLang="ko-KR"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환금금</a:t>
                      </a:r>
                      <a:br>
                        <a:rPr lang="ko-KR" altLang="en-US"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실제환자부담약가</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약가</a:t>
                      </a:r>
                      <a:br>
                        <a:rPr lang="ko-KR" altLang="en-US"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비급여</a:t>
                      </a:r>
                      <a:br>
                        <a:rPr lang="ko-KR" altLang="en-US"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환급금</a:t>
                      </a:r>
                      <a:br>
                        <a:rPr lang="ko-KR" altLang="en-US" sz="1200" b="1" i="0" u="none" strike="noStrike">
                          <a:solidFill>
                            <a:srgbClr val="FFFFFF"/>
                          </a:solidFill>
                          <a:effectLst/>
                          <a:latin typeface="맑은 고딕" panose="020B0503020000020004" pitchFamily="50" charset="-127"/>
                          <a:ea typeface="맑은 고딕" panose="020B0503020000020004" pitchFamily="50" charset="-127"/>
                        </a:rPr>
                      </a:br>
                      <a:r>
                        <a:rPr lang="en-US" altLang="ko-KR" sz="1200" b="1" i="0" u="none" strike="noStrike">
                          <a:solidFill>
                            <a:srgbClr val="FFFFFF"/>
                          </a:solidFill>
                          <a:effectLst/>
                          <a:latin typeface="맑은 고딕" panose="020B0503020000020004" pitchFamily="50" charset="-127"/>
                          <a:ea typeface="맑은 고딕" panose="020B0503020000020004" pitchFamily="50" charset="-127"/>
                        </a:rPr>
                        <a:t>_</a:t>
                      </a:r>
                      <a:r>
                        <a:rPr lang="ko-KR" altLang="en-US" sz="1200" b="1" i="0" u="none" strike="noStrike">
                          <a:solidFill>
                            <a:srgbClr val="FFFFFF"/>
                          </a:solidFill>
                          <a:effectLst/>
                          <a:latin typeface="맑은 고딕" panose="020B0503020000020004" pitchFamily="50" charset="-127"/>
                          <a:ea typeface="맑은 고딕" panose="020B0503020000020004" pitchFamily="50" charset="-127"/>
                        </a:rPr>
                        <a:t>실제환자부담약가</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ko-KR" altLang="en-US" sz="1200" b="1" i="0" u="none" strike="noStrike" dirty="0">
                          <a:solidFill>
                            <a:srgbClr val="FFFFFF"/>
                          </a:solidFill>
                          <a:effectLst/>
                          <a:latin typeface="Arial" panose="020B0604020202020204" pitchFamily="34" charset="0"/>
                          <a:ea typeface="맑은 고딕" panose="020B0503020000020004" pitchFamily="50" charset="-127"/>
                        </a:rPr>
                        <a:t>용법</a:t>
                      </a:r>
                    </a:p>
                  </a:txBody>
                  <a:tcPr marL="9276" marR="9276"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3152086011"/>
                  </a:ext>
                </a:extLst>
              </a:tr>
            </a:tbl>
          </a:graphicData>
        </a:graphic>
      </p:graphicFrame>
      <p:graphicFrame>
        <p:nvGraphicFramePr>
          <p:cNvPr id="5" name="표 4"/>
          <p:cNvGraphicFramePr>
            <a:graphicFrameLocks noGrp="1"/>
          </p:cNvGraphicFramePr>
          <p:nvPr>
            <p:extLst>
              <p:ext uri="{D42A27DB-BD31-4B8C-83A1-F6EECF244321}">
                <p14:modId xmlns:p14="http://schemas.microsoft.com/office/powerpoint/2010/main" val="4180940976"/>
              </p:ext>
            </p:extLst>
          </p:nvPr>
        </p:nvGraphicFramePr>
        <p:xfrm>
          <a:off x="192759" y="5802340"/>
          <a:ext cx="11768451" cy="708660"/>
        </p:xfrm>
        <a:graphic>
          <a:graphicData uri="http://schemas.openxmlformats.org/drawingml/2006/table">
            <a:tbl>
              <a:tblPr/>
              <a:tblGrid>
                <a:gridCol w="2002384">
                  <a:extLst>
                    <a:ext uri="{9D8B030D-6E8A-4147-A177-3AD203B41FA5}">
                      <a16:colId xmlns:a16="http://schemas.microsoft.com/office/drawing/2014/main" val="1077730024"/>
                    </a:ext>
                  </a:extLst>
                </a:gridCol>
                <a:gridCol w="758299">
                  <a:extLst>
                    <a:ext uri="{9D8B030D-6E8A-4147-A177-3AD203B41FA5}">
                      <a16:colId xmlns:a16="http://schemas.microsoft.com/office/drawing/2014/main" val="1512943046"/>
                    </a:ext>
                  </a:extLst>
                </a:gridCol>
                <a:gridCol w="758299">
                  <a:extLst>
                    <a:ext uri="{9D8B030D-6E8A-4147-A177-3AD203B41FA5}">
                      <a16:colId xmlns:a16="http://schemas.microsoft.com/office/drawing/2014/main" val="1260346978"/>
                    </a:ext>
                  </a:extLst>
                </a:gridCol>
                <a:gridCol w="758299">
                  <a:extLst>
                    <a:ext uri="{9D8B030D-6E8A-4147-A177-3AD203B41FA5}">
                      <a16:colId xmlns:a16="http://schemas.microsoft.com/office/drawing/2014/main" val="3251990644"/>
                    </a:ext>
                  </a:extLst>
                </a:gridCol>
                <a:gridCol w="2334141">
                  <a:extLst>
                    <a:ext uri="{9D8B030D-6E8A-4147-A177-3AD203B41FA5}">
                      <a16:colId xmlns:a16="http://schemas.microsoft.com/office/drawing/2014/main" val="1880223708"/>
                    </a:ext>
                  </a:extLst>
                </a:gridCol>
                <a:gridCol w="2337103">
                  <a:extLst>
                    <a:ext uri="{9D8B030D-6E8A-4147-A177-3AD203B41FA5}">
                      <a16:colId xmlns:a16="http://schemas.microsoft.com/office/drawing/2014/main" val="2824487218"/>
                    </a:ext>
                  </a:extLst>
                </a:gridCol>
                <a:gridCol w="2819926">
                  <a:extLst>
                    <a:ext uri="{9D8B030D-6E8A-4147-A177-3AD203B41FA5}">
                      <a16:colId xmlns:a16="http://schemas.microsoft.com/office/drawing/2014/main" val="4050216170"/>
                    </a:ext>
                  </a:extLst>
                </a:gridCol>
              </a:tblGrid>
              <a:tr h="236220">
                <a:tc rowSpan="3">
                  <a:txBody>
                    <a:bodyPr/>
                    <a:lstStyle/>
                    <a:p>
                      <a:pPr algn="l" rtl="0" fontAlgn="ctr"/>
                      <a:r>
                        <a:rPr lang="en-US" sz="1200" b="0" i="0" u="none" strike="noStrike" dirty="0" err="1">
                          <a:solidFill>
                            <a:srgbClr val="000000"/>
                          </a:solidFill>
                          <a:effectLst/>
                          <a:latin typeface="Arial" panose="020B0604020202020204" pitchFamily="34" charset="0"/>
                          <a:ea typeface="맑은 고딕" panose="020B0503020000020004" pitchFamily="50" charset="-127"/>
                        </a:rPr>
                        <a:t>Tezepelumab</a:t>
                      </a:r>
                      <a:endParaRPr lang="en-US" sz="1200" b="0" i="0" u="none" strike="noStrike" dirty="0">
                        <a:solidFill>
                          <a:srgbClr val="000000"/>
                        </a:solidFill>
                        <a:effectLst/>
                        <a:latin typeface="Arial" panose="020B0604020202020204" pitchFamily="34" charset="0"/>
                        <a:ea typeface="맑은 고딕" panose="020B0503020000020004" pitchFamily="50" charset="-127"/>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rowSpan="3">
                  <a:txBody>
                    <a:bodyPr/>
                    <a:lstStyle/>
                    <a:p>
                      <a:pPr algn="l" rtl="0" fontAlgn="ctr"/>
                      <a:r>
                        <a:rPr lang="en-US" sz="1200" b="0" i="0" u="none" strike="noStrike" dirty="0" err="1">
                          <a:solidFill>
                            <a:srgbClr val="000000"/>
                          </a:solidFill>
                          <a:effectLst/>
                          <a:latin typeface="Arial" panose="020B0604020202020204" pitchFamily="34" charset="0"/>
                          <a:ea typeface="맑은 고딕" panose="020B0503020000020004" pitchFamily="50" charset="-127"/>
                        </a:rPr>
                        <a:t>Tezspire</a:t>
                      </a:r>
                      <a:endParaRPr lang="en-US" sz="1200" b="0" i="0" u="none" strike="noStrike" dirty="0">
                        <a:solidFill>
                          <a:srgbClr val="000000"/>
                        </a:solidFill>
                        <a:effectLst/>
                        <a:latin typeface="Arial" panose="020B0604020202020204" pitchFamily="34" charset="0"/>
                        <a:ea typeface="맑은 고딕" panose="020B0503020000020004" pitchFamily="50" charset="-127"/>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rowSpan="3">
                  <a:txBody>
                    <a:bodyPr/>
                    <a:lstStyle/>
                    <a:p>
                      <a:pPr algn="l" rtl="0" fontAlgn="ctr"/>
                      <a:r>
                        <a:rPr lang="en-US" sz="1200" b="0" i="0" u="none" strike="noStrike" dirty="0">
                          <a:solidFill>
                            <a:srgbClr val="000000"/>
                          </a:solidFill>
                          <a:effectLst/>
                          <a:latin typeface="Arial" panose="020B0604020202020204" pitchFamily="34" charset="0"/>
                          <a:ea typeface="맑은 고딕" panose="020B0503020000020004" pitchFamily="50" charset="-127"/>
                        </a:rPr>
                        <a:t>210mg/vial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rowSpan="3">
                  <a:txBody>
                    <a:bodyPr/>
                    <a:lstStyle/>
                    <a:p>
                      <a:pPr algn="ctr" rtl="0" fontAlgn="ctr"/>
                      <a:r>
                        <a:rPr lang="en-US" altLang="ko-KR" sz="1200" b="0" i="0" u="none" strike="noStrike" dirty="0">
                          <a:solidFill>
                            <a:srgbClr val="000000"/>
                          </a:solidFill>
                          <a:effectLst/>
                          <a:latin typeface="맑은 고딕" panose="020B0503020000020004" pitchFamily="50" charset="-127"/>
                          <a:ea typeface="맑은 고딕" panose="020B0503020000020004" pitchFamily="50" charset="-127"/>
                        </a:rPr>
                        <a:t>?</a:t>
                      </a:r>
                      <a:endParaRPr lang="ko-KR" altLang="en-US" sz="12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l" rtl="0" fontAlgn="ctr"/>
                      <a:r>
                        <a:rPr lang="ko-KR" altLang="en-US" sz="1200" b="0" i="0" u="none" strike="noStrike" dirty="0">
                          <a:solidFill>
                            <a:srgbClr val="000000"/>
                          </a:solidFill>
                          <a:effectLst/>
                          <a:latin typeface="Arial" panose="020B0604020202020204" pitchFamily="34" charset="0"/>
                          <a:ea typeface="맑은 고딕" panose="020B0503020000020004" pitchFamily="50" charset="-127"/>
                        </a:rPr>
                        <a:t>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D0D8E8"/>
                    </a:solidFill>
                  </a:tcPr>
                </a:tc>
                <a:tc>
                  <a:txBody>
                    <a:bodyPr/>
                    <a:lstStyle/>
                    <a:p>
                      <a:pPr algn="l" rtl="0" fontAlgn="ctr"/>
                      <a:r>
                        <a:rPr lang="en-US" altLang="ko-KR" sz="1200" b="0" i="0" u="none" strike="noStrike" dirty="0">
                          <a:solidFill>
                            <a:srgbClr val="000000"/>
                          </a:solidFill>
                          <a:effectLst/>
                          <a:latin typeface="Arial" panose="020B0604020202020204" pitchFamily="34" charset="0"/>
                          <a:ea typeface="맑은 고딕" panose="020B0503020000020004" pitchFamily="50" charset="-127"/>
                        </a:rPr>
                        <a:t> </a:t>
                      </a:r>
                      <a:endParaRPr lang="ko-KR" altLang="en-US" sz="1200" b="0" i="0" u="none" strike="noStrike" dirty="0">
                        <a:solidFill>
                          <a:srgbClr val="000000"/>
                        </a:solidFill>
                        <a:effectLst/>
                        <a:latin typeface="Arial" panose="020B0604020202020204" pitchFamily="34" charset="0"/>
                        <a:ea typeface="맑은 고딕" panose="020B0503020000020004" pitchFamily="50" charset="-127"/>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D0D8E8"/>
                    </a:solidFill>
                  </a:tcPr>
                </a:tc>
                <a:tc rowSpan="3">
                  <a:txBody>
                    <a:bodyPr/>
                    <a:lstStyle/>
                    <a:p>
                      <a:pPr algn="l" rtl="0" fontAlgn="ctr"/>
                      <a:r>
                        <a:rPr lang="en-US" sz="1200" b="0" i="0" u="none" strike="noStrike" dirty="0">
                          <a:solidFill>
                            <a:srgbClr val="000000"/>
                          </a:solidFill>
                          <a:effectLst/>
                          <a:latin typeface="Arial" panose="020B0604020202020204" pitchFamily="34" charset="0"/>
                          <a:ea typeface="맑은 고딕" panose="020B0503020000020004" pitchFamily="50" charset="-127"/>
                        </a:rPr>
                        <a:t>210mg </a:t>
                      </a:r>
                      <a:r>
                        <a:rPr lang="en-US" sz="1200" b="0" i="0" u="none" strike="noStrike" dirty="0" err="1">
                          <a:solidFill>
                            <a:srgbClr val="000000"/>
                          </a:solidFill>
                          <a:effectLst/>
                          <a:latin typeface="Arial" panose="020B0604020202020204" pitchFamily="34" charset="0"/>
                          <a:ea typeface="맑은 고딕" panose="020B0503020000020004" pitchFamily="50" charset="-127"/>
                        </a:rPr>
                        <a:t>sc</a:t>
                      </a:r>
                      <a:r>
                        <a:rPr lang="en-US" sz="1200" b="0" i="0" u="none" strike="noStrike" dirty="0">
                          <a:solidFill>
                            <a:srgbClr val="000000"/>
                          </a:solidFill>
                          <a:effectLst/>
                          <a:latin typeface="Arial" panose="020B0604020202020204" pitchFamily="34" charset="0"/>
                          <a:ea typeface="맑은 고딕" panose="020B0503020000020004" pitchFamily="50" charset="-127"/>
                        </a:rPr>
                        <a:t> </a:t>
                      </a:r>
                      <a:r>
                        <a:rPr lang="en-US" altLang="ko-KR" sz="1200" b="0" i="0" u="none" strike="noStrike" dirty="0">
                          <a:solidFill>
                            <a:srgbClr val="000000"/>
                          </a:solidFill>
                          <a:effectLst/>
                          <a:latin typeface="Arial" panose="020B0604020202020204" pitchFamily="34" charset="0"/>
                          <a:ea typeface="맑은 고딕" panose="020B0503020000020004" pitchFamily="50" charset="-127"/>
                        </a:rPr>
                        <a:t>q4w</a:t>
                      </a:r>
                      <a:endParaRPr lang="en-US" sz="1200" b="0" i="0" u="none" strike="noStrike" dirty="0">
                        <a:solidFill>
                          <a:srgbClr val="000000"/>
                        </a:solidFill>
                        <a:effectLst/>
                        <a:latin typeface="Arial" panose="020B0604020202020204" pitchFamily="34" charset="0"/>
                        <a:ea typeface="맑은 고딕" panose="020B0503020000020004" pitchFamily="50" charset="-127"/>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500901704"/>
                  </a:ext>
                </a:extLst>
              </a:tr>
              <a:tr h="236220">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a:txBody>
                    <a:bodyPr/>
                    <a:lstStyle/>
                    <a:p>
                      <a:pPr algn="l" rtl="0" fontAlgn="ctr"/>
                      <a:r>
                        <a:rPr lang="ko-KR" altLang="en-US" sz="1200" b="0" i="0" u="none" strike="noStrike">
                          <a:solidFill>
                            <a:srgbClr val="000000"/>
                          </a:solidFill>
                          <a:effectLst/>
                          <a:latin typeface="Arial" panose="020B0604020202020204" pitchFamily="34" charset="0"/>
                          <a:ea typeface="맑은 고딕" panose="020B0503020000020004" pitchFamily="50" charset="-127"/>
                        </a:rPr>
                        <a:t>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0D8E8"/>
                    </a:solidFill>
                  </a:tcPr>
                </a:tc>
                <a:tc>
                  <a:txBody>
                    <a:bodyPr/>
                    <a:lstStyle/>
                    <a:p>
                      <a:pPr algn="l" rtl="0" fontAlgn="ctr"/>
                      <a:endParaRPr lang="ko-KR" altLang="en-US" sz="1200" b="0" i="0" u="none" strike="noStrike" dirty="0">
                        <a:solidFill>
                          <a:srgbClr val="000000"/>
                        </a:solidFill>
                        <a:effectLst/>
                        <a:latin typeface="Arial" panose="020B0604020202020204" pitchFamily="34" charset="0"/>
                        <a:ea typeface="맑은 고딕" panose="020B0503020000020004" pitchFamily="50" charset="-127"/>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0D8E8"/>
                    </a:solidFill>
                  </a:tcPr>
                </a:tc>
                <a:tc vMerge="1">
                  <a:txBody>
                    <a:bodyPr/>
                    <a:lstStyle/>
                    <a:p>
                      <a:pPr latinLnBrk="1"/>
                      <a:endParaRPr lang="ko-KR" altLang="en-US"/>
                    </a:p>
                  </a:txBody>
                  <a:tcPr/>
                </a:tc>
                <a:extLst>
                  <a:ext uri="{0D108BD9-81ED-4DB2-BD59-A6C34878D82A}">
                    <a16:rowId xmlns:a16="http://schemas.microsoft.com/office/drawing/2014/main" val="2042862032"/>
                  </a:ext>
                </a:extLst>
              </a:tr>
              <a:tr h="236220">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a:txBody>
                    <a:bodyPr/>
                    <a:lstStyle/>
                    <a:p>
                      <a:pPr algn="l" rtl="0" fontAlgn="ctr"/>
                      <a:r>
                        <a:rPr lang="ko-KR" altLang="en-US" sz="1200" b="0" i="0" u="none" strike="noStrike">
                          <a:solidFill>
                            <a:srgbClr val="000000"/>
                          </a:solidFill>
                          <a:effectLst/>
                          <a:latin typeface="Arial" panose="020B0604020202020204" pitchFamily="34" charset="0"/>
                          <a:ea typeface="맑은 고딕" panose="020B0503020000020004" pitchFamily="50" charset="-127"/>
                        </a:rPr>
                        <a:t>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0D8E8"/>
                    </a:solidFill>
                  </a:tcPr>
                </a:tc>
                <a:tc>
                  <a:txBody>
                    <a:bodyPr/>
                    <a:lstStyle/>
                    <a:p>
                      <a:pPr algn="l" rtl="0" fontAlgn="ctr"/>
                      <a:r>
                        <a:rPr lang="en-US" altLang="ko-KR" sz="1200" b="0" i="0" u="none" strike="noStrike" dirty="0">
                          <a:solidFill>
                            <a:srgbClr val="000000"/>
                          </a:solidFill>
                          <a:effectLst/>
                          <a:latin typeface="Arial" panose="020B0604020202020204" pitchFamily="34" charset="0"/>
                          <a:ea typeface="맑은 고딕" panose="020B0503020000020004" pitchFamily="50" charset="-127"/>
                        </a:rPr>
                        <a:t>?125</a:t>
                      </a:r>
                      <a:r>
                        <a:rPr lang="ko-KR" altLang="en-US" sz="1200" b="0" i="0" u="none" strike="noStrike" dirty="0">
                          <a:solidFill>
                            <a:srgbClr val="000000"/>
                          </a:solidFill>
                          <a:effectLst/>
                          <a:latin typeface="Arial" panose="020B0604020202020204" pitchFamily="34" charset="0"/>
                          <a:ea typeface="맑은 고딕" panose="020B0503020000020004" pitchFamily="50" charset="-127"/>
                        </a:rPr>
                        <a:t>만원</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0D8E8"/>
                    </a:solidFill>
                  </a:tcPr>
                </a:tc>
                <a:tc vMerge="1">
                  <a:txBody>
                    <a:bodyPr/>
                    <a:lstStyle/>
                    <a:p>
                      <a:pPr latinLnBrk="1"/>
                      <a:endParaRPr lang="ko-KR" altLang="en-US"/>
                    </a:p>
                  </a:txBody>
                  <a:tcPr/>
                </a:tc>
                <a:extLst>
                  <a:ext uri="{0D108BD9-81ED-4DB2-BD59-A6C34878D82A}">
                    <a16:rowId xmlns:a16="http://schemas.microsoft.com/office/drawing/2014/main" val="3033320050"/>
                  </a:ext>
                </a:extLst>
              </a:tr>
            </a:tbl>
          </a:graphicData>
        </a:graphic>
      </p:graphicFrame>
    </p:spTree>
    <p:extLst>
      <p:ext uri="{BB962C8B-B14F-4D97-AF65-F5344CB8AC3E}">
        <p14:creationId xmlns:p14="http://schemas.microsoft.com/office/powerpoint/2010/main" val="245450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Anti-TSLP – </a:t>
            </a:r>
            <a:r>
              <a:rPr lang="en-US" altLang="ko-KR" dirty="0" err="1"/>
              <a:t>Tezepelumab</a:t>
            </a:r>
            <a:br>
              <a:rPr lang="en-US" altLang="ko-KR" dirty="0"/>
            </a:br>
            <a:r>
              <a:rPr lang="en-US" altLang="ko-KR" dirty="0"/>
              <a:t>_</a:t>
            </a:r>
            <a:r>
              <a:rPr lang="ko-KR" altLang="en-US" dirty="0"/>
              <a:t>추가고려사항</a:t>
            </a:r>
          </a:p>
        </p:txBody>
      </p:sp>
      <p:sp>
        <p:nvSpPr>
          <p:cNvPr id="5" name="텍스트 개체 틀 4"/>
          <p:cNvSpPr>
            <a:spLocks noGrp="1"/>
          </p:cNvSpPr>
          <p:nvPr>
            <p:ph type="body" idx="1"/>
          </p:nvPr>
        </p:nvSpPr>
        <p:spPr/>
        <p:txBody>
          <a:bodyPr/>
          <a:lstStyle/>
          <a:p>
            <a:r>
              <a:rPr lang="ko-KR" altLang="en-US" dirty="0"/>
              <a:t>장점</a:t>
            </a:r>
          </a:p>
        </p:txBody>
      </p:sp>
      <p:sp>
        <p:nvSpPr>
          <p:cNvPr id="3" name="내용 개체 틀 2"/>
          <p:cNvSpPr>
            <a:spLocks noGrp="1"/>
          </p:cNvSpPr>
          <p:nvPr>
            <p:ph sz="half" idx="2"/>
          </p:nvPr>
        </p:nvSpPr>
        <p:spPr>
          <a:xfrm>
            <a:off x="609601" y="2495577"/>
            <a:ext cx="5386918" cy="3951288"/>
          </a:xfrm>
        </p:spPr>
        <p:txBody>
          <a:bodyPr/>
          <a:lstStyle/>
          <a:p>
            <a:r>
              <a:rPr lang="en-US" altLang="ko-KR" u="sng" dirty="0"/>
              <a:t>(</a:t>
            </a:r>
            <a:r>
              <a:rPr lang="ko-KR" altLang="en-US" u="sng" dirty="0"/>
              <a:t>모든 천식</a:t>
            </a:r>
            <a:r>
              <a:rPr lang="en-US" altLang="ko-KR" u="sng" dirty="0"/>
              <a:t>) </a:t>
            </a:r>
            <a:r>
              <a:rPr lang="ko-KR" altLang="en-US" u="sng" dirty="0"/>
              <a:t>악화감소</a:t>
            </a:r>
            <a:endParaRPr lang="en-US" altLang="ko-KR" u="sng" dirty="0"/>
          </a:p>
          <a:p>
            <a:pPr lvl="1"/>
            <a:r>
              <a:rPr lang="en-US" altLang="ko-KR" u="sng" dirty="0"/>
              <a:t>T2-high</a:t>
            </a:r>
            <a:r>
              <a:rPr lang="ko-KR" altLang="en-US" u="sng" dirty="0"/>
              <a:t>에서 매우 잘 듣고</a:t>
            </a:r>
            <a:r>
              <a:rPr lang="en-US" altLang="ko-KR" u="sng" dirty="0"/>
              <a:t>,</a:t>
            </a:r>
            <a:r>
              <a:rPr lang="ko-KR" altLang="en-US" u="sng" dirty="0"/>
              <a:t> </a:t>
            </a:r>
            <a:endParaRPr lang="en-US" altLang="ko-KR" u="sng" dirty="0"/>
          </a:p>
          <a:p>
            <a:pPr lvl="1"/>
            <a:r>
              <a:rPr lang="en-US" altLang="ko-KR" u="sng" dirty="0"/>
              <a:t>T2-low</a:t>
            </a:r>
            <a:r>
              <a:rPr lang="ko-KR" altLang="en-US" u="sng" dirty="0"/>
              <a:t>에서도 효과 좋음</a:t>
            </a:r>
            <a:endParaRPr lang="en-US" altLang="ko-KR" u="sng" dirty="0"/>
          </a:p>
          <a:p>
            <a:endParaRPr lang="en-US" altLang="ko-KR" dirty="0"/>
          </a:p>
          <a:p>
            <a:pPr marL="0" indent="0">
              <a:buNone/>
            </a:pPr>
            <a:endParaRPr lang="ko-KR" altLang="en-US" dirty="0"/>
          </a:p>
        </p:txBody>
      </p:sp>
      <p:sp>
        <p:nvSpPr>
          <p:cNvPr id="6" name="텍스트 개체 틀 5"/>
          <p:cNvSpPr>
            <a:spLocks noGrp="1"/>
          </p:cNvSpPr>
          <p:nvPr>
            <p:ph type="body" sz="quarter" idx="3"/>
          </p:nvPr>
        </p:nvSpPr>
        <p:spPr/>
        <p:txBody>
          <a:bodyPr/>
          <a:lstStyle/>
          <a:p>
            <a:r>
              <a:rPr lang="ko-KR" altLang="en-US" dirty="0"/>
              <a:t>단점</a:t>
            </a:r>
          </a:p>
        </p:txBody>
      </p:sp>
      <p:sp>
        <p:nvSpPr>
          <p:cNvPr id="7" name="내용 개체 틀 6"/>
          <p:cNvSpPr>
            <a:spLocks noGrp="1"/>
          </p:cNvSpPr>
          <p:nvPr>
            <p:ph sz="quarter" idx="4"/>
          </p:nvPr>
        </p:nvSpPr>
        <p:spPr>
          <a:xfrm>
            <a:off x="6193399" y="2467002"/>
            <a:ext cx="5389033" cy="3951288"/>
          </a:xfrm>
        </p:spPr>
        <p:txBody>
          <a:bodyPr/>
          <a:lstStyle/>
          <a:p>
            <a:r>
              <a:rPr lang="en-US" altLang="ko-KR" sz="2000" u="sng" dirty="0"/>
              <a:t>OCS sparing</a:t>
            </a:r>
            <a:r>
              <a:rPr lang="ko-KR" altLang="en-US" sz="2000" u="sng" dirty="0"/>
              <a:t>효과 없음</a:t>
            </a:r>
            <a:r>
              <a:rPr lang="en-US" altLang="ko-KR" sz="2000" u="sng" dirty="0"/>
              <a:t>.</a:t>
            </a:r>
          </a:p>
          <a:p>
            <a:endParaRPr lang="en-US" altLang="ko-KR" sz="2000" u="sng" dirty="0"/>
          </a:p>
          <a:p>
            <a:r>
              <a:rPr lang="ko-KR" altLang="en-US" sz="2000" u="sng" dirty="0"/>
              <a:t>상대적으로 연구와 경험 부족</a:t>
            </a:r>
            <a:endParaRPr lang="en-US" altLang="ko-KR" sz="2000" u="sng" dirty="0"/>
          </a:p>
          <a:p>
            <a:pPr marL="0" indent="0">
              <a:buNone/>
            </a:pPr>
            <a:endParaRPr lang="ko-KR" altLang="en-US" sz="1400" dirty="0"/>
          </a:p>
        </p:txBody>
      </p:sp>
      <p:sp>
        <p:nvSpPr>
          <p:cNvPr id="9" name="직사각형 8"/>
          <p:cNvSpPr/>
          <p:nvPr/>
        </p:nvSpPr>
        <p:spPr>
          <a:xfrm>
            <a:off x="5996519" y="5925235"/>
            <a:ext cx="6096000" cy="646331"/>
          </a:xfrm>
          <a:prstGeom prst="rect">
            <a:avLst/>
          </a:prstGeom>
        </p:spPr>
        <p:txBody>
          <a:bodyPr>
            <a:spAutoFit/>
          </a:bodyPr>
          <a:lstStyle/>
          <a:p>
            <a:r>
              <a:rPr lang="ko-KR" altLang="en-US" dirty="0"/>
              <a:t>2025_chest_Choosing </a:t>
            </a:r>
            <a:r>
              <a:rPr lang="ko-KR" altLang="en-US" dirty="0" err="1"/>
              <a:t>the</a:t>
            </a:r>
            <a:r>
              <a:rPr lang="ko-KR" altLang="en-US" dirty="0"/>
              <a:t> </a:t>
            </a:r>
            <a:r>
              <a:rPr lang="ko-KR" altLang="en-US" dirty="0" err="1"/>
              <a:t>Right</a:t>
            </a:r>
            <a:r>
              <a:rPr lang="ko-KR" altLang="en-US" dirty="0"/>
              <a:t> </a:t>
            </a:r>
            <a:r>
              <a:rPr lang="ko-KR" altLang="en-US" dirty="0" err="1"/>
              <a:t>Biologic</a:t>
            </a:r>
            <a:r>
              <a:rPr lang="ko-KR" altLang="en-US" dirty="0"/>
              <a:t> </a:t>
            </a:r>
            <a:r>
              <a:rPr lang="ko-KR" altLang="en-US" dirty="0" err="1"/>
              <a:t>for</a:t>
            </a:r>
            <a:r>
              <a:rPr lang="ko-KR" altLang="en-US" dirty="0"/>
              <a:t> </a:t>
            </a:r>
            <a:r>
              <a:rPr lang="ko-KR" altLang="en-US" dirty="0" err="1"/>
              <a:t>the</a:t>
            </a:r>
            <a:r>
              <a:rPr lang="ko-KR" altLang="en-US" dirty="0"/>
              <a:t> </a:t>
            </a:r>
            <a:r>
              <a:rPr lang="ko-KR" altLang="en-US" dirty="0" err="1"/>
              <a:t>Right</a:t>
            </a:r>
            <a:r>
              <a:rPr lang="ko-KR" altLang="en-US" dirty="0"/>
              <a:t> </a:t>
            </a:r>
            <a:r>
              <a:rPr lang="ko-KR" altLang="en-US" dirty="0" err="1"/>
              <a:t>Patient</a:t>
            </a:r>
            <a:r>
              <a:rPr lang="ko-KR" altLang="en-US" dirty="0"/>
              <a:t> With </a:t>
            </a:r>
            <a:r>
              <a:rPr lang="ko-KR" altLang="en-US" dirty="0" err="1"/>
              <a:t>Severe</a:t>
            </a:r>
            <a:r>
              <a:rPr lang="ko-KR" altLang="en-US" dirty="0"/>
              <a:t> </a:t>
            </a:r>
            <a:r>
              <a:rPr lang="ko-KR" altLang="en-US" dirty="0" err="1"/>
              <a:t>Asthma</a:t>
            </a:r>
            <a:endParaRPr lang="ko-KR" altLang="en-US" dirty="0"/>
          </a:p>
        </p:txBody>
      </p:sp>
    </p:spTree>
    <p:extLst>
      <p:ext uri="{BB962C8B-B14F-4D97-AF65-F5344CB8AC3E}">
        <p14:creationId xmlns:p14="http://schemas.microsoft.com/office/powerpoint/2010/main" val="17563361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z="2799" dirty="0"/>
              <a:t>Anti-</a:t>
            </a:r>
            <a:r>
              <a:rPr lang="en-US" altLang="ko-KR" sz="2800" dirty="0"/>
              <a:t>TSLP – </a:t>
            </a:r>
            <a:r>
              <a:rPr lang="en-US" altLang="ko-KR" sz="2800" dirty="0" err="1"/>
              <a:t>Tezepelumab</a:t>
            </a:r>
            <a:br>
              <a:rPr lang="en-US" altLang="ko-KR" sz="2799" dirty="0"/>
            </a:br>
            <a:r>
              <a:rPr lang="en-US" altLang="ko-KR" sz="2799" dirty="0"/>
              <a:t>_</a:t>
            </a:r>
            <a:r>
              <a:rPr lang="ko-KR" altLang="en-US" sz="2799" dirty="0"/>
              <a:t>효과가 좋을 것으로 예상되는 경우</a:t>
            </a:r>
          </a:p>
        </p:txBody>
      </p:sp>
      <p:sp>
        <p:nvSpPr>
          <p:cNvPr id="3" name="내용 개체 틀 2"/>
          <p:cNvSpPr>
            <a:spLocks noGrp="1"/>
          </p:cNvSpPr>
          <p:nvPr>
            <p:ph idx="1"/>
          </p:nvPr>
        </p:nvSpPr>
        <p:spPr/>
        <p:txBody>
          <a:bodyPr/>
          <a:lstStyle/>
          <a:p>
            <a:endParaRPr lang="ko-KR" altLang="en-US" dirty="0"/>
          </a:p>
        </p:txBody>
      </p:sp>
      <p:sp>
        <p:nvSpPr>
          <p:cNvPr id="11" name="직사각형 10"/>
          <p:cNvSpPr/>
          <p:nvPr/>
        </p:nvSpPr>
        <p:spPr>
          <a:xfrm>
            <a:off x="4914380" y="6211658"/>
            <a:ext cx="5753356" cy="400085"/>
          </a:xfrm>
          <a:prstGeom prst="rect">
            <a:avLst/>
          </a:prstGeom>
        </p:spPr>
        <p:txBody>
          <a:bodyPr wrap="square" lIns="91417" tIns="45708" rIns="91417" bIns="45708">
            <a:spAutoFit/>
          </a:bodyPr>
          <a:lstStyle/>
          <a:p>
            <a:pPr marL="0" marR="0" lvl="0" indent="0" algn="r" defTabSz="914217" rtl="0" eaLnBrk="1" fontAlgn="base" latinLnBrk="0" hangingPunct="1">
              <a:lnSpc>
                <a:spcPct val="100000"/>
              </a:lnSpc>
              <a:spcBef>
                <a:spcPct val="0"/>
              </a:spcBef>
              <a:spcAft>
                <a:spcPct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Arial" charset="0"/>
                <a:ea typeface="+mn-ea"/>
                <a:cs typeface="Arial" charset="0"/>
              </a:rPr>
              <a:t>2024_GINA_Severe asthma pocket guide</a:t>
            </a:r>
            <a:endParaRPr kumimoji="0" lang="ko-KR" altLang="en-US" sz="20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5" name="그림 4"/>
          <p:cNvPicPr>
            <a:picLocks noChangeAspect="1"/>
          </p:cNvPicPr>
          <p:nvPr/>
        </p:nvPicPr>
        <p:blipFill>
          <a:blip r:embed="rId3"/>
          <a:stretch>
            <a:fillRect/>
          </a:stretch>
        </p:blipFill>
        <p:spPr>
          <a:xfrm>
            <a:off x="552450" y="2095500"/>
            <a:ext cx="4616450" cy="1856896"/>
          </a:xfrm>
          <a:prstGeom prst="rect">
            <a:avLst/>
          </a:prstGeom>
        </p:spPr>
      </p:pic>
      <p:pic>
        <p:nvPicPr>
          <p:cNvPr id="6" name="그림 5"/>
          <p:cNvPicPr>
            <a:picLocks noChangeAspect="1"/>
          </p:cNvPicPr>
          <p:nvPr/>
        </p:nvPicPr>
        <p:blipFill>
          <a:blip r:embed="rId4"/>
          <a:stretch>
            <a:fillRect/>
          </a:stretch>
        </p:blipFill>
        <p:spPr>
          <a:xfrm>
            <a:off x="5327614" y="1489102"/>
            <a:ext cx="6697412" cy="4035620"/>
          </a:xfrm>
          <a:prstGeom prst="rect">
            <a:avLst/>
          </a:prstGeom>
        </p:spPr>
      </p:pic>
      <p:sp>
        <p:nvSpPr>
          <p:cNvPr id="4" name="직사각형 3">
            <a:extLst>
              <a:ext uri="{FF2B5EF4-FFF2-40B4-BE49-F238E27FC236}">
                <a16:creationId xmlns:a16="http://schemas.microsoft.com/office/drawing/2014/main" id="{E85D7E38-B688-A177-46FB-28C7E36EADA0}"/>
              </a:ext>
            </a:extLst>
          </p:cNvPr>
          <p:cNvSpPr/>
          <p:nvPr/>
        </p:nvSpPr>
        <p:spPr bwMode="auto">
          <a:xfrm>
            <a:off x="393736" y="3506575"/>
            <a:ext cx="3695777" cy="393791"/>
          </a:xfrm>
          <a:prstGeom prst="rect">
            <a:avLst/>
          </a:prstGeom>
          <a:no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387444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79BD-62A4-93EB-A064-4FD887EC433C}"/>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21C5108E-694D-7193-E7F3-F7C2CDC25B8D}"/>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385E13F7-2E88-6FC3-730F-B266F26A07AD}"/>
              </a:ext>
            </a:extLst>
          </p:cNvPr>
          <p:cNvSpPr>
            <a:spLocks noGrp="1"/>
          </p:cNvSpPr>
          <p:nvPr>
            <p:ph idx="1"/>
          </p:nvPr>
        </p:nvSpPr>
        <p:spPr/>
        <p:txBody>
          <a:bodyPr/>
          <a:lstStyle/>
          <a:p>
            <a:r>
              <a:rPr lang="ko-KR" altLang="en-US" dirty="0"/>
              <a:t>중증천식 치료</a:t>
            </a:r>
            <a:r>
              <a:rPr lang="en-US" altLang="ko-KR" dirty="0"/>
              <a:t>_</a:t>
            </a:r>
            <a:r>
              <a:rPr lang="ko-KR" altLang="en-US" dirty="0"/>
              <a:t>경향</a:t>
            </a:r>
            <a:endParaRPr lang="en-US" altLang="ko-KR" dirty="0"/>
          </a:p>
          <a:p>
            <a:pPr lvl="1"/>
            <a:r>
              <a:rPr lang="ko-KR" altLang="en-US" dirty="0"/>
              <a:t>스테로이드</a:t>
            </a:r>
            <a:endParaRPr lang="en-US" altLang="ko-KR" dirty="0"/>
          </a:p>
          <a:p>
            <a:pPr lvl="2"/>
            <a:r>
              <a:rPr lang="en-US" altLang="ko-KR" dirty="0"/>
              <a:t>Corticosteroids, (</a:t>
            </a:r>
            <a:r>
              <a:rPr lang="ko-KR" altLang="en-US" dirty="0" err="1"/>
              <a:t>코티코</a:t>
            </a:r>
            <a:r>
              <a:rPr lang="en-US" altLang="ko-KR" dirty="0"/>
              <a:t>)</a:t>
            </a:r>
            <a:r>
              <a:rPr lang="ko-KR" altLang="en-US" dirty="0"/>
              <a:t>스테로이드</a:t>
            </a:r>
            <a:endParaRPr lang="en-US" altLang="ko-KR" dirty="0"/>
          </a:p>
          <a:p>
            <a:pPr lvl="1"/>
            <a:r>
              <a:rPr lang="en-US" altLang="ko-KR" dirty="0"/>
              <a:t>Biologics   </a:t>
            </a:r>
          </a:p>
          <a:p>
            <a:pPr lvl="2"/>
            <a:r>
              <a:rPr lang="ko-KR" altLang="en-US" dirty="0"/>
              <a:t>각  </a:t>
            </a:r>
            <a:r>
              <a:rPr lang="en-US" altLang="ko-KR" dirty="0"/>
              <a:t>biologics</a:t>
            </a:r>
            <a:r>
              <a:rPr lang="ko-KR" altLang="en-US" dirty="0"/>
              <a:t>의 주요작용기전</a:t>
            </a:r>
            <a:r>
              <a:rPr lang="en-US" altLang="ko-KR" dirty="0"/>
              <a:t>, </a:t>
            </a:r>
            <a:r>
              <a:rPr lang="ko-KR" altLang="en-US" dirty="0"/>
              <a:t>주요연구결과 및 한국 보험요건 </a:t>
            </a:r>
            <a:r>
              <a:rPr lang="en-US" altLang="ko-KR" dirty="0"/>
              <a:t>(</a:t>
            </a:r>
            <a:r>
              <a:rPr lang="ko-KR" altLang="en-US" dirty="0"/>
              <a:t>혹은 </a:t>
            </a:r>
            <a:r>
              <a:rPr lang="ko-KR" altLang="en-US" dirty="0" err="1"/>
              <a:t>식약처</a:t>
            </a:r>
            <a:r>
              <a:rPr lang="ko-KR" altLang="en-US" dirty="0"/>
              <a:t> 허가사항</a:t>
            </a:r>
            <a:r>
              <a:rPr lang="en-US" altLang="ko-KR" dirty="0"/>
              <a:t>)</a:t>
            </a:r>
          </a:p>
          <a:p>
            <a:pPr lvl="2"/>
            <a:r>
              <a:rPr lang="ko-KR" altLang="en-US" b="1" u="sng" dirty="0"/>
              <a:t>중증천식에서 </a:t>
            </a:r>
            <a:r>
              <a:rPr lang="en-US" altLang="ko-KR" b="1" u="sng" dirty="0"/>
              <a:t>biologics </a:t>
            </a:r>
            <a:r>
              <a:rPr lang="ko-KR" altLang="en-US" b="1" u="sng" dirty="0"/>
              <a:t>어떻게 선택해야 하는가</a:t>
            </a:r>
            <a:r>
              <a:rPr lang="en-US" altLang="ko-KR" b="1" u="sng" dirty="0"/>
              <a:t>?</a:t>
            </a:r>
          </a:p>
          <a:p>
            <a:pPr lvl="1"/>
            <a:endParaRPr lang="en-US" altLang="ko-KR" dirty="0"/>
          </a:p>
          <a:p>
            <a:pPr lvl="1"/>
            <a:endParaRPr lang="ko-KR" altLang="en-US" dirty="0"/>
          </a:p>
        </p:txBody>
      </p:sp>
    </p:spTree>
    <p:extLst>
      <p:ext uri="{BB962C8B-B14F-4D97-AF65-F5344CB8AC3E}">
        <p14:creationId xmlns:p14="http://schemas.microsoft.com/office/powerpoint/2010/main" val="588852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a:t>중증천식에서 </a:t>
            </a:r>
            <a:r>
              <a:rPr lang="en-US" altLang="ko-KR" dirty="0"/>
              <a:t>biologics </a:t>
            </a:r>
            <a:r>
              <a:rPr lang="ko-KR" altLang="en-US" dirty="0"/>
              <a:t>어떻게 선택해야 하는가</a:t>
            </a:r>
            <a:r>
              <a:rPr lang="en-US" altLang="ko-KR" dirty="0"/>
              <a:t>?</a:t>
            </a:r>
            <a:br>
              <a:rPr lang="en-US" altLang="ko-KR" dirty="0"/>
            </a:br>
            <a:endParaRPr lang="ko-KR" altLang="en-US" dirty="0"/>
          </a:p>
        </p:txBody>
      </p:sp>
      <p:graphicFrame>
        <p:nvGraphicFramePr>
          <p:cNvPr id="5" name="표 4"/>
          <p:cNvGraphicFramePr>
            <a:graphicFrameLocks noGrp="1"/>
          </p:cNvGraphicFramePr>
          <p:nvPr>
            <p:extLst>
              <p:ext uri="{D42A27DB-BD31-4B8C-83A1-F6EECF244321}">
                <p14:modId xmlns:p14="http://schemas.microsoft.com/office/powerpoint/2010/main" val="3710120833"/>
              </p:ext>
            </p:extLst>
          </p:nvPr>
        </p:nvGraphicFramePr>
        <p:xfrm>
          <a:off x="211259" y="1802648"/>
          <a:ext cx="11366501" cy="3178092"/>
        </p:xfrm>
        <a:graphic>
          <a:graphicData uri="http://schemas.openxmlformats.org/drawingml/2006/table">
            <a:tbl>
              <a:tblPr/>
              <a:tblGrid>
                <a:gridCol w="2176129">
                  <a:extLst>
                    <a:ext uri="{9D8B030D-6E8A-4147-A177-3AD203B41FA5}">
                      <a16:colId xmlns:a16="http://schemas.microsoft.com/office/drawing/2014/main" val="4170686323"/>
                    </a:ext>
                  </a:extLst>
                </a:gridCol>
                <a:gridCol w="2176129">
                  <a:extLst>
                    <a:ext uri="{9D8B030D-6E8A-4147-A177-3AD203B41FA5}">
                      <a16:colId xmlns:a16="http://schemas.microsoft.com/office/drawing/2014/main" val="147506559"/>
                    </a:ext>
                  </a:extLst>
                </a:gridCol>
                <a:gridCol w="1213852">
                  <a:extLst>
                    <a:ext uri="{9D8B030D-6E8A-4147-A177-3AD203B41FA5}">
                      <a16:colId xmlns:a16="http://schemas.microsoft.com/office/drawing/2014/main" val="4158156116"/>
                    </a:ext>
                  </a:extLst>
                </a:gridCol>
                <a:gridCol w="1138380">
                  <a:extLst>
                    <a:ext uri="{9D8B030D-6E8A-4147-A177-3AD203B41FA5}">
                      <a16:colId xmlns:a16="http://schemas.microsoft.com/office/drawing/2014/main" val="3930753221"/>
                    </a:ext>
                  </a:extLst>
                </a:gridCol>
                <a:gridCol w="2704438">
                  <a:extLst>
                    <a:ext uri="{9D8B030D-6E8A-4147-A177-3AD203B41FA5}">
                      <a16:colId xmlns:a16="http://schemas.microsoft.com/office/drawing/2014/main" val="1782892925"/>
                    </a:ext>
                  </a:extLst>
                </a:gridCol>
                <a:gridCol w="1957573">
                  <a:extLst>
                    <a:ext uri="{9D8B030D-6E8A-4147-A177-3AD203B41FA5}">
                      <a16:colId xmlns:a16="http://schemas.microsoft.com/office/drawing/2014/main" val="1706403387"/>
                    </a:ext>
                  </a:extLst>
                </a:gridCol>
              </a:tblGrid>
              <a:tr h="209874">
                <a:tc>
                  <a:txBody>
                    <a:bodyPr/>
                    <a:lstStyle/>
                    <a:p>
                      <a:pPr algn="ctr" rtl="0" fontAlgn="ct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성분명</a:t>
                      </a:r>
                    </a:p>
                  </a:txBody>
                  <a:tcPr marL="4997" marR="4997" marT="49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제품명</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포장</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용법</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효과</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급여</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호산구기준</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장점</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단점</a:t>
                      </a:r>
                    </a:p>
                  </a:txBody>
                  <a:tcPr marL="4997" marR="4997" marT="49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0839878"/>
                  </a:ext>
                </a:extLst>
              </a:tr>
              <a:tr h="164901">
                <a:tc rowSpan="3">
                  <a:txBody>
                    <a:bodyPr/>
                    <a:lstStyle/>
                    <a:p>
                      <a:pPr algn="ctr"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Omalizumab</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Xolair</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AE 25-45%↓</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3">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급여</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 </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무</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0" fontAlgn="ctr"/>
                      <a:r>
                        <a:rPr lang="en-US" sz="1000" b="0" i="0" u="none" strike="noStrike" dirty="0">
                          <a:solidFill>
                            <a:srgbClr val="000000"/>
                          </a:solidFill>
                          <a:effectLst/>
                          <a:latin typeface="맑은 고딕" panose="020B0503020000020004" pitchFamily="50" charset="-127"/>
                          <a:ea typeface="맑은 고딕" panose="020B0503020000020004" pitchFamily="50" charset="-127"/>
                        </a:rPr>
                        <a:t>Early onset(O), CIU, Anaphylaxis, safety</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Anaphylaxis (</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첫</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3</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회 </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2</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시간 관찰필요</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 OCSwD(-), </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기생충</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9741078"/>
                  </a:ext>
                </a:extLst>
              </a:tr>
              <a:tr h="164901">
                <a:tc vMerge="1">
                  <a:txBody>
                    <a:bodyPr/>
                    <a:lstStyle/>
                    <a:p>
                      <a:pPr latinLnBrk="1"/>
                      <a:endParaRPr lang="ko-KR" altLang="en-US"/>
                    </a:p>
                  </a:txBody>
                  <a:tcPr/>
                </a:tc>
                <a:tc>
                  <a:txBody>
                    <a:bodyPr/>
                    <a:lstStyle/>
                    <a:p>
                      <a:pPr algn="l"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150mg/vial</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FEV1 50-90ml↑</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val="2372087833"/>
                  </a:ext>
                </a:extLst>
              </a:tr>
              <a:tr h="164901">
                <a:tc vMerge="1">
                  <a:txBody>
                    <a:bodyPr/>
                    <a:lstStyle/>
                    <a:p>
                      <a:pPr latinLnBrk="1"/>
                      <a:endParaRPr lang="ko-KR" altLang="en-US"/>
                    </a:p>
                  </a:txBody>
                  <a:tcPr/>
                </a:tc>
                <a:tc>
                  <a:txBody>
                    <a:bodyPr/>
                    <a:lstStyle/>
                    <a:p>
                      <a:pPr algn="l"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IgE/</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체중</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보통</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2vial</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사용 </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sc q2-4w </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rtl="0" fontAlgn="ct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　</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val="2495892830"/>
                  </a:ext>
                </a:extLst>
              </a:tr>
              <a:tr h="164901">
                <a:tc rowSpan="3">
                  <a:txBody>
                    <a:bodyPr/>
                    <a:lstStyle/>
                    <a:p>
                      <a:pPr algn="ctr"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Mepolizumab</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Nucala</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AE 30-55%↓</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급여</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 1</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년내</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300</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0" fontAlgn="ctr"/>
                      <a:r>
                        <a:rPr lang="en-US" sz="1000" b="0" i="0" u="none" strike="noStrike" dirty="0">
                          <a:solidFill>
                            <a:srgbClr val="000000"/>
                          </a:solidFill>
                          <a:effectLst/>
                          <a:latin typeface="맑은 고딕" panose="020B0503020000020004" pitchFamily="50" charset="-127"/>
                          <a:ea typeface="맑은 고딕" panose="020B0503020000020004" pitchFamily="50" charset="-127"/>
                        </a:rPr>
                        <a:t>Late O, NP, </a:t>
                      </a:r>
                      <a:r>
                        <a:rPr lang="en-US" sz="1000" b="0" i="0" u="none" strike="noStrike" dirty="0" err="1">
                          <a:solidFill>
                            <a:srgbClr val="000000"/>
                          </a:solidFill>
                          <a:effectLst/>
                          <a:latin typeface="맑은 고딕" panose="020B0503020000020004" pitchFamily="50" charset="-127"/>
                          <a:ea typeface="맑은 고딕" panose="020B0503020000020004" pitchFamily="50" charset="-127"/>
                        </a:rPr>
                        <a:t>omal</a:t>
                      </a:r>
                      <a:r>
                        <a:rPr lang="en-US" sz="1000" b="0" i="0" u="none" strike="noStrike" dirty="0">
                          <a:solidFill>
                            <a:srgbClr val="000000"/>
                          </a:solidFill>
                          <a:effectLst/>
                          <a:latin typeface="맑은 고딕" panose="020B0503020000020004" pitchFamily="50" charset="-127"/>
                          <a:ea typeface="맑은 고딕" panose="020B0503020000020004" pitchFamily="50" charset="-127"/>
                        </a:rPr>
                        <a:t>&gt;</a:t>
                      </a:r>
                      <a:r>
                        <a:rPr lang="en-US" sz="1000" b="0" i="0" u="none" strike="noStrike" dirty="0" err="1">
                          <a:solidFill>
                            <a:srgbClr val="000000"/>
                          </a:solidFill>
                          <a:effectLst/>
                          <a:latin typeface="맑은 고딕" panose="020B0503020000020004" pitchFamily="50" charset="-127"/>
                          <a:ea typeface="맑은 고딕" panose="020B0503020000020004" pitchFamily="50" charset="-127"/>
                        </a:rPr>
                        <a:t>mepol</a:t>
                      </a:r>
                      <a:r>
                        <a:rPr lang="en-US" sz="1000" b="0" i="0" u="none" strike="noStrike" dirty="0">
                          <a:solidFill>
                            <a:srgbClr val="000000"/>
                          </a:solidFill>
                          <a:effectLst/>
                          <a:latin typeface="맑은 고딕" panose="020B0503020000020004" pitchFamily="50" charset="-127"/>
                          <a:ea typeface="맑은 고딕" panose="020B0503020000020004" pitchFamily="50" charset="-127"/>
                        </a:rPr>
                        <a:t>, EGPA, safety</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H.zoster (</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백신추천</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 resli/benral</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보다 약할 수</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 </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기생충</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3874735"/>
                  </a:ext>
                </a:extLst>
              </a:tr>
              <a:tr h="164901">
                <a:tc vMerge="1">
                  <a:txBody>
                    <a:bodyPr/>
                    <a:lstStyle/>
                    <a:p>
                      <a:pPr latinLnBrk="1"/>
                      <a:endParaRPr lang="ko-KR" altLang="en-US"/>
                    </a:p>
                  </a:txBody>
                  <a:tcPr/>
                </a:tc>
                <a:tc>
                  <a:txBody>
                    <a:bodyPr/>
                    <a:lstStyle/>
                    <a:p>
                      <a:pPr algn="l"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100mg/vial</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FEV1 110-120ml↑</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val="2611819592"/>
                  </a:ext>
                </a:extLst>
              </a:tr>
              <a:tr h="164901">
                <a:tc vMerge="1">
                  <a:txBody>
                    <a:bodyPr/>
                    <a:lstStyle/>
                    <a:p>
                      <a:pPr latinLnBrk="1"/>
                      <a:endParaRPr lang="ko-KR" altLang="en-US"/>
                    </a:p>
                  </a:txBody>
                  <a:tcPr/>
                </a:tc>
                <a:tc>
                  <a:txBody>
                    <a:bodyPr/>
                    <a:lstStyle/>
                    <a:p>
                      <a:pPr algn="l"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100mg  sc q4w </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OCSw +(15% off)</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val="652749694"/>
                  </a:ext>
                </a:extLst>
              </a:tr>
              <a:tr h="164901">
                <a:tc rowSpan="3">
                  <a:txBody>
                    <a:bodyPr/>
                    <a:lstStyle/>
                    <a:p>
                      <a:pPr algn="ctr"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Reslizumab</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Cinqair</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AE 55-60%↓</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급여</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 1</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년내</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400</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iv</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제재</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 obese</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환자에 유리</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 Late O, NP, omal/mepol&gt;resli, H.zoster</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보고없는</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IL5</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제제</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iv</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제재</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 </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불편</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 Anaphylaxis (</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관찰지침</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 OCSwD(-), </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기생충</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2727214"/>
                  </a:ext>
                </a:extLst>
              </a:tr>
              <a:tr h="164901">
                <a:tc vMerge="1">
                  <a:txBody>
                    <a:bodyPr/>
                    <a:lstStyle/>
                    <a:p>
                      <a:pPr latinLnBrk="1"/>
                      <a:endParaRPr lang="ko-KR" altLang="en-US"/>
                    </a:p>
                  </a:txBody>
                  <a:tcPr/>
                </a:tc>
                <a:tc>
                  <a:txBody>
                    <a:bodyPr/>
                    <a:lstStyle/>
                    <a:p>
                      <a:pPr algn="l"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100mg/vial</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FEV1 110ml↑</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val="1371602481"/>
                  </a:ext>
                </a:extLst>
              </a:tr>
              <a:tr h="164901">
                <a:tc vMerge="1">
                  <a:txBody>
                    <a:bodyPr/>
                    <a:lstStyle/>
                    <a:p>
                      <a:pPr latinLnBrk="1"/>
                      <a:endParaRPr lang="ko-KR" altLang="en-US"/>
                    </a:p>
                  </a:txBody>
                  <a:tcPr/>
                </a:tc>
                <a:tc>
                  <a:txBody>
                    <a:bodyPr/>
                    <a:lstStyle/>
                    <a:p>
                      <a:pPr algn="l"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3 mg/kg iv q4w</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rtl="0" fontAlgn="ct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　</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val="1719770321"/>
                  </a:ext>
                </a:extLst>
              </a:tr>
              <a:tr h="164901">
                <a:tc rowSpan="3">
                  <a:txBody>
                    <a:bodyPr/>
                    <a:lstStyle/>
                    <a:p>
                      <a:pPr algn="ctr"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Benralizumab</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Fasenra</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AE 28-68%↓</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급여</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 1</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년내</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300</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0" fontAlgn="ctr"/>
                      <a:r>
                        <a:rPr lang="en-US" sz="1000" b="0" i="0" u="none" strike="noStrike" dirty="0">
                          <a:solidFill>
                            <a:srgbClr val="000000"/>
                          </a:solidFill>
                          <a:effectLst/>
                          <a:latin typeface="맑은 고딕" panose="020B0503020000020004" pitchFamily="50" charset="-127"/>
                          <a:ea typeface="맑은 고딕" panose="020B0503020000020004" pitchFamily="50" charset="-127"/>
                        </a:rPr>
                        <a:t>Late O, NP, </a:t>
                      </a:r>
                      <a:r>
                        <a:rPr lang="en-US" sz="1000" b="0" i="0" u="none" strike="noStrike" dirty="0" err="1">
                          <a:solidFill>
                            <a:srgbClr val="000000"/>
                          </a:solidFill>
                          <a:effectLst/>
                          <a:latin typeface="맑은 고딕" panose="020B0503020000020004" pitchFamily="50" charset="-127"/>
                          <a:ea typeface="맑은 고딕" panose="020B0503020000020004" pitchFamily="50" charset="-127"/>
                        </a:rPr>
                        <a:t>omal</a:t>
                      </a:r>
                      <a:r>
                        <a:rPr lang="en-US" sz="1000" b="0" i="0" u="none" strike="noStrike" dirty="0">
                          <a:solidFill>
                            <a:srgbClr val="000000"/>
                          </a:solidFill>
                          <a:effectLst/>
                          <a:latin typeface="맑은 고딕" panose="020B0503020000020004" pitchFamily="50" charset="-127"/>
                          <a:ea typeface="맑은 고딕" panose="020B0503020000020004" pitchFamily="50" charset="-127"/>
                        </a:rPr>
                        <a:t>/</a:t>
                      </a:r>
                      <a:r>
                        <a:rPr lang="en-US" sz="1000" b="0" i="0" u="none" strike="noStrike" dirty="0" err="1">
                          <a:solidFill>
                            <a:srgbClr val="000000"/>
                          </a:solidFill>
                          <a:effectLst/>
                          <a:latin typeface="맑은 고딕" panose="020B0503020000020004" pitchFamily="50" charset="-127"/>
                          <a:ea typeface="맑은 고딕" panose="020B0503020000020004" pitchFamily="50" charset="-127"/>
                        </a:rPr>
                        <a:t>mepol</a:t>
                      </a:r>
                      <a:r>
                        <a:rPr lang="en-US" sz="1000" b="0" i="0" u="none" strike="noStrike" dirty="0">
                          <a:solidFill>
                            <a:srgbClr val="000000"/>
                          </a:solidFill>
                          <a:effectLst/>
                          <a:latin typeface="맑은 고딕" panose="020B0503020000020004" pitchFamily="50" charset="-127"/>
                          <a:ea typeface="맑은 고딕" panose="020B0503020000020004" pitchFamily="50" charset="-127"/>
                        </a:rPr>
                        <a:t>&gt;</a:t>
                      </a:r>
                      <a:r>
                        <a:rPr lang="en-US" sz="1000" b="0" i="0" u="none" strike="noStrike" dirty="0" err="1">
                          <a:solidFill>
                            <a:srgbClr val="000000"/>
                          </a:solidFill>
                          <a:effectLst/>
                          <a:latin typeface="맑은 고딕" panose="020B0503020000020004" pitchFamily="50" charset="-127"/>
                          <a:ea typeface="맑은 고딕" panose="020B0503020000020004" pitchFamily="50" charset="-127"/>
                        </a:rPr>
                        <a:t>benral</a:t>
                      </a:r>
                      <a:r>
                        <a:rPr lang="en-US" sz="1000" b="0" i="0" u="none" strike="noStrike" dirty="0">
                          <a:solidFill>
                            <a:srgbClr val="000000"/>
                          </a:solidFill>
                          <a:effectLst/>
                          <a:latin typeface="맑은 고딕" panose="020B0503020000020004" pitchFamily="50" charset="-127"/>
                          <a:ea typeface="맑은 고딕" panose="020B0503020000020004" pitchFamily="50" charset="-127"/>
                        </a:rPr>
                        <a:t>, (EGPA), </a:t>
                      </a:r>
                      <a:r>
                        <a:rPr lang="ko-KR" altLang="en-US" sz="1000" b="0" i="0" u="none" strike="noStrike" dirty="0" err="1">
                          <a:solidFill>
                            <a:srgbClr val="000000"/>
                          </a:solidFill>
                          <a:effectLst/>
                          <a:latin typeface="맑은 고딕" panose="020B0503020000020004" pitchFamily="50" charset="-127"/>
                          <a:ea typeface="맑은 고딕" panose="020B0503020000020004" pitchFamily="50" charset="-127"/>
                        </a:rPr>
                        <a:t>호산구절대기준</a:t>
                      </a:r>
                      <a:r>
                        <a:rPr lang="en-US" altLang="ko-KR" sz="1000" b="0" i="0" u="none" strike="noStrike" dirty="0">
                          <a:solidFill>
                            <a:srgbClr val="000000"/>
                          </a:solidFill>
                          <a:effectLst/>
                          <a:latin typeface="맑은 고딕" panose="020B0503020000020004" pitchFamily="50" charset="-127"/>
                          <a:ea typeface="맑은 고딕" panose="020B0503020000020004" pitchFamily="50" charset="-127"/>
                        </a:rPr>
                        <a:t>(-)</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0" fontAlgn="ct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기생충</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 (</a:t>
                      </a:r>
                      <a:r>
                        <a:rPr lang="en-US" sz="1000" b="0" i="0" u="none" strike="noStrike">
                          <a:solidFill>
                            <a:srgbClr val="000000"/>
                          </a:solidFill>
                          <a:effectLst/>
                          <a:latin typeface="맑은 고딕" panose="020B0503020000020004" pitchFamily="50" charset="-127"/>
                          <a:ea typeface="맑은 고딕" panose="020B0503020000020004" pitchFamily="50" charset="-127"/>
                        </a:rPr>
                        <a:t>H.zoster)</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1758144"/>
                  </a:ext>
                </a:extLst>
              </a:tr>
              <a:tr h="164901">
                <a:tc vMerge="1">
                  <a:txBody>
                    <a:bodyPr/>
                    <a:lstStyle/>
                    <a:p>
                      <a:pPr latinLnBrk="1"/>
                      <a:endParaRPr lang="ko-KR" altLang="en-US"/>
                    </a:p>
                  </a:txBody>
                  <a:tcPr/>
                </a:tc>
                <a:tc>
                  <a:txBody>
                    <a:bodyPr/>
                    <a:lstStyle/>
                    <a:p>
                      <a:pPr algn="l"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30mg/vial</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FEV1 120-160ml↑</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val="4168422289"/>
                  </a:ext>
                </a:extLst>
              </a:tr>
              <a:tr h="164901">
                <a:tc vMerge="1">
                  <a:txBody>
                    <a:bodyPr/>
                    <a:lstStyle/>
                    <a:p>
                      <a:pPr latinLnBrk="1"/>
                      <a:endParaRPr lang="ko-KR" altLang="en-US"/>
                    </a:p>
                  </a:txBody>
                  <a:tcPr/>
                </a:tc>
                <a:tc>
                  <a:txBody>
                    <a:bodyPr/>
                    <a:lstStyle/>
                    <a:p>
                      <a:pPr algn="l"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30mg sc q4w for 3doses, then q8w</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OCSw +(50% off)</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val="520422108"/>
                  </a:ext>
                </a:extLst>
              </a:tr>
              <a:tr h="164901">
                <a:tc rowSpan="3">
                  <a:txBody>
                    <a:bodyPr/>
                    <a:lstStyle/>
                    <a:p>
                      <a:pPr algn="ctr"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Dupilumab</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Dupixent</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AE 50-70%↓</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비급여</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 </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무</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0" fontAlgn="ctr"/>
                      <a:r>
                        <a:rPr lang="en-US" sz="1000" b="0" i="0" u="none" strike="noStrike" dirty="0" err="1">
                          <a:solidFill>
                            <a:srgbClr val="000000"/>
                          </a:solidFill>
                          <a:effectLst/>
                          <a:latin typeface="맑은 고딕" panose="020B0503020000020004" pitchFamily="50" charset="-127"/>
                          <a:ea typeface="맑은 고딕" panose="020B0503020000020004" pitchFamily="50" charset="-127"/>
                        </a:rPr>
                        <a:t>omal</a:t>
                      </a:r>
                      <a:r>
                        <a:rPr lang="en-US" sz="1000" b="0" i="0" u="none" strike="noStrike" dirty="0">
                          <a:solidFill>
                            <a:srgbClr val="000000"/>
                          </a:solidFill>
                          <a:effectLst/>
                          <a:latin typeface="맑은 고딕" panose="020B0503020000020004" pitchFamily="50" charset="-127"/>
                          <a:ea typeface="맑은 고딕" panose="020B0503020000020004" pitchFamily="50" charset="-127"/>
                        </a:rPr>
                        <a:t>/anti-IL5/5R&gt;</a:t>
                      </a:r>
                      <a:r>
                        <a:rPr lang="en-US" sz="1000" b="0" i="0" u="none" strike="noStrike" dirty="0" err="1">
                          <a:solidFill>
                            <a:srgbClr val="000000"/>
                          </a:solidFill>
                          <a:effectLst/>
                          <a:latin typeface="맑은 고딕" panose="020B0503020000020004" pitchFamily="50" charset="-127"/>
                          <a:ea typeface="맑은 고딕" panose="020B0503020000020004" pitchFamily="50" charset="-127"/>
                        </a:rPr>
                        <a:t>dupil</a:t>
                      </a:r>
                      <a:r>
                        <a:rPr lang="en-US" sz="1000" b="0" i="0" u="none" strike="noStrike" dirty="0">
                          <a:solidFill>
                            <a:srgbClr val="000000"/>
                          </a:solidFill>
                          <a:effectLst/>
                          <a:latin typeface="맑은 고딕" panose="020B0503020000020004" pitchFamily="50" charset="-127"/>
                          <a:ea typeface="맑은 고딕" panose="020B0503020000020004" pitchFamily="50" charset="-127"/>
                        </a:rPr>
                        <a:t>, NP, AD, </a:t>
                      </a:r>
                      <a:r>
                        <a:rPr lang="ko-KR" altLang="en-US" sz="1000" b="0" i="0" u="none" strike="noStrike" dirty="0" err="1">
                          <a:solidFill>
                            <a:srgbClr val="000000"/>
                          </a:solidFill>
                          <a:effectLst/>
                          <a:latin typeface="맑은 고딕" panose="020B0503020000020004" pitchFamily="50" charset="-127"/>
                          <a:ea typeface="맑은 고딕" panose="020B0503020000020004" pitchFamily="50" charset="-127"/>
                        </a:rPr>
                        <a:t>호산구절대기준</a:t>
                      </a:r>
                      <a:r>
                        <a:rPr lang="en-US" altLang="ko-KR" sz="1000" b="0" i="0" u="none" strike="noStrike" dirty="0">
                          <a:solidFill>
                            <a:srgbClr val="000000"/>
                          </a:solidFill>
                          <a:effectLst/>
                          <a:latin typeface="맑은 고딕" panose="020B0503020000020004" pitchFamily="50" charset="-127"/>
                          <a:ea typeface="맑은 고딕" panose="020B0503020000020004" pitchFamily="50" charset="-127"/>
                        </a:rPr>
                        <a:t>(-)</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0" fontAlgn="ct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호산구증가</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a:t>
                      </a:r>
                      <a:r>
                        <a:rPr lang="en-US" sz="1000" b="0" i="0" u="none" strike="noStrike">
                          <a:solidFill>
                            <a:srgbClr val="000000"/>
                          </a:solidFill>
                          <a:effectLst/>
                          <a:latin typeface="맑은 고딕" panose="020B0503020000020004" pitchFamily="50" charset="-127"/>
                          <a:ea typeface="맑은 고딕" panose="020B0503020000020004" pitchFamily="50" charset="-127"/>
                        </a:rPr>
                        <a:t>organ damage)</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4473012"/>
                  </a:ext>
                </a:extLst>
              </a:tr>
              <a:tr h="164901">
                <a:tc vMerge="1">
                  <a:txBody>
                    <a:bodyPr/>
                    <a:lstStyle/>
                    <a:p>
                      <a:pPr latinLnBrk="1"/>
                      <a:endParaRPr lang="ko-KR" altLang="en-US"/>
                    </a:p>
                  </a:txBody>
                  <a:tcPr/>
                </a:tc>
                <a:tc>
                  <a:txBody>
                    <a:bodyPr/>
                    <a:lstStyle/>
                    <a:p>
                      <a:pPr algn="l"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300mg/via</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FEV1 140-220ml↑</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val="270506984"/>
                  </a:ext>
                </a:extLst>
              </a:tr>
              <a:tr h="164901">
                <a:tc vMerge="1">
                  <a:txBody>
                    <a:bodyPr/>
                    <a:lstStyle/>
                    <a:p>
                      <a:pPr latinLnBrk="1"/>
                      <a:endParaRPr lang="ko-KR" altLang="en-US"/>
                    </a:p>
                  </a:txBody>
                  <a:tcPr/>
                </a:tc>
                <a:tc>
                  <a:txBody>
                    <a:bodyPr/>
                    <a:lstStyle/>
                    <a:p>
                      <a:pPr algn="l"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600mg sc </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후 </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300</a:t>
                      </a:r>
                      <a:r>
                        <a:rPr lang="en-US" sz="1000" b="0" i="0" u="none" strike="noStrike">
                          <a:solidFill>
                            <a:srgbClr val="000000"/>
                          </a:solidFill>
                          <a:effectLst/>
                          <a:latin typeface="맑은 고딕" panose="020B0503020000020004" pitchFamily="50" charset="-127"/>
                          <a:ea typeface="맑은 고딕" panose="020B0503020000020004" pitchFamily="50" charset="-127"/>
                        </a:rPr>
                        <a:t>mg sc q2w </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OCSw +(50% off)</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val="2982171109"/>
                  </a:ext>
                </a:extLst>
              </a:tr>
              <a:tr h="164901">
                <a:tc rowSpan="3">
                  <a:txBody>
                    <a:bodyPr/>
                    <a:lstStyle/>
                    <a:p>
                      <a:pPr algn="ctr"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Tezepelumab</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Tezspire</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AE 60-70%↓</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비급여</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 </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무</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T2-low</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들음</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OCSwD(-)</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5636012"/>
                  </a:ext>
                </a:extLst>
              </a:tr>
              <a:tr h="164901">
                <a:tc vMerge="1">
                  <a:txBody>
                    <a:bodyPr/>
                    <a:lstStyle/>
                    <a:p>
                      <a:pPr latinLnBrk="1"/>
                      <a:endParaRPr lang="ko-KR" altLang="en-US"/>
                    </a:p>
                  </a:txBody>
                  <a:tcPr/>
                </a:tc>
                <a:tc>
                  <a:txBody>
                    <a:bodyPr/>
                    <a:lstStyle/>
                    <a:p>
                      <a:pPr algn="l"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210mg/vial</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FEV1 130ml↑</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val="2719674209"/>
                  </a:ext>
                </a:extLst>
              </a:tr>
              <a:tr h="164901">
                <a:tc vMerge="1">
                  <a:txBody>
                    <a:bodyPr/>
                    <a:lstStyle/>
                    <a:p>
                      <a:pPr latinLnBrk="1"/>
                      <a:endParaRPr lang="ko-KR" altLang="en-US"/>
                    </a:p>
                  </a:txBody>
                  <a:tcPr/>
                </a:tc>
                <a:tc>
                  <a:txBody>
                    <a:bodyPr/>
                    <a:lstStyle/>
                    <a:p>
                      <a:pPr algn="l"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210mg sc q4w</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rtl="0" fontAlgn="ctr"/>
                      <a:r>
                        <a:rPr lang="ko-KR" altLang="en-US" sz="1000" b="0" i="0" u="none" strike="noStrike" dirty="0">
                          <a:solidFill>
                            <a:srgbClr val="000000"/>
                          </a:solidFill>
                          <a:effectLst/>
                          <a:latin typeface="맑은 고딕" panose="020B0503020000020004" pitchFamily="50" charset="-127"/>
                          <a:ea typeface="맑은 고딕" panose="020B0503020000020004" pitchFamily="50" charset="-127"/>
                        </a:rPr>
                        <a:t>　</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val="3204964110"/>
                  </a:ext>
                </a:extLst>
              </a:tr>
            </a:tbl>
          </a:graphicData>
        </a:graphic>
      </p:graphicFrame>
      <p:sp>
        <p:nvSpPr>
          <p:cNvPr id="6" name="직사각형 5"/>
          <p:cNvSpPr/>
          <p:nvPr/>
        </p:nvSpPr>
        <p:spPr>
          <a:xfrm>
            <a:off x="0" y="1275834"/>
            <a:ext cx="2454518" cy="369332"/>
          </a:xfrm>
          <a:prstGeom prst="rect">
            <a:avLst/>
          </a:prstGeom>
        </p:spPr>
        <p:txBody>
          <a:bodyPr wrap="none">
            <a:spAutoFit/>
          </a:bodyPr>
          <a:lstStyle/>
          <a:p>
            <a:r>
              <a:rPr lang="en-US" altLang="ko-KR" dirty="0"/>
              <a:t>Biologics </a:t>
            </a:r>
            <a:r>
              <a:rPr lang="ko-KR" altLang="en-US" dirty="0"/>
              <a:t>장단점 정리</a:t>
            </a:r>
            <a:r>
              <a:rPr lang="en-US" altLang="ko-KR" dirty="0"/>
              <a:t> </a:t>
            </a:r>
            <a:endParaRPr lang="ko-KR" altLang="en-US" dirty="0"/>
          </a:p>
        </p:txBody>
      </p:sp>
      <p:sp>
        <p:nvSpPr>
          <p:cNvPr id="7" name="직사각형 6"/>
          <p:cNvSpPr/>
          <p:nvPr/>
        </p:nvSpPr>
        <p:spPr>
          <a:xfrm>
            <a:off x="5682161" y="549365"/>
            <a:ext cx="6509839" cy="954107"/>
          </a:xfrm>
          <a:prstGeom prst="rect">
            <a:avLst/>
          </a:prstGeom>
          <a:solidFill>
            <a:srgbClr val="FFFF00"/>
          </a:solidFill>
        </p:spPr>
        <p:txBody>
          <a:bodyPr wrap="square">
            <a:spAutoFit/>
          </a:bodyPr>
          <a:lstStyle/>
          <a:p>
            <a:pPr marL="214313" indent="-214313" defTabSz="685800">
              <a:buFont typeface="Arial" panose="020B0604020202020204" pitchFamily="34" charset="0"/>
              <a:buChar char="•"/>
            </a:pPr>
            <a:r>
              <a:rPr lang="ko-KR" altLang="en-US" sz="1600" dirty="0">
                <a:solidFill>
                  <a:prstClr val="black"/>
                </a:solidFill>
                <a:latin typeface="Arial"/>
                <a:cs typeface="Arial"/>
              </a:rPr>
              <a:t>아직 잘 모름 </a:t>
            </a:r>
            <a:r>
              <a:rPr lang="en-US" altLang="ko-KR" sz="1600" dirty="0">
                <a:solidFill>
                  <a:prstClr val="black"/>
                </a:solidFill>
                <a:latin typeface="Arial"/>
                <a:cs typeface="Arial"/>
              </a:rPr>
              <a:t>(head to head </a:t>
            </a:r>
            <a:r>
              <a:rPr lang="ko-KR" altLang="en-US" sz="1600" dirty="0">
                <a:solidFill>
                  <a:prstClr val="black"/>
                </a:solidFill>
                <a:latin typeface="Arial"/>
                <a:cs typeface="Arial"/>
              </a:rPr>
              <a:t>연구는 없음</a:t>
            </a:r>
            <a:r>
              <a:rPr lang="en-US" altLang="ko-KR" sz="1600" dirty="0">
                <a:solidFill>
                  <a:prstClr val="black"/>
                </a:solidFill>
                <a:latin typeface="Arial"/>
                <a:cs typeface="Arial"/>
              </a:rPr>
              <a:t>)</a:t>
            </a:r>
          </a:p>
          <a:p>
            <a:pPr marL="214313" indent="-214313" defTabSz="685800">
              <a:buFont typeface="Arial" panose="020B0604020202020204" pitchFamily="34" charset="0"/>
              <a:buChar char="•"/>
            </a:pPr>
            <a:r>
              <a:rPr lang="en-US" altLang="ko-KR" sz="1600" b="1" u="sng" dirty="0">
                <a:solidFill>
                  <a:prstClr val="black"/>
                </a:solidFill>
                <a:latin typeface="Arial"/>
                <a:cs typeface="Arial"/>
              </a:rPr>
              <a:t>GINA</a:t>
            </a:r>
            <a:r>
              <a:rPr lang="en-US" altLang="ko-KR" sz="1600" dirty="0">
                <a:solidFill>
                  <a:prstClr val="black"/>
                </a:solidFill>
                <a:latin typeface="Arial"/>
                <a:cs typeface="Arial"/>
              </a:rPr>
              <a:t> severe asthma pocket guide (2022/2024)</a:t>
            </a:r>
            <a:endParaRPr lang="ko-KR" altLang="en-US" sz="1600" dirty="0">
              <a:solidFill>
                <a:prstClr val="black"/>
              </a:solidFill>
              <a:latin typeface="Arial"/>
              <a:cs typeface="Arial"/>
            </a:endParaRPr>
          </a:p>
          <a:p>
            <a:pPr marL="557213" lvl="1" indent="-214313" defTabSz="685800">
              <a:buFontTx/>
              <a:buChar char="-"/>
            </a:pPr>
            <a:r>
              <a:rPr lang="ko-KR" altLang="en-US" sz="1600" b="1" u="sng" dirty="0">
                <a:solidFill>
                  <a:prstClr val="black"/>
                </a:solidFill>
                <a:latin typeface="Arial"/>
                <a:cs typeface="Arial"/>
              </a:rPr>
              <a:t>약제 별 장단점 </a:t>
            </a:r>
            <a:r>
              <a:rPr lang="en-US" altLang="ko-KR" sz="1600" dirty="0">
                <a:solidFill>
                  <a:prstClr val="black"/>
                </a:solidFill>
                <a:latin typeface="Arial"/>
                <a:cs typeface="Arial"/>
              </a:rPr>
              <a:t>(</a:t>
            </a:r>
            <a:r>
              <a:rPr lang="ko-KR" altLang="en-US" sz="2400" b="1" u="sng" dirty="0">
                <a:solidFill>
                  <a:prstClr val="black"/>
                </a:solidFill>
                <a:latin typeface="Arial"/>
                <a:cs typeface="Arial"/>
              </a:rPr>
              <a:t>동반질환</a:t>
            </a:r>
            <a:r>
              <a:rPr lang="ko-KR" altLang="en-US" sz="1600" b="1" u="sng" dirty="0">
                <a:solidFill>
                  <a:prstClr val="black"/>
                </a:solidFill>
                <a:latin typeface="Arial"/>
                <a:cs typeface="Arial"/>
              </a:rPr>
              <a:t>에 대한 효과</a:t>
            </a:r>
            <a:r>
              <a:rPr lang="en-US" altLang="ko-KR" sz="1600" dirty="0">
                <a:solidFill>
                  <a:prstClr val="black"/>
                </a:solidFill>
                <a:latin typeface="Arial"/>
                <a:cs typeface="Arial"/>
              </a:rPr>
              <a:t>, </a:t>
            </a:r>
            <a:r>
              <a:rPr lang="ko-KR" altLang="en-US" sz="1600" dirty="0">
                <a:solidFill>
                  <a:prstClr val="black"/>
                </a:solidFill>
                <a:latin typeface="Arial"/>
                <a:cs typeface="Arial"/>
              </a:rPr>
              <a:t>부작용</a:t>
            </a:r>
            <a:r>
              <a:rPr lang="en-US" altLang="ko-KR" sz="1600" dirty="0">
                <a:solidFill>
                  <a:prstClr val="black"/>
                </a:solidFill>
                <a:latin typeface="Arial"/>
                <a:cs typeface="Arial"/>
              </a:rPr>
              <a:t>) </a:t>
            </a:r>
            <a:r>
              <a:rPr lang="ko-KR" altLang="en-US" sz="1600" dirty="0">
                <a:solidFill>
                  <a:prstClr val="black"/>
                </a:solidFill>
                <a:latin typeface="Arial"/>
                <a:cs typeface="Arial"/>
              </a:rPr>
              <a:t>고려</a:t>
            </a:r>
            <a:endParaRPr lang="en-US" altLang="ko-KR" sz="1600" dirty="0">
              <a:solidFill>
                <a:prstClr val="black"/>
              </a:solidFill>
              <a:latin typeface="Arial"/>
              <a:cs typeface="Arial"/>
            </a:endParaRPr>
          </a:p>
        </p:txBody>
      </p:sp>
    </p:spTree>
    <p:extLst>
      <p:ext uri="{BB962C8B-B14F-4D97-AF65-F5344CB8AC3E}">
        <p14:creationId xmlns:p14="http://schemas.microsoft.com/office/powerpoint/2010/main" val="348759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a:t>중증천식에서 </a:t>
            </a:r>
            <a:r>
              <a:rPr lang="en-US" altLang="ko-KR" dirty="0"/>
              <a:t>biologics </a:t>
            </a:r>
            <a:r>
              <a:rPr lang="ko-KR" altLang="en-US" dirty="0"/>
              <a:t>어떻게 선택해야 하는가</a:t>
            </a:r>
            <a:r>
              <a:rPr lang="en-US" altLang="ko-KR" dirty="0"/>
              <a:t>?</a:t>
            </a:r>
            <a:br>
              <a:rPr lang="en-US" altLang="ko-KR" dirty="0"/>
            </a:br>
            <a:endParaRPr lang="ko-KR" altLang="en-US" dirty="0"/>
          </a:p>
        </p:txBody>
      </p:sp>
      <p:graphicFrame>
        <p:nvGraphicFramePr>
          <p:cNvPr id="8" name="표 7"/>
          <p:cNvGraphicFramePr>
            <a:graphicFrameLocks noGrp="1"/>
          </p:cNvGraphicFramePr>
          <p:nvPr>
            <p:extLst>
              <p:ext uri="{D42A27DB-BD31-4B8C-83A1-F6EECF244321}">
                <p14:modId xmlns:p14="http://schemas.microsoft.com/office/powerpoint/2010/main" val="4120222246"/>
              </p:ext>
            </p:extLst>
          </p:nvPr>
        </p:nvGraphicFramePr>
        <p:xfrm>
          <a:off x="737394" y="1923535"/>
          <a:ext cx="10685531" cy="4037739"/>
        </p:xfrm>
        <a:graphic>
          <a:graphicData uri="http://schemas.openxmlformats.org/drawingml/2006/table">
            <a:tbl>
              <a:tblPr/>
              <a:tblGrid>
                <a:gridCol w="5489728">
                  <a:extLst>
                    <a:ext uri="{9D8B030D-6E8A-4147-A177-3AD203B41FA5}">
                      <a16:colId xmlns:a16="http://schemas.microsoft.com/office/drawing/2014/main" val="2665140055"/>
                    </a:ext>
                  </a:extLst>
                </a:gridCol>
                <a:gridCol w="1668725">
                  <a:extLst>
                    <a:ext uri="{9D8B030D-6E8A-4147-A177-3AD203B41FA5}">
                      <a16:colId xmlns:a16="http://schemas.microsoft.com/office/drawing/2014/main" val="1658915859"/>
                    </a:ext>
                  </a:extLst>
                </a:gridCol>
                <a:gridCol w="682660">
                  <a:extLst>
                    <a:ext uri="{9D8B030D-6E8A-4147-A177-3AD203B41FA5}">
                      <a16:colId xmlns:a16="http://schemas.microsoft.com/office/drawing/2014/main" val="3924928472"/>
                    </a:ext>
                  </a:extLst>
                </a:gridCol>
                <a:gridCol w="682660">
                  <a:extLst>
                    <a:ext uri="{9D8B030D-6E8A-4147-A177-3AD203B41FA5}">
                      <a16:colId xmlns:a16="http://schemas.microsoft.com/office/drawing/2014/main" val="2502903704"/>
                    </a:ext>
                  </a:extLst>
                </a:gridCol>
                <a:gridCol w="2161758">
                  <a:extLst>
                    <a:ext uri="{9D8B030D-6E8A-4147-A177-3AD203B41FA5}">
                      <a16:colId xmlns:a16="http://schemas.microsoft.com/office/drawing/2014/main" val="2410837619"/>
                    </a:ext>
                  </a:extLst>
                </a:gridCol>
              </a:tblGrid>
              <a:tr h="284105">
                <a:tc>
                  <a:txBody>
                    <a:bodyPr/>
                    <a:lstStyle/>
                    <a:p>
                      <a:pPr algn="l" fontAlgn="ctr"/>
                      <a:r>
                        <a:rPr lang="en-US" sz="1400" b="0" i="0" u="none" strike="noStrike">
                          <a:solidFill>
                            <a:srgbClr val="000000"/>
                          </a:solidFill>
                          <a:effectLst/>
                          <a:latin typeface="맑은 고딕" panose="020B0503020000020004" pitchFamily="50" charset="-127"/>
                          <a:ea typeface="맑은 고딕" panose="020B0503020000020004" pitchFamily="50" charset="-127"/>
                        </a:rPr>
                        <a:t>BA + </a:t>
                      </a:r>
                    </a:p>
                  </a:txBody>
                  <a:tcPr marL="8609" marR="8609" marT="8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l" fontAlgn="ctr"/>
                      <a:r>
                        <a:rPr lang="en-US" sz="1400" b="0" i="0" u="none" strike="noStrike">
                          <a:solidFill>
                            <a:srgbClr val="000000"/>
                          </a:solidFill>
                          <a:effectLst/>
                          <a:latin typeface="맑은 고딕" panose="020B0503020000020004" pitchFamily="50" charset="-127"/>
                          <a:ea typeface="맑은 고딕" panose="020B0503020000020004" pitchFamily="50" charset="-127"/>
                        </a:rPr>
                        <a:t>Choice</a:t>
                      </a:r>
                    </a:p>
                  </a:txBody>
                  <a:tcPr marL="8609" marR="8609" marT="8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latinLnBrk="1"/>
                      <a:endParaRPr lang="ko-KR" altLang="en-US"/>
                    </a:p>
                  </a:txBody>
                  <a:tcPr/>
                </a:tc>
                <a:tc hMerge="1">
                  <a:txBody>
                    <a:bodyPr/>
                    <a:lstStyle/>
                    <a:p>
                      <a:pPr latinLnBrk="1"/>
                      <a:endParaRPr lang="ko-KR" altLang="en-US"/>
                    </a:p>
                  </a:txBody>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비고</a:t>
                      </a:r>
                    </a:p>
                  </a:txBody>
                  <a:tcPr marL="8609" marR="8609" marT="8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2462496"/>
                  </a:ext>
                </a:extLst>
              </a:tr>
              <a:tr h="275496">
                <a:tc>
                  <a:txBody>
                    <a:bodyPr/>
                    <a:lstStyle/>
                    <a:p>
                      <a:pPr algn="l" fontAlgn="ctr"/>
                      <a:r>
                        <a:rPr lang="en-US" sz="1400" b="1" i="0" u="sng" strike="noStrike" dirty="0">
                          <a:solidFill>
                            <a:srgbClr val="000000"/>
                          </a:solidFill>
                          <a:effectLst/>
                          <a:latin typeface="맑은 고딕" panose="020B0503020000020004" pitchFamily="50" charset="-127"/>
                          <a:ea typeface="맑은 고딕" panose="020B0503020000020004" pitchFamily="50" charset="-127"/>
                        </a:rPr>
                        <a:t>EGPA (eosinophilic organ damage) </a:t>
                      </a:r>
                    </a:p>
                  </a:txBody>
                  <a:tcPr marL="387417"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맑은 고딕" panose="020B0503020000020004" pitchFamily="50" charset="-127"/>
                          <a:ea typeface="맑은 고딕" panose="020B0503020000020004" pitchFamily="50" charset="-127"/>
                        </a:rPr>
                        <a:t>Anti-IL5/IL5R</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sng" strike="noStrike">
                          <a:solidFill>
                            <a:srgbClr val="000000"/>
                          </a:solidFill>
                          <a:effectLst/>
                          <a:latin typeface="맑은 고딕" panose="020B0503020000020004" pitchFamily="50" charset="-127"/>
                          <a:ea typeface="맑은 고딕" panose="020B0503020000020004" pitchFamily="50" charset="-127"/>
                        </a:rPr>
                        <a:t>Mepol</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sng" strike="noStrike">
                          <a:solidFill>
                            <a:srgbClr val="000000"/>
                          </a:solidFill>
                          <a:effectLst/>
                          <a:latin typeface="맑은 고딕" panose="020B0503020000020004" pitchFamily="50" charset="-127"/>
                          <a:ea typeface="맑은 고딕" panose="020B0503020000020004" pitchFamily="50" charset="-127"/>
                        </a:rPr>
                        <a:t>Benral</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맑은 고딕" panose="020B0503020000020004" pitchFamily="50" charset="-127"/>
                          <a:ea typeface="맑은 고딕" panose="020B0503020000020004" pitchFamily="50" charset="-127"/>
                        </a:rPr>
                        <a:t>Resli</a:t>
                      </a: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는 연구</a:t>
                      </a:r>
                      <a:r>
                        <a:rPr lang="en-US" altLang="ko-KR" sz="1400" b="0" i="0" u="none" strike="noStrike">
                          <a:solidFill>
                            <a:srgbClr val="000000"/>
                          </a:solidFill>
                          <a:effectLst/>
                          <a:latin typeface="맑은 고딕" panose="020B0503020000020004" pitchFamily="50" charset="-127"/>
                          <a:ea typeface="맑은 고딕" panose="020B0503020000020004" pitchFamily="50" charset="-127"/>
                        </a:rPr>
                        <a:t>(-)</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9408565"/>
                  </a:ext>
                </a:extLst>
              </a:tr>
              <a:tr h="275496">
                <a:tc>
                  <a:txBody>
                    <a:bodyPr/>
                    <a:lstStyle/>
                    <a:p>
                      <a:pPr algn="l" fontAlgn="ctr"/>
                      <a:r>
                        <a:rPr lang="en-US" sz="1400" b="1" i="0" u="sng" strike="noStrike" dirty="0">
                          <a:solidFill>
                            <a:srgbClr val="000000"/>
                          </a:solidFill>
                          <a:effectLst/>
                          <a:latin typeface="맑은 고딕" panose="020B0503020000020004" pitchFamily="50" charset="-127"/>
                          <a:ea typeface="맑은 고딕" panose="020B0503020000020004" pitchFamily="50" charset="-127"/>
                        </a:rPr>
                        <a:t>AD </a:t>
                      </a:r>
                    </a:p>
                  </a:txBody>
                  <a:tcPr marL="387417"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sng" strike="noStrike">
                          <a:solidFill>
                            <a:srgbClr val="000000"/>
                          </a:solidFill>
                          <a:effectLst/>
                          <a:latin typeface="맑은 고딕" panose="020B0503020000020004" pitchFamily="50" charset="-127"/>
                          <a:ea typeface="맑은 고딕" panose="020B0503020000020004" pitchFamily="50" charset="-127"/>
                        </a:rPr>
                        <a:t>Dupilumab</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1" i="0" u="sng"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1" i="0" u="sng"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5482703"/>
                  </a:ext>
                </a:extLst>
              </a:tr>
              <a:tr h="275496">
                <a:tc>
                  <a:txBody>
                    <a:bodyPr/>
                    <a:lstStyle/>
                    <a:p>
                      <a:pPr algn="l" fontAlgn="ctr"/>
                      <a:r>
                        <a:rPr lang="ko-KR" altLang="en-US" sz="1400" b="1" i="0" u="sng" strike="noStrike" baseline="0" dirty="0">
                          <a:solidFill>
                            <a:srgbClr val="000000"/>
                          </a:solidFill>
                          <a:effectLst/>
                          <a:latin typeface="맑은 고딕" panose="020B0503020000020004" pitchFamily="50" charset="-127"/>
                          <a:ea typeface="맑은 고딕" panose="020B0503020000020004" pitchFamily="50" charset="-127"/>
                        </a:rPr>
                        <a:t>만성두드러기</a:t>
                      </a:r>
                      <a:r>
                        <a:rPr lang="en-US" sz="1400" b="1" i="0" u="sng" strike="noStrike" baseline="0" dirty="0">
                          <a:solidFill>
                            <a:srgbClr val="000000"/>
                          </a:solidFill>
                          <a:effectLst/>
                          <a:latin typeface="맑은 고딕" panose="020B0503020000020004" pitchFamily="50" charset="-127"/>
                          <a:ea typeface="맑은 고딕" panose="020B0503020000020004" pitchFamily="50" charset="-127"/>
                        </a:rPr>
                        <a:t> or </a:t>
                      </a:r>
                      <a:r>
                        <a:rPr lang="ko-KR" altLang="en-US" sz="1400" b="1" i="0" u="sng" strike="noStrike" baseline="0" dirty="0" err="1">
                          <a:solidFill>
                            <a:srgbClr val="000000"/>
                          </a:solidFill>
                          <a:effectLst/>
                          <a:latin typeface="맑은 고딕" panose="020B0503020000020004" pitchFamily="50" charset="-127"/>
                          <a:ea typeface="맑은 고딕" panose="020B0503020000020004" pitchFamily="50" charset="-127"/>
                        </a:rPr>
                        <a:t>아나필락시스</a:t>
                      </a:r>
                      <a:r>
                        <a:rPr lang="en-US" sz="1400" b="1" i="0" u="sng" strike="noStrike" dirty="0">
                          <a:solidFill>
                            <a:srgbClr val="000000"/>
                          </a:solidFill>
                          <a:effectLst/>
                          <a:latin typeface="맑은 고딕" panose="020B0503020000020004" pitchFamily="50" charset="-127"/>
                          <a:ea typeface="맑은 고딕" panose="020B0503020000020004" pitchFamily="50" charset="-127"/>
                        </a:rPr>
                        <a:t>  </a:t>
                      </a:r>
                    </a:p>
                  </a:txBody>
                  <a:tcPr marL="387417"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sng" strike="noStrike">
                          <a:solidFill>
                            <a:srgbClr val="000000"/>
                          </a:solidFill>
                          <a:effectLst/>
                          <a:latin typeface="맑은 고딕" panose="020B0503020000020004" pitchFamily="50" charset="-127"/>
                          <a:ea typeface="맑은 고딕" panose="020B0503020000020004" pitchFamily="50" charset="-127"/>
                        </a:rPr>
                        <a:t>Omalizumab</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1" i="0" u="sng"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1" i="0" u="sng"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1977885"/>
                  </a:ext>
                </a:extLst>
              </a:tr>
              <a:tr h="275496">
                <a:tc>
                  <a:txBody>
                    <a:bodyPr/>
                    <a:lstStyle/>
                    <a:p>
                      <a:pPr algn="l" fontAlgn="ctr"/>
                      <a:r>
                        <a:rPr lang="en-US" sz="1400" b="0" i="0" u="none" strike="noStrike" dirty="0">
                          <a:solidFill>
                            <a:srgbClr val="000000"/>
                          </a:solidFill>
                          <a:effectLst/>
                          <a:latin typeface="맑은 고딕" panose="020B0503020000020004" pitchFamily="50" charset="-127"/>
                          <a:ea typeface="맑은 고딕" panose="020B0503020000020004" pitchFamily="50" charset="-127"/>
                        </a:rPr>
                        <a:t>Early onset</a:t>
                      </a:r>
                    </a:p>
                  </a:txBody>
                  <a:tcPr marL="387417"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맑은 고딕" panose="020B0503020000020004" pitchFamily="50" charset="-127"/>
                          <a:ea typeface="맑은 고딕" panose="020B0503020000020004" pitchFamily="50" charset="-127"/>
                        </a:rPr>
                        <a:t>Omalizumab</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1" i="0" u="sng"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1" i="0" u="sng"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7001007"/>
                  </a:ext>
                </a:extLst>
              </a:tr>
              <a:tr h="275496">
                <a:tc rowSpan="2">
                  <a:txBody>
                    <a:bodyPr/>
                    <a:lstStyle/>
                    <a:p>
                      <a:pPr algn="l" fontAlgn="t"/>
                      <a:r>
                        <a:rPr lang="en-US" sz="1400" b="0" i="0" u="none" strike="noStrike" dirty="0">
                          <a:solidFill>
                            <a:srgbClr val="000000"/>
                          </a:solidFill>
                          <a:effectLst/>
                          <a:latin typeface="맑은 고딕" panose="020B0503020000020004" pitchFamily="50" charset="-127"/>
                          <a:ea typeface="맑은 고딕" panose="020B0503020000020004" pitchFamily="50" charset="-127"/>
                        </a:rPr>
                        <a:t>Late onset/</a:t>
                      </a:r>
                      <a:r>
                        <a:rPr lang="en-US" sz="1400" b="1" i="0" u="sng" strike="noStrike" dirty="0">
                          <a:solidFill>
                            <a:srgbClr val="000000"/>
                          </a:solidFill>
                          <a:effectLst/>
                          <a:latin typeface="맑은 고딕" panose="020B0503020000020004" pitchFamily="50" charset="-127"/>
                          <a:ea typeface="맑은 고딕" panose="020B0503020000020004" pitchFamily="50" charset="-127"/>
                        </a:rPr>
                        <a:t>nasal polyp</a:t>
                      </a:r>
                    </a:p>
                  </a:txBody>
                  <a:tcPr marL="387417" marR="8609" marT="860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sng" strike="noStrike" dirty="0">
                          <a:solidFill>
                            <a:srgbClr val="000000"/>
                          </a:solidFill>
                          <a:effectLst/>
                          <a:latin typeface="맑은 고딕" panose="020B0503020000020004" pitchFamily="50" charset="-127"/>
                          <a:ea typeface="맑은 고딕" panose="020B0503020000020004" pitchFamily="50" charset="-127"/>
                        </a:rPr>
                        <a:t>Dupilumab</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1" i="0" u="sng"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1" i="0" u="sng"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7323445"/>
                  </a:ext>
                </a:extLst>
              </a:tr>
              <a:tr h="275496">
                <a:tc vMerge="1">
                  <a:txBody>
                    <a:bodyPr/>
                    <a:lstStyle/>
                    <a:p>
                      <a:pPr latinLnBrk="1"/>
                      <a:endParaRPr lang="ko-KR" altLang="en-US"/>
                    </a:p>
                  </a:txBody>
                  <a:tcPr/>
                </a:tc>
                <a:tc>
                  <a:txBody>
                    <a:bodyPr/>
                    <a:lstStyle/>
                    <a:p>
                      <a:pPr algn="l" fontAlgn="ctr"/>
                      <a:r>
                        <a:rPr lang="en-US" sz="1400" b="0" i="0" u="none" strike="noStrike" dirty="0">
                          <a:solidFill>
                            <a:srgbClr val="000000"/>
                          </a:solidFill>
                          <a:effectLst/>
                          <a:latin typeface="맑은 고딕" panose="020B0503020000020004" pitchFamily="50" charset="-127"/>
                          <a:ea typeface="맑은 고딕" panose="020B0503020000020004" pitchFamily="50" charset="-127"/>
                        </a:rPr>
                        <a:t>anti-IL5/IL5R</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1" i="0" u="sng"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1" i="0" u="sng"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0537269"/>
                  </a:ext>
                </a:extLst>
              </a:tr>
              <a:tr h="275496">
                <a:tc>
                  <a:txBody>
                    <a:bodyPr/>
                    <a:lstStyle/>
                    <a:p>
                      <a:pPr algn="l" fontAlgn="ctr"/>
                      <a:r>
                        <a:rPr lang="en-US" sz="1400" b="1" i="0" u="sng" strike="noStrike">
                          <a:solidFill>
                            <a:srgbClr val="000000"/>
                          </a:solidFill>
                          <a:effectLst/>
                          <a:latin typeface="맑은 고딕" panose="020B0503020000020004" pitchFamily="50" charset="-127"/>
                          <a:ea typeface="맑은 고딕" panose="020B0503020000020004" pitchFamily="50" charset="-127"/>
                        </a:rPr>
                        <a:t>High FeNO </a:t>
                      </a:r>
                    </a:p>
                  </a:txBody>
                  <a:tcPr marL="387417"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sng" strike="noStrike" dirty="0">
                          <a:solidFill>
                            <a:srgbClr val="000000"/>
                          </a:solidFill>
                          <a:effectLst/>
                          <a:latin typeface="맑은 고딕" panose="020B0503020000020004" pitchFamily="50" charset="-127"/>
                          <a:ea typeface="맑은 고딕" panose="020B0503020000020004" pitchFamily="50" charset="-127"/>
                        </a:rPr>
                        <a:t>Dupilumab</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1" i="0" u="sng"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1" i="0" u="sng"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3831680"/>
                  </a:ext>
                </a:extLst>
              </a:tr>
              <a:tr h="275496">
                <a:tc rowSpan="2">
                  <a:txBody>
                    <a:bodyPr/>
                    <a:lstStyle/>
                    <a:p>
                      <a:pPr algn="l" fontAlgn="t"/>
                      <a:r>
                        <a:rPr lang="en-US" sz="1400" b="1" i="0" u="sng" strike="noStrike" dirty="0">
                          <a:solidFill>
                            <a:srgbClr val="000000"/>
                          </a:solidFill>
                          <a:effectLst/>
                          <a:latin typeface="맑은 고딕" panose="020B0503020000020004" pitchFamily="50" charset="-127"/>
                          <a:ea typeface="맑은 고딕" panose="020B0503020000020004" pitchFamily="50" charset="-127"/>
                        </a:rPr>
                        <a:t>OCS-dependent asthma</a:t>
                      </a:r>
                    </a:p>
                  </a:txBody>
                  <a:tcPr marL="387417" marR="8609" marT="860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sng" strike="noStrike" dirty="0">
                          <a:solidFill>
                            <a:srgbClr val="000000"/>
                          </a:solidFill>
                          <a:effectLst/>
                          <a:latin typeface="맑은 고딕" panose="020B0503020000020004" pitchFamily="50" charset="-127"/>
                          <a:ea typeface="맑은 고딕" panose="020B0503020000020004" pitchFamily="50" charset="-127"/>
                        </a:rPr>
                        <a:t>Dupilumab</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1" i="0" u="sng"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1" i="0" u="sng"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802903"/>
                  </a:ext>
                </a:extLst>
              </a:tr>
              <a:tr h="275496">
                <a:tc vMerge="1">
                  <a:txBody>
                    <a:bodyPr/>
                    <a:lstStyle/>
                    <a:p>
                      <a:pPr latinLnBrk="1"/>
                      <a:endParaRPr lang="ko-KR" altLang="en-US"/>
                    </a:p>
                  </a:txBody>
                  <a:tcPr/>
                </a:tc>
                <a:tc>
                  <a:txBody>
                    <a:bodyPr/>
                    <a:lstStyle/>
                    <a:p>
                      <a:pPr algn="l" fontAlgn="ctr"/>
                      <a:r>
                        <a:rPr lang="en-US" sz="1400" b="0" i="0" u="none" strike="noStrike" dirty="0">
                          <a:solidFill>
                            <a:srgbClr val="000000"/>
                          </a:solidFill>
                          <a:effectLst/>
                          <a:latin typeface="맑은 고딕" panose="020B0503020000020004" pitchFamily="50" charset="-127"/>
                          <a:ea typeface="맑은 고딕" panose="020B0503020000020004" pitchFamily="50" charset="-127"/>
                        </a:rPr>
                        <a:t>Anti-IL5/IL5R</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sng" strike="noStrike" dirty="0" err="1">
                          <a:solidFill>
                            <a:srgbClr val="000000"/>
                          </a:solidFill>
                          <a:effectLst/>
                          <a:latin typeface="맑은 고딕" panose="020B0503020000020004" pitchFamily="50" charset="-127"/>
                          <a:ea typeface="맑은 고딕" panose="020B0503020000020004" pitchFamily="50" charset="-127"/>
                        </a:rPr>
                        <a:t>Mepol</a:t>
                      </a:r>
                      <a:endParaRPr lang="en-US" sz="1400" b="1" i="0" u="sng" strike="noStrike" dirty="0">
                        <a:solidFill>
                          <a:srgbClr val="000000"/>
                        </a:solidFill>
                        <a:effectLst/>
                        <a:latin typeface="맑은 고딕" panose="020B0503020000020004" pitchFamily="50" charset="-127"/>
                        <a:ea typeface="맑은 고딕" panose="020B0503020000020004" pitchFamily="50" charset="-127"/>
                      </a:endParaRP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sng" strike="noStrike">
                          <a:solidFill>
                            <a:srgbClr val="000000"/>
                          </a:solidFill>
                          <a:effectLst/>
                          <a:latin typeface="맑은 고딕" panose="020B0503020000020004" pitchFamily="50" charset="-127"/>
                          <a:ea typeface="맑은 고딕" panose="020B0503020000020004" pitchFamily="50" charset="-127"/>
                        </a:rPr>
                        <a:t>Benral</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맑은 고딕" panose="020B0503020000020004" pitchFamily="50" charset="-127"/>
                          <a:ea typeface="맑은 고딕" panose="020B0503020000020004" pitchFamily="50" charset="-127"/>
                        </a:rPr>
                        <a:t>Resli</a:t>
                      </a: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는 연구</a:t>
                      </a:r>
                      <a:r>
                        <a:rPr lang="en-US" altLang="ko-KR" sz="1400" b="0" i="0" u="none" strike="noStrike">
                          <a:solidFill>
                            <a:srgbClr val="000000"/>
                          </a:solidFill>
                          <a:effectLst/>
                          <a:latin typeface="맑은 고딕" panose="020B0503020000020004" pitchFamily="50" charset="-127"/>
                          <a:ea typeface="맑은 고딕" panose="020B0503020000020004" pitchFamily="50" charset="-127"/>
                        </a:rPr>
                        <a:t>(-)</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7829880"/>
                  </a:ext>
                </a:extLst>
              </a:tr>
              <a:tr h="275496">
                <a:tc rowSpan="2">
                  <a:txBody>
                    <a:bodyPr/>
                    <a:lstStyle/>
                    <a:p>
                      <a:pPr algn="l" fontAlgn="t"/>
                      <a:r>
                        <a:rPr lang="pt-BR" sz="1400" b="0" i="0" u="none" strike="noStrike" dirty="0">
                          <a:solidFill>
                            <a:srgbClr val="000000"/>
                          </a:solidFill>
                          <a:effectLst/>
                          <a:latin typeface="맑은 고딕" panose="020B0503020000020004" pitchFamily="50" charset="-127"/>
                          <a:ea typeface="맑은 고딕" panose="020B0503020000020004" pitchFamily="50" charset="-127"/>
                        </a:rPr>
                        <a:t>h/o H.zoster</a:t>
                      </a:r>
                    </a:p>
                  </a:txBody>
                  <a:tcPr marL="387417" marR="8609" marT="860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err="1">
                          <a:solidFill>
                            <a:srgbClr val="000000"/>
                          </a:solidFill>
                          <a:effectLst/>
                          <a:latin typeface="맑은 고딕" panose="020B0503020000020004" pitchFamily="50" charset="-127"/>
                          <a:ea typeface="맑은 고딕" panose="020B0503020000020004" pitchFamily="50" charset="-127"/>
                        </a:rPr>
                        <a:t>Dupilumab</a:t>
                      </a:r>
                      <a:endParaRPr lang="en-US" sz="14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dirty="0">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1" i="0" u="sng" strike="noStrike" dirty="0">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dirty="0">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4725120"/>
                  </a:ext>
                </a:extLst>
              </a:tr>
              <a:tr h="275496">
                <a:tc vMerge="1">
                  <a:txBody>
                    <a:bodyPr/>
                    <a:lstStyle/>
                    <a:p>
                      <a:pPr latinLnBrk="1"/>
                      <a:endParaRPr lang="ko-KR" altLang="en-US"/>
                    </a:p>
                  </a:txBody>
                  <a:tcPr/>
                </a:tc>
                <a:tc>
                  <a:txBody>
                    <a:bodyPr/>
                    <a:lstStyle/>
                    <a:p>
                      <a:pPr algn="l" fontAlgn="ctr"/>
                      <a:r>
                        <a:rPr lang="en-US" sz="1400" b="0" i="0" u="none" strike="noStrike" dirty="0">
                          <a:solidFill>
                            <a:srgbClr val="000000"/>
                          </a:solidFill>
                          <a:effectLst/>
                          <a:latin typeface="맑은 고딕" panose="020B0503020000020004" pitchFamily="50" charset="-127"/>
                          <a:ea typeface="맑은 고딕" panose="020B0503020000020004" pitchFamily="50" charset="-127"/>
                        </a:rPr>
                        <a:t>Anti-IL5/IL5R</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err="1">
                          <a:solidFill>
                            <a:srgbClr val="000000"/>
                          </a:solidFill>
                          <a:effectLst/>
                          <a:latin typeface="맑은 고딕" panose="020B0503020000020004" pitchFamily="50" charset="-127"/>
                          <a:ea typeface="맑은 고딕" panose="020B0503020000020004" pitchFamily="50" charset="-127"/>
                        </a:rPr>
                        <a:t>Resli</a:t>
                      </a:r>
                      <a:endParaRPr lang="en-US" sz="14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1" i="0" u="sng" strike="noStrike" dirty="0">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1031628"/>
                  </a:ext>
                </a:extLst>
              </a:tr>
              <a:tr h="275496">
                <a:tc>
                  <a:txBody>
                    <a:bodyPr/>
                    <a:lstStyle/>
                    <a:p>
                      <a:pPr algn="l" fontAlgn="ctr"/>
                      <a:r>
                        <a:rPr lang="en-US" sz="1400" b="0" i="0" u="none" strike="noStrike" dirty="0">
                          <a:solidFill>
                            <a:srgbClr val="000000"/>
                          </a:solidFill>
                          <a:effectLst/>
                          <a:latin typeface="맑은 고딕" panose="020B0503020000020004" pitchFamily="50" charset="-127"/>
                          <a:ea typeface="맑은 고딕" panose="020B0503020000020004" pitchFamily="50" charset="-127"/>
                        </a:rPr>
                        <a:t>h/o Severe parasite infection </a:t>
                      </a:r>
                    </a:p>
                  </a:txBody>
                  <a:tcPr marL="387417"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맑은 고딕" panose="020B0503020000020004" pitchFamily="50" charset="-127"/>
                          <a:ea typeface="맑은 고딕" panose="020B0503020000020004" pitchFamily="50" charset="-127"/>
                        </a:rPr>
                        <a:t>Dupilumab</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맑은 고딕" panose="020B0503020000020004" pitchFamily="50" charset="-127"/>
                          <a:ea typeface="맑은 고딕" panose="020B0503020000020004" pitchFamily="50" charset="-127"/>
                        </a:rPr>
                        <a:t>IgE, Eos</a:t>
                      </a: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무관</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0639953"/>
                  </a:ext>
                </a:extLst>
              </a:tr>
              <a:tr h="223841">
                <a:tc>
                  <a:txBody>
                    <a:bodyPr/>
                    <a:lstStyle/>
                    <a:p>
                      <a:pPr algn="l" fontAlgn="ctr"/>
                      <a:r>
                        <a:rPr lang="en-US" sz="1200" b="0" i="0" u="none" strike="noStrike">
                          <a:solidFill>
                            <a:srgbClr val="000000"/>
                          </a:solidFill>
                          <a:effectLst/>
                          <a:latin typeface="맑은 고딕" panose="020B0503020000020004" pitchFamily="50" charset="-127"/>
                          <a:ea typeface="맑은 고딕" panose="020B0503020000020004" pitchFamily="50" charset="-127"/>
                        </a:rPr>
                        <a:t>*Anti-IL5/IL5R esp. Mepol </a:t>
                      </a:r>
                      <a:r>
                        <a:rPr lang="ko-KR" altLang="en-US" sz="1200" b="0" i="0" u="none" strike="noStrike">
                          <a:solidFill>
                            <a:srgbClr val="000000"/>
                          </a:solidFill>
                          <a:effectLst/>
                          <a:latin typeface="맑은 고딕" panose="020B0503020000020004" pitchFamily="50" charset="-127"/>
                          <a:ea typeface="맑은 고딕" panose="020B0503020000020004" pitchFamily="50" charset="-127"/>
                        </a:rPr>
                        <a:t>치료 고려시</a:t>
                      </a:r>
                      <a:r>
                        <a:rPr lang="en-US" altLang="ko-KR" sz="1200" b="0" i="0" u="none" strike="noStrike">
                          <a:solidFill>
                            <a:srgbClr val="000000"/>
                          </a:solidFill>
                          <a:effectLst/>
                          <a:latin typeface="맑은 고딕" panose="020B0503020000020004" pitchFamily="50" charset="-127"/>
                          <a:ea typeface="맑은 고딕" panose="020B0503020000020004" pitchFamily="50" charset="-127"/>
                        </a:rPr>
                        <a:t>: </a:t>
                      </a:r>
                      <a:r>
                        <a:rPr lang="en-US" sz="1200" b="0" i="0" u="none" strike="noStrike">
                          <a:solidFill>
                            <a:srgbClr val="000000"/>
                          </a:solidFill>
                          <a:effectLst/>
                          <a:latin typeface="맑은 고딕" panose="020B0503020000020004" pitchFamily="50" charset="-127"/>
                          <a:ea typeface="맑은 고딕" panose="020B0503020000020004" pitchFamily="50" charset="-127"/>
                        </a:rPr>
                        <a:t>H.zoster </a:t>
                      </a:r>
                      <a:r>
                        <a:rPr lang="ko-KR" altLang="en-US" sz="1200" b="0" i="0" u="none" strike="noStrike">
                          <a:solidFill>
                            <a:srgbClr val="000000"/>
                          </a:solidFill>
                          <a:effectLst/>
                          <a:latin typeface="맑은 고딕" panose="020B0503020000020004" pitchFamily="50" charset="-127"/>
                          <a:ea typeface="맑은 고딕" panose="020B0503020000020004" pitchFamily="50" charset="-127"/>
                        </a:rPr>
                        <a:t>백신</a:t>
                      </a:r>
                      <a:r>
                        <a:rPr lang="en-US" altLang="ko-KR" sz="1200" b="0" i="0" u="none" strike="noStrike">
                          <a:solidFill>
                            <a:srgbClr val="000000"/>
                          </a:solidFill>
                          <a:effectLst/>
                          <a:latin typeface="맑은 고딕" panose="020B0503020000020004" pitchFamily="50" charset="-127"/>
                          <a:ea typeface="맑은 고딕" panose="020B0503020000020004" pitchFamily="50" charset="-127"/>
                        </a:rPr>
                        <a:t>(</a:t>
                      </a:r>
                      <a:r>
                        <a:rPr lang="ko-KR" altLang="en-US" sz="1200" b="0" i="0" u="none" strike="noStrike">
                          <a:solidFill>
                            <a:srgbClr val="000000"/>
                          </a:solidFill>
                          <a:effectLst/>
                          <a:latin typeface="맑은 고딕" panose="020B0503020000020004" pitchFamily="50" charset="-127"/>
                          <a:ea typeface="맑은 고딕" panose="020B0503020000020004" pitchFamily="50" charset="-127"/>
                        </a:rPr>
                        <a:t>생</a:t>
                      </a:r>
                      <a:r>
                        <a:rPr lang="en-US" altLang="ko-KR" sz="1200" b="0" i="0" u="none" strike="noStrike">
                          <a:solidFill>
                            <a:srgbClr val="000000"/>
                          </a:solidFill>
                          <a:effectLst/>
                          <a:latin typeface="맑은 고딕" panose="020B0503020000020004" pitchFamily="50" charset="-127"/>
                          <a:ea typeface="맑은 고딕" panose="020B0503020000020004" pitchFamily="50" charset="-127"/>
                        </a:rPr>
                        <a:t>) </a:t>
                      </a:r>
                      <a:r>
                        <a:rPr lang="ko-KR" altLang="en-US" sz="1200" b="0" i="0" u="none" strike="noStrike">
                          <a:solidFill>
                            <a:srgbClr val="000000"/>
                          </a:solidFill>
                          <a:effectLst/>
                          <a:latin typeface="맑은 고딕" panose="020B0503020000020004" pitchFamily="50" charset="-127"/>
                          <a:ea typeface="맑은 고딕" panose="020B0503020000020004" pitchFamily="50" charset="-127"/>
                        </a:rPr>
                        <a:t>고려</a:t>
                      </a:r>
                    </a:p>
                  </a:txBody>
                  <a:tcPr marL="8609" marR="8609" marT="860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ko-KR" altLang="en-US" sz="1000" b="0" i="0" u="none" strike="noStrike">
                        <a:solidFill>
                          <a:srgbClr val="000000"/>
                        </a:solidFill>
                        <a:effectLst/>
                        <a:latin typeface="맑은 고딕" panose="020B0503020000020004" pitchFamily="50" charset="-127"/>
                        <a:ea typeface="맑은 고딕" panose="020B0503020000020004" pitchFamily="50" charset="-127"/>
                      </a:endParaRPr>
                    </a:p>
                  </a:txBody>
                  <a:tcPr marL="8609" marR="8609" marT="860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ko-KR" altLang="en-US" sz="1000" b="0" i="0" u="none" strike="noStrike">
                        <a:solidFill>
                          <a:srgbClr val="000000"/>
                        </a:solidFill>
                        <a:effectLst/>
                        <a:latin typeface="맑은 고딕" panose="020B0503020000020004" pitchFamily="50" charset="-127"/>
                        <a:ea typeface="맑은 고딕" panose="020B0503020000020004" pitchFamily="50" charset="-127"/>
                      </a:endParaRPr>
                    </a:p>
                  </a:txBody>
                  <a:tcPr marL="8609" marR="8609" marT="860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ko-KR" altLang="en-US" sz="1000" b="0" i="0" u="none" strike="noStrike">
                        <a:solidFill>
                          <a:srgbClr val="000000"/>
                        </a:solidFill>
                        <a:effectLst/>
                        <a:latin typeface="맑은 고딕" panose="020B0503020000020004" pitchFamily="50" charset="-127"/>
                        <a:ea typeface="맑은 고딕" panose="020B0503020000020004" pitchFamily="50" charset="-127"/>
                      </a:endParaRPr>
                    </a:p>
                  </a:txBody>
                  <a:tcPr marL="8609" marR="8609" marT="860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ko-KR" altLang="en-US" sz="1000" b="0" i="0" u="none" strike="noStrike">
                        <a:solidFill>
                          <a:srgbClr val="000000"/>
                        </a:solidFill>
                        <a:effectLst/>
                        <a:latin typeface="맑은 고딕" panose="020B0503020000020004" pitchFamily="50" charset="-127"/>
                        <a:ea typeface="맑은 고딕" panose="020B0503020000020004" pitchFamily="50" charset="-127"/>
                      </a:endParaRPr>
                    </a:p>
                  </a:txBody>
                  <a:tcPr marL="8609" marR="8609" marT="8609"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044543214"/>
                  </a:ext>
                </a:extLst>
              </a:tr>
              <a:tr h="223841">
                <a:tc>
                  <a:txBody>
                    <a:bodyPr/>
                    <a:lstStyle/>
                    <a:p>
                      <a:pPr algn="l" fontAlgn="ctr"/>
                      <a:r>
                        <a:rPr lang="ko-KR" altLang="en-US" sz="1200" b="0" i="0" u="none" strike="noStrike">
                          <a:solidFill>
                            <a:srgbClr val="000000"/>
                          </a:solidFill>
                          <a:effectLst/>
                          <a:latin typeface="맑은 고딕" panose="020B0503020000020004" pitchFamily="50" charset="-127"/>
                          <a:ea typeface="맑은 고딕" panose="020B0503020000020004" pitchFamily="50" charset="-127"/>
                        </a:rPr>
                        <a:t>*</a:t>
                      </a:r>
                      <a:r>
                        <a:rPr lang="en-US" altLang="ko-KR" sz="1200" b="0" i="0" u="none" strike="noStrike">
                          <a:solidFill>
                            <a:srgbClr val="000000"/>
                          </a:solidFill>
                          <a:effectLst/>
                          <a:latin typeface="맑은 고딕" panose="020B0503020000020004" pitchFamily="50" charset="-127"/>
                          <a:ea typeface="맑은 고딕" panose="020B0503020000020004" pitchFamily="50" charset="-127"/>
                        </a:rPr>
                        <a:t>Dupilumab</a:t>
                      </a:r>
                      <a:r>
                        <a:rPr lang="ko-KR" altLang="en-US" sz="1200" b="0" i="0" u="none" strike="noStrike">
                          <a:solidFill>
                            <a:srgbClr val="000000"/>
                          </a:solidFill>
                          <a:effectLst/>
                          <a:latin typeface="맑은 고딕" panose="020B0503020000020004" pitchFamily="50" charset="-127"/>
                          <a:ea typeface="맑은 고딕" panose="020B0503020000020004" pitchFamily="50" charset="-127"/>
                        </a:rPr>
                        <a:t>사용하는 경우 첫</a:t>
                      </a:r>
                      <a:r>
                        <a:rPr lang="en-US" altLang="ko-KR" sz="1200" b="0" i="0" u="none" strike="noStrike">
                          <a:solidFill>
                            <a:srgbClr val="000000"/>
                          </a:solidFill>
                          <a:effectLst/>
                          <a:latin typeface="맑은 고딕" panose="020B0503020000020004" pitchFamily="50" charset="-127"/>
                          <a:ea typeface="맑은 고딕" panose="020B0503020000020004" pitchFamily="50" charset="-127"/>
                        </a:rPr>
                        <a:t>20</a:t>
                      </a:r>
                      <a:r>
                        <a:rPr lang="ko-KR" altLang="en-US" sz="1200" b="0" i="0" u="none" strike="noStrike">
                          <a:solidFill>
                            <a:srgbClr val="000000"/>
                          </a:solidFill>
                          <a:effectLst/>
                          <a:latin typeface="맑은 고딕" panose="020B0503020000020004" pitchFamily="50" charset="-127"/>
                          <a:ea typeface="맑은 고딕" panose="020B0503020000020004" pitchFamily="50" charset="-127"/>
                        </a:rPr>
                        <a:t>주는 </a:t>
                      </a:r>
                      <a:r>
                        <a:rPr lang="en-US" altLang="ko-KR" sz="1200" b="0" i="0" u="none" strike="noStrike">
                          <a:solidFill>
                            <a:srgbClr val="000000"/>
                          </a:solidFill>
                          <a:effectLst/>
                          <a:latin typeface="맑은 고딕" panose="020B0503020000020004" pitchFamily="50" charset="-127"/>
                          <a:ea typeface="맑은 고딕" panose="020B0503020000020004" pitchFamily="50" charset="-127"/>
                        </a:rPr>
                        <a:t>OCS overlap (slowly taper)</a:t>
                      </a:r>
                      <a:r>
                        <a:rPr lang="ko-KR" altLang="en-US" sz="1200" b="0" i="0" u="none" strike="noStrike">
                          <a:solidFill>
                            <a:srgbClr val="000000"/>
                          </a:solidFill>
                          <a:effectLst/>
                          <a:latin typeface="맑은 고딕" panose="020B0503020000020004" pitchFamily="50" charset="-127"/>
                          <a:ea typeface="맑은 고딕" panose="020B0503020000020004" pitchFamily="50" charset="-127"/>
                        </a:rPr>
                        <a:t>고려</a:t>
                      </a:r>
                    </a:p>
                  </a:txBody>
                  <a:tcPr marL="8609" marR="8609" marT="8609" marB="0" anchor="ctr">
                    <a:lnL>
                      <a:noFill/>
                    </a:lnL>
                    <a:lnR>
                      <a:noFill/>
                    </a:lnR>
                    <a:lnT>
                      <a:noFill/>
                    </a:lnT>
                    <a:lnB>
                      <a:noFill/>
                    </a:lnB>
                  </a:tcPr>
                </a:tc>
                <a:tc>
                  <a:txBody>
                    <a:bodyPr/>
                    <a:lstStyle/>
                    <a:p>
                      <a:pPr algn="l" fontAlgn="ctr"/>
                      <a:endParaRPr lang="ko-KR" altLang="en-US" sz="1000" b="0" i="0" u="none" strike="noStrike">
                        <a:solidFill>
                          <a:srgbClr val="000000"/>
                        </a:solidFill>
                        <a:effectLst/>
                        <a:latin typeface="맑은 고딕" panose="020B0503020000020004" pitchFamily="50" charset="-127"/>
                        <a:ea typeface="맑은 고딕" panose="020B0503020000020004" pitchFamily="50" charset="-127"/>
                      </a:endParaRPr>
                    </a:p>
                  </a:txBody>
                  <a:tcPr marL="8609" marR="8609" marT="8609" marB="0" anchor="ctr">
                    <a:lnL>
                      <a:noFill/>
                    </a:lnL>
                    <a:lnR>
                      <a:noFill/>
                    </a:lnR>
                    <a:lnT>
                      <a:noFill/>
                    </a:lnT>
                    <a:lnB>
                      <a:noFill/>
                    </a:lnB>
                  </a:tcPr>
                </a:tc>
                <a:tc>
                  <a:txBody>
                    <a:bodyPr/>
                    <a:lstStyle/>
                    <a:p>
                      <a:pPr algn="l" fontAlgn="ctr"/>
                      <a:endParaRPr lang="ko-KR" altLang="en-US" sz="1000" b="0" i="0" u="none" strike="noStrike">
                        <a:solidFill>
                          <a:srgbClr val="000000"/>
                        </a:solidFill>
                        <a:effectLst/>
                        <a:latin typeface="맑은 고딕" panose="020B0503020000020004" pitchFamily="50" charset="-127"/>
                        <a:ea typeface="맑은 고딕" panose="020B0503020000020004" pitchFamily="50" charset="-127"/>
                      </a:endParaRPr>
                    </a:p>
                  </a:txBody>
                  <a:tcPr marL="8609" marR="8609" marT="8609" marB="0" anchor="ctr">
                    <a:lnL>
                      <a:noFill/>
                    </a:lnL>
                    <a:lnR>
                      <a:noFill/>
                    </a:lnR>
                    <a:lnT>
                      <a:noFill/>
                    </a:lnT>
                    <a:lnB>
                      <a:noFill/>
                    </a:lnB>
                  </a:tcPr>
                </a:tc>
                <a:tc>
                  <a:txBody>
                    <a:bodyPr/>
                    <a:lstStyle/>
                    <a:p>
                      <a:pPr algn="l" fontAlgn="ctr"/>
                      <a:endParaRPr lang="ko-KR" altLang="en-US" sz="1000" b="0" i="0" u="none" strike="noStrike">
                        <a:solidFill>
                          <a:srgbClr val="000000"/>
                        </a:solidFill>
                        <a:effectLst/>
                        <a:latin typeface="맑은 고딕" panose="020B0503020000020004" pitchFamily="50" charset="-127"/>
                        <a:ea typeface="맑은 고딕" panose="020B0503020000020004" pitchFamily="50" charset="-127"/>
                      </a:endParaRPr>
                    </a:p>
                  </a:txBody>
                  <a:tcPr marL="8609" marR="8609" marT="8609" marB="0" anchor="ctr">
                    <a:lnL>
                      <a:noFill/>
                    </a:lnL>
                    <a:lnR>
                      <a:noFill/>
                    </a:lnR>
                    <a:lnT>
                      <a:noFill/>
                    </a:lnT>
                    <a:lnB>
                      <a:noFill/>
                    </a:lnB>
                  </a:tcPr>
                </a:tc>
                <a:tc>
                  <a:txBody>
                    <a:bodyPr/>
                    <a:lstStyle/>
                    <a:p>
                      <a:pPr algn="l" fontAlgn="ctr"/>
                      <a:endParaRPr lang="ko-KR" altLang="en-US" sz="10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8609" marR="8609" marT="8609" marB="0" anchor="ctr">
                    <a:lnL>
                      <a:noFill/>
                    </a:lnL>
                    <a:lnR>
                      <a:noFill/>
                    </a:lnR>
                    <a:lnT>
                      <a:noFill/>
                    </a:lnT>
                    <a:lnB>
                      <a:noFill/>
                    </a:lnB>
                  </a:tcPr>
                </a:tc>
                <a:extLst>
                  <a:ext uri="{0D108BD9-81ED-4DB2-BD59-A6C34878D82A}">
                    <a16:rowId xmlns:a16="http://schemas.microsoft.com/office/drawing/2014/main" val="654242298"/>
                  </a:ext>
                </a:extLst>
              </a:tr>
            </a:tbl>
          </a:graphicData>
        </a:graphic>
      </p:graphicFrame>
      <p:sp>
        <p:nvSpPr>
          <p:cNvPr id="5" name="직사각형 4"/>
          <p:cNvSpPr/>
          <p:nvPr/>
        </p:nvSpPr>
        <p:spPr>
          <a:xfrm>
            <a:off x="5682161" y="549365"/>
            <a:ext cx="6509839" cy="954107"/>
          </a:xfrm>
          <a:prstGeom prst="rect">
            <a:avLst/>
          </a:prstGeom>
          <a:solidFill>
            <a:srgbClr val="FFFF00"/>
          </a:solidFill>
        </p:spPr>
        <p:txBody>
          <a:bodyPr wrap="square">
            <a:spAutoFit/>
          </a:bodyPr>
          <a:lstStyle/>
          <a:p>
            <a:pPr marL="214313" indent="-214313" defTabSz="685800">
              <a:buFont typeface="Arial" panose="020B0604020202020204" pitchFamily="34" charset="0"/>
              <a:buChar char="•"/>
            </a:pPr>
            <a:r>
              <a:rPr lang="ko-KR" altLang="en-US" sz="1600" dirty="0">
                <a:solidFill>
                  <a:prstClr val="black"/>
                </a:solidFill>
                <a:latin typeface="Arial"/>
                <a:cs typeface="Arial"/>
              </a:rPr>
              <a:t>아직 잘 모름 </a:t>
            </a:r>
            <a:r>
              <a:rPr lang="en-US" altLang="ko-KR" sz="1600" dirty="0">
                <a:solidFill>
                  <a:prstClr val="black"/>
                </a:solidFill>
                <a:latin typeface="Arial"/>
                <a:cs typeface="Arial"/>
              </a:rPr>
              <a:t>(head to head </a:t>
            </a:r>
            <a:r>
              <a:rPr lang="ko-KR" altLang="en-US" sz="1600" dirty="0">
                <a:solidFill>
                  <a:prstClr val="black"/>
                </a:solidFill>
                <a:latin typeface="Arial"/>
                <a:cs typeface="Arial"/>
              </a:rPr>
              <a:t>연구는 없음</a:t>
            </a:r>
            <a:r>
              <a:rPr lang="en-US" altLang="ko-KR" sz="1600" dirty="0">
                <a:solidFill>
                  <a:prstClr val="black"/>
                </a:solidFill>
                <a:latin typeface="Arial"/>
                <a:cs typeface="Arial"/>
              </a:rPr>
              <a:t>)</a:t>
            </a:r>
          </a:p>
          <a:p>
            <a:pPr marL="214313" indent="-214313" defTabSz="685800">
              <a:buFont typeface="Arial" panose="020B0604020202020204" pitchFamily="34" charset="0"/>
              <a:buChar char="•"/>
            </a:pPr>
            <a:r>
              <a:rPr lang="en-US" altLang="ko-KR" sz="1600" b="1" u="sng" dirty="0">
                <a:solidFill>
                  <a:prstClr val="black"/>
                </a:solidFill>
                <a:latin typeface="Arial"/>
                <a:cs typeface="Arial"/>
              </a:rPr>
              <a:t>GINA</a:t>
            </a:r>
            <a:r>
              <a:rPr lang="en-US" altLang="ko-KR" sz="1600" dirty="0">
                <a:solidFill>
                  <a:prstClr val="black"/>
                </a:solidFill>
                <a:latin typeface="Arial"/>
                <a:cs typeface="Arial"/>
              </a:rPr>
              <a:t> severe asthma pocket guide (2022/2024)</a:t>
            </a:r>
            <a:endParaRPr lang="ko-KR" altLang="en-US" sz="1600" dirty="0">
              <a:solidFill>
                <a:prstClr val="black"/>
              </a:solidFill>
              <a:latin typeface="Arial"/>
              <a:cs typeface="Arial"/>
            </a:endParaRPr>
          </a:p>
          <a:p>
            <a:pPr marL="557213" lvl="1" indent="-214313" defTabSz="685800">
              <a:buFontTx/>
              <a:buChar char="-"/>
            </a:pPr>
            <a:r>
              <a:rPr lang="ko-KR" altLang="en-US" sz="1600" b="1" u="sng" dirty="0">
                <a:solidFill>
                  <a:prstClr val="black"/>
                </a:solidFill>
                <a:latin typeface="Arial"/>
                <a:cs typeface="Arial"/>
              </a:rPr>
              <a:t>약제 별 장단점 </a:t>
            </a:r>
            <a:r>
              <a:rPr lang="en-US" altLang="ko-KR" sz="1600" dirty="0">
                <a:solidFill>
                  <a:prstClr val="black"/>
                </a:solidFill>
                <a:latin typeface="Arial"/>
                <a:cs typeface="Arial"/>
              </a:rPr>
              <a:t>(</a:t>
            </a:r>
            <a:r>
              <a:rPr lang="ko-KR" altLang="en-US" sz="2400" b="1" u="sng" dirty="0">
                <a:solidFill>
                  <a:prstClr val="black"/>
                </a:solidFill>
                <a:latin typeface="Arial"/>
                <a:cs typeface="Arial"/>
              </a:rPr>
              <a:t>동반질환</a:t>
            </a:r>
            <a:r>
              <a:rPr lang="ko-KR" altLang="en-US" sz="1600" b="1" u="sng" dirty="0">
                <a:solidFill>
                  <a:prstClr val="black"/>
                </a:solidFill>
                <a:latin typeface="Arial"/>
                <a:cs typeface="Arial"/>
              </a:rPr>
              <a:t>에 대한 효과</a:t>
            </a:r>
            <a:r>
              <a:rPr lang="en-US" altLang="ko-KR" sz="1600" dirty="0">
                <a:solidFill>
                  <a:prstClr val="black"/>
                </a:solidFill>
                <a:latin typeface="Arial"/>
                <a:cs typeface="Arial"/>
              </a:rPr>
              <a:t>, </a:t>
            </a:r>
            <a:r>
              <a:rPr lang="ko-KR" altLang="en-US" sz="1600" dirty="0">
                <a:solidFill>
                  <a:prstClr val="black"/>
                </a:solidFill>
                <a:latin typeface="Arial"/>
                <a:cs typeface="Arial"/>
              </a:rPr>
              <a:t>부작용</a:t>
            </a:r>
            <a:r>
              <a:rPr lang="en-US" altLang="ko-KR" sz="1600" dirty="0">
                <a:solidFill>
                  <a:prstClr val="black"/>
                </a:solidFill>
                <a:latin typeface="Arial"/>
                <a:cs typeface="Arial"/>
              </a:rPr>
              <a:t>) </a:t>
            </a:r>
            <a:r>
              <a:rPr lang="ko-KR" altLang="en-US" sz="1600" dirty="0">
                <a:solidFill>
                  <a:prstClr val="black"/>
                </a:solidFill>
                <a:latin typeface="Arial"/>
                <a:cs typeface="Arial"/>
              </a:rPr>
              <a:t>고려</a:t>
            </a:r>
            <a:endParaRPr lang="en-US" altLang="ko-KR" sz="1600" dirty="0">
              <a:solidFill>
                <a:prstClr val="black"/>
              </a:solidFill>
              <a:latin typeface="Arial"/>
              <a:cs typeface="Arial"/>
            </a:endParaRPr>
          </a:p>
        </p:txBody>
      </p:sp>
    </p:spTree>
    <p:extLst>
      <p:ext uri="{BB962C8B-B14F-4D97-AF65-F5344CB8AC3E}">
        <p14:creationId xmlns:p14="http://schemas.microsoft.com/office/powerpoint/2010/main" val="82605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5DE2D-3280-AEE9-F2A6-A26BCD4BCB5B}"/>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226CD515-B110-5197-044C-7F05D5917897}"/>
              </a:ext>
            </a:extLst>
          </p:cNvPr>
          <p:cNvSpPr>
            <a:spLocks noGrp="1"/>
          </p:cNvSpPr>
          <p:nvPr>
            <p:ph type="title"/>
          </p:nvPr>
        </p:nvSpPr>
        <p:spPr/>
        <p:txBody>
          <a:bodyPr/>
          <a:lstStyle/>
          <a:p>
            <a:r>
              <a:rPr lang="ko-KR" altLang="en-US" dirty="0"/>
              <a:t>순서</a:t>
            </a:r>
          </a:p>
        </p:txBody>
      </p:sp>
      <p:sp>
        <p:nvSpPr>
          <p:cNvPr id="3" name="내용 개체 틀 2">
            <a:extLst>
              <a:ext uri="{FF2B5EF4-FFF2-40B4-BE49-F238E27FC236}">
                <a16:creationId xmlns:a16="http://schemas.microsoft.com/office/drawing/2014/main" id="{BD3EAC85-DCD1-5DE3-A76E-C771150E909A}"/>
              </a:ext>
            </a:extLst>
          </p:cNvPr>
          <p:cNvSpPr>
            <a:spLocks noGrp="1"/>
          </p:cNvSpPr>
          <p:nvPr>
            <p:ph idx="1"/>
          </p:nvPr>
        </p:nvSpPr>
        <p:spPr/>
        <p:txBody>
          <a:bodyPr/>
          <a:lstStyle/>
          <a:p>
            <a:r>
              <a:rPr lang="ko-KR" altLang="en-US" dirty="0"/>
              <a:t>중증 천식</a:t>
            </a:r>
            <a:endParaRPr lang="en-US" altLang="ko-KR" dirty="0"/>
          </a:p>
          <a:p>
            <a:pPr lvl="1"/>
            <a:r>
              <a:rPr lang="ko-KR" altLang="en-US" dirty="0"/>
              <a:t>난치천식과 중증 천식</a:t>
            </a:r>
            <a:endParaRPr lang="en-US" altLang="ko-KR" dirty="0"/>
          </a:p>
          <a:p>
            <a:pPr lvl="1"/>
            <a:r>
              <a:rPr lang="ko-KR" altLang="en-US" dirty="0"/>
              <a:t>중증천식 치료</a:t>
            </a:r>
            <a:r>
              <a:rPr lang="en-US" altLang="ko-KR" dirty="0"/>
              <a:t>_</a:t>
            </a:r>
            <a:r>
              <a:rPr lang="ko-KR" altLang="en-US" dirty="0"/>
              <a:t>경향</a:t>
            </a:r>
            <a:endParaRPr lang="en-US" altLang="ko-KR" dirty="0"/>
          </a:p>
          <a:p>
            <a:pPr lvl="1"/>
            <a:r>
              <a:rPr lang="ko-KR" altLang="en-US" b="1" u="sng" dirty="0"/>
              <a:t>중증천식 치료</a:t>
            </a:r>
            <a:r>
              <a:rPr lang="en-US" altLang="ko-KR" b="1" u="sng" dirty="0"/>
              <a:t>_</a:t>
            </a:r>
            <a:r>
              <a:rPr lang="ko-KR" altLang="en-US" b="1" u="sng" dirty="0"/>
              <a:t>실제</a:t>
            </a:r>
            <a:endParaRPr lang="en-US" altLang="ko-KR" b="1" u="sng" dirty="0"/>
          </a:p>
          <a:p>
            <a:endParaRPr lang="ko-KR" altLang="en-US" dirty="0"/>
          </a:p>
        </p:txBody>
      </p:sp>
    </p:spTree>
    <p:extLst>
      <p:ext uri="{BB962C8B-B14F-4D97-AF65-F5344CB8AC3E}">
        <p14:creationId xmlns:p14="http://schemas.microsoft.com/office/powerpoint/2010/main" val="14415092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4" name="그림 3"/>
          <p:cNvPicPr>
            <a:picLocks noChangeAspect="1"/>
          </p:cNvPicPr>
          <p:nvPr/>
        </p:nvPicPr>
        <p:blipFill>
          <a:blip r:embed="rId3"/>
          <a:stretch>
            <a:fillRect/>
          </a:stretch>
        </p:blipFill>
        <p:spPr>
          <a:xfrm>
            <a:off x="0" y="54620"/>
            <a:ext cx="6096851" cy="3429479"/>
          </a:xfrm>
          <a:prstGeom prst="rect">
            <a:avLst/>
          </a:prstGeom>
        </p:spPr>
      </p:pic>
      <p:pic>
        <p:nvPicPr>
          <p:cNvPr id="6" name="그림 5">
            <a:extLst>
              <a:ext uri="{FF2B5EF4-FFF2-40B4-BE49-F238E27FC236}">
                <a16:creationId xmlns:a16="http://schemas.microsoft.com/office/drawing/2014/main" id="{EDE55A17-49CD-9509-8BAD-46DE0E4C9919}"/>
              </a:ext>
            </a:extLst>
          </p:cNvPr>
          <p:cNvPicPr>
            <a:picLocks noChangeAspect="1"/>
          </p:cNvPicPr>
          <p:nvPr/>
        </p:nvPicPr>
        <p:blipFill>
          <a:blip r:embed="rId4"/>
          <a:stretch>
            <a:fillRect/>
          </a:stretch>
        </p:blipFill>
        <p:spPr>
          <a:xfrm>
            <a:off x="6096000" y="-9311"/>
            <a:ext cx="6096528" cy="3429297"/>
          </a:xfrm>
          <a:prstGeom prst="rect">
            <a:avLst/>
          </a:prstGeom>
        </p:spPr>
      </p:pic>
      <p:sp>
        <p:nvSpPr>
          <p:cNvPr id="8" name="TextBox 7">
            <a:extLst>
              <a:ext uri="{FF2B5EF4-FFF2-40B4-BE49-F238E27FC236}">
                <a16:creationId xmlns:a16="http://schemas.microsoft.com/office/drawing/2014/main" id="{89E74E4D-A3D8-FED4-E65A-9D85F3B9E200}"/>
              </a:ext>
            </a:extLst>
          </p:cNvPr>
          <p:cNvSpPr txBox="1"/>
          <p:nvPr/>
        </p:nvSpPr>
        <p:spPr>
          <a:xfrm>
            <a:off x="2703798" y="3643024"/>
            <a:ext cx="7393102" cy="2677656"/>
          </a:xfrm>
          <a:prstGeom prst="rect">
            <a:avLst/>
          </a:prstGeom>
          <a:noFill/>
        </p:spPr>
        <p:txBody>
          <a:bodyPr wrap="square">
            <a:spAutoFit/>
          </a:bodyPr>
          <a:lstStyle/>
          <a:p>
            <a:r>
              <a:rPr lang="ko-KR" altLang="en-US" sz="2800" b="1" i="1" u="sng" dirty="0"/>
              <a:t>난치천식 접근과정을 통해 </a:t>
            </a:r>
            <a:endParaRPr lang="en-US" altLang="ko-KR" sz="2800" b="1" i="1" u="sng" dirty="0"/>
          </a:p>
          <a:p>
            <a:endParaRPr lang="en-US" altLang="ko-KR" sz="2800" b="1" i="1" u="sng" dirty="0"/>
          </a:p>
          <a:p>
            <a:r>
              <a:rPr lang="ko-KR" altLang="en-US" sz="2800" b="1" i="1" u="sng" dirty="0"/>
              <a:t>중증천식으로 인정 </a:t>
            </a:r>
            <a:r>
              <a:rPr lang="en-US" altLang="ko-KR" sz="2800" b="1" i="1" u="sng" dirty="0"/>
              <a:t>(concede)</a:t>
            </a:r>
            <a:r>
              <a:rPr lang="ko-KR" altLang="en-US" sz="2800" b="1" i="1" u="sng" dirty="0"/>
              <a:t>되고</a:t>
            </a:r>
            <a:r>
              <a:rPr lang="en-US" altLang="ko-KR" sz="2800" b="1" i="1" u="sng" dirty="0"/>
              <a:t>, </a:t>
            </a:r>
          </a:p>
          <a:p>
            <a:r>
              <a:rPr lang="en-US" altLang="ko-KR" sz="2800" b="1" i="1" u="sng" dirty="0"/>
              <a:t>“T2-high” treatable trait</a:t>
            </a:r>
            <a:r>
              <a:rPr lang="ko-KR" altLang="en-US" sz="2800" b="1" i="1" u="sng" dirty="0"/>
              <a:t>가 확인되어 </a:t>
            </a:r>
            <a:endParaRPr lang="en-US" altLang="ko-KR" sz="2800" b="1" i="1" u="sng" dirty="0"/>
          </a:p>
          <a:p>
            <a:endParaRPr lang="en-US" altLang="ko-KR" sz="2800" b="1" i="1" u="sng" dirty="0"/>
          </a:p>
          <a:p>
            <a:r>
              <a:rPr lang="en-US" altLang="ko-KR" sz="2800" b="1" i="1" u="sng" dirty="0"/>
              <a:t>“</a:t>
            </a:r>
            <a:r>
              <a:rPr lang="ko-KR" altLang="en-US" sz="2800" b="1" i="1" u="sng" dirty="0"/>
              <a:t>생물학적제제</a:t>
            </a:r>
            <a:r>
              <a:rPr lang="en-US" altLang="ko-KR" sz="2800" b="1" i="1" u="sng" dirty="0"/>
              <a:t>”</a:t>
            </a:r>
            <a:r>
              <a:rPr lang="ko-KR" altLang="en-US" sz="2800" b="1" i="1" u="sng" dirty="0"/>
              <a:t>를 사용하기로 결정한 경우</a:t>
            </a:r>
          </a:p>
        </p:txBody>
      </p:sp>
    </p:spTree>
    <p:extLst>
      <p:ext uri="{BB962C8B-B14F-4D97-AF65-F5344CB8AC3E}">
        <p14:creationId xmlns:p14="http://schemas.microsoft.com/office/powerpoint/2010/main" val="3912657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a:t>천식</a:t>
            </a:r>
            <a:r>
              <a:rPr lang="en-US" altLang="ko-KR" dirty="0"/>
              <a:t>(Asthma)</a:t>
            </a:r>
            <a:r>
              <a:rPr lang="ko-KR" altLang="en-US" dirty="0"/>
              <a:t>의 정의와</a:t>
            </a:r>
            <a:r>
              <a:rPr lang="en-US" altLang="ko-KR" dirty="0"/>
              <a:t> </a:t>
            </a:r>
            <a:r>
              <a:rPr lang="ko-KR" altLang="en-US" dirty="0" err="1"/>
              <a:t>임상양상</a:t>
            </a:r>
            <a:endParaRPr lang="ko-KR" altLang="en-US" dirty="0"/>
          </a:p>
        </p:txBody>
      </p:sp>
      <p:sp>
        <p:nvSpPr>
          <p:cNvPr id="3" name="내용 개체 틀 2"/>
          <p:cNvSpPr>
            <a:spLocks noGrp="1"/>
          </p:cNvSpPr>
          <p:nvPr>
            <p:ph idx="1"/>
          </p:nvPr>
        </p:nvSpPr>
        <p:spPr>
          <a:xfrm>
            <a:off x="1819540" y="1489197"/>
            <a:ext cx="8524382" cy="4970096"/>
          </a:xfrm>
        </p:spPr>
        <p:txBody>
          <a:bodyPr/>
          <a:lstStyle/>
          <a:p>
            <a:r>
              <a:rPr lang="en-US" altLang="ko-KR" sz="2400" b="1" dirty="0"/>
              <a:t>Asthma is a clinical syndrome of  various </a:t>
            </a:r>
            <a:r>
              <a:rPr lang="en-US" altLang="ko-KR" sz="2400" dirty="0"/>
              <a:t>(some, unknown) </a:t>
            </a:r>
            <a:r>
              <a:rPr lang="en-US" altLang="ko-KR" sz="2400" b="1" dirty="0"/>
              <a:t>etiology </a:t>
            </a:r>
            <a:r>
              <a:rPr lang="en-US" altLang="ko-KR" sz="2400" dirty="0"/>
              <a:t>characterized by </a:t>
            </a:r>
            <a:r>
              <a:rPr lang="en-US" altLang="ko-KR" sz="2400" b="1" dirty="0"/>
              <a:t>three distinct  components</a:t>
            </a:r>
          </a:p>
          <a:p>
            <a:endParaRPr lang="en-US" altLang="ko-KR" sz="2400" b="1" dirty="0"/>
          </a:p>
          <a:p>
            <a:pPr lvl="1"/>
            <a:r>
              <a:rPr lang="en-US" altLang="ko-KR" b="1" dirty="0"/>
              <a:t>(1) Variable airflow obstruction (</a:t>
            </a:r>
            <a:r>
              <a:rPr lang="ko-KR" altLang="en-US" b="1" dirty="0"/>
              <a:t>가변 기도폐쇄</a:t>
            </a:r>
            <a:r>
              <a:rPr lang="en-US" altLang="ko-KR" b="1" dirty="0"/>
              <a:t>)</a:t>
            </a:r>
            <a:r>
              <a:rPr lang="en-US" altLang="ko-KR" dirty="0"/>
              <a:t>: </a:t>
            </a:r>
            <a:r>
              <a:rPr lang="en-US" altLang="ko-KR" sz="1600" dirty="0"/>
              <a:t>recurrent  episodes  of  airway  obstruction </a:t>
            </a:r>
            <a:r>
              <a:rPr lang="en-US" altLang="ko-KR" sz="1100" b="1" u="sng" dirty="0"/>
              <a:t>(making symptoms of asthma: cough, </a:t>
            </a:r>
            <a:r>
              <a:rPr lang="en-US" altLang="ko-KR" sz="1100" b="1" u="sng" dirty="0" err="1"/>
              <a:t>dyspena</a:t>
            </a:r>
            <a:r>
              <a:rPr lang="en-US" altLang="ko-KR" sz="1100" b="1" u="sng" dirty="0"/>
              <a:t>, wheezing, chest tightness) </a:t>
            </a:r>
            <a:r>
              <a:rPr lang="en-US" altLang="ko-KR" sz="1600" dirty="0"/>
              <a:t>that resolve spontaneously or as a result of treatment </a:t>
            </a:r>
          </a:p>
          <a:p>
            <a:pPr lvl="1"/>
            <a:r>
              <a:rPr lang="en-US" altLang="ko-KR" b="1" dirty="0"/>
              <a:t>(2) Airway </a:t>
            </a:r>
            <a:r>
              <a:rPr lang="en-US" altLang="ko-KR" b="1" dirty="0" err="1"/>
              <a:t>hyperresponsiveness</a:t>
            </a:r>
            <a:r>
              <a:rPr lang="en-US" altLang="ko-KR" b="1" dirty="0"/>
              <a:t> (</a:t>
            </a:r>
            <a:r>
              <a:rPr lang="ko-KR" altLang="en-US" b="1" dirty="0"/>
              <a:t>기도과민성</a:t>
            </a:r>
            <a:r>
              <a:rPr lang="en-US" altLang="ko-KR" b="1" dirty="0"/>
              <a:t>)</a:t>
            </a:r>
            <a:r>
              <a:rPr lang="en-US" altLang="ko-KR" dirty="0"/>
              <a:t>: </a:t>
            </a:r>
            <a:r>
              <a:rPr lang="en-US" altLang="ko-KR" sz="1600" dirty="0"/>
              <a:t>exaggerated </a:t>
            </a:r>
            <a:r>
              <a:rPr lang="en-US" altLang="ko-KR" sz="1600" dirty="0" err="1"/>
              <a:t>bronchoconstrictor</a:t>
            </a:r>
            <a:r>
              <a:rPr lang="en-US" altLang="ko-KR" sz="1600" dirty="0"/>
              <a:t> responses to stimuli that have little or no effect in </a:t>
            </a:r>
            <a:r>
              <a:rPr lang="en-US" altLang="ko-KR" sz="1600" dirty="0" err="1"/>
              <a:t>nonasthmatics</a:t>
            </a:r>
            <a:endParaRPr lang="en-US" altLang="ko-KR" sz="1600" dirty="0"/>
          </a:p>
          <a:p>
            <a:pPr lvl="1"/>
            <a:r>
              <a:rPr lang="en-US" altLang="ko-KR" b="1" dirty="0"/>
              <a:t>(3) Airway inflammation (</a:t>
            </a:r>
            <a:r>
              <a:rPr lang="ko-KR" altLang="en-US" b="1" dirty="0"/>
              <a:t>기도염증</a:t>
            </a:r>
            <a:r>
              <a:rPr lang="en-US" altLang="ko-KR" b="1" dirty="0"/>
              <a:t>)</a:t>
            </a:r>
            <a:r>
              <a:rPr lang="en-US" altLang="ko-KR" dirty="0"/>
              <a:t>: </a:t>
            </a:r>
            <a:r>
              <a:rPr lang="en-US" altLang="ko-KR" sz="1600" dirty="0"/>
              <a:t>commonly </a:t>
            </a:r>
            <a:r>
              <a:rPr lang="en-US" altLang="ko-KR" sz="1600" dirty="0" err="1"/>
              <a:t>eosinophilic</a:t>
            </a:r>
            <a:r>
              <a:rPr lang="en-US" altLang="ko-KR" sz="1600" dirty="0"/>
              <a:t>, sometimes </a:t>
            </a:r>
            <a:r>
              <a:rPr lang="en-US" altLang="ko-KR" sz="1600" dirty="0" err="1"/>
              <a:t>neutrophilic</a:t>
            </a:r>
            <a:r>
              <a:rPr lang="en-US" altLang="ko-KR" sz="1600" dirty="0"/>
              <a:t> </a:t>
            </a:r>
            <a:endParaRPr lang="ko-KR" altLang="en-US" sz="1600" dirty="0"/>
          </a:p>
        </p:txBody>
      </p:sp>
      <p:sp>
        <p:nvSpPr>
          <p:cNvPr id="5" name="직사각형 4"/>
          <p:cNvSpPr/>
          <p:nvPr/>
        </p:nvSpPr>
        <p:spPr>
          <a:xfrm>
            <a:off x="8771503" y="6438231"/>
            <a:ext cx="1723146" cy="369245"/>
          </a:xfrm>
          <a:prstGeom prst="rect">
            <a:avLst/>
          </a:prstGeom>
        </p:spPr>
        <p:txBody>
          <a:bodyPr wrap="none" lIns="91417" tIns="45708" rIns="91417" bIns="45708">
            <a:spAutoFit/>
          </a:bodyPr>
          <a:lstStyle/>
          <a:p>
            <a:r>
              <a:rPr lang="en-US" altLang="ko-KR" dirty="0"/>
              <a:t>Cecil 25</a:t>
            </a:r>
            <a:r>
              <a:rPr lang="en-US" altLang="ko-KR" baseline="30000" dirty="0"/>
              <a:t>th</a:t>
            </a:r>
            <a:r>
              <a:rPr lang="en-US" altLang="ko-KR" dirty="0"/>
              <a:t> p548</a:t>
            </a:r>
            <a:endParaRPr lang="ko-KR" altLang="en-US" dirty="0"/>
          </a:p>
        </p:txBody>
      </p:sp>
      <p:cxnSp>
        <p:nvCxnSpPr>
          <p:cNvPr id="7" name="직선 화살표 연결선 6"/>
          <p:cNvCxnSpPr/>
          <p:nvPr/>
        </p:nvCxnSpPr>
        <p:spPr bwMode="auto">
          <a:xfrm flipV="1">
            <a:off x="1725185" y="3013832"/>
            <a:ext cx="10046" cy="1928726"/>
          </a:xfrm>
          <a:prstGeom prst="straightConnector1">
            <a:avLst/>
          </a:prstGeom>
          <a:solidFill>
            <a:schemeClr val="accent1"/>
          </a:solidFill>
          <a:ln w="63500" cap="flat" cmpd="sng" algn="ctr">
            <a:solidFill>
              <a:schemeClr val="tx1"/>
            </a:solidFill>
            <a:prstDash val="solid"/>
            <a:round/>
            <a:headEnd type="none" w="med" len="med"/>
            <a:tailEnd type="arrow"/>
          </a:ln>
          <a:effectLst/>
        </p:spPr>
      </p:cxnSp>
      <p:sp>
        <p:nvSpPr>
          <p:cNvPr id="6" name="위쪽 화살표 설명선 5"/>
          <p:cNvSpPr/>
          <p:nvPr/>
        </p:nvSpPr>
        <p:spPr bwMode="auto">
          <a:xfrm>
            <a:off x="4038600" y="4942558"/>
            <a:ext cx="2971800" cy="1055471"/>
          </a:xfrm>
          <a:prstGeom prst="upArrowCallou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lgn="ctr" fontAlgn="base" latinLnBrk="0">
              <a:spcBef>
                <a:spcPct val="0"/>
              </a:spcBef>
              <a:spcAft>
                <a:spcPct val="0"/>
              </a:spcAft>
            </a:pPr>
            <a:r>
              <a:rPr lang="ko-KR" altLang="en-US" sz="3200" b="1" dirty="0"/>
              <a:t>천식의 병인</a:t>
            </a:r>
          </a:p>
        </p:txBody>
      </p:sp>
    </p:spTree>
    <p:extLst>
      <p:ext uri="{BB962C8B-B14F-4D97-AF65-F5344CB8AC3E}">
        <p14:creationId xmlns:p14="http://schemas.microsoft.com/office/powerpoint/2010/main" val="99098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a:t>중증천식에서 </a:t>
            </a:r>
            <a:r>
              <a:rPr lang="en-US" altLang="ko-KR" dirty="0"/>
              <a:t>biologics </a:t>
            </a:r>
            <a:r>
              <a:rPr lang="ko-KR" altLang="en-US" dirty="0"/>
              <a:t>어떻게 선택해야 하는가</a:t>
            </a:r>
            <a:r>
              <a:rPr lang="en-US" altLang="ko-KR" dirty="0"/>
              <a:t>?</a:t>
            </a:r>
            <a:br>
              <a:rPr lang="en-US" altLang="ko-KR" dirty="0"/>
            </a:br>
            <a:endParaRPr lang="ko-KR" altLang="en-US" dirty="0"/>
          </a:p>
        </p:txBody>
      </p:sp>
      <p:sp>
        <p:nvSpPr>
          <p:cNvPr id="7" name="직사각형 6"/>
          <p:cNvSpPr/>
          <p:nvPr/>
        </p:nvSpPr>
        <p:spPr>
          <a:xfrm>
            <a:off x="5682161" y="549365"/>
            <a:ext cx="6509839" cy="1077218"/>
          </a:xfrm>
          <a:prstGeom prst="rect">
            <a:avLst/>
          </a:prstGeom>
          <a:solidFill>
            <a:srgbClr val="FFFF00"/>
          </a:solidFill>
        </p:spPr>
        <p:txBody>
          <a:bodyPr wrap="square">
            <a:spAutoFit/>
          </a:bodyPr>
          <a:lstStyle/>
          <a:p>
            <a:pPr marL="214313" indent="-214313" defTabSz="685800">
              <a:buFont typeface="Arial" panose="020B0604020202020204" pitchFamily="34" charset="0"/>
              <a:buChar char="•"/>
            </a:pPr>
            <a:r>
              <a:rPr lang="ko-KR" altLang="en-US" sz="1600" dirty="0">
                <a:solidFill>
                  <a:prstClr val="black"/>
                </a:solidFill>
                <a:latin typeface="Arial"/>
                <a:cs typeface="Arial"/>
              </a:rPr>
              <a:t>아직 잘 모름 </a:t>
            </a:r>
            <a:r>
              <a:rPr lang="en-US" altLang="ko-KR" sz="1600" dirty="0">
                <a:solidFill>
                  <a:prstClr val="black"/>
                </a:solidFill>
                <a:latin typeface="Arial"/>
                <a:cs typeface="Arial"/>
              </a:rPr>
              <a:t>(head to head </a:t>
            </a:r>
            <a:r>
              <a:rPr lang="ko-KR" altLang="en-US" sz="1600" dirty="0">
                <a:solidFill>
                  <a:prstClr val="black"/>
                </a:solidFill>
                <a:latin typeface="Arial"/>
                <a:cs typeface="Arial"/>
              </a:rPr>
              <a:t>연구는 없음</a:t>
            </a:r>
            <a:r>
              <a:rPr lang="en-US" altLang="ko-KR" sz="1600" dirty="0">
                <a:solidFill>
                  <a:prstClr val="black"/>
                </a:solidFill>
                <a:latin typeface="Arial"/>
                <a:cs typeface="Arial"/>
              </a:rPr>
              <a:t>)</a:t>
            </a:r>
          </a:p>
          <a:p>
            <a:pPr marL="214313" indent="-214313" defTabSz="685800">
              <a:buFont typeface="Arial" panose="020B0604020202020204" pitchFamily="34" charset="0"/>
              <a:buChar char="•"/>
            </a:pPr>
            <a:r>
              <a:rPr lang="en-US" altLang="ko-KR" sz="1600" b="1" u="sng" dirty="0">
                <a:solidFill>
                  <a:prstClr val="black"/>
                </a:solidFill>
                <a:latin typeface="Arial"/>
                <a:cs typeface="Arial"/>
              </a:rPr>
              <a:t>GINA</a:t>
            </a:r>
            <a:r>
              <a:rPr lang="en-US" altLang="ko-KR" sz="1600" dirty="0">
                <a:solidFill>
                  <a:prstClr val="black"/>
                </a:solidFill>
                <a:latin typeface="Arial"/>
                <a:cs typeface="Arial"/>
              </a:rPr>
              <a:t> severe asthma pocket guide (2022/2024)</a:t>
            </a:r>
            <a:endParaRPr lang="ko-KR" altLang="en-US" sz="1600" dirty="0">
              <a:solidFill>
                <a:prstClr val="black"/>
              </a:solidFill>
              <a:latin typeface="Arial"/>
              <a:cs typeface="Arial"/>
            </a:endParaRPr>
          </a:p>
          <a:p>
            <a:pPr marL="557213" lvl="1" indent="-214313" defTabSz="685800">
              <a:buFontTx/>
              <a:buChar char="-"/>
            </a:pPr>
            <a:r>
              <a:rPr lang="ko-KR" altLang="en-US" sz="1600" dirty="0">
                <a:solidFill>
                  <a:prstClr val="black"/>
                </a:solidFill>
                <a:latin typeface="Arial"/>
                <a:cs typeface="Arial"/>
              </a:rPr>
              <a:t>약제 별 장단점 </a:t>
            </a:r>
            <a:r>
              <a:rPr lang="en-US" altLang="ko-KR" sz="1600" dirty="0">
                <a:solidFill>
                  <a:prstClr val="black"/>
                </a:solidFill>
                <a:latin typeface="Arial"/>
                <a:cs typeface="Arial"/>
              </a:rPr>
              <a:t>(</a:t>
            </a:r>
            <a:r>
              <a:rPr lang="ko-KR" altLang="en-US" sz="1600" dirty="0">
                <a:solidFill>
                  <a:prstClr val="black"/>
                </a:solidFill>
                <a:latin typeface="Arial"/>
                <a:cs typeface="Arial"/>
              </a:rPr>
              <a:t>동반질환에 대한 효과</a:t>
            </a:r>
            <a:r>
              <a:rPr lang="en-US" altLang="ko-KR" sz="1600" dirty="0">
                <a:solidFill>
                  <a:prstClr val="black"/>
                </a:solidFill>
                <a:latin typeface="Arial"/>
                <a:cs typeface="Arial"/>
              </a:rPr>
              <a:t>, </a:t>
            </a:r>
            <a:r>
              <a:rPr lang="ko-KR" altLang="en-US" sz="1600" dirty="0">
                <a:solidFill>
                  <a:prstClr val="black"/>
                </a:solidFill>
                <a:latin typeface="Arial"/>
                <a:cs typeface="Arial"/>
              </a:rPr>
              <a:t>부작용</a:t>
            </a:r>
            <a:r>
              <a:rPr lang="en-US" altLang="ko-KR" sz="1600" dirty="0">
                <a:solidFill>
                  <a:prstClr val="black"/>
                </a:solidFill>
                <a:latin typeface="Arial"/>
                <a:cs typeface="Arial"/>
              </a:rPr>
              <a:t>) </a:t>
            </a:r>
            <a:r>
              <a:rPr lang="ko-KR" altLang="en-US" sz="1600" dirty="0">
                <a:solidFill>
                  <a:prstClr val="black"/>
                </a:solidFill>
                <a:latin typeface="Arial"/>
                <a:cs typeface="Arial"/>
              </a:rPr>
              <a:t>고려</a:t>
            </a:r>
            <a:endParaRPr lang="en-US" altLang="ko-KR" sz="1600" dirty="0">
              <a:solidFill>
                <a:prstClr val="black"/>
              </a:solidFill>
              <a:latin typeface="Arial"/>
              <a:cs typeface="Arial"/>
            </a:endParaRPr>
          </a:p>
          <a:p>
            <a:pPr marL="557213" lvl="1" indent="-214313" defTabSz="685800">
              <a:buFontTx/>
              <a:buChar char="-"/>
            </a:pPr>
            <a:r>
              <a:rPr lang="en-US" altLang="ko-KR" sz="1600" dirty="0">
                <a:solidFill>
                  <a:prstClr val="black"/>
                </a:solidFill>
                <a:latin typeface="Arial"/>
                <a:cs typeface="Arial"/>
              </a:rPr>
              <a:t> Local payer</a:t>
            </a:r>
            <a:r>
              <a:rPr lang="ko-KR" altLang="en-US" sz="1600" dirty="0">
                <a:solidFill>
                  <a:prstClr val="black"/>
                </a:solidFill>
                <a:latin typeface="Arial"/>
                <a:cs typeface="Arial"/>
              </a:rPr>
              <a:t> </a:t>
            </a:r>
            <a:r>
              <a:rPr lang="en-US" altLang="ko-KR" sz="1600" dirty="0">
                <a:solidFill>
                  <a:prstClr val="black"/>
                </a:solidFill>
                <a:latin typeface="Arial"/>
                <a:cs typeface="Arial"/>
              </a:rPr>
              <a:t>eligibility criteria</a:t>
            </a:r>
            <a:r>
              <a:rPr lang="ko-KR" altLang="en-US" sz="1600" dirty="0">
                <a:solidFill>
                  <a:prstClr val="black"/>
                </a:solidFill>
                <a:latin typeface="Arial"/>
                <a:cs typeface="Arial"/>
              </a:rPr>
              <a:t>와 </a:t>
            </a:r>
            <a:r>
              <a:rPr lang="en-US" altLang="ko-KR" sz="1600" dirty="0">
                <a:solidFill>
                  <a:prstClr val="black"/>
                </a:solidFill>
                <a:latin typeface="Arial"/>
                <a:cs typeface="Arial"/>
              </a:rPr>
              <a:t>patient affordability</a:t>
            </a:r>
            <a:endParaRPr lang="ko-KR" altLang="en-US" sz="1600" dirty="0">
              <a:solidFill>
                <a:prstClr val="black"/>
              </a:solidFill>
              <a:latin typeface="Arial"/>
              <a:cs typeface="Arial"/>
            </a:endParaRPr>
          </a:p>
        </p:txBody>
      </p:sp>
      <p:sp>
        <p:nvSpPr>
          <p:cNvPr id="3" name="직사각형 2"/>
          <p:cNvSpPr/>
          <p:nvPr/>
        </p:nvSpPr>
        <p:spPr>
          <a:xfrm rot="20752713">
            <a:off x="2997916" y="4285797"/>
            <a:ext cx="7111242" cy="707886"/>
          </a:xfrm>
          <a:prstGeom prst="rect">
            <a:avLst/>
          </a:prstGeom>
          <a:solidFill>
            <a:srgbClr val="FF0000"/>
          </a:solidFill>
        </p:spPr>
        <p:txBody>
          <a:bodyPr wrap="none">
            <a:spAutoFit/>
          </a:bodyPr>
          <a:lstStyle/>
          <a:p>
            <a:r>
              <a:rPr lang="en-US" altLang="ko-KR" sz="4000" dirty="0">
                <a:solidFill>
                  <a:prstClr val="black"/>
                </a:solidFill>
              </a:rPr>
              <a:t>(</a:t>
            </a:r>
            <a:r>
              <a:rPr lang="ko-KR" altLang="en-US" sz="4000" dirty="0">
                <a:solidFill>
                  <a:prstClr val="black"/>
                </a:solidFill>
              </a:rPr>
              <a:t>약물의 가격과 환자의 경제력</a:t>
            </a:r>
            <a:r>
              <a:rPr lang="en-US" altLang="ko-KR" sz="4000" dirty="0">
                <a:solidFill>
                  <a:prstClr val="black"/>
                </a:solidFill>
              </a:rPr>
              <a:t>)</a:t>
            </a:r>
            <a:endParaRPr lang="ko-KR" altLang="en-US" sz="4000" dirty="0"/>
          </a:p>
        </p:txBody>
      </p:sp>
      <p:graphicFrame>
        <p:nvGraphicFramePr>
          <p:cNvPr id="6" name="표 5"/>
          <p:cNvGraphicFramePr>
            <a:graphicFrameLocks noGrp="1"/>
          </p:cNvGraphicFramePr>
          <p:nvPr>
            <p:extLst>
              <p:ext uri="{D42A27DB-BD31-4B8C-83A1-F6EECF244321}">
                <p14:modId xmlns:p14="http://schemas.microsoft.com/office/powerpoint/2010/main" val="3715490047"/>
              </p:ext>
            </p:extLst>
          </p:nvPr>
        </p:nvGraphicFramePr>
        <p:xfrm>
          <a:off x="737394" y="1580635"/>
          <a:ext cx="10685531" cy="4037739"/>
        </p:xfrm>
        <a:graphic>
          <a:graphicData uri="http://schemas.openxmlformats.org/drawingml/2006/table">
            <a:tbl>
              <a:tblPr/>
              <a:tblGrid>
                <a:gridCol w="5489728">
                  <a:extLst>
                    <a:ext uri="{9D8B030D-6E8A-4147-A177-3AD203B41FA5}">
                      <a16:colId xmlns:a16="http://schemas.microsoft.com/office/drawing/2014/main" val="2665140055"/>
                    </a:ext>
                  </a:extLst>
                </a:gridCol>
                <a:gridCol w="1668725">
                  <a:extLst>
                    <a:ext uri="{9D8B030D-6E8A-4147-A177-3AD203B41FA5}">
                      <a16:colId xmlns:a16="http://schemas.microsoft.com/office/drawing/2014/main" val="1658915859"/>
                    </a:ext>
                  </a:extLst>
                </a:gridCol>
                <a:gridCol w="682660">
                  <a:extLst>
                    <a:ext uri="{9D8B030D-6E8A-4147-A177-3AD203B41FA5}">
                      <a16:colId xmlns:a16="http://schemas.microsoft.com/office/drawing/2014/main" val="3924928472"/>
                    </a:ext>
                  </a:extLst>
                </a:gridCol>
                <a:gridCol w="682660">
                  <a:extLst>
                    <a:ext uri="{9D8B030D-6E8A-4147-A177-3AD203B41FA5}">
                      <a16:colId xmlns:a16="http://schemas.microsoft.com/office/drawing/2014/main" val="2502903704"/>
                    </a:ext>
                  </a:extLst>
                </a:gridCol>
                <a:gridCol w="2161758">
                  <a:extLst>
                    <a:ext uri="{9D8B030D-6E8A-4147-A177-3AD203B41FA5}">
                      <a16:colId xmlns:a16="http://schemas.microsoft.com/office/drawing/2014/main" val="2410837619"/>
                    </a:ext>
                  </a:extLst>
                </a:gridCol>
              </a:tblGrid>
              <a:tr h="284105">
                <a:tc>
                  <a:txBody>
                    <a:bodyPr/>
                    <a:lstStyle/>
                    <a:p>
                      <a:pPr algn="l" fontAlgn="ctr"/>
                      <a:r>
                        <a:rPr lang="en-US" sz="1400" b="0" i="0" u="none" strike="noStrike">
                          <a:solidFill>
                            <a:srgbClr val="000000"/>
                          </a:solidFill>
                          <a:effectLst/>
                          <a:latin typeface="맑은 고딕" panose="020B0503020000020004" pitchFamily="50" charset="-127"/>
                          <a:ea typeface="맑은 고딕" panose="020B0503020000020004" pitchFamily="50" charset="-127"/>
                        </a:rPr>
                        <a:t>BA + </a:t>
                      </a:r>
                    </a:p>
                  </a:txBody>
                  <a:tcPr marL="8609" marR="8609" marT="8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l" fontAlgn="ctr"/>
                      <a:r>
                        <a:rPr lang="en-US" sz="1400" b="0" i="0" u="none" strike="noStrike">
                          <a:solidFill>
                            <a:srgbClr val="000000"/>
                          </a:solidFill>
                          <a:effectLst/>
                          <a:latin typeface="맑은 고딕" panose="020B0503020000020004" pitchFamily="50" charset="-127"/>
                          <a:ea typeface="맑은 고딕" panose="020B0503020000020004" pitchFamily="50" charset="-127"/>
                        </a:rPr>
                        <a:t>Choice</a:t>
                      </a:r>
                    </a:p>
                  </a:txBody>
                  <a:tcPr marL="8609" marR="8609" marT="8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latinLnBrk="1"/>
                      <a:endParaRPr lang="ko-KR" altLang="en-US"/>
                    </a:p>
                  </a:txBody>
                  <a:tcPr/>
                </a:tc>
                <a:tc hMerge="1">
                  <a:txBody>
                    <a:bodyPr/>
                    <a:lstStyle/>
                    <a:p>
                      <a:pPr latinLnBrk="1"/>
                      <a:endParaRPr lang="ko-KR" altLang="en-US"/>
                    </a:p>
                  </a:txBody>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비고</a:t>
                      </a:r>
                    </a:p>
                  </a:txBody>
                  <a:tcPr marL="8609" marR="8609" marT="8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2462496"/>
                  </a:ext>
                </a:extLst>
              </a:tr>
              <a:tr h="275496">
                <a:tc>
                  <a:txBody>
                    <a:bodyPr/>
                    <a:lstStyle/>
                    <a:p>
                      <a:pPr algn="l" fontAlgn="ctr"/>
                      <a:r>
                        <a:rPr lang="en-US" sz="1400" b="0" i="0" u="none" strike="noStrike">
                          <a:solidFill>
                            <a:srgbClr val="000000"/>
                          </a:solidFill>
                          <a:effectLst/>
                          <a:latin typeface="맑은 고딕" panose="020B0503020000020004" pitchFamily="50" charset="-127"/>
                          <a:ea typeface="맑은 고딕" panose="020B0503020000020004" pitchFamily="50" charset="-127"/>
                        </a:rPr>
                        <a:t>EGPA (eosinophilic organ damage) </a:t>
                      </a:r>
                    </a:p>
                  </a:txBody>
                  <a:tcPr marL="387417"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맑은 고딕" panose="020B0503020000020004" pitchFamily="50" charset="-127"/>
                          <a:ea typeface="맑은 고딕" panose="020B0503020000020004" pitchFamily="50" charset="-127"/>
                        </a:rPr>
                        <a:t>Anti-IL5/IL5R</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맑은 고딕" panose="020B0503020000020004" pitchFamily="50" charset="-127"/>
                          <a:ea typeface="맑은 고딕" panose="020B0503020000020004" pitchFamily="50" charset="-127"/>
                        </a:rPr>
                        <a:t>Mepol</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맑은 고딕" panose="020B0503020000020004" pitchFamily="50" charset="-127"/>
                          <a:ea typeface="맑은 고딕" panose="020B0503020000020004" pitchFamily="50" charset="-127"/>
                        </a:rPr>
                        <a:t>Benral</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맑은 고딕" panose="020B0503020000020004" pitchFamily="50" charset="-127"/>
                          <a:ea typeface="맑은 고딕" panose="020B0503020000020004" pitchFamily="50" charset="-127"/>
                        </a:rPr>
                        <a:t>Resli</a:t>
                      </a: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는 연구</a:t>
                      </a:r>
                      <a:r>
                        <a:rPr lang="en-US" altLang="ko-KR" sz="1400" b="0" i="0" u="none" strike="noStrike">
                          <a:solidFill>
                            <a:srgbClr val="000000"/>
                          </a:solidFill>
                          <a:effectLst/>
                          <a:latin typeface="맑은 고딕" panose="020B0503020000020004" pitchFamily="50" charset="-127"/>
                          <a:ea typeface="맑은 고딕" panose="020B0503020000020004" pitchFamily="50" charset="-127"/>
                        </a:rPr>
                        <a:t>(-)</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9408565"/>
                  </a:ext>
                </a:extLst>
              </a:tr>
              <a:tr h="275496">
                <a:tc>
                  <a:txBody>
                    <a:bodyPr/>
                    <a:lstStyle/>
                    <a:p>
                      <a:pPr algn="l" fontAlgn="ctr"/>
                      <a:r>
                        <a:rPr lang="en-US" sz="1400" b="0" i="0" u="none" strike="noStrike" dirty="0">
                          <a:solidFill>
                            <a:srgbClr val="000000"/>
                          </a:solidFill>
                          <a:effectLst/>
                          <a:latin typeface="맑은 고딕" panose="020B0503020000020004" pitchFamily="50" charset="-127"/>
                          <a:ea typeface="맑은 고딕" panose="020B0503020000020004" pitchFamily="50" charset="-127"/>
                        </a:rPr>
                        <a:t>AD </a:t>
                      </a:r>
                    </a:p>
                  </a:txBody>
                  <a:tcPr marL="387417"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맑은 고딕" panose="020B0503020000020004" pitchFamily="50" charset="-127"/>
                          <a:ea typeface="맑은 고딕" panose="020B0503020000020004" pitchFamily="50" charset="-127"/>
                        </a:rPr>
                        <a:t>Dupilumab</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5482703"/>
                  </a:ext>
                </a:extLst>
              </a:tr>
              <a:tr h="275496">
                <a:tc>
                  <a:txBody>
                    <a:bodyPr/>
                    <a:lstStyle/>
                    <a:p>
                      <a:pPr algn="l" fontAlgn="ctr"/>
                      <a:r>
                        <a:rPr lang="ko-KR" altLang="en-US" sz="1400" b="0" i="0" u="none" strike="noStrike" baseline="0" dirty="0">
                          <a:solidFill>
                            <a:srgbClr val="000000"/>
                          </a:solidFill>
                          <a:effectLst/>
                          <a:latin typeface="맑은 고딕" panose="020B0503020000020004" pitchFamily="50" charset="-127"/>
                          <a:ea typeface="맑은 고딕" panose="020B0503020000020004" pitchFamily="50" charset="-127"/>
                        </a:rPr>
                        <a:t>만성두드러기</a:t>
                      </a:r>
                      <a:r>
                        <a:rPr lang="en-US" sz="1400" b="0" i="0" u="none" strike="noStrike" baseline="0" dirty="0">
                          <a:solidFill>
                            <a:srgbClr val="000000"/>
                          </a:solidFill>
                          <a:effectLst/>
                          <a:latin typeface="맑은 고딕" panose="020B0503020000020004" pitchFamily="50" charset="-127"/>
                          <a:ea typeface="맑은 고딕" panose="020B0503020000020004" pitchFamily="50" charset="-127"/>
                        </a:rPr>
                        <a:t> or </a:t>
                      </a:r>
                      <a:r>
                        <a:rPr lang="ko-KR" altLang="en-US" sz="1400" b="0" i="0" u="none" strike="noStrike" baseline="0" dirty="0" err="1">
                          <a:solidFill>
                            <a:srgbClr val="000000"/>
                          </a:solidFill>
                          <a:effectLst/>
                          <a:latin typeface="맑은 고딕" panose="020B0503020000020004" pitchFamily="50" charset="-127"/>
                          <a:ea typeface="맑은 고딕" panose="020B0503020000020004" pitchFamily="50" charset="-127"/>
                        </a:rPr>
                        <a:t>아나필락시스</a:t>
                      </a:r>
                      <a:r>
                        <a:rPr lang="en-US" sz="1400" b="0" i="0" u="none" strike="noStrike" dirty="0">
                          <a:solidFill>
                            <a:srgbClr val="000000"/>
                          </a:solidFill>
                          <a:effectLst/>
                          <a:latin typeface="맑은 고딕" panose="020B0503020000020004" pitchFamily="50" charset="-127"/>
                          <a:ea typeface="맑은 고딕" panose="020B0503020000020004" pitchFamily="50" charset="-127"/>
                        </a:rPr>
                        <a:t>  </a:t>
                      </a:r>
                    </a:p>
                  </a:txBody>
                  <a:tcPr marL="387417"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맑은 고딕" panose="020B0503020000020004" pitchFamily="50" charset="-127"/>
                          <a:ea typeface="맑은 고딕" panose="020B0503020000020004" pitchFamily="50" charset="-127"/>
                        </a:rPr>
                        <a:t>Omalizumab</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1977885"/>
                  </a:ext>
                </a:extLst>
              </a:tr>
              <a:tr h="275496">
                <a:tc>
                  <a:txBody>
                    <a:bodyPr/>
                    <a:lstStyle/>
                    <a:p>
                      <a:pPr algn="l" fontAlgn="ctr"/>
                      <a:r>
                        <a:rPr lang="en-US" sz="1400" b="0" i="0" u="none" strike="noStrike" dirty="0">
                          <a:solidFill>
                            <a:srgbClr val="000000"/>
                          </a:solidFill>
                          <a:effectLst/>
                          <a:latin typeface="맑은 고딕" panose="020B0503020000020004" pitchFamily="50" charset="-127"/>
                          <a:ea typeface="맑은 고딕" panose="020B0503020000020004" pitchFamily="50" charset="-127"/>
                        </a:rPr>
                        <a:t>Early onset</a:t>
                      </a:r>
                    </a:p>
                  </a:txBody>
                  <a:tcPr marL="387417"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맑은 고딕" panose="020B0503020000020004" pitchFamily="50" charset="-127"/>
                          <a:ea typeface="맑은 고딕" panose="020B0503020000020004" pitchFamily="50" charset="-127"/>
                        </a:rPr>
                        <a:t>Omalizumab</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7001007"/>
                  </a:ext>
                </a:extLst>
              </a:tr>
              <a:tr h="275496">
                <a:tc rowSpan="2">
                  <a:txBody>
                    <a:bodyPr/>
                    <a:lstStyle/>
                    <a:p>
                      <a:pPr algn="l" fontAlgn="t"/>
                      <a:r>
                        <a:rPr lang="en-US" sz="1400" b="0" i="0" u="none" strike="noStrike" dirty="0">
                          <a:solidFill>
                            <a:srgbClr val="000000"/>
                          </a:solidFill>
                          <a:effectLst/>
                          <a:latin typeface="맑은 고딕" panose="020B0503020000020004" pitchFamily="50" charset="-127"/>
                          <a:ea typeface="맑은 고딕" panose="020B0503020000020004" pitchFamily="50" charset="-127"/>
                        </a:rPr>
                        <a:t>Late onset/nasal polyp</a:t>
                      </a:r>
                    </a:p>
                  </a:txBody>
                  <a:tcPr marL="387417" marR="8609" marT="860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맑은 고딕" panose="020B0503020000020004" pitchFamily="50" charset="-127"/>
                          <a:ea typeface="맑은 고딕" panose="020B0503020000020004" pitchFamily="50" charset="-127"/>
                        </a:rPr>
                        <a:t>Dupilumab</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7323445"/>
                  </a:ext>
                </a:extLst>
              </a:tr>
              <a:tr h="275496">
                <a:tc vMerge="1">
                  <a:txBody>
                    <a:bodyPr/>
                    <a:lstStyle/>
                    <a:p>
                      <a:pPr latinLnBrk="1"/>
                      <a:endParaRPr lang="ko-KR" altLang="en-US"/>
                    </a:p>
                  </a:txBody>
                  <a:tcPr/>
                </a:tc>
                <a:tc>
                  <a:txBody>
                    <a:bodyPr/>
                    <a:lstStyle/>
                    <a:p>
                      <a:pPr algn="l" fontAlgn="ctr"/>
                      <a:r>
                        <a:rPr lang="en-US" sz="1400" b="0" i="0" u="none" strike="noStrike">
                          <a:solidFill>
                            <a:srgbClr val="000000"/>
                          </a:solidFill>
                          <a:effectLst/>
                          <a:latin typeface="맑은 고딕" panose="020B0503020000020004" pitchFamily="50" charset="-127"/>
                          <a:ea typeface="맑은 고딕" panose="020B0503020000020004" pitchFamily="50" charset="-127"/>
                        </a:rPr>
                        <a:t>anti-IL5/IL5R</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0537269"/>
                  </a:ext>
                </a:extLst>
              </a:tr>
              <a:tr h="275496">
                <a:tc>
                  <a:txBody>
                    <a:bodyPr/>
                    <a:lstStyle/>
                    <a:p>
                      <a:pPr algn="l" fontAlgn="ctr"/>
                      <a:r>
                        <a:rPr lang="en-US" sz="1400" b="0" i="0" u="none" strike="noStrike" dirty="0">
                          <a:solidFill>
                            <a:srgbClr val="000000"/>
                          </a:solidFill>
                          <a:effectLst/>
                          <a:latin typeface="맑은 고딕" panose="020B0503020000020004" pitchFamily="50" charset="-127"/>
                          <a:ea typeface="맑은 고딕" panose="020B0503020000020004" pitchFamily="50" charset="-127"/>
                        </a:rPr>
                        <a:t>High </a:t>
                      </a:r>
                      <a:r>
                        <a:rPr lang="en-US" sz="1400" b="0" i="0" u="none" strike="noStrike" dirty="0" err="1">
                          <a:solidFill>
                            <a:srgbClr val="000000"/>
                          </a:solidFill>
                          <a:effectLst/>
                          <a:latin typeface="맑은 고딕" panose="020B0503020000020004" pitchFamily="50" charset="-127"/>
                          <a:ea typeface="맑은 고딕" panose="020B0503020000020004" pitchFamily="50" charset="-127"/>
                        </a:rPr>
                        <a:t>FeNO</a:t>
                      </a:r>
                      <a:r>
                        <a:rPr lang="en-US" sz="1400" b="0" i="0" u="none" strike="noStrike" dirty="0">
                          <a:solidFill>
                            <a:srgbClr val="000000"/>
                          </a:solidFill>
                          <a:effectLst/>
                          <a:latin typeface="맑은 고딕" panose="020B0503020000020004" pitchFamily="50" charset="-127"/>
                          <a:ea typeface="맑은 고딕" panose="020B0503020000020004" pitchFamily="50" charset="-127"/>
                        </a:rPr>
                        <a:t> </a:t>
                      </a:r>
                    </a:p>
                  </a:txBody>
                  <a:tcPr marL="387417"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맑은 고딕" panose="020B0503020000020004" pitchFamily="50" charset="-127"/>
                          <a:ea typeface="맑은 고딕" panose="020B0503020000020004" pitchFamily="50" charset="-127"/>
                        </a:rPr>
                        <a:t>Dupilumab</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3831680"/>
                  </a:ext>
                </a:extLst>
              </a:tr>
              <a:tr h="275496">
                <a:tc rowSpan="2">
                  <a:txBody>
                    <a:bodyPr/>
                    <a:lstStyle/>
                    <a:p>
                      <a:pPr algn="l" fontAlgn="t"/>
                      <a:r>
                        <a:rPr lang="en-US" sz="1400" b="0" i="0" u="none" strike="noStrike" dirty="0">
                          <a:solidFill>
                            <a:srgbClr val="000000"/>
                          </a:solidFill>
                          <a:effectLst/>
                          <a:latin typeface="맑은 고딕" panose="020B0503020000020004" pitchFamily="50" charset="-127"/>
                          <a:ea typeface="맑은 고딕" panose="020B0503020000020004" pitchFamily="50" charset="-127"/>
                        </a:rPr>
                        <a:t>OCS-dependent asthma</a:t>
                      </a:r>
                    </a:p>
                  </a:txBody>
                  <a:tcPr marL="387417" marR="8609" marT="860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맑은 고딕" panose="020B0503020000020004" pitchFamily="50" charset="-127"/>
                          <a:ea typeface="맑은 고딕" panose="020B0503020000020004" pitchFamily="50" charset="-127"/>
                        </a:rPr>
                        <a:t>Dupilumab</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802903"/>
                  </a:ext>
                </a:extLst>
              </a:tr>
              <a:tr h="275496">
                <a:tc vMerge="1">
                  <a:txBody>
                    <a:bodyPr/>
                    <a:lstStyle/>
                    <a:p>
                      <a:pPr latinLnBrk="1"/>
                      <a:endParaRPr lang="ko-KR" altLang="en-US"/>
                    </a:p>
                  </a:txBody>
                  <a:tcPr/>
                </a:tc>
                <a:tc>
                  <a:txBody>
                    <a:bodyPr/>
                    <a:lstStyle/>
                    <a:p>
                      <a:pPr algn="l" fontAlgn="ctr"/>
                      <a:r>
                        <a:rPr lang="en-US" sz="1400" b="0" i="0" u="none" strike="noStrike" dirty="0">
                          <a:solidFill>
                            <a:srgbClr val="000000"/>
                          </a:solidFill>
                          <a:effectLst/>
                          <a:latin typeface="맑은 고딕" panose="020B0503020000020004" pitchFamily="50" charset="-127"/>
                          <a:ea typeface="맑은 고딕" panose="020B0503020000020004" pitchFamily="50" charset="-127"/>
                        </a:rPr>
                        <a:t>Anti-IL5/IL5R</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맑은 고딕" panose="020B0503020000020004" pitchFamily="50" charset="-127"/>
                          <a:ea typeface="맑은 고딕" panose="020B0503020000020004" pitchFamily="50" charset="-127"/>
                        </a:rPr>
                        <a:t>Mepol</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맑은 고딕" panose="020B0503020000020004" pitchFamily="50" charset="-127"/>
                          <a:ea typeface="맑은 고딕" panose="020B0503020000020004" pitchFamily="50" charset="-127"/>
                        </a:rPr>
                        <a:t>Benral</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맑은 고딕" panose="020B0503020000020004" pitchFamily="50" charset="-127"/>
                          <a:ea typeface="맑은 고딕" panose="020B0503020000020004" pitchFamily="50" charset="-127"/>
                        </a:rPr>
                        <a:t>Resli</a:t>
                      </a: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는 연구</a:t>
                      </a:r>
                      <a:r>
                        <a:rPr lang="en-US" altLang="ko-KR" sz="1400" b="0" i="0" u="none" strike="noStrike">
                          <a:solidFill>
                            <a:srgbClr val="000000"/>
                          </a:solidFill>
                          <a:effectLst/>
                          <a:latin typeface="맑은 고딕" panose="020B0503020000020004" pitchFamily="50" charset="-127"/>
                          <a:ea typeface="맑은 고딕" panose="020B0503020000020004" pitchFamily="50" charset="-127"/>
                        </a:rPr>
                        <a:t>(-)</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7829880"/>
                  </a:ext>
                </a:extLst>
              </a:tr>
              <a:tr h="275496">
                <a:tc rowSpan="2">
                  <a:txBody>
                    <a:bodyPr/>
                    <a:lstStyle/>
                    <a:p>
                      <a:pPr algn="l" fontAlgn="t"/>
                      <a:r>
                        <a:rPr lang="pt-BR" sz="1400" b="0" i="0" u="none" strike="noStrike" dirty="0">
                          <a:solidFill>
                            <a:srgbClr val="000000"/>
                          </a:solidFill>
                          <a:effectLst/>
                          <a:latin typeface="맑은 고딕" panose="020B0503020000020004" pitchFamily="50" charset="-127"/>
                          <a:ea typeface="맑은 고딕" panose="020B0503020000020004" pitchFamily="50" charset="-127"/>
                        </a:rPr>
                        <a:t>h/o H.zoster</a:t>
                      </a:r>
                    </a:p>
                  </a:txBody>
                  <a:tcPr marL="387417" marR="8609" marT="860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err="1">
                          <a:solidFill>
                            <a:srgbClr val="000000"/>
                          </a:solidFill>
                          <a:effectLst/>
                          <a:latin typeface="맑은 고딕" panose="020B0503020000020004" pitchFamily="50" charset="-127"/>
                          <a:ea typeface="맑은 고딕" panose="020B0503020000020004" pitchFamily="50" charset="-127"/>
                        </a:rPr>
                        <a:t>Dupilumab</a:t>
                      </a:r>
                      <a:endParaRPr lang="en-US" sz="14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dirty="0">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dirty="0">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dirty="0">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4725120"/>
                  </a:ext>
                </a:extLst>
              </a:tr>
              <a:tr h="275496">
                <a:tc vMerge="1">
                  <a:txBody>
                    <a:bodyPr/>
                    <a:lstStyle/>
                    <a:p>
                      <a:pPr latinLnBrk="1"/>
                      <a:endParaRPr lang="ko-KR" altLang="en-US"/>
                    </a:p>
                  </a:txBody>
                  <a:tcPr/>
                </a:tc>
                <a:tc>
                  <a:txBody>
                    <a:bodyPr/>
                    <a:lstStyle/>
                    <a:p>
                      <a:pPr algn="l" fontAlgn="ctr"/>
                      <a:r>
                        <a:rPr lang="en-US" sz="1400" b="0" i="0" u="none" strike="noStrike" dirty="0">
                          <a:solidFill>
                            <a:srgbClr val="000000"/>
                          </a:solidFill>
                          <a:effectLst/>
                          <a:latin typeface="맑은 고딕" panose="020B0503020000020004" pitchFamily="50" charset="-127"/>
                          <a:ea typeface="맑은 고딕" panose="020B0503020000020004" pitchFamily="50" charset="-127"/>
                        </a:rPr>
                        <a:t>Anti-IL5/IL5R</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맑은 고딕" panose="020B0503020000020004" pitchFamily="50" charset="-127"/>
                          <a:ea typeface="맑은 고딕" panose="020B0503020000020004" pitchFamily="50" charset="-127"/>
                        </a:rPr>
                        <a:t>Resli</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dirty="0">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1031628"/>
                  </a:ext>
                </a:extLst>
              </a:tr>
              <a:tr h="275496">
                <a:tc>
                  <a:txBody>
                    <a:bodyPr/>
                    <a:lstStyle/>
                    <a:p>
                      <a:pPr algn="l" fontAlgn="ctr"/>
                      <a:r>
                        <a:rPr lang="en-US" sz="1400" b="0" i="0" u="none" strike="noStrike">
                          <a:solidFill>
                            <a:srgbClr val="000000"/>
                          </a:solidFill>
                          <a:effectLst/>
                          <a:latin typeface="맑은 고딕" panose="020B0503020000020004" pitchFamily="50" charset="-127"/>
                          <a:ea typeface="맑은 고딕" panose="020B0503020000020004" pitchFamily="50" charset="-127"/>
                        </a:rPr>
                        <a:t>h/o Severe parasite infection </a:t>
                      </a:r>
                    </a:p>
                  </a:txBody>
                  <a:tcPr marL="387417"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맑은 고딕" panose="020B0503020000020004" pitchFamily="50" charset="-127"/>
                          <a:ea typeface="맑은 고딕" panose="020B0503020000020004" pitchFamily="50" charset="-127"/>
                        </a:rPr>
                        <a:t>Dupilumab</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　</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맑은 고딕" panose="020B0503020000020004" pitchFamily="50" charset="-127"/>
                          <a:ea typeface="맑은 고딕" panose="020B0503020000020004" pitchFamily="50" charset="-127"/>
                        </a:rPr>
                        <a:t>IgE, Eos</a:t>
                      </a:r>
                      <a:r>
                        <a:rPr lang="ko-KR" altLang="en-US" sz="1400" b="0" i="0" u="none" strike="noStrike">
                          <a:solidFill>
                            <a:srgbClr val="000000"/>
                          </a:solidFill>
                          <a:effectLst/>
                          <a:latin typeface="맑은 고딕" panose="020B0503020000020004" pitchFamily="50" charset="-127"/>
                          <a:ea typeface="맑은 고딕" panose="020B0503020000020004" pitchFamily="50" charset="-127"/>
                        </a:rPr>
                        <a:t>무관</a:t>
                      </a:r>
                    </a:p>
                  </a:txBody>
                  <a:tcPr marL="8609" marR="8609" marT="8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0639953"/>
                  </a:ext>
                </a:extLst>
              </a:tr>
              <a:tr h="223841">
                <a:tc>
                  <a:txBody>
                    <a:bodyPr/>
                    <a:lstStyle/>
                    <a:p>
                      <a:pPr algn="l" fontAlgn="ctr"/>
                      <a:r>
                        <a:rPr lang="en-US" sz="1200" b="0" i="0" u="none" strike="noStrike" dirty="0">
                          <a:solidFill>
                            <a:srgbClr val="000000"/>
                          </a:solidFill>
                          <a:effectLst/>
                          <a:latin typeface="맑은 고딕" panose="020B0503020000020004" pitchFamily="50" charset="-127"/>
                          <a:ea typeface="맑은 고딕" panose="020B0503020000020004" pitchFamily="50" charset="-127"/>
                        </a:rPr>
                        <a:t>*Anti-IL5/IL5R esp. </a:t>
                      </a:r>
                      <a:r>
                        <a:rPr lang="en-US" sz="1200" b="0" i="0" u="none" strike="noStrike" dirty="0" err="1">
                          <a:solidFill>
                            <a:srgbClr val="000000"/>
                          </a:solidFill>
                          <a:effectLst/>
                          <a:latin typeface="맑은 고딕" panose="020B0503020000020004" pitchFamily="50" charset="-127"/>
                          <a:ea typeface="맑은 고딕" panose="020B0503020000020004" pitchFamily="50" charset="-127"/>
                        </a:rPr>
                        <a:t>Mepol</a:t>
                      </a:r>
                      <a:r>
                        <a:rPr lang="en-US" sz="1200" b="0" i="0" u="none" strike="noStrike" dirty="0">
                          <a:solidFill>
                            <a:srgbClr val="000000"/>
                          </a:solidFill>
                          <a:effectLst/>
                          <a:latin typeface="맑은 고딕" panose="020B0503020000020004" pitchFamily="50" charset="-127"/>
                          <a:ea typeface="맑은 고딕" panose="020B0503020000020004" pitchFamily="50" charset="-127"/>
                        </a:rPr>
                        <a:t> </a:t>
                      </a:r>
                      <a:r>
                        <a:rPr lang="ko-KR" altLang="en-US" sz="1200" b="0" i="0" u="none" strike="noStrike" dirty="0">
                          <a:solidFill>
                            <a:srgbClr val="000000"/>
                          </a:solidFill>
                          <a:effectLst/>
                          <a:latin typeface="맑은 고딕" panose="020B0503020000020004" pitchFamily="50" charset="-127"/>
                          <a:ea typeface="맑은 고딕" panose="020B0503020000020004" pitchFamily="50" charset="-127"/>
                        </a:rPr>
                        <a:t>치료 </a:t>
                      </a:r>
                      <a:r>
                        <a:rPr lang="ko-KR" altLang="en-US" sz="1200" b="0" i="0" u="none" strike="noStrike" dirty="0" err="1">
                          <a:solidFill>
                            <a:srgbClr val="000000"/>
                          </a:solidFill>
                          <a:effectLst/>
                          <a:latin typeface="맑은 고딕" panose="020B0503020000020004" pitchFamily="50" charset="-127"/>
                          <a:ea typeface="맑은 고딕" panose="020B0503020000020004" pitchFamily="50" charset="-127"/>
                        </a:rPr>
                        <a:t>고려시</a:t>
                      </a:r>
                      <a:r>
                        <a:rPr lang="en-US" altLang="ko-KR" sz="1200" b="0" i="0" u="none" strike="noStrike" dirty="0">
                          <a:solidFill>
                            <a:srgbClr val="000000"/>
                          </a:solidFill>
                          <a:effectLst/>
                          <a:latin typeface="맑은 고딕" panose="020B0503020000020004" pitchFamily="50" charset="-127"/>
                          <a:ea typeface="맑은 고딕" panose="020B0503020000020004" pitchFamily="50" charset="-127"/>
                        </a:rPr>
                        <a:t>: </a:t>
                      </a:r>
                      <a:r>
                        <a:rPr lang="en-US" sz="1200" b="0" i="0" u="none" strike="noStrike" dirty="0" err="1">
                          <a:solidFill>
                            <a:srgbClr val="000000"/>
                          </a:solidFill>
                          <a:effectLst/>
                          <a:latin typeface="맑은 고딕" panose="020B0503020000020004" pitchFamily="50" charset="-127"/>
                          <a:ea typeface="맑은 고딕" panose="020B0503020000020004" pitchFamily="50" charset="-127"/>
                        </a:rPr>
                        <a:t>H.zoster</a:t>
                      </a:r>
                      <a:r>
                        <a:rPr lang="en-US" sz="1200" b="0" i="0" u="none" strike="noStrike" dirty="0">
                          <a:solidFill>
                            <a:srgbClr val="000000"/>
                          </a:solidFill>
                          <a:effectLst/>
                          <a:latin typeface="맑은 고딕" panose="020B0503020000020004" pitchFamily="50" charset="-127"/>
                          <a:ea typeface="맑은 고딕" panose="020B0503020000020004" pitchFamily="50" charset="-127"/>
                        </a:rPr>
                        <a:t> </a:t>
                      </a:r>
                      <a:r>
                        <a:rPr lang="ko-KR" altLang="en-US" sz="1200" b="0" i="0" u="none" strike="noStrike" dirty="0">
                          <a:solidFill>
                            <a:srgbClr val="000000"/>
                          </a:solidFill>
                          <a:effectLst/>
                          <a:latin typeface="맑은 고딕" panose="020B0503020000020004" pitchFamily="50" charset="-127"/>
                          <a:ea typeface="맑은 고딕" panose="020B0503020000020004" pitchFamily="50" charset="-127"/>
                        </a:rPr>
                        <a:t>백신</a:t>
                      </a:r>
                      <a:r>
                        <a:rPr lang="en-US" altLang="ko-KR" sz="1200" b="0" i="0" u="none" strike="noStrike" dirty="0">
                          <a:solidFill>
                            <a:srgbClr val="000000"/>
                          </a:solidFill>
                          <a:effectLst/>
                          <a:latin typeface="맑은 고딕" panose="020B0503020000020004" pitchFamily="50" charset="-127"/>
                          <a:ea typeface="맑은 고딕" panose="020B0503020000020004" pitchFamily="50" charset="-127"/>
                        </a:rPr>
                        <a:t>(</a:t>
                      </a:r>
                      <a:r>
                        <a:rPr lang="ko-KR" altLang="en-US" sz="1200" b="0" i="0" u="none" strike="noStrike" dirty="0">
                          <a:solidFill>
                            <a:srgbClr val="000000"/>
                          </a:solidFill>
                          <a:effectLst/>
                          <a:latin typeface="맑은 고딕" panose="020B0503020000020004" pitchFamily="50" charset="-127"/>
                          <a:ea typeface="맑은 고딕" panose="020B0503020000020004" pitchFamily="50" charset="-127"/>
                        </a:rPr>
                        <a:t>생</a:t>
                      </a:r>
                      <a:r>
                        <a:rPr lang="en-US" altLang="ko-KR" sz="1200" b="0" i="0" u="none" strike="noStrike" dirty="0">
                          <a:solidFill>
                            <a:srgbClr val="000000"/>
                          </a:solidFill>
                          <a:effectLst/>
                          <a:latin typeface="맑은 고딕" panose="020B0503020000020004" pitchFamily="50" charset="-127"/>
                          <a:ea typeface="맑은 고딕" panose="020B0503020000020004" pitchFamily="50" charset="-127"/>
                        </a:rPr>
                        <a:t>) </a:t>
                      </a:r>
                      <a:r>
                        <a:rPr lang="ko-KR" altLang="en-US" sz="1200" b="0" i="0" u="none" strike="noStrike" dirty="0">
                          <a:solidFill>
                            <a:srgbClr val="000000"/>
                          </a:solidFill>
                          <a:effectLst/>
                          <a:latin typeface="맑은 고딕" panose="020B0503020000020004" pitchFamily="50" charset="-127"/>
                          <a:ea typeface="맑은 고딕" panose="020B0503020000020004" pitchFamily="50" charset="-127"/>
                        </a:rPr>
                        <a:t>고려</a:t>
                      </a:r>
                    </a:p>
                  </a:txBody>
                  <a:tcPr marL="8609" marR="8609" marT="860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ko-KR" altLang="en-US" sz="1000" b="0" i="0" u="none" strike="noStrike">
                        <a:solidFill>
                          <a:srgbClr val="000000"/>
                        </a:solidFill>
                        <a:effectLst/>
                        <a:latin typeface="맑은 고딕" panose="020B0503020000020004" pitchFamily="50" charset="-127"/>
                        <a:ea typeface="맑은 고딕" panose="020B0503020000020004" pitchFamily="50" charset="-127"/>
                      </a:endParaRPr>
                    </a:p>
                  </a:txBody>
                  <a:tcPr marL="8609" marR="8609" marT="860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ko-KR" altLang="en-US" sz="1000" b="0" i="0" u="none" strike="noStrike">
                        <a:solidFill>
                          <a:srgbClr val="000000"/>
                        </a:solidFill>
                        <a:effectLst/>
                        <a:latin typeface="맑은 고딕" panose="020B0503020000020004" pitchFamily="50" charset="-127"/>
                        <a:ea typeface="맑은 고딕" panose="020B0503020000020004" pitchFamily="50" charset="-127"/>
                      </a:endParaRPr>
                    </a:p>
                  </a:txBody>
                  <a:tcPr marL="8609" marR="8609" marT="860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ko-KR" altLang="en-US" sz="1000" b="0" i="0" u="none" strike="noStrike">
                        <a:solidFill>
                          <a:srgbClr val="000000"/>
                        </a:solidFill>
                        <a:effectLst/>
                        <a:latin typeface="맑은 고딕" panose="020B0503020000020004" pitchFamily="50" charset="-127"/>
                        <a:ea typeface="맑은 고딕" panose="020B0503020000020004" pitchFamily="50" charset="-127"/>
                      </a:endParaRPr>
                    </a:p>
                  </a:txBody>
                  <a:tcPr marL="8609" marR="8609" marT="860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ko-KR" altLang="en-US" sz="1000" b="0" i="0" u="none" strike="noStrike">
                        <a:solidFill>
                          <a:srgbClr val="000000"/>
                        </a:solidFill>
                        <a:effectLst/>
                        <a:latin typeface="맑은 고딕" panose="020B0503020000020004" pitchFamily="50" charset="-127"/>
                        <a:ea typeface="맑은 고딕" panose="020B0503020000020004" pitchFamily="50" charset="-127"/>
                      </a:endParaRPr>
                    </a:p>
                  </a:txBody>
                  <a:tcPr marL="8609" marR="8609" marT="8609"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044543214"/>
                  </a:ext>
                </a:extLst>
              </a:tr>
              <a:tr h="223841">
                <a:tc>
                  <a:txBody>
                    <a:bodyPr/>
                    <a:lstStyle/>
                    <a:p>
                      <a:pPr algn="l" fontAlgn="ctr"/>
                      <a:r>
                        <a:rPr lang="ko-KR" altLang="en-US" sz="1200" b="0" i="0" u="none" strike="noStrike" dirty="0">
                          <a:solidFill>
                            <a:srgbClr val="000000"/>
                          </a:solidFill>
                          <a:effectLst/>
                          <a:latin typeface="맑은 고딕" panose="020B0503020000020004" pitchFamily="50" charset="-127"/>
                          <a:ea typeface="맑은 고딕" panose="020B0503020000020004" pitchFamily="50" charset="-127"/>
                        </a:rPr>
                        <a:t>*</a:t>
                      </a:r>
                      <a:r>
                        <a:rPr lang="en-US" altLang="ko-KR" sz="1200" b="0" i="0" u="none" strike="noStrike" dirty="0">
                          <a:solidFill>
                            <a:srgbClr val="000000"/>
                          </a:solidFill>
                          <a:effectLst/>
                          <a:latin typeface="맑은 고딕" panose="020B0503020000020004" pitchFamily="50" charset="-127"/>
                          <a:ea typeface="맑은 고딕" panose="020B0503020000020004" pitchFamily="50" charset="-127"/>
                        </a:rPr>
                        <a:t>Dupilumab</a:t>
                      </a:r>
                      <a:r>
                        <a:rPr lang="ko-KR" altLang="en-US" sz="1200" b="0" i="0" u="none" strike="noStrike" dirty="0">
                          <a:solidFill>
                            <a:srgbClr val="000000"/>
                          </a:solidFill>
                          <a:effectLst/>
                          <a:latin typeface="맑은 고딕" panose="020B0503020000020004" pitchFamily="50" charset="-127"/>
                          <a:ea typeface="맑은 고딕" panose="020B0503020000020004" pitchFamily="50" charset="-127"/>
                        </a:rPr>
                        <a:t>사용하는 경우 첫</a:t>
                      </a:r>
                      <a:r>
                        <a:rPr lang="en-US" altLang="ko-KR" sz="1200" b="0" i="0" u="none" strike="noStrike" dirty="0">
                          <a:solidFill>
                            <a:srgbClr val="000000"/>
                          </a:solidFill>
                          <a:effectLst/>
                          <a:latin typeface="맑은 고딕" panose="020B0503020000020004" pitchFamily="50" charset="-127"/>
                          <a:ea typeface="맑은 고딕" panose="020B0503020000020004" pitchFamily="50" charset="-127"/>
                        </a:rPr>
                        <a:t>20</a:t>
                      </a:r>
                      <a:r>
                        <a:rPr lang="ko-KR" altLang="en-US" sz="1200" b="0" i="0" u="none" strike="noStrike" dirty="0">
                          <a:solidFill>
                            <a:srgbClr val="000000"/>
                          </a:solidFill>
                          <a:effectLst/>
                          <a:latin typeface="맑은 고딕" panose="020B0503020000020004" pitchFamily="50" charset="-127"/>
                          <a:ea typeface="맑은 고딕" panose="020B0503020000020004" pitchFamily="50" charset="-127"/>
                        </a:rPr>
                        <a:t>주는 </a:t>
                      </a:r>
                      <a:r>
                        <a:rPr lang="en-US" altLang="ko-KR" sz="1200" b="0" i="0" u="none" strike="noStrike" dirty="0">
                          <a:solidFill>
                            <a:srgbClr val="000000"/>
                          </a:solidFill>
                          <a:effectLst/>
                          <a:latin typeface="맑은 고딕" panose="020B0503020000020004" pitchFamily="50" charset="-127"/>
                          <a:ea typeface="맑은 고딕" panose="020B0503020000020004" pitchFamily="50" charset="-127"/>
                        </a:rPr>
                        <a:t>OCS overlap (slowly taper)</a:t>
                      </a:r>
                      <a:r>
                        <a:rPr lang="ko-KR" altLang="en-US" sz="1200" b="0" i="0" u="none" strike="noStrike" dirty="0">
                          <a:solidFill>
                            <a:srgbClr val="000000"/>
                          </a:solidFill>
                          <a:effectLst/>
                          <a:latin typeface="맑은 고딕" panose="020B0503020000020004" pitchFamily="50" charset="-127"/>
                          <a:ea typeface="맑은 고딕" panose="020B0503020000020004" pitchFamily="50" charset="-127"/>
                        </a:rPr>
                        <a:t>고려</a:t>
                      </a:r>
                    </a:p>
                  </a:txBody>
                  <a:tcPr marL="8609" marR="8609" marT="8609" marB="0" anchor="ctr">
                    <a:lnL>
                      <a:noFill/>
                    </a:lnL>
                    <a:lnR>
                      <a:noFill/>
                    </a:lnR>
                    <a:lnT>
                      <a:noFill/>
                    </a:lnT>
                    <a:lnB>
                      <a:noFill/>
                    </a:lnB>
                  </a:tcPr>
                </a:tc>
                <a:tc>
                  <a:txBody>
                    <a:bodyPr/>
                    <a:lstStyle/>
                    <a:p>
                      <a:pPr algn="l" fontAlgn="ctr"/>
                      <a:endParaRPr lang="ko-KR" altLang="en-US" sz="1000" b="0" i="0" u="none" strike="noStrike">
                        <a:solidFill>
                          <a:srgbClr val="000000"/>
                        </a:solidFill>
                        <a:effectLst/>
                        <a:latin typeface="맑은 고딕" panose="020B0503020000020004" pitchFamily="50" charset="-127"/>
                        <a:ea typeface="맑은 고딕" panose="020B0503020000020004" pitchFamily="50" charset="-127"/>
                      </a:endParaRPr>
                    </a:p>
                  </a:txBody>
                  <a:tcPr marL="8609" marR="8609" marT="8609" marB="0" anchor="ctr">
                    <a:lnL>
                      <a:noFill/>
                    </a:lnL>
                    <a:lnR>
                      <a:noFill/>
                    </a:lnR>
                    <a:lnT>
                      <a:noFill/>
                    </a:lnT>
                    <a:lnB>
                      <a:noFill/>
                    </a:lnB>
                  </a:tcPr>
                </a:tc>
                <a:tc>
                  <a:txBody>
                    <a:bodyPr/>
                    <a:lstStyle/>
                    <a:p>
                      <a:pPr algn="l" fontAlgn="ctr"/>
                      <a:endParaRPr lang="ko-KR" altLang="en-US" sz="1000" b="0" i="0" u="none" strike="noStrike">
                        <a:solidFill>
                          <a:srgbClr val="000000"/>
                        </a:solidFill>
                        <a:effectLst/>
                        <a:latin typeface="맑은 고딕" panose="020B0503020000020004" pitchFamily="50" charset="-127"/>
                        <a:ea typeface="맑은 고딕" panose="020B0503020000020004" pitchFamily="50" charset="-127"/>
                      </a:endParaRPr>
                    </a:p>
                  </a:txBody>
                  <a:tcPr marL="8609" marR="8609" marT="8609" marB="0" anchor="ctr">
                    <a:lnL>
                      <a:noFill/>
                    </a:lnL>
                    <a:lnR>
                      <a:noFill/>
                    </a:lnR>
                    <a:lnT>
                      <a:noFill/>
                    </a:lnT>
                    <a:lnB>
                      <a:noFill/>
                    </a:lnB>
                  </a:tcPr>
                </a:tc>
                <a:tc>
                  <a:txBody>
                    <a:bodyPr/>
                    <a:lstStyle/>
                    <a:p>
                      <a:pPr algn="l" fontAlgn="ctr"/>
                      <a:endParaRPr lang="ko-KR" altLang="en-US" sz="1000" b="0" i="0" u="none" strike="noStrike">
                        <a:solidFill>
                          <a:srgbClr val="000000"/>
                        </a:solidFill>
                        <a:effectLst/>
                        <a:latin typeface="맑은 고딕" panose="020B0503020000020004" pitchFamily="50" charset="-127"/>
                        <a:ea typeface="맑은 고딕" panose="020B0503020000020004" pitchFamily="50" charset="-127"/>
                      </a:endParaRPr>
                    </a:p>
                  </a:txBody>
                  <a:tcPr marL="8609" marR="8609" marT="8609" marB="0" anchor="ctr">
                    <a:lnL>
                      <a:noFill/>
                    </a:lnL>
                    <a:lnR>
                      <a:noFill/>
                    </a:lnR>
                    <a:lnT>
                      <a:noFill/>
                    </a:lnT>
                    <a:lnB>
                      <a:noFill/>
                    </a:lnB>
                  </a:tcPr>
                </a:tc>
                <a:tc>
                  <a:txBody>
                    <a:bodyPr/>
                    <a:lstStyle/>
                    <a:p>
                      <a:pPr algn="l" fontAlgn="ctr"/>
                      <a:endParaRPr lang="ko-KR" altLang="en-US" sz="10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8609" marR="8609" marT="8609" marB="0" anchor="ctr">
                    <a:lnL>
                      <a:noFill/>
                    </a:lnL>
                    <a:lnR>
                      <a:noFill/>
                    </a:lnR>
                    <a:lnT>
                      <a:noFill/>
                    </a:lnT>
                    <a:lnB>
                      <a:noFill/>
                    </a:lnB>
                  </a:tcPr>
                </a:tc>
                <a:extLst>
                  <a:ext uri="{0D108BD9-81ED-4DB2-BD59-A6C34878D82A}">
                    <a16:rowId xmlns:a16="http://schemas.microsoft.com/office/drawing/2014/main" val="654242298"/>
                  </a:ext>
                </a:extLst>
              </a:tr>
            </a:tbl>
          </a:graphicData>
        </a:graphic>
      </p:graphicFrame>
      <p:sp>
        <p:nvSpPr>
          <p:cNvPr id="8" name="직사각형 7">
            <a:extLst>
              <a:ext uri="{FF2B5EF4-FFF2-40B4-BE49-F238E27FC236}">
                <a16:creationId xmlns:a16="http://schemas.microsoft.com/office/drawing/2014/main" id="{2BEEDE98-854D-F964-4B85-EE3A254957DF}"/>
              </a:ext>
            </a:extLst>
          </p:cNvPr>
          <p:cNvSpPr/>
          <p:nvPr/>
        </p:nvSpPr>
        <p:spPr>
          <a:xfrm rot="20752713">
            <a:off x="293386" y="3450214"/>
            <a:ext cx="11555086" cy="707886"/>
          </a:xfrm>
          <a:prstGeom prst="rect">
            <a:avLst/>
          </a:prstGeom>
          <a:solidFill>
            <a:srgbClr val="FF0000"/>
          </a:solidFill>
        </p:spPr>
        <p:txBody>
          <a:bodyPr wrap="none">
            <a:spAutoFit/>
          </a:bodyPr>
          <a:lstStyle/>
          <a:p>
            <a:r>
              <a:rPr lang="en-US" altLang="ko-KR" sz="4000" dirty="0">
                <a:solidFill>
                  <a:prstClr val="black"/>
                </a:solidFill>
              </a:rPr>
              <a:t>Local payer</a:t>
            </a:r>
            <a:r>
              <a:rPr lang="ko-KR" altLang="en-US" sz="4000" dirty="0">
                <a:solidFill>
                  <a:prstClr val="black"/>
                </a:solidFill>
              </a:rPr>
              <a:t> </a:t>
            </a:r>
            <a:r>
              <a:rPr lang="en-US" altLang="ko-KR" sz="4000" dirty="0">
                <a:solidFill>
                  <a:prstClr val="black"/>
                </a:solidFill>
              </a:rPr>
              <a:t>eligibility criteria</a:t>
            </a:r>
            <a:r>
              <a:rPr lang="ko-KR" altLang="en-US" sz="4000" dirty="0">
                <a:solidFill>
                  <a:prstClr val="black"/>
                </a:solidFill>
              </a:rPr>
              <a:t>와 </a:t>
            </a:r>
            <a:r>
              <a:rPr lang="en-US" altLang="ko-KR" sz="4000" dirty="0">
                <a:solidFill>
                  <a:prstClr val="black"/>
                </a:solidFill>
              </a:rPr>
              <a:t>patient affordability</a:t>
            </a:r>
            <a:endParaRPr lang="ko-KR" altLang="en-US" sz="4000" dirty="0"/>
          </a:p>
        </p:txBody>
      </p:sp>
    </p:spTree>
    <p:extLst>
      <p:ext uri="{BB962C8B-B14F-4D97-AF65-F5344CB8AC3E}">
        <p14:creationId xmlns:p14="http://schemas.microsoft.com/office/powerpoint/2010/main" val="195153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Biologics </a:t>
            </a:r>
            <a:r>
              <a:rPr lang="ko-KR" altLang="en-US" dirty="0"/>
              <a:t>급여</a:t>
            </a:r>
            <a:r>
              <a:rPr lang="en-US" altLang="ko-KR" dirty="0"/>
              <a:t> </a:t>
            </a:r>
            <a:r>
              <a:rPr lang="ko-KR" altLang="en-US" dirty="0"/>
              <a:t>약가 정보</a:t>
            </a:r>
          </a:p>
        </p:txBody>
      </p:sp>
      <p:graphicFrame>
        <p:nvGraphicFramePr>
          <p:cNvPr id="3" name="표 2"/>
          <p:cNvGraphicFramePr>
            <a:graphicFrameLocks noGrp="1"/>
          </p:cNvGraphicFramePr>
          <p:nvPr/>
        </p:nvGraphicFramePr>
        <p:xfrm>
          <a:off x="393700" y="1595455"/>
          <a:ext cx="11366499" cy="4100477"/>
        </p:xfrm>
        <a:graphic>
          <a:graphicData uri="http://schemas.openxmlformats.org/drawingml/2006/table">
            <a:tbl>
              <a:tblPr/>
              <a:tblGrid>
                <a:gridCol w="2185866">
                  <a:extLst>
                    <a:ext uri="{9D8B030D-6E8A-4147-A177-3AD203B41FA5}">
                      <a16:colId xmlns:a16="http://schemas.microsoft.com/office/drawing/2014/main" val="3295600365"/>
                    </a:ext>
                  </a:extLst>
                </a:gridCol>
                <a:gridCol w="2444600">
                  <a:extLst>
                    <a:ext uri="{9D8B030D-6E8A-4147-A177-3AD203B41FA5}">
                      <a16:colId xmlns:a16="http://schemas.microsoft.com/office/drawing/2014/main" val="1507196784"/>
                    </a:ext>
                  </a:extLst>
                </a:gridCol>
                <a:gridCol w="1213378">
                  <a:extLst>
                    <a:ext uri="{9D8B030D-6E8A-4147-A177-3AD203B41FA5}">
                      <a16:colId xmlns:a16="http://schemas.microsoft.com/office/drawing/2014/main" val="3001752179"/>
                    </a:ext>
                  </a:extLst>
                </a:gridCol>
                <a:gridCol w="633455">
                  <a:extLst>
                    <a:ext uri="{9D8B030D-6E8A-4147-A177-3AD203B41FA5}">
                      <a16:colId xmlns:a16="http://schemas.microsoft.com/office/drawing/2014/main" val="2132665951"/>
                    </a:ext>
                  </a:extLst>
                </a:gridCol>
                <a:gridCol w="2444600">
                  <a:extLst>
                    <a:ext uri="{9D8B030D-6E8A-4147-A177-3AD203B41FA5}">
                      <a16:colId xmlns:a16="http://schemas.microsoft.com/office/drawing/2014/main" val="3991164295"/>
                    </a:ext>
                  </a:extLst>
                </a:gridCol>
                <a:gridCol w="2444600">
                  <a:extLst>
                    <a:ext uri="{9D8B030D-6E8A-4147-A177-3AD203B41FA5}">
                      <a16:colId xmlns:a16="http://schemas.microsoft.com/office/drawing/2014/main" val="2706910897"/>
                    </a:ext>
                  </a:extLst>
                </a:gridCol>
              </a:tblGrid>
              <a:tr h="751181">
                <a:tc>
                  <a:txBody>
                    <a:bodyPr/>
                    <a:lstStyle/>
                    <a:p>
                      <a:pPr algn="ctr" rtl="0" fontAlgn="ct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성분명</a:t>
                      </a:r>
                    </a:p>
                  </a:txBody>
                  <a:tcPr marL="6892" marR="6892" marT="689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제품명</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포장</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용법</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급여</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호산구기준</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약가</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           약가</a:t>
                      </a:r>
                      <a:br>
                        <a:rPr lang="ko-KR" altLang="en-US" sz="1000" b="0" i="0" u="none" strike="noStrike">
                          <a:solidFill>
                            <a:srgbClr val="000000"/>
                          </a:solidFill>
                          <a:effectLst/>
                          <a:latin typeface="맑은 고딕" panose="020B0503020000020004" pitchFamily="50" charset="-127"/>
                          <a:ea typeface="맑은 고딕" panose="020B0503020000020004" pitchFamily="50" charset="-127"/>
                        </a:rPr>
                      </a:b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_</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급여입원 </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(20%)</a:t>
                      </a:r>
                      <a:br>
                        <a:rPr lang="en-US" altLang="ko-KR" sz="1000" b="0" i="0" u="none" strike="noStrike">
                          <a:solidFill>
                            <a:srgbClr val="000000"/>
                          </a:solidFill>
                          <a:effectLst/>
                          <a:latin typeface="맑은 고딕" panose="020B0503020000020004" pitchFamily="50" charset="-127"/>
                          <a:ea typeface="맑은 고딕" panose="020B0503020000020004" pitchFamily="50" charset="-127"/>
                        </a:rPr>
                      </a:b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_</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환금금</a:t>
                      </a:r>
                      <a:br>
                        <a:rPr lang="ko-KR" altLang="en-US" sz="1000" b="0" i="0" u="none" strike="noStrike">
                          <a:solidFill>
                            <a:srgbClr val="000000"/>
                          </a:solidFill>
                          <a:effectLst/>
                          <a:latin typeface="맑은 고딕" panose="020B0503020000020004" pitchFamily="50" charset="-127"/>
                          <a:ea typeface="맑은 고딕" panose="020B0503020000020004" pitchFamily="50" charset="-127"/>
                        </a:rPr>
                      </a:b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_</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실제환자부담약가</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           약가</a:t>
                      </a:r>
                      <a:br>
                        <a:rPr lang="ko-KR" altLang="en-US" sz="1000" b="0" i="0" u="none" strike="noStrike">
                          <a:solidFill>
                            <a:srgbClr val="000000"/>
                          </a:solidFill>
                          <a:effectLst/>
                          <a:latin typeface="맑은 고딕" panose="020B0503020000020004" pitchFamily="50" charset="-127"/>
                          <a:ea typeface="맑은 고딕" panose="020B0503020000020004" pitchFamily="50" charset="-127"/>
                        </a:rPr>
                      </a:b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_</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비급여</a:t>
                      </a:r>
                      <a:br>
                        <a:rPr lang="ko-KR" altLang="en-US" sz="1000" b="0" i="0" u="none" strike="noStrike">
                          <a:solidFill>
                            <a:srgbClr val="000000"/>
                          </a:solidFill>
                          <a:effectLst/>
                          <a:latin typeface="맑은 고딕" panose="020B0503020000020004" pitchFamily="50" charset="-127"/>
                          <a:ea typeface="맑은 고딕" panose="020B0503020000020004" pitchFamily="50" charset="-127"/>
                        </a:rPr>
                      </a:b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_</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환금금</a:t>
                      </a:r>
                      <a:br>
                        <a:rPr lang="ko-KR" altLang="en-US" sz="1000" b="0" i="0" u="none" strike="noStrike">
                          <a:solidFill>
                            <a:srgbClr val="000000"/>
                          </a:solidFill>
                          <a:effectLst/>
                          <a:latin typeface="맑은 고딕" panose="020B0503020000020004" pitchFamily="50" charset="-127"/>
                          <a:ea typeface="맑은 고딕" panose="020B0503020000020004" pitchFamily="50" charset="-127"/>
                        </a:rPr>
                      </a:b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_</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실제환자부담약가</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1313004"/>
                  </a:ext>
                </a:extLst>
              </a:tr>
              <a:tr h="186072">
                <a:tc rowSpan="3">
                  <a:txBody>
                    <a:bodyPr/>
                    <a:lstStyle/>
                    <a:p>
                      <a:pPr algn="ctr"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Omalizumab</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Xolair</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3">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급여</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 </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무</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22</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만원</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4.4</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만원</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22</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만원</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92590063"/>
                  </a:ext>
                </a:extLst>
              </a:tr>
              <a:tr h="186072">
                <a:tc vMerge="1">
                  <a:txBody>
                    <a:bodyPr/>
                    <a:lstStyle/>
                    <a:p>
                      <a:pPr latinLnBrk="1"/>
                      <a:endParaRPr lang="ko-KR" altLang="en-US"/>
                    </a:p>
                  </a:txBody>
                  <a:tcPr/>
                </a:tc>
                <a:tc>
                  <a:txBody>
                    <a:bodyPr/>
                    <a:lstStyle/>
                    <a:p>
                      <a:pPr algn="l"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150mg/vial</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pPr latinLnBrk="1"/>
                      <a:endParaRPr lang="ko-KR" altLang="en-US"/>
                    </a:p>
                  </a:txBody>
                  <a:tcPr/>
                </a:tc>
                <a:tc vMerge="1">
                  <a:txBody>
                    <a:bodyPr/>
                    <a:lstStyle/>
                    <a:p>
                      <a:pPr latinLnBrk="1"/>
                      <a:endParaRPr lang="ko-KR" altLang="en-US"/>
                    </a:p>
                  </a:txBody>
                  <a:tcPr/>
                </a:tc>
                <a:tc>
                  <a:txBody>
                    <a:bodyPr/>
                    <a:lstStyle/>
                    <a:p>
                      <a:pPr algn="ctr" rtl="0" fontAlgn="ct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무</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무</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98431074"/>
                  </a:ext>
                </a:extLst>
              </a:tr>
              <a:tr h="186072">
                <a:tc vMerge="1">
                  <a:txBody>
                    <a:bodyPr/>
                    <a:lstStyle/>
                    <a:p>
                      <a:pPr latinLnBrk="1"/>
                      <a:endParaRPr lang="ko-KR" altLang="en-US"/>
                    </a:p>
                  </a:txBody>
                  <a:tcPr/>
                </a:tc>
                <a:tc>
                  <a:txBody>
                    <a:bodyPr/>
                    <a:lstStyle/>
                    <a:p>
                      <a:pPr algn="l"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IgE/</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체중</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보통</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2vial</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사용 </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sc q2-4w </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pPr latinLnBrk="1"/>
                      <a:endParaRPr lang="ko-KR" altLang="en-US"/>
                    </a:p>
                  </a:txBody>
                  <a:tcPr/>
                </a:tc>
                <a:tc vMerge="1">
                  <a:txBody>
                    <a:bodyPr/>
                    <a:lstStyle/>
                    <a:p>
                      <a:pPr latinLnBrk="1"/>
                      <a:endParaRPr lang="ko-KR" altLang="en-US"/>
                    </a:p>
                  </a:txBody>
                  <a:tcPr/>
                </a:tc>
                <a:tc>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4.4</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만원</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22</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만원</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2579312"/>
                  </a:ext>
                </a:extLst>
              </a:tr>
              <a:tr h="186072">
                <a:tc rowSpan="3">
                  <a:txBody>
                    <a:bodyPr/>
                    <a:lstStyle/>
                    <a:p>
                      <a:pPr algn="ctr" rtl="0" fontAlgn="ctr"/>
                      <a:r>
                        <a:rPr lang="en-US" sz="1000" b="0" i="0" u="none" strike="noStrike" dirty="0" err="1">
                          <a:solidFill>
                            <a:srgbClr val="000000"/>
                          </a:solidFill>
                          <a:effectLst/>
                          <a:latin typeface="맑은 고딕" panose="020B0503020000020004" pitchFamily="50" charset="-127"/>
                          <a:ea typeface="맑은 고딕" panose="020B0503020000020004" pitchFamily="50" charset="-127"/>
                        </a:rPr>
                        <a:t>Mepolizumab</a:t>
                      </a:r>
                      <a:endParaRPr lang="en-US" sz="10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Nucala</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급여</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 1</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년내</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300</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130</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만원</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26</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만원</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130</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만원</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81586494"/>
                  </a:ext>
                </a:extLst>
              </a:tr>
              <a:tr h="186072">
                <a:tc vMerge="1">
                  <a:txBody>
                    <a:bodyPr/>
                    <a:lstStyle/>
                    <a:p>
                      <a:pPr latinLnBrk="1"/>
                      <a:endParaRPr lang="ko-KR" altLang="en-US"/>
                    </a:p>
                  </a:txBody>
                  <a:tcPr/>
                </a:tc>
                <a:tc>
                  <a:txBody>
                    <a:bodyPr/>
                    <a:lstStyle/>
                    <a:p>
                      <a:pPr algn="l" rtl="0" fontAlgn="ctr"/>
                      <a:r>
                        <a:rPr lang="en-US" sz="1000" b="0" i="0" u="none" strike="noStrike" dirty="0">
                          <a:solidFill>
                            <a:srgbClr val="000000"/>
                          </a:solidFill>
                          <a:effectLst/>
                          <a:latin typeface="맑은 고딕" panose="020B0503020000020004" pitchFamily="50" charset="-127"/>
                          <a:ea typeface="맑은 고딕" panose="020B0503020000020004" pitchFamily="50" charset="-127"/>
                        </a:rPr>
                        <a:t>100mg/vial</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pPr latinLnBrk="1"/>
                      <a:endParaRPr lang="ko-KR" altLang="en-US"/>
                    </a:p>
                  </a:txBody>
                  <a:tcPr/>
                </a:tc>
                <a:tc vMerge="1">
                  <a:txBody>
                    <a:bodyPr/>
                    <a:lstStyle/>
                    <a:p>
                      <a:pPr latinLnBrk="1"/>
                      <a:endParaRPr lang="ko-KR" altLang="en-US"/>
                    </a:p>
                  </a:txBody>
                  <a:tcPr/>
                </a:tc>
                <a:tc>
                  <a:txBody>
                    <a:bodyPr/>
                    <a:lstStyle/>
                    <a:p>
                      <a:pPr algn="ctr" rtl="0" fontAlgn="ctr"/>
                      <a:r>
                        <a:rPr lang="en-US" altLang="ko-KR" sz="1000" b="0" i="0" u="none" strike="noStrike" dirty="0">
                          <a:solidFill>
                            <a:srgbClr val="000000"/>
                          </a:solidFill>
                          <a:effectLst/>
                          <a:latin typeface="맑은 고딕" panose="020B0503020000020004" pitchFamily="50" charset="-127"/>
                          <a:ea typeface="맑은 고딕" panose="020B0503020000020004" pitchFamily="50" charset="-127"/>
                        </a:rPr>
                        <a:t>10</a:t>
                      </a:r>
                      <a:r>
                        <a:rPr lang="ko-KR" altLang="en-US" sz="1000" b="0" i="0" u="none" strike="noStrike" dirty="0">
                          <a:solidFill>
                            <a:srgbClr val="000000"/>
                          </a:solidFill>
                          <a:effectLst/>
                          <a:latin typeface="맑은 고딕" panose="020B0503020000020004" pitchFamily="50" charset="-127"/>
                          <a:ea typeface="맑은 고딕" panose="020B0503020000020004" pitchFamily="50" charset="-127"/>
                        </a:rPr>
                        <a:t>만원</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50</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만원</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7481326"/>
                  </a:ext>
                </a:extLst>
              </a:tr>
              <a:tr h="186072">
                <a:tc vMerge="1">
                  <a:txBody>
                    <a:bodyPr/>
                    <a:lstStyle/>
                    <a:p>
                      <a:pPr latinLnBrk="1"/>
                      <a:endParaRPr lang="ko-KR" altLang="en-US"/>
                    </a:p>
                  </a:txBody>
                  <a:tcPr/>
                </a:tc>
                <a:tc>
                  <a:txBody>
                    <a:bodyPr/>
                    <a:lstStyle/>
                    <a:p>
                      <a:pPr algn="l" rtl="0" fontAlgn="ctr"/>
                      <a:r>
                        <a:rPr lang="en-US" sz="1000" b="0" i="0" u="none" strike="noStrike" dirty="0">
                          <a:solidFill>
                            <a:srgbClr val="000000"/>
                          </a:solidFill>
                          <a:effectLst/>
                          <a:latin typeface="맑은 고딕" panose="020B0503020000020004" pitchFamily="50" charset="-127"/>
                          <a:ea typeface="맑은 고딕" panose="020B0503020000020004" pitchFamily="50" charset="-127"/>
                        </a:rPr>
                        <a:t>100mg  </a:t>
                      </a:r>
                      <a:r>
                        <a:rPr lang="en-US" sz="1000" b="0" i="0" u="none" strike="noStrike" dirty="0" err="1">
                          <a:solidFill>
                            <a:srgbClr val="000000"/>
                          </a:solidFill>
                          <a:effectLst/>
                          <a:latin typeface="맑은 고딕" panose="020B0503020000020004" pitchFamily="50" charset="-127"/>
                          <a:ea typeface="맑은 고딕" panose="020B0503020000020004" pitchFamily="50" charset="-127"/>
                        </a:rPr>
                        <a:t>sc</a:t>
                      </a:r>
                      <a:r>
                        <a:rPr lang="en-US" sz="1000" b="0" i="0" u="none" strike="noStrike" dirty="0">
                          <a:solidFill>
                            <a:srgbClr val="000000"/>
                          </a:solidFill>
                          <a:effectLst/>
                          <a:latin typeface="맑은 고딕" panose="020B0503020000020004" pitchFamily="50" charset="-127"/>
                          <a:ea typeface="맑은 고딕" panose="020B0503020000020004" pitchFamily="50" charset="-127"/>
                        </a:rPr>
                        <a:t> q4w </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pPr latinLnBrk="1"/>
                      <a:endParaRPr lang="ko-KR" altLang="en-US"/>
                    </a:p>
                  </a:txBody>
                  <a:tcPr/>
                </a:tc>
                <a:tc vMerge="1">
                  <a:txBody>
                    <a:bodyPr/>
                    <a:lstStyle/>
                    <a:p>
                      <a:pPr latinLnBrk="1"/>
                      <a:endParaRPr lang="ko-KR" altLang="en-US"/>
                    </a:p>
                  </a:txBody>
                  <a:tcPr/>
                </a:tc>
                <a:tc>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16</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만원</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80</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만원</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7409066"/>
                  </a:ext>
                </a:extLst>
              </a:tr>
              <a:tr h="186072">
                <a:tc rowSpan="3">
                  <a:txBody>
                    <a:bodyPr/>
                    <a:lstStyle/>
                    <a:p>
                      <a:pPr algn="ctr"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Reslizumab</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000" b="0" i="0" u="none" strike="noStrike" dirty="0" err="1">
                          <a:solidFill>
                            <a:srgbClr val="000000"/>
                          </a:solidFill>
                          <a:effectLst/>
                          <a:latin typeface="맑은 고딕" panose="020B0503020000020004" pitchFamily="50" charset="-127"/>
                          <a:ea typeface="맑은 고딕" panose="020B0503020000020004" pitchFamily="50" charset="-127"/>
                        </a:rPr>
                        <a:t>Cinqair</a:t>
                      </a:r>
                      <a:endParaRPr lang="en-US" sz="10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급여</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 1</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년내</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400</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40</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만원</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8</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만원</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40</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만원</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05277444"/>
                  </a:ext>
                </a:extLst>
              </a:tr>
              <a:tr h="186072">
                <a:tc vMerge="1">
                  <a:txBody>
                    <a:bodyPr/>
                    <a:lstStyle/>
                    <a:p>
                      <a:pPr latinLnBrk="1"/>
                      <a:endParaRPr lang="ko-KR" altLang="en-US"/>
                    </a:p>
                  </a:txBody>
                  <a:tcPr/>
                </a:tc>
                <a:tc>
                  <a:txBody>
                    <a:bodyPr/>
                    <a:lstStyle/>
                    <a:p>
                      <a:pPr algn="l"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100mg/vial</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pPr latinLnBrk="1"/>
                      <a:endParaRPr lang="ko-KR" altLang="en-US"/>
                    </a:p>
                  </a:txBody>
                  <a:tcPr/>
                </a:tc>
                <a:tc vMerge="1">
                  <a:txBody>
                    <a:bodyPr/>
                    <a:lstStyle/>
                    <a:p>
                      <a:pPr latinLnBrk="1"/>
                      <a:endParaRPr lang="ko-KR" altLang="en-US"/>
                    </a:p>
                  </a:txBody>
                  <a:tcPr/>
                </a:tc>
                <a:tc>
                  <a:txBody>
                    <a:bodyPr/>
                    <a:lstStyle/>
                    <a:p>
                      <a:pPr algn="ctr" rtl="0" fontAlgn="ct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무</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무</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03289315"/>
                  </a:ext>
                </a:extLst>
              </a:tr>
              <a:tr h="186072">
                <a:tc vMerge="1">
                  <a:txBody>
                    <a:bodyPr/>
                    <a:lstStyle/>
                    <a:p>
                      <a:pPr latinLnBrk="1"/>
                      <a:endParaRPr lang="ko-KR" altLang="en-US"/>
                    </a:p>
                  </a:txBody>
                  <a:tcPr/>
                </a:tc>
                <a:tc>
                  <a:txBody>
                    <a:bodyPr/>
                    <a:lstStyle/>
                    <a:p>
                      <a:pPr algn="l" rtl="0" fontAlgn="ctr"/>
                      <a:r>
                        <a:rPr lang="en-US" sz="1000" b="0" i="0" u="none" strike="noStrike" dirty="0">
                          <a:solidFill>
                            <a:srgbClr val="000000"/>
                          </a:solidFill>
                          <a:effectLst/>
                          <a:latin typeface="맑은 고딕" panose="020B0503020000020004" pitchFamily="50" charset="-127"/>
                          <a:ea typeface="맑은 고딕" panose="020B0503020000020004" pitchFamily="50" charset="-127"/>
                        </a:rPr>
                        <a:t>3 mg/kg iv q4w</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pPr latinLnBrk="1"/>
                      <a:endParaRPr lang="ko-KR" altLang="en-US"/>
                    </a:p>
                  </a:txBody>
                  <a:tcPr/>
                </a:tc>
                <a:tc vMerge="1">
                  <a:txBody>
                    <a:bodyPr/>
                    <a:lstStyle/>
                    <a:p>
                      <a:pPr latinLnBrk="1"/>
                      <a:endParaRPr lang="ko-KR" altLang="en-US"/>
                    </a:p>
                  </a:txBody>
                  <a:tcPr/>
                </a:tc>
                <a:tc>
                  <a:txBody>
                    <a:bodyPr/>
                    <a:lstStyle/>
                    <a:p>
                      <a:pPr algn="ctr" rtl="0" fontAlgn="ctr"/>
                      <a:r>
                        <a:rPr lang="en-US" altLang="ko-KR" sz="1000" b="0" i="0" u="none" strike="noStrike" dirty="0">
                          <a:solidFill>
                            <a:srgbClr val="000000"/>
                          </a:solidFill>
                          <a:effectLst/>
                          <a:latin typeface="맑은 고딕" panose="020B0503020000020004" pitchFamily="50" charset="-127"/>
                          <a:ea typeface="맑은 고딕" panose="020B0503020000020004" pitchFamily="50" charset="-127"/>
                        </a:rPr>
                        <a:t>8</a:t>
                      </a:r>
                      <a:r>
                        <a:rPr lang="ko-KR" altLang="en-US" sz="1000" b="0" i="0" u="none" strike="noStrike" dirty="0">
                          <a:solidFill>
                            <a:srgbClr val="000000"/>
                          </a:solidFill>
                          <a:effectLst/>
                          <a:latin typeface="맑은 고딕" panose="020B0503020000020004" pitchFamily="50" charset="-127"/>
                          <a:ea typeface="맑은 고딕" panose="020B0503020000020004" pitchFamily="50" charset="-127"/>
                        </a:rPr>
                        <a:t>만원 </a:t>
                      </a:r>
                      <a:r>
                        <a:rPr lang="en-US" altLang="ko-KR" sz="1000" b="0" i="0" u="none" strike="noStrike" dirty="0">
                          <a:solidFill>
                            <a:srgbClr val="000000"/>
                          </a:solidFill>
                          <a:effectLst/>
                          <a:latin typeface="맑은 고딕" panose="020B0503020000020004" pitchFamily="50" charset="-127"/>
                          <a:ea typeface="맑은 고딕" panose="020B0503020000020004" pitchFamily="50" charset="-127"/>
                        </a:rPr>
                        <a:t>(</a:t>
                      </a:r>
                      <a:r>
                        <a:rPr lang="ko-KR" altLang="en-US" sz="1000" b="0" i="0" u="none" strike="noStrike" dirty="0">
                          <a:solidFill>
                            <a:srgbClr val="000000"/>
                          </a:solidFill>
                          <a:effectLst/>
                          <a:latin typeface="맑은 고딕" panose="020B0503020000020004" pitchFamily="50" charset="-127"/>
                          <a:ea typeface="맑은 고딕" panose="020B0503020000020004" pitchFamily="50" charset="-127"/>
                        </a:rPr>
                        <a:t>보통 </a:t>
                      </a:r>
                      <a:r>
                        <a:rPr lang="en-US" altLang="ko-KR" sz="1000" b="0" i="0" u="none" strike="noStrike" dirty="0">
                          <a:solidFill>
                            <a:srgbClr val="000000"/>
                          </a:solidFill>
                          <a:effectLst/>
                          <a:latin typeface="맑은 고딕" panose="020B0503020000020004" pitchFamily="50" charset="-127"/>
                          <a:ea typeface="맑은 고딕" panose="020B0503020000020004" pitchFamily="50" charset="-127"/>
                        </a:rPr>
                        <a:t>2vial</a:t>
                      </a:r>
                      <a:r>
                        <a:rPr lang="ko-KR" altLang="en-US" sz="1000" b="0" i="0" u="none" strike="noStrike" dirty="0">
                          <a:solidFill>
                            <a:srgbClr val="000000"/>
                          </a:solidFill>
                          <a:effectLst/>
                          <a:latin typeface="맑은 고딕" panose="020B0503020000020004" pitchFamily="50" charset="-127"/>
                          <a:ea typeface="맑은 고딕" panose="020B0503020000020004" pitchFamily="50" charset="-127"/>
                        </a:rPr>
                        <a:t>사용</a:t>
                      </a:r>
                      <a:r>
                        <a:rPr lang="en-US" altLang="ko-KR" sz="1000" b="0" i="0" u="none" strike="noStrike" dirty="0">
                          <a:solidFill>
                            <a:srgbClr val="000000"/>
                          </a:solidFill>
                          <a:effectLst/>
                          <a:latin typeface="맑은 고딕" panose="020B0503020000020004" pitchFamily="50" charset="-127"/>
                          <a:ea typeface="맑은 고딕" panose="020B0503020000020004" pitchFamily="50" charset="-127"/>
                        </a:rPr>
                        <a:t>:16</a:t>
                      </a:r>
                      <a:r>
                        <a:rPr lang="ko-KR" altLang="en-US" sz="1000" b="0" i="0" u="none" strike="noStrike" dirty="0">
                          <a:solidFill>
                            <a:srgbClr val="000000"/>
                          </a:solidFill>
                          <a:effectLst/>
                          <a:latin typeface="맑은 고딕" panose="020B0503020000020004" pitchFamily="50" charset="-127"/>
                          <a:ea typeface="맑은 고딕" panose="020B0503020000020004" pitchFamily="50" charset="-127"/>
                        </a:rPr>
                        <a:t>만원</a:t>
                      </a:r>
                      <a:r>
                        <a:rPr lang="en-US" altLang="ko-KR" sz="1000" b="0" i="0" u="none" strike="noStrike" dirty="0">
                          <a:solidFill>
                            <a:srgbClr val="000000"/>
                          </a:solidFill>
                          <a:effectLst/>
                          <a:latin typeface="맑은 고딕" panose="020B0503020000020004" pitchFamily="50" charset="-127"/>
                          <a:ea typeface="맑은 고딕" panose="020B0503020000020004" pitchFamily="50" charset="-127"/>
                        </a:rPr>
                        <a:t>)</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40</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만원 </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보통 </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2vial</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사용</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:80</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만원</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750686"/>
                  </a:ext>
                </a:extLst>
              </a:tr>
              <a:tr h="186072">
                <a:tc rowSpan="3">
                  <a:txBody>
                    <a:bodyPr/>
                    <a:lstStyle/>
                    <a:p>
                      <a:pPr algn="ctr"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Benralizumab</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Fasenra</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ctr" rtl="0" fontAlgn="ctr"/>
                      <a:r>
                        <a:rPr lang="en-US" altLang="ko-KR" sz="1000" b="0" i="0" u="none" strike="noStrike" dirty="0">
                          <a:solidFill>
                            <a:srgbClr val="000000"/>
                          </a:solidFill>
                          <a:effectLst/>
                          <a:latin typeface="맑은 고딕" panose="020B0503020000020004" pitchFamily="50" charset="-127"/>
                          <a:ea typeface="맑은 고딕" panose="020B0503020000020004" pitchFamily="50" charset="-127"/>
                        </a:rPr>
                        <a:t>(</a:t>
                      </a:r>
                      <a:r>
                        <a:rPr lang="ko-KR" altLang="en-US" sz="1000" b="0" i="0" u="none" strike="noStrike" dirty="0">
                          <a:solidFill>
                            <a:srgbClr val="000000"/>
                          </a:solidFill>
                          <a:effectLst/>
                          <a:latin typeface="맑은 고딕" panose="020B0503020000020004" pitchFamily="50" charset="-127"/>
                          <a:ea typeface="맑은 고딕" panose="020B0503020000020004" pitchFamily="50" charset="-127"/>
                        </a:rPr>
                        <a:t>급여</a:t>
                      </a:r>
                      <a:r>
                        <a:rPr lang="en-US" altLang="ko-KR" sz="1000" b="0" i="0" u="none" strike="noStrike" dirty="0">
                          <a:solidFill>
                            <a:srgbClr val="000000"/>
                          </a:solidFill>
                          <a:effectLst/>
                          <a:latin typeface="맑은 고딕" panose="020B0503020000020004" pitchFamily="50" charset="-127"/>
                          <a:ea typeface="맑은 고딕" panose="020B0503020000020004" pitchFamily="50" charset="-127"/>
                        </a:rPr>
                        <a:t>) 1</a:t>
                      </a:r>
                      <a:r>
                        <a:rPr lang="ko-KR" altLang="en-US" sz="1000" b="0" i="0" u="none" strike="noStrike" dirty="0">
                          <a:solidFill>
                            <a:srgbClr val="000000"/>
                          </a:solidFill>
                          <a:effectLst/>
                          <a:latin typeface="맑은 고딕" panose="020B0503020000020004" pitchFamily="50" charset="-127"/>
                          <a:ea typeface="맑은 고딕" panose="020B0503020000020004" pitchFamily="50" charset="-127"/>
                        </a:rPr>
                        <a:t>년내</a:t>
                      </a:r>
                      <a:r>
                        <a:rPr lang="en-US" altLang="ko-KR" sz="1000" b="0" i="0" u="none" strike="noStrike" dirty="0">
                          <a:solidFill>
                            <a:srgbClr val="000000"/>
                          </a:solidFill>
                          <a:effectLst/>
                          <a:latin typeface="맑은 고딕" panose="020B0503020000020004" pitchFamily="50" charset="-127"/>
                          <a:ea typeface="맑은 고딕" panose="020B0503020000020004" pitchFamily="50" charset="-127"/>
                        </a:rPr>
                        <a:t>300</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280</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만원</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ko-KR" sz="1000" b="0" i="0" u="none" strike="noStrike" dirty="0">
                          <a:solidFill>
                            <a:srgbClr val="000000"/>
                          </a:solidFill>
                          <a:effectLst/>
                          <a:latin typeface="맑은 고딕" panose="020B0503020000020004" pitchFamily="50" charset="-127"/>
                          <a:ea typeface="맑은 고딕" panose="020B0503020000020004" pitchFamily="50" charset="-127"/>
                        </a:rPr>
                        <a:t>56</a:t>
                      </a:r>
                      <a:r>
                        <a:rPr lang="ko-KR" altLang="en-US" sz="1000" b="0" i="0" u="none" strike="noStrike" dirty="0">
                          <a:solidFill>
                            <a:srgbClr val="000000"/>
                          </a:solidFill>
                          <a:effectLst/>
                          <a:latin typeface="맑은 고딕" panose="020B0503020000020004" pitchFamily="50" charset="-127"/>
                          <a:ea typeface="맑은 고딕" panose="020B0503020000020004" pitchFamily="50" charset="-127"/>
                        </a:rPr>
                        <a:t>만원</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280</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만원</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18110298"/>
                  </a:ext>
                </a:extLst>
              </a:tr>
              <a:tr h="186072">
                <a:tc vMerge="1">
                  <a:txBody>
                    <a:bodyPr/>
                    <a:lstStyle/>
                    <a:p>
                      <a:pPr latinLnBrk="1"/>
                      <a:endParaRPr lang="ko-KR" altLang="en-US"/>
                    </a:p>
                  </a:txBody>
                  <a:tcPr/>
                </a:tc>
                <a:tc>
                  <a:txBody>
                    <a:bodyPr/>
                    <a:lstStyle/>
                    <a:p>
                      <a:pPr algn="l" rtl="0" fontAlgn="ctr"/>
                      <a:r>
                        <a:rPr lang="en-US" sz="1000" b="0" i="0" u="none" strike="noStrike" dirty="0">
                          <a:solidFill>
                            <a:srgbClr val="000000"/>
                          </a:solidFill>
                          <a:effectLst/>
                          <a:latin typeface="맑은 고딕" panose="020B0503020000020004" pitchFamily="50" charset="-127"/>
                          <a:ea typeface="맑은 고딕" panose="020B0503020000020004" pitchFamily="50" charset="-127"/>
                        </a:rPr>
                        <a:t>30mg/vial</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pPr latinLnBrk="1"/>
                      <a:endParaRPr lang="ko-KR" altLang="en-US"/>
                    </a:p>
                  </a:txBody>
                  <a:tcPr/>
                </a:tc>
                <a:tc vMerge="1">
                  <a:txBody>
                    <a:bodyPr/>
                    <a:lstStyle/>
                    <a:p>
                      <a:pPr latinLnBrk="1"/>
                      <a:endParaRPr lang="ko-KR" altLang="en-US"/>
                    </a:p>
                  </a:txBody>
                  <a:tcPr/>
                </a:tc>
                <a:tc>
                  <a:txBody>
                    <a:bodyPr/>
                    <a:lstStyle/>
                    <a:p>
                      <a:pPr algn="ctr" rtl="0" fontAlgn="ctr"/>
                      <a:r>
                        <a:rPr lang="en-US" altLang="ko-KR" sz="1000" b="0" i="0" u="none" strike="noStrike" dirty="0">
                          <a:solidFill>
                            <a:srgbClr val="000000"/>
                          </a:solidFill>
                          <a:effectLst/>
                          <a:latin typeface="맑은 고딕" panose="020B0503020000020004" pitchFamily="50" charset="-127"/>
                          <a:ea typeface="맑은 고딕" panose="020B0503020000020004" pitchFamily="50" charset="-127"/>
                        </a:rPr>
                        <a:t>26</a:t>
                      </a:r>
                      <a:r>
                        <a:rPr lang="ko-KR" altLang="en-US" sz="1000" b="0" i="0" u="none" strike="noStrike" dirty="0">
                          <a:solidFill>
                            <a:srgbClr val="000000"/>
                          </a:solidFill>
                          <a:effectLst/>
                          <a:latin typeface="맑은 고딕" panose="020B0503020000020004" pitchFamily="50" charset="-127"/>
                          <a:ea typeface="맑은 고딕" panose="020B0503020000020004" pitchFamily="50" charset="-127"/>
                        </a:rPr>
                        <a:t>만원</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130</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만원</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27979699"/>
                  </a:ext>
                </a:extLst>
              </a:tr>
              <a:tr h="186072">
                <a:tc vMerge="1">
                  <a:txBody>
                    <a:bodyPr/>
                    <a:lstStyle/>
                    <a:p>
                      <a:pPr latinLnBrk="1"/>
                      <a:endParaRPr lang="ko-KR" altLang="en-US"/>
                    </a:p>
                  </a:txBody>
                  <a:tcPr/>
                </a:tc>
                <a:tc>
                  <a:txBody>
                    <a:bodyPr/>
                    <a:lstStyle/>
                    <a:p>
                      <a:pPr algn="l" rtl="0" fontAlgn="ctr"/>
                      <a:r>
                        <a:rPr lang="en-US" sz="1000" b="0" i="0" u="none" strike="noStrike" dirty="0">
                          <a:solidFill>
                            <a:srgbClr val="000000"/>
                          </a:solidFill>
                          <a:effectLst/>
                          <a:latin typeface="맑은 고딕" panose="020B0503020000020004" pitchFamily="50" charset="-127"/>
                          <a:ea typeface="맑은 고딕" panose="020B0503020000020004" pitchFamily="50" charset="-127"/>
                        </a:rPr>
                        <a:t>30mg </a:t>
                      </a:r>
                      <a:r>
                        <a:rPr lang="en-US" sz="1000" b="0" i="0" u="none" strike="noStrike" dirty="0" err="1">
                          <a:solidFill>
                            <a:srgbClr val="000000"/>
                          </a:solidFill>
                          <a:effectLst/>
                          <a:latin typeface="맑은 고딕" panose="020B0503020000020004" pitchFamily="50" charset="-127"/>
                          <a:ea typeface="맑은 고딕" panose="020B0503020000020004" pitchFamily="50" charset="-127"/>
                        </a:rPr>
                        <a:t>sc</a:t>
                      </a:r>
                      <a:r>
                        <a:rPr lang="en-US" sz="1000" b="0" i="0" u="none" strike="noStrike" dirty="0">
                          <a:solidFill>
                            <a:srgbClr val="000000"/>
                          </a:solidFill>
                          <a:effectLst/>
                          <a:latin typeface="맑은 고딕" panose="020B0503020000020004" pitchFamily="50" charset="-127"/>
                          <a:ea typeface="맑은 고딕" panose="020B0503020000020004" pitchFamily="50" charset="-127"/>
                        </a:rPr>
                        <a:t> q4w for 3doses, then q8w</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pPr latinLnBrk="1"/>
                      <a:endParaRPr lang="ko-KR" altLang="en-US"/>
                    </a:p>
                  </a:txBody>
                  <a:tcPr/>
                </a:tc>
                <a:tc vMerge="1">
                  <a:txBody>
                    <a:bodyPr/>
                    <a:lstStyle/>
                    <a:p>
                      <a:pPr latinLnBrk="1"/>
                      <a:endParaRPr lang="ko-KR" altLang="en-US"/>
                    </a:p>
                  </a:txBody>
                  <a:tcPr/>
                </a:tc>
                <a:tc>
                  <a:txBody>
                    <a:bodyPr/>
                    <a:lstStyle/>
                    <a:p>
                      <a:pPr algn="ctr" rtl="0" fontAlgn="ctr"/>
                      <a:r>
                        <a:rPr lang="en-US" altLang="ko-KR" sz="1000" b="0" i="0" u="none" strike="noStrike" dirty="0">
                          <a:solidFill>
                            <a:srgbClr val="000000"/>
                          </a:solidFill>
                          <a:effectLst/>
                          <a:latin typeface="맑은 고딕" panose="020B0503020000020004" pitchFamily="50" charset="-127"/>
                          <a:ea typeface="맑은 고딕" panose="020B0503020000020004" pitchFamily="50" charset="-127"/>
                        </a:rPr>
                        <a:t>30</a:t>
                      </a:r>
                      <a:r>
                        <a:rPr lang="ko-KR" altLang="en-US" sz="1000" b="0" i="0" u="none" strike="noStrike" dirty="0">
                          <a:solidFill>
                            <a:srgbClr val="000000"/>
                          </a:solidFill>
                          <a:effectLst/>
                          <a:latin typeface="맑은 고딕" panose="020B0503020000020004" pitchFamily="50" charset="-127"/>
                          <a:ea typeface="맑은 고딕" panose="020B0503020000020004" pitchFamily="50" charset="-127"/>
                        </a:rPr>
                        <a:t>만원</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150</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만원</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2043515"/>
                  </a:ext>
                </a:extLst>
              </a:tr>
              <a:tr h="186072">
                <a:tc rowSpan="3">
                  <a:txBody>
                    <a:bodyPr/>
                    <a:lstStyle/>
                    <a:p>
                      <a:pPr algn="ctr"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Dupilumab</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Dupixent</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비급여</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 </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무</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68</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만원</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　</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68</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만원</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758012502"/>
                  </a:ext>
                </a:extLst>
              </a:tr>
              <a:tr h="186072">
                <a:tc vMerge="1">
                  <a:txBody>
                    <a:bodyPr/>
                    <a:lstStyle/>
                    <a:p>
                      <a:pPr latinLnBrk="1"/>
                      <a:endParaRPr lang="ko-KR" altLang="en-US"/>
                    </a:p>
                  </a:txBody>
                  <a:tcPr/>
                </a:tc>
                <a:tc>
                  <a:txBody>
                    <a:bodyPr/>
                    <a:lstStyle/>
                    <a:p>
                      <a:pPr algn="l"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300mg/via</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pPr latinLnBrk="1"/>
                      <a:endParaRPr lang="ko-KR" altLang="en-US"/>
                    </a:p>
                  </a:txBody>
                  <a:tcPr/>
                </a:tc>
                <a:tc vMerge="1">
                  <a:txBody>
                    <a:bodyPr/>
                    <a:lstStyle/>
                    <a:p>
                      <a:pPr latinLnBrk="1"/>
                      <a:endParaRPr lang="ko-KR" altLang="en-US"/>
                    </a:p>
                  </a:txBody>
                  <a:tcPr/>
                </a:tc>
                <a:tc>
                  <a:txBody>
                    <a:bodyPr/>
                    <a:lstStyle/>
                    <a:p>
                      <a:pPr algn="ctr" rtl="0" fontAlgn="ct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　</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16</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만원</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56436328"/>
                  </a:ext>
                </a:extLst>
              </a:tr>
              <a:tr h="186072">
                <a:tc vMerge="1">
                  <a:txBody>
                    <a:bodyPr/>
                    <a:lstStyle/>
                    <a:p>
                      <a:pPr latinLnBrk="1"/>
                      <a:endParaRPr lang="ko-KR" altLang="en-US"/>
                    </a:p>
                  </a:txBody>
                  <a:tcPr/>
                </a:tc>
                <a:tc>
                  <a:txBody>
                    <a:bodyPr/>
                    <a:lstStyle/>
                    <a:p>
                      <a:pPr algn="l"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600mg sc </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후 </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300</a:t>
                      </a:r>
                      <a:r>
                        <a:rPr lang="en-US" sz="1000" b="0" i="0" u="none" strike="noStrike">
                          <a:solidFill>
                            <a:srgbClr val="000000"/>
                          </a:solidFill>
                          <a:effectLst/>
                          <a:latin typeface="맑은 고딕" panose="020B0503020000020004" pitchFamily="50" charset="-127"/>
                          <a:ea typeface="맑은 고딕" panose="020B0503020000020004" pitchFamily="50" charset="-127"/>
                        </a:rPr>
                        <a:t>mg sc q2w </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pPr latinLnBrk="1"/>
                      <a:endParaRPr lang="ko-KR" altLang="en-US"/>
                    </a:p>
                  </a:txBody>
                  <a:tcPr/>
                </a:tc>
                <a:tc vMerge="1">
                  <a:txBody>
                    <a:bodyPr/>
                    <a:lstStyle/>
                    <a:p>
                      <a:pPr latinLnBrk="1"/>
                      <a:endParaRPr lang="ko-KR" altLang="en-US"/>
                    </a:p>
                  </a:txBody>
                  <a:tcPr/>
                </a:tc>
                <a:tc>
                  <a:txBody>
                    <a:bodyPr/>
                    <a:lstStyle/>
                    <a:p>
                      <a:pPr algn="ctr" rtl="0" fontAlgn="ct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　</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52</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만원</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1092047"/>
                  </a:ext>
                </a:extLst>
              </a:tr>
              <a:tr h="186072">
                <a:tc rowSpan="3">
                  <a:txBody>
                    <a:bodyPr/>
                    <a:lstStyle/>
                    <a:p>
                      <a:pPr algn="ctr"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Tezepelumab</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Tezspire</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ctr" rtl="0" fontAlgn="ct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비급여</a:t>
                      </a:r>
                      <a:r>
                        <a:rPr lang="en-US" altLang="ko-KR" sz="1000" b="0" i="0" u="none" strike="noStrike">
                          <a:solidFill>
                            <a:srgbClr val="000000"/>
                          </a:solidFill>
                          <a:effectLst/>
                          <a:latin typeface="맑은 고딕" panose="020B0503020000020004" pitchFamily="50" charset="-127"/>
                          <a:ea typeface="맑은 고딕" panose="020B0503020000020004" pitchFamily="50" charset="-127"/>
                        </a:rPr>
                        <a:t>) </a:t>
                      </a: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무</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0" fontAlgn="ct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　</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　</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rtl="0" fontAlgn="ct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　</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62007628"/>
                  </a:ext>
                </a:extLst>
              </a:tr>
              <a:tr h="186072">
                <a:tc vMerge="1">
                  <a:txBody>
                    <a:bodyPr/>
                    <a:lstStyle/>
                    <a:p>
                      <a:pPr latinLnBrk="1"/>
                      <a:endParaRPr lang="ko-KR" altLang="en-US"/>
                    </a:p>
                  </a:txBody>
                  <a:tcPr/>
                </a:tc>
                <a:tc>
                  <a:txBody>
                    <a:bodyPr/>
                    <a:lstStyle/>
                    <a:p>
                      <a:pPr algn="l"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210mg/vial</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pPr latinLnBrk="1"/>
                      <a:endParaRPr lang="ko-KR" altLang="en-US"/>
                    </a:p>
                  </a:txBody>
                  <a:tcPr/>
                </a:tc>
                <a:tc vMerge="1">
                  <a:txBody>
                    <a:bodyPr/>
                    <a:lstStyle/>
                    <a:p>
                      <a:pPr latinLnBrk="1"/>
                      <a:endParaRPr lang="ko-KR" altLang="en-US"/>
                    </a:p>
                  </a:txBody>
                  <a:tcPr/>
                </a:tc>
                <a:tc>
                  <a:txBody>
                    <a:bodyPr/>
                    <a:lstStyle/>
                    <a:p>
                      <a:pPr algn="ctr" rtl="0" fontAlgn="ct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　</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　</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3463795"/>
                  </a:ext>
                </a:extLst>
              </a:tr>
              <a:tr h="186072">
                <a:tc vMerge="1">
                  <a:txBody>
                    <a:bodyPr/>
                    <a:lstStyle/>
                    <a:p>
                      <a:pPr latinLnBrk="1"/>
                      <a:endParaRPr lang="ko-KR" altLang="en-US"/>
                    </a:p>
                  </a:txBody>
                  <a:tcPr/>
                </a:tc>
                <a:tc>
                  <a:txBody>
                    <a:bodyPr/>
                    <a:lstStyle/>
                    <a:p>
                      <a:pPr algn="l" rtl="0" fontAlgn="ctr"/>
                      <a:r>
                        <a:rPr lang="en-US" sz="1000" b="0" i="0" u="none" strike="noStrike">
                          <a:solidFill>
                            <a:srgbClr val="000000"/>
                          </a:solidFill>
                          <a:effectLst/>
                          <a:latin typeface="맑은 고딕" panose="020B0503020000020004" pitchFamily="50" charset="-127"/>
                          <a:ea typeface="맑은 고딕" panose="020B0503020000020004" pitchFamily="50" charset="-127"/>
                        </a:rPr>
                        <a:t>210mg sc q4w</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pPr latinLnBrk="1"/>
                      <a:endParaRPr lang="ko-KR" altLang="en-US"/>
                    </a:p>
                  </a:txBody>
                  <a:tcPr/>
                </a:tc>
                <a:tc vMerge="1">
                  <a:txBody>
                    <a:bodyPr/>
                    <a:lstStyle/>
                    <a:p>
                      <a:pPr latinLnBrk="1"/>
                      <a:endParaRPr lang="ko-KR" altLang="en-US"/>
                    </a:p>
                  </a:txBody>
                  <a:tcPr/>
                </a:tc>
                <a:tc>
                  <a:txBody>
                    <a:bodyPr/>
                    <a:lstStyle/>
                    <a:p>
                      <a:pPr algn="ctr" rtl="0" fontAlgn="ctr"/>
                      <a:r>
                        <a:rPr lang="ko-KR" altLang="en-US" sz="1000" b="0" i="0" u="none" strike="noStrike">
                          <a:solidFill>
                            <a:srgbClr val="000000"/>
                          </a:solidFill>
                          <a:effectLst/>
                          <a:latin typeface="맑은 고딕" panose="020B0503020000020004" pitchFamily="50" charset="-127"/>
                          <a:ea typeface="맑은 고딕" panose="020B0503020000020004" pitchFamily="50" charset="-127"/>
                        </a:rPr>
                        <a:t>　</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rtl="0" fontAlgn="ctr"/>
                      <a:r>
                        <a:rPr lang="en-US" altLang="ko-KR" sz="1000" b="0" i="0" u="none" strike="noStrike" dirty="0">
                          <a:solidFill>
                            <a:srgbClr val="000000"/>
                          </a:solidFill>
                          <a:effectLst/>
                          <a:latin typeface="맑은 고딕" panose="020B0503020000020004" pitchFamily="50" charset="-127"/>
                          <a:ea typeface="맑은 고딕" panose="020B0503020000020004" pitchFamily="50" charset="-127"/>
                        </a:rPr>
                        <a:t>?125</a:t>
                      </a:r>
                      <a:r>
                        <a:rPr lang="ko-KR" altLang="en-US" sz="1000" b="0" i="0" u="none" strike="noStrike" dirty="0">
                          <a:solidFill>
                            <a:srgbClr val="000000"/>
                          </a:solidFill>
                          <a:effectLst/>
                          <a:latin typeface="맑은 고딕" panose="020B0503020000020004" pitchFamily="50" charset="-127"/>
                          <a:ea typeface="맑은 고딕" panose="020B0503020000020004" pitchFamily="50" charset="-127"/>
                        </a:rPr>
                        <a:t>만원</a:t>
                      </a:r>
                    </a:p>
                  </a:txBody>
                  <a:tcPr marL="6892" marR="6892" marT="6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6409179"/>
                  </a:ext>
                </a:extLst>
              </a:tr>
            </a:tbl>
          </a:graphicData>
        </a:graphic>
      </p:graphicFrame>
      <p:sp>
        <p:nvSpPr>
          <p:cNvPr id="4" name="직사각형 3"/>
          <p:cNvSpPr/>
          <p:nvPr/>
        </p:nvSpPr>
        <p:spPr>
          <a:xfrm>
            <a:off x="481147" y="5712954"/>
            <a:ext cx="3234205" cy="923330"/>
          </a:xfrm>
          <a:prstGeom prst="rect">
            <a:avLst/>
          </a:prstGeom>
          <a:solidFill>
            <a:srgbClr val="FFFF00"/>
          </a:solidFill>
        </p:spPr>
        <p:txBody>
          <a:bodyPr wrap="square">
            <a:spAutoFit/>
          </a:bodyPr>
          <a:lstStyle/>
          <a:p>
            <a:r>
              <a:rPr lang="ko-KR" altLang="en-US" b="1" u="sng" dirty="0"/>
              <a:t>가능하면 </a:t>
            </a:r>
            <a:endParaRPr lang="en-US" altLang="ko-KR" b="1" u="sng" dirty="0"/>
          </a:p>
          <a:p>
            <a:r>
              <a:rPr lang="en-US" altLang="ko-KR" dirty="0"/>
              <a:t>….</a:t>
            </a:r>
            <a:r>
              <a:rPr lang="ko-KR" altLang="en-US" dirty="0"/>
              <a:t>보험 </a:t>
            </a:r>
            <a:r>
              <a:rPr lang="en-US" altLang="ko-KR" dirty="0"/>
              <a:t>(</a:t>
            </a:r>
            <a:r>
              <a:rPr lang="ko-KR" altLang="en-US" dirty="0"/>
              <a:t>급여</a:t>
            </a:r>
            <a:r>
              <a:rPr lang="en-US" altLang="ko-KR" dirty="0"/>
              <a:t>) </a:t>
            </a:r>
            <a:r>
              <a:rPr lang="ko-KR" altLang="en-US" dirty="0"/>
              <a:t>되는 것</a:t>
            </a:r>
            <a:endParaRPr lang="en-US" altLang="ko-KR" dirty="0"/>
          </a:p>
          <a:p>
            <a:r>
              <a:rPr lang="en-US" altLang="ko-KR" dirty="0"/>
              <a:t>….</a:t>
            </a:r>
            <a:r>
              <a:rPr lang="ko-KR" altLang="en-US" dirty="0"/>
              <a:t>보조금 </a:t>
            </a:r>
            <a:r>
              <a:rPr lang="en-US" altLang="ko-KR" dirty="0"/>
              <a:t>(</a:t>
            </a:r>
            <a:r>
              <a:rPr lang="ko-KR" altLang="en-US" dirty="0" err="1"/>
              <a:t>환급금</a:t>
            </a:r>
            <a:r>
              <a:rPr lang="en-US" altLang="ko-KR" dirty="0"/>
              <a:t>) </a:t>
            </a:r>
            <a:r>
              <a:rPr lang="ko-KR" altLang="en-US" dirty="0"/>
              <a:t>있는 것</a:t>
            </a:r>
          </a:p>
        </p:txBody>
      </p:sp>
      <p:sp>
        <p:nvSpPr>
          <p:cNvPr id="5" name="직사각형 4">
            <a:extLst>
              <a:ext uri="{FF2B5EF4-FFF2-40B4-BE49-F238E27FC236}">
                <a16:creationId xmlns:a16="http://schemas.microsoft.com/office/drawing/2014/main" id="{FBC64FC8-5A66-83D2-F957-1A5BCD2BCFE3}"/>
              </a:ext>
            </a:extLst>
          </p:cNvPr>
          <p:cNvSpPr/>
          <p:nvPr/>
        </p:nvSpPr>
        <p:spPr>
          <a:xfrm>
            <a:off x="4081112" y="5744943"/>
            <a:ext cx="8017844" cy="646331"/>
          </a:xfrm>
          <a:prstGeom prst="rect">
            <a:avLst/>
          </a:prstGeom>
          <a:solidFill>
            <a:srgbClr val="FFFF00"/>
          </a:solidFill>
        </p:spPr>
        <p:txBody>
          <a:bodyPr wrap="square">
            <a:spAutoFit/>
          </a:bodyPr>
          <a:lstStyle/>
          <a:p>
            <a:r>
              <a:rPr lang="ko-KR" altLang="en-US" b="1" u="sng" dirty="0"/>
              <a:t>보험이 되어도 비싸므로</a:t>
            </a:r>
            <a:endParaRPr lang="en-US" altLang="ko-KR" b="1" u="sng" dirty="0"/>
          </a:p>
          <a:p>
            <a:r>
              <a:rPr lang="en-US" altLang="ko-KR" dirty="0"/>
              <a:t>….</a:t>
            </a:r>
            <a:r>
              <a:rPr lang="ko-KR" altLang="en-US" dirty="0"/>
              <a:t>환자가 최소 </a:t>
            </a:r>
            <a:r>
              <a:rPr lang="en-US" altLang="ko-KR" dirty="0"/>
              <a:t>1</a:t>
            </a:r>
            <a:r>
              <a:rPr lang="ko-KR" altLang="en-US" dirty="0"/>
              <a:t>년 이상은 감당이 가능한 것을 확인하고 </a:t>
            </a:r>
            <a:r>
              <a:rPr lang="en-US" altLang="ko-KR" dirty="0"/>
              <a:t>biologics</a:t>
            </a:r>
            <a:r>
              <a:rPr lang="ko-KR" altLang="en-US" dirty="0"/>
              <a:t> 시작</a:t>
            </a:r>
          </a:p>
        </p:txBody>
      </p:sp>
    </p:spTree>
    <p:extLst>
      <p:ext uri="{BB962C8B-B14F-4D97-AF65-F5344CB8AC3E}">
        <p14:creationId xmlns:p14="http://schemas.microsoft.com/office/powerpoint/2010/main" val="14192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a:t>중증천식에서 </a:t>
            </a:r>
            <a:r>
              <a:rPr lang="en-US" altLang="ko-KR" dirty="0"/>
              <a:t>biologics </a:t>
            </a:r>
            <a:r>
              <a:rPr lang="ko-KR" altLang="en-US" dirty="0"/>
              <a:t>선택 </a:t>
            </a:r>
            <a:r>
              <a:rPr lang="en-US" altLang="ko-KR" dirty="0"/>
              <a:t>(</a:t>
            </a:r>
            <a:r>
              <a:rPr lang="en-US" altLang="ko-KR" dirty="0" err="1"/>
              <a:t>Taehoon’s</a:t>
            </a:r>
            <a:r>
              <a:rPr lang="en-US" altLang="ko-KR" dirty="0"/>
              <a:t> suggestion)</a:t>
            </a:r>
            <a:endParaRPr lang="ko-KR" altLang="en-US" dirty="0"/>
          </a:p>
        </p:txBody>
      </p:sp>
      <p:sp>
        <p:nvSpPr>
          <p:cNvPr id="6" name="직사각형 5"/>
          <p:cNvSpPr/>
          <p:nvPr/>
        </p:nvSpPr>
        <p:spPr>
          <a:xfrm>
            <a:off x="52550" y="918673"/>
            <a:ext cx="5249985" cy="3293337"/>
          </a:xfrm>
          <a:prstGeom prst="rect">
            <a:avLst/>
          </a:prstGeom>
          <a:solidFill>
            <a:srgbClr val="FFFF00"/>
          </a:solidFill>
          <a:ln>
            <a:solidFill>
              <a:schemeClr val="accent1"/>
            </a:solidFill>
          </a:ln>
        </p:spPr>
        <p:txBody>
          <a:bodyPr wrap="square">
            <a:spAutoFit/>
          </a:bodyPr>
          <a:lstStyle/>
          <a:p>
            <a:pPr defTabSz="685663" fontAlgn="base" latinLnBrk="0">
              <a:spcBef>
                <a:spcPct val="0"/>
              </a:spcBef>
              <a:spcAft>
                <a:spcPct val="0"/>
              </a:spcAft>
              <a:defRPr/>
            </a:pPr>
            <a:r>
              <a:rPr lang="en-US" altLang="ko-KR" sz="2800" dirty="0">
                <a:solidFill>
                  <a:prstClr val="black"/>
                </a:solidFill>
                <a:latin typeface="Arial" charset="0"/>
                <a:cs typeface="Arial" charset="0"/>
              </a:rPr>
              <a:t>Severe asthma</a:t>
            </a:r>
          </a:p>
          <a:p>
            <a:pPr defTabSz="685663" fontAlgn="base" latinLnBrk="0">
              <a:lnSpc>
                <a:spcPct val="150000"/>
              </a:lnSpc>
              <a:spcBef>
                <a:spcPct val="0"/>
              </a:spcBef>
              <a:spcAft>
                <a:spcPct val="0"/>
              </a:spcAft>
              <a:defRPr/>
            </a:pPr>
            <a:r>
              <a:rPr lang="en-US" altLang="ko-KR" sz="1600" dirty="0">
                <a:solidFill>
                  <a:prstClr val="black"/>
                </a:solidFill>
                <a:latin typeface="Arial" charset="0"/>
                <a:cs typeface="Arial" charset="0"/>
                <a:sym typeface="Wingdings" panose="05000000000000000000" pitchFamily="2" charset="2"/>
              </a:rPr>
              <a:t></a:t>
            </a:r>
            <a:r>
              <a:rPr lang="en-US" altLang="ko-KR" sz="1600" dirty="0">
                <a:solidFill>
                  <a:prstClr val="black"/>
                </a:solidFill>
                <a:latin typeface="Arial" charset="0"/>
                <a:cs typeface="Arial" charset="0"/>
              </a:rPr>
              <a:t>T2 high </a:t>
            </a:r>
            <a:r>
              <a:rPr lang="en-US" altLang="ko-KR" sz="1600" dirty="0" err="1">
                <a:solidFill>
                  <a:prstClr val="black"/>
                </a:solidFill>
                <a:latin typeface="Arial" charset="0"/>
                <a:cs typeface="Arial" charset="0"/>
              </a:rPr>
              <a:t>endotype</a:t>
            </a:r>
            <a:endParaRPr lang="en-US" altLang="ko-KR" sz="1600" dirty="0">
              <a:solidFill>
                <a:prstClr val="black"/>
              </a:solidFill>
              <a:latin typeface="Arial" charset="0"/>
              <a:cs typeface="Arial" charset="0"/>
            </a:endParaRPr>
          </a:p>
          <a:p>
            <a:pPr defTabSz="685663" fontAlgn="base" latinLnBrk="0">
              <a:lnSpc>
                <a:spcPct val="150000"/>
              </a:lnSpc>
              <a:spcBef>
                <a:spcPct val="0"/>
              </a:spcBef>
              <a:spcAft>
                <a:spcPct val="0"/>
              </a:spcAft>
              <a:defRPr/>
            </a:pPr>
            <a:r>
              <a:rPr lang="en-US" altLang="ko-KR" sz="1600" dirty="0">
                <a:solidFill>
                  <a:prstClr val="black"/>
                </a:solidFill>
                <a:latin typeface="Arial" charset="0"/>
                <a:cs typeface="Arial" charset="0"/>
                <a:sym typeface="Wingdings" panose="05000000000000000000" pitchFamily="2" charset="2"/>
              </a:rPr>
              <a:t></a:t>
            </a:r>
            <a:r>
              <a:rPr lang="en-US" altLang="ko-KR" sz="1600" dirty="0" err="1">
                <a:solidFill>
                  <a:prstClr val="black"/>
                </a:solidFill>
                <a:latin typeface="Arial" charset="0"/>
                <a:cs typeface="Arial" charset="0"/>
              </a:rPr>
              <a:t>Omalizumab</a:t>
            </a:r>
            <a:r>
              <a:rPr lang="en-US" altLang="ko-KR" sz="1600" dirty="0">
                <a:solidFill>
                  <a:prstClr val="black"/>
                </a:solidFill>
                <a:latin typeface="Arial" charset="0"/>
                <a:cs typeface="Arial" charset="0"/>
              </a:rPr>
              <a:t> </a:t>
            </a:r>
            <a:r>
              <a:rPr lang="ko-KR" altLang="en-US" sz="1600" dirty="0">
                <a:solidFill>
                  <a:prstClr val="black"/>
                </a:solidFill>
                <a:latin typeface="Arial" charset="0"/>
                <a:cs typeface="Arial" charset="0"/>
              </a:rPr>
              <a:t>보험가능한지 확인</a:t>
            </a:r>
            <a:r>
              <a:rPr lang="en-US" altLang="ko-KR" sz="1600" dirty="0">
                <a:solidFill>
                  <a:prstClr val="black"/>
                </a:solidFill>
                <a:latin typeface="Arial" charset="0"/>
                <a:cs typeface="Arial" charset="0"/>
              </a:rPr>
              <a:t>.</a:t>
            </a:r>
          </a:p>
          <a:p>
            <a:pPr marL="342173" lvl="1" defTabSz="685663" fontAlgn="base" latinLnBrk="0">
              <a:lnSpc>
                <a:spcPct val="150000"/>
              </a:lnSpc>
              <a:spcBef>
                <a:spcPct val="0"/>
              </a:spcBef>
              <a:spcAft>
                <a:spcPct val="0"/>
              </a:spcAft>
              <a:defRPr/>
            </a:pPr>
            <a:r>
              <a:rPr lang="en-US" altLang="ko-KR" sz="1400" dirty="0">
                <a:solidFill>
                  <a:prstClr val="black"/>
                </a:solidFill>
                <a:latin typeface="Arial" charset="0"/>
                <a:cs typeface="Arial" charset="0"/>
              </a:rPr>
              <a:t>ICS-LABA &amp; Spiriva </a:t>
            </a:r>
            <a:r>
              <a:rPr lang="en-US" altLang="ko-KR" sz="1400" dirty="0" err="1">
                <a:solidFill>
                  <a:prstClr val="black"/>
                </a:solidFill>
                <a:latin typeface="Arial" charset="0"/>
                <a:cs typeface="Arial" charset="0"/>
              </a:rPr>
              <a:t>Respimat</a:t>
            </a:r>
            <a:r>
              <a:rPr lang="en-US" altLang="ko-KR" sz="1400" dirty="0">
                <a:solidFill>
                  <a:prstClr val="black"/>
                </a:solidFill>
                <a:latin typeface="Arial" charset="0"/>
                <a:cs typeface="Arial" charset="0"/>
              </a:rPr>
              <a:t>/</a:t>
            </a:r>
            <a:r>
              <a:rPr lang="en-US" altLang="ko-KR" sz="1400" dirty="0" err="1">
                <a:solidFill>
                  <a:prstClr val="black"/>
                </a:solidFill>
                <a:latin typeface="Arial" charset="0"/>
                <a:cs typeface="Arial" charset="0"/>
              </a:rPr>
              <a:t>Enerzair</a:t>
            </a:r>
            <a:r>
              <a:rPr lang="en-US" altLang="ko-KR" sz="1400" dirty="0">
                <a:solidFill>
                  <a:prstClr val="black"/>
                </a:solidFill>
                <a:latin typeface="Arial" charset="0"/>
                <a:cs typeface="Arial" charset="0"/>
              </a:rPr>
              <a:t>(</a:t>
            </a:r>
            <a:r>
              <a:rPr lang="ko-KR" altLang="en-US" sz="1400" dirty="0">
                <a:solidFill>
                  <a:prstClr val="black"/>
                </a:solidFill>
                <a:latin typeface="Arial" charset="0"/>
                <a:cs typeface="Arial" charset="0"/>
              </a:rPr>
              <a:t>고</a:t>
            </a:r>
            <a:r>
              <a:rPr lang="en-US" altLang="ko-KR" sz="1400" dirty="0">
                <a:solidFill>
                  <a:prstClr val="black"/>
                </a:solidFill>
                <a:latin typeface="Arial" charset="0"/>
                <a:cs typeface="Arial" charset="0"/>
              </a:rPr>
              <a:t>)</a:t>
            </a:r>
            <a:r>
              <a:rPr lang="ko-KR" altLang="en-US" sz="1400" dirty="0">
                <a:solidFill>
                  <a:prstClr val="black"/>
                </a:solidFill>
                <a:latin typeface="Arial" charset="0"/>
                <a:cs typeface="Arial" charset="0"/>
              </a:rPr>
              <a:t>치료</a:t>
            </a:r>
            <a:endParaRPr lang="en-US" altLang="ko-KR" sz="1400" dirty="0">
              <a:solidFill>
                <a:prstClr val="black"/>
              </a:solidFill>
              <a:latin typeface="Arial" charset="0"/>
              <a:cs typeface="Arial" charset="0"/>
            </a:endParaRPr>
          </a:p>
          <a:p>
            <a:pPr marL="342173" lvl="1" defTabSz="685663" fontAlgn="base" latinLnBrk="0">
              <a:lnSpc>
                <a:spcPct val="150000"/>
              </a:lnSpc>
              <a:spcBef>
                <a:spcPct val="0"/>
              </a:spcBef>
              <a:spcAft>
                <a:spcPct val="0"/>
              </a:spcAft>
              <a:defRPr/>
            </a:pPr>
            <a:r>
              <a:rPr lang="en-US" altLang="ko-KR" sz="1400" dirty="0">
                <a:solidFill>
                  <a:prstClr val="black"/>
                </a:solidFill>
                <a:latin typeface="Arial" charset="0"/>
                <a:cs typeface="Arial" charset="0"/>
              </a:rPr>
              <a:t>FEV1&lt;80% </a:t>
            </a:r>
            <a:r>
              <a:rPr lang="en-US" altLang="ko-KR" sz="1400" dirty="0" err="1">
                <a:solidFill>
                  <a:prstClr val="black"/>
                </a:solidFill>
                <a:latin typeface="Arial" charset="0"/>
                <a:cs typeface="Arial" charset="0"/>
              </a:rPr>
              <a:t>pred</a:t>
            </a:r>
            <a:r>
              <a:rPr lang="en-US" altLang="ko-KR" sz="1400" dirty="0">
                <a:solidFill>
                  <a:prstClr val="black"/>
                </a:solidFill>
                <a:latin typeface="Arial" charset="0"/>
                <a:cs typeface="Arial" charset="0"/>
              </a:rPr>
              <a:t>, OCS</a:t>
            </a:r>
            <a:r>
              <a:rPr lang="ko-KR" altLang="en-US" sz="1400" dirty="0">
                <a:solidFill>
                  <a:prstClr val="black"/>
                </a:solidFill>
                <a:latin typeface="Arial" charset="0"/>
                <a:cs typeface="Arial" charset="0"/>
              </a:rPr>
              <a:t>필요</a:t>
            </a:r>
            <a:r>
              <a:rPr lang="en-US" altLang="ko-KR" sz="1400" dirty="0">
                <a:solidFill>
                  <a:prstClr val="black"/>
                </a:solidFill>
                <a:latin typeface="Arial" charset="0"/>
                <a:cs typeface="Arial" charset="0"/>
              </a:rPr>
              <a:t>AE(</a:t>
            </a:r>
            <a:r>
              <a:rPr lang="ko-KR" altLang="en-US" sz="1400" dirty="0">
                <a:solidFill>
                  <a:prstClr val="black"/>
                </a:solidFill>
                <a:latin typeface="Arial" charset="0"/>
                <a:cs typeface="Arial" charset="0"/>
              </a:rPr>
              <a:t>최근</a:t>
            </a:r>
            <a:r>
              <a:rPr lang="en-US" altLang="ko-KR" sz="1400" dirty="0">
                <a:solidFill>
                  <a:prstClr val="black"/>
                </a:solidFill>
                <a:latin typeface="Arial" charset="0"/>
                <a:cs typeface="Arial" charset="0"/>
              </a:rPr>
              <a:t>2</a:t>
            </a:r>
            <a:r>
              <a:rPr lang="ko-KR" altLang="en-US" sz="1400" dirty="0">
                <a:solidFill>
                  <a:prstClr val="black"/>
                </a:solidFill>
                <a:latin typeface="Arial" charset="0"/>
                <a:cs typeface="Arial" charset="0"/>
              </a:rPr>
              <a:t>회</a:t>
            </a:r>
            <a:r>
              <a:rPr lang="en-US" altLang="ko-KR" sz="1400" dirty="0">
                <a:solidFill>
                  <a:prstClr val="black"/>
                </a:solidFill>
                <a:latin typeface="Arial" charset="0"/>
                <a:cs typeface="Arial" charset="0"/>
              </a:rPr>
              <a:t>/</a:t>
            </a:r>
            <a:r>
              <a:rPr lang="ko-KR" altLang="en-US" sz="1400" dirty="0">
                <a:solidFill>
                  <a:prstClr val="black"/>
                </a:solidFill>
                <a:latin typeface="Arial" charset="0"/>
                <a:cs typeface="Arial" charset="0"/>
              </a:rPr>
              <a:t>연</a:t>
            </a:r>
            <a:r>
              <a:rPr lang="en-US" altLang="ko-KR" sz="1400" dirty="0">
                <a:solidFill>
                  <a:prstClr val="black"/>
                </a:solidFill>
                <a:latin typeface="Arial" charset="0"/>
                <a:cs typeface="Arial" charset="0"/>
              </a:rPr>
              <a:t>) </a:t>
            </a:r>
            <a:endParaRPr lang="ko-KR" altLang="en-US" sz="1400" dirty="0">
              <a:solidFill>
                <a:prstClr val="black"/>
              </a:solidFill>
              <a:latin typeface="Arial" charset="0"/>
              <a:cs typeface="Arial" charset="0"/>
            </a:endParaRPr>
          </a:p>
          <a:p>
            <a:pPr marL="342173" lvl="1" defTabSz="685663" fontAlgn="base" latinLnBrk="0">
              <a:lnSpc>
                <a:spcPct val="150000"/>
              </a:lnSpc>
              <a:spcBef>
                <a:spcPct val="0"/>
              </a:spcBef>
              <a:spcAft>
                <a:spcPct val="0"/>
              </a:spcAft>
              <a:defRPr/>
            </a:pPr>
            <a:r>
              <a:rPr lang="en-US" altLang="ko-KR" sz="1400" dirty="0" err="1">
                <a:solidFill>
                  <a:prstClr val="black"/>
                </a:solidFill>
                <a:latin typeface="Arial" charset="0"/>
                <a:cs typeface="Arial" charset="0"/>
              </a:rPr>
              <a:t>IgE</a:t>
            </a:r>
            <a:r>
              <a:rPr lang="en-US" altLang="ko-KR" sz="1400" dirty="0">
                <a:solidFill>
                  <a:prstClr val="black"/>
                </a:solidFill>
                <a:latin typeface="Arial" charset="0"/>
                <a:cs typeface="Arial" charset="0"/>
              </a:rPr>
              <a:t>&gt;=76 IU/mL, perennial allergen+</a:t>
            </a:r>
          </a:p>
          <a:p>
            <a:pPr defTabSz="685663" fontAlgn="base" latinLnBrk="0">
              <a:lnSpc>
                <a:spcPct val="150000"/>
              </a:lnSpc>
              <a:spcBef>
                <a:spcPct val="0"/>
              </a:spcBef>
              <a:spcAft>
                <a:spcPct val="0"/>
              </a:spcAft>
              <a:defRPr/>
            </a:pPr>
            <a:r>
              <a:rPr lang="en-US" altLang="ko-KR" sz="1600" dirty="0">
                <a:solidFill>
                  <a:prstClr val="black"/>
                </a:solidFill>
                <a:latin typeface="Arial" charset="0"/>
                <a:cs typeface="Arial" charset="0"/>
                <a:sym typeface="Wingdings" panose="05000000000000000000" pitchFamily="2" charset="2"/>
              </a:rPr>
              <a:t></a:t>
            </a:r>
            <a:r>
              <a:rPr lang="en-US" altLang="ko-KR" sz="1600" dirty="0" err="1">
                <a:solidFill>
                  <a:prstClr val="black"/>
                </a:solidFill>
                <a:latin typeface="Arial" charset="0"/>
                <a:cs typeface="Arial" charset="0"/>
                <a:sym typeface="Wingdings" panose="05000000000000000000" pitchFamily="2" charset="2"/>
              </a:rPr>
              <a:t>Omalizumab</a:t>
            </a:r>
            <a:r>
              <a:rPr lang="en-US" altLang="ko-KR" sz="1600" dirty="0">
                <a:solidFill>
                  <a:prstClr val="black"/>
                </a:solidFill>
                <a:latin typeface="Arial" charset="0"/>
                <a:cs typeface="Arial" charset="0"/>
                <a:sym typeface="Wingdings" panose="05000000000000000000" pitchFamily="2" charset="2"/>
              </a:rPr>
              <a:t> try! 4(-6)</a:t>
            </a:r>
            <a:r>
              <a:rPr lang="ko-KR" altLang="en-US" sz="1600" dirty="0" err="1">
                <a:solidFill>
                  <a:prstClr val="black"/>
                </a:solidFill>
                <a:latin typeface="Arial" charset="0"/>
                <a:cs typeface="Arial" charset="0"/>
                <a:sym typeface="Wingdings" panose="05000000000000000000" pitchFamily="2" charset="2"/>
              </a:rPr>
              <a:t>개월후</a:t>
            </a:r>
            <a:r>
              <a:rPr lang="ko-KR" altLang="en-US" sz="1600" dirty="0">
                <a:solidFill>
                  <a:prstClr val="black"/>
                </a:solidFill>
                <a:latin typeface="Arial" charset="0"/>
                <a:cs typeface="Arial" charset="0"/>
                <a:sym typeface="Wingdings" panose="05000000000000000000" pitchFamily="2" charset="2"/>
              </a:rPr>
              <a:t> 반응 평가</a:t>
            </a:r>
            <a:endParaRPr lang="en-US" altLang="ko-KR" sz="1600" dirty="0">
              <a:solidFill>
                <a:prstClr val="black"/>
              </a:solidFill>
              <a:latin typeface="Arial" charset="0"/>
              <a:cs typeface="Arial" charset="0"/>
              <a:sym typeface="Wingdings" panose="05000000000000000000" pitchFamily="2" charset="2"/>
            </a:endParaRPr>
          </a:p>
          <a:p>
            <a:pPr defTabSz="685663" fontAlgn="base" latinLnBrk="0">
              <a:lnSpc>
                <a:spcPct val="150000"/>
              </a:lnSpc>
              <a:spcBef>
                <a:spcPct val="0"/>
              </a:spcBef>
              <a:spcAft>
                <a:spcPct val="0"/>
              </a:spcAft>
              <a:defRPr/>
            </a:pPr>
            <a:r>
              <a:rPr lang="en-US" altLang="ko-KR" sz="1600" dirty="0">
                <a:solidFill>
                  <a:prstClr val="black"/>
                </a:solidFill>
                <a:latin typeface="Arial" charset="0"/>
                <a:cs typeface="Arial" charset="0"/>
                <a:sym typeface="Wingdings" panose="05000000000000000000" pitchFamily="2" charset="2"/>
              </a:rPr>
              <a:t></a:t>
            </a:r>
            <a:r>
              <a:rPr lang="ko-KR" altLang="en-US" sz="1600" dirty="0">
                <a:solidFill>
                  <a:prstClr val="black"/>
                </a:solidFill>
                <a:latin typeface="Arial" charset="0"/>
                <a:cs typeface="Arial" charset="0"/>
                <a:sym typeface="Wingdings" panose="05000000000000000000" pitchFamily="2" charset="2"/>
              </a:rPr>
              <a:t>호전되면 지속</a:t>
            </a:r>
            <a:r>
              <a:rPr lang="en-US" altLang="ko-KR" sz="1600" dirty="0">
                <a:solidFill>
                  <a:prstClr val="black"/>
                </a:solidFill>
                <a:latin typeface="Arial" charset="0"/>
                <a:cs typeface="Arial" charset="0"/>
                <a:sym typeface="Wingdings" panose="05000000000000000000" pitchFamily="2" charset="2"/>
              </a:rPr>
              <a:t>: </a:t>
            </a:r>
            <a:r>
              <a:rPr lang="ko-KR" altLang="en-US" sz="1600" dirty="0">
                <a:solidFill>
                  <a:prstClr val="black"/>
                </a:solidFill>
                <a:latin typeface="Arial" charset="0"/>
                <a:cs typeface="Arial" charset="0"/>
                <a:sym typeface="Wingdings" panose="05000000000000000000" pitchFamily="2" charset="2"/>
              </a:rPr>
              <a:t>최소</a:t>
            </a:r>
            <a:r>
              <a:rPr lang="en-US" altLang="ko-KR" sz="1600" dirty="0">
                <a:solidFill>
                  <a:prstClr val="black"/>
                </a:solidFill>
                <a:latin typeface="Arial" charset="0"/>
                <a:cs typeface="Arial" charset="0"/>
                <a:sym typeface="Wingdings" panose="05000000000000000000" pitchFamily="2" charset="2"/>
              </a:rPr>
              <a:t>1</a:t>
            </a:r>
            <a:r>
              <a:rPr lang="ko-KR" altLang="en-US" sz="1600" dirty="0">
                <a:solidFill>
                  <a:prstClr val="black"/>
                </a:solidFill>
                <a:latin typeface="Arial" charset="0"/>
                <a:cs typeface="Arial" charset="0"/>
                <a:sym typeface="Wingdings" panose="05000000000000000000" pitchFamily="2" charset="2"/>
              </a:rPr>
              <a:t>년</a:t>
            </a:r>
            <a:r>
              <a:rPr lang="en-US" altLang="ko-KR" sz="1600" dirty="0">
                <a:solidFill>
                  <a:prstClr val="black"/>
                </a:solidFill>
                <a:latin typeface="Arial" charset="0"/>
                <a:cs typeface="Arial" charset="0"/>
                <a:sym typeface="Wingdings" panose="05000000000000000000" pitchFamily="2" charset="2"/>
              </a:rPr>
              <a:t> </a:t>
            </a:r>
          </a:p>
          <a:p>
            <a:pPr defTabSz="685663" fontAlgn="base" latinLnBrk="0">
              <a:lnSpc>
                <a:spcPct val="150000"/>
              </a:lnSpc>
              <a:spcBef>
                <a:spcPct val="0"/>
              </a:spcBef>
              <a:spcAft>
                <a:spcPct val="0"/>
              </a:spcAft>
              <a:defRPr/>
            </a:pPr>
            <a:r>
              <a:rPr lang="en-US" altLang="ko-KR" sz="1600" dirty="0">
                <a:solidFill>
                  <a:prstClr val="black"/>
                </a:solidFill>
                <a:latin typeface="Arial" charset="0"/>
                <a:cs typeface="Arial" charset="0"/>
                <a:sym typeface="Wingdings" panose="05000000000000000000" pitchFamily="2" charset="2"/>
              </a:rPr>
              <a:t></a:t>
            </a:r>
            <a:r>
              <a:rPr lang="ko-KR" altLang="en-US" sz="1600" dirty="0">
                <a:solidFill>
                  <a:prstClr val="black"/>
                </a:solidFill>
                <a:latin typeface="Arial" charset="0"/>
                <a:cs typeface="Arial" charset="0"/>
                <a:sym typeface="Wingdings" panose="05000000000000000000" pitchFamily="2" charset="2"/>
              </a:rPr>
              <a:t>호전 없거나 </a:t>
            </a:r>
            <a:r>
              <a:rPr lang="en-US" altLang="ko-KR" sz="1600" dirty="0" err="1">
                <a:solidFill>
                  <a:prstClr val="black"/>
                </a:solidFill>
                <a:latin typeface="Arial" charset="0"/>
                <a:cs typeface="Arial" charset="0"/>
                <a:sym typeface="Wingdings" panose="05000000000000000000" pitchFamily="2" charset="2"/>
              </a:rPr>
              <a:t>omal</a:t>
            </a:r>
            <a:r>
              <a:rPr lang="en-US" altLang="ko-KR" sz="1600" dirty="0">
                <a:solidFill>
                  <a:prstClr val="black"/>
                </a:solidFill>
                <a:latin typeface="Arial" charset="0"/>
                <a:cs typeface="Arial" charset="0"/>
                <a:sym typeface="Wingdings" panose="05000000000000000000" pitchFamily="2" charset="2"/>
              </a:rPr>
              <a:t> </a:t>
            </a:r>
            <a:r>
              <a:rPr lang="ko-KR" altLang="en-US" sz="1600" dirty="0">
                <a:solidFill>
                  <a:prstClr val="black"/>
                </a:solidFill>
                <a:latin typeface="Arial" charset="0"/>
                <a:cs typeface="Arial" charset="0"/>
                <a:sym typeface="Wingdings" panose="05000000000000000000" pitchFamily="2" charset="2"/>
              </a:rPr>
              <a:t>不可 時</a:t>
            </a:r>
            <a:r>
              <a:rPr lang="en-US" altLang="ko-KR" sz="1600" dirty="0">
                <a:solidFill>
                  <a:prstClr val="black"/>
                </a:solidFill>
                <a:latin typeface="Arial" charset="0"/>
                <a:cs typeface="Arial" charset="0"/>
                <a:sym typeface="Wingdings" panose="05000000000000000000" pitchFamily="2" charset="2"/>
              </a:rPr>
              <a:t>: </a:t>
            </a:r>
            <a:r>
              <a:rPr lang="ko-KR" altLang="en-US" sz="1600" dirty="0">
                <a:solidFill>
                  <a:prstClr val="black"/>
                </a:solidFill>
                <a:latin typeface="Arial" charset="0"/>
                <a:cs typeface="Arial" charset="0"/>
                <a:sym typeface="Wingdings" panose="05000000000000000000" pitchFamily="2" charset="2"/>
              </a:rPr>
              <a:t>옆으로</a:t>
            </a:r>
            <a:r>
              <a:rPr lang="en-US" altLang="ko-KR" sz="1600" dirty="0">
                <a:solidFill>
                  <a:prstClr val="black"/>
                </a:solidFill>
                <a:latin typeface="Arial" charset="0"/>
                <a:cs typeface="Arial" charset="0"/>
                <a:sym typeface="Wingdings" panose="05000000000000000000" pitchFamily="2" charset="2"/>
              </a:rPr>
              <a:t> </a:t>
            </a:r>
            <a:endParaRPr lang="ko-KR" altLang="en-US" sz="1600" dirty="0">
              <a:solidFill>
                <a:prstClr val="black"/>
              </a:solidFill>
              <a:latin typeface="Arial" charset="0"/>
              <a:cs typeface="Arial" charset="0"/>
            </a:endParaRPr>
          </a:p>
        </p:txBody>
      </p:sp>
      <p:sp>
        <p:nvSpPr>
          <p:cNvPr id="9" name="직사각형 8"/>
          <p:cNvSpPr/>
          <p:nvPr/>
        </p:nvSpPr>
        <p:spPr>
          <a:xfrm>
            <a:off x="6215118" y="900113"/>
            <a:ext cx="5576795" cy="3062633"/>
          </a:xfrm>
          <a:prstGeom prst="rect">
            <a:avLst/>
          </a:prstGeom>
          <a:solidFill>
            <a:srgbClr val="FFFF00"/>
          </a:solidFill>
          <a:ln>
            <a:solidFill>
              <a:schemeClr val="accent1"/>
            </a:solidFill>
          </a:ln>
        </p:spPr>
        <p:txBody>
          <a:bodyPr wrap="square">
            <a:spAutoFit/>
          </a:bodyPr>
          <a:lstStyle/>
          <a:p>
            <a:pPr defTabSz="685663" fontAlgn="base" latinLnBrk="0">
              <a:spcBef>
                <a:spcPct val="0"/>
              </a:spcBef>
              <a:spcAft>
                <a:spcPct val="0"/>
              </a:spcAft>
              <a:defRPr/>
            </a:pPr>
            <a:r>
              <a:rPr lang="en-US" altLang="ko-KR" sz="2800" dirty="0">
                <a:solidFill>
                  <a:prstClr val="black"/>
                </a:solidFill>
                <a:latin typeface="Arial" charset="0"/>
                <a:cs typeface="Arial" charset="0"/>
              </a:rPr>
              <a:t>Severe asthma, T2H, not-</a:t>
            </a:r>
            <a:r>
              <a:rPr lang="en-US" altLang="ko-KR" sz="2800" dirty="0" err="1">
                <a:solidFill>
                  <a:prstClr val="black"/>
                </a:solidFill>
                <a:latin typeface="Arial" charset="0"/>
                <a:cs typeface="Arial" charset="0"/>
              </a:rPr>
              <a:t>omal</a:t>
            </a:r>
            <a:endParaRPr lang="en-US" altLang="ko-KR" sz="2800" dirty="0">
              <a:solidFill>
                <a:prstClr val="black"/>
              </a:solidFill>
              <a:latin typeface="Arial" charset="0"/>
              <a:cs typeface="Arial" charset="0"/>
            </a:endParaRPr>
          </a:p>
          <a:p>
            <a:pPr defTabSz="685663" fontAlgn="base" latinLnBrk="0">
              <a:lnSpc>
                <a:spcPct val="150000"/>
              </a:lnSpc>
              <a:spcBef>
                <a:spcPct val="0"/>
              </a:spcBef>
              <a:spcAft>
                <a:spcPct val="0"/>
              </a:spcAft>
              <a:defRPr/>
            </a:pPr>
            <a:r>
              <a:rPr lang="en-US" altLang="ko-KR" sz="1600" dirty="0">
                <a:solidFill>
                  <a:prstClr val="black"/>
                </a:solidFill>
                <a:latin typeface="Arial" charset="0"/>
                <a:cs typeface="Arial" charset="0"/>
                <a:sym typeface="Wingdings" panose="05000000000000000000" pitchFamily="2" charset="2"/>
              </a:rPr>
              <a:t>Patient affordability (</a:t>
            </a:r>
            <a:r>
              <a:rPr lang="ko-KR" altLang="en-US" sz="1600" b="1" u="sng" dirty="0">
                <a:solidFill>
                  <a:prstClr val="black"/>
                </a:solidFill>
                <a:latin typeface="Arial" charset="0"/>
                <a:cs typeface="Arial" charset="0"/>
                <a:sym typeface="Wingdings" panose="05000000000000000000" pitchFamily="2" charset="2"/>
              </a:rPr>
              <a:t>지불능력</a:t>
            </a:r>
            <a:r>
              <a:rPr lang="en-US" altLang="ko-KR" sz="1600" dirty="0">
                <a:solidFill>
                  <a:prstClr val="black"/>
                </a:solidFill>
                <a:latin typeface="Arial" charset="0"/>
                <a:cs typeface="Arial" charset="0"/>
                <a:sym typeface="Wingdings" panose="05000000000000000000" pitchFamily="2" charset="2"/>
              </a:rPr>
              <a:t>[</a:t>
            </a:r>
            <a:r>
              <a:rPr lang="ko-KR" altLang="en-US" sz="1600" dirty="0">
                <a:solidFill>
                  <a:prstClr val="black"/>
                </a:solidFill>
                <a:latin typeface="Arial" charset="0"/>
                <a:cs typeface="Arial" charset="0"/>
                <a:sym typeface="Wingdings" panose="05000000000000000000" pitchFamily="2" charset="2"/>
              </a:rPr>
              <a:t>실비보험</a:t>
            </a:r>
            <a:r>
              <a:rPr lang="en-US" altLang="ko-KR" sz="1600" dirty="0">
                <a:solidFill>
                  <a:prstClr val="black"/>
                </a:solidFill>
                <a:latin typeface="Arial" charset="0"/>
                <a:cs typeface="Arial" charset="0"/>
                <a:sym typeface="Wingdings" panose="05000000000000000000" pitchFamily="2" charset="2"/>
              </a:rPr>
              <a:t>])??</a:t>
            </a:r>
          </a:p>
          <a:p>
            <a:pPr lvl="1" defTabSz="685663" fontAlgn="base" latinLnBrk="0">
              <a:lnSpc>
                <a:spcPct val="150000"/>
              </a:lnSpc>
              <a:spcBef>
                <a:spcPct val="0"/>
              </a:spcBef>
              <a:spcAft>
                <a:spcPct val="0"/>
              </a:spcAft>
              <a:defRPr/>
            </a:pPr>
            <a:r>
              <a:rPr lang="en-US" altLang="ko-KR" sz="1200" dirty="0">
                <a:solidFill>
                  <a:prstClr val="black"/>
                </a:solidFill>
                <a:latin typeface="Arial" charset="0"/>
                <a:cs typeface="Arial" charset="0"/>
                <a:sym typeface="Wingdings" panose="05000000000000000000" pitchFamily="2" charset="2"/>
              </a:rPr>
              <a:t>[</a:t>
            </a:r>
            <a:r>
              <a:rPr lang="ko-KR" altLang="en-US" sz="1200" dirty="0">
                <a:solidFill>
                  <a:prstClr val="black"/>
                </a:solidFill>
                <a:latin typeface="Arial" charset="0"/>
                <a:cs typeface="Arial" charset="0"/>
                <a:sym typeface="Wingdings" panose="05000000000000000000" pitchFamily="2" charset="2"/>
              </a:rPr>
              <a:t>실비보험 </a:t>
            </a:r>
            <a:r>
              <a:rPr lang="en-US" altLang="ko-KR" sz="1200" dirty="0">
                <a:solidFill>
                  <a:prstClr val="black"/>
                </a:solidFill>
                <a:latin typeface="Arial" charset="0"/>
                <a:cs typeface="Arial" charset="0"/>
                <a:sym typeface="Wingdings" panose="05000000000000000000" pitchFamily="2" charset="2"/>
              </a:rPr>
              <a:t>+/-, if+: </a:t>
            </a:r>
            <a:r>
              <a:rPr lang="ko-KR" altLang="en-US" sz="1200" dirty="0" err="1">
                <a:solidFill>
                  <a:prstClr val="black"/>
                </a:solidFill>
                <a:latin typeface="Arial" charset="0"/>
                <a:cs typeface="Arial" charset="0"/>
                <a:sym typeface="Wingdings" panose="05000000000000000000" pitchFamily="2" charset="2"/>
              </a:rPr>
              <a:t>조건확인</a:t>
            </a:r>
            <a:r>
              <a:rPr lang="ko-KR" altLang="en-US" sz="1200" dirty="0">
                <a:solidFill>
                  <a:prstClr val="black"/>
                </a:solidFill>
                <a:latin typeface="Arial" charset="0"/>
                <a:cs typeface="Arial" charset="0"/>
                <a:sym typeface="Wingdings" panose="05000000000000000000" pitchFamily="2" charset="2"/>
              </a:rPr>
              <a:t> </a:t>
            </a:r>
            <a:r>
              <a:rPr lang="en-US" altLang="ko-KR" sz="1100" dirty="0">
                <a:solidFill>
                  <a:prstClr val="black"/>
                </a:solidFill>
                <a:latin typeface="Arial" charset="0"/>
                <a:cs typeface="Arial" charset="0"/>
                <a:sym typeface="Wingdings" panose="05000000000000000000" pitchFamily="2" charset="2"/>
              </a:rPr>
              <a:t>(</a:t>
            </a:r>
            <a:r>
              <a:rPr lang="ko-KR" altLang="en-US" sz="1100" dirty="0">
                <a:solidFill>
                  <a:prstClr val="black"/>
                </a:solidFill>
                <a:latin typeface="Arial" charset="0"/>
                <a:cs typeface="Arial" charset="0"/>
                <a:sym typeface="Wingdings" panose="05000000000000000000" pitchFamily="2" charset="2"/>
              </a:rPr>
              <a:t>최소</a:t>
            </a:r>
            <a:r>
              <a:rPr lang="en-US" altLang="ko-KR" sz="1100" dirty="0">
                <a:solidFill>
                  <a:prstClr val="black"/>
                </a:solidFill>
                <a:latin typeface="Arial" charset="0"/>
                <a:cs typeface="Arial" charset="0"/>
                <a:sym typeface="Wingdings" panose="05000000000000000000" pitchFamily="2" charset="2"/>
              </a:rPr>
              <a:t>1</a:t>
            </a:r>
            <a:r>
              <a:rPr lang="ko-KR" altLang="en-US" sz="1100" dirty="0" err="1">
                <a:solidFill>
                  <a:prstClr val="black"/>
                </a:solidFill>
                <a:latin typeface="Arial" charset="0"/>
                <a:cs typeface="Arial" charset="0"/>
                <a:sym typeface="Wingdings" panose="05000000000000000000" pitchFamily="2" charset="2"/>
              </a:rPr>
              <a:t>년이상치료가능한지</a:t>
            </a:r>
            <a:r>
              <a:rPr lang="en-US" altLang="ko-KR" sz="1100" dirty="0">
                <a:solidFill>
                  <a:prstClr val="black"/>
                </a:solidFill>
                <a:latin typeface="Arial" charset="0"/>
                <a:cs typeface="Arial" charset="0"/>
                <a:sym typeface="Wingdings" panose="05000000000000000000" pitchFamily="2" charset="2"/>
              </a:rPr>
              <a:t>?)] </a:t>
            </a:r>
          </a:p>
          <a:p>
            <a:pPr defTabSz="685663" fontAlgn="base" latinLnBrk="0">
              <a:lnSpc>
                <a:spcPct val="150000"/>
              </a:lnSpc>
              <a:spcBef>
                <a:spcPct val="0"/>
              </a:spcBef>
              <a:spcAft>
                <a:spcPct val="0"/>
              </a:spcAft>
              <a:defRPr/>
            </a:pPr>
            <a:r>
              <a:rPr lang="en-US" altLang="ko-KR" sz="1600" dirty="0">
                <a:solidFill>
                  <a:prstClr val="black"/>
                </a:solidFill>
                <a:latin typeface="Arial" charset="0"/>
                <a:cs typeface="Arial" charset="0"/>
                <a:sym typeface="Wingdings" panose="05000000000000000000" pitchFamily="2" charset="2"/>
              </a:rPr>
              <a:t></a:t>
            </a:r>
            <a:r>
              <a:rPr lang="ko-KR" altLang="en-US" sz="1600" dirty="0">
                <a:solidFill>
                  <a:prstClr val="black"/>
                </a:solidFill>
                <a:latin typeface="Arial" charset="0"/>
                <a:cs typeface="Arial" charset="0"/>
                <a:sym typeface="Wingdings" panose="05000000000000000000" pitchFamily="2" charset="2"/>
              </a:rPr>
              <a:t>급여가능약물</a:t>
            </a:r>
            <a:r>
              <a:rPr lang="en-US" altLang="ko-KR" sz="1600" dirty="0">
                <a:solidFill>
                  <a:prstClr val="black"/>
                </a:solidFill>
                <a:latin typeface="Arial" charset="0"/>
                <a:cs typeface="Arial" charset="0"/>
                <a:sym typeface="Wingdings" panose="05000000000000000000" pitchFamily="2" charset="2"/>
              </a:rPr>
              <a:t>(IL5/IL5R) </a:t>
            </a:r>
            <a:r>
              <a:rPr lang="ko-KR" altLang="en-US" sz="1600" b="1" u="sng" dirty="0">
                <a:solidFill>
                  <a:prstClr val="black"/>
                </a:solidFill>
                <a:latin typeface="Arial" charset="0"/>
                <a:cs typeface="Arial" charset="0"/>
                <a:sym typeface="Wingdings" panose="05000000000000000000" pitchFamily="2" charset="2"/>
              </a:rPr>
              <a:t>급여가능하도록 </a:t>
            </a:r>
            <a:r>
              <a:rPr lang="ko-KR" altLang="en-US" sz="1600" b="1" u="sng" dirty="0" err="1">
                <a:solidFill>
                  <a:prstClr val="black"/>
                </a:solidFill>
                <a:latin typeface="Arial" charset="0"/>
                <a:cs typeface="Arial" charset="0"/>
                <a:sym typeface="Wingdings" panose="05000000000000000000" pitchFamily="2" charset="2"/>
              </a:rPr>
              <a:t>만들어놓기</a:t>
            </a:r>
            <a:r>
              <a:rPr lang="ko-KR" altLang="en-US" sz="1600" b="1" u="sng" dirty="0">
                <a:solidFill>
                  <a:prstClr val="black"/>
                </a:solidFill>
                <a:latin typeface="Arial" charset="0"/>
                <a:cs typeface="Arial" charset="0"/>
                <a:sym typeface="Wingdings" panose="05000000000000000000" pitchFamily="2" charset="2"/>
              </a:rPr>
              <a:t> </a:t>
            </a:r>
            <a:endParaRPr lang="en-US" altLang="ko-KR" sz="1600" b="1" u="sng" dirty="0">
              <a:solidFill>
                <a:prstClr val="black"/>
              </a:solidFill>
              <a:latin typeface="Arial" charset="0"/>
              <a:cs typeface="Arial" charset="0"/>
              <a:sym typeface="Wingdings" panose="05000000000000000000" pitchFamily="2" charset="2"/>
            </a:endParaRPr>
          </a:p>
          <a:p>
            <a:pPr lvl="1" defTabSz="685663" fontAlgn="base" latinLnBrk="0">
              <a:lnSpc>
                <a:spcPct val="150000"/>
              </a:lnSpc>
              <a:spcBef>
                <a:spcPct val="0"/>
              </a:spcBef>
              <a:spcAft>
                <a:spcPct val="0"/>
              </a:spcAft>
              <a:defRPr/>
            </a:pPr>
            <a:r>
              <a:rPr lang="en-US" altLang="ko-KR" sz="1200" b="1" u="sng" dirty="0">
                <a:solidFill>
                  <a:prstClr val="black"/>
                </a:solidFill>
                <a:latin typeface="Arial" charset="0"/>
                <a:cs typeface="Arial" charset="0"/>
                <a:sym typeface="Wingdings" panose="05000000000000000000" pitchFamily="2" charset="2"/>
              </a:rPr>
              <a:t>(CBC</a:t>
            </a:r>
            <a:r>
              <a:rPr lang="ko-KR" altLang="en-US" sz="1200" b="1" u="sng" dirty="0">
                <a:solidFill>
                  <a:prstClr val="black"/>
                </a:solidFill>
                <a:latin typeface="Arial" charset="0"/>
                <a:cs typeface="Arial" charset="0"/>
                <a:sym typeface="Wingdings" panose="05000000000000000000" pitchFamily="2" charset="2"/>
              </a:rPr>
              <a:t>자주</a:t>
            </a:r>
            <a:r>
              <a:rPr lang="en-US" altLang="ko-KR" sz="1200" b="1" u="sng" dirty="0">
                <a:solidFill>
                  <a:prstClr val="black"/>
                </a:solidFill>
                <a:latin typeface="Arial" charset="0"/>
                <a:cs typeface="Arial" charset="0"/>
                <a:sym typeface="Wingdings" panose="05000000000000000000" pitchFamily="2" charset="2"/>
              </a:rPr>
              <a:t>!, OCS</a:t>
            </a:r>
            <a:r>
              <a:rPr lang="ko-KR" altLang="en-US" sz="1200" b="1" u="sng" dirty="0">
                <a:solidFill>
                  <a:prstClr val="black"/>
                </a:solidFill>
                <a:latin typeface="Arial" charset="0"/>
                <a:cs typeface="Arial" charset="0"/>
                <a:sym typeface="Wingdings" panose="05000000000000000000" pitchFamily="2" charset="2"/>
              </a:rPr>
              <a:t>처방</a:t>
            </a:r>
            <a:r>
              <a:rPr lang="en-US" altLang="ko-KR" sz="1200" b="1" u="sng" dirty="0">
                <a:solidFill>
                  <a:prstClr val="black"/>
                </a:solidFill>
                <a:latin typeface="Arial" charset="0"/>
                <a:cs typeface="Arial" charset="0"/>
                <a:sym typeface="Wingdings" panose="05000000000000000000" pitchFamily="2" charset="2"/>
              </a:rPr>
              <a:t>)</a:t>
            </a:r>
          </a:p>
          <a:p>
            <a:pPr lvl="1" defTabSz="685663" fontAlgn="base" latinLnBrk="0">
              <a:lnSpc>
                <a:spcPct val="150000"/>
              </a:lnSpc>
              <a:spcBef>
                <a:spcPct val="0"/>
              </a:spcBef>
              <a:spcAft>
                <a:spcPct val="0"/>
              </a:spcAft>
              <a:defRPr/>
            </a:pPr>
            <a:r>
              <a:rPr lang="en-US" altLang="ko-KR" sz="1200" dirty="0">
                <a:solidFill>
                  <a:prstClr val="black"/>
                </a:solidFill>
                <a:latin typeface="Arial" charset="0"/>
                <a:cs typeface="Arial" charset="0"/>
                <a:sym typeface="Wingdings" panose="05000000000000000000" pitchFamily="2" charset="2"/>
              </a:rPr>
              <a:t>-E400 OCSb3</a:t>
            </a:r>
            <a:r>
              <a:rPr lang="ko-KR" altLang="en-US" sz="1200" dirty="0">
                <a:solidFill>
                  <a:prstClr val="black"/>
                </a:solidFill>
                <a:latin typeface="Arial" charset="0"/>
                <a:cs typeface="Arial" charset="0"/>
                <a:sym typeface="Wingdings" panose="05000000000000000000" pitchFamily="2" charset="2"/>
              </a:rPr>
              <a:t>회</a:t>
            </a:r>
            <a:r>
              <a:rPr lang="en-US" altLang="ko-KR" sz="1200" dirty="0">
                <a:solidFill>
                  <a:prstClr val="black"/>
                </a:solidFill>
                <a:latin typeface="Arial" charset="0"/>
                <a:cs typeface="Arial" charset="0"/>
                <a:sym typeface="Wingdings" panose="05000000000000000000" pitchFamily="2" charset="2"/>
              </a:rPr>
              <a:t>, E300 OCSb4</a:t>
            </a:r>
            <a:r>
              <a:rPr lang="ko-KR" altLang="en-US" sz="1200" dirty="0">
                <a:solidFill>
                  <a:prstClr val="black"/>
                </a:solidFill>
                <a:latin typeface="Arial" charset="0"/>
                <a:cs typeface="Arial" charset="0"/>
                <a:sym typeface="Wingdings" panose="05000000000000000000" pitchFamily="2" charset="2"/>
              </a:rPr>
              <a:t>회</a:t>
            </a:r>
            <a:r>
              <a:rPr lang="en-US" altLang="ko-KR" sz="1200" dirty="0">
                <a:solidFill>
                  <a:prstClr val="black"/>
                </a:solidFill>
                <a:latin typeface="Arial" charset="0"/>
                <a:cs typeface="Arial" charset="0"/>
                <a:sym typeface="Wingdings" panose="05000000000000000000" pitchFamily="2" charset="2"/>
              </a:rPr>
              <a:t>, E300 PDe5mg≥6m</a:t>
            </a:r>
          </a:p>
          <a:p>
            <a:pPr marL="457200" lvl="2" defTabSz="685663" fontAlgn="base" latinLnBrk="0">
              <a:lnSpc>
                <a:spcPct val="150000"/>
              </a:lnSpc>
              <a:spcBef>
                <a:spcPct val="0"/>
              </a:spcBef>
              <a:spcAft>
                <a:spcPct val="0"/>
              </a:spcAft>
              <a:defRPr/>
            </a:pPr>
            <a:r>
              <a:rPr lang="en-US" altLang="ko-KR" sz="1200" dirty="0">
                <a:solidFill>
                  <a:prstClr val="black"/>
                </a:solidFill>
                <a:latin typeface="Arial" charset="0"/>
                <a:cs typeface="Arial" charset="0"/>
                <a:sym typeface="Wingdings" panose="05000000000000000000" pitchFamily="2" charset="2"/>
              </a:rPr>
              <a:t>-</a:t>
            </a:r>
            <a:r>
              <a:rPr lang="en-US" altLang="ko-KR" sz="1200" dirty="0">
                <a:solidFill>
                  <a:prstClr val="black"/>
                </a:solidFill>
                <a:latin typeface="Arial" charset="0"/>
                <a:cs typeface="Arial" charset="0"/>
              </a:rPr>
              <a:t>ICS-LABA &amp; Spiriva </a:t>
            </a:r>
            <a:r>
              <a:rPr lang="en-US" altLang="ko-KR" sz="1200" dirty="0" err="1">
                <a:solidFill>
                  <a:prstClr val="black"/>
                </a:solidFill>
                <a:latin typeface="Arial" charset="0"/>
                <a:cs typeface="Arial" charset="0"/>
              </a:rPr>
              <a:t>Respimat</a:t>
            </a:r>
            <a:r>
              <a:rPr lang="en-US" altLang="ko-KR" sz="1200" dirty="0">
                <a:solidFill>
                  <a:prstClr val="black"/>
                </a:solidFill>
                <a:latin typeface="Arial" charset="0"/>
                <a:cs typeface="Arial" charset="0"/>
              </a:rPr>
              <a:t>/</a:t>
            </a:r>
            <a:r>
              <a:rPr lang="en-US" altLang="ko-KR" sz="1200" dirty="0" err="1">
                <a:solidFill>
                  <a:prstClr val="black"/>
                </a:solidFill>
                <a:latin typeface="Arial" charset="0"/>
                <a:cs typeface="Arial" charset="0"/>
              </a:rPr>
              <a:t>Enerzair</a:t>
            </a:r>
            <a:r>
              <a:rPr lang="en-US" altLang="ko-KR" sz="1200" dirty="0">
                <a:solidFill>
                  <a:prstClr val="black"/>
                </a:solidFill>
                <a:latin typeface="Arial" charset="0"/>
                <a:cs typeface="Arial" charset="0"/>
              </a:rPr>
              <a:t>(</a:t>
            </a:r>
            <a:r>
              <a:rPr lang="ko-KR" altLang="en-US" sz="1200" dirty="0">
                <a:solidFill>
                  <a:prstClr val="black"/>
                </a:solidFill>
                <a:latin typeface="Arial" charset="0"/>
                <a:cs typeface="Arial" charset="0"/>
              </a:rPr>
              <a:t>고</a:t>
            </a:r>
            <a:r>
              <a:rPr lang="en-US" altLang="ko-KR" sz="1200" dirty="0">
                <a:solidFill>
                  <a:prstClr val="black"/>
                </a:solidFill>
                <a:latin typeface="Arial" charset="0"/>
                <a:cs typeface="Arial" charset="0"/>
              </a:rPr>
              <a:t>)</a:t>
            </a:r>
            <a:r>
              <a:rPr lang="ko-KR" altLang="en-US" sz="1200" dirty="0">
                <a:solidFill>
                  <a:prstClr val="black"/>
                </a:solidFill>
                <a:latin typeface="Arial" charset="0"/>
                <a:cs typeface="Arial" charset="0"/>
              </a:rPr>
              <a:t>치료</a:t>
            </a:r>
            <a:endParaRPr lang="en-US" altLang="ko-KR" sz="1200" dirty="0">
              <a:solidFill>
                <a:prstClr val="black"/>
              </a:solidFill>
              <a:latin typeface="Arial" charset="0"/>
              <a:cs typeface="Arial" charset="0"/>
            </a:endParaRPr>
          </a:p>
          <a:p>
            <a:pPr defTabSz="685663" fontAlgn="base" latinLnBrk="0">
              <a:lnSpc>
                <a:spcPct val="150000"/>
              </a:lnSpc>
              <a:spcBef>
                <a:spcPct val="0"/>
              </a:spcBef>
              <a:spcAft>
                <a:spcPct val="0"/>
              </a:spcAft>
              <a:defRPr/>
            </a:pPr>
            <a:r>
              <a:rPr lang="en-US" altLang="ko-KR" sz="1600" dirty="0">
                <a:solidFill>
                  <a:prstClr val="black"/>
                </a:solidFill>
                <a:latin typeface="Arial" charset="0"/>
                <a:cs typeface="Arial" charset="0"/>
                <a:sym typeface="Wingdings" panose="05000000000000000000" pitchFamily="2" charset="2"/>
              </a:rPr>
              <a:t> (</a:t>
            </a:r>
            <a:r>
              <a:rPr lang="ko-KR" altLang="en-US" sz="1600" dirty="0">
                <a:solidFill>
                  <a:prstClr val="black"/>
                </a:solidFill>
                <a:latin typeface="Arial" charset="0"/>
                <a:cs typeface="Arial" charset="0"/>
                <a:sym typeface="Wingdings" panose="05000000000000000000" pitchFamily="2" charset="2"/>
              </a:rPr>
              <a:t>급여</a:t>
            </a:r>
            <a:r>
              <a:rPr lang="en-US" altLang="ko-KR" sz="1600" dirty="0">
                <a:solidFill>
                  <a:prstClr val="black"/>
                </a:solidFill>
                <a:latin typeface="Arial" charset="0"/>
                <a:cs typeface="Arial" charset="0"/>
                <a:sym typeface="Wingdings" panose="05000000000000000000" pitchFamily="2" charset="2"/>
              </a:rPr>
              <a:t>) Anti-IL5/IL5R try! 4(-6)</a:t>
            </a:r>
            <a:r>
              <a:rPr lang="ko-KR" altLang="en-US" sz="1600" dirty="0" err="1">
                <a:solidFill>
                  <a:prstClr val="black"/>
                </a:solidFill>
                <a:latin typeface="Arial" charset="0"/>
                <a:cs typeface="Arial" charset="0"/>
                <a:sym typeface="Wingdings" panose="05000000000000000000" pitchFamily="2" charset="2"/>
              </a:rPr>
              <a:t>개월후</a:t>
            </a:r>
            <a:r>
              <a:rPr lang="ko-KR" altLang="en-US" sz="1600" dirty="0">
                <a:solidFill>
                  <a:prstClr val="black"/>
                </a:solidFill>
                <a:latin typeface="Arial" charset="0"/>
                <a:cs typeface="Arial" charset="0"/>
                <a:sym typeface="Wingdings" panose="05000000000000000000" pitchFamily="2" charset="2"/>
              </a:rPr>
              <a:t> 반응 평가</a:t>
            </a:r>
            <a:endParaRPr lang="en-US" altLang="ko-KR" sz="1600" dirty="0">
              <a:solidFill>
                <a:prstClr val="black"/>
              </a:solidFill>
              <a:latin typeface="Arial" charset="0"/>
              <a:cs typeface="Arial" charset="0"/>
              <a:sym typeface="Wingdings" panose="05000000000000000000" pitchFamily="2" charset="2"/>
            </a:endParaRPr>
          </a:p>
          <a:p>
            <a:pPr defTabSz="685663" fontAlgn="base" latinLnBrk="0">
              <a:lnSpc>
                <a:spcPct val="150000"/>
              </a:lnSpc>
              <a:spcBef>
                <a:spcPct val="0"/>
              </a:spcBef>
              <a:spcAft>
                <a:spcPct val="0"/>
              </a:spcAft>
              <a:defRPr/>
            </a:pPr>
            <a:r>
              <a:rPr lang="en-US" altLang="ko-KR" sz="1600" dirty="0">
                <a:solidFill>
                  <a:prstClr val="black"/>
                </a:solidFill>
                <a:latin typeface="Arial" charset="0"/>
                <a:cs typeface="Arial" charset="0"/>
                <a:sym typeface="Wingdings" panose="05000000000000000000" pitchFamily="2" charset="2"/>
              </a:rPr>
              <a:t></a:t>
            </a:r>
            <a:r>
              <a:rPr lang="ko-KR" altLang="en-US" sz="1600" dirty="0">
                <a:solidFill>
                  <a:prstClr val="black"/>
                </a:solidFill>
                <a:latin typeface="Arial" charset="0"/>
                <a:cs typeface="Arial" charset="0"/>
                <a:sym typeface="Wingdings" panose="05000000000000000000" pitchFamily="2" charset="2"/>
              </a:rPr>
              <a:t>호전되면 지속</a:t>
            </a:r>
            <a:r>
              <a:rPr lang="en-US" altLang="ko-KR" sz="1600" dirty="0">
                <a:solidFill>
                  <a:prstClr val="black"/>
                </a:solidFill>
                <a:latin typeface="Arial" charset="0"/>
                <a:cs typeface="Arial" charset="0"/>
                <a:sym typeface="Wingdings" panose="05000000000000000000" pitchFamily="2" charset="2"/>
              </a:rPr>
              <a:t>: </a:t>
            </a:r>
            <a:r>
              <a:rPr lang="ko-KR" altLang="en-US" sz="1600" dirty="0">
                <a:solidFill>
                  <a:prstClr val="black"/>
                </a:solidFill>
                <a:latin typeface="Arial" charset="0"/>
                <a:cs typeface="Arial" charset="0"/>
                <a:sym typeface="Wingdings" panose="05000000000000000000" pitchFamily="2" charset="2"/>
              </a:rPr>
              <a:t>최소</a:t>
            </a:r>
            <a:r>
              <a:rPr lang="en-US" altLang="ko-KR" sz="1600" dirty="0">
                <a:solidFill>
                  <a:prstClr val="black"/>
                </a:solidFill>
                <a:latin typeface="Arial" charset="0"/>
                <a:cs typeface="Arial" charset="0"/>
                <a:sym typeface="Wingdings" panose="05000000000000000000" pitchFamily="2" charset="2"/>
              </a:rPr>
              <a:t>1</a:t>
            </a:r>
            <a:r>
              <a:rPr lang="ko-KR" altLang="en-US" sz="1600" dirty="0">
                <a:solidFill>
                  <a:prstClr val="black"/>
                </a:solidFill>
                <a:latin typeface="Arial" charset="0"/>
                <a:cs typeface="Arial" charset="0"/>
                <a:sym typeface="Wingdings" panose="05000000000000000000" pitchFamily="2" charset="2"/>
              </a:rPr>
              <a:t>년 </a:t>
            </a:r>
            <a:r>
              <a:rPr lang="en-US" altLang="ko-KR" sz="1600" dirty="0">
                <a:solidFill>
                  <a:prstClr val="black"/>
                </a:solidFill>
                <a:latin typeface="Arial" charset="0"/>
                <a:cs typeface="Arial" charset="0"/>
                <a:sym typeface="Wingdings" panose="05000000000000000000" pitchFamily="2" charset="2"/>
              </a:rPr>
              <a:t></a:t>
            </a:r>
            <a:r>
              <a:rPr lang="ko-KR" altLang="en-US" sz="1600" dirty="0">
                <a:solidFill>
                  <a:prstClr val="black"/>
                </a:solidFill>
                <a:latin typeface="Arial" charset="0"/>
                <a:cs typeface="Arial" charset="0"/>
                <a:sym typeface="Wingdings" panose="05000000000000000000" pitchFamily="2" charset="2"/>
              </a:rPr>
              <a:t>호전 없거나 약 不可</a:t>
            </a:r>
            <a:r>
              <a:rPr lang="en-US" altLang="ko-KR" sz="1600" dirty="0">
                <a:solidFill>
                  <a:prstClr val="black"/>
                </a:solidFill>
                <a:latin typeface="Arial" charset="0"/>
                <a:cs typeface="Arial" charset="0"/>
                <a:sym typeface="Wingdings" panose="05000000000000000000" pitchFamily="2" charset="2"/>
              </a:rPr>
              <a:t>: </a:t>
            </a:r>
            <a:r>
              <a:rPr lang="ko-KR" altLang="en-US" sz="1600" dirty="0">
                <a:solidFill>
                  <a:prstClr val="black"/>
                </a:solidFill>
                <a:latin typeface="Arial" charset="0"/>
                <a:cs typeface="Arial" charset="0"/>
                <a:sym typeface="Wingdings" panose="05000000000000000000" pitchFamily="2" charset="2"/>
              </a:rPr>
              <a:t>아래로</a:t>
            </a:r>
            <a:r>
              <a:rPr lang="en-US" altLang="ko-KR" sz="1600" dirty="0">
                <a:solidFill>
                  <a:prstClr val="black"/>
                </a:solidFill>
                <a:latin typeface="Arial" charset="0"/>
                <a:cs typeface="Arial" charset="0"/>
                <a:sym typeface="Wingdings" panose="05000000000000000000" pitchFamily="2" charset="2"/>
              </a:rPr>
              <a:t> </a:t>
            </a:r>
            <a:endParaRPr lang="ko-KR" altLang="en-US" sz="1600" dirty="0">
              <a:solidFill>
                <a:prstClr val="black"/>
              </a:solidFill>
              <a:latin typeface="Arial" charset="0"/>
              <a:cs typeface="Arial" charset="0"/>
            </a:endParaRPr>
          </a:p>
        </p:txBody>
      </p:sp>
      <p:sp>
        <p:nvSpPr>
          <p:cNvPr id="10" name="직사각형 9"/>
          <p:cNvSpPr/>
          <p:nvPr/>
        </p:nvSpPr>
        <p:spPr>
          <a:xfrm>
            <a:off x="5379395" y="4789705"/>
            <a:ext cx="6680198" cy="1815882"/>
          </a:xfrm>
          <a:prstGeom prst="rect">
            <a:avLst/>
          </a:prstGeom>
          <a:solidFill>
            <a:srgbClr val="FFFF00"/>
          </a:solidFill>
          <a:ln>
            <a:solidFill>
              <a:schemeClr val="accent1"/>
            </a:solidFill>
          </a:ln>
        </p:spPr>
        <p:txBody>
          <a:bodyPr wrap="square">
            <a:spAutoFit/>
          </a:bodyPr>
          <a:lstStyle/>
          <a:p>
            <a:pPr defTabSz="685663" fontAlgn="base" latinLnBrk="0">
              <a:spcBef>
                <a:spcPct val="0"/>
              </a:spcBef>
              <a:spcAft>
                <a:spcPct val="0"/>
              </a:spcAft>
              <a:defRPr/>
            </a:pPr>
            <a:r>
              <a:rPr lang="en-US" altLang="ko-KR" sz="2800" dirty="0">
                <a:solidFill>
                  <a:prstClr val="black"/>
                </a:solidFill>
                <a:latin typeface="Arial" charset="0"/>
                <a:cs typeface="Arial" charset="0"/>
              </a:rPr>
              <a:t>Severe asthma, T2H, not-omal&amp;IL5/IL5R</a:t>
            </a:r>
          </a:p>
          <a:p>
            <a:pPr defTabSz="685663" fontAlgn="base" latinLnBrk="0">
              <a:lnSpc>
                <a:spcPct val="150000"/>
              </a:lnSpc>
              <a:spcBef>
                <a:spcPct val="0"/>
              </a:spcBef>
              <a:spcAft>
                <a:spcPct val="0"/>
              </a:spcAft>
              <a:defRPr/>
            </a:pPr>
            <a:r>
              <a:rPr lang="en-US" altLang="ko-KR" dirty="0">
                <a:solidFill>
                  <a:prstClr val="black"/>
                </a:solidFill>
                <a:latin typeface="Arial" charset="0"/>
                <a:cs typeface="Arial" charset="0"/>
                <a:sym typeface="Wingdings" panose="05000000000000000000" pitchFamily="2" charset="2"/>
              </a:rPr>
              <a:t>Patient affordability (</a:t>
            </a:r>
            <a:r>
              <a:rPr lang="ko-KR" altLang="en-US" b="1" u="sng" dirty="0">
                <a:solidFill>
                  <a:prstClr val="black"/>
                </a:solidFill>
                <a:latin typeface="Arial" charset="0"/>
                <a:cs typeface="Arial" charset="0"/>
                <a:sym typeface="Wingdings" panose="05000000000000000000" pitchFamily="2" charset="2"/>
              </a:rPr>
              <a:t>지불능력</a:t>
            </a:r>
            <a:r>
              <a:rPr lang="en-US" altLang="ko-KR" dirty="0">
                <a:solidFill>
                  <a:prstClr val="black"/>
                </a:solidFill>
                <a:latin typeface="Arial" charset="0"/>
                <a:cs typeface="Arial" charset="0"/>
                <a:sym typeface="Wingdings" panose="05000000000000000000" pitchFamily="2" charset="2"/>
              </a:rPr>
              <a:t>[</a:t>
            </a:r>
            <a:r>
              <a:rPr lang="ko-KR" altLang="en-US" dirty="0">
                <a:solidFill>
                  <a:prstClr val="black"/>
                </a:solidFill>
                <a:latin typeface="Arial" charset="0"/>
                <a:cs typeface="Arial" charset="0"/>
                <a:sym typeface="Wingdings" panose="05000000000000000000" pitchFamily="2" charset="2"/>
              </a:rPr>
              <a:t>실비보험</a:t>
            </a:r>
            <a:r>
              <a:rPr lang="en-US" altLang="ko-KR" dirty="0">
                <a:solidFill>
                  <a:prstClr val="black"/>
                </a:solidFill>
                <a:latin typeface="Arial" charset="0"/>
                <a:cs typeface="Arial" charset="0"/>
                <a:sym typeface="Wingdings" panose="05000000000000000000" pitchFamily="2" charset="2"/>
              </a:rPr>
              <a:t>])??</a:t>
            </a:r>
          </a:p>
          <a:p>
            <a:pPr defTabSz="685663" fontAlgn="base" latinLnBrk="0">
              <a:lnSpc>
                <a:spcPct val="150000"/>
              </a:lnSpc>
              <a:spcBef>
                <a:spcPct val="0"/>
              </a:spcBef>
              <a:spcAft>
                <a:spcPct val="0"/>
              </a:spcAft>
              <a:defRPr/>
            </a:pPr>
            <a:r>
              <a:rPr lang="en-US" altLang="ko-KR" sz="1400" dirty="0">
                <a:solidFill>
                  <a:prstClr val="black"/>
                </a:solidFill>
                <a:latin typeface="Arial" charset="0"/>
                <a:cs typeface="Arial" charset="0"/>
                <a:sym typeface="Wingdings" panose="05000000000000000000" pitchFamily="2" charset="2"/>
              </a:rPr>
              <a:t>[</a:t>
            </a:r>
            <a:r>
              <a:rPr lang="ko-KR" altLang="en-US" sz="1400" dirty="0">
                <a:solidFill>
                  <a:prstClr val="black"/>
                </a:solidFill>
                <a:latin typeface="Arial" charset="0"/>
                <a:cs typeface="Arial" charset="0"/>
                <a:sym typeface="Wingdings" panose="05000000000000000000" pitchFamily="2" charset="2"/>
              </a:rPr>
              <a:t>실비보험 </a:t>
            </a:r>
            <a:r>
              <a:rPr lang="en-US" altLang="ko-KR" sz="1400" dirty="0">
                <a:solidFill>
                  <a:prstClr val="black"/>
                </a:solidFill>
                <a:latin typeface="Arial" charset="0"/>
                <a:cs typeface="Arial" charset="0"/>
                <a:sym typeface="Wingdings" panose="05000000000000000000" pitchFamily="2" charset="2"/>
              </a:rPr>
              <a:t>+/-, if+: </a:t>
            </a:r>
            <a:r>
              <a:rPr lang="ko-KR" altLang="en-US" sz="1400" dirty="0" err="1">
                <a:solidFill>
                  <a:prstClr val="black"/>
                </a:solidFill>
                <a:latin typeface="Arial" charset="0"/>
                <a:cs typeface="Arial" charset="0"/>
                <a:sym typeface="Wingdings" panose="05000000000000000000" pitchFamily="2" charset="2"/>
              </a:rPr>
              <a:t>조건확인</a:t>
            </a:r>
            <a:r>
              <a:rPr lang="ko-KR" altLang="en-US" sz="1400" dirty="0">
                <a:solidFill>
                  <a:prstClr val="black"/>
                </a:solidFill>
                <a:latin typeface="Arial" charset="0"/>
                <a:cs typeface="Arial" charset="0"/>
                <a:sym typeface="Wingdings" panose="05000000000000000000" pitchFamily="2" charset="2"/>
              </a:rPr>
              <a:t> </a:t>
            </a:r>
            <a:r>
              <a:rPr lang="en-US" altLang="ko-KR" sz="1200" dirty="0">
                <a:solidFill>
                  <a:prstClr val="black"/>
                </a:solidFill>
                <a:latin typeface="Arial" charset="0"/>
                <a:cs typeface="Arial" charset="0"/>
                <a:sym typeface="Wingdings" panose="05000000000000000000" pitchFamily="2" charset="2"/>
              </a:rPr>
              <a:t>(</a:t>
            </a:r>
            <a:r>
              <a:rPr lang="ko-KR" altLang="en-US" sz="1200" dirty="0">
                <a:solidFill>
                  <a:prstClr val="black"/>
                </a:solidFill>
                <a:latin typeface="Arial" charset="0"/>
                <a:cs typeface="Arial" charset="0"/>
                <a:sym typeface="Wingdings" panose="05000000000000000000" pitchFamily="2" charset="2"/>
              </a:rPr>
              <a:t>최소</a:t>
            </a:r>
            <a:r>
              <a:rPr lang="en-US" altLang="ko-KR" sz="1200" dirty="0">
                <a:solidFill>
                  <a:prstClr val="black"/>
                </a:solidFill>
                <a:latin typeface="Arial" charset="0"/>
                <a:cs typeface="Arial" charset="0"/>
                <a:sym typeface="Wingdings" panose="05000000000000000000" pitchFamily="2" charset="2"/>
              </a:rPr>
              <a:t>1</a:t>
            </a:r>
            <a:r>
              <a:rPr lang="ko-KR" altLang="en-US" sz="1200" dirty="0" err="1">
                <a:solidFill>
                  <a:prstClr val="black"/>
                </a:solidFill>
                <a:latin typeface="Arial" charset="0"/>
                <a:cs typeface="Arial" charset="0"/>
                <a:sym typeface="Wingdings" panose="05000000000000000000" pitchFamily="2" charset="2"/>
              </a:rPr>
              <a:t>년이상치료가능한지</a:t>
            </a:r>
            <a:r>
              <a:rPr lang="en-US" altLang="ko-KR" sz="1200" dirty="0">
                <a:solidFill>
                  <a:prstClr val="black"/>
                </a:solidFill>
                <a:latin typeface="Arial" charset="0"/>
                <a:cs typeface="Arial" charset="0"/>
                <a:sym typeface="Wingdings" panose="05000000000000000000" pitchFamily="2" charset="2"/>
              </a:rPr>
              <a:t>?)] </a:t>
            </a:r>
          </a:p>
          <a:p>
            <a:pPr defTabSz="685663" fontAlgn="base" latinLnBrk="0">
              <a:spcBef>
                <a:spcPct val="0"/>
              </a:spcBef>
              <a:spcAft>
                <a:spcPct val="0"/>
              </a:spcAft>
              <a:defRPr/>
            </a:pPr>
            <a:r>
              <a:rPr lang="en-US" altLang="ko-KR" dirty="0">
                <a:solidFill>
                  <a:prstClr val="black"/>
                </a:solidFill>
                <a:latin typeface="Arial" charset="0"/>
                <a:cs typeface="Arial" charset="0"/>
                <a:sym typeface="Wingdings" panose="05000000000000000000" pitchFamily="2" charset="2"/>
              </a:rPr>
              <a:t></a:t>
            </a:r>
            <a:r>
              <a:rPr lang="ko-KR" altLang="en-US" dirty="0" err="1">
                <a:solidFill>
                  <a:prstClr val="black"/>
                </a:solidFill>
                <a:latin typeface="Arial" charset="0"/>
                <a:cs typeface="Arial" charset="0"/>
                <a:sym typeface="Wingdings" panose="05000000000000000000" pitchFamily="2" charset="2"/>
              </a:rPr>
              <a:t>지불가능</a:t>
            </a:r>
            <a:r>
              <a:rPr lang="en-US" altLang="ko-KR" dirty="0">
                <a:solidFill>
                  <a:prstClr val="black"/>
                </a:solidFill>
                <a:latin typeface="Arial" charset="0"/>
                <a:cs typeface="Arial" charset="0"/>
                <a:sym typeface="Wingdings" panose="05000000000000000000" pitchFamily="2" charset="2"/>
              </a:rPr>
              <a:t>: [</a:t>
            </a:r>
            <a:r>
              <a:rPr lang="ko-KR" altLang="en-US" dirty="0">
                <a:solidFill>
                  <a:prstClr val="black"/>
                </a:solidFill>
                <a:latin typeface="Arial" charset="0"/>
                <a:cs typeface="Arial" charset="0"/>
                <a:sym typeface="Wingdings" panose="05000000000000000000" pitchFamily="2" charset="2"/>
              </a:rPr>
              <a:t>비급여</a:t>
            </a:r>
            <a:r>
              <a:rPr lang="en-US" altLang="ko-KR" dirty="0">
                <a:solidFill>
                  <a:prstClr val="black"/>
                </a:solidFill>
                <a:latin typeface="Arial" charset="0"/>
                <a:cs typeface="Arial" charset="0"/>
                <a:sym typeface="Wingdings" panose="05000000000000000000" pitchFamily="2" charset="2"/>
              </a:rPr>
              <a:t>] Dupilumab (or Tezepelumab)</a:t>
            </a:r>
          </a:p>
          <a:p>
            <a:pPr defTabSz="685663" fontAlgn="base" latinLnBrk="0">
              <a:spcBef>
                <a:spcPct val="0"/>
              </a:spcBef>
              <a:spcAft>
                <a:spcPct val="0"/>
              </a:spcAft>
              <a:defRPr/>
            </a:pPr>
            <a:r>
              <a:rPr lang="en-US" altLang="ko-KR" dirty="0">
                <a:solidFill>
                  <a:prstClr val="black"/>
                </a:solidFill>
                <a:latin typeface="Arial" charset="0"/>
                <a:cs typeface="Arial" charset="0"/>
                <a:sym typeface="Wingdings" panose="05000000000000000000" pitchFamily="2" charset="2"/>
              </a:rPr>
              <a:t></a:t>
            </a:r>
            <a:r>
              <a:rPr lang="ko-KR" altLang="en-US" dirty="0" err="1">
                <a:solidFill>
                  <a:prstClr val="black"/>
                </a:solidFill>
                <a:latin typeface="Arial" charset="0"/>
                <a:cs typeface="Arial" charset="0"/>
                <a:sym typeface="Wingdings" panose="05000000000000000000" pitchFamily="2" charset="2"/>
              </a:rPr>
              <a:t>지불불가</a:t>
            </a:r>
            <a:r>
              <a:rPr lang="en-US" altLang="ko-KR" dirty="0">
                <a:solidFill>
                  <a:prstClr val="black"/>
                </a:solidFill>
                <a:latin typeface="Arial" charset="0"/>
                <a:cs typeface="Arial" charset="0"/>
                <a:sym typeface="Wingdings" panose="05000000000000000000" pitchFamily="2" charset="2"/>
              </a:rPr>
              <a:t>: Low dose OCS</a:t>
            </a:r>
            <a:endParaRPr lang="en-US" altLang="ko-KR" dirty="0">
              <a:solidFill>
                <a:prstClr val="black"/>
              </a:solidFill>
              <a:latin typeface="Arial" charset="0"/>
              <a:cs typeface="Arial" charset="0"/>
            </a:endParaRPr>
          </a:p>
        </p:txBody>
      </p:sp>
      <p:sp>
        <p:nvSpPr>
          <p:cNvPr id="3" name="화살표: 오른쪽 2">
            <a:extLst>
              <a:ext uri="{FF2B5EF4-FFF2-40B4-BE49-F238E27FC236}">
                <a16:creationId xmlns:a16="http://schemas.microsoft.com/office/drawing/2014/main" id="{38ED1887-0E7C-A44D-403E-39C26177BF53}"/>
              </a:ext>
            </a:extLst>
          </p:cNvPr>
          <p:cNvSpPr/>
          <p:nvPr/>
        </p:nvSpPr>
        <p:spPr bwMode="auto">
          <a:xfrm>
            <a:off x="5454869" y="2403695"/>
            <a:ext cx="641131" cy="6477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2000" b="0" i="0" u="none" strike="noStrike" cap="none" normalizeH="0" baseline="0">
              <a:ln>
                <a:noFill/>
              </a:ln>
              <a:solidFill>
                <a:schemeClr val="tx1"/>
              </a:solidFill>
              <a:effectLst/>
              <a:latin typeface="Arial" charset="0"/>
            </a:endParaRPr>
          </a:p>
        </p:txBody>
      </p:sp>
      <p:sp>
        <p:nvSpPr>
          <p:cNvPr id="4" name="화살표: 오른쪽 3">
            <a:extLst>
              <a:ext uri="{FF2B5EF4-FFF2-40B4-BE49-F238E27FC236}">
                <a16:creationId xmlns:a16="http://schemas.microsoft.com/office/drawing/2014/main" id="{7BF23ECC-6B61-FB8A-0172-64008553D6AD}"/>
              </a:ext>
            </a:extLst>
          </p:cNvPr>
          <p:cNvSpPr/>
          <p:nvPr/>
        </p:nvSpPr>
        <p:spPr bwMode="auto">
          <a:xfrm rot="5400000">
            <a:off x="8519545" y="4075331"/>
            <a:ext cx="641131" cy="6477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13900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3" grpId="0" animBg="1"/>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a:t>천식 </a:t>
            </a:r>
            <a:r>
              <a:rPr lang="en-US" altLang="ko-KR" dirty="0"/>
              <a:t>biologics</a:t>
            </a:r>
            <a:br>
              <a:rPr lang="en-US" altLang="ko-KR" dirty="0"/>
            </a:br>
            <a:r>
              <a:rPr lang="en-US" altLang="ko-KR" dirty="0"/>
              <a:t>_</a:t>
            </a:r>
            <a:r>
              <a:rPr lang="ko-KR" altLang="en-US" dirty="0"/>
              <a:t>주의사항 </a:t>
            </a:r>
            <a:r>
              <a:rPr lang="en-US" altLang="ko-KR" dirty="0"/>
              <a:t>2</a:t>
            </a:r>
            <a:r>
              <a:rPr lang="ko-KR" altLang="en-US" dirty="0"/>
              <a:t>가지 </a:t>
            </a:r>
            <a:r>
              <a:rPr lang="en-US" altLang="ko-KR" sz="3200" dirty="0"/>
              <a:t>(experts’ opinion)</a:t>
            </a:r>
            <a:endParaRPr lang="ko-KR" altLang="en-US" dirty="0"/>
          </a:p>
        </p:txBody>
      </p:sp>
      <p:sp>
        <p:nvSpPr>
          <p:cNvPr id="5" name="내용 개체 틀 4"/>
          <p:cNvSpPr>
            <a:spLocks noGrp="1"/>
          </p:cNvSpPr>
          <p:nvPr>
            <p:ph idx="1"/>
          </p:nvPr>
        </p:nvSpPr>
        <p:spPr>
          <a:xfrm>
            <a:off x="393736" y="1489102"/>
            <a:ext cx="11366499" cy="5064098"/>
          </a:xfrm>
        </p:spPr>
        <p:txBody>
          <a:bodyPr/>
          <a:lstStyle/>
          <a:p>
            <a:r>
              <a:rPr lang="ko-KR" altLang="en-US" sz="2000" dirty="0" err="1"/>
              <a:t>아나필락시스</a:t>
            </a:r>
            <a:r>
              <a:rPr lang="ko-KR" altLang="en-US" sz="2000" dirty="0"/>
              <a:t> </a:t>
            </a:r>
            <a:endParaRPr lang="en-US" altLang="ko-KR" sz="2000" dirty="0"/>
          </a:p>
          <a:p>
            <a:pPr lvl="1"/>
            <a:r>
              <a:rPr lang="en-US" altLang="ko-KR" sz="1800" dirty="0" err="1"/>
              <a:t>Omalizumab</a:t>
            </a:r>
            <a:endParaRPr lang="en-US" altLang="ko-KR" sz="1800" dirty="0"/>
          </a:p>
          <a:p>
            <a:pPr lvl="1"/>
            <a:r>
              <a:rPr lang="en-US" altLang="ko-KR" sz="1800" dirty="0" err="1"/>
              <a:t>Reslizumab</a:t>
            </a:r>
            <a:endParaRPr lang="en-US" altLang="ko-KR" sz="1800" dirty="0"/>
          </a:p>
          <a:p>
            <a:pPr lvl="2">
              <a:buFont typeface="Wingdings" panose="05000000000000000000" pitchFamily="2" charset="2"/>
              <a:buChar char="à"/>
            </a:pPr>
            <a:r>
              <a:rPr lang="ko-KR" altLang="en-US" sz="1400" dirty="0">
                <a:sym typeface="Wingdings" panose="05000000000000000000" pitchFamily="2" charset="2"/>
              </a:rPr>
              <a:t>추천 </a:t>
            </a:r>
            <a:r>
              <a:rPr lang="en-US" altLang="ko-KR" sz="1400" dirty="0">
                <a:sym typeface="Wingdings" panose="05000000000000000000" pitchFamily="2" charset="2"/>
              </a:rPr>
              <a:t>(must</a:t>
            </a:r>
            <a:r>
              <a:rPr lang="ko-KR" altLang="en-US" sz="1400" dirty="0">
                <a:sym typeface="Wingdings" panose="05000000000000000000" pitchFamily="2" charset="2"/>
              </a:rPr>
              <a:t>는 아님</a:t>
            </a:r>
            <a:r>
              <a:rPr lang="en-US" altLang="ko-KR" sz="1400" dirty="0">
                <a:sym typeface="Wingdings" panose="05000000000000000000" pitchFamily="2" charset="2"/>
              </a:rPr>
              <a:t>) : </a:t>
            </a:r>
            <a:r>
              <a:rPr lang="ko-KR" altLang="en-US" sz="1400" dirty="0">
                <a:sym typeface="Wingdings" panose="05000000000000000000" pitchFamily="2" charset="2"/>
              </a:rPr>
              <a:t>첫</a:t>
            </a:r>
            <a:r>
              <a:rPr lang="en-US" altLang="ko-KR" sz="1400" dirty="0">
                <a:sym typeface="Wingdings" panose="05000000000000000000" pitchFamily="2" charset="2"/>
              </a:rPr>
              <a:t> 3</a:t>
            </a:r>
            <a:r>
              <a:rPr lang="ko-KR" altLang="en-US" sz="1400" dirty="0">
                <a:sym typeface="Wingdings" panose="05000000000000000000" pitchFamily="2" charset="2"/>
              </a:rPr>
              <a:t>번은 </a:t>
            </a:r>
            <a:r>
              <a:rPr lang="en-US" altLang="ko-KR" sz="1400" dirty="0">
                <a:sym typeface="Wingdings" panose="05000000000000000000" pitchFamily="2" charset="2"/>
              </a:rPr>
              <a:t>2</a:t>
            </a:r>
            <a:r>
              <a:rPr lang="ko-KR" altLang="en-US" sz="1400" dirty="0">
                <a:sym typeface="Wingdings" panose="05000000000000000000" pitchFamily="2" charset="2"/>
              </a:rPr>
              <a:t>시간</a:t>
            </a:r>
            <a:r>
              <a:rPr lang="en-US" altLang="ko-KR" sz="1400" dirty="0">
                <a:sym typeface="Wingdings" panose="05000000000000000000" pitchFamily="2" charset="2"/>
              </a:rPr>
              <a:t>, </a:t>
            </a:r>
            <a:r>
              <a:rPr lang="ko-KR" altLang="en-US" sz="1400" dirty="0">
                <a:sym typeface="Wingdings" panose="05000000000000000000" pitchFamily="2" charset="2"/>
              </a:rPr>
              <a:t>이후에는 </a:t>
            </a:r>
            <a:r>
              <a:rPr lang="en-US" altLang="ko-KR" sz="1400" dirty="0">
                <a:sym typeface="Wingdings" panose="05000000000000000000" pitchFamily="2" charset="2"/>
              </a:rPr>
              <a:t>30</a:t>
            </a:r>
            <a:r>
              <a:rPr lang="ko-KR" altLang="en-US" sz="1400" dirty="0">
                <a:sym typeface="Wingdings" panose="05000000000000000000" pitchFamily="2" charset="2"/>
              </a:rPr>
              <a:t>분 정도 관찰 추천</a:t>
            </a:r>
            <a:r>
              <a:rPr lang="en-US" altLang="ko-KR" sz="1400" dirty="0"/>
              <a:t> (</a:t>
            </a:r>
            <a:r>
              <a:rPr lang="en-US" altLang="ko-KR" sz="1400" dirty="0" err="1"/>
              <a:t>Omalizumab</a:t>
            </a:r>
            <a:r>
              <a:rPr lang="en-US" altLang="ko-KR" sz="1400" dirty="0"/>
              <a:t> </a:t>
            </a:r>
            <a:r>
              <a:rPr lang="ko-KR" altLang="en-US" sz="1400" dirty="0" err="1"/>
              <a:t>자가주사</a:t>
            </a:r>
            <a:r>
              <a:rPr lang="en-US" altLang="ko-KR" sz="1400" dirty="0"/>
              <a:t>: </a:t>
            </a:r>
            <a:r>
              <a:rPr lang="ko-KR" altLang="en-US" sz="1400" dirty="0"/>
              <a:t>첫</a:t>
            </a:r>
            <a:r>
              <a:rPr lang="en-US" altLang="ko-KR" sz="1400" dirty="0"/>
              <a:t>3</a:t>
            </a:r>
            <a:r>
              <a:rPr lang="ko-KR" altLang="en-US" sz="1400" dirty="0"/>
              <a:t>번은 병원에서</a:t>
            </a:r>
            <a:r>
              <a:rPr lang="en-US" altLang="ko-KR" sz="1400" dirty="0"/>
              <a:t>)</a:t>
            </a:r>
          </a:p>
          <a:p>
            <a:r>
              <a:rPr lang="ko-KR" altLang="en-US" sz="2000" dirty="0"/>
              <a:t>감염</a:t>
            </a:r>
            <a:endParaRPr lang="en-US" altLang="ko-KR" sz="2000" dirty="0"/>
          </a:p>
          <a:p>
            <a:pPr lvl="1"/>
            <a:r>
              <a:rPr lang="ko-KR" altLang="en-US" sz="1800" dirty="0"/>
              <a:t>기생충</a:t>
            </a:r>
            <a:endParaRPr lang="en-US" altLang="ko-KR" sz="1800" dirty="0"/>
          </a:p>
          <a:p>
            <a:pPr marL="444961" lvl="2" indent="0">
              <a:buNone/>
            </a:pPr>
            <a:r>
              <a:rPr lang="en-US" altLang="ko-KR" sz="1400" i="1" dirty="0"/>
              <a:t>   [</a:t>
            </a:r>
            <a:r>
              <a:rPr lang="en-US" altLang="ko-KR" sz="1400" i="1" dirty="0" err="1"/>
              <a:t>eos</a:t>
            </a:r>
            <a:r>
              <a:rPr lang="en-US" altLang="ko-KR" sz="1400" i="1" dirty="0"/>
              <a:t> (</a:t>
            </a:r>
            <a:r>
              <a:rPr lang="en-US" altLang="ko-KR" sz="1400" i="1" dirty="0">
                <a:sym typeface="Wingdings" panose="05000000000000000000" pitchFamily="2" charset="2"/>
              </a:rPr>
              <a:t>IL5)</a:t>
            </a:r>
            <a:r>
              <a:rPr lang="ko-KR" altLang="en-US" sz="1400" i="1" dirty="0"/>
              <a:t>와 </a:t>
            </a:r>
            <a:r>
              <a:rPr lang="en-US" altLang="ko-KR" sz="1400" i="1" dirty="0"/>
              <a:t>mast cell (</a:t>
            </a:r>
            <a:r>
              <a:rPr lang="en-US" altLang="ko-KR" sz="1400" i="1" dirty="0">
                <a:sym typeface="Wingdings" panose="05000000000000000000" pitchFamily="2" charset="2"/>
              </a:rPr>
              <a:t></a:t>
            </a:r>
            <a:r>
              <a:rPr lang="en-US" altLang="ko-KR" sz="1400" i="1" dirty="0" err="1"/>
              <a:t>IgE</a:t>
            </a:r>
            <a:r>
              <a:rPr lang="en-US" altLang="ko-KR" sz="1400" i="1" dirty="0"/>
              <a:t>)</a:t>
            </a:r>
            <a:r>
              <a:rPr lang="ko-KR" altLang="en-US" sz="1400" i="1" dirty="0"/>
              <a:t>가 기생충 저항에 관여</a:t>
            </a:r>
            <a:r>
              <a:rPr lang="en-US" altLang="ko-KR" sz="1400" i="1" dirty="0"/>
              <a:t>]</a:t>
            </a:r>
          </a:p>
          <a:p>
            <a:pPr lvl="2"/>
            <a:r>
              <a:rPr lang="en-US" altLang="ko-KR" sz="1400" dirty="0" err="1"/>
              <a:t>Omalizumab</a:t>
            </a:r>
            <a:endParaRPr lang="en-US" altLang="ko-KR" sz="1400" dirty="0"/>
          </a:p>
          <a:p>
            <a:pPr lvl="2"/>
            <a:r>
              <a:rPr lang="en-US" altLang="ko-KR" sz="1400" dirty="0"/>
              <a:t>Anti-IL5/IL5R</a:t>
            </a:r>
          </a:p>
          <a:p>
            <a:pPr marL="882448" lvl="3" indent="-171450">
              <a:buFont typeface="Wingdings" panose="05000000000000000000" pitchFamily="2" charset="2"/>
              <a:buChar char="à"/>
            </a:pPr>
            <a:r>
              <a:rPr lang="ko-KR" altLang="en-US" sz="1200" dirty="0">
                <a:sym typeface="Wingdings" panose="05000000000000000000" pitchFamily="2" charset="2"/>
              </a:rPr>
              <a:t>추천 </a:t>
            </a:r>
            <a:r>
              <a:rPr lang="en-US" altLang="ko-KR" sz="1200" dirty="0">
                <a:sym typeface="Wingdings" panose="05000000000000000000" pitchFamily="2" charset="2"/>
              </a:rPr>
              <a:t>(must</a:t>
            </a:r>
            <a:r>
              <a:rPr lang="ko-KR" altLang="en-US" sz="1200" dirty="0">
                <a:sym typeface="Wingdings" panose="05000000000000000000" pitchFamily="2" charset="2"/>
              </a:rPr>
              <a:t>는 아님</a:t>
            </a:r>
            <a:r>
              <a:rPr lang="en-US" altLang="ko-KR" sz="1200" dirty="0">
                <a:sym typeface="Wingdings" panose="05000000000000000000" pitchFamily="2" charset="2"/>
              </a:rPr>
              <a:t>) : </a:t>
            </a:r>
            <a:r>
              <a:rPr lang="ko-KR" altLang="en-US" sz="1200" dirty="0">
                <a:sym typeface="Wingdings" panose="05000000000000000000" pitchFamily="2" charset="2"/>
              </a:rPr>
              <a:t>기생충 검사 先시행 후 나오는 기생충 있으면 먼저 치료한 후 </a:t>
            </a:r>
            <a:r>
              <a:rPr lang="en-US" altLang="ko-KR" sz="1200" dirty="0">
                <a:sym typeface="Wingdings" panose="05000000000000000000" pitchFamily="2" charset="2"/>
              </a:rPr>
              <a:t>biologics </a:t>
            </a:r>
            <a:r>
              <a:rPr lang="ko-KR" altLang="en-US" sz="1200" dirty="0">
                <a:sym typeface="Wingdings" panose="05000000000000000000" pitchFamily="2" charset="2"/>
              </a:rPr>
              <a:t>시작</a:t>
            </a:r>
            <a:endParaRPr lang="en-US" altLang="ko-KR" sz="1200" dirty="0">
              <a:sym typeface="Wingdings" panose="05000000000000000000" pitchFamily="2" charset="2"/>
            </a:endParaRPr>
          </a:p>
          <a:p>
            <a:pPr marL="882448" lvl="3" indent="-171450">
              <a:buFont typeface="Wingdings" panose="05000000000000000000" pitchFamily="2" charset="2"/>
              <a:buChar char="à"/>
            </a:pPr>
            <a:endParaRPr lang="en-US" altLang="ko-KR" sz="1200" dirty="0">
              <a:sym typeface="Wingdings" panose="05000000000000000000" pitchFamily="2" charset="2"/>
            </a:endParaRPr>
          </a:p>
          <a:p>
            <a:pPr lvl="1"/>
            <a:r>
              <a:rPr lang="ko-KR" altLang="en-US" sz="1800" dirty="0"/>
              <a:t>대상포진</a:t>
            </a:r>
            <a:r>
              <a:rPr lang="en-US" altLang="ko-KR" sz="1800" dirty="0"/>
              <a:t>  </a:t>
            </a:r>
          </a:p>
          <a:p>
            <a:pPr lvl="2"/>
            <a:r>
              <a:rPr lang="en-US" altLang="ko-KR" sz="1400" dirty="0" err="1"/>
              <a:t>Mepolizumab</a:t>
            </a:r>
            <a:endParaRPr lang="en-US" altLang="ko-KR" sz="1400" dirty="0"/>
          </a:p>
          <a:p>
            <a:pPr lvl="2"/>
            <a:r>
              <a:rPr lang="en-US" altLang="ko-KR" sz="1400" dirty="0" err="1"/>
              <a:t>Benralizumab</a:t>
            </a:r>
            <a:endParaRPr lang="en-US" altLang="ko-KR" sz="1400" dirty="0"/>
          </a:p>
          <a:p>
            <a:pPr marL="882448" lvl="3" indent="-171450">
              <a:buFont typeface="Wingdings" panose="05000000000000000000" pitchFamily="2" charset="2"/>
              <a:buChar char="à"/>
            </a:pPr>
            <a:r>
              <a:rPr lang="ko-KR" altLang="en-US" sz="1200" dirty="0">
                <a:sym typeface="Wingdings" panose="05000000000000000000" pitchFamily="2" charset="2"/>
              </a:rPr>
              <a:t>추천 </a:t>
            </a:r>
            <a:r>
              <a:rPr lang="en-US" altLang="ko-KR" sz="1200" dirty="0">
                <a:sym typeface="Wingdings" panose="05000000000000000000" pitchFamily="2" charset="2"/>
              </a:rPr>
              <a:t>(must</a:t>
            </a:r>
            <a:r>
              <a:rPr lang="ko-KR" altLang="en-US" sz="1200" dirty="0">
                <a:sym typeface="Wingdings" panose="05000000000000000000" pitchFamily="2" charset="2"/>
              </a:rPr>
              <a:t>는 아님</a:t>
            </a:r>
            <a:r>
              <a:rPr lang="en-US" altLang="ko-KR" sz="1200" dirty="0">
                <a:sym typeface="Wingdings" panose="05000000000000000000" pitchFamily="2" charset="2"/>
              </a:rPr>
              <a:t>) : </a:t>
            </a:r>
            <a:r>
              <a:rPr lang="en-US" altLang="ko-KR" sz="1200" dirty="0" err="1">
                <a:sym typeface="Wingdings" panose="05000000000000000000" pitchFamily="2" charset="2"/>
              </a:rPr>
              <a:t>Mepol</a:t>
            </a:r>
            <a:r>
              <a:rPr lang="en-US" altLang="ko-KR" sz="1200" dirty="0">
                <a:sym typeface="Wingdings" panose="05000000000000000000" pitchFamily="2" charset="2"/>
              </a:rPr>
              <a:t> (&gt;</a:t>
            </a:r>
            <a:r>
              <a:rPr lang="en-US" altLang="ko-KR" sz="1200" dirty="0" err="1">
                <a:sym typeface="Wingdings" panose="05000000000000000000" pitchFamily="2" charset="2"/>
              </a:rPr>
              <a:t>benral</a:t>
            </a:r>
            <a:r>
              <a:rPr lang="en-US" altLang="ko-KR" sz="1200" dirty="0">
                <a:sym typeface="Wingdings" panose="05000000000000000000" pitchFamily="2" charset="2"/>
              </a:rPr>
              <a:t>) </a:t>
            </a:r>
            <a:r>
              <a:rPr lang="ko-KR" altLang="en-US" sz="1200" dirty="0">
                <a:sym typeface="Wingdings" panose="05000000000000000000" pitchFamily="2" charset="2"/>
              </a:rPr>
              <a:t>예정인 경우</a:t>
            </a:r>
            <a:r>
              <a:rPr lang="en-US" altLang="ko-KR" sz="1200" dirty="0">
                <a:sym typeface="Wingdings" panose="05000000000000000000" pitchFamily="2" charset="2"/>
              </a:rPr>
              <a:t> 50</a:t>
            </a:r>
            <a:r>
              <a:rPr lang="ko-KR" altLang="en-US" sz="1200" dirty="0">
                <a:sym typeface="Wingdings" panose="05000000000000000000" pitchFamily="2" charset="2"/>
              </a:rPr>
              <a:t>세 이상에서 대상포진 예방접종 시행</a:t>
            </a:r>
            <a:endParaRPr lang="ko-KR" altLang="en-US" sz="2000" dirty="0"/>
          </a:p>
        </p:txBody>
      </p:sp>
    </p:spTree>
    <p:extLst>
      <p:ext uri="{BB962C8B-B14F-4D97-AF65-F5344CB8AC3E}">
        <p14:creationId xmlns:p14="http://schemas.microsoft.com/office/powerpoint/2010/main" val="340393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1000"/>
                                        <p:tgtEl>
                                          <p:spTgt spid="5">
                                            <p:txEl>
                                              <p:pRg st="3" end="3"/>
                                            </p:txEl>
                                          </p:spTgt>
                                        </p:tgtEl>
                                      </p:cBhvr>
                                    </p:animEffect>
                                    <p:anim calcmode="lin" valueType="num">
                                      <p:cBhvr>
                                        <p:cTn id="2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
                                            <p:txEl>
                                              <p:pRg st="7" end="7"/>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5">
                                            <p:txEl>
                                              <p:pRg st="8" end="8"/>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5">
                                            <p:txEl>
                                              <p:pRg st="12" end="12"/>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5">
                                            <p:txEl>
                                              <p:pRg st="13" end="13"/>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83">
            <a:extLst>
              <a:ext uri="{FF2B5EF4-FFF2-40B4-BE49-F238E27FC236}">
                <a16:creationId xmlns:a16="http://schemas.microsoft.com/office/drawing/2014/main" id="{9FE2B0A5-ABF4-7F49-B763-F6A4E60CA29A}"/>
              </a:ext>
            </a:extLst>
          </p:cNvPr>
          <p:cNvSpPr txBox="1"/>
          <p:nvPr/>
        </p:nvSpPr>
        <p:spPr>
          <a:xfrm>
            <a:off x="4572265" y="2539074"/>
            <a:ext cx="9143469" cy="787355"/>
          </a:xfrm>
          <a:prstGeom prst="rect">
            <a:avLst/>
          </a:prstGeom>
        </p:spPr>
        <p:txBody>
          <a:bodyPr vert="horz" wrap="square" lIns="0" tIns="12699" rIns="0" bIns="0" rtlCol="0">
            <a:spAutoFit/>
          </a:bodyPr>
          <a:lstStyle/>
          <a:p>
            <a:pPr marL="12700" algn="ctr" defTabSz="914217" fontAlgn="base" latinLnBrk="0">
              <a:spcBef>
                <a:spcPts val="100"/>
              </a:spcBef>
              <a:spcAft>
                <a:spcPct val="0"/>
              </a:spcAft>
            </a:pPr>
            <a:r>
              <a:rPr sz="5000" dirty="0">
                <a:solidFill>
                  <a:srgbClr val="006C7B"/>
                </a:solidFill>
                <a:latin typeface="HelveticaNeueLT Pro 65 Md" panose="020B0604020202020204" pitchFamily="34" charset="0"/>
                <a:cs typeface="Helvetica Neue"/>
              </a:rPr>
              <a:t>Q &amp;</a:t>
            </a:r>
            <a:r>
              <a:rPr sz="5000" spc="700" dirty="0">
                <a:solidFill>
                  <a:srgbClr val="006C7B"/>
                </a:solidFill>
                <a:latin typeface="HelveticaNeueLT Pro 65 Md" panose="020B0604020202020204" pitchFamily="34" charset="0"/>
                <a:cs typeface="Helvetica Neue"/>
              </a:rPr>
              <a:t> </a:t>
            </a:r>
            <a:r>
              <a:rPr sz="5000" dirty="0">
                <a:solidFill>
                  <a:srgbClr val="006C7B"/>
                </a:solidFill>
                <a:latin typeface="HelveticaNeueLT Pro 65 Md" panose="020B0604020202020204" pitchFamily="34" charset="0"/>
                <a:cs typeface="Helvetica Neue"/>
              </a:rPr>
              <a:t>A</a:t>
            </a:r>
            <a:endParaRPr sz="5000" dirty="0">
              <a:solidFill>
                <a:prstClr val="black"/>
              </a:solidFill>
              <a:latin typeface="HelveticaNeueLT Pro 65 Md" panose="020B0604020202020204" pitchFamily="34" charset="0"/>
              <a:cs typeface="Helvetica Neue"/>
            </a:endParaRPr>
          </a:p>
        </p:txBody>
      </p:sp>
      <p:sp>
        <p:nvSpPr>
          <p:cNvPr id="4" name="object 383">
            <a:extLst>
              <a:ext uri="{FF2B5EF4-FFF2-40B4-BE49-F238E27FC236}">
                <a16:creationId xmlns:a16="http://schemas.microsoft.com/office/drawing/2014/main" id="{E669B5BC-65C9-BF4F-8031-ED8B4A51B3D0}"/>
              </a:ext>
            </a:extLst>
          </p:cNvPr>
          <p:cNvSpPr txBox="1"/>
          <p:nvPr/>
        </p:nvSpPr>
        <p:spPr>
          <a:xfrm>
            <a:off x="4677774" y="1221801"/>
            <a:ext cx="9143469" cy="1120756"/>
          </a:xfrm>
          <a:prstGeom prst="rect">
            <a:avLst/>
          </a:prstGeom>
        </p:spPr>
        <p:txBody>
          <a:bodyPr vert="horz" wrap="square" lIns="0" tIns="12699" rIns="0" bIns="0" rtlCol="0">
            <a:spAutoFit/>
          </a:bodyPr>
          <a:lstStyle/>
          <a:p>
            <a:pPr marL="12700" algn="ctr" defTabSz="914217" fontAlgn="base" latinLnBrk="0">
              <a:spcBef>
                <a:spcPts val="100"/>
              </a:spcBef>
              <a:spcAft>
                <a:spcPct val="0"/>
              </a:spcAft>
            </a:pPr>
            <a:r>
              <a:rPr lang="en-US" sz="7200" b="1" i="1" dirty="0">
                <a:solidFill>
                  <a:srgbClr val="006C7B"/>
                </a:solidFill>
                <a:latin typeface="HelveticaNeueLT Pro 55 Roman" panose="020B0804020202020204" pitchFamily="34" charset="0"/>
                <a:ea typeface="Helvetica Neue" panose="02000503000000020004" pitchFamily="2" charset="0"/>
                <a:cs typeface="Helvetica Neue" panose="02000503000000020004" pitchFamily="2" charset="0"/>
              </a:rPr>
              <a:t>Thank you!</a:t>
            </a:r>
            <a:endParaRPr sz="7200" b="1" i="1" dirty="0">
              <a:solidFill>
                <a:prstClr val="black"/>
              </a:solidFill>
              <a:latin typeface="HelveticaNeueLT Pro 55 Roman" panose="020B0804020202020204" pitchFamily="34"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331723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a:t>천식의 병인</a:t>
            </a:r>
          </a:p>
        </p:txBody>
      </p:sp>
      <p:sp>
        <p:nvSpPr>
          <p:cNvPr id="3" name="내용 개체 틀 2"/>
          <p:cNvSpPr>
            <a:spLocks noGrp="1"/>
          </p:cNvSpPr>
          <p:nvPr>
            <p:ph idx="1"/>
          </p:nvPr>
        </p:nvSpPr>
        <p:spPr>
          <a:xfrm>
            <a:off x="1819546" y="1489097"/>
            <a:ext cx="4396930" cy="4313239"/>
          </a:xfrm>
        </p:spPr>
        <p:txBody>
          <a:bodyPr/>
          <a:lstStyle/>
          <a:p>
            <a:r>
              <a:rPr lang="ko-KR" altLang="en-US" sz="1600" dirty="0"/>
              <a:t>기도염증 </a:t>
            </a:r>
            <a:r>
              <a:rPr lang="en-US" altLang="ko-KR" sz="1600" dirty="0">
                <a:sym typeface="Wingdings" panose="05000000000000000000" pitchFamily="2" charset="2"/>
              </a:rPr>
              <a:t> </a:t>
            </a:r>
            <a:r>
              <a:rPr lang="ko-KR" altLang="en-US" sz="1600" dirty="0">
                <a:sym typeface="Wingdings" panose="05000000000000000000" pitchFamily="2" charset="2"/>
              </a:rPr>
              <a:t>기도과민성 </a:t>
            </a:r>
            <a:r>
              <a:rPr lang="en-US" altLang="ko-KR" sz="1600" dirty="0">
                <a:sym typeface="Wingdings" panose="05000000000000000000" pitchFamily="2" charset="2"/>
              </a:rPr>
              <a:t> </a:t>
            </a:r>
            <a:r>
              <a:rPr lang="ko-KR" altLang="en-US" sz="1600" dirty="0">
                <a:sym typeface="Wingdings" panose="05000000000000000000" pitchFamily="2" charset="2"/>
              </a:rPr>
              <a:t>가변적 기도폐쇄</a:t>
            </a:r>
            <a:endParaRPr lang="en-US" altLang="ko-KR" sz="1600" dirty="0">
              <a:sym typeface="Wingdings" panose="05000000000000000000" pitchFamily="2" charset="2"/>
            </a:endParaRPr>
          </a:p>
          <a:p>
            <a:endParaRPr lang="en-US" altLang="ko-KR" sz="1600" dirty="0">
              <a:sym typeface="Wingdings" panose="05000000000000000000" pitchFamily="2" charset="2"/>
            </a:endParaRPr>
          </a:p>
          <a:p>
            <a:r>
              <a:rPr lang="ko-KR" altLang="en-US" sz="1800" b="1" u="sng" dirty="0">
                <a:sym typeface="Wingdings" panose="05000000000000000000" pitchFamily="2" charset="2"/>
              </a:rPr>
              <a:t>기도염증의 기전 </a:t>
            </a:r>
            <a:endParaRPr lang="en-US" altLang="ko-KR" sz="1800" b="1" u="sng" dirty="0">
              <a:sym typeface="Wingdings" panose="05000000000000000000" pitchFamily="2" charset="2"/>
            </a:endParaRPr>
          </a:p>
          <a:p>
            <a:pPr marL="182157" lvl="1" indent="0">
              <a:buNone/>
            </a:pPr>
            <a:r>
              <a:rPr lang="en-US" altLang="ko-KR" sz="1600" dirty="0">
                <a:sym typeface="Wingdings" panose="05000000000000000000" pitchFamily="2" charset="2"/>
              </a:rPr>
              <a:t> </a:t>
            </a:r>
            <a:r>
              <a:rPr lang="ko-KR" altLang="en-US" sz="1600" b="1" dirty="0">
                <a:solidFill>
                  <a:srgbClr val="FF0000"/>
                </a:solidFill>
                <a:sym typeface="Wingdings" panose="05000000000000000000" pitchFamily="2" charset="2"/>
              </a:rPr>
              <a:t>천식의 </a:t>
            </a:r>
            <a:r>
              <a:rPr lang="en-US" altLang="ko-KR" sz="1600" b="1" dirty="0" err="1">
                <a:solidFill>
                  <a:srgbClr val="FF0000"/>
                </a:solidFill>
                <a:sym typeface="Wingdings" panose="05000000000000000000" pitchFamily="2" charset="2"/>
              </a:rPr>
              <a:t>endotype</a:t>
            </a:r>
            <a:r>
              <a:rPr lang="en-US" altLang="ko-KR" sz="1600" b="1" dirty="0">
                <a:solidFill>
                  <a:srgbClr val="FF0000"/>
                </a:solidFill>
                <a:sym typeface="Wingdings" panose="05000000000000000000" pitchFamily="2" charset="2"/>
              </a:rPr>
              <a:t> (</a:t>
            </a:r>
            <a:r>
              <a:rPr lang="ko-KR" altLang="en-US" sz="1600" b="1" dirty="0" err="1">
                <a:solidFill>
                  <a:srgbClr val="FF0000"/>
                </a:solidFill>
                <a:sym typeface="Wingdings" panose="05000000000000000000" pitchFamily="2" charset="2"/>
              </a:rPr>
              <a:t>기전적</a:t>
            </a:r>
            <a:r>
              <a:rPr lang="ko-KR" altLang="en-US" sz="1600" b="1" dirty="0">
                <a:solidFill>
                  <a:srgbClr val="FF0000"/>
                </a:solidFill>
                <a:sym typeface="Wingdings" panose="05000000000000000000" pitchFamily="2" charset="2"/>
              </a:rPr>
              <a:t> 원인</a:t>
            </a:r>
            <a:r>
              <a:rPr lang="en-US" altLang="ko-KR" sz="1600" b="1" dirty="0">
                <a:solidFill>
                  <a:srgbClr val="FF0000"/>
                </a:solidFill>
                <a:sym typeface="Wingdings" panose="05000000000000000000" pitchFamily="2" charset="2"/>
              </a:rPr>
              <a:t>)</a:t>
            </a:r>
          </a:p>
          <a:p>
            <a:endParaRPr lang="en-US" altLang="ko-KR" sz="1800" dirty="0">
              <a:sym typeface="Wingdings" panose="05000000000000000000" pitchFamily="2" charset="2"/>
            </a:endParaRPr>
          </a:p>
          <a:p>
            <a:r>
              <a:rPr lang="ko-KR" altLang="en-US" sz="1800" dirty="0">
                <a:sym typeface="Wingdings" panose="05000000000000000000" pitchFamily="2" charset="2"/>
              </a:rPr>
              <a:t>가변적기도폐쇄 이외에  관찰되는 특징들 </a:t>
            </a:r>
            <a:endParaRPr lang="en-US" altLang="ko-KR" sz="1800" dirty="0">
              <a:sym typeface="Wingdings" panose="05000000000000000000" pitchFamily="2" charset="2"/>
            </a:endParaRPr>
          </a:p>
          <a:p>
            <a:pPr marL="262947" lvl="1" indent="0">
              <a:buNone/>
            </a:pPr>
            <a:r>
              <a:rPr lang="en-US" altLang="ko-KR" sz="1600" dirty="0">
                <a:sym typeface="Wingdings" panose="05000000000000000000" pitchFamily="2" charset="2"/>
              </a:rPr>
              <a:t> </a:t>
            </a:r>
            <a:r>
              <a:rPr lang="ko-KR" altLang="en-US" sz="1600" dirty="0">
                <a:sym typeface="Wingdings" panose="05000000000000000000" pitchFamily="2" charset="2"/>
              </a:rPr>
              <a:t>천식의</a:t>
            </a:r>
            <a:r>
              <a:rPr lang="en-US" altLang="ko-KR" sz="1600" dirty="0">
                <a:sym typeface="Wingdings" panose="05000000000000000000" pitchFamily="2" charset="2"/>
              </a:rPr>
              <a:t> phenotype (</a:t>
            </a:r>
            <a:r>
              <a:rPr lang="ko-KR" altLang="en-US" sz="1600" dirty="0" err="1">
                <a:sym typeface="Wingdings" panose="05000000000000000000" pitchFamily="2" charset="2"/>
              </a:rPr>
              <a:t>임상양상</a:t>
            </a:r>
            <a:r>
              <a:rPr lang="en-US" altLang="ko-KR" sz="1600" dirty="0">
                <a:sym typeface="Wingdings" panose="05000000000000000000" pitchFamily="2" charset="2"/>
              </a:rPr>
              <a:t>)</a:t>
            </a:r>
            <a:endParaRPr lang="ko-KR" altLang="en-US" sz="1600" dirty="0"/>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6476" y="764932"/>
            <a:ext cx="4281585" cy="2232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직사각형 4"/>
          <p:cNvSpPr/>
          <p:nvPr/>
        </p:nvSpPr>
        <p:spPr>
          <a:xfrm>
            <a:off x="5081999" y="6206706"/>
            <a:ext cx="5585737" cy="369229"/>
          </a:xfrm>
          <a:prstGeom prst="rect">
            <a:avLst/>
          </a:prstGeom>
        </p:spPr>
        <p:txBody>
          <a:bodyPr wrap="square" lIns="91401" tIns="45700" rIns="91401" bIns="45700">
            <a:spAutoFit/>
          </a:bodyPr>
          <a:lstStyle/>
          <a:p>
            <a:r>
              <a:rPr lang="de-DE" altLang="ko-KR" dirty="0"/>
              <a:t>J Allergy Clin Immunol 2019;143:1734-5.</a:t>
            </a:r>
            <a:endParaRPr lang="ko-KR" altLang="en-US" dirty="0"/>
          </a:p>
        </p:txBody>
      </p:sp>
      <p:pic>
        <p:nvPicPr>
          <p:cNvPr id="6" name="그림 5"/>
          <p:cNvPicPr>
            <a:picLocks noChangeAspect="1"/>
          </p:cNvPicPr>
          <p:nvPr/>
        </p:nvPicPr>
        <p:blipFill>
          <a:blip r:embed="rId4"/>
          <a:stretch>
            <a:fillRect/>
          </a:stretch>
        </p:blipFill>
        <p:spPr>
          <a:xfrm>
            <a:off x="6216476" y="3492451"/>
            <a:ext cx="4450862" cy="2344120"/>
          </a:xfrm>
          <a:prstGeom prst="rect">
            <a:avLst/>
          </a:prstGeom>
        </p:spPr>
      </p:pic>
    </p:spTree>
    <p:extLst>
      <p:ext uri="{BB962C8B-B14F-4D97-AF65-F5344CB8AC3E}">
        <p14:creationId xmlns:p14="http://schemas.microsoft.com/office/powerpoint/2010/main" val="1318871294"/>
      </p:ext>
    </p:extLst>
  </p:cSld>
  <p:clrMapOvr>
    <a:masterClrMapping/>
  </p:clrMapOvr>
</p:sld>
</file>

<file path=ppt/theme/theme1.xml><?xml version="1.0" encoding="utf-8"?>
<a:theme xmlns:a="http://schemas.openxmlformats.org/drawingml/2006/main" name="Standard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andard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ezspire colours">
    <a:dk1>
      <a:srgbClr val="003865"/>
    </a:dk1>
    <a:lt1>
      <a:srgbClr val="FFFFFF"/>
    </a:lt1>
    <a:dk2>
      <a:srgbClr val="003865"/>
    </a:dk2>
    <a:lt2>
      <a:srgbClr val="FFFFFF"/>
    </a:lt2>
    <a:accent1>
      <a:srgbClr val="FF7F32"/>
    </a:accent1>
    <a:accent2>
      <a:srgbClr val="EF426F"/>
    </a:accent2>
    <a:accent3>
      <a:srgbClr val="FFC600"/>
    </a:accent3>
    <a:accent4>
      <a:srgbClr val="003865"/>
    </a:accent4>
    <a:accent5>
      <a:srgbClr val="FF7F32"/>
    </a:accent5>
    <a:accent6>
      <a:srgbClr val="EF426F"/>
    </a:accent6>
    <a:hlink>
      <a:srgbClr val="FFC600"/>
    </a:hlink>
    <a:folHlink>
      <a:srgbClr val="003865"/>
    </a:folHlink>
  </a:clrScheme>
  <a:fontScheme name="Tezspire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8235</TotalTime>
  <Words>9900</Words>
  <Application>Microsoft Office PowerPoint</Application>
  <PresentationFormat>와이드스크린</PresentationFormat>
  <Paragraphs>1599</Paragraphs>
  <Slides>84</Slides>
  <Notes>79</Notes>
  <HiddenSlides>0</HiddenSlides>
  <MMClips>0</MMClips>
  <ScaleCrop>false</ScaleCrop>
  <HeadingPairs>
    <vt:vector size="6" baseType="variant">
      <vt:variant>
        <vt:lpstr>사용한 글꼴</vt:lpstr>
      </vt:variant>
      <vt:variant>
        <vt:i4>7</vt:i4>
      </vt:variant>
      <vt:variant>
        <vt:lpstr>테마</vt:lpstr>
      </vt:variant>
      <vt:variant>
        <vt:i4>2</vt:i4>
      </vt:variant>
      <vt:variant>
        <vt:lpstr>슬라이드 제목</vt:lpstr>
      </vt:variant>
      <vt:variant>
        <vt:i4>84</vt:i4>
      </vt:variant>
    </vt:vector>
  </HeadingPairs>
  <TitlesOfParts>
    <vt:vector size="93" baseType="lpstr">
      <vt:lpstr>HelveticaNeueLT Pro 65 Md</vt:lpstr>
      <vt:lpstr>Wingdings</vt:lpstr>
      <vt:lpstr>Arial Narrow</vt:lpstr>
      <vt:lpstr>맑은 고딕</vt:lpstr>
      <vt:lpstr>Arial</vt:lpstr>
      <vt:lpstr>Calibri</vt:lpstr>
      <vt:lpstr>HelveticaNeueLT Pro 55 Roman</vt:lpstr>
      <vt:lpstr>Standarddesign</vt:lpstr>
      <vt:lpstr>1_Standarddesign</vt:lpstr>
      <vt:lpstr>PowerPoint 프레젠테이션</vt:lpstr>
      <vt:lpstr>순서</vt:lpstr>
      <vt:lpstr>PowerPoint 프레젠테이션</vt:lpstr>
      <vt:lpstr>천식(Asthma, BA[bronchial asthma])이란?</vt:lpstr>
      <vt:lpstr>천식(Asthma, BA[bronchial asthma])이란?</vt:lpstr>
      <vt:lpstr>PowerPoint 프레젠테이션</vt:lpstr>
      <vt:lpstr>PowerPoint 프레젠테이션</vt:lpstr>
      <vt:lpstr>천식(Asthma)의 정의와 임상양상</vt:lpstr>
      <vt:lpstr>천식의 병인</vt:lpstr>
      <vt:lpstr>천식의 병인(endotype): 천식기도염증 발생기전 _기도염증: 호산구성(50-70%) vs 호중구성 (30-50%)</vt:lpstr>
      <vt:lpstr>천식의 병인(endotype): 천식기도염증 발생기전 _기도염증: 호산구성(50-70%) vs 호중구성 (30-50%)</vt:lpstr>
      <vt:lpstr>천식의 병인 (endotype)</vt:lpstr>
      <vt:lpstr>PowerPoint 프레젠테이션</vt:lpstr>
      <vt:lpstr>천식의 병인 (endotype)</vt:lpstr>
      <vt:lpstr>PowerPoint 프레젠테이션</vt:lpstr>
      <vt:lpstr>천식의 역학</vt:lpstr>
      <vt:lpstr>천식 진단</vt:lpstr>
      <vt:lpstr>PowerPoint 프레젠테이션</vt:lpstr>
      <vt:lpstr>천식의 치료</vt:lpstr>
      <vt:lpstr>천식치료약제의 분류</vt:lpstr>
      <vt:lpstr>ICS/LABA 복합제 (combination) (크게 2가지로 분류)</vt:lpstr>
      <vt:lpstr>PowerPoint 프레젠테이션</vt:lpstr>
      <vt:lpstr>전체천식의 5%  Step 4/5의 치료로도 비조절: Severe Asthma</vt:lpstr>
      <vt:lpstr>순서</vt:lpstr>
      <vt:lpstr>PowerPoint 프레젠테이션</vt:lpstr>
      <vt:lpstr>정의</vt:lpstr>
      <vt:lpstr>치료에 반응하지 않는 천식환자에게 어떻게 해야 할까?</vt:lpstr>
      <vt:lpstr>PowerPoint 프레젠테이션</vt:lpstr>
      <vt:lpstr>Controller Step-up 前  </vt:lpstr>
      <vt:lpstr>난치 천식(difficult-to-treat asthma)의 치료 접근 </vt:lpstr>
      <vt:lpstr>Care: comorbidities (동반질환)</vt:lpstr>
      <vt:lpstr>Control: Exacerbation risk factors and asthma triggers</vt:lpstr>
      <vt:lpstr>난치 천식(difficult-to-treat asthma)의 치료 접근 </vt:lpstr>
      <vt:lpstr>난치 천식 (difficult-to-treat asthma)과 중증 천식 (severe asthma)의 치료 접근</vt:lpstr>
      <vt:lpstr>하지만 optimization of controller treatment에도 불구하고, “천식악화반복” 혹은 “견디기 힘든 비조절”이 지속 된다면……</vt:lpstr>
      <vt:lpstr>순서</vt:lpstr>
      <vt:lpstr>PowerPoint 프레젠테이션</vt:lpstr>
      <vt:lpstr>Corticosteroids, (코티코)스테로이드</vt:lpstr>
      <vt:lpstr>Burden of severe asthma – OCS use &amp; Death</vt:lpstr>
      <vt:lpstr>PowerPoint 프레젠테이션</vt:lpstr>
      <vt:lpstr>PowerPoint 프레젠테이션</vt:lpstr>
      <vt:lpstr>PowerPoint 프레젠테이션</vt:lpstr>
      <vt:lpstr>천식의 병인(endotype): 기도염증 발생기전 _기도염증: 호산구성(50-70%) vs 호중구성 (30-50%)</vt:lpstr>
      <vt:lpstr>Anti-IgE – Omalizumab _작용기전</vt:lpstr>
      <vt:lpstr>Anti-IgE – Omalizumab  _천식 임상연구(RCT) 결과  </vt:lpstr>
      <vt:lpstr>Anti-IgE – Omalizumab  _보험요건/가격/용법</vt:lpstr>
      <vt:lpstr>Anti-IgE – Omalizumab _효과가 좋을 것으로 예상되는 경우 (사후분석)</vt:lpstr>
      <vt:lpstr>Anti-IgE – Omalizumab  _추가고려사항</vt:lpstr>
      <vt:lpstr>Anti-IL5/IL5R _작용기전</vt:lpstr>
      <vt:lpstr>Anti-IL5 – Mepolizumab _천식 임상연구(RCT) 결과  </vt:lpstr>
      <vt:lpstr>Anti-IL5 – Mepolizumab _보험 요건/가격/용법</vt:lpstr>
      <vt:lpstr>Anti-IL5 – Mepolizumab _추가고려사항</vt:lpstr>
      <vt:lpstr>Anti-IL5 – Reslizumab _천식 임상연구(RCT) 결과  </vt:lpstr>
      <vt:lpstr>Anti-IL5 – Reslizumab  _보험 요건/용법/가격</vt:lpstr>
      <vt:lpstr>Anti-IL5 – Reslizumab _추가고려사항</vt:lpstr>
      <vt:lpstr>Anti-IL5R – Benralizumab _천식 임상연구(RCT) 결과  </vt:lpstr>
      <vt:lpstr>Anti-IL5R – Benralizumab  _보험 요건/용법/가격</vt:lpstr>
      <vt:lpstr>Anti-IL5R – Benralizumab _추가고려사항</vt:lpstr>
      <vt:lpstr>Anti-IL5/IL5R: Mepolizumab, Reslizumab, Benralizumab _효과가 좋을 것으로 예상되는 경우 (사후분석)</vt:lpstr>
      <vt:lpstr>Anti-IL4Rα – Dupilumab _작용기전</vt:lpstr>
      <vt:lpstr>Anti-IL4Rα – Dupilumab _천식 임상연구(RCT) 결과  </vt:lpstr>
      <vt:lpstr>Anti-IL4Rα – Dupilumab  _비보험 요건/가격/용법</vt:lpstr>
      <vt:lpstr>Anti-IL4R – Dupilumab  _추가고려사항</vt:lpstr>
      <vt:lpstr>Anti-IL4Rα – Dupilumab _호산구 증가 이슈</vt:lpstr>
      <vt:lpstr>PowerPoint 프레젠테이션</vt:lpstr>
      <vt:lpstr>PowerPoint 프레젠테이션</vt:lpstr>
      <vt:lpstr>Anti-IL4R – Dupilumab  _효과가 좋을 것으로 예상되는 경우 (사후분석)</vt:lpstr>
      <vt:lpstr>Anti-TSLP – Tezepelumab _작용기전</vt:lpstr>
      <vt:lpstr>Anti-TSLP – Tezepelumab _천식 임상연구(RCT) 결과  </vt:lpstr>
      <vt:lpstr>Anti-TSLP – Tezepelumab _ Phenotype과 바이오마커 수치에 상관없이 천식 악화를 감소</vt:lpstr>
      <vt:lpstr>Anti-TSLP – Tezepelumab _ 호산구가 높을수록 악화감소 효과가 좋음.</vt:lpstr>
      <vt:lpstr>Anti-TSLP – Tezepelumab _비보험 요건/가격/용법</vt:lpstr>
      <vt:lpstr>Anti-TSLP – Tezepelumab _추가고려사항</vt:lpstr>
      <vt:lpstr>Anti-TSLP – Tezepelumab _효과가 좋을 것으로 예상되는 경우</vt:lpstr>
      <vt:lpstr>PowerPoint 프레젠테이션</vt:lpstr>
      <vt:lpstr>중증천식에서 biologics 어떻게 선택해야 하는가? </vt:lpstr>
      <vt:lpstr>중증천식에서 biologics 어떻게 선택해야 하는가? </vt:lpstr>
      <vt:lpstr>순서</vt:lpstr>
      <vt:lpstr>PowerPoint 프레젠테이션</vt:lpstr>
      <vt:lpstr>중증천식에서 biologics 어떻게 선택해야 하는가? </vt:lpstr>
      <vt:lpstr>Biologics 급여 약가 정보</vt:lpstr>
      <vt:lpstr>중증천식에서 biologics 선택 (Taehoon’s suggestion)</vt:lpstr>
      <vt:lpstr>천식 biologics _주의사항 2가지 (experts’ opinion)</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흔한 호흡기질환 진료 쉽게 하기 천식</dc:title>
  <dc:creator>uuhu</dc:creator>
  <cp:lastModifiedBy>Taehoon Lee</cp:lastModifiedBy>
  <cp:revision>181</cp:revision>
  <dcterms:created xsi:type="dcterms:W3CDTF">2023-03-03T13:07:34Z</dcterms:created>
  <dcterms:modified xsi:type="dcterms:W3CDTF">2025-04-19T05:39:57Z</dcterms:modified>
</cp:coreProperties>
</file>