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84" r:id="rId2"/>
    <p:sldId id="1497" r:id="rId3"/>
    <p:sldId id="1282" r:id="rId4"/>
    <p:sldId id="1499" r:id="rId5"/>
    <p:sldId id="1359" r:id="rId6"/>
    <p:sldId id="1360" r:id="rId7"/>
    <p:sldId id="1362" r:id="rId8"/>
    <p:sldId id="1548" r:id="rId9"/>
    <p:sldId id="1554" r:id="rId10"/>
    <p:sldId id="1390" r:id="rId11"/>
    <p:sldId id="1902" r:id="rId12"/>
    <p:sldId id="1536" r:id="rId13"/>
    <p:sldId id="1509" r:id="rId14"/>
    <p:sldId id="1422" r:id="rId15"/>
    <p:sldId id="1438" r:id="rId16"/>
    <p:sldId id="1480" r:id="rId17"/>
    <p:sldId id="1490" r:id="rId18"/>
    <p:sldId id="1449" r:id="rId19"/>
    <p:sldId id="1450" r:id="rId20"/>
    <p:sldId id="1451" r:id="rId21"/>
    <p:sldId id="1294" r:id="rId22"/>
    <p:sldId id="1565" r:id="rId23"/>
    <p:sldId id="1466" r:id="rId24"/>
    <p:sldId id="1903" r:id="rId25"/>
    <p:sldId id="1909" r:id="rId26"/>
    <p:sldId id="1890" r:id="rId27"/>
    <p:sldId id="1891" r:id="rId28"/>
    <p:sldId id="1893" r:id="rId29"/>
    <p:sldId id="1894" r:id="rId30"/>
    <p:sldId id="1897" r:id="rId31"/>
    <p:sldId id="1898" r:id="rId32"/>
    <p:sldId id="1899" r:id="rId33"/>
    <p:sldId id="1900" r:id="rId34"/>
    <p:sldId id="1901" r:id="rId35"/>
    <p:sldId id="1872" r:id="rId36"/>
    <p:sldId id="1871" r:id="rId37"/>
    <p:sldId id="1967" r:id="rId38"/>
    <p:sldId id="1562" r:id="rId39"/>
    <p:sldId id="956" r:id="rId40"/>
    <p:sldId id="1054" r:id="rId41"/>
    <p:sldId id="1091" r:id="rId42"/>
    <p:sldId id="1097" r:id="rId43"/>
    <p:sldId id="1098" r:id="rId44"/>
    <p:sldId id="1558" r:id="rId45"/>
    <p:sldId id="1560" r:id="rId46"/>
    <p:sldId id="1561" r:id="rId47"/>
    <p:sldId id="1555" r:id="rId48"/>
    <p:sldId id="1929" r:id="rId49"/>
    <p:sldId id="1961" r:id="rId50"/>
    <p:sldId id="1934" r:id="rId51"/>
    <p:sldId id="1936" r:id="rId52"/>
    <p:sldId id="1937" r:id="rId53"/>
    <p:sldId id="1938" r:id="rId54"/>
    <p:sldId id="1942" r:id="rId55"/>
    <p:sldId id="1943" r:id="rId56"/>
    <p:sldId id="1941" r:id="rId57"/>
    <p:sldId id="1939" r:id="rId58"/>
    <p:sldId id="1940" r:id="rId59"/>
    <p:sldId id="1945" r:id="rId60"/>
    <p:sldId id="1946" r:id="rId61"/>
    <p:sldId id="1947" r:id="rId62"/>
    <p:sldId id="1948" r:id="rId63"/>
    <p:sldId id="1952" r:id="rId64"/>
    <p:sldId id="1950" r:id="rId65"/>
    <p:sldId id="1953" r:id="rId66"/>
    <p:sldId id="1951" r:id="rId67"/>
    <p:sldId id="1496" r:id="rId68"/>
    <p:sldId id="1960" r:id="rId69"/>
    <p:sldId id="942" r:id="rId7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75527" autoAdjust="0"/>
  </p:normalViewPr>
  <p:slideViewPr>
    <p:cSldViewPr snapToGrid="0">
      <p:cViewPr varScale="1">
        <p:scale>
          <a:sx n="86" d="100"/>
          <a:sy n="86" d="100"/>
        </p:scale>
        <p:origin x="14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2AC0-EFB1-4113-8EB6-EEE4A3F2C1A9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965F6-B8BA-44A5-A4D7-FE819D76EA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07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소개 말씀 감사드립니다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제가 말씀드릴 내용은  </a:t>
            </a:r>
            <a:r>
              <a:rPr lang="ko-KR" altLang="en-US" b="1" dirty="0" err="1"/>
              <a:t>간질성</a:t>
            </a:r>
            <a:r>
              <a:rPr lang="ko-KR" altLang="en-US" b="1" dirty="0"/>
              <a:t> 폐질환의 급성 악화 치료에 대한 리뷰와 최신 저널 내용에 대해 말씀드리고자 합니다</a:t>
            </a:r>
            <a:r>
              <a:rPr lang="en-US" altLang="ko-KR" b="1" dirty="0"/>
              <a:t>.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F9FEE-E595-4CF2-9418-469F9DCB13B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260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  <a:p>
            <a:r>
              <a:rPr lang="en-US" altLang="ko-KR" b="1" dirty="0"/>
              <a:t> </a:t>
            </a:r>
            <a:r>
              <a:rPr lang="ko-KR" altLang="en-US" b="1" dirty="0"/>
              <a:t>급성악화의 정의 및 진단 기준은  </a:t>
            </a:r>
            <a:r>
              <a:rPr lang="ko-KR" altLang="en-US" b="1" dirty="0" err="1"/>
              <a:t>간질성</a:t>
            </a:r>
            <a:r>
              <a:rPr lang="ko-KR" altLang="en-US" b="1" dirty="0"/>
              <a:t> </a:t>
            </a:r>
            <a:r>
              <a:rPr lang="en-US" altLang="ko-KR" b="1" dirty="0"/>
              <a:t> </a:t>
            </a:r>
            <a:r>
              <a:rPr lang="ko-KR" altLang="en-US" b="1" dirty="0"/>
              <a:t>폐질환 특발성 폐섬유증에서 국제 진료지침에서 명시가 되어 있습니다</a:t>
            </a:r>
            <a:r>
              <a:rPr lang="en-US" altLang="ko-KR" b="1" dirty="0"/>
              <a:t>. </a:t>
            </a:r>
          </a:p>
          <a:p>
            <a:endParaRPr lang="en-US" altLang="ko-KR" b="1" dirty="0"/>
          </a:p>
          <a:p>
            <a:r>
              <a:rPr lang="ko-KR" altLang="en-US" b="1" dirty="0"/>
              <a:t> 정의 및 진단기준은 국제 진료 지침 따르면</a:t>
            </a:r>
            <a:r>
              <a:rPr lang="ko-KR" altLang="en-US" b="1" baseline="0" dirty="0"/>
              <a:t> 이전 또는 동시에 </a:t>
            </a:r>
            <a:r>
              <a:rPr lang="en-US" altLang="ko-KR" b="1" baseline="0" dirty="0"/>
              <a:t>IPF </a:t>
            </a:r>
            <a:r>
              <a:rPr lang="ko-KR" altLang="en-US" b="1" baseline="0" dirty="0"/>
              <a:t>가 진단되었고</a:t>
            </a:r>
            <a:r>
              <a:rPr lang="en-US" altLang="ko-KR" b="1" baseline="0" dirty="0"/>
              <a:t>,  typical</a:t>
            </a:r>
            <a:r>
              <a:rPr lang="ko-KR" altLang="en-US" b="1" baseline="0" dirty="0"/>
              <a:t>하게 </a:t>
            </a:r>
            <a:r>
              <a:rPr lang="en-US" altLang="ko-KR" b="1" baseline="0" dirty="0"/>
              <a:t>1</a:t>
            </a:r>
            <a:r>
              <a:rPr lang="ko-KR" altLang="en-US" b="1" baseline="0" dirty="0"/>
              <a:t>개월 이내쯤 호흡곤란의 급성 악화 또는 발생</a:t>
            </a:r>
            <a:r>
              <a:rPr lang="en-US" altLang="ko-KR" b="1" baseline="0" dirty="0"/>
              <a:t> CT</a:t>
            </a:r>
            <a:r>
              <a:rPr lang="ko-KR" altLang="en-US" b="1" baseline="0" dirty="0"/>
              <a:t>상 </a:t>
            </a:r>
            <a:r>
              <a:rPr lang="en-US" altLang="ko-KR" b="1" baseline="0" dirty="0"/>
              <a:t> UIP</a:t>
            </a:r>
            <a:r>
              <a:rPr lang="ko-KR" altLang="en-US" b="1" baseline="0" dirty="0"/>
              <a:t>에서 새로운 </a:t>
            </a:r>
            <a:r>
              <a:rPr lang="ko-KR" altLang="en-US" b="1" baseline="0" dirty="0" err="1"/>
              <a:t>양측성</a:t>
            </a:r>
            <a:r>
              <a:rPr lang="ko-KR" altLang="en-US" b="1" baseline="0" dirty="0"/>
              <a:t> </a:t>
            </a:r>
            <a:r>
              <a:rPr lang="en-US" altLang="ko-KR" b="1" baseline="0" dirty="0"/>
              <a:t>GGO</a:t>
            </a:r>
            <a:r>
              <a:rPr lang="ko-KR" altLang="en-US" b="1" baseline="0" dirty="0"/>
              <a:t>와 </a:t>
            </a:r>
            <a:r>
              <a:rPr lang="en-US" altLang="ko-KR" b="1" baseline="0" dirty="0"/>
              <a:t>consolidation</a:t>
            </a:r>
            <a:r>
              <a:rPr lang="ko-KR" altLang="en-US" b="1" baseline="0" dirty="0"/>
              <a:t>이 생긴 것으로 정의하였고</a:t>
            </a:r>
            <a:r>
              <a:rPr lang="en-US" altLang="ko-KR" b="1" baseline="0" dirty="0"/>
              <a:t>,   </a:t>
            </a:r>
          </a:p>
          <a:p>
            <a:r>
              <a:rPr lang="ko-KR" altLang="en-US" b="1" baseline="0" dirty="0"/>
              <a:t>이런 악화가 심부전이나 수액과다로 인해 충분히 설명되지 않아야 한다고 되어 있습니다</a:t>
            </a:r>
            <a:r>
              <a:rPr lang="en-US" altLang="ko-KR" b="1" baseline="0" dirty="0"/>
              <a:t>.  </a:t>
            </a:r>
          </a:p>
          <a:p>
            <a:endParaRPr lang="en-US" altLang="ko-KR" b="1" baseline="0" dirty="0"/>
          </a:p>
          <a:p>
            <a:r>
              <a:rPr lang="ko-KR" altLang="en-US" b="1" baseline="0" dirty="0"/>
              <a:t>하지만</a:t>
            </a:r>
            <a:r>
              <a:rPr lang="en-US" altLang="ko-KR" b="1" baseline="0" dirty="0"/>
              <a:t>, </a:t>
            </a:r>
            <a:r>
              <a:rPr lang="ko-KR" altLang="en-US" b="1" baseline="0" dirty="0"/>
              <a:t>특발성 폐섬유증 </a:t>
            </a:r>
            <a:r>
              <a:rPr lang="ko-KR" altLang="en-US" b="1" dirty="0"/>
              <a:t>외 </a:t>
            </a:r>
            <a:r>
              <a:rPr lang="ko-KR" altLang="en-US" b="1" dirty="0" err="1"/>
              <a:t>간질성</a:t>
            </a:r>
            <a:r>
              <a:rPr lang="ko-KR" altLang="en-US" b="1" dirty="0"/>
              <a:t> 폐질환의 급성악화에 대한 정의 및 진단기준에서는 </a:t>
            </a:r>
            <a:r>
              <a:rPr lang="en-US" altLang="ko-KR" b="1" dirty="0"/>
              <a:t>consensus</a:t>
            </a:r>
            <a:r>
              <a:rPr lang="ko-KR" altLang="en-US" b="1" dirty="0"/>
              <a:t>가  이루어지지 않았습니다</a:t>
            </a:r>
            <a:r>
              <a:rPr lang="en-US" altLang="ko-KR" b="1" dirty="0"/>
              <a:t>.  </a:t>
            </a:r>
          </a:p>
          <a:p>
            <a:endParaRPr lang="en-US" altLang="ko-KR" b="1" dirty="0"/>
          </a:p>
          <a:p>
            <a:r>
              <a:rPr lang="ko-KR" altLang="en-US" b="1" dirty="0"/>
              <a:t>하지만</a:t>
            </a:r>
            <a:r>
              <a:rPr lang="en-US" altLang="ko-KR" b="1" dirty="0"/>
              <a:t>, </a:t>
            </a:r>
            <a:r>
              <a:rPr lang="ko-KR" altLang="en-US" b="1" dirty="0"/>
              <a:t>여러 연구에서 특발성 폐섬유증 급성 악화의 정의 및 진단기준을 적용하여 치료를 하고 있습니다</a:t>
            </a:r>
            <a:r>
              <a:rPr lang="en-US" altLang="ko-KR" b="1" dirty="0"/>
              <a:t>. </a:t>
            </a:r>
            <a:endParaRPr lang="en-US" altLang="ko-KR" b="1" baseline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56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 그룹은 </a:t>
            </a:r>
            <a:r>
              <a:rPr lang="ko-KR" altLang="en-US" b="1" dirty="0" err="1"/>
              <a:t>비특발성</a:t>
            </a:r>
            <a:r>
              <a:rPr lang="ko-KR" altLang="en-US" b="1" dirty="0"/>
              <a:t> </a:t>
            </a:r>
            <a:r>
              <a:rPr lang="ko-KR" altLang="en-US" b="1" dirty="0" err="1"/>
              <a:t>폐섬유화증</a:t>
            </a:r>
            <a:r>
              <a:rPr lang="en-US" altLang="ko-KR" b="1" dirty="0"/>
              <a:t>(interstitial lung diseases, ILDs)</a:t>
            </a:r>
            <a:r>
              <a:rPr lang="ko-KR" altLang="en-US" dirty="0"/>
              <a:t> 맥락에서 관련이 있을 수 있는</a:t>
            </a:r>
            <a:r>
              <a:rPr lang="en-US" altLang="ko-KR" dirty="0"/>
              <a:t>, </a:t>
            </a:r>
            <a:r>
              <a:rPr lang="ko-KR" altLang="en-US" dirty="0"/>
              <a:t>덜 </a:t>
            </a:r>
            <a:r>
              <a:rPr lang="ko-KR" altLang="en-US" dirty="0" err="1"/>
              <a:t>탐구된</a:t>
            </a:r>
            <a:r>
              <a:rPr lang="ko-KR" altLang="en-US" dirty="0"/>
              <a:t> 개념인 </a:t>
            </a:r>
            <a:r>
              <a:rPr lang="en-US" altLang="ko-KR" dirty="0"/>
              <a:t>'</a:t>
            </a:r>
            <a:r>
              <a:rPr lang="ko-KR" altLang="en-US" b="1" dirty="0"/>
              <a:t>섬유화 자체의 급성 악화</a:t>
            </a:r>
            <a:r>
              <a:rPr lang="en-US" altLang="ko-KR" dirty="0"/>
              <a:t>(</a:t>
            </a:r>
            <a:r>
              <a:rPr lang="ko-KR" altLang="en-US" dirty="0"/>
              <a:t>또는 급성 악화</a:t>
            </a:r>
            <a:r>
              <a:rPr lang="en-US" altLang="ko-KR" dirty="0"/>
              <a:t>)**'**</a:t>
            </a:r>
            <a:r>
              <a:rPr lang="ko-KR" altLang="en-US" dirty="0"/>
              <a:t>에 대해 고려하였다</a:t>
            </a:r>
            <a:r>
              <a:rPr lang="en-US" altLang="ko-KR" dirty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그러나 **진행성 섬유화성 폐질환</a:t>
            </a:r>
            <a:r>
              <a:rPr lang="en-US" altLang="ko-KR" dirty="0"/>
              <a:t>(PPF)**</a:t>
            </a:r>
            <a:r>
              <a:rPr lang="ko-KR" altLang="en-US" dirty="0"/>
              <a:t>의 **급성 악화에 대한 위험인자에 대한 자료는 현재로서는 부족하다</a:t>
            </a:r>
            <a:r>
              <a:rPr lang="en-US" altLang="ko-KR" dirty="0"/>
              <a:t>. PPF</a:t>
            </a:r>
            <a:r>
              <a:rPr lang="ko-KR" altLang="en-US" dirty="0"/>
              <a:t>의 급성 악화 이후 상태가 안정되면</a:t>
            </a:r>
            <a:r>
              <a:rPr lang="en-US" altLang="ko-KR" dirty="0"/>
              <a:t>(</a:t>
            </a:r>
            <a:r>
              <a:rPr lang="ko-KR" altLang="en-US" dirty="0"/>
              <a:t>약물로 인한 폐독성이 배제된 경우</a:t>
            </a:r>
            <a:r>
              <a:rPr lang="en-US" altLang="ko-KR" dirty="0"/>
              <a:t>),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치료 방향을 적절히 계획하기 위해 새로운 영상 검사와 </a:t>
            </a:r>
            <a:r>
              <a:rPr lang="ko-KR" altLang="en-US" b="1" dirty="0" err="1"/>
              <a:t>폐기능</a:t>
            </a:r>
            <a:r>
              <a:rPr lang="ko-KR" altLang="en-US" b="1" dirty="0"/>
              <a:t> 검사를 시행하는 것이 바람직하다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563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ILD </a:t>
            </a:r>
            <a:r>
              <a:rPr lang="ko-KR" altLang="en-US" b="1" dirty="0"/>
              <a:t>급성악화에 대한 진단적 접근법으로 환자들의 </a:t>
            </a:r>
            <a:r>
              <a:rPr lang="en-US" altLang="ko-KR" b="1" dirty="0"/>
              <a:t>1</a:t>
            </a:r>
            <a:r>
              <a:rPr lang="ko-KR" altLang="en-US" b="1" dirty="0"/>
              <a:t>개월 급성 호흡기적 악화양상이 </a:t>
            </a:r>
            <a:r>
              <a:rPr lang="ko-KR" altLang="en-US" b="1" dirty="0" err="1"/>
              <a:t>보일때</a:t>
            </a:r>
            <a:r>
              <a:rPr lang="ko-KR" altLang="en-US" b="1" dirty="0"/>
              <a:t> </a:t>
            </a:r>
            <a:r>
              <a:rPr lang="ko-KR" altLang="en-US" b="1" dirty="0" err="1"/>
              <a:t>폐외적인</a:t>
            </a:r>
            <a:r>
              <a:rPr lang="ko-KR" altLang="en-US" b="1" dirty="0"/>
              <a:t> 원인을 배제한후 </a:t>
            </a:r>
            <a:endParaRPr lang="en-US" altLang="ko-KR" b="1" dirty="0"/>
          </a:p>
          <a:p>
            <a:r>
              <a:rPr lang="en-US" altLang="ko-KR" b="1" dirty="0"/>
              <a:t>Chest CT</a:t>
            </a:r>
            <a:r>
              <a:rPr lang="ko-KR" altLang="en-US" b="1" dirty="0"/>
              <a:t>상에서 새로운 양측성의 </a:t>
            </a:r>
            <a:r>
              <a:rPr lang="en-US" altLang="ko-KR" b="1" dirty="0"/>
              <a:t>GGO</a:t>
            </a:r>
            <a:r>
              <a:rPr lang="ko-KR" altLang="en-US" b="1" dirty="0"/>
              <a:t>와 </a:t>
            </a:r>
            <a:r>
              <a:rPr lang="en-US" altLang="ko-KR" b="1" dirty="0" err="1"/>
              <a:t>consolidatio</a:t>
            </a:r>
            <a:r>
              <a:rPr lang="ko-KR" altLang="en-US" b="1" dirty="0"/>
              <a:t>이 보이고</a:t>
            </a:r>
            <a:r>
              <a:rPr lang="en-US" altLang="ko-KR" b="1" dirty="0"/>
              <a:t>, </a:t>
            </a:r>
            <a:r>
              <a:rPr lang="ko-KR" altLang="en-US" b="1" dirty="0"/>
              <a:t>심부전</a:t>
            </a:r>
            <a:r>
              <a:rPr lang="en-US" altLang="ko-KR" b="1" dirty="0"/>
              <a:t>, </a:t>
            </a:r>
            <a:r>
              <a:rPr lang="ko-KR" altLang="en-US" b="1" dirty="0" err="1"/>
              <a:t>수액과다등으로</a:t>
            </a:r>
            <a:r>
              <a:rPr lang="ko-KR" altLang="en-US" b="1" dirty="0"/>
              <a:t> 충분히 설명되지 않는다면 급성악화로 임상적으로 진단을 </a:t>
            </a:r>
            <a:r>
              <a:rPr lang="ko-KR" altLang="en-US" b="1" dirty="0" err="1"/>
              <a:t>할수</a:t>
            </a:r>
            <a:r>
              <a:rPr lang="ko-KR" altLang="en-US" b="1" dirty="0"/>
              <a:t> 있겠습니다</a:t>
            </a:r>
            <a:r>
              <a:rPr lang="en-US" altLang="ko-KR" b="1" dirty="0"/>
              <a:t>. </a:t>
            </a:r>
          </a:p>
          <a:p>
            <a:r>
              <a:rPr lang="ko-KR" altLang="en-US" b="1" dirty="0"/>
              <a:t>이런 알고 있는 </a:t>
            </a:r>
            <a:r>
              <a:rPr lang="en-US" altLang="ko-KR" b="1" dirty="0"/>
              <a:t>ILD</a:t>
            </a:r>
            <a:r>
              <a:rPr lang="ko-KR" altLang="en-US" b="1" dirty="0"/>
              <a:t>인지 새로이 진단된 </a:t>
            </a:r>
            <a:r>
              <a:rPr lang="en-US" altLang="ko-KR" b="1" dirty="0"/>
              <a:t>ILD</a:t>
            </a:r>
            <a:r>
              <a:rPr lang="ko-KR" altLang="en-US" b="1" dirty="0"/>
              <a:t>인지 감별이 필요하며</a:t>
            </a:r>
            <a:r>
              <a:rPr lang="en-US" altLang="ko-KR" b="1" dirty="0"/>
              <a:t>, </a:t>
            </a:r>
            <a:r>
              <a:rPr lang="ko-KR" altLang="en-US" b="1" dirty="0"/>
              <a:t>기존의 알려진 </a:t>
            </a:r>
            <a:r>
              <a:rPr lang="en-US" altLang="ko-KR" b="1" dirty="0"/>
              <a:t>ILD</a:t>
            </a:r>
            <a:r>
              <a:rPr lang="ko-KR" altLang="en-US" b="1" dirty="0"/>
              <a:t>의 급성악화라면 원인을 찾는 것이 중요할 것으로 </a:t>
            </a:r>
            <a:endParaRPr lang="en-US" altLang="ko-KR" b="1" dirty="0"/>
          </a:p>
          <a:p>
            <a:r>
              <a:rPr lang="ko-KR" altLang="en-US" b="1" dirty="0"/>
              <a:t>새로이 진단된 </a:t>
            </a:r>
            <a:r>
              <a:rPr lang="en-US" altLang="ko-KR" b="1" dirty="0"/>
              <a:t>ILD</a:t>
            </a:r>
            <a:r>
              <a:rPr lang="ko-KR" altLang="en-US" b="1" dirty="0"/>
              <a:t>라면 </a:t>
            </a:r>
            <a:r>
              <a:rPr lang="en-US" altLang="ko-KR" b="1" dirty="0"/>
              <a:t>ILD </a:t>
            </a:r>
            <a:r>
              <a:rPr lang="ko-KR" altLang="en-US" b="1" dirty="0"/>
              <a:t>발생에 대한 원인을 알기 위한 검사를 진행해 </a:t>
            </a:r>
            <a:r>
              <a:rPr lang="ko-KR" altLang="en-US" b="1" dirty="0" err="1"/>
              <a:t>볼수</a:t>
            </a:r>
            <a:r>
              <a:rPr lang="ko-KR" altLang="en-US" b="1" dirty="0"/>
              <a:t> 있겠습니다</a:t>
            </a:r>
            <a:r>
              <a:rPr lang="en-US" altLang="ko-KR" b="1" dirty="0"/>
              <a:t>. 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082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다음으로 이번 발표의 중요부분의 급성악화의 치료 이중에서 </a:t>
            </a:r>
            <a:r>
              <a:rPr lang="en-US" altLang="ko-KR" b="1" dirty="0"/>
              <a:t>pharmacologic therapy</a:t>
            </a:r>
            <a:r>
              <a:rPr lang="ko-KR" altLang="en-US" b="1" dirty="0"/>
              <a:t>에 대해서 말씀드리도록 하겠습니다</a:t>
            </a:r>
            <a:r>
              <a:rPr lang="en-US" altLang="ko-KR" b="1" dirty="0"/>
              <a:t>. </a:t>
            </a:r>
          </a:p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624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/>
              <a:t>ILD</a:t>
            </a:r>
            <a:r>
              <a:rPr lang="ko-KR" altLang="en-US" b="1" dirty="0"/>
              <a:t> 급성악화때 스테로이드는 사용하는 이유로 염증을 완화하고</a:t>
            </a:r>
            <a:r>
              <a:rPr lang="en-US" altLang="ko-KR" b="1" dirty="0"/>
              <a:t>, </a:t>
            </a:r>
            <a:r>
              <a:rPr lang="ko-KR" altLang="en-US" b="1" dirty="0"/>
              <a:t>폐손상을 줄이고</a:t>
            </a:r>
            <a:r>
              <a:rPr lang="en-US" altLang="ko-KR" b="1" dirty="0"/>
              <a:t>, </a:t>
            </a:r>
            <a:r>
              <a:rPr lang="ko-KR" altLang="en-US" b="1" dirty="0"/>
              <a:t>가스교환 개선을 위해서 입니다</a:t>
            </a:r>
            <a:r>
              <a:rPr lang="en-US" altLang="ko-KR" b="1" dirty="0"/>
              <a:t>. </a:t>
            </a:r>
          </a:p>
          <a:p>
            <a:endParaRPr lang="en-US" altLang="ko-KR" b="1" i="0" dirty="0"/>
          </a:p>
          <a:p>
            <a:r>
              <a:rPr lang="ko-KR" altLang="en-US" b="1" i="0" dirty="0"/>
              <a:t>현재 특발성 폐섬유증의 급성 악화에서 스테로이드 치료에 대해서는 현재 문헌적인 근거가 적은 상태로</a:t>
            </a:r>
            <a:r>
              <a:rPr lang="en-US" altLang="ko-KR" b="1" i="0" dirty="0"/>
              <a:t> weak recommendation </a:t>
            </a:r>
            <a:r>
              <a:rPr lang="ko-KR" altLang="en-US" b="1" i="0" dirty="0"/>
              <a:t>하고  있습니다</a:t>
            </a:r>
            <a:r>
              <a:rPr lang="en-US" altLang="ko-KR" b="1" i="0" dirty="0"/>
              <a:t>. </a:t>
            </a:r>
          </a:p>
          <a:p>
            <a:endParaRPr lang="en-US" altLang="ko-KR" b="1" i="0" dirty="0"/>
          </a:p>
          <a:p>
            <a:r>
              <a:rPr lang="ko-KR" altLang="en-US" b="1" i="0" dirty="0"/>
              <a:t>또한 스테로이드 치료의 용량</a:t>
            </a:r>
            <a:r>
              <a:rPr lang="en-US" altLang="ko-KR" b="1" i="0" dirty="0"/>
              <a:t>, </a:t>
            </a:r>
            <a:r>
              <a:rPr lang="ko-KR" altLang="en-US" b="1" i="0" dirty="0"/>
              <a:t>투여 방법</a:t>
            </a:r>
            <a:r>
              <a:rPr lang="en-US" altLang="ko-KR" b="1" i="0" dirty="0"/>
              <a:t>, </a:t>
            </a:r>
            <a:r>
              <a:rPr lang="ko-KR" altLang="en-US" b="1" i="0" dirty="0"/>
              <a:t>기간에 대해서도 자세히 명시되어 있지 않습니다</a:t>
            </a:r>
            <a:r>
              <a:rPr lang="en-US" altLang="ko-KR" b="1" i="0" dirty="0"/>
              <a:t>.  </a:t>
            </a:r>
            <a:endParaRPr lang="ko-KR" altLang="en-US" b="1" i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621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이연구는 국내 세브란스병원에서 응급실을 통해 입원한 </a:t>
            </a:r>
            <a:r>
              <a:rPr lang="ko-KR" altLang="en-US" b="1" dirty="0" err="1"/>
              <a:t>간질성</a:t>
            </a:r>
            <a:r>
              <a:rPr lang="ko-KR" altLang="en-US" b="1" dirty="0"/>
              <a:t> 폐질환 급성악화 환자에서  </a:t>
            </a:r>
            <a:r>
              <a:rPr lang="en-US" altLang="ko-KR" b="1" dirty="0"/>
              <a:t>prednisolone kg</a:t>
            </a:r>
            <a:r>
              <a:rPr lang="ko-KR" altLang="en-US" b="1" dirty="0"/>
              <a:t>당 </a:t>
            </a:r>
            <a:r>
              <a:rPr lang="en-US" altLang="ko-KR" b="1" dirty="0"/>
              <a:t>1mg </a:t>
            </a:r>
            <a:r>
              <a:rPr lang="ko-KR" altLang="en-US" b="1" dirty="0"/>
              <a:t>이상 사용한 고용량 스테로이드와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저용량 스테로이드의 효과에 대한 비교 입니다</a:t>
            </a:r>
            <a:r>
              <a:rPr lang="en-US" altLang="ko-KR" b="1" dirty="0"/>
              <a:t>. 90</a:t>
            </a:r>
            <a:r>
              <a:rPr lang="ko-KR" altLang="en-US" b="1" dirty="0"/>
              <a:t>일 사망과 관련된 위험인자 분석에 대한 </a:t>
            </a:r>
            <a:r>
              <a:rPr lang="ko-KR" altLang="en-US" b="1" dirty="0" err="1"/>
              <a:t>다변량</a:t>
            </a:r>
            <a:r>
              <a:rPr lang="ko-KR" altLang="en-US" b="1" dirty="0"/>
              <a:t> 분석 결과를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보시면</a:t>
            </a:r>
            <a:r>
              <a:rPr lang="en-US" altLang="ko-KR" b="1" dirty="0"/>
              <a:t>, </a:t>
            </a:r>
            <a:r>
              <a:rPr lang="ko-KR" altLang="en-US" b="1" dirty="0"/>
              <a:t>전체 환자에서 </a:t>
            </a:r>
            <a:r>
              <a:rPr lang="en-US" altLang="ko-KR" b="1" dirty="0"/>
              <a:t>kg</a:t>
            </a:r>
            <a:r>
              <a:rPr lang="ko-KR" altLang="en-US" b="1" dirty="0"/>
              <a:t>당 </a:t>
            </a:r>
            <a:r>
              <a:rPr lang="en-US" altLang="ko-KR" b="1" dirty="0"/>
              <a:t>1mg</a:t>
            </a:r>
            <a:r>
              <a:rPr lang="ko-KR" altLang="en-US" b="1" dirty="0"/>
              <a:t>이상의 고용량 스테로이드 사용은 낮은 </a:t>
            </a:r>
            <a:r>
              <a:rPr lang="en-US" altLang="ko-KR" b="1" dirty="0"/>
              <a:t>90</a:t>
            </a:r>
            <a:r>
              <a:rPr lang="ko-KR" altLang="en-US" b="1" dirty="0"/>
              <a:t>일 사망률과  유의하게 상관관계가  있음을 보여 주었습니다</a:t>
            </a:r>
            <a:r>
              <a:rPr lang="en-US" altLang="ko-KR" b="1" dirty="0"/>
              <a:t>. 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0EF9-DAB9-4784-94FA-2639F5252BB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865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90</a:t>
            </a:r>
            <a:r>
              <a:rPr lang="ko-KR" altLang="en-US" b="1" dirty="0"/>
              <a:t>일 생존에 대한 </a:t>
            </a:r>
            <a:r>
              <a:rPr lang="ko-KR" altLang="en-US" b="1" dirty="0" err="1"/>
              <a:t>카플란</a:t>
            </a:r>
            <a:r>
              <a:rPr lang="ko-KR" altLang="en-US" b="1" dirty="0"/>
              <a:t> </a:t>
            </a:r>
            <a:r>
              <a:rPr lang="ko-KR" altLang="en-US" b="1" dirty="0" err="1"/>
              <a:t>마이어</a:t>
            </a:r>
            <a:r>
              <a:rPr lang="ko-KR" altLang="en-US" b="1" dirty="0"/>
              <a:t> 곡선을 보시면 전에 환자에서 고용량 스테로이드 치료가 생존율을 개선 시키는 것을 보실 있습니다</a:t>
            </a:r>
            <a:r>
              <a:rPr lang="en-US" altLang="ko-KR" b="1" dirty="0"/>
              <a:t>.</a:t>
            </a:r>
          </a:p>
          <a:p>
            <a:endParaRPr lang="en-US" altLang="ko-KR" b="1" dirty="0"/>
          </a:p>
          <a:p>
            <a:r>
              <a:rPr lang="en-US" altLang="ko-KR" b="1" dirty="0"/>
              <a:t>IPF</a:t>
            </a:r>
            <a:r>
              <a:rPr lang="ko-KR" altLang="en-US" b="1" dirty="0"/>
              <a:t>와 </a:t>
            </a:r>
            <a:r>
              <a:rPr lang="en-US" altLang="ko-KR" b="1" dirty="0"/>
              <a:t>non-IPF ILD</a:t>
            </a:r>
            <a:r>
              <a:rPr lang="ko-KR" altLang="en-US" b="1" dirty="0"/>
              <a:t>에 대한 </a:t>
            </a:r>
            <a:r>
              <a:rPr lang="en-US" altLang="ko-KR" b="1" dirty="0"/>
              <a:t>subgroup</a:t>
            </a:r>
            <a:r>
              <a:rPr lang="ko-KR" altLang="en-US" b="1" dirty="0"/>
              <a:t>에서 </a:t>
            </a:r>
            <a:r>
              <a:rPr lang="en-US" altLang="ko-KR" b="1" dirty="0"/>
              <a:t>non-IPF ILD </a:t>
            </a:r>
            <a:r>
              <a:rPr lang="ko-KR" altLang="en-US" b="1" dirty="0"/>
              <a:t>환자에서 고용량 스테로이드가 생존율 향상을 시키는 볼 수 있는 반면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b="1" dirty="0"/>
              <a:t>IPF </a:t>
            </a:r>
            <a:r>
              <a:rPr lang="ko-KR" altLang="en-US" b="1" dirty="0"/>
              <a:t>환자에 양군에 유의한 차이는 보이지 않았습니다</a:t>
            </a:r>
            <a:r>
              <a:rPr lang="en-US" altLang="ko-KR" b="1" dirty="0"/>
              <a:t>. 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0EF9-DAB9-4784-94FA-2639F5252BB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90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현재에도 고용량 스테로이드 효과에 대해서도 충분한 문헌은 없는 가운데</a:t>
            </a:r>
            <a:r>
              <a:rPr lang="en-US" altLang="ko-KR" b="1" dirty="0"/>
              <a:t>,  </a:t>
            </a:r>
            <a:r>
              <a:rPr lang="ko-KR" altLang="en-US" b="1" dirty="0"/>
              <a:t>고용량 스테로이드 치료 중에 하나인 </a:t>
            </a:r>
            <a:r>
              <a:rPr lang="en-US" altLang="ko-KR" b="1" dirty="0"/>
              <a:t>pulse steroid therapy</a:t>
            </a:r>
            <a:r>
              <a:rPr lang="ko-KR" altLang="en-US" b="1" dirty="0"/>
              <a:t>에 대한 문헌적 근거 또한 부족합니다</a:t>
            </a:r>
            <a:r>
              <a:rPr lang="en-US" altLang="ko-KR" b="1" dirty="0"/>
              <a:t>. </a:t>
            </a:r>
          </a:p>
          <a:p>
            <a:endParaRPr lang="en-US" altLang="ko-KR" b="1" dirty="0"/>
          </a:p>
          <a:p>
            <a:r>
              <a:rPr lang="ko-KR" altLang="en-US" b="1" dirty="0"/>
              <a:t>최근에 서울대학교병원에서 </a:t>
            </a:r>
            <a:r>
              <a:rPr lang="ko-KR" altLang="en-US" b="1" dirty="0" err="1"/>
              <a:t>특발성폐섬유증</a:t>
            </a:r>
            <a:r>
              <a:rPr lang="ko-KR" altLang="en-US" b="1" dirty="0"/>
              <a:t> 급성악화 환자에서 스테로이드 치료를 환자들 중 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b="1" dirty="0"/>
              <a:t>pulse steroid  regimen </a:t>
            </a:r>
            <a:r>
              <a:rPr lang="ko-KR" altLang="en-US" b="1" dirty="0"/>
              <a:t>치료를 받은 환자 </a:t>
            </a:r>
            <a:r>
              <a:rPr lang="en-US" altLang="ko-KR" b="1" dirty="0"/>
              <a:t>59</a:t>
            </a:r>
            <a:r>
              <a:rPr lang="ko-KR" altLang="en-US" b="1" dirty="0"/>
              <a:t>명 와 </a:t>
            </a:r>
            <a:r>
              <a:rPr lang="en-US" altLang="ko-KR" b="1" dirty="0"/>
              <a:t> non-pulse regimen </a:t>
            </a:r>
            <a:r>
              <a:rPr lang="ko-KR" altLang="en-US" b="1" dirty="0"/>
              <a:t>즉 </a:t>
            </a:r>
            <a:r>
              <a:rPr lang="en-US" altLang="ko-KR" b="1" dirty="0"/>
              <a:t>methylprednisolone kg</a:t>
            </a:r>
            <a:r>
              <a:rPr lang="ko-KR" altLang="en-US" b="1" dirty="0"/>
              <a:t>당 </a:t>
            </a:r>
            <a:r>
              <a:rPr lang="en-US" altLang="ko-KR" b="1" dirty="0"/>
              <a:t>1mg</a:t>
            </a:r>
            <a:r>
              <a:rPr lang="ko-KR" altLang="en-US" b="1" dirty="0"/>
              <a:t>이상으로 통상적으로 </a:t>
            </a:r>
            <a:r>
              <a:rPr lang="en-US" altLang="ko-KR" b="1" dirty="0"/>
              <a:t> </a:t>
            </a:r>
            <a:r>
              <a:rPr lang="ko-KR" altLang="en-US" b="1" dirty="0"/>
              <a:t>생각하는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고용량 </a:t>
            </a:r>
            <a:r>
              <a:rPr lang="en-US" altLang="ko-KR" b="1" dirty="0"/>
              <a:t> steroid  </a:t>
            </a:r>
            <a:r>
              <a:rPr lang="ko-KR" altLang="en-US" b="1" dirty="0"/>
              <a:t>투여를  받은 </a:t>
            </a:r>
            <a:r>
              <a:rPr lang="en-US" altLang="ko-KR" b="1" dirty="0"/>
              <a:t>179</a:t>
            </a:r>
            <a:r>
              <a:rPr lang="ko-KR" altLang="en-US" b="1" dirty="0"/>
              <a:t>명 환자 들 간의  생존 등의 </a:t>
            </a:r>
            <a:r>
              <a:rPr lang="ko-KR" altLang="en-US" b="1" dirty="0" err="1"/>
              <a:t>후항적</a:t>
            </a:r>
            <a:r>
              <a:rPr lang="ko-KR" altLang="en-US" b="1" dirty="0"/>
              <a:t> 연구결과가  </a:t>
            </a:r>
            <a:r>
              <a:rPr lang="en-US" altLang="ko-KR" b="1" dirty="0" err="1"/>
              <a:t>respirology</a:t>
            </a:r>
            <a:r>
              <a:rPr lang="ko-KR" altLang="en-US" b="1" dirty="0"/>
              <a:t>에  </a:t>
            </a:r>
            <a:r>
              <a:rPr lang="en-US" altLang="ko-KR" b="1" dirty="0"/>
              <a:t>publish </a:t>
            </a:r>
            <a:r>
              <a:rPr lang="ko-KR" altLang="en-US" b="1" dirty="0"/>
              <a:t>되었습니다</a:t>
            </a:r>
            <a:r>
              <a:rPr lang="en-US" altLang="ko-KR" b="1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62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양 </a:t>
            </a:r>
            <a:r>
              <a:rPr lang="ko-KR" altLang="en-US" b="1" dirty="0" err="1"/>
              <a:t>군간에</a:t>
            </a:r>
            <a:r>
              <a:rPr lang="ko-KR" altLang="en-US" b="1" dirty="0"/>
              <a:t> </a:t>
            </a:r>
            <a:r>
              <a:rPr lang="ko-KR" altLang="en-US" b="1" dirty="0" err="1"/>
              <a:t>비교시</a:t>
            </a:r>
            <a:r>
              <a:rPr lang="ko-KR" altLang="en-US" b="1" dirty="0"/>
              <a:t> 스테로이드 총용량은  </a:t>
            </a:r>
            <a:r>
              <a:rPr lang="en-US" altLang="ko-KR" b="1" dirty="0"/>
              <a:t>pulse regimen</a:t>
            </a:r>
            <a:r>
              <a:rPr lang="ko-KR" altLang="en-US" b="1" dirty="0"/>
              <a:t>에서 </a:t>
            </a:r>
            <a:r>
              <a:rPr lang="en-US" altLang="ko-KR" b="1" dirty="0"/>
              <a:t>14</a:t>
            </a:r>
            <a:r>
              <a:rPr lang="ko-KR" altLang="en-US" b="1" dirty="0"/>
              <a:t>일까지 유의하게 높음을 보실 수 있습니다</a:t>
            </a:r>
            <a:r>
              <a:rPr lang="en-US" altLang="ko-KR" b="1" dirty="0"/>
              <a:t>. </a:t>
            </a:r>
          </a:p>
          <a:p>
            <a:endParaRPr lang="en-US" altLang="ko-KR" b="1" dirty="0"/>
          </a:p>
          <a:p>
            <a:r>
              <a:rPr lang="ko-KR" altLang="en-US" b="1" dirty="0"/>
              <a:t>사망에 대한 결과는 보시면 병원 내 사망률은  </a:t>
            </a:r>
            <a:r>
              <a:rPr lang="en-US" altLang="ko-KR" b="1" dirty="0"/>
              <a:t>pulse regimen  18.6% and non-pulse regime 36.3% </a:t>
            </a:r>
            <a:r>
              <a:rPr lang="ko-KR" altLang="en-US" b="1" dirty="0"/>
              <a:t>로 유의하게 </a:t>
            </a:r>
            <a:r>
              <a:rPr lang="en-US" altLang="ko-KR" b="1" dirty="0"/>
              <a:t>pulse regimen</a:t>
            </a:r>
            <a:r>
              <a:rPr lang="ko-KR" altLang="en-US" b="1" dirty="0"/>
              <a:t>군 </a:t>
            </a:r>
            <a:r>
              <a:rPr lang="en-US" altLang="ko-KR" b="1" dirty="0"/>
              <a:t> </a:t>
            </a:r>
            <a:r>
              <a:rPr lang="ko-KR" altLang="en-US" b="1" dirty="0"/>
              <a:t>에서 낮았습니다</a:t>
            </a:r>
            <a:r>
              <a:rPr lang="en-US" altLang="ko-KR" b="1" dirty="0"/>
              <a:t>.</a:t>
            </a:r>
          </a:p>
          <a:p>
            <a:endParaRPr lang="en-US" altLang="ko-KR" b="1" dirty="0"/>
          </a:p>
          <a:p>
            <a:r>
              <a:rPr lang="ko-KR" altLang="en-US" b="1" dirty="0"/>
              <a:t>하지만</a:t>
            </a:r>
            <a:r>
              <a:rPr lang="en-US" altLang="ko-KR" b="1" dirty="0"/>
              <a:t>, </a:t>
            </a:r>
            <a:r>
              <a:rPr lang="ko-KR" altLang="en-US" b="1" dirty="0"/>
              <a:t>그 외 </a:t>
            </a:r>
            <a:r>
              <a:rPr lang="en-US" altLang="ko-KR" b="1" dirty="0"/>
              <a:t>3</a:t>
            </a:r>
            <a:r>
              <a:rPr lang="ko-KR" altLang="en-US" b="1" dirty="0"/>
              <a:t>개월</a:t>
            </a:r>
            <a:r>
              <a:rPr lang="en-US" altLang="ko-KR" b="1" dirty="0"/>
              <a:t>, 12</a:t>
            </a:r>
            <a:r>
              <a:rPr lang="ko-KR" altLang="en-US" b="1" dirty="0"/>
              <a:t>개월 사망률은 양 군 간에서 차이는 보이 않았습니다</a:t>
            </a:r>
            <a:r>
              <a:rPr lang="en-US" altLang="ko-KR" b="1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654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카플란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마이어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생존곡선에서도 유의한 차이를 보지 않았고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사망과 관련된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다변량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분석에서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steroid pulse regimen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사망과 관련된 유의한 인자가 되지 않았습니다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134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내용의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순서로 말씀드리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도록 하겠습니다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폐질환의 급성악화에 대한 역학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예후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기전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병리소견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급성악화의 정의 및 진단 기준에 대해 간략히 말씀드리고 </a:t>
            </a:r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ILD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급성악화의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pharmacologic therapy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 스테로이드와 면역억제제대한 내용과 급성악화에 있어 항섬유화제의 역할 및 </a:t>
            </a:r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지난주에 있었던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ATS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발표되고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NEJM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되었던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PDE4B </a:t>
            </a:r>
            <a:r>
              <a:rPr lang="en-US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</a:t>
            </a:r>
            <a:r>
              <a:rPr lang="en-US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nerandomilast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 말씀 드리도록 하겠습니다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333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카플란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마이어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생존곡선에서도 유의한 차이를 보지 않았고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사망과 관련된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다변량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분석에서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steroid pulse regimen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사망과 관련된 유의한 인자가 되지 않았습니다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488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환자들 특징의 불균형을 해소하기 위해 시행한 </a:t>
            </a:r>
            <a:r>
              <a:rPr lang="en-US" altLang="ko-KR" b="1" dirty="0"/>
              <a:t>Propensity scoring matching </a:t>
            </a:r>
            <a:r>
              <a:rPr lang="ko-KR" altLang="en-US" b="1" dirty="0"/>
              <a:t>후 </a:t>
            </a:r>
            <a:r>
              <a:rPr lang="ko-KR" altLang="en-US" b="1" dirty="0" err="1"/>
              <a:t>카플란</a:t>
            </a:r>
            <a:r>
              <a:rPr lang="ko-KR" altLang="en-US" b="1" dirty="0"/>
              <a:t> </a:t>
            </a:r>
            <a:r>
              <a:rPr lang="ko-KR" altLang="en-US" b="1" dirty="0" err="1"/>
              <a:t>마이어</a:t>
            </a:r>
            <a:r>
              <a:rPr lang="ko-KR" altLang="en-US" b="1" dirty="0"/>
              <a:t> 곡선에도  양군 간에서 생존의 차이를 보이지 않았습니다</a:t>
            </a:r>
            <a:r>
              <a:rPr lang="en-US" altLang="ko-KR" b="1" dirty="0"/>
              <a:t>. </a:t>
            </a:r>
          </a:p>
          <a:p>
            <a:endParaRPr lang="en-US" altLang="ko-KR" b="1" dirty="0"/>
          </a:p>
          <a:p>
            <a:r>
              <a:rPr lang="ko-KR" altLang="en-US" b="1" dirty="0"/>
              <a:t>결론적으로 서울대병원 후향적인 연구결과에 </a:t>
            </a:r>
            <a:r>
              <a:rPr lang="en-US" altLang="ko-KR" b="1" dirty="0"/>
              <a:t>steroid pulse regimen</a:t>
            </a:r>
            <a:r>
              <a:rPr lang="ko-KR" altLang="en-US" b="1" dirty="0"/>
              <a:t>이 포함된 </a:t>
            </a:r>
            <a:r>
              <a:rPr lang="en-US" altLang="ko-KR" b="1" dirty="0"/>
              <a:t>high dose steroid therapy</a:t>
            </a:r>
            <a:r>
              <a:rPr lang="ko-KR" altLang="en-US" b="1" dirty="0"/>
              <a:t>는 </a:t>
            </a:r>
            <a:r>
              <a:rPr lang="en-US" altLang="ko-KR" b="1" dirty="0"/>
              <a:t>Non-pulse high dose steroid therapy</a:t>
            </a:r>
            <a:r>
              <a:rPr lang="ko-KR" altLang="en-US" b="1" dirty="0"/>
              <a:t>와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 err="1"/>
              <a:t>비교시</a:t>
            </a:r>
            <a:r>
              <a:rPr lang="ko-KR" altLang="en-US" b="1" dirty="0"/>
              <a:t> </a:t>
            </a:r>
            <a:r>
              <a:rPr lang="en-US" altLang="ko-KR" b="1" dirty="0"/>
              <a:t>3</a:t>
            </a:r>
            <a:r>
              <a:rPr lang="ko-KR" altLang="en-US" b="1" dirty="0"/>
              <a:t>개월</a:t>
            </a:r>
            <a:r>
              <a:rPr lang="en-US" altLang="ko-KR" b="1" dirty="0"/>
              <a:t>, 12</a:t>
            </a:r>
            <a:r>
              <a:rPr lang="ko-KR" altLang="en-US" b="1" dirty="0"/>
              <a:t>개월 생존율에서는 차이가 없음을 보여주었습니다</a:t>
            </a:r>
            <a:r>
              <a:rPr lang="en-US" altLang="ko-KR" b="1" dirty="0"/>
              <a:t>. </a:t>
            </a:r>
            <a:r>
              <a:rPr lang="ko-KR" altLang="en-US" b="1" dirty="0"/>
              <a:t>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하지만 원내 사망률 감소이 </a:t>
            </a:r>
            <a:r>
              <a:rPr lang="en-US" altLang="ko-KR" b="1" dirty="0"/>
              <a:t>pulse regimen </a:t>
            </a:r>
            <a:r>
              <a:rPr lang="ko-KR" altLang="en-US" b="1" dirty="0"/>
              <a:t>군에서 낮음을 보여 주어</a:t>
            </a:r>
            <a:r>
              <a:rPr lang="en-US" altLang="ko-KR" b="1" dirty="0"/>
              <a:t>, </a:t>
            </a:r>
            <a:r>
              <a:rPr lang="ko-KR" altLang="en-US" b="1" dirty="0"/>
              <a:t>향후 추가적인 연구를 통해 근거가 뒷받침되었으면 합니다</a:t>
            </a:r>
            <a:r>
              <a:rPr lang="en-US" altLang="ko-KR" b="1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954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현재 진행중인 </a:t>
            </a:r>
            <a:r>
              <a:rPr lang="en-US" altLang="ko-KR" b="1" dirty="0"/>
              <a:t>IPF </a:t>
            </a:r>
            <a:r>
              <a:rPr lang="ko-KR" altLang="en-US" b="1" dirty="0"/>
              <a:t>급성 악화 치료에 대한 </a:t>
            </a:r>
            <a:r>
              <a:rPr lang="en-US" altLang="ko-KR" b="1" dirty="0"/>
              <a:t>RCT </a:t>
            </a:r>
            <a:r>
              <a:rPr lang="ko-KR" altLang="en-US" b="1" dirty="0"/>
              <a:t>연구들입니다</a:t>
            </a:r>
            <a:r>
              <a:rPr lang="en-US" altLang="ko-KR" b="1" dirty="0"/>
              <a:t>. </a:t>
            </a:r>
          </a:p>
          <a:p>
            <a:r>
              <a:rPr lang="ko-KR" altLang="en-US" b="1" dirty="0"/>
              <a:t>이중 첫번째 연구는 세브란스병원에서 다기관으로 진행하였던 연구가 되겠습니다</a:t>
            </a:r>
            <a:r>
              <a:rPr lang="en-US" altLang="ko-KR" b="1" dirty="0"/>
              <a:t>. </a:t>
            </a:r>
            <a:r>
              <a:rPr lang="ko-KR" altLang="en-US" b="1" dirty="0"/>
              <a:t>올해 춘계학회때 제가 </a:t>
            </a:r>
            <a:r>
              <a:rPr lang="en-US" altLang="ko-KR" b="1" dirty="0"/>
              <a:t>PI  </a:t>
            </a:r>
            <a:r>
              <a:rPr lang="ko-KR" altLang="en-US" b="1" dirty="0" err="1"/>
              <a:t>교수님이신</a:t>
            </a:r>
            <a:r>
              <a:rPr lang="ko-KR" altLang="en-US" b="1" dirty="0"/>
              <a:t> </a:t>
            </a:r>
            <a:r>
              <a:rPr lang="ko-KR" altLang="en-US" b="1" dirty="0" err="1"/>
              <a:t>박무석</a:t>
            </a:r>
            <a:r>
              <a:rPr lang="ko-KR" altLang="en-US" b="1" dirty="0"/>
              <a:t> 교수님께 허락을 </a:t>
            </a:r>
            <a:endParaRPr lang="en-US" altLang="ko-KR" b="1" dirty="0"/>
          </a:p>
          <a:p>
            <a:r>
              <a:rPr lang="ko-KR" altLang="en-US" b="1" dirty="0"/>
              <a:t>맡아 데이터를 조금 </a:t>
            </a:r>
            <a:r>
              <a:rPr lang="ko-KR" altLang="en-US" b="1" dirty="0" err="1"/>
              <a:t>보여드렸었는에</a:t>
            </a:r>
            <a:r>
              <a:rPr lang="en-US" altLang="ko-KR" b="1" dirty="0"/>
              <a:t>, iv pulse therapy</a:t>
            </a:r>
            <a:r>
              <a:rPr lang="ko-KR" altLang="en-US" b="1" dirty="0"/>
              <a:t>가 </a:t>
            </a:r>
            <a:r>
              <a:rPr lang="en-US" altLang="ko-KR" b="1" dirty="0"/>
              <a:t>non-pulse high dose steroid therapy</a:t>
            </a:r>
            <a:r>
              <a:rPr lang="ko-KR" altLang="en-US" b="1" dirty="0"/>
              <a:t>에 대해 </a:t>
            </a:r>
            <a:r>
              <a:rPr lang="en-US" altLang="ko-KR" b="1" dirty="0"/>
              <a:t>primary outcome</a:t>
            </a:r>
            <a:r>
              <a:rPr lang="ko-KR" altLang="en-US" b="1" dirty="0"/>
              <a:t>인 사망률에 감소는 보여 주지는 </a:t>
            </a:r>
            <a:r>
              <a:rPr lang="ko-KR" altLang="en-US" b="1" dirty="0" err="1"/>
              <a:t>못했었습니다</a:t>
            </a:r>
            <a:r>
              <a:rPr lang="en-US" altLang="ko-KR" b="1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862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올해 </a:t>
            </a:r>
            <a:r>
              <a:rPr lang="en-US" altLang="ko-KR" b="1" dirty="0"/>
              <a:t>thorax</a:t>
            </a:r>
            <a:r>
              <a:rPr lang="ko-KR" altLang="en-US" b="1" dirty="0"/>
              <a:t>에서 </a:t>
            </a:r>
            <a:r>
              <a:rPr lang="en-US" altLang="ko-KR" b="1" dirty="0"/>
              <a:t>ILD </a:t>
            </a:r>
            <a:r>
              <a:rPr lang="ko-KR" altLang="en-US" b="1" dirty="0"/>
              <a:t>급성악화에 대한 </a:t>
            </a:r>
            <a:r>
              <a:rPr lang="en-US" altLang="ko-KR" b="1" dirty="0"/>
              <a:t>steroid therapy</a:t>
            </a:r>
            <a:r>
              <a:rPr lang="ko-KR" altLang="en-US" b="1" dirty="0"/>
              <a:t>에 대한 </a:t>
            </a:r>
            <a:r>
              <a:rPr lang="en-US" altLang="ko-KR" b="1" dirty="0"/>
              <a:t>systemic review</a:t>
            </a:r>
            <a:r>
              <a:rPr lang="ko-KR" altLang="en-US" b="1" dirty="0"/>
              <a:t>가 있었고</a:t>
            </a:r>
            <a:r>
              <a:rPr lang="en-US" altLang="ko-KR" b="1" dirty="0"/>
              <a:t>, </a:t>
            </a:r>
            <a:r>
              <a:rPr lang="ko-KR" altLang="en-US" b="1" dirty="0"/>
              <a:t>총 </a:t>
            </a:r>
            <a:r>
              <a:rPr lang="en-US" altLang="ko-KR" b="1" dirty="0"/>
              <a:t>9</a:t>
            </a:r>
            <a:r>
              <a:rPr lang="ko-KR" altLang="en-US" b="1" dirty="0"/>
              <a:t>개의 연구가 해당되었으나</a:t>
            </a:r>
            <a:r>
              <a:rPr lang="en-US" altLang="ko-KR" b="1" dirty="0"/>
              <a:t>, </a:t>
            </a:r>
            <a:r>
              <a:rPr lang="ko-KR" altLang="en-US" b="1" dirty="0"/>
              <a:t>워낙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환자군 </a:t>
            </a:r>
            <a:r>
              <a:rPr lang="en-US" altLang="ko-KR" b="1" dirty="0"/>
              <a:t>, </a:t>
            </a:r>
            <a:r>
              <a:rPr lang="ko-KR" altLang="en-US" b="1" dirty="0"/>
              <a:t>연구방법</a:t>
            </a:r>
            <a:r>
              <a:rPr lang="en-US" altLang="ko-KR" b="1" dirty="0"/>
              <a:t>, </a:t>
            </a:r>
            <a:r>
              <a:rPr lang="ko-KR" altLang="en-US" b="1" dirty="0"/>
              <a:t>연구결과 등의 이질적이어서 공통적인 결론에 대해서는 이루어 지진 않았으나</a:t>
            </a:r>
            <a:r>
              <a:rPr lang="en-US" altLang="ko-KR" b="1" dirty="0"/>
              <a:t>, </a:t>
            </a:r>
          </a:p>
          <a:p>
            <a:endParaRPr lang="en-US" altLang="ko-KR" b="1" dirty="0"/>
          </a:p>
          <a:p>
            <a:r>
              <a:rPr lang="ko-KR" altLang="en-US" b="1" dirty="0"/>
              <a:t>정리된 결론은 보면</a:t>
            </a:r>
            <a:r>
              <a:rPr lang="en-US" altLang="ko-KR" b="1" dirty="0"/>
              <a:t> ILD </a:t>
            </a:r>
            <a:r>
              <a:rPr lang="ko-KR" altLang="en-US" b="1" dirty="0"/>
              <a:t>급성 악화 중 고용량 스테로이드 치료 법에 </a:t>
            </a:r>
            <a:r>
              <a:rPr lang="en-US" altLang="ko-KR" b="1" dirty="0"/>
              <a:t>non-IPF ILD  </a:t>
            </a:r>
            <a:r>
              <a:rPr lang="ko-KR" altLang="en-US" b="1" dirty="0"/>
              <a:t>환자에서는 </a:t>
            </a:r>
            <a:r>
              <a:rPr lang="en-US" altLang="ko-KR" b="1" dirty="0"/>
              <a:t>promising </a:t>
            </a:r>
            <a:r>
              <a:rPr lang="ko-KR" altLang="en-US" b="1" dirty="0"/>
              <a:t>하나</a:t>
            </a:r>
            <a:r>
              <a:rPr lang="en-US" altLang="ko-KR" b="1" dirty="0"/>
              <a:t>, </a:t>
            </a:r>
          </a:p>
          <a:p>
            <a:endParaRPr lang="en-US" altLang="ko-KR" b="1" dirty="0"/>
          </a:p>
          <a:p>
            <a:r>
              <a:rPr lang="ko-KR" altLang="en-US" b="1" dirty="0"/>
              <a:t>현재 문헌적 근거나 결과가 일치되지 않아</a:t>
            </a:r>
            <a:r>
              <a:rPr lang="en-US" altLang="ko-KR" b="1" dirty="0"/>
              <a:t>, </a:t>
            </a:r>
            <a:r>
              <a:rPr lang="ko-KR" altLang="en-US" b="1" dirty="0"/>
              <a:t>확고한 결론을 내기에는 연구결과가 부족하여 추가적인 연구가 필요하다고 마무리를 하였습니다</a:t>
            </a:r>
            <a:r>
              <a:rPr lang="en-US" altLang="ko-KR" b="1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424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최근에 출간된 자가면역질환 연관 </a:t>
            </a:r>
            <a:r>
              <a:rPr lang="ko-KR" altLang="en-US" b="1" dirty="0" err="1"/>
              <a:t>간질성</a:t>
            </a:r>
            <a:r>
              <a:rPr lang="ko-KR" altLang="en-US" b="1" dirty="0"/>
              <a:t> 폐질환의 치료 진료지침에는 급속히 악화되는 </a:t>
            </a:r>
            <a:r>
              <a:rPr lang="ko-KR" altLang="en-US" b="1" dirty="0" err="1"/>
              <a:t>간질성</a:t>
            </a:r>
            <a:r>
              <a:rPr lang="ko-KR" altLang="en-US" b="1" dirty="0"/>
              <a:t> 폐질환  환자에서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주사형  </a:t>
            </a:r>
            <a:r>
              <a:rPr lang="en-US" altLang="ko-KR" b="1" dirty="0"/>
              <a:t>pulse methylprednisolone therapy</a:t>
            </a:r>
            <a:r>
              <a:rPr lang="ko-KR" altLang="en-US" b="1" dirty="0"/>
              <a:t> 투여에 대해 조건부 권장을 하고 있습니다</a:t>
            </a:r>
            <a:r>
              <a:rPr lang="en-US" altLang="ko-KR" b="1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766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0EF9-DAB9-4784-94FA-2639F5252BB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153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년간 </a:t>
            </a:r>
            <a:r>
              <a:rPr lang="en-US" altLang="ko-KR" dirty="0"/>
              <a:t>FVC</a:t>
            </a:r>
            <a:r>
              <a:rPr lang="ko-KR" altLang="en-US" dirty="0"/>
              <a:t> 변화의 절대값은 </a:t>
            </a:r>
            <a:r>
              <a:rPr lang="ko-KR" altLang="en-US" dirty="0" err="1"/>
              <a:t>양군간에</a:t>
            </a:r>
            <a:r>
              <a:rPr lang="ko-KR" altLang="en-US" dirty="0"/>
              <a:t> 차이가 보이지 않음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530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INPULSIS</a:t>
            </a:r>
            <a:r>
              <a:rPr lang="ko-KR" altLang="en-US" dirty="0"/>
              <a:t>연구에서 </a:t>
            </a:r>
            <a:r>
              <a:rPr lang="ko-KR" altLang="en-US" dirty="0" err="1"/>
              <a:t>급성악화가</a:t>
            </a:r>
            <a:r>
              <a:rPr lang="ko-KR" altLang="en-US" dirty="0"/>
              <a:t> 발생한 환자에서 </a:t>
            </a:r>
            <a:r>
              <a:rPr lang="en-US" altLang="ko-KR" dirty="0" err="1"/>
              <a:t>nintedanib</a:t>
            </a:r>
            <a:r>
              <a:rPr lang="en-US" altLang="ko-KR" baseline="0" dirty="0"/>
              <a:t> </a:t>
            </a:r>
            <a:r>
              <a:rPr lang="ko-KR" altLang="en-US" baseline="0" dirty="0"/>
              <a:t>투여는 </a:t>
            </a:r>
            <a:r>
              <a:rPr lang="en-US" altLang="ko-KR" baseline="0" dirty="0"/>
              <a:t>placebo group</a:t>
            </a:r>
            <a:r>
              <a:rPr lang="ko-KR" altLang="en-US" baseline="0" dirty="0"/>
              <a:t>에 비해 사망률 감소에는 유의한 차이는 보여주지는 않았었습니다</a:t>
            </a:r>
            <a:r>
              <a:rPr lang="en-US" altLang="ko-KR" baseline="0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0EF9-DAB9-4784-94FA-2639F5252BB4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205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40EF9-DAB9-4784-94FA-2639F5252BB4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750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Hypothesised</a:t>
            </a:r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role of pan-phosphodiesterase 4 (PDE4)/PDE4B inhibition in treating lung fibrosis. Dotted lines indicate </a:t>
            </a:r>
            <a:r>
              <a:rPr lang="en-US" altLang="ko-K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hypothesised</a:t>
            </a:r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role</a:t>
            </a:r>
          </a:p>
          <a:p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PDE4B preferential inhibition in increasing cAMP levels and thereby allowing inhibition of a) inflammatory processes and b) fibroblast activation.</a:t>
            </a:r>
          </a:p>
          <a:p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ECM: extracellular matrix; EPAC1/2: exchange protein directly activated by cAMP 1/2; GPCR: G protein-coupled receptor; PKA: protein kinase A.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18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 err="1"/>
              <a:t>간질성</a:t>
            </a:r>
            <a:r>
              <a:rPr lang="ko-KR" altLang="en-US" b="1" dirty="0"/>
              <a:t> 폐질환의 종류는 다양하고</a:t>
            </a:r>
            <a:r>
              <a:rPr lang="en-US" altLang="ko-KR" b="1" dirty="0"/>
              <a:t>,  </a:t>
            </a:r>
            <a:r>
              <a:rPr lang="ko-KR" altLang="en-US" b="1" dirty="0"/>
              <a:t>이질적인 임상경과를 </a:t>
            </a:r>
            <a:r>
              <a:rPr lang="ko-KR" altLang="en-US" b="1" dirty="0" err="1"/>
              <a:t>보이는것으로</a:t>
            </a:r>
            <a:r>
              <a:rPr lang="ko-KR" altLang="en-US" b="1" dirty="0"/>
              <a:t> 알려져 있습니다</a:t>
            </a:r>
            <a:r>
              <a:rPr lang="en-US" altLang="ko-KR" b="1" dirty="0"/>
              <a:t>.</a:t>
            </a:r>
          </a:p>
          <a:p>
            <a:endParaRPr lang="en-US" altLang="ko-KR" b="1" dirty="0"/>
          </a:p>
          <a:p>
            <a:r>
              <a:rPr lang="ko-KR" altLang="en-US" b="1" dirty="0"/>
              <a:t>급성악화는 병의 경과 어느 때건 발생이 가능한 것으로 알려져 있습니다</a:t>
            </a:r>
            <a:r>
              <a:rPr lang="en-US" altLang="ko-KR" b="1" dirty="0"/>
              <a:t>. </a:t>
            </a:r>
          </a:p>
          <a:p>
            <a:endParaRPr lang="en-US" altLang="ko-KR" b="1" dirty="0"/>
          </a:p>
          <a:p>
            <a:r>
              <a:rPr lang="ko-KR" altLang="en-US" b="1" dirty="0"/>
              <a:t>급성악화에 관련된 대표적인 </a:t>
            </a:r>
            <a:r>
              <a:rPr lang="ko-KR" altLang="en-US" b="1" dirty="0" err="1"/>
              <a:t>간질성</a:t>
            </a:r>
            <a:r>
              <a:rPr lang="ko-KR" altLang="en-US" b="1" dirty="0"/>
              <a:t> 폐질환인 특발성 폐섬유증에 대한 국내 연구를 보시면  </a:t>
            </a:r>
            <a:r>
              <a:rPr lang="en-US" altLang="ko-KR" b="1" dirty="0"/>
              <a:t> </a:t>
            </a:r>
          </a:p>
          <a:p>
            <a:endParaRPr lang="en-US" altLang="ko-KR" b="1" dirty="0"/>
          </a:p>
          <a:p>
            <a:r>
              <a:rPr lang="en-US" altLang="ko-KR" b="1" dirty="0"/>
              <a:t>1</a:t>
            </a:r>
            <a:r>
              <a:rPr lang="ko-KR" altLang="en-US" b="1" dirty="0"/>
              <a:t>년</a:t>
            </a:r>
            <a:r>
              <a:rPr lang="en-US" altLang="ko-KR" b="1" dirty="0"/>
              <a:t>, 2</a:t>
            </a:r>
            <a:r>
              <a:rPr lang="ko-KR" altLang="en-US" b="1" dirty="0"/>
              <a:t>년</a:t>
            </a:r>
            <a:r>
              <a:rPr lang="en-US" altLang="ko-KR" b="1" dirty="0"/>
              <a:t>, 3</a:t>
            </a:r>
            <a:r>
              <a:rPr lang="ko-KR" altLang="en-US" b="1" dirty="0"/>
              <a:t>년내 급성악화 발생률은 각각 </a:t>
            </a:r>
            <a:r>
              <a:rPr lang="en-US" altLang="ko-KR" b="1" dirty="0"/>
              <a:t>14.2, 18.8, 20.7 </a:t>
            </a:r>
            <a:r>
              <a:rPr lang="ko-KR" altLang="en-US" b="1" dirty="0"/>
              <a:t>퍼센트 정도 였고</a:t>
            </a:r>
            <a:r>
              <a:rPr lang="en-US" altLang="ko-KR" b="1" dirty="0"/>
              <a:t>, </a:t>
            </a:r>
          </a:p>
          <a:p>
            <a:endParaRPr lang="en-US" altLang="ko-KR" b="1" dirty="0"/>
          </a:p>
          <a:p>
            <a:r>
              <a:rPr lang="ko-KR" altLang="en-US" b="1" dirty="0"/>
              <a:t>급성 악화가 있는 경우</a:t>
            </a:r>
            <a:r>
              <a:rPr lang="en-US" altLang="ko-KR" b="1" dirty="0"/>
              <a:t>, </a:t>
            </a:r>
            <a:r>
              <a:rPr lang="ko-KR" altLang="en-US" b="1" dirty="0"/>
              <a:t>없는 환자에 비해  </a:t>
            </a:r>
            <a:r>
              <a:rPr lang="ko-KR" altLang="en-US" b="1" dirty="0" err="1"/>
              <a:t>생존률이</a:t>
            </a:r>
            <a:r>
              <a:rPr lang="ko-KR" altLang="en-US" b="1" dirty="0"/>
              <a:t> 유의하게 낮음을 보실 수 있습니다</a:t>
            </a:r>
            <a:r>
              <a:rPr lang="en-US" altLang="ko-KR" b="1" dirty="0"/>
              <a:t>. 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6614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요약을 말씀드리겠습니다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간질성폐질환의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급성악화 발생은 흔하고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나쁜 예후를 보이고 있습니다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급성악화의 기전에 대한 연구는 지속적으로 필요합니다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특발성 폐섬유증 환자를 제외한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간질성폐질환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급성악화의 정의 및 진단 기준의 개발이 필요 하겠습니다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폐질환의 급성악화시 고용량 스테로이드 효과에 대한 연구들이 최근에 발표가 되었으나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근거 수준은 여전히 약한 상태입니다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문헌 근거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유추할때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비특발성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폐섬유증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폐질환 급성 악화서는 고용량의 스테로이드 투여가 환자의 임상경과 개선에 도움일 될 것으로 생각됩니다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특발성 폐섬유증 급성악화에서는 여전히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controversial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최근 국내 연구를 근거와 현재 임상적 상황을 고려할 때는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non-pulse high dose steroid therapy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tapering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고려하지 않을까 생각이 듭니다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이상 저의 발표를 마치겠습니다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349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요약을 말씀드리겠습니다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간질성폐질환의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급성악화 발생은 흔하고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나쁜 예후를 보이고 있습니다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급성악화의 기전에 대한 연구는 지속적으로 필요합니다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특발성 폐섬유증 환자를 제외한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간질성폐질환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급성악화의 정의 및 진단 기준의 개발이 필요 하겠습니다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폐질환의 급성악화시 고용량 스테로이드 효과에 대한 연구들이 최근에 발표가 되었으나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근거 수준은 여전히 약한 상태입니다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문헌 근거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유추할때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비특발성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폐섬유증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폐질환 급성 악화서는 고용량의 스테로이드 투여가 환자의 임상경과 개선에 도움일 될 것으로 생각됩니다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특발성 폐섬유증 급성악화에서는 여전히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controversial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최근 국내 연구를 근거와 현재 임상적 상황을 고려할 때는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non-pulse high dose steroid therapy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tapering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고려하지 않을까 생각이 듭니다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이상 저의 발표를 마치겠습니다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860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F9FEE-E595-4CF2-9418-469F9DCB13B0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61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국내 건강보험 자료분석을 한 연구에 따르면</a:t>
            </a:r>
            <a:r>
              <a:rPr lang="en-US" altLang="ko-KR" b="1" dirty="0"/>
              <a:t>,</a:t>
            </a:r>
            <a:r>
              <a:rPr lang="ko-KR" altLang="en-US" b="1" dirty="0"/>
              <a:t>  인공호흡기를 적용하는 특발성 폐섬유증 환자에서는 </a:t>
            </a:r>
            <a:r>
              <a:rPr lang="en-US" altLang="ko-KR" b="1" dirty="0"/>
              <a:t>90</a:t>
            </a:r>
            <a:r>
              <a:rPr lang="ko-KR" altLang="en-US" b="1" dirty="0"/>
              <a:t>일 사망률이 </a:t>
            </a:r>
            <a:r>
              <a:rPr lang="en-US" altLang="ko-KR" b="1" dirty="0"/>
              <a:t>90%</a:t>
            </a:r>
            <a:r>
              <a:rPr lang="ko-KR" altLang="en-US" b="1" dirty="0"/>
              <a:t>로 </a:t>
            </a:r>
            <a:r>
              <a:rPr lang="en-US" altLang="ko-KR" b="1" dirty="0"/>
              <a:t> 10</a:t>
            </a:r>
            <a:r>
              <a:rPr lang="ko-KR" altLang="en-US" b="1" dirty="0"/>
              <a:t>명 중 </a:t>
            </a:r>
            <a:r>
              <a:rPr lang="en-US" altLang="ko-KR" b="1" dirty="0"/>
              <a:t>9</a:t>
            </a:r>
            <a:r>
              <a:rPr lang="ko-KR" altLang="en-US" b="1" dirty="0"/>
              <a:t>명이 사망할 정도로 예후가 나쁜 것으로 알려져 있습니다</a:t>
            </a:r>
            <a:r>
              <a:rPr lang="en-US" altLang="ko-KR" b="1" dirty="0"/>
              <a:t>. 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54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특발성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폐섬유증외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섬유증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폐질환에서 급성악화에 발생에 대한 최근 일본에서 진행한 연구가 있습니다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특발성 폐섬유증에 비해 특발성 섬유증을 제외한 나머지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섬유성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폐질환 급성 악화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발생률은 낮으나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급성악화 이후의 전체 생존 및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90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생존률에서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양 군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간에 차이가 없음을 보여 주어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특발성 폐섬유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아닌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섬유성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폐질환에서 급성 악화의 임상적으로 중요성을 보여주고 있습니다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223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특발성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폐섬유증외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섬유증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폐질환에서 급성악화에 발생에 대한 최근 일본에서 진행한 연구가 있습니다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특발성 폐섬유증에 비해 특발성 섬유증을 제외한 나머지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섬유성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폐질환 급성 악화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발생률은 낮으나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급성악화 이후의 전체 생존 및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90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생존률에서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양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군간에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차이가 없음을 보여 주어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latinLnBrk="1"/>
            <a:endParaRPr lang="en-US" altLang="ko-K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특발성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폐섬유이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아닌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섬유성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간질성</a:t>
            </a:r>
            <a:r>
              <a:rPr lang="ko-KR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폐질환에서 급성 악화의 임상적으로 중요성을 보여주고 있습니다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99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국내 단일기관 연구에서 시행한 </a:t>
            </a:r>
            <a:r>
              <a:rPr lang="en-US" altLang="ko-KR" b="1" dirty="0"/>
              <a:t>PPF </a:t>
            </a:r>
            <a:r>
              <a:rPr lang="ko-KR" altLang="en-US" b="1" dirty="0"/>
              <a:t>환자들의 대상으로 시행한 급성악화의 발생 및 결과에 대한  연구에서 </a:t>
            </a:r>
            <a:r>
              <a:rPr lang="en-US" altLang="ko-KR" b="1" dirty="0"/>
              <a:t> 1</a:t>
            </a:r>
            <a:r>
              <a:rPr lang="ko-KR" altLang="en-US" b="1" dirty="0"/>
              <a:t>년 급성 악화 발생률은 </a:t>
            </a:r>
            <a:r>
              <a:rPr lang="en-US" altLang="ko-KR" b="1" dirty="0"/>
              <a:t>12.5%</a:t>
            </a:r>
            <a:r>
              <a:rPr lang="ko-KR" altLang="en-US" b="1" dirty="0"/>
              <a:t>로</a:t>
            </a:r>
            <a:r>
              <a:rPr lang="en-US" altLang="ko-KR" b="1" dirty="0"/>
              <a:t>, </a:t>
            </a:r>
          </a:p>
          <a:p>
            <a:endParaRPr lang="en-US" altLang="ko-KR" b="1" dirty="0"/>
          </a:p>
          <a:p>
            <a:r>
              <a:rPr lang="ko-KR" altLang="en-US" b="1" dirty="0"/>
              <a:t>앞선 국내 특발성 폐섬유증과 유사한 악화의 비율을 보여 주었고</a:t>
            </a:r>
            <a:r>
              <a:rPr lang="en-US" altLang="ko-KR" b="1" dirty="0"/>
              <a:t>, </a:t>
            </a:r>
            <a:r>
              <a:rPr lang="ko-KR" altLang="en-US" b="1" dirty="0" err="1"/>
              <a:t>생존률</a:t>
            </a:r>
            <a:r>
              <a:rPr lang="ko-KR" altLang="en-US" b="1" dirty="0"/>
              <a:t> 또한 급성 악화가 있는 환자에서 유의하게 낮음을 보여 주었습니다</a:t>
            </a:r>
            <a:r>
              <a:rPr lang="en-US" altLang="ko-KR" b="1" dirty="0"/>
              <a:t>.</a:t>
            </a:r>
          </a:p>
          <a:p>
            <a:endParaRPr lang="en-US" altLang="ko-KR" dirty="0"/>
          </a:p>
          <a:p>
            <a:r>
              <a:rPr lang="ko-KR" altLang="en-US" b="1" dirty="0"/>
              <a:t>이처럼 </a:t>
            </a:r>
            <a:r>
              <a:rPr lang="ko-KR" altLang="en-US" b="1" dirty="0" err="1"/>
              <a:t>간질성</a:t>
            </a:r>
            <a:r>
              <a:rPr lang="ko-KR" altLang="en-US" b="1" dirty="0"/>
              <a:t> 폐질환의 급성 악화의 발생은 흔하게 접할 수 있고</a:t>
            </a:r>
            <a:r>
              <a:rPr lang="en-US" altLang="ko-KR" b="1" dirty="0"/>
              <a:t>,  </a:t>
            </a:r>
            <a:r>
              <a:rPr lang="ko-KR" altLang="en-US" b="1" dirty="0"/>
              <a:t>환자들의 나쁜 </a:t>
            </a:r>
            <a:r>
              <a:rPr lang="ko-KR" altLang="en-US" b="1" dirty="0" err="1"/>
              <a:t>에후에</a:t>
            </a:r>
            <a:r>
              <a:rPr lang="ko-KR" altLang="en-US" b="1" dirty="0"/>
              <a:t> 영향을 미치기에 </a:t>
            </a:r>
            <a:r>
              <a:rPr lang="en-US" altLang="ko-KR" b="1" dirty="0"/>
              <a:t> </a:t>
            </a:r>
            <a:r>
              <a:rPr lang="ko-KR" altLang="en-US" b="1" dirty="0"/>
              <a:t>항상 이에 대해 임상의들의 주의와 관심이 필요합니다</a:t>
            </a:r>
            <a:r>
              <a:rPr lang="en-US" altLang="ko-KR" b="1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30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PPF</a:t>
            </a:r>
            <a:r>
              <a:rPr lang="ko-KR" altLang="en-US" b="1" dirty="0"/>
              <a:t>환자에서 </a:t>
            </a:r>
            <a:r>
              <a:rPr lang="en-US" altLang="ko-KR" b="1" dirty="0" err="1"/>
              <a:t>nintedanib</a:t>
            </a:r>
            <a:r>
              <a:rPr lang="ko-KR" altLang="en-US" b="1" dirty="0"/>
              <a:t>에 대한 </a:t>
            </a:r>
            <a:r>
              <a:rPr lang="en-US" altLang="ko-KR" b="1" dirty="0"/>
              <a:t>prospective, RCT </a:t>
            </a:r>
            <a:r>
              <a:rPr lang="ko-KR" altLang="en-US" b="1" dirty="0"/>
              <a:t>데이터인 </a:t>
            </a:r>
            <a:r>
              <a:rPr lang="en-US" altLang="ko-KR" b="1" dirty="0"/>
              <a:t>INBUILD </a:t>
            </a:r>
            <a:r>
              <a:rPr lang="ko-KR" altLang="en-US" b="1" dirty="0"/>
              <a:t>연구에서 급성악화는 </a:t>
            </a:r>
            <a:r>
              <a:rPr lang="en-US" altLang="ko-KR" b="1" dirty="0"/>
              <a:t>19</a:t>
            </a:r>
            <a:r>
              <a:rPr lang="ko-KR" altLang="en-US" b="1" dirty="0"/>
              <a:t>개월의 </a:t>
            </a:r>
            <a:r>
              <a:rPr lang="en-US" altLang="ko-KR" b="1" dirty="0"/>
              <a:t>median FU </a:t>
            </a:r>
            <a:r>
              <a:rPr lang="ko-KR" altLang="en-US" b="1" dirty="0" err="1"/>
              <a:t>기간중</a:t>
            </a:r>
            <a:r>
              <a:rPr lang="ko-KR" altLang="en-US" b="1" dirty="0"/>
              <a:t>  </a:t>
            </a:r>
            <a:r>
              <a:rPr lang="ko-KR" altLang="en-US" b="1" dirty="0" err="1"/>
              <a:t>환자들중</a:t>
            </a:r>
            <a:r>
              <a:rPr lang="ko-KR" altLang="en-US" b="1" dirty="0"/>
              <a:t> 약 </a:t>
            </a:r>
            <a:r>
              <a:rPr lang="en-US" altLang="ko-KR" b="1" dirty="0"/>
              <a:t>8.7%</a:t>
            </a:r>
            <a:r>
              <a:rPr lang="ko-KR" altLang="en-US" b="1" dirty="0"/>
              <a:t>에서 발생하였습니다</a:t>
            </a:r>
            <a:r>
              <a:rPr lang="en-US" altLang="ko-KR" b="1" dirty="0"/>
              <a:t>. 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148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급성악화 이후 환자의 사망률은 </a:t>
            </a:r>
            <a:r>
              <a:rPr lang="en-US" altLang="ko-KR" b="1" dirty="0"/>
              <a:t>IPF </a:t>
            </a:r>
            <a:r>
              <a:rPr lang="ko-KR" altLang="en-US" b="1" dirty="0"/>
              <a:t>급성 악화 후 사망률과 비슷하기에 현재 임상 진료에서 </a:t>
            </a:r>
            <a:r>
              <a:rPr lang="en-US" altLang="ko-KR" b="1" dirty="0"/>
              <a:t>IPF</a:t>
            </a:r>
            <a:r>
              <a:rPr lang="ko-KR" altLang="en-US" b="1" dirty="0"/>
              <a:t>와 </a:t>
            </a:r>
            <a:r>
              <a:rPr lang="en-US" altLang="ko-KR" b="1" dirty="0"/>
              <a:t>non-IPF ILD </a:t>
            </a:r>
            <a:r>
              <a:rPr lang="ko-KR" altLang="en-US" b="1" dirty="0"/>
              <a:t>환자들의 급성악화에 대한 관심과 추적이 필수적입니다</a:t>
            </a:r>
            <a:r>
              <a:rPr lang="en-US" altLang="ko-KR" b="1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965F6-B8BA-44A5-A4D7-FE819D76EA1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25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FC2D6F-D407-4AB7-B552-15187CA1A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3A9504F-DDF2-418E-A148-50E06C5BE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BB1ECC-1478-4E0D-941B-D667BAF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D4FD4B-0E3B-40F2-902A-A53F9153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24741E-052E-43D1-9261-E2C4E21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50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4780FB-16A5-46B0-BDCC-09E45423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AF6AEC7-4544-4450-8A93-CFC5C2AEA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54095C-9F2D-499F-A5C8-F8288D00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5F8096-5852-4DF5-99DA-A4FAEAD5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487116-D7BB-45A3-9238-D53AB6D9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40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E779D8F-698D-4E7C-956C-8194B8A77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B571FC-D8F7-4523-936C-65D1C779E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1075AB-70D1-4C46-9508-15FF9916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B8EC8F-2FC9-4DAF-A4EF-15E7BAC5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F9F24E-C1C7-497D-B646-5AF99F01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40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A6BBA5F-55D9-421F-8D33-8652DD7CD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0"/>
            <a:ext cx="12190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1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99E913E-7794-4F61-B3A3-26DD2592A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0"/>
            <a:ext cx="12190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4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종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3480F99-FDD9-4E95-8082-9DCDFEC56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0"/>
            <a:ext cx="12190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4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417794-BA14-49EE-9BA3-E8697108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EBC454-40C5-4AB8-B0E3-69DC993A9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541A65-B9EF-4740-845D-C04FB52F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A096BE-FD2B-45CB-9044-5FBAF3D4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21D612-BDEC-4D25-BC20-7442C3D4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44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F03290-E5BC-4900-90F4-550DB036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400254-35EC-46E3-8A01-46F989E48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829EA9-963B-473E-9CA7-37B684F8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A410A2-18D7-40AD-8C5B-0A9591FF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BB4AFE-0EDE-421A-BB25-881CA3C0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54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16FF0C-11B7-45B5-A986-0B3D72FB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B85A13-B7D4-47D6-9085-CDA08804B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482142-3249-4232-A142-4A9DDA6AC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C4B832-D632-4BB9-9C30-1BDE982F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5F910F-2080-4B3E-9467-B319598A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B593EB-AA16-4214-8B5E-03429CEC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2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65524F-E372-45F6-A909-99AD7FA4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A51C93B-1609-49A5-8875-D320CD2B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EC0B20-9F0B-4C52-A776-F2EEB5E91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E1CE2A7-6F55-48A8-8F4B-F1B0C5371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7EA0241-CE86-4DA9-8FF0-C92D35984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324EF62-B94B-4496-A1E2-68A4F26A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2241119-DA6E-4FB9-ACFB-2B705825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F474B99-3561-485C-B378-637B4DCA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62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833260-4FBF-4A26-B40F-35456EF4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CCC207C-DA81-49DF-94CD-DDDA896E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8D8850B-EFFA-49AF-9CE4-8BDD1438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46B06C-AB83-460A-BB40-A153F82D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56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6DFFA09-5914-491C-81A2-99DA3C16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7BA074-E595-4412-AA23-CB5CD81D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C5301D-827F-4CD5-8C8A-D2A29E63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64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7D3686-9C56-41EE-84FC-2C65E2A5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26B78E-D9EE-4B11-96E7-7AC4D5FA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69976F6-FC5D-437D-BFE4-8B4E3C60C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ED2B48-187F-4E34-9E68-763C7E6E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FBB49D-9FF6-4D0F-94EC-C5DBDF0C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20B364-7D06-4C28-8291-F6FE0B2B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60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5F7960-F2EE-459E-8901-402B8F09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D34EAE-9448-42C7-9638-44D971BD7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9BA5CFB-15CD-446E-B691-E6C9CC893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B550F2-4C30-4365-A7C1-AA59FEAE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142F6C-C5BC-4D24-AE77-2CAA9A48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9B7D29-8728-43BC-8C07-82115386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52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F4B43B9-EEC2-4E62-B5D3-0F7DCE2A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9481C8-1F53-409C-9216-6D3F0D1D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E73EDE-D676-4815-BBF4-E370AF24B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CD135-FB8C-4068-8BC5-FD0152F302F4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3E1BA1-F170-4758-894D-8C0EDE78B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962124-E550-4E2B-8C20-68F0A40D3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57C6-B7C5-406B-9423-2FF007EBB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40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97941" y="546931"/>
            <a:ext cx="11371152" cy="207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Update on management of </a:t>
            </a:r>
          </a:p>
          <a:p>
            <a:pPr algn="ctr"/>
            <a:r>
              <a:rPr lang="en-US" altLang="ko-KR" sz="48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acute exacerbation of ILD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286408" y="5706737"/>
            <a:ext cx="5468293" cy="115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경상국립대학교병원 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호흡기알레르기내과 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유정완 </a:t>
            </a:r>
          </a:p>
        </p:txBody>
      </p:sp>
    </p:spTree>
    <p:extLst>
      <p:ext uri="{BB962C8B-B14F-4D97-AF65-F5344CB8AC3E}">
        <p14:creationId xmlns:p14="http://schemas.microsoft.com/office/powerpoint/2010/main" val="262353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25" y="-36183"/>
            <a:ext cx="11613907" cy="1021162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Acute exacerbation of IPF    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7780"/>
              </p:ext>
            </p:extLst>
          </p:nvPr>
        </p:nvGraphicFramePr>
        <p:xfrm>
          <a:off x="381001" y="2616852"/>
          <a:ext cx="11394831" cy="359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4831">
                  <a:extLst>
                    <a:ext uri="{9D8B030D-6E8A-4147-A177-3AD203B41FA5}">
                      <a16:colId xmlns:a16="http://schemas.microsoft.com/office/drawing/2014/main" val="3213968623"/>
                    </a:ext>
                  </a:extLst>
                </a:gridCol>
              </a:tblGrid>
              <a:tr h="816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criteria </a:t>
                      </a:r>
                      <a:endParaRPr lang="ko-KR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87426"/>
                  </a:ext>
                </a:extLst>
              </a:tr>
              <a:tr h="575789"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Previous or concurrent diagnosis of  IPF 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640870"/>
                  </a:ext>
                </a:extLst>
              </a:tr>
              <a:tr h="559615"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Acute worsening or development of dyspnea typically &lt;1 month duration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433137"/>
                  </a:ext>
                </a:extLst>
              </a:tr>
              <a:tr h="81643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Computed tomography with new bilateral ground-glass opacity and/or consolidation superimposed on a background pattern consistent with UIP pattern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716728"/>
                  </a:ext>
                </a:extLst>
              </a:tr>
              <a:tr h="816431"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Deterioration not fully explained by cardiac failure or fluid overload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671249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84409"/>
              </p:ext>
            </p:extLst>
          </p:nvPr>
        </p:nvGraphicFramePr>
        <p:xfrm>
          <a:off x="381001" y="923203"/>
          <a:ext cx="11394831" cy="155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4831">
                  <a:extLst>
                    <a:ext uri="{9D8B030D-6E8A-4147-A177-3AD203B41FA5}">
                      <a16:colId xmlns:a16="http://schemas.microsoft.com/office/drawing/2014/main" val="205609640"/>
                    </a:ext>
                  </a:extLst>
                </a:gridCol>
              </a:tblGrid>
              <a:tr h="734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</a:t>
                      </a:r>
                      <a:endParaRPr lang="ko-KR" alt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36481"/>
                  </a:ext>
                </a:extLst>
              </a:tr>
              <a:tr h="734159">
                <a:tc>
                  <a:txBody>
                    <a:bodyPr/>
                    <a:lstStyle/>
                    <a:p>
                      <a:r>
                        <a:rPr lang="en-US" altLang="ko-KR" sz="24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 acute, clinically significant respiratory deterioration characterized by evidence of new widespread alveolar abnormality</a:t>
                      </a:r>
                      <a:endParaRPr lang="ko-KR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546410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9113227" y="6307231"/>
            <a:ext cx="2983293" cy="459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AJRCCM 2016; 194 (3): 265-275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C14205C-996A-4221-B173-BF7D91C5718B}"/>
              </a:ext>
            </a:extLst>
          </p:cNvPr>
          <p:cNvSpPr/>
          <p:nvPr/>
        </p:nvSpPr>
        <p:spPr>
          <a:xfrm>
            <a:off x="381000" y="1944365"/>
            <a:ext cx="11394831" cy="30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and diagnostic criteria for </a:t>
            </a: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non-IPF AE-ILD (?)</a:t>
            </a:r>
            <a:endParaRPr lang="ko-KR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7EE1356-34F1-4523-9160-78DDB6BEB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6" y="95739"/>
            <a:ext cx="10388906" cy="87149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0FF5675-8BD0-47FE-86F0-C3E5F12D0144}"/>
              </a:ext>
            </a:extLst>
          </p:cNvPr>
          <p:cNvSpPr/>
          <p:nvPr/>
        </p:nvSpPr>
        <p:spPr>
          <a:xfrm>
            <a:off x="110169" y="1013551"/>
            <a:ext cx="11898216" cy="1090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12: What would be an appropriate way of defining acute exacerbations of F-ILDs?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ADDE6B-E46A-4219-8470-4A88F39BD7F1}"/>
              </a:ext>
            </a:extLst>
          </p:cNvPr>
          <p:cNvSpPr/>
          <p:nvPr/>
        </p:nvSpPr>
        <p:spPr>
          <a:xfrm>
            <a:off x="110168" y="2148289"/>
            <a:ext cx="11898217" cy="4230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exacerbations of ILD are classically defined based on symptomatic and imaging changes, with new radiological abnormalities mostly seen in the form of ground-glass opacities that generally represent inflammation or lung injury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group considered a less explored concept of acute worsening (or exacerbation) of “fibrosis” per se that may be relevant in the context of non-IPF ILDs;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data on the risk factors for acute exacerbation of PPF are currently inadequate.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CC20EB4-83E7-402A-AA58-D50A8D34DC13}"/>
              </a:ext>
            </a:extLst>
          </p:cNvPr>
          <p:cNvSpPr/>
          <p:nvPr/>
        </p:nvSpPr>
        <p:spPr>
          <a:xfrm>
            <a:off x="9467384" y="6279618"/>
            <a:ext cx="2541001" cy="550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2023; 61: 2103187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2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3F3E522-1150-4642-B954-97A453724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58" y="22302"/>
            <a:ext cx="6898676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7CFE4541-9F9B-43D2-8BA7-698375ADACD7}"/>
              </a:ext>
            </a:extLst>
          </p:cNvPr>
          <p:cNvSpPr/>
          <p:nvPr/>
        </p:nvSpPr>
        <p:spPr>
          <a:xfrm>
            <a:off x="8593157" y="6158429"/>
            <a:ext cx="3448279" cy="616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Critical Care 2023; 1(3):100020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7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8E0CBB-27D9-4F58-AAA6-94A91ACF172F}"/>
              </a:ext>
            </a:extLst>
          </p:cNvPr>
          <p:cNvSpPr/>
          <p:nvPr/>
        </p:nvSpPr>
        <p:spPr>
          <a:xfrm>
            <a:off x="1586158" y="1386244"/>
            <a:ext cx="9617725" cy="136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 therapy   </a:t>
            </a:r>
            <a:endParaRPr lang="ko-KR" alt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FF2F23-4F46-4613-950F-9861BC51F0E0}"/>
              </a:ext>
            </a:extLst>
          </p:cNvPr>
          <p:cNvSpPr txBox="1"/>
          <p:nvPr/>
        </p:nvSpPr>
        <p:spPr>
          <a:xfrm>
            <a:off x="1889927" y="2884362"/>
            <a:ext cx="901018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Corticosteroid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Immunosuppressive agents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Antifibrotics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New drug: </a:t>
            </a:r>
            <a:r>
              <a:rPr lang="en-US" altLang="ko-KR" sz="3200" b="1" spc="-200" dirty="0" err="1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Nerandomilast</a:t>
            </a:r>
            <a:r>
              <a:rPr lang="en-US" altLang="ko-KR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(PDE4B inhibitor) </a:t>
            </a:r>
            <a:endParaRPr lang="ko-KR" altLang="en-US" sz="3200" b="1" spc="-200" dirty="0">
              <a:ln w="3175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0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2093C7D-C004-4686-BE3D-B4C8DBCB8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2" t="2074" r="1511" b="11373"/>
          <a:stretch/>
        </p:blipFill>
        <p:spPr>
          <a:xfrm>
            <a:off x="838200" y="33051"/>
            <a:ext cx="9866980" cy="516951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D641F4F-D88F-4C52-8E4D-AC8BB22E47B1}"/>
              </a:ext>
            </a:extLst>
          </p:cNvPr>
          <p:cNvSpPr/>
          <p:nvPr/>
        </p:nvSpPr>
        <p:spPr>
          <a:xfrm>
            <a:off x="9511918" y="6387876"/>
            <a:ext cx="2680082" cy="377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AJRCCM 2011; 183: 788-824</a:t>
            </a:r>
          </a:p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AJRCCM 2022; 205: 18-47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66DFC15E-0ED5-4A82-A687-2EEC789345C8}"/>
              </a:ext>
            </a:extLst>
          </p:cNvPr>
          <p:cNvSpPr txBox="1">
            <a:spLocks/>
          </p:cNvSpPr>
          <p:nvPr/>
        </p:nvSpPr>
        <p:spPr>
          <a:xfrm>
            <a:off x="838200" y="5249817"/>
            <a:ext cx="10515600" cy="14355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recommendation, very low-quality evidence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published or planned RCTs for AE-IPF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Expert opinion, no specific guidance on dose, route and duration 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8CBABEF-ACAE-47A2-9074-E0573A1B725F}"/>
              </a:ext>
            </a:extLst>
          </p:cNvPr>
          <p:cNvSpPr/>
          <p:nvPr/>
        </p:nvSpPr>
        <p:spPr>
          <a:xfrm>
            <a:off x="5960125" y="3360145"/>
            <a:ext cx="2644048" cy="5067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16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96"/>
            <a:ext cx="5397720" cy="219626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2944" y="2264972"/>
            <a:ext cx="77559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2016/1/1-2018/12/31, Retrospective single center study</a:t>
            </a:r>
          </a:p>
          <a:p>
            <a:r>
              <a:rPr lang="en-US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 patients with AE-ILD (117 IPF and 65 non-IPF admitted to ED)</a:t>
            </a:r>
          </a:p>
          <a:p>
            <a:r>
              <a:rPr lang="en-US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dose ( 0.5-1mg/kg) </a:t>
            </a:r>
            <a:r>
              <a:rPr lang="en-US" altLang="ko-KR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dose (&gt;1mg/kg) prednisolone therapy </a:t>
            </a:r>
            <a:endParaRPr lang="ko-KR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738712" y="6333423"/>
            <a:ext cx="4321743" cy="43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 2021; 11:5762</a:t>
            </a:r>
            <a:endParaRPr lang="ko-KR" alt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C64289-3EBC-4FC1-AC9A-C9736058D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23" y="3695368"/>
            <a:ext cx="7589582" cy="296983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D87E03E-AE4B-45CD-974B-439F8A73BD1F}"/>
              </a:ext>
            </a:extLst>
          </p:cNvPr>
          <p:cNvSpPr/>
          <p:nvPr/>
        </p:nvSpPr>
        <p:spPr>
          <a:xfrm>
            <a:off x="130223" y="5761824"/>
            <a:ext cx="7589582" cy="253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6924A6-4578-4812-94A4-DCCEB6A2645A}"/>
              </a:ext>
            </a:extLst>
          </p:cNvPr>
          <p:cNvSpPr/>
          <p:nvPr/>
        </p:nvSpPr>
        <p:spPr>
          <a:xfrm>
            <a:off x="130223" y="3216983"/>
            <a:ext cx="7107860" cy="478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related to 90-day mortality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6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" y="1712018"/>
            <a:ext cx="4184118" cy="334355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214" y="2002541"/>
            <a:ext cx="3774899" cy="292554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113" y="2066285"/>
            <a:ext cx="3843026" cy="292554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24254" y="5055577"/>
            <a:ext cx="3472960" cy="40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patients </a:t>
            </a:r>
            <a:endParaRPr lang="ko-KR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399153" y="5055577"/>
            <a:ext cx="3472960" cy="40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IPF patients </a:t>
            </a:r>
            <a:endParaRPr lang="ko-KR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242179" y="5055577"/>
            <a:ext cx="3472960" cy="40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Non-IPF ILD patients  </a:t>
            </a:r>
            <a:endParaRPr lang="ko-KR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077669" y="6271332"/>
            <a:ext cx="4018851" cy="43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 2021; 11:5762</a:t>
            </a:r>
            <a:endParaRPr lang="ko-KR" alt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AC6CA05-70E4-495D-942B-4CB15A262A3E}"/>
              </a:ext>
            </a:extLst>
          </p:cNvPr>
          <p:cNvSpPr/>
          <p:nvPr/>
        </p:nvSpPr>
        <p:spPr>
          <a:xfrm>
            <a:off x="211756" y="517567"/>
            <a:ext cx="10886173" cy="1106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Kaplan–Meier survival curves according to corticosteroid use</a:t>
            </a:r>
            <a:endParaRPr lang="ko-KR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9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B6065E4-5C49-4F07-B943-45B69E1D1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6" y="175044"/>
            <a:ext cx="6777053" cy="149401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DA5E7A8-2C2D-46C0-9F7C-569937DF9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512" y="0"/>
            <a:ext cx="5104105" cy="644486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BD8509B-D454-47A8-BBF0-83D602C3C955}"/>
              </a:ext>
            </a:extLst>
          </p:cNvPr>
          <p:cNvSpPr/>
          <p:nvPr/>
        </p:nvSpPr>
        <p:spPr>
          <a:xfrm>
            <a:off x="145283" y="1976924"/>
            <a:ext cx="6538660" cy="4089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study, January 2013 – December 2021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 patients with AE-IPF with corticosteroids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 regimen group (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≥ 250 mg/d or equivalent) 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Non-pulse regimen group ( 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1mg/kg/d)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 outcomes : 3- and 12- month survival  </a:t>
            </a:r>
            <a:endParaRPr lang="ko-KR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5B8A404-58E0-4CD6-A59A-EA2BA78FB653}"/>
              </a:ext>
            </a:extLst>
          </p:cNvPr>
          <p:cNvSpPr/>
          <p:nvPr/>
        </p:nvSpPr>
        <p:spPr>
          <a:xfrm>
            <a:off x="9452660" y="6439687"/>
            <a:ext cx="2633031" cy="41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Respirology</a:t>
            </a:r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2024;29:235–242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19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BE3F1D6-D091-4B3E-8114-2CE3857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2"/>
          <a:stretch/>
        </p:blipFill>
        <p:spPr>
          <a:xfrm>
            <a:off x="190431" y="27542"/>
            <a:ext cx="8961440" cy="677537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341B1B8-151A-4800-B30A-C2B98997C5DC}"/>
              </a:ext>
            </a:extLst>
          </p:cNvPr>
          <p:cNvSpPr/>
          <p:nvPr/>
        </p:nvSpPr>
        <p:spPr>
          <a:xfrm>
            <a:off x="9566841" y="6129988"/>
            <a:ext cx="2434728" cy="683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Respirology</a:t>
            </a:r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2024;29:235–242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8F1D5F-B19C-4FE0-8315-4476E61C2C97}"/>
              </a:ext>
            </a:extLst>
          </p:cNvPr>
          <p:cNvSpPr/>
          <p:nvPr/>
        </p:nvSpPr>
        <p:spPr>
          <a:xfrm>
            <a:off x="385590" y="6015209"/>
            <a:ext cx="8637224" cy="253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425681-F55F-436F-A9FB-0FEE3DB4BCB2}"/>
              </a:ext>
            </a:extLst>
          </p:cNvPr>
          <p:cNvSpPr/>
          <p:nvPr/>
        </p:nvSpPr>
        <p:spPr>
          <a:xfrm>
            <a:off x="385590" y="4164376"/>
            <a:ext cx="8637224" cy="1619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5444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E4D4E0A-A8CE-4DAD-99D4-23DF9E6A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095" y="819978"/>
            <a:ext cx="9501809" cy="521804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7AA2A7E-777F-489C-9A1B-EA982830B664}"/>
              </a:ext>
            </a:extLst>
          </p:cNvPr>
          <p:cNvSpPr/>
          <p:nvPr/>
        </p:nvSpPr>
        <p:spPr>
          <a:xfrm>
            <a:off x="9680681" y="6132742"/>
            <a:ext cx="2434728" cy="683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Respirology</a:t>
            </a:r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2024;29:235–242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8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4F1381-FC26-4892-9ABA-2F8867073FE0}"/>
              </a:ext>
            </a:extLst>
          </p:cNvPr>
          <p:cNvSpPr txBox="1"/>
          <p:nvPr/>
        </p:nvSpPr>
        <p:spPr>
          <a:xfrm>
            <a:off x="815234" y="255718"/>
            <a:ext cx="63236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ln w="3175">
                  <a:solidFill>
                    <a:schemeClr val="tx2"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ko-KR" altLang="en-US" sz="4000" b="1" dirty="0">
              <a:ln w="3175">
                <a:solidFill>
                  <a:schemeClr val="tx2">
                    <a:alpha val="1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CD13C-E432-42BF-9C6A-BCEA9323A322}"/>
              </a:ext>
            </a:extLst>
          </p:cNvPr>
          <p:cNvSpPr txBox="1"/>
          <p:nvPr/>
        </p:nvSpPr>
        <p:spPr>
          <a:xfrm>
            <a:off x="1208143" y="1077825"/>
            <a:ext cx="6824929" cy="646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36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Epidemiology  </a:t>
            </a:r>
            <a:endParaRPr lang="ko-KR" altLang="en-US" sz="3600" b="1" spc="-200" dirty="0">
              <a:ln w="3175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7739F-233E-4E5B-8D19-8F15D5A45C1C}"/>
              </a:ext>
            </a:extLst>
          </p:cNvPr>
          <p:cNvSpPr txBox="1"/>
          <p:nvPr/>
        </p:nvSpPr>
        <p:spPr>
          <a:xfrm>
            <a:off x="1208143" y="1930012"/>
            <a:ext cx="63430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36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Definition and diagnosis</a:t>
            </a:r>
            <a:endParaRPr lang="ko-KR" altLang="en-US" sz="3600" b="1" spc="-200" dirty="0">
              <a:ln w="3175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09A53-B02B-4AE9-BFF6-26E287F69BD7}"/>
              </a:ext>
            </a:extLst>
          </p:cNvPr>
          <p:cNvSpPr txBox="1"/>
          <p:nvPr/>
        </p:nvSpPr>
        <p:spPr>
          <a:xfrm>
            <a:off x="1208143" y="2864912"/>
            <a:ext cx="64383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36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Pharmacologic Therapy</a:t>
            </a:r>
            <a:endParaRPr lang="ko-KR" altLang="en-US" sz="3600" b="1" spc="-200" dirty="0">
              <a:ln w="3175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7239F-C6DB-4A14-9CFA-771FFA5E8D79}"/>
              </a:ext>
            </a:extLst>
          </p:cNvPr>
          <p:cNvSpPr txBox="1"/>
          <p:nvPr/>
        </p:nvSpPr>
        <p:spPr>
          <a:xfrm>
            <a:off x="1713563" y="3455490"/>
            <a:ext cx="909196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Corticosteroid and/or Immunosuppressive agents  </a:t>
            </a:r>
            <a:endParaRPr lang="ko-KR" altLang="en-US" sz="3200" b="1" spc="-200" dirty="0">
              <a:ln w="3175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418D2-8751-4FBB-8343-F194B15546A7}"/>
              </a:ext>
            </a:extLst>
          </p:cNvPr>
          <p:cNvSpPr txBox="1"/>
          <p:nvPr/>
        </p:nvSpPr>
        <p:spPr>
          <a:xfrm>
            <a:off x="1743297" y="4074009"/>
            <a:ext cx="909196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Antifibrotic agents: </a:t>
            </a:r>
            <a:r>
              <a:rPr lang="en-US" altLang="ko-KR" sz="3200" b="1" spc="-200" dirty="0" err="1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Nintedanib</a:t>
            </a:r>
            <a:r>
              <a:rPr lang="en-US" altLang="ko-KR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and Pirfenidone  </a:t>
            </a:r>
            <a:endParaRPr lang="ko-KR" altLang="en-US" sz="3200" b="1" spc="-200" dirty="0">
              <a:ln w="3175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A79B6-5EE3-47D0-B1FA-50C99E8076FC}"/>
              </a:ext>
            </a:extLst>
          </p:cNvPr>
          <p:cNvSpPr txBox="1"/>
          <p:nvPr/>
        </p:nvSpPr>
        <p:spPr>
          <a:xfrm>
            <a:off x="1743297" y="4692532"/>
            <a:ext cx="909196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PDE4B</a:t>
            </a:r>
            <a:r>
              <a:rPr lang="ko-KR" altLang="en-US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inhibitor:</a:t>
            </a:r>
            <a:r>
              <a:rPr lang="ko-KR" altLang="en-US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b="1" spc="-200" dirty="0" err="1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Nerandomilast</a:t>
            </a:r>
            <a:r>
              <a:rPr lang="en-US" altLang="ko-KR" sz="3200" b="1" spc="-200" dirty="0">
                <a:ln w="3175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3200" b="1" spc="-200" dirty="0">
              <a:ln w="3175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79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6606EE4-A4CC-4A80-A1C4-592B49AB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34" y="119391"/>
            <a:ext cx="10885743" cy="627596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D4DC209-CB67-4F81-9E88-A85670B4629B}"/>
              </a:ext>
            </a:extLst>
          </p:cNvPr>
          <p:cNvSpPr/>
          <p:nvPr/>
        </p:nvSpPr>
        <p:spPr>
          <a:xfrm>
            <a:off x="9757272" y="6320031"/>
            <a:ext cx="2434728" cy="493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Respirology</a:t>
            </a:r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2024;29:235–242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9B31D3A-65DA-4E07-9A23-73438B0BF62D}"/>
              </a:ext>
            </a:extLst>
          </p:cNvPr>
          <p:cNvSpPr/>
          <p:nvPr/>
        </p:nvSpPr>
        <p:spPr>
          <a:xfrm>
            <a:off x="749147" y="3139807"/>
            <a:ext cx="10289754" cy="2891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BEF4C29-CB76-4508-81C2-55EA594E6C55}"/>
              </a:ext>
            </a:extLst>
          </p:cNvPr>
          <p:cNvSpPr/>
          <p:nvPr/>
        </p:nvSpPr>
        <p:spPr>
          <a:xfrm>
            <a:off x="764723" y="6013374"/>
            <a:ext cx="10349459" cy="2891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26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45DBA2-BE48-4F53-92F5-C08FB0D7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04"/>
            <a:ext cx="10515600" cy="967915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Overall survival of propensity score-matched groups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 descr="C:\Users\형권형\OneDrive\바탕 화면\pf박지명 연구\Final\Respirology\KM0811_m.tiff">
            <a:extLst>
              <a:ext uri="{FF2B5EF4-FFF2-40B4-BE49-F238E27FC236}">
                <a16:creationId xmlns:a16="http://schemas.microsoft.com/office/drawing/2014/main" id="{F6414713-BFC8-4961-BED9-B79BA90936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30" y="910799"/>
            <a:ext cx="9185765" cy="50364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96800C3-9234-442E-994B-741BF5891458}"/>
              </a:ext>
            </a:extLst>
          </p:cNvPr>
          <p:cNvSpPr/>
          <p:nvPr/>
        </p:nvSpPr>
        <p:spPr>
          <a:xfrm>
            <a:off x="9680681" y="6132742"/>
            <a:ext cx="2434728" cy="683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Respirology</a:t>
            </a:r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2024;29:235–242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17613"/>
              </p:ext>
            </p:extLst>
          </p:nvPr>
        </p:nvGraphicFramePr>
        <p:xfrm>
          <a:off x="85725" y="1047750"/>
          <a:ext cx="12011025" cy="508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732">
                  <a:extLst>
                    <a:ext uri="{9D8B030D-6E8A-4147-A177-3AD203B41FA5}">
                      <a16:colId xmlns:a16="http://schemas.microsoft.com/office/drawing/2014/main" val="3125495535"/>
                    </a:ext>
                  </a:extLst>
                </a:gridCol>
                <a:gridCol w="3099933">
                  <a:extLst>
                    <a:ext uri="{9D8B030D-6E8A-4147-A177-3AD203B41FA5}">
                      <a16:colId xmlns:a16="http://schemas.microsoft.com/office/drawing/2014/main" val="2968211827"/>
                    </a:ext>
                  </a:extLst>
                </a:gridCol>
                <a:gridCol w="2586763">
                  <a:extLst>
                    <a:ext uri="{9D8B030D-6E8A-4147-A177-3AD203B41FA5}">
                      <a16:colId xmlns:a16="http://schemas.microsoft.com/office/drawing/2014/main" val="2433019576"/>
                    </a:ext>
                  </a:extLst>
                </a:gridCol>
                <a:gridCol w="2369242">
                  <a:extLst>
                    <a:ext uri="{9D8B030D-6E8A-4147-A177-3AD203B41FA5}">
                      <a16:colId xmlns:a16="http://schemas.microsoft.com/office/drawing/2014/main" val="3190486979"/>
                    </a:ext>
                  </a:extLst>
                </a:gridCol>
                <a:gridCol w="1846355">
                  <a:extLst>
                    <a:ext uri="{9D8B030D-6E8A-4147-A177-3AD203B41FA5}">
                      <a16:colId xmlns:a16="http://schemas.microsoft.com/office/drawing/2014/main" val="2813758119"/>
                    </a:ext>
                  </a:extLst>
                </a:gridCol>
              </a:tblGrid>
              <a:tr h="6978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 no.</a:t>
                      </a:r>
                      <a:endParaRPr lang="ko-KR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r>
                        <a:rPr lang="en-US" altLang="ko-KR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lang="ko-KR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Interventions</a:t>
                      </a:r>
                      <a:endParaRPr lang="ko-KR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Locations</a:t>
                      </a:r>
                      <a:r>
                        <a:rPr lang="en-US" altLang="ko-KR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080729"/>
                  </a:ext>
                </a:extLst>
              </a:tr>
              <a:tr h="1439946">
                <a:tc>
                  <a:txBody>
                    <a:bodyPr/>
                    <a:lstStyle/>
                    <a:p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NCT04996303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Efficacy of Steroid Pulse Therapy in Acute Exacerbation of Idiopathic Pulmonary Fibrosis (AE-IPF) Admitted in ER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Idiopathic Pulmonary Fibrosis With Acute</a:t>
                      </a:r>
                    </a:p>
                    <a:p>
                      <a:r>
                        <a:rPr lang="en-US" altLang="ko-KR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Exacerbation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•Drug: Routine steroid administration group</a:t>
                      </a:r>
                    </a:p>
                    <a:p>
                      <a:r>
                        <a:rPr lang="en-US" altLang="ko-KR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•Device: Steroid pulse therapy group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Severance Hospital, </a:t>
                      </a:r>
                      <a:r>
                        <a:rPr lang="en-US" altLang="ko-KR" sz="1800" b="1" i="0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Yonsei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University College of Medicine,</a:t>
                      </a:r>
                    </a:p>
                    <a:p>
                      <a:r>
                        <a:rPr lang="en-US" altLang="ko-KR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Seoul, Korea, Republic of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996926"/>
                  </a:ext>
                </a:extLst>
              </a:tr>
              <a:tr h="697891">
                <a:tc>
                  <a:txBody>
                    <a:bodyPr/>
                    <a:lstStyle/>
                    <a:p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NCT03286556</a:t>
                      </a:r>
                    </a:p>
                    <a:p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(STRIVE-IPF)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Autoantibody Reduction for Acute Exacerbations of Idiopathic</a:t>
                      </a:r>
                    </a:p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Pulmonary Fibrosis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•Idiopathic Pulmonary Fibrosis, Acute Fatal</a:t>
                      </a:r>
                    </a:p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Form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•Drug: Autoantibody Reductive Therapy</a:t>
                      </a:r>
                    </a:p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•Drug: Treatment as Usual (TAU)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118184"/>
                  </a:ext>
                </a:extLst>
              </a:tr>
              <a:tr h="697891">
                <a:tc>
                  <a:txBody>
                    <a:bodyPr/>
                    <a:lstStyle/>
                    <a:p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NCT03584802</a:t>
                      </a:r>
                    </a:p>
                    <a:p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(EXCHANGE-IPF)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Therapeutic Plasma Exchange, Rituximab and IV Ig for</a:t>
                      </a:r>
                    </a:p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Severe Acute Exacerbation of IPF Admitted in ICU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Exacerbation of Idiopathic Pulmonary</a:t>
                      </a:r>
                    </a:p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Fibrosis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Other: Therapeutic plasma exchanges</a:t>
                      </a:r>
                    </a:p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•Other: Conventional treatment of AE-IPF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fr-FR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Hôpital Bichat Claude Bernard, Paris, France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695691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285750" y="114300"/>
            <a:ext cx="11639550" cy="933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trials for AE-IPF treatment</a:t>
            </a:r>
            <a:endParaRPr lang="ko-KR" alt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4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8D682B4-F0A6-4446-8190-1018E4F09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8" y="50010"/>
            <a:ext cx="7822415" cy="140402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552D21E-CFA1-4B7E-B9C7-2650E4A5F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19" y="1454308"/>
            <a:ext cx="6082827" cy="523030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6261EAC-B777-4389-9C2C-E68900C71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071" y="3194352"/>
            <a:ext cx="5865293" cy="328230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9B650E8-A91D-46B5-9AEF-58F69D7E9A75}"/>
              </a:ext>
            </a:extLst>
          </p:cNvPr>
          <p:cNvSpPr/>
          <p:nvPr/>
        </p:nvSpPr>
        <p:spPr>
          <a:xfrm>
            <a:off x="9615569" y="6387611"/>
            <a:ext cx="2478795" cy="470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Thorax 2025;80:140–149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6348A44-8B18-4A70-B3B0-0B1334511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1813" y="325432"/>
            <a:ext cx="2782957" cy="9144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B3EB137-E614-4C55-863A-9A835ACE74C0}"/>
              </a:ext>
            </a:extLst>
          </p:cNvPr>
          <p:cNvSpPr/>
          <p:nvPr/>
        </p:nvSpPr>
        <p:spPr>
          <a:xfrm>
            <a:off x="7076400" y="1321837"/>
            <a:ext cx="3540206" cy="961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studies: all ILD subtypes</a:t>
            </a:r>
          </a:p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studies: only IPF </a:t>
            </a:r>
            <a:endParaRPr lang="ko-KR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33A761-62D2-44C9-A810-E6D082786404}"/>
              </a:ext>
            </a:extLst>
          </p:cNvPr>
          <p:cNvSpPr/>
          <p:nvPr/>
        </p:nvSpPr>
        <p:spPr>
          <a:xfrm>
            <a:off x="6821313" y="2268661"/>
            <a:ext cx="403365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definition of exacerbation </a:t>
            </a:r>
          </a:p>
          <a:p>
            <a:pPr algn="ctr"/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high dose steroid with variations in dosage</a:t>
            </a:r>
            <a:endParaRPr lang="ko-KR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DA408AE-C4CD-41D2-BDDE-2C374CB1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" y="70940"/>
            <a:ext cx="7593895" cy="129193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E1B35C8-7DA0-43C6-A935-21A18DD9E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3" y="2049494"/>
            <a:ext cx="6363207" cy="4148166"/>
          </a:xfrm>
          <a:prstGeom prst="rect">
            <a:avLst/>
          </a:prstGeom>
          <a:noFill/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B97FB10-BB7E-42D1-BD43-C82C3C76D044}"/>
              </a:ext>
            </a:extLst>
          </p:cNvPr>
          <p:cNvSpPr/>
          <p:nvPr/>
        </p:nvSpPr>
        <p:spPr>
          <a:xfrm>
            <a:off x="8185533" y="6302988"/>
            <a:ext cx="3876100" cy="428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Arthritis and rheumatology  2024; 76: 1182-1200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9F7C532-6FD5-408F-9AB2-CC84DDD06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831" y="1106733"/>
            <a:ext cx="5585037" cy="525134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14CC10A-5D6B-4BE4-883C-87AE07AC62BC}"/>
              </a:ext>
            </a:extLst>
          </p:cNvPr>
          <p:cNvSpPr/>
          <p:nvPr/>
        </p:nvSpPr>
        <p:spPr>
          <a:xfrm>
            <a:off x="6592831" y="1106733"/>
            <a:ext cx="5527386" cy="15373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913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b="60592"/>
          <a:stretch/>
        </p:blipFill>
        <p:spPr>
          <a:xfrm>
            <a:off x="90315" y="89208"/>
            <a:ext cx="10507396" cy="151656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968304" y="6456355"/>
            <a:ext cx="2905125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Lancet Respir Med 2022; 10: 26-34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882B0C2-44E4-43BB-BFCA-713DBA7611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8" r="3460" b="13468"/>
          <a:stretch/>
        </p:blipFill>
        <p:spPr>
          <a:xfrm>
            <a:off x="7228482" y="2863127"/>
            <a:ext cx="4963518" cy="35932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F769EA3-84BB-458C-AE54-FA83F830B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4" y="3786789"/>
            <a:ext cx="7099707" cy="198791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2D4FBB64-D0C5-4B1E-AF75-F64A1C6CEB61}"/>
              </a:ext>
            </a:extLst>
          </p:cNvPr>
          <p:cNvSpPr/>
          <p:nvPr/>
        </p:nvSpPr>
        <p:spPr>
          <a:xfrm>
            <a:off x="33453" y="1580345"/>
            <a:ext cx="7627434" cy="1709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hospitals in France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2016/1/22-2018/7/19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Patients (≥18 years) with AE and suspected AE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end point: 3-month all-cause mortality </a:t>
            </a:r>
          </a:p>
        </p:txBody>
      </p:sp>
    </p:spTree>
    <p:extLst>
      <p:ext uri="{BB962C8B-B14F-4D97-AF65-F5344CB8AC3E}">
        <p14:creationId xmlns:p14="http://schemas.microsoft.com/office/powerpoint/2010/main" val="2009167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3B407B5-FEEE-4107-A075-1FDDBC963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9" y="129627"/>
            <a:ext cx="9492859" cy="254747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0262A59-1274-42ED-976C-F96DAB620512}"/>
              </a:ext>
            </a:extLst>
          </p:cNvPr>
          <p:cNvSpPr/>
          <p:nvPr/>
        </p:nvSpPr>
        <p:spPr>
          <a:xfrm>
            <a:off x="8791460" y="6092328"/>
            <a:ext cx="3205909" cy="59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Lancet Respir Med </a:t>
            </a:r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2023; 11: 45–54 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D267F55-8A98-4727-A252-6A3C4D399657}"/>
              </a:ext>
            </a:extLst>
          </p:cNvPr>
          <p:cNvSpPr/>
          <p:nvPr/>
        </p:nvSpPr>
        <p:spPr>
          <a:xfrm>
            <a:off x="157429" y="2833216"/>
            <a:ext cx="11377231" cy="3448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  <a:p>
            <a:endParaRPr lang="ko-KR" alt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Dec 1, 2014, and March 31, 2020 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</a:t>
            </a:r>
            <a:r>
              <a:rPr lang="en-US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or progressive ILD related to scleroderma, idiopathic inflammatory myositis, or mixed CTD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Recruited across 11 specialist ILD or rheumatology 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UK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Randomly assigned (1:1) to receive rituximab or cyclophosphamide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 endpoint was rate of change in FVC at 24 weeks 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09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B2F88F1-C503-4AF4-8D37-181F5EB48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07" y="78297"/>
            <a:ext cx="4189362" cy="670140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F1F2192-0B89-40B9-A61F-28AACDE1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310" y="129376"/>
            <a:ext cx="4674299" cy="605927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CB26528-7D4C-483F-9FBC-0806684398DC}"/>
              </a:ext>
            </a:extLst>
          </p:cNvPr>
          <p:cNvSpPr/>
          <p:nvPr/>
        </p:nvSpPr>
        <p:spPr>
          <a:xfrm>
            <a:off x="8791460" y="6092328"/>
            <a:ext cx="3205909" cy="59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Lancet Respir Med </a:t>
            </a:r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2023; 11: 45–54 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60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1A86B0A-2BA8-4C0F-9E3E-4529DAA20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87"/>
          <a:stretch/>
        </p:blipFill>
        <p:spPr>
          <a:xfrm>
            <a:off x="939612" y="81755"/>
            <a:ext cx="7329889" cy="669449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E2DC599-0D95-4092-AABB-F70F4709464D}"/>
              </a:ext>
            </a:extLst>
          </p:cNvPr>
          <p:cNvSpPr/>
          <p:nvPr/>
        </p:nvSpPr>
        <p:spPr>
          <a:xfrm>
            <a:off x="8791460" y="6181334"/>
            <a:ext cx="3205909" cy="59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Lancet Respir Med </a:t>
            </a:r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2023; 11: 45–54 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74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46F9F17-EF66-452B-B62C-30969F8B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1" y="138969"/>
            <a:ext cx="11365735" cy="151251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CFCA351-F200-4412-A11A-1B3A2A9EFA57}"/>
              </a:ext>
            </a:extLst>
          </p:cNvPr>
          <p:cNvSpPr/>
          <p:nvPr/>
        </p:nvSpPr>
        <p:spPr>
          <a:xfrm>
            <a:off x="290111" y="1651486"/>
            <a:ext cx="11446526" cy="4760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26 January 2017 and 25 January 2019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CTD-ILD or IIP (with or without autoimmune features)</a:t>
            </a:r>
          </a:p>
          <a:p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NSIP pattern (defined on NSIP pathological pattern or on integration  </a:t>
            </a:r>
          </a:p>
          <a:p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of </a:t>
            </a:r>
            <a:r>
              <a:rPr lang="en-US" altLang="ko-K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clinicobiological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and a NSIP-like HRCT pattern)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Randomly assigned in a 1:1 ratio to receive rituximab (1000 mg) or placebo on day 1 and day 15 in addition to MMF (2 g daily) for 6 months.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 end-point : FVC (%) predicted change from baseline to 6 months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end-points: progression-free survival up to 6 months and safety</a:t>
            </a:r>
          </a:p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E6464B5-B83A-45C9-A06F-C19B48454DDE}"/>
              </a:ext>
            </a:extLst>
          </p:cNvPr>
          <p:cNvSpPr/>
          <p:nvPr/>
        </p:nvSpPr>
        <p:spPr>
          <a:xfrm>
            <a:off x="8218583" y="6246564"/>
            <a:ext cx="3789803" cy="472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2023; 61: 2202071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2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3214E1D-50F5-47BF-BB52-89FC91A0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9" y="30997"/>
            <a:ext cx="7715320" cy="203598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65EA372-4CDB-4370-9C83-EA4121192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10"/>
          <a:stretch/>
        </p:blipFill>
        <p:spPr>
          <a:xfrm>
            <a:off x="199325" y="3258350"/>
            <a:ext cx="6939074" cy="182777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EEC3BB6-BC93-4764-93AB-90CB9806CA42}"/>
              </a:ext>
            </a:extLst>
          </p:cNvPr>
          <p:cNvSpPr/>
          <p:nvPr/>
        </p:nvSpPr>
        <p:spPr>
          <a:xfrm>
            <a:off x="199325" y="2028539"/>
            <a:ext cx="7070780" cy="1147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study 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1990-2009 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 patients with IPF (269 cases were biopsy-proven)</a:t>
            </a:r>
            <a:endParaRPr lang="ko-KR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8A3FB9-2B34-4246-AB8B-34382F876F92}"/>
              </a:ext>
            </a:extLst>
          </p:cNvPr>
          <p:cNvSpPr/>
          <p:nvPr/>
        </p:nvSpPr>
        <p:spPr>
          <a:xfrm>
            <a:off x="9496540" y="6156417"/>
            <a:ext cx="2577947" cy="58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2011; 37: 356–363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239747E-8B52-4B36-A2A4-316A46B6E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482"/>
          <a:stretch/>
        </p:blipFill>
        <p:spPr>
          <a:xfrm>
            <a:off x="7437163" y="2489043"/>
            <a:ext cx="4637324" cy="375599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7B31333-88B8-4CF4-AC18-00913FBA17CF}"/>
              </a:ext>
            </a:extLst>
          </p:cNvPr>
          <p:cNvSpPr/>
          <p:nvPr/>
        </p:nvSpPr>
        <p:spPr>
          <a:xfrm>
            <a:off x="8718014" y="2635126"/>
            <a:ext cx="2548568" cy="44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RD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2B31FDB-2057-46F4-BC3E-E9AB0FC2B54D}"/>
              </a:ext>
            </a:extLst>
          </p:cNvPr>
          <p:cNvSpPr/>
          <p:nvPr/>
        </p:nvSpPr>
        <p:spPr>
          <a:xfrm>
            <a:off x="7788925" y="4645449"/>
            <a:ext cx="2104221" cy="44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548ABF04-DEC6-4C92-A05B-C173327A5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2556"/>
              </p:ext>
            </p:extLst>
          </p:nvPr>
        </p:nvGraphicFramePr>
        <p:xfrm>
          <a:off x="227841" y="5221494"/>
          <a:ext cx="6910557" cy="143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434">
                  <a:extLst>
                    <a:ext uri="{9D8B030D-6E8A-4147-A177-3AD203B41FA5}">
                      <a16:colId xmlns:a16="http://schemas.microsoft.com/office/drawing/2014/main" val="2202372360"/>
                    </a:ext>
                  </a:extLst>
                </a:gridCol>
                <a:gridCol w="2226604">
                  <a:extLst>
                    <a:ext uri="{9D8B030D-6E8A-4147-A177-3AD203B41FA5}">
                      <a16:colId xmlns:a16="http://schemas.microsoft.com/office/drawing/2014/main" val="586321432"/>
                    </a:ext>
                  </a:extLst>
                </a:gridCol>
                <a:gridCol w="2303519">
                  <a:extLst>
                    <a:ext uri="{9D8B030D-6E8A-4147-A177-3AD203B41FA5}">
                      <a16:colId xmlns:a16="http://schemas.microsoft.com/office/drawing/2014/main" val="2652187683"/>
                    </a:ext>
                  </a:extLst>
                </a:gridCol>
              </a:tblGrid>
              <a:tr h="477565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</a:t>
                      </a:r>
                      <a:r>
                        <a:rPr lang="ko-KR" alt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ko-KR" alt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ko-KR" alt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15142"/>
                  </a:ext>
                </a:extLst>
              </a:tr>
              <a:tr h="4775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survival time 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 months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60.6 months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753084"/>
                  </a:ext>
                </a:extLst>
              </a:tr>
              <a:tr h="4775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 survival rate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18.4%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33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53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158AB6D-8288-4C2B-90D7-DCB75284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4" y="0"/>
            <a:ext cx="8893659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9C29BB5-F59E-4E23-8F3F-974006163973}"/>
              </a:ext>
            </a:extLst>
          </p:cNvPr>
          <p:cNvSpPr/>
          <p:nvPr/>
        </p:nvSpPr>
        <p:spPr>
          <a:xfrm>
            <a:off x="9330974" y="6246564"/>
            <a:ext cx="2677412" cy="472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2023; 61: 2202071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22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3AC1A97-89E2-469C-8E9F-9A401098D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" t="2281" r="3440" b="16308"/>
          <a:stretch/>
        </p:blipFill>
        <p:spPr>
          <a:xfrm>
            <a:off x="1763237" y="0"/>
            <a:ext cx="6874525" cy="443004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D1927EA-F2DA-48DC-B5F8-D8EEB904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7" y="4430042"/>
            <a:ext cx="11893655" cy="181652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1285995-245F-4AC0-AD2E-83CF690E01A4}"/>
              </a:ext>
            </a:extLst>
          </p:cNvPr>
          <p:cNvSpPr/>
          <p:nvPr/>
        </p:nvSpPr>
        <p:spPr>
          <a:xfrm>
            <a:off x="8218583" y="6246564"/>
            <a:ext cx="3789803" cy="472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2023; 61: 2202071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C812DF6-D438-4A7F-B11F-AD018C85FD64}"/>
              </a:ext>
            </a:extLst>
          </p:cNvPr>
          <p:cNvSpPr/>
          <p:nvPr/>
        </p:nvSpPr>
        <p:spPr>
          <a:xfrm>
            <a:off x="172517" y="5664820"/>
            <a:ext cx="11835869" cy="278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067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3DA9871-54FD-4A4C-BB51-C3E9C2606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284"/>
          <a:stretch/>
        </p:blipFill>
        <p:spPr>
          <a:xfrm>
            <a:off x="669236" y="92507"/>
            <a:ext cx="7015548" cy="441776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680937D-C48D-42A9-99AD-2188BBAB9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10" y="4556611"/>
            <a:ext cx="10690351" cy="192130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AA132C7-36D8-427A-80EF-CFD7A6606AEE}"/>
              </a:ext>
            </a:extLst>
          </p:cNvPr>
          <p:cNvSpPr/>
          <p:nvPr/>
        </p:nvSpPr>
        <p:spPr>
          <a:xfrm>
            <a:off x="8402197" y="6374516"/>
            <a:ext cx="3789803" cy="472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2023; 61: 2202071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D896E92-A036-435D-8C8B-36AC2A5FC5F3}"/>
              </a:ext>
            </a:extLst>
          </p:cNvPr>
          <p:cNvSpPr/>
          <p:nvPr/>
        </p:nvSpPr>
        <p:spPr>
          <a:xfrm>
            <a:off x="537510" y="5386039"/>
            <a:ext cx="10690351" cy="245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148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A54A91B-13BC-4A9D-8180-A34AEC3B8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66" y="736182"/>
            <a:ext cx="10091068" cy="518068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1936BDA-DE22-4749-A956-821B2078C60C}"/>
              </a:ext>
            </a:extLst>
          </p:cNvPr>
          <p:cNvSpPr/>
          <p:nvPr/>
        </p:nvSpPr>
        <p:spPr>
          <a:xfrm>
            <a:off x="8218583" y="6246564"/>
            <a:ext cx="3789803" cy="472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2023; 61: 2202071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30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C03F413-23E1-4E8B-BEF6-7E1BE35B9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" y="78871"/>
            <a:ext cx="7059817" cy="113889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A98E90D-7D7E-4082-AF3D-E383334D13F1}"/>
              </a:ext>
            </a:extLst>
          </p:cNvPr>
          <p:cNvSpPr/>
          <p:nvPr/>
        </p:nvSpPr>
        <p:spPr>
          <a:xfrm>
            <a:off x="8923663" y="6356733"/>
            <a:ext cx="3051672" cy="39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ERJ 2024 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7CDF19F-6A6A-471E-8EDF-1D9E67E02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0" y="2036788"/>
            <a:ext cx="5501769" cy="39108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73D2415-3DAA-4E8F-A784-B7849612C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732" y="1390017"/>
            <a:ext cx="5750486" cy="482349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01CEEB4-CCC1-435B-AD93-F460B6BFB43C}"/>
              </a:ext>
            </a:extLst>
          </p:cNvPr>
          <p:cNvSpPr/>
          <p:nvPr/>
        </p:nvSpPr>
        <p:spPr>
          <a:xfrm>
            <a:off x="3701871" y="1504340"/>
            <a:ext cx="1674563" cy="694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P=0.072</a:t>
            </a:r>
            <a:endParaRPr lang="ko-KR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6758ACBE-EF76-4FBC-8F22-F47178B0B2CC}"/>
              </a:ext>
            </a:extLst>
          </p:cNvPr>
          <p:cNvCxnSpPr/>
          <p:nvPr/>
        </p:nvCxnSpPr>
        <p:spPr>
          <a:xfrm flipV="1">
            <a:off x="10730429" y="1057619"/>
            <a:ext cx="0" cy="36355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CBC8702A-1980-4A72-9267-01CB6360F64F}"/>
              </a:ext>
            </a:extLst>
          </p:cNvPr>
          <p:cNvSpPr/>
          <p:nvPr/>
        </p:nvSpPr>
        <p:spPr>
          <a:xfrm>
            <a:off x="9088919" y="3910988"/>
            <a:ext cx="1399132" cy="517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p=0.0223</a:t>
            </a:r>
            <a:endParaRPr lang="ko-KR" alt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6AB725-964A-4B53-A88A-1668F2E68DCC}"/>
              </a:ext>
            </a:extLst>
          </p:cNvPr>
          <p:cNvSpPr/>
          <p:nvPr/>
        </p:nvSpPr>
        <p:spPr>
          <a:xfrm>
            <a:off x="10766574" y="3910988"/>
            <a:ext cx="839111" cy="517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P=ns</a:t>
            </a:r>
            <a:endParaRPr lang="ko-KR" alt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27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5389139-A579-42F5-B5EC-B142E03D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277"/>
            <a:ext cx="12192000" cy="30293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C830115-4227-4E15-810F-1C06DE78E7B6}"/>
              </a:ext>
            </a:extLst>
          </p:cNvPr>
          <p:cNvSpPr/>
          <p:nvPr/>
        </p:nvSpPr>
        <p:spPr>
          <a:xfrm>
            <a:off x="8185533" y="6302988"/>
            <a:ext cx="3876100" cy="428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Arthritis and rheumatology  2024; 76: 1182-1200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08FDC1-C255-4E1C-9B7A-A63FE9385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67" y="126025"/>
            <a:ext cx="11799065" cy="202323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4BE6F25-D90B-4EC7-8087-163FAF36B4A5}"/>
              </a:ext>
            </a:extLst>
          </p:cNvPr>
          <p:cNvSpPr/>
          <p:nvPr/>
        </p:nvSpPr>
        <p:spPr>
          <a:xfrm>
            <a:off x="78059" y="3144644"/>
            <a:ext cx="11983574" cy="512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233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F1FEFF1-4BB4-4E57-AC10-1DEF62F7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30" y="213092"/>
            <a:ext cx="9382539" cy="601317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D9B2914-E28D-4B64-A963-836867A8A770}"/>
              </a:ext>
            </a:extLst>
          </p:cNvPr>
          <p:cNvSpPr/>
          <p:nvPr/>
        </p:nvSpPr>
        <p:spPr>
          <a:xfrm>
            <a:off x="8185533" y="6302988"/>
            <a:ext cx="3876100" cy="428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Arthritis and rheumatology  2024; 76: 1182-1200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0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7464F6C-063A-4132-98A7-F9ECE54F2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8" y="1200816"/>
            <a:ext cx="10694504" cy="488011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ACE174D-6DB6-4FEE-9AF1-8C487B09EFB8}"/>
              </a:ext>
            </a:extLst>
          </p:cNvPr>
          <p:cNvSpPr/>
          <p:nvPr/>
        </p:nvSpPr>
        <p:spPr>
          <a:xfrm>
            <a:off x="646771" y="111512"/>
            <a:ext cx="10850136" cy="88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first investigator-reported acute exacerbation</a:t>
            </a:r>
            <a:endParaRPr lang="ko-KR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A7C78BF-7BF1-44AA-902D-A9297FB0B203}"/>
              </a:ext>
            </a:extLst>
          </p:cNvPr>
          <p:cNvSpPr/>
          <p:nvPr/>
        </p:nvSpPr>
        <p:spPr>
          <a:xfrm>
            <a:off x="8184995" y="6289286"/>
            <a:ext cx="3791415" cy="457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 Med 2016; 113: 74-79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08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B3235F8-60DA-451F-9664-F8390999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68" y="53302"/>
            <a:ext cx="7109392" cy="232083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B0BCD66-248F-4FA0-AA49-A6C82C88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6141"/>
            <a:ext cx="12192000" cy="354841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344CD25-9971-4385-9908-5EFA298BA94C}"/>
              </a:ext>
            </a:extLst>
          </p:cNvPr>
          <p:cNvSpPr/>
          <p:nvPr/>
        </p:nvSpPr>
        <p:spPr>
          <a:xfrm>
            <a:off x="8835528" y="6246564"/>
            <a:ext cx="3216925" cy="52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2017; 49: 1601339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C02694C-AB11-4A87-81F2-28CD3234061C}"/>
              </a:ext>
            </a:extLst>
          </p:cNvPr>
          <p:cNvSpPr/>
          <p:nvPr/>
        </p:nvSpPr>
        <p:spPr>
          <a:xfrm>
            <a:off x="5586761" y="5040351"/>
            <a:ext cx="6367346" cy="289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584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752" y="0"/>
            <a:ext cx="11694695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Impact of </a:t>
            </a:r>
            <a:r>
              <a:rPr lang="en-US" altLang="ko-K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nintedanib</a:t>
            </a:r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 on mortality following AE 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986" y="1105952"/>
            <a:ext cx="8151824" cy="535462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980371" y="6383136"/>
            <a:ext cx="3118585" cy="418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2017; 49: 1601339</a:t>
            </a:r>
            <a:endParaRPr lang="ko-KR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6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7DDDA67-C482-428C-847A-F63946BFF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25" y="108886"/>
            <a:ext cx="7293166" cy="23434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A2A458C-407C-44E0-8A0F-B6083FF8C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25" y="2624181"/>
            <a:ext cx="5255046" cy="33287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95A34D2-A517-4EE5-B197-E76309EF0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604137"/>
            <a:ext cx="5751195" cy="360305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0145F6D-987A-4A35-93FD-2FE8E1602987}"/>
              </a:ext>
            </a:extLst>
          </p:cNvPr>
          <p:cNvSpPr/>
          <p:nvPr/>
        </p:nvSpPr>
        <p:spPr>
          <a:xfrm>
            <a:off x="6636021" y="2109093"/>
            <a:ext cx="4671152" cy="1030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69.4%</a:t>
            </a: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30-day mortality 68.7%</a:t>
            </a: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90-day mortality 85.3%</a:t>
            </a:r>
            <a:endParaRPr lang="ko-KR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59042C-385D-4094-8668-C6DA2137C32C}"/>
              </a:ext>
            </a:extLst>
          </p:cNvPr>
          <p:cNvSpPr/>
          <p:nvPr/>
        </p:nvSpPr>
        <p:spPr>
          <a:xfrm>
            <a:off x="9356993" y="6027722"/>
            <a:ext cx="2798284" cy="705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KJIM 2024; 39: 295-305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58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8" y="127095"/>
            <a:ext cx="10880946" cy="205771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867829" y="6409765"/>
            <a:ext cx="3766556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AJRCCM 2017; 196: 756-761</a:t>
            </a:r>
            <a:endParaRPr lang="ko-KR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11" y="2593521"/>
            <a:ext cx="8333294" cy="358589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34390" y="3744227"/>
            <a:ext cx="7922415" cy="721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397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438920" y="5841808"/>
            <a:ext cx="3390785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2021; 160(5):1751-1763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803673" y="4430721"/>
            <a:ext cx="4730987" cy="1694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RCT and 18 cohort studies)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12,956 patients </a:t>
            </a:r>
          </a:p>
          <a:p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(6,425 treated vs 6,531 untreated)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0256A62-1437-4A3B-B9A3-27B400108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0" y="0"/>
            <a:ext cx="7678757" cy="19791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67565C5-E495-4FD6-822C-9AB5EB95F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6" y="2003096"/>
            <a:ext cx="6289552" cy="47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80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830292" y="453757"/>
            <a:ext cx="8305800" cy="8158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Pooled relative risk for AE</a:t>
            </a:r>
            <a:endParaRPr lang="ko-KR" alt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AEACB51-3D6F-4931-8969-A9E4BE76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828"/>
            <a:ext cx="12192000" cy="339634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4489421-166B-417C-92FF-17C8AD739F3F}"/>
              </a:ext>
            </a:extLst>
          </p:cNvPr>
          <p:cNvSpPr/>
          <p:nvPr/>
        </p:nvSpPr>
        <p:spPr>
          <a:xfrm>
            <a:off x="8438920" y="5841808"/>
            <a:ext cx="3390785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2021; 160(5):1751-1763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62ABED8-BFB4-4646-8589-6ACC638BB8B4}"/>
              </a:ext>
            </a:extLst>
          </p:cNvPr>
          <p:cNvSpPr/>
          <p:nvPr/>
        </p:nvSpPr>
        <p:spPr>
          <a:xfrm>
            <a:off x="267629" y="4170556"/>
            <a:ext cx="11719932" cy="278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206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819275" y="180975"/>
            <a:ext cx="8305800" cy="8158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Pooled relative risk for AE</a:t>
            </a:r>
            <a:endParaRPr lang="ko-KR" alt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C522EC9-79A9-4651-AD06-649A38974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247"/>
            <a:ext cx="12192000" cy="491550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5149AC8-ACA3-42C7-932A-43FAF8E70149}"/>
              </a:ext>
            </a:extLst>
          </p:cNvPr>
          <p:cNvSpPr/>
          <p:nvPr/>
        </p:nvSpPr>
        <p:spPr>
          <a:xfrm>
            <a:off x="8429682" y="5886752"/>
            <a:ext cx="3390785" cy="81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2021; 160(5):1751-1763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B23782C-62D7-4A97-9325-81E98A6CE197}"/>
              </a:ext>
            </a:extLst>
          </p:cNvPr>
          <p:cNvSpPr/>
          <p:nvPr/>
        </p:nvSpPr>
        <p:spPr>
          <a:xfrm>
            <a:off x="234176" y="2642839"/>
            <a:ext cx="11876048" cy="278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679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4111F0F-58D8-4075-B8AA-EED990776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55" y="55755"/>
            <a:ext cx="9904164" cy="22564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570F863-91AA-4F90-A2CF-9AF0F7FB7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55" y="2334510"/>
            <a:ext cx="9505710" cy="391299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F5D23D9-493E-46D8-B7F6-67CC8F3231CF}"/>
              </a:ext>
            </a:extLst>
          </p:cNvPr>
          <p:cNvSpPr/>
          <p:nvPr/>
        </p:nvSpPr>
        <p:spPr>
          <a:xfrm>
            <a:off x="8835528" y="6169446"/>
            <a:ext cx="3272009" cy="543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2022; 59: 2004538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69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F04F5B2-FBD6-41E2-809D-AD3C6627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56" y="885794"/>
            <a:ext cx="9978887" cy="510871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144389A-5BE9-45B0-94A1-F7064B1EB052}"/>
              </a:ext>
            </a:extLst>
          </p:cNvPr>
          <p:cNvSpPr/>
          <p:nvPr/>
        </p:nvSpPr>
        <p:spPr>
          <a:xfrm>
            <a:off x="1266939" y="0"/>
            <a:ext cx="98185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population </a:t>
            </a:r>
            <a:endParaRPr lang="ko-KR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2AAF0B1-A442-4D2E-ABA6-566EEC548B0C}"/>
              </a:ext>
            </a:extLst>
          </p:cNvPr>
          <p:cNvSpPr/>
          <p:nvPr/>
        </p:nvSpPr>
        <p:spPr>
          <a:xfrm>
            <a:off x="8835528" y="6169446"/>
            <a:ext cx="3272009" cy="543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2022; 59: 2004538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71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39710F4-3FDE-43EB-9381-05F4A91AD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33" y="914400"/>
            <a:ext cx="10137913" cy="516834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0080C91-20FA-47BD-A5F3-19621AA0FE0F}"/>
              </a:ext>
            </a:extLst>
          </p:cNvPr>
          <p:cNvSpPr/>
          <p:nvPr/>
        </p:nvSpPr>
        <p:spPr>
          <a:xfrm>
            <a:off x="1266938" y="0"/>
            <a:ext cx="98185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 with UIP pattern  </a:t>
            </a:r>
            <a:endParaRPr lang="ko-KR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F85BF0F-007D-43F5-9DC9-054F74795B2E}"/>
              </a:ext>
            </a:extLst>
          </p:cNvPr>
          <p:cNvSpPr/>
          <p:nvPr/>
        </p:nvSpPr>
        <p:spPr>
          <a:xfrm>
            <a:off x="8835528" y="6169446"/>
            <a:ext cx="3272009" cy="543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2022; 59: 2004538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88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52CF0EC-3571-457B-9FC6-2D88DC4D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6" y="181778"/>
            <a:ext cx="11435508" cy="232175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D79DD3B-AE13-4E50-A54A-F1490261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0" y="2978506"/>
            <a:ext cx="9915275" cy="292653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F4C8347-9E28-4951-AD07-A06A1002EBD7}"/>
              </a:ext>
            </a:extLst>
          </p:cNvPr>
          <p:cNvSpPr/>
          <p:nvPr/>
        </p:nvSpPr>
        <p:spPr>
          <a:xfrm>
            <a:off x="8736377" y="5905041"/>
            <a:ext cx="3305060" cy="771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ERJ Open Res 2024; 10: 00403-2024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2BF82B0-CA22-4DBF-9BC3-C78ED2515F44}"/>
              </a:ext>
            </a:extLst>
          </p:cNvPr>
          <p:cNvSpPr/>
          <p:nvPr/>
        </p:nvSpPr>
        <p:spPr>
          <a:xfrm>
            <a:off x="574760" y="3992137"/>
            <a:ext cx="9818177" cy="5687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593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ABF07AD-C909-4C42-B17C-681CEEE5B63A}"/>
              </a:ext>
            </a:extLst>
          </p:cNvPr>
          <p:cNvSpPr/>
          <p:nvPr/>
        </p:nvSpPr>
        <p:spPr>
          <a:xfrm>
            <a:off x="8779727" y="6428676"/>
            <a:ext cx="3412273" cy="407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 Respir Rev 2023; 32: 220206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966ADF8-0C32-48D6-9895-E8333B472325}"/>
              </a:ext>
            </a:extLst>
          </p:cNvPr>
          <p:cNvSpPr/>
          <p:nvPr/>
        </p:nvSpPr>
        <p:spPr>
          <a:xfrm>
            <a:off x="118946" y="44604"/>
            <a:ext cx="11976410" cy="780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Pan-phosphodiesterase 4 (PDE4)/PDE4B inhibition </a:t>
            </a:r>
          </a:p>
          <a:p>
            <a:pPr algn="ctr"/>
            <a:r>
              <a:rPr lang="en-US" altLang="ko-K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treating lung fibrosis</a:t>
            </a:r>
            <a:endParaRPr lang="ko-KR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C69570-6133-4A1B-AF16-D4C4306B0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2" y="823741"/>
            <a:ext cx="12095356" cy="56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04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849A3DA-5A9E-4033-AE85-609F40210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08" b="40769"/>
          <a:stretch/>
        </p:blipFill>
        <p:spPr>
          <a:xfrm>
            <a:off x="631266" y="175909"/>
            <a:ext cx="10453047" cy="129856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D811165-896B-45C1-B3AB-FAFDF89CF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06" y="1831047"/>
            <a:ext cx="10583587" cy="427608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B08DFB0-ED36-4A6B-AD69-D86B5FB4E567}"/>
              </a:ext>
            </a:extLst>
          </p:cNvPr>
          <p:cNvSpPr/>
          <p:nvPr/>
        </p:nvSpPr>
        <p:spPr>
          <a:xfrm>
            <a:off x="8552986" y="6155473"/>
            <a:ext cx="3434576" cy="613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NEJM 2022;386:2178-2187</a:t>
            </a:r>
            <a:endParaRPr lang="ko-KR" altLang="en-US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6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5B0FB87-F0CA-490C-8615-3257A4062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73"/>
          <a:stretch/>
        </p:blipFill>
        <p:spPr>
          <a:xfrm>
            <a:off x="1914167" y="22031"/>
            <a:ext cx="7421164" cy="1405570"/>
          </a:xfrm>
          <a:prstGeom prst="rect">
            <a:avLst/>
          </a:prstGeom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1CE9907-1013-479D-9AE9-531A5C2D8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69305"/>
              </p:ext>
            </p:extLst>
          </p:nvPr>
        </p:nvGraphicFramePr>
        <p:xfrm>
          <a:off x="892207" y="1302480"/>
          <a:ext cx="9750725" cy="133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429">
                  <a:extLst>
                    <a:ext uri="{9D8B030D-6E8A-4147-A177-3AD203B41FA5}">
                      <a16:colId xmlns:a16="http://schemas.microsoft.com/office/drawing/2014/main" val="723521371"/>
                    </a:ext>
                  </a:extLst>
                </a:gridCol>
                <a:gridCol w="1128263">
                  <a:extLst>
                    <a:ext uri="{9D8B030D-6E8A-4147-A177-3AD203B41FA5}">
                      <a16:colId xmlns:a16="http://schemas.microsoft.com/office/drawing/2014/main" val="3775661279"/>
                    </a:ext>
                  </a:extLst>
                </a:gridCol>
                <a:gridCol w="1159185">
                  <a:extLst>
                    <a:ext uri="{9D8B030D-6E8A-4147-A177-3AD203B41FA5}">
                      <a16:colId xmlns:a16="http://schemas.microsoft.com/office/drawing/2014/main" val="1157143192"/>
                    </a:ext>
                  </a:extLst>
                </a:gridCol>
                <a:gridCol w="1240649">
                  <a:extLst>
                    <a:ext uri="{9D8B030D-6E8A-4147-A177-3AD203B41FA5}">
                      <a16:colId xmlns:a16="http://schemas.microsoft.com/office/drawing/2014/main" val="3837279294"/>
                    </a:ext>
                  </a:extLst>
                </a:gridCol>
                <a:gridCol w="1230956">
                  <a:extLst>
                    <a:ext uri="{9D8B030D-6E8A-4147-A177-3AD203B41FA5}">
                      <a16:colId xmlns:a16="http://schemas.microsoft.com/office/drawing/2014/main" val="3084763799"/>
                    </a:ext>
                  </a:extLst>
                </a:gridCol>
                <a:gridCol w="1298804">
                  <a:extLst>
                    <a:ext uri="{9D8B030D-6E8A-4147-A177-3AD203B41FA5}">
                      <a16:colId xmlns:a16="http://schemas.microsoft.com/office/drawing/2014/main" val="773864739"/>
                    </a:ext>
                  </a:extLst>
                </a:gridCol>
                <a:gridCol w="2035439">
                  <a:extLst>
                    <a:ext uri="{9D8B030D-6E8A-4147-A177-3AD203B41FA5}">
                      <a16:colId xmlns:a16="http://schemas.microsoft.com/office/drawing/2014/main" val="1235974872"/>
                    </a:ext>
                  </a:extLst>
                </a:gridCol>
              </a:tblGrid>
              <a:tr h="5841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ILD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(n=1019)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IPF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NSIP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(n=22)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CHP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(n=29)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CTD-ILD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(n=205)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UC-ILD(CR)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(n=209)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UC-ILD(CRP)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(n=92) 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22587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 period (years)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(1.3-4.6)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 (2.5-7.9)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(2.1-5.8)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 (2.6-5.6)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(1.2-4.7)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(3.1-5.8)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158881"/>
                  </a:ext>
                </a:extLst>
              </a:tr>
              <a:tr h="409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AE (%)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(27%)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(9%)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(24%)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(13%)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(10%)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(14%)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9894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6DFE3B75-8CC2-4125-9917-31F890837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67" y="2662714"/>
            <a:ext cx="5189424" cy="4008868"/>
          </a:xfrm>
          <a:prstGeom prst="rect">
            <a:avLst/>
          </a:prstGeom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B11EA95-9A6E-44D3-B99B-812CCDC47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29788"/>
              </p:ext>
            </p:extLst>
          </p:nvPr>
        </p:nvGraphicFramePr>
        <p:xfrm>
          <a:off x="6638382" y="3172858"/>
          <a:ext cx="4947051" cy="230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139">
                  <a:extLst>
                    <a:ext uri="{9D8B030D-6E8A-4147-A177-3AD203B41FA5}">
                      <a16:colId xmlns:a16="http://schemas.microsoft.com/office/drawing/2014/main" val="545476565"/>
                    </a:ext>
                  </a:extLst>
                </a:gridCol>
                <a:gridCol w="3426912">
                  <a:extLst>
                    <a:ext uri="{9D8B030D-6E8A-4147-A177-3AD203B41FA5}">
                      <a16:colId xmlns:a16="http://schemas.microsoft.com/office/drawing/2014/main" val="297755792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 latinLnBrk="1"/>
                      <a:endParaRPr lang="en-US" altLang="ko-K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of AE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1679507"/>
                  </a:ext>
                </a:extLst>
              </a:tr>
              <a:tr h="752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IPF</a:t>
                      </a:r>
                      <a:endParaRPr lang="ko-KR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8.38</a:t>
                      </a:r>
                      <a:r>
                        <a:rPr lang="en-US" altLang="ko-KR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patient-</a:t>
                      </a:r>
                      <a:r>
                        <a:rPr lang="en-US" altLang="ko-KR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ko-KR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895301"/>
                  </a:ext>
                </a:extLst>
              </a:tr>
              <a:tr h="1023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F-ILD</a:t>
                      </a:r>
                      <a:endParaRPr lang="ko-KR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3.21 per 100 patient-</a:t>
                      </a:r>
                      <a:r>
                        <a:rPr lang="en-US" altLang="ko-KR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ko-KR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66340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D5D586FF-A349-4ACE-815E-05BEC4FE2F98}"/>
              </a:ext>
            </a:extLst>
          </p:cNvPr>
          <p:cNvSpPr/>
          <p:nvPr/>
        </p:nvSpPr>
        <p:spPr>
          <a:xfrm>
            <a:off x="4561462" y="4374132"/>
            <a:ext cx="1332562" cy="627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P&lt;0.001</a:t>
            </a:r>
            <a:endParaRPr lang="ko-KR" altLang="en-US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24F4B1E-4660-42D9-8252-E511A1D24F45}"/>
              </a:ext>
            </a:extLst>
          </p:cNvPr>
          <p:cNvSpPr/>
          <p:nvPr/>
        </p:nvSpPr>
        <p:spPr>
          <a:xfrm>
            <a:off x="9331287" y="6283861"/>
            <a:ext cx="2623290" cy="453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Respirology</a:t>
            </a:r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2020; 25: 525-534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02A2B32-489E-42C7-9D71-41967FA58EF2}"/>
              </a:ext>
            </a:extLst>
          </p:cNvPr>
          <p:cNvSpPr/>
          <p:nvPr/>
        </p:nvSpPr>
        <p:spPr>
          <a:xfrm>
            <a:off x="1914167" y="2904446"/>
            <a:ext cx="3588090" cy="627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first AE</a:t>
            </a:r>
            <a:endParaRPr lang="ko-KR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29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96A89B-C27A-4664-83C0-91E091012EA4}"/>
              </a:ext>
            </a:extLst>
          </p:cNvPr>
          <p:cNvSpPr/>
          <p:nvPr/>
        </p:nvSpPr>
        <p:spPr>
          <a:xfrm>
            <a:off x="10638263" y="6441764"/>
            <a:ext cx="1360449" cy="416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NEJM 2025 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511401-06F2-43FE-9019-BB71D916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82" y="39250"/>
            <a:ext cx="7562447" cy="304963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5180C7C-B270-49EA-9A82-AA86BA20B144}"/>
              </a:ext>
            </a:extLst>
          </p:cNvPr>
          <p:cNvSpPr/>
          <p:nvPr/>
        </p:nvSpPr>
        <p:spPr>
          <a:xfrm>
            <a:off x="223023" y="3088889"/>
            <a:ext cx="11775689" cy="3233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3, double-blind, placebo-controlled trial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IPF patients (FVC ≥ 45% 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DLco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25%)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1:1:1 ratio  (18mg bid 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nerandomilast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9 mg bid 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nerandomilast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or placebo)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Stratification according to background antifibrotic therapy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end point: the absolute change from baseline in FVC at week 52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secondary end point: a first acute exacerbation, hospitalization for a respiratory cause, or death</a:t>
            </a:r>
            <a:endParaRPr lang="ko-KR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50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CF2B891-C280-4FEC-B52E-9EB7FDCC6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4"/>
          <a:stretch/>
        </p:blipFill>
        <p:spPr>
          <a:xfrm>
            <a:off x="1334931" y="94785"/>
            <a:ext cx="9834607" cy="666842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D11C65D-068B-4B96-9076-589640CF5D40}"/>
              </a:ext>
            </a:extLst>
          </p:cNvPr>
          <p:cNvSpPr/>
          <p:nvPr/>
        </p:nvSpPr>
        <p:spPr>
          <a:xfrm>
            <a:off x="1334931" y="5363737"/>
            <a:ext cx="9834607" cy="713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73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69E91BB-E3ED-4D78-9BF2-D02E019D1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6" y="785518"/>
            <a:ext cx="12049085" cy="52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58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6943661-0F51-493E-9947-F635F57BA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409"/>
            <a:ext cx="12192000" cy="52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137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F3A5C2D-1F10-458B-B041-1C8AE17AE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055" y="67667"/>
            <a:ext cx="7895062" cy="347958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A63978B-54E7-448C-8807-168F9FB4F313}"/>
              </a:ext>
            </a:extLst>
          </p:cNvPr>
          <p:cNvSpPr/>
          <p:nvPr/>
        </p:nvSpPr>
        <p:spPr>
          <a:xfrm>
            <a:off x="200721" y="700118"/>
            <a:ext cx="3245004" cy="104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trial population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45A5E7F-003D-4D28-9BF0-33A61FAF7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718" y="3547254"/>
            <a:ext cx="8172314" cy="324307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FC37BD1-EB4F-4106-8E2E-4FEF65EE4EB1}"/>
              </a:ext>
            </a:extLst>
          </p:cNvPr>
          <p:cNvSpPr/>
          <p:nvPr/>
        </p:nvSpPr>
        <p:spPr>
          <a:xfrm>
            <a:off x="234174" y="3785839"/>
            <a:ext cx="3512635" cy="2090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Patients not taking background </a:t>
            </a:r>
            <a:r>
              <a:rPr lang="en-US" altLang="ko-KR" sz="2400" b="1" dirty="0" err="1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nintedanib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or pirfenidone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74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EB65327-18C0-4BD7-B13D-9DE8A34E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079" y="11155"/>
            <a:ext cx="7995709" cy="349661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737CB30-A442-4A91-A59D-C42473359A94}"/>
              </a:ext>
            </a:extLst>
          </p:cNvPr>
          <p:cNvSpPr/>
          <p:nvPr/>
        </p:nvSpPr>
        <p:spPr>
          <a:xfrm>
            <a:off x="133816" y="468351"/>
            <a:ext cx="4315521" cy="104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taking background </a:t>
            </a:r>
            <a:r>
              <a:rPr lang="en-US" altLang="ko-K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nintedanib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A78D305-4777-4389-9BE8-56F114815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870" y="3508932"/>
            <a:ext cx="7492108" cy="322640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DCADE0E-B284-4E24-98ED-442CD5F71974}"/>
              </a:ext>
            </a:extLst>
          </p:cNvPr>
          <p:cNvSpPr/>
          <p:nvPr/>
        </p:nvSpPr>
        <p:spPr>
          <a:xfrm>
            <a:off x="178419" y="4101925"/>
            <a:ext cx="4315521" cy="104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taking background pirfenidone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33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00D13DB-09B7-4422-8FED-51CCAE644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1" y="1348191"/>
            <a:ext cx="11251580" cy="511670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7A61123-E6CB-4A27-8993-7EACBCD11912}"/>
              </a:ext>
            </a:extLst>
          </p:cNvPr>
          <p:cNvSpPr/>
          <p:nvPr/>
        </p:nvSpPr>
        <p:spPr>
          <a:xfrm>
            <a:off x="367990" y="178420"/>
            <a:ext cx="11262732" cy="89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concentrations of </a:t>
            </a:r>
            <a:r>
              <a:rPr lang="en-US" altLang="ko-KR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nerandomilast</a:t>
            </a:r>
            <a:endParaRPr lang="ko-KR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645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E098F09-CBD6-4D07-B251-479D2D2D5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07"/>
          <a:stretch/>
        </p:blipFill>
        <p:spPr>
          <a:xfrm>
            <a:off x="202456" y="207900"/>
            <a:ext cx="11787088" cy="64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895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81D2FFF-4A3A-4029-885C-A75DDEB14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00" y="0"/>
            <a:ext cx="10979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764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96A89B-C27A-4664-83C0-91E091012EA4}"/>
              </a:ext>
            </a:extLst>
          </p:cNvPr>
          <p:cNvSpPr/>
          <p:nvPr/>
        </p:nvSpPr>
        <p:spPr>
          <a:xfrm>
            <a:off x="10638263" y="6120200"/>
            <a:ext cx="1360449" cy="646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NEJM 2025 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5180C7C-B270-49EA-9A82-AA86BA20B144}"/>
              </a:ext>
            </a:extLst>
          </p:cNvPr>
          <p:cNvSpPr/>
          <p:nvPr/>
        </p:nvSpPr>
        <p:spPr>
          <a:xfrm>
            <a:off x="89211" y="3088889"/>
            <a:ext cx="10950496" cy="352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3, double-blind, randomized, placebo-controlled trial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1:1:1 ratio  (18mg bid 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nerandomilast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9 mg bid 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nerandomilast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or placebo)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FVC ≥ 45% 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Dlco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25%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Stratification according to background antifibrotic therapy (</a:t>
            </a:r>
            <a:r>
              <a:rPr lang="en-US" altLang="ko-K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nintedanib</a:t>
            </a: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none) and fibrotic pattern on HRCT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end point: the absolute change from baseline in FVC at week 52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secondary end point: a first acute exacerbation of ILD,  hospitalization for a respiratory cause, or death</a:t>
            </a:r>
            <a:endParaRPr lang="ko-KR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A3E0109-48ED-4DD8-A683-1BD02AC02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52" y="106065"/>
            <a:ext cx="7114316" cy="31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0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F17606E-AF59-461B-ADA3-DD5927EE2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5" y="1476451"/>
            <a:ext cx="5874576" cy="485038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0BF7E92-1B45-4D14-BFEE-8D9AD4A96C46}"/>
              </a:ext>
            </a:extLst>
          </p:cNvPr>
          <p:cNvSpPr/>
          <p:nvPr/>
        </p:nvSpPr>
        <p:spPr>
          <a:xfrm>
            <a:off x="349021" y="334518"/>
            <a:ext cx="5255046" cy="881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AE on overall survival </a:t>
            </a:r>
            <a:endParaRPr lang="ko-KR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1011B5-344C-49D9-AD1C-A561948C8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053" y="1360039"/>
            <a:ext cx="5445697" cy="503055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5DC465B-0F6C-4F6B-83EB-76C64F681483}"/>
              </a:ext>
            </a:extLst>
          </p:cNvPr>
          <p:cNvSpPr/>
          <p:nvPr/>
        </p:nvSpPr>
        <p:spPr>
          <a:xfrm>
            <a:off x="7072829" y="334518"/>
            <a:ext cx="5034710" cy="881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90-day survival after AE</a:t>
            </a:r>
            <a:endParaRPr lang="ko-KR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B1F3EE3-AE29-4123-9279-F996D613588C}"/>
              </a:ext>
            </a:extLst>
          </p:cNvPr>
          <p:cNvSpPr/>
          <p:nvPr/>
        </p:nvSpPr>
        <p:spPr>
          <a:xfrm>
            <a:off x="8919897" y="6354601"/>
            <a:ext cx="3187642" cy="453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Respirology</a:t>
            </a:r>
            <a:r>
              <a:rPr lang="en-US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2020; 25: 525-534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C146FBC-CB43-431C-A054-48A6136C405E}"/>
              </a:ext>
            </a:extLst>
          </p:cNvPr>
          <p:cNvSpPr/>
          <p:nvPr/>
        </p:nvSpPr>
        <p:spPr>
          <a:xfrm>
            <a:off x="10719412" y="1817783"/>
            <a:ext cx="1123567" cy="418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P=0.345</a:t>
            </a:r>
            <a:endParaRPr lang="ko-KR" altLang="en-US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150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7A624CC-681C-43AB-B3F9-A6D03E69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65" y="0"/>
            <a:ext cx="750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701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EBE9EE4-70E6-4BD6-B8D3-B22906F6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1"/>
            <a:ext cx="12192000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48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96C15FC-A403-4C49-A575-6A1BB6052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180"/>
            <a:ext cx="12192000" cy="48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37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6D8E858-94AB-4FC0-8DE2-0F4E3792E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54" y="79974"/>
            <a:ext cx="7389539" cy="319455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C336082-A84D-4FF8-9EFB-90BB80B8BBE3}"/>
              </a:ext>
            </a:extLst>
          </p:cNvPr>
          <p:cNvSpPr/>
          <p:nvPr/>
        </p:nvSpPr>
        <p:spPr>
          <a:xfrm>
            <a:off x="178419" y="581830"/>
            <a:ext cx="4114800" cy="1873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not taking background </a:t>
            </a:r>
            <a:r>
              <a:rPr lang="en-US" altLang="ko-K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nintedanib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EE541E7-06F0-4330-8F58-0E395EACD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88" y="3429000"/>
            <a:ext cx="7430297" cy="319455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DCBEC65-28B2-4B34-97E8-36F4E1E8A058}"/>
              </a:ext>
            </a:extLst>
          </p:cNvPr>
          <p:cNvSpPr/>
          <p:nvPr/>
        </p:nvSpPr>
        <p:spPr>
          <a:xfrm>
            <a:off x="178419" y="3509346"/>
            <a:ext cx="4252335" cy="1873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taking background </a:t>
            </a:r>
            <a:r>
              <a:rPr lang="en-US" altLang="ko-K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nintedanib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185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58DF12-6E61-46ED-98CA-C4AC4C150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9" y="591559"/>
            <a:ext cx="11803381" cy="478278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05F4F44-0B2C-46DF-8A47-E0E48CF04D73}"/>
              </a:ext>
            </a:extLst>
          </p:cNvPr>
          <p:cNvSpPr/>
          <p:nvPr/>
        </p:nvSpPr>
        <p:spPr>
          <a:xfrm>
            <a:off x="992458" y="5508702"/>
            <a:ext cx="10593659" cy="936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secondary end point: first acute exacerbation of ILD, hospitalization for a respiratory cause, or death</a:t>
            </a:r>
            <a:endParaRPr lang="ko-KR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F80F9D0-D29A-4C84-982D-7163FDE13F56}"/>
              </a:ext>
            </a:extLst>
          </p:cNvPr>
          <p:cNvSpPr/>
          <p:nvPr/>
        </p:nvSpPr>
        <p:spPr>
          <a:xfrm>
            <a:off x="278780" y="2509024"/>
            <a:ext cx="11619571" cy="2676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031C802-FAEF-4897-8414-28DA489C84E5}"/>
              </a:ext>
            </a:extLst>
          </p:cNvPr>
          <p:cNvSpPr/>
          <p:nvPr/>
        </p:nvSpPr>
        <p:spPr>
          <a:xfrm>
            <a:off x="263914" y="3992138"/>
            <a:ext cx="11619571" cy="524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0436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273294E-C130-48AB-9B14-02BF76DE7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796"/>
            <a:ext cx="12192000" cy="500208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50A9FAB-F1C5-44B9-91A7-A01CD1B5E533}"/>
              </a:ext>
            </a:extLst>
          </p:cNvPr>
          <p:cNvSpPr/>
          <p:nvPr/>
        </p:nvSpPr>
        <p:spPr>
          <a:xfrm>
            <a:off x="133815" y="245326"/>
            <a:ext cx="11931805" cy="1039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 for </a:t>
            </a:r>
            <a:r>
              <a:rPr lang="en-US" altLang="ko-KR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nerandomilast</a:t>
            </a:r>
            <a:r>
              <a:rPr lang="en-US" altLang="ko-K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ko-K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placebo </a:t>
            </a:r>
          </a:p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time-to-event endpoints up to first database lock</a:t>
            </a:r>
            <a:endParaRPr lang="ko-KR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899FE1-0C65-47DA-B132-5F7CF15AAADD}"/>
              </a:ext>
            </a:extLst>
          </p:cNvPr>
          <p:cNvSpPr/>
          <p:nvPr/>
        </p:nvSpPr>
        <p:spPr>
          <a:xfrm>
            <a:off x="2598234" y="4025590"/>
            <a:ext cx="9389327" cy="3791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1603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5C28DF0-FC8B-4F90-8DC7-A4DA29939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1" r="1639" b="981"/>
          <a:stretch/>
        </p:blipFill>
        <p:spPr>
          <a:xfrm>
            <a:off x="226174" y="22303"/>
            <a:ext cx="11542514" cy="67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24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E6374-CF47-43DA-BF09-B9909B628A79}"/>
              </a:ext>
            </a:extLst>
          </p:cNvPr>
          <p:cNvSpPr txBox="1">
            <a:spLocks/>
          </p:cNvSpPr>
          <p:nvPr/>
        </p:nvSpPr>
        <p:spPr>
          <a:xfrm>
            <a:off x="838200" y="55084"/>
            <a:ext cx="10515600" cy="76016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ko-KR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23A88A-9692-4570-ADDE-5988A89F821A}"/>
              </a:ext>
            </a:extLst>
          </p:cNvPr>
          <p:cNvSpPr txBox="1">
            <a:spLocks/>
          </p:cNvSpPr>
          <p:nvPr/>
        </p:nvSpPr>
        <p:spPr>
          <a:xfrm>
            <a:off x="745476" y="815247"/>
            <a:ext cx="11306978" cy="58977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900" b="1" dirty="0">
                <a:latin typeface="Arial" panose="020B0604020202020204" pitchFamily="34" charset="0"/>
                <a:cs typeface="Arial" panose="020B0604020202020204" pitchFamily="34" charset="0"/>
              </a:rPr>
              <a:t>Acute exacerbation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and poor prognosis irrespective</a:t>
            </a:r>
            <a:r>
              <a:rPr lang="ko-K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ko-K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ILD</a:t>
            </a:r>
            <a:r>
              <a:rPr lang="ko-K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subtypes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Development of universal definition and diagnostic criteria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900" b="1" dirty="0">
                <a:latin typeface="Arial" panose="020B0604020202020204" pitchFamily="34" charset="0"/>
                <a:cs typeface="Arial" panose="020B0604020202020204" pitchFamily="34" charset="0"/>
              </a:rPr>
              <a:t>Corticosteroid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evidence of efficacy based on current literatures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Unclear role of  iv pulse therapy in patients with AE-IPF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3900" b="1" dirty="0">
                <a:latin typeface="Arial" panose="020B0604020202020204" pitchFamily="34" charset="0"/>
                <a:cs typeface="Arial" panose="020B0604020202020204" pitchFamily="34" charset="0"/>
              </a:rPr>
              <a:t>Immunosuppressive agents</a:t>
            </a:r>
          </a:p>
          <a:p>
            <a:pPr marL="0" indent="0">
              <a:buNone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Cyclophosphamide: harmful effect in AE IPF </a:t>
            </a:r>
          </a:p>
          <a:p>
            <a:pPr marL="0" indent="0">
              <a:buNone/>
            </a:pP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Rituximab: less adverse effect compared to cyclophosphamide in    </a:t>
            </a:r>
          </a:p>
          <a:p>
            <a:pPr marL="0" indent="0">
              <a:buNone/>
            </a:pP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severe or progressive CTD-ILD </a:t>
            </a:r>
          </a:p>
          <a:p>
            <a:pPr marL="0" indent="0">
              <a:buNone/>
            </a:pP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Rituximab add-on MMF: Slow FVC decline at 6 months but not at 12 </a:t>
            </a:r>
          </a:p>
          <a:p>
            <a:pPr marL="0" indent="0">
              <a:buNone/>
            </a:pP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months, Risk of infection↑ </a:t>
            </a:r>
          </a:p>
        </p:txBody>
      </p:sp>
    </p:spTree>
    <p:extLst>
      <p:ext uri="{BB962C8B-B14F-4D97-AF65-F5344CB8AC3E}">
        <p14:creationId xmlns:p14="http://schemas.microsoft.com/office/powerpoint/2010/main" val="14767107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E6374-CF47-43DA-BF09-B9909B628A79}"/>
              </a:ext>
            </a:extLst>
          </p:cNvPr>
          <p:cNvSpPr txBox="1">
            <a:spLocks/>
          </p:cNvSpPr>
          <p:nvPr/>
        </p:nvSpPr>
        <p:spPr>
          <a:xfrm>
            <a:off x="838200" y="55084"/>
            <a:ext cx="10515600" cy="76016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ko-KR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23A88A-9692-4570-ADDE-5988A89F821A}"/>
              </a:ext>
            </a:extLst>
          </p:cNvPr>
          <p:cNvSpPr txBox="1">
            <a:spLocks/>
          </p:cNvSpPr>
          <p:nvPr/>
        </p:nvSpPr>
        <p:spPr>
          <a:xfrm>
            <a:off x="712022" y="1305900"/>
            <a:ext cx="11306978" cy="47603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Anti-fibrotic agents</a:t>
            </a:r>
          </a:p>
          <a:p>
            <a:pPr marL="0" indent="0">
              <a:buNone/>
            </a:pP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Pirfenidone: ↓ Risk of respiratory related hospitalization in IPF  </a:t>
            </a:r>
          </a:p>
          <a:p>
            <a:pPr marL="0" indent="0">
              <a:buNone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Nintedanib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↓ Risk of AE in both IPF and PPF </a:t>
            </a:r>
          </a:p>
          <a:p>
            <a:pPr marL="0" indent="0">
              <a:buNone/>
            </a:pP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Nerandomilast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, PDE4B inhibitor</a:t>
            </a:r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↓ FVC decline in IPF (except for 9mg  with background pirfenidone) </a:t>
            </a:r>
          </a:p>
          <a:p>
            <a:pPr marL="0" indent="0">
              <a:buNone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PPF </a:t>
            </a:r>
          </a:p>
          <a:p>
            <a:pPr marL="0" indent="0">
              <a:buNone/>
            </a:pP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↓ Risk  of death (both 9mg and 18mg ) and AE (18mg) in PPF </a:t>
            </a:r>
          </a:p>
          <a:p>
            <a:pPr marL="0" indent="0">
              <a:buNone/>
            </a:pPr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286001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6">
            <a:extLst>
              <a:ext uri="{FF2B5EF4-FFF2-40B4-BE49-F238E27FC236}">
                <a16:creationId xmlns:a16="http://schemas.microsoft.com/office/drawing/2014/main" id="{D9B66BFA-5BA0-4E1E-BB2A-0611300DA1D6}"/>
              </a:ext>
            </a:extLst>
          </p:cNvPr>
          <p:cNvSpPr txBox="1">
            <a:spLocks/>
          </p:cNvSpPr>
          <p:nvPr/>
        </p:nvSpPr>
        <p:spPr>
          <a:xfrm>
            <a:off x="3891422" y="6476629"/>
            <a:ext cx="4409159" cy="33599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-300" baseline="0">
                <a:ln w="3175"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254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800" b="0" spc="-170">
                <a:ln w="3175">
                  <a:solidFill>
                    <a:schemeClr val="bg1">
                      <a:lumMod val="75000"/>
                      <a:alpha val="1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/>
              </a:rPr>
              <a:t>Gyeongsang National University Hospital</a:t>
            </a:r>
            <a:endParaRPr lang="ko-KR" altLang="en-US" sz="800" b="0" spc="-170">
              <a:ln w="3175">
                <a:solidFill>
                  <a:schemeClr val="bg1">
                    <a:lumMod val="75000"/>
                    <a:alpha val="1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11B1F-2F2E-4820-9931-2F50D6054CF7}"/>
              </a:ext>
            </a:extLst>
          </p:cNvPr>
          <p:cNvSpPr txBox="1"/>
          <p:nvPr/>
        </p:nvSpPr>
        <p:spPr>
          <a:xfrm>
            <a:off x="2303940" y="834968"/>
            <a:ext cx="7584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spc="-300" dirty="0">
                <a:ln w="3175">
                  <a:solidFill>
                    <a:srgbClr val="1770BF">
                      <a:alpha val="10000"/>
                    </a:srgbClr>
                  </a:solidFill>
                </a:ln>
                <a:gradFill flip="none" rotWithShape="1">
                  <a:gsLst>
                    <a:gs pos="0">
                      <a:srgbClr val="1C1F79"/>
                    </a:gs>
                    <a:gs pos="100000">
                      <a:srgbClr val="1770BF"/>
                    </a:gs>
                  </a:gsLst>
                  <a:lin ang="0" scaled="1"/>
                  <a:tileRect/>
                </a:gradFill>
              </a:rPr>
              <a:t>경청해주셔서 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30214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11F3DBE-B904-4E16-8154-25B466191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20" r="9994"/>
          <a:stretch/>
        </p:blipFill>
        <p:spPr>
          <a:xfrm>
            <a:off x="122331" y="32362"/>
            <a:ext cx="6575867" cy="132202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08ACA5C-8EBE-4A81-A51F-C0BC5DF0C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07" y="2266219"/>
            <a:ext cx="4383730" cy="3574359"/>
          </a:xfrm>
          <a:prstGeom prst="rect">
            <a:avLst/>
          </a:prstGeom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276162F-F7C8-4DAE-9FEF-69A2D050C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92315"/>
              </p:ext>
            </p:extLst>
          </p:nvPr>
        </p:nvGraphicFramePr>
        <p:xfrm>
          <a:off x="181861" y="1426549"/>
          <a:ext cx="62630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622">
                  <a:extLst>
                    <a:ext uri="{9D8B030D-6E8A-4147-A177-3AD203B41FA5}">
                      <a16:colId xmlns:a16="http://schemas.microsoft.com/office/drawing/2014/main" val="1443085354"/>
                    </a:ext>
                  </a:extLst>
                </a:gridCol>
                <a:gridCol w="950047">
                  <a:extLst>
                    <a:ext uri="{9D8B030D-6E8A-4147-A177-3AD203B41FA5}">
                      <a16:colId xmlns:a16="http://schemas.microsoft.com/office/drawing/2014/main" val="2071195312"/>
                    </a:ext>
                  </a:extLst>
                </a:gridCol>
                <a:gridCol w="919068">
                  <a:extLst>
                    <a:ext uri="{9D8B030D-6E8A-4147-A177-3AD203B41FA5}">
                      <a16:colId xmlns:a16="http://schemas.microsoft.com/office/drawing/2014/main" val="3580614828"/>
                    </a:ext>
                  </a:extLst>
                </a:gridCol>
                <a:gridCol w="939721">
                  <a:extLst>
                    <a:ext uri="{9D8B030D-6E8A-4147-A177-3AD203B41FA5}">
                      <a16:colId xmlns:a16="http://schemas.microsoft.com/office/drawing/2014/main" val="1799355062"/>
                    </a:ext>
                  </a:extLst>
                </a:gridCol>
                <a:gridCol w="1337405">
                  <a:extLst>
                    <a:ext uri="{9D8B030D-6E8A-4147-A177-3AD203B41FA5}">
                      <a16:colId xmlns:a16="http://schemas.microsoft.com/office/drawing/2014/main" val="1895209566"/>
                    </a:ext>
                  </a:extLst>
                </a:gridCol>
                <a:gridCol w="1399143">
                  <a:extLst>
                    <a:ext uri="{9D8B030D-6E8A-4147-A177-3AD203B41FA5}">
                      <a16:colId xmlns:a16="http://schemas.microsoft.com/office/drawing/2014/main" val="848206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SSc</a:t>
                      </a:r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-ILD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SJS-ILD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RA-ILD 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Fibrotic HP 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iNSIP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8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(%)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(13.5)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(7.5)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(42.9)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(21.1)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(15)</a:t>
                      </a:r>
                      <a:endParaRPr lang="ko-KR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365908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0E0FECD-9FFF-4347-BEF6-25F5B6420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21027"/>
              </p:ext>
            </p:extLst>
          </p:nvPr>
        </p:nvGraphicFramePr>
        <p:xfrm>
          <a:off x="396607" y="5840578"/>
          <a:ext cx="4533522" cy="87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294316236"/>
                    </a:ext>
                  </a:extLst>
                </a:gridCol>
                <a:gridCol w="1493643">
                  <a:extLst>
                    <a:ext uri="{9D8B030D-6E8A-4147-A177-3AD203B41FA5}">
                      <a16:colId xmlns:a16="http://schemas.microsoft.com/office/drawing/2014/main" val="2957620709"/>
                    </a:ext>
                  </a:extLst>
                </a:gridCol>
                <a:gridCol w="1635723">
                  <a:extLst>
                    <a:ext uri="{9D8B030D-6E8A-4147-A177-3AD203B41FA5}">
                      <a16:colId xmlns:a16="http://schemas.microsoft.com/office/drawing/2014/main" val="730726457"/>
                    </a:ext>
                  </a:extLst>
                </a:gridCol>
              </a:tblGrid>
              <a:tr h="290067"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1-year 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783237"/>
                  </a:ext>
                </a:extLst>
              </a:tr>
              <a:tr h="29006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16.4%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49.2%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0255"/>
                  </a:ext>
                </a:extLst>
              </a:tr>
              <a:tr h="29006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12.5%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012161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4496BB19-E90A-49BA-8E5E-DFDE71856C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32"/>
          <a:stretch/>
        </p:blipFill>
        <p:spPr>
          <a:xfrm>
            <a:off x="6559225" y="1441413"/>
            <a:ext cx="5464368" cy="3602081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BA3250E7-E523-4ED7-8EC6-3FBA33117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56176"/>
              </p:ext>
            </p:extLst>
          </p:nvPr>
        </p:nvGraphicFramePr>
        <p:xfrm>
          <a:off x="6559225" y="5130521"/>
          <a:ext cx="5464368" cy="127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092">
                  <a:extLst>
                    <a:ext uri="{9D8B030D-6E8A-4147-A177-3AD203B41FA5}">
                      <a16:colId xmlns:a16="http://schemas.microsoft.com/office/drawing/2014/main" val="68208738"/>
                    </a:ext>
                  </a:extLst>
                </a:gridCol>
                <a:gridCol w="1366092">
                  <a:extLst>
                    <a:ext uri="{9D8B030D-6E8A-4147-A177-3AD203B41FA5}">
                      <a16:colId xmlns:a16="http://schemas.microsoft.com/office/drawing/2014/main" val="615171987"/>
                    </a:ext>
                  </a:extLst>
                </a:gridCol>
                <a:gridCol w="1366092">
                  <a:extLst>
                    <a:ext uri="{9D8B030D-6E8A-4147-A177-3AD203B41FA5}">
                      <a16:colId xmlns:a16="http://schemas.microsoft.com/office/drawing/2014/main" val="657846229"/>
                    </a:ext>
                  </a:extLst>
                </a:gridCol>
                <a:gridCol w="1366092">
                  <a:extLst>
                    <a:ext uri="{9D8B030D-6E8A-4147-A177-3AD203B41FA5}">
                      <a16:colId xmlns:a16="http://schemas.microsoft.com/office/drawing/2014/main" val="2100284768"/>
                    </a:ext>
                  </a:extLst>
                </a:gridCol>
              </a:tblGrid>
              <a:tr h="3196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year (%)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year (%)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 (%)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879294"/>
                  </a:ext>
                </a:extLst>
              </a:tr>
              <a:tr h="3196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Non-RD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32.7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108845"/>
                  </a:ext>
                </a:extLst>
              </a:tr>
              <a:tr h="3196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group 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65.6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205941"/>
                  </a:ext>
                </a:extLst>
              </a:tr>
              <a:tr h="3196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Non-AE RD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62.3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032089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CFFAA11D-61BA-4AC1-BBE0-F9A063ED6BF1}"/>
              </a:ext>
            </a:extLst>
          </p:cNvPr>
          <p:cNvSpPr/>
          <p:nvPr/>
        </p:nvSpPr>
        <p:spPr>
          <a:xfrm>
            <a:off x="9441455" y="6418963"/>
            <a:ext cx="2750545" cy="439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Research </a:t>
            </a: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2024; 25:415 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8514A6D-2E51-46F7-926F-D33EDECC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03" y="176272"/>
            <a:ext cx="11764291" cy="238850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02A8184-EC01-4982-A78A-51394EFB252C}"/>
              </a:ext>
            </a:extLst>
          </p:cNvPr>
          <p:cNvSpPr/>
          <p:nvPr/>
        </p:nvSpPr>
        <p:spPr>
          <a:xfrm>
            <a:off x="154236" y="2412694"/>
            <a:ext cx="11556694" cy="367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data from the INBUILD trial to investigate risk factors for AE and the impact of these events in patients with progressive pulmonary fibrosis.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total of 663 patients were treated in the INBUILD trial (332 with </a:t>
            </a:r>
            <a:r>
              <a:rPr lang="en-US" altLang="ko-K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nintedanib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331 with placebo).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a median follow-up of approximately 19 months, AEs were reported in 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(8.7%) of 663 patients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2DC3204-8870-4CDB-8AD3-E2361114A34A}"/>
              </a:ext>
            </a:extLst>
          </p:cNvPr>
          <p:cNvSpPr/>
          <p:nvPr/>
        </p:nvSpPr>
        <p:spPr>
          <a:xfrm>
            <a:off x="8736377" y="5905041"/>
            <a:ext cx="3305060" cy="771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ko-KR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ERJ Open Res 2024; 10: 00403-2024</a:t>
            </a:r>
            <a:endParaRPr lang="ko-KR" altLang="en-US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4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CDD04D-EAAF-4B8A-8130-AC7FA2D0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75" y="98763"/>
            <a:ext cx="11314323" cy="1325563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Arial" panose="020B0604020202020204" pitchFamily="34" charset="0"/>
                <a:cs typeface="Arial" panose="020B0604020202020204" pitchFamily="34" charset="0"/>
              </a:rPr>
              <a:t>Time from first acute exacerbation to death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53309A-FEB9-4C4E-B862-00CCA329D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48" y="1134114"/>
            <a:ext cx="7029727" cy="420221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A6BD4A2-6307-420D-B26D-0CAD831053E8}"/>
              </a:ext>
            </a:extLst>
          </p:cNvPr>
          <p:cNvSpPr/>
          <p:nvPr/>
        </p:nvSpPr>
        <p:spPr>
          <a:xfrm>
            <a:off x="1014762" y="5559487"/>
            <a:ext cx="10740236" cy="1030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estimated risks (95% CI) of death ⩽30, ⩽60, ⩽90 and ⩽180  days after an AE </a:t>
            </a: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19.0% </a:t>
            </a:r>
            <a:r>
              <a:rPr lang="en-US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(8.9–29.2),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28.1%</a:t>
            </a:r>
            <a:r>
              <a:rPr lang="en-US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(16.4–39.8),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32.0%</a:t>
            </a:r>
            <a:r>
              <a:rPr lang="en-US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(19.7–44.2) and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37.0%</a:t>
            </a:r>
            <a:r>
              <a:rPr lang="en-US" altLang="ko-K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(23.8–50.2)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8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4535</TotalTime>
  <Words>3407</Words>
  <Application>Microsoft Office PowerPoint</Application>
  <PresentationFormat>와이드스크린</PresentationFormat>
  <Paragraphs>477</Paragraphs>
  <Slides>69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69</vt:i4>
      </vt:variant>
    </vt:vector>
  </HeadingPairs>
  <TitlesOfParts>
    <vt:vector size="76" baseType="lpstr">
      <vt:lpstr>Arial Unicode MS</vt:lpstr>
      <vt:lpstr>맑은 고딕</vt:lpstr>
      <vt:lpstr>Arial</vt:lpstr>
      <vt:lpstr>Segoe UI Black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Time from first acute exacerbation to death</vt:lpstr>
      <vt:lpstr>Acute exacerbation of IPF 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Overall survival of propensity score-matched groups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Impact of nintedanib on mortality following AE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유정완</dc:creator>
  <cp:lastModifiedBy>유정완</cp:lastModifiedBy>
  <cp:revision>566</cp:revision>
  <dcterms:created xsi:type="dcterms:W3CDTF">2025-03-01T01:51:15Z</dcterms:created>
  <dcterms:modified xsi:type="dcterms:W3CDTF">2025-05-29T01:40:35Z</dcterms:modified>
</cp:coreProperties>
</file>