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3" r:id="rId2"/>
    <p:sldId id="258" r:id="rId3"/>
    <p:sldId id="276" r:id="rId4"/>
    <p:sldId id="334" r:id="rId5"/>
    <p:sldId id="283" r:id="rId6"/>
    <p:sldId id="284" r:id="rId7"/>
    <p:sldId id="278" r:id="rId8"/>
    <p:sldId id="286" r:id="rId9"/>
    <p:sldId id="292" r:id="rId10"/>
    <p:sldId id="293" r:id="rId11"/>
    <p:sldId id="294" r:id="rId12"/>
    <p:sldId id="287" r:id="rId13"/>
    <p:sldId id="295" r:id="rId14"/>
    <p:sldId id="296" r:id="rId15"/>
    <p:sldId id="297" r:id="rId16"/>
    <p:sldId id="344" r:id="rId17"/>
    <p:sldId id="345" r:id="rId18"/>
    <p:sldId id="339" r:id="rId19"/>
    <p:sldId id="341" r:id="rId20"/>
    <p:sldId id="340" r:id="rId21"/>
    <p:sldId id="34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37" r:id="rId32"/>
    <p:sldId id="313" r:id="rId33"/>
    <p:sldId id="346" r:id="rId34"/>
    <p:sldId id="316" r:id="rId35"/>
    <p:sldId id="314" r:id="rId36"/>
    <p:sldId id="347" r:id="rId37"/>
    <p:sldId id="317" r:id="rId38"/>
    <p:sldId id="329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78669" autoAdjust="0"/>
  </p:normalViewPr>
  <p:slideViewPr>
    <p:cSldViewPr snapToGrid="0">
      <p:cViewPr varScale="1">
        <p:scale>
          <a:sx n="83" d="100"/>
          <a:sy n="83" d="100"/>
        </p:scale>
        <p:origin x="80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417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Sheet1!$D$20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Sheet1!$C$21:$C$28</c:f>
              <c:strCache>
                <c:ptCount val="8"/>
                <c:pt idx="0">
                  <c:v>Cough</c:v>
                </c:pt>
                <c:pt idx="1">
                  <c:v>Phlegm</c:v>
                </c:pt>
                <c:pt idx="2">
                  <c:v>Chest tightness</c:v>
                </c:pt>
                <c:pt idx="3">
                  <c:v>Dyspnea</c:v>
                </c:pt>
                <c:pt idx="4">
                  <c:v>Activity</c:v>
                </c:pt>
                <c:pt idx="5">
                  <c:v>Confident</c:v>
                </c:pt>
                <c:pt idx="6">
                  <c:v>Sleep</c:v>
                </c:pt>
                <c:pt idx="7">
                  <c:v>Energy</c:v>
                </c:pt>
              </c:strCache>
            </c:strRef>
          </c:cat>
          <c:val>
            <c:numRef>
              <c:f>Sheet1!$D$21:$D$28</c:f>
              <c:numCache>
                <c:formatCode>0.00</c:formatCode>
                <c:ptCount val="8"/>
                <c:pt idx="0">
                  <c:v>2.37</c:v>
                </c:pt>
                <c:pt idx="1">
                  <c:v>3.47</c:v>
                </c:pt>
                <c:pt idx="2">
                  <c:v>1.93</c:v>
                </c:pt>
                <c:pt idx="3">
                  <c:v>3.7</c:v>
                </c:pt>
                <c:pt idx="4">
                  <c:v>1.24</c:v>
                </c:pt>
                <c:pt idx="5">
                  <c:v>1.6</c:v>
                </c:pt>
                <c:pt idx="6">
                  <c:v>1.78</c:v>
                </c:pt>
                <c:pt idx="7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5-4801-AA5F-DAD08B9330F3}"/>
            </c:ext>
          </c:extLst>
        </c:ser>
        <c:ser>
          <c:idx val="1"/>
          <c:order val="1"/>
          <c:tx>
            <c:strRef>
              <c:f>Sheet1!$E$20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Sheet1!$C$21:$C$28</c:f>
              <c:strCache>
                <c:ptCount val="8"/>
                <c:pt idx="0">
                  <c:v>Cough</c:v>
                </c:pt>
                <c:pt idx="1">
                  <c:v>Phlegm</c:v>
                </c:pt>
                <c:pt idx="2">
                  <c:v>Chest tightness</c:v>
                </c:pt>
                <c:pt idx="3">
                  <c:v>Dyspnea</c:v>
                </c:pt>
                <c:pt idx="4">
                  <c:v>Activity</c:v>
                </c:pt>
                <c:pt idx="5">
                  <c:v>Confident</c:v>
                </c:pt>
                <c:pt idx="6">
                  <c:v>Sleep</c:v>
                </c:pt>
                <c:pt idx="7">
                  <c:v>Energy</c:v>
                </c:pt>
              </c:strCache>
            </c:strRef>
          </c:cat>
          <c:val>
            <c:numRef>
              <c:f>Sheet1!$E$21:$E$28</c:f>
              <c:numCache>
                <c:formatCode>0.00</c:formatCode>
                <c:ptCount val="8"/>
                <c:pt idx="0">
                  <c:v>2.08</c:v>
                </c:pt>
                <c:pt idx="1">
                  <c:v>2.79</c:v>
                </c:pt>
                <c:pt idx="2">
                  <c:v>1.79</c:v>
                </c:pt>
                <c:pt idx="3">
                  <c:v>3.51</c:v>
                </c:pt>
                <c:pt idx="4">
                  <c:v>1.1399999999999999</c:v>
                </c:pt>
                <c:pt idx="5">
                  <c:v>1.5</c:v>
                </c:pt>
                <c:pt idx="6">
                  <c:v>1.62</c:v>
                </c:pt>
                <c:pt idx="7">
                  <c:v>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5-4801-AA5F-DAD08B9330F3}"/>
            </c:ext>
          </c:extLst>
        </c:ser>
        <c:ser>
          <c:idx val="2"/>
          <c:order val="2"/>
          <c:tx>
            <c:strRef>
              <c:f>Sheet1!$F$20</c:f>
              <c:strCache>
                <c:ptCount val="1"/>
                <c:pt idx="0">
                  <c:v>8 weeks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Sheet1!$C$21:$C$28</c:f>
              <c:strCache>
                <c:ptCount val="8"/>
                <c:pt idx="0">
                  <c:v>Cough</c:v>
                </c:pt>
                <c:pt idx="1">
                  <c:v>Phlegm</c:v>
                </c:pt>
                <c:pt idx="2">
                  <c:v>Chest tightness</c:v>
                </c:pt>
                <c:pt idx="3">
                  <c:v>Dyspnea</c:v>
                </c:pt>
                <c:pt idx="4">
                  <c:v>Activity</c:v>
                </c:pt>
                <c:pt idx="5">
                  <c:v>Confident</c:v>
                </c:pt>
                <c:pt idx="6">
                  <c:v>Sleep</c:v>
                </c:pt>
                <c:pt idx="7">
                  <c:v>Energy</c:v>
                </c:pt>
              </c:strCache>
            </c:strRef>
          </c:cat>
          <c:val>
            <c:numRef>
              <c:f>Sheet1!$F$21:$F$28</c:f>
              <c:numCache>
                <c:formatCode>0.00</c:formatCode>
                <c:ptCount val="8"/>
                <c:pt idx="0">
                  <c:v>1.87</c:v>
                </c:pt>
                <c:pt idx="1">
                  <c:v>2.62</c:v>
                </c:pt>
                <c:pt idx="2">
                  <c:v>1.85</c:v>
                </c:pt>
                <c:pt idx="3">
                  <c:v>3.42</c:v>
                </c:pt>
                <c:pt idx="4">
                  <c:v>1.38</c:v>
                </c:pt>
                <c:pt idx="5">
                  <c:v>1.58</c:v>
                </c:pt>
                <c:pt idx="6">
                  <c:v>1.53</c:v>
                </c:pt>
                <c:pt idx="7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F5-4801-AA5F-DAD08B9330F3}"/>
            </c:ext>
          </c:extLst>
        </c:ser>
        <c:ser>
          <c:idx val="3"/>
          <c:order val="3"/>
          <c:tx>
            <c:strRef>
              <c:f>Sheet1!$G$20</c:f>
              <c:strCache>
                <c:ptCount val="1"/>
                <c:pt idx="0">
                  <c:v>12 weeks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Sheet1!$C$21:$C$28</c:f>
              <c:strCache>
                <c:ptCount val="8"/>
                <c:pt idx="0">
                  <c:v>Cough</c:v>
                </c:pt>
                <c:pt idx="1">
                  <c:v>Phlegm</c:v>
                </c:pt>
                <c:pt idx="2">
                  <c:v>Chest tightness</c:v>
                </c:pt>
                <c:pt idx="3">
                  <c:v>Dyspnea</c:v>
                </c:pt>
                <c:pt idx="4">
                  <c:v>Activity</c:v>
                </c:pt>
                <c:pt idx="5">
                  <c:v>Confident</c:v>
                </c:pt>
                <c:pt idx="6">
                  <c:v>Sleep</c:v>
                </c:pt>
                <c:pt idx="7">
                  <c:v>Energy</c:v>
                </c:pt>
              </c:strCache>
            </c:strRef>
          </c:cat>
          <c:val>
            <c:numRef>
              <c:f>Sheet1!$G$21:$G$28</c:f>
              <c:numCache>
                <c:formatCode>0.00</c:formatCode>
                <c:ptCount val="8"/>
                <c:pt idx="0">
                  <c:v>1.87</c:v>
                </c:pt>
                <c:pt idx="1">
                  <c:v>2.62</c:v>
                </c:pt>
                <c:pt idx="2">
                  <c:v>1.78</c:v>
                </c:pt>
                <c:pt idx="3">
                  <c:v>3.53</c:v>
                </c:pt>
                <c:pt idx="4">
                  <c:v>1.47</c:v>
                </c:pt>
                <c:pt idx="5">
                  <c:v>1.51</c:v>
                </c:pt>
                <c:pt idx="6">
                  <c:v>1.57</c:v>
                </c:pt>
                <c:pt idx="7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F5-4801-AA5F-DAD08B933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-27"/>
        <c:axId val="789418063"/>
        <c:axId val="789419311"/>
      </c:barChart>
      <c:catAx>
        <c:axId val="78941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89419311"/>
        <c:crosses val="autoZero"/>
        <c:auto val="1"/>
        <c:lblAlgn val="ctr"/>
        <c:lblOffset val="100"/>
        <c:noMultiLvlLbl val="0"/>
      </c:catAx>
      <c:valAx>
        <c:axId val="789419311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789418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274008335639797"/>
          <c:y val="3.5381898843429805E-3"/>
          <c:w val="0.25451974031569219"/>
          <c:h val="6.315780382603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Sheet1!$E$15:$H$15</c:f>
              <c:strCache>
                <c:ptCount val="4"/>
                <c:pt idx="0">
                  <c:v>Baseline</c:v>
                </c:pt>
                <c:pt idx="1">
                  <c:v>4 weeks</c:v>
                </c:pt>
                <c:pt idx="2">
                  <c:v>8 weeks</c:v>
                </c:pt>
                <c:pt idx="3">
                  <c:v>12 weeks</c:v>
                </c:pt>
              </c:strCache>
            </c:strRef>
          </c:cat>
          <c:val>
            <c:numRef>
              <c:f>Sheet1!$E$16:$H$16</c:f>
              <c:numCache>
                <c:formatCode>0.00</c:formatCode>
                <c:ptCount val="4"/>
                <c:pt idx="0">
                  <c:v>18.68</c:v>
                </c:pt>
                <c:pt idx="1">
                  <c:v>16.510000000000002</c:v>
                </c:pt>
                <c:pt idx="2">
                  <c:v>16.47</c:v>
                </c:pt>
                <c:pt idx="3">
                  <c:v>16.63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A-4C9B-9FAA-61A0F670D8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4120415"/>
        <c:axId val="614122079"/>
      </c:barChart>
      <c:catAx>
        <c:axId val="61412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14122079"/>
        <c:crosses val="autoZero"/>
        <c:auto val="1"/>
        <c:lblAlgn val="ctr"/>
        <c:lblOffset val="100"/>
        <c:noMultiLvlLbl val="0"/>
      </c:catAx>
      <c:valAx>
        <c:axId val="614122079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61412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6A21-B509-4849-AD6B-2D32554B7951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8153-50E9-404F-8BF8-74E500F305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7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720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581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58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52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774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20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489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20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099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sz="1800" b="0" i="0" u="none" strike="noStrike" baseline="0" dirty="0">
              <a:solidFill>
                <a:srgbClr val="231F20"/>
              </a:solidFill>
              <a:latin typeface="AdvOT1ef757c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881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37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89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056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823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95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750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86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245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514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246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20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47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0522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463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703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727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095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419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435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599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02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6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06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03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4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87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153-50E9-404F-8BF8-74E500F3054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62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05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06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43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78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5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64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4BC6FC4-310B-430B-9EFE-1A046D08B89F}"/>
              </a:ext>
            </a:extLst>
          </p:cNvPr>
          <p:cNvSpPr/>
          <p:nvPr userDrawn="1"/>
        </p:nvSpPr>
        <p:spPr>
          <a:xfrm>
            <a:off x="0" y="0"/>
            <a:ext cx="12192000" cy="101548"/>
          </a:xfrm>
          <a:prstGeom prst="rect">
            <a:avLst/>
          </a:prstGeom>
          <a:gradFill flip="none" rotWithShape="1">
            <a:gsLst>
              <a:gs pos="70000">
                <a:srgbClr val="DA2127"/>
              </a:gs>
              <a:gs pos="100000">
                <a:srgbClr val="A3191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5EB7C77-9E5C-441C-BCA2-0C8705C21945}"/>
              </a:ext>
            </a:extLst>
          </p:cNvPr>
          <p:cNvCxnSpPr>
            <a:cxnSpLocks/>
          </p:cNvCxnSpPr>
          <p:nvPr userDrawn="1"/>
        </p:nvCxnSpPr>
        <p:spPr>
          <a:xfrm>
            <a:off x="171948" y="6418136"/>
            <a:ext cx="118481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08E79629-2315-42FF-9F37-918424AA7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1" y="6540515"/>
            <a:ext cx="1170069" cy="159240"/>
          </a:xfrm>
          <a:prstGeom prst="rect">
            <a:avLst/>
          </a:prstGeom>
        </p:spPr>
      </p:pic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838200" y="449135"/>
            <a:ext cx="10515600" cy="76141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838200" y="1558138"/>
            <a:ext cx="10515600" cy="4618825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5546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70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4BC6FC4-310B-430B-9EFE-1A046D08B89F}"/>
              </a:ext>
            </a:extLst>
          </p:cNvPr>
          <p:cNvSpPr/>
          <p:nvPr userDrawn="1"/>
        </p:nvSpPr>
        <p:spPr>
          <a:xfrm>
            <a:off x="0" y="0"/>
            <a:ext cx="12192000" cy="101548"/>
          </a:xfrm>
          <a:prstGeom prst="rect">
            <a:avLst/>
          </a:prstGeom>
          <a:gradFill flip="none" rotWithShape="1">
            <a:gsLst>
              <a:gs pos="70000">
                <a:srgbClr val="DA2127"/>
              </a:gs>
              <a:gs pos="100000">
                <a:srgbClr val="A3191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5EB7C77-9E5C-441C-BCA2-0C8705C21945}"/>
              </a:ext>
            </a:extLst>
          </p:cNvPr>
          <p:cNvCxnSpPr>
            <a:cxnSpLocks/>
          </p:cNvCxnSpPr>
          <p:nvPr userDrawn="1"/>
        </p:nvCxnSpPr>
        <p:spPr>
          <a:xfrm>
            <a:off x="171948" y="6418136"/>
            <a:ext cx="1184810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08E79629-2315-42FF-9F37-918424AA7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1" y="6540515"/>
            <a:ext cx="1170069" cy="159240"/>
          </a:xfrm>
          <a:prstGeom prst="rect">
            <a:avLst/>
          </a:prstGeom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838200" y="1695450"/>
            <a:ext cx="10515600" cy="448151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F04A0DD-9577-489A-B6FC-0F210F3BBA6F}"/>
              </a:ext>
            </a:extLst>
          </p:cNvPr>
          <p:cNvGrpSpPr/>
          <p:nvPr userDrawn="1"/>
        </p:nvGrpSpPr>
        <p:grpSpPr>
          <a:xfrm>
            <a:off x="1295400" y="374448"/>
            <a:ext cx="9601200" cy="1014903"/>
            <a:chOff x="1295400" y="374448"/>
            <a:chExt cx="9601200" cy="10149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17093D-1282-46F4-99B9-23A8D2D16467}"/>
                </a:ext>
              </a:extLst>
            </p:cNvPr>
            <p:cNvSpPr txBox="1"/>
            <p:nvPr/>
          </p:nvSpPr>
          <p:spPr>
            <a:xfrm>
              <a:off x="3257217" y="374448"/>
              <a:ext cx="5677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240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endPara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C2964A-866E-4944-92CC-78DDAF50D604}"/>
                </a:ext>
              </a:extLst>
            </p:cNvPr>
            <p:cNvSpPr txBox="1"/>
            <p:nvPr/>
          </p:nvSpPr>
          <p:spPr>
            <a:xfrm>
              <a:off x="1295400" y="1050797"/>
              <a:ext cx="960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240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endParaRPr lang="ko-KR" altLang="en-US" sz="1600" spc="-12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F4706491-67AC-41AE-89F2-D7299D5092B1}"/>
                </a:ext>
              </a:extLst>
            </p:cNvPr>
            <p:cNvCxnSpPr/>
            <p:nvPr/>
          </p:nvCxnSpPr>
          <p:spPr>
            <a:xfrm>
              <a:off x="3302000" y="957136"/>
              <a:ext cx="558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4017168" y="475131"/>
            <a:ext cx="4157664" cy="435175"/>
          </a:xfrm>
        </p:spPr>
        <p:txBody>
          <a:bodyPr>
            <a:noAutofit/>
          </a:bodyPr>
          <a:lstStyle>
            <a:lvl1pPr>
              <a:defRPr sz="2800">
                <a:ea typeface="나눔스퀘어" panose="020B0600000101010101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24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59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80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08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14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C8D1-B54A-4136-A3D9-6F56FAEB220C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E5F2-0797-42F4-97B6-BCDB793970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23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T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24312" y="1484851"/>
            <a:ext cx="11143376" cy="19294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/>
              <a:t>Mucolytic Treatment in Respiratory Disease</a:t>
            </a:r>
            <a:br>
              <a:rPr lang="en-US" altLang="ko-KR" sz="4000" b="1" dirty="0"/>
            </a:br>
            <a:r>
              <a:rPr lang="en-US" altLang="ko-KR" sz="2800" dirty="0"/>
              <a:t>- COPD / Bronchiectasis -</a:t>
            </a:r>
            <a:endParaRPr lang="ko-KR" altLang="en-US" sz="28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8128932" y="5301841"/>
            <a:ext cx="3109517" cy="912303"/>
          </a:xfrm>
        </p:spPr>
        <p:txBody>
          <a:bodyPr>
            <a:normAutofit fontScale="92500"/>
          </a:bodyPr>
          <a:lstStyle/>
          <a:p>
            <a:pPr algn="r"/>
            <a:r>
              <a:rPr lang="ko-KR" altLang="en-US"/>
              <a:t>경북대병원</a:t>
            </a:r>
            <a:r>
              <a:rPr lang="ko-KR" altLang="en-US" dirty="0"/>
              <a:t> 호흡기내과</a:t>
            </a:r>
            <a:endParaRPr lang="en-US" altLang="ko-KR" dirty="0"/>
          </a:p>
          <a:p>
            <a:pPr algn="r"/>
            <a:r>
              <a:rPr lang="ko-KR" altLang="en-US" dirty="0"/>
              <a:t>박 지 은</a:t>
            </a:r>
          </a:p>
        </p:txBody>
      </p:sp>
    </p:spTree>
    <p:extLst>
      <p:ext uri="{BB962C8B-B14F-4D97-AF65-F5344CB8AC3E}">
        <p14:creationId xmlns:p14="http://schemas.microsoft.com/office/powerpoint/2010/main" val="309747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68207" y="6426122"/>
            <a:ext cx="416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Tse</a:t>
            </a:r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Chest  2013; 144(1):106–118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020682" y="658482"/>
            <a:ext cx="8440389" cy="4040444"/>
            <a:chOff x="443552" y="1051673"/>
            <a:chExt cx="8256896" cy="38339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60"/>
            <a:stretch/>
          </p:blipFill>
          <p:spPr bwMode="auto">
            <a:xfrm>
              <a:off x="443552" y="1051673"/>
              <a:ext cx="8256896" cy="38339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타원 8"/>
            <p:cNvSpPr/>
            <p:nvPr/>
          </p:nvSpPr>
          <p:spPr>
            <a:xfrm>
              <a:off x="2953025" y="2039198"/>
              <a:ext cx="488731" cy="4887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아래쪽 화살표 9"/>
            <p:cNvSpPr/>
            <p:nvPr/>
          </p:nvSpPr>
          <p:spPr>
            <a:xfrm>
              <a:off x="6053959" y="1853953"/>
              <a:ext cx="236482" cy="37049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아래쪽 화살표 10"/>
            <p:cNvSpPr/>
            <p:nvPr/>
          </p:nvSpPr>
          <p:spPr>
            <a:xfrm>
              <a:off x="7258962" y="1760381"/>
              <a:ext cx="236482" cy="37049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932822" y="4698926"/>
            <a:ext cx="9241313" cy="18946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altLang="ko-KR" sz="2400" dirty="0">
              <a:latin typeface="+mn-ea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ko-KR" sz="2400" dirty="0">
                <a:latin typeface="+mn-ea"/>
              </a:rPr>
              <a:t>“Significant </a:t>
            </a:r>
            <a:r>
              <a:rPr lang="en-US" altLang="ko-KR" sz="2400" b="1" dirty="0">
                <a:latin typeface="+mn-ea"/>
              </a:rPr>
              <a:t>improvement in FEF</a:t>
            </a:r>
            <a:r>
              <a:rPr lang="en-US" altLang="ko-KR" sz="1600" b="1" dirty="0">
                <a:latin typeface="+mn-ea"/>
              </a:rPr>
              <a:t>25%-75% </a:t>
            </a:r>
            <a:r>
              <a:rPr lang="en-US" altLang="ko-KR" sz="2400" dirty="0">
                <a:latin typeface="+mn-ea"/>
              </a:rPr>
              <a:t>with NAC (after 52wk)”</a:t>
            </a:r>
          </a:p>
          <a:p>
            <a:pPr marL="0" indent="0">
              <a:lnSpc>
                <a:spcPct val="120000"/>
              </a:lnSpc>
              <a:buNone/>
            </a:pP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511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416" y="3046726"/>
            <a:ext cx="4307077" cy="3349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8207" y="6426122"/>
            <a:ext cx="416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Tse</a:t>
            </a:r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Chest  2013; 144(1):106–118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758968" y="188242"/>
            <a:ext cx="5549554" cy="3657386"/>
            <a:chOff x="264018" y="633940"/>
            <a:chExt cx="4970450" cy="352459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34"/>
            <a:stretch/>
          </p:blipFill>
          <p:spPr bwMode="auto">
            <a:xfrm>
              <a:off x="264018" y="633940"/>
              <a:ext cx="4970450" cy="2706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직사각형 8"/>
            <p:cNvSpPr/>
            <p:nvPr/>
          </p:nvSpPr>
          <p:spPr>
            <a:xfrm>
              <a:off x="2379362" y="1107679"/>
              <a:ext cx="884100" cy="229268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487420" y="3929268"/>
              <a:ext cx="884100" cy="229268"/>
            </a:xfrm>
            <a:prstGeom prst="rect">
              <a:avLst/>
            </a:prstGeom>
            <a:noFill/>
            <a:ln w="25400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6685110" y="471805"/>
            <a:ext cx="5124350" cy="55934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800" b="1" dirty="0">
                <a:latin typeface="+mn-ea"/>
              </a:rPr>
              <a:t>Mean frequency of COPD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exacerbations</a:t>
            </a:r>
            <a:r>
              <a:rPr lang="en-US" altLang="ko-KR" sz="1800" dirty="0">
                <a:latin typeface="+mn-ea"/>
              </a:rPr>
              <a:t> </a:t>
            </a:r>
            <a:br>
              <a:rPr lang="en-US" altLang="ko-KR" sz="1800" dirty="0">
                <a:latin typeface="+mn-ea"/>
              </a:rPr>
            </a:b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: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NAC 0.96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/y </a:t>
            </a:r>
            <a:r>
              <a:rPr lang="en-US" altLang="ko-KR" sz="1800" i="1" dirty="0">
                <a:solidFill>
                  <a:srgbClr val="FF0000"/>
                </a:solidFill>
                <a:latin typeface="+mn-ea"/>
              </a:rPr>
              <a:t>vs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placebo 1.71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/y; </a:t>
            </a:r>
            <a:r>
              <a:rPr lang="en-US" altLang="ko-KR" sz="1800" i="1" dirty="0">
                <a:solidFill>
                  <a:srgbClr val="FF0000"/>
                </a:solidFill>
                <a:latin typeface="+mn-ea"/>
              </a:rPr>
              <a:t>p</a:t>
            </a:r>
            <a:r>
              <a:rPr lang="en-US" altLang="ko-KR" sz="1800" dirty="0">
                <a:solidFill>
                  <a:srgbClr val="FF0000"/>
                </a:solidFill>
                <a:latin typeface="+mn-ea"/>
              </a:rPr>
              <a:t>=0.019</a:t>
            </a:r>
          </a:p>
          <a:p>
            <a:pPr>
              <a:lnSpc>
                <a:spcPct val="100000"/>
              </a:lnSpc>
            </a:pPr>
            <a:endParaRPr lang="en-US" altLang="ko-KR" sz="1800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sz="1800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sz="1800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en-US" altLang="ko-KR" sz="18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ko-KR" sz="1800" b="1" dirty="0">
                <a:solidFill>
                  <a:srgbClr val="0070C0"/>
                </a:solidFill>
                <a:latin typeface="+mn-ea"/>
              </a:rPr>
              <a:t>Exacerbation-free</a:t>
            </a:r>
            <a:r>
              <a:rPr lang="en-US" altLang="ko-KR" sz="1800" b="1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at the end of the study</a:t>
            </a:r>
            <a:br>
              <a:rPr lang="en-US" altLang="ko-KR" sz="1800" dirty="0">
                <a:latin typeface="+mn-ea"/>
              </a:rPr>
            </a:br>
            <a:r>
              <a:rPr lang="en-US" altLang="ko-KR" sz="1800" dirty="0">
                <a:latin typeface="+mn-ea"/>
              </a:rPr>
              <a:t>: </a:t>
            </a:r>
            <a:r>
              <a:rPr lang="en-US" altLang="ko-KR" sz="1800" b="1" dirty="0">
                <a:latin typeface="+mn-ea"/>
              </a:rPr>
              <a:t>NAC 53.8</a:t>
            </a:r>
            <a:r>
              <a:rPr lang="en-US" altLang="ko-KR" sz="1800" dirty="0">
                <a:latin typeface="+mn-ea"/>
              </a:rPr>
              <a:t>% vs. </a:t>
            </a:r>
            <a:r>
              <a:rPr lang="en-US" altLang="ko-KR" sz="1800" b="1" dirty="0">
                <a:latin typeface="+mn-ea"/>
              </a:rPr>
              <a:t>placebo 37.5</a:t>
            </a:r>
            <a:r>
              <a:rPr lang="en-US" altLang="ko-KR" sz="1800" dirty="0">
                <a:latin typeface="+mn-ea"/>
              </a:rPr>
              <a:t>%; </a:t>
            </a:r>
            <a:r>
              <a:rPr lang="en-US" altLang="ko-KR" sz="1800" i="1" dirty="0">
                <a:latin typeface="+mn-ea"/>
              </a:rPr>
              <a:t>p</a:t>
            </a:r>
            <a:r>
              <a:rPr lang="en-US" altLang="ko-KR" sz="1800" dirty="0">
                <a:latin typeface="+mn-ea"/>
              </a:rPr>
              <a:t>=0.088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640" y="5045351"/>
            <a:ext cx="5331819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Conclusion</a:t>
            </a:r>
            <a:r>
              <a:rPr lang="en-US" altLang="ko-KR" dirty="0"/>
              <a:t> : 1-yr treatment with high-dose NAC resulted in significant improved small airway function and decreased exacerbation frequency in patients with stable COPD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34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4" y="390412"/>
            <a:ext cx="9282735" cy="2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742064" y="2775947"/>
            <a:ext cx="11161914" cy="3638478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A prospective, </a:t>
            </a:r>
            <a:r>
              <a:rPr lang="en-US" altLang="ko-KR" sz="2000" dirty="0" err="1"/>
              <a:t>randomised</a:t>
            </a:r>
            <a:r>
              <a:rPr lang="en-US" altLang="ko-KR" sz="2000" dirty="0"/>
              <a:t>, double-blind, placebo-controlled study</a:t>
            </a:r>
          </a:p>
          <a:p>
            <a:r>
              <a:rPr lang="en-US" altLang="ko-KR" sz="2000" dirty="0"/>
              <a:t>June 25, 2009 - Dec 29, 2010 : at 34 hospitals in China</a:t>
            </a:r>
          </a:p>
          <a:p>
            <a:r>
              <a:rPr lang="en-US" altLang="ko-KR" sz="2000" dirty="0"/>
              <a:t>Aged 40–80 years with </a:t>
            </a:r>
            <a:r>
              <a:rPr lang="en-US" altLang="ko-KR" sz="2000" b="1" dirty="0">
                <a:solidFill>
                  <a:srgbClr val="FF0000"/>
                </a:solidFill>
              </a:rPr>
              <a:t>moderate-to-severe COPD</a:t>
            </a:r>
          </a:p>
          <a:p>
            <a:pPr marL="0" indent="0">
              <a:buNone/>
            </a:pPr>
            <a:r>
              <a:rPr lang="en-US" altLang="ko-KR" sz="2000" dirty="0"/>
              <a:t>   - post-bronchodilator FEV1/FVC &lt;0.7</a:t>
            </a:r>
          </a:p>
          <a:p>
            <a:pPr marL="0" indent="0">
              <a:buNone/>
            </a:pPr>
            <a:r>
              <a:rPr lang="en-US" altLang="ko-KR" sz="2000" dirty="0"/>
              <a:t>   - </a:t>
            </a:r>
            <a:r>
              <a:rPr lang="en-US" altLang="ko-KR" sz="2000" b="1" dirty="0">
                <a:solidFill>
                  <a:srgbClr val="FF0000"/>
                </a:solidFill>
              </a:rPr>
              <a:t>FEV1 : 30–70% </a:t>
            </a:r>
            <a:r>
              <a:rPr lang="en-US" altLang="ko-KR" sz="2000" dirty="0"/>
              <a:t>of predicted</a:t>
            </a:r>
          </a:p>
          <a:p>
            <a:r>
              <a:rPr lang="en-US" altLang="ko-KR" sz="2000" b="1" dirty="0">
                <a:solidFill>
                  <a:srgbClr val="FF0000"/>
                </a:solidFill>
              </a:rPr>
              <a:t>1006 patients </a:t>
            </a:r>
            <a:r>
              <a:rPr lang="en-US" altLang="ko-KR" sz="1800" b="1" dirty="0"/>
              <a:t>(NAC 504 / placebo 502)</a:t>
            </a:r>
          </a:p>
          <a:p>
            <a:pPr marL="0" indent="0">
              <a:buNone/>
            </a:pPr>
            <a:r>
              <a:rPr lang="en-US" altLang="ko-KR" sz="2000" dirty="0"/>
              <a:t>   : receive </a:t>
            </a:r>
            <a:r>
              <a:rPr lang="en-US" altLang="ko-KR" sz="2000" b="1" dirty="0">
                <a:solidFill>
                  <a:srgbClr val="FF0000"/>
                </a:solidFill>
              </a:rPr>
              <a:t>N-</a:t>
            </a:r>
            <a:r>
              <a:rPr lang="en-US" altLang="ko-KR" sz="2000" b="1" dirty="0" err="1">
                <a:solidFill>
                  <a:srgbClr val="FF0000"/>
                </a:solidFill>
              </a:rPr>
              <a:t>acetylcysteine</a:t>
            </a:r>
            <a:r>
              <a:rPr lang="en-US" altLang="ko-KR" sz="2000" b="1" dirty="0">
                <a:solidFill>
                  <a:srgbClr val="FF0000"/>
                </a:solidFill>
              </a:rPr>
              <a:t> </a:t>
            </a:r>
            <a:r>
              <a:rPr lang="en-US" altLang="ko-KR" sz="1800" dirty="0"/>
              <a:t>(</a:t>
            </a:r>
            <a:r>
              <a:rPr lang="en-US" altLang="ko-KR" sz="1800" b="1" dirty="0">
                <a:solidFill>
                  <a:srgbClr val="FF0000"/>
                </a:solidFill>
              </a:rPr>
              <a:t>600 mg tablet BID</a:t>
            </a:r>
            <a:r>
              <a:rPr lang="en-US" altLang="ko-KR" sz="1800" dirty="0"/>
              <a:t>) </a:t>
            </a:r>
            <a:r>
              <a:rPr lang="en-US" altLang="ko-KR" sz="2000" dirty="0"/>
              <a:t>or matched placebo </a:t>
            </a:r>
            <a:r>
              <a:rPr lang="en-US" altLang="ko-KR" sz="2000" b="1" dirty="0">
                <a:solidFill>
                  <a:srgbClr val="FF0000"/>
                </a:solidFill>
              </a:rPr>
              <a:t>twice </a:t>
            </a:r>
            <a:r>
              <a:rPr lang="en-US" altLang="ko-KR" sz="2000" dirty="0"/>
              <a:t>daily for 1 year. </a:t>
            </a:r>
          </a:p>
          <a:p>
            <a:r>
              <a:rPr lang="en-US" altLang="ko-KR" sz="2000" dirty="0"/>
              <a:t>The primary endpoint : </a:t>
            </a:r>
            <a:r>
              <a:rPr lang="en-US" altLang="ko-KR" sz="2000" b="1" dirty="0">
                <a:solidFill>
                  <a:srgbClr val="FF0000"/>
                </a:solidFill>
              </a:rPr>
              <a:t>exacerbation rate </a:t>
            </a:r>
            <a:r>
              <a:rPr lang="en-US" altLang="ko-KR" sz="2000" dirty="0"/>
              <a:t>in 1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0116" y="6414425"/>
            <a:ext cx="542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et al. Lancet Respir Med.  2014; 2: 187–94</a:t>
            </a:r>
          </a:p>
        </p:txBody>
      </p:sp>
    </p:spTree>
    <p:extLst>
      <p:ext uri="{BB962C8B-B14F-4D97-AF65-F5344CB8AC3E}">
        <p14:creationId xmlns:p14="http://schemas.microsoft.com/office/powerpoint/2010/main" val="11776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90116" y="6414425"/>
            <a:ext cx="542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et al. Lancet Respir Med.  2014; 2: 187–94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92" y="380963"/>
            <a:ext cx="3742893" cy="571783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730" y="380963"/>
            <a:ext cx="3612882" cy="5717834"/>
          </a:xfrm>
          <a:prstGeom prst="rect">
            <a:avLst/>
          </a:prstGeom>
        </p:spPr>
      </p:pic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8397126" y="759172"/>
            <a:ext cx="2873779" cy="15395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000" b="1" dirty="0">
                <a:latin typeface="+mn-ea"/>
              </a:rPr>
              <a:t>Baseline characteristics did not differ in the two treatment groups.</a:t>
            </a:r>
            <a:endParaRPr lang="en-US" altLang="ko-KR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73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90116" y="6414425"/>
            <a:ext cx="542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et al. Lancet Respir Med.  2014; 2: 187–94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310105" y="1753299"/>
            <a:ext cx="9150965" cy="3513962"/>
            <a:chOff x="890657" y="2116813"/>
            <a:chExt cx="7323518" cy="2882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416" y="2116813"/>
              <a:ext cx="7229759" cy="288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직사각형 8"/>
            <p:cNvSpPr/>
            <p:nvPr/>
          </p:nvSpPr>
          <p:spPr>
            <a:xfrm>
              <a:off x="890657" y="3428159"/>
              <a:ext cx="7229759" cy="259307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5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90116" y="6414425"/>
            <a:ext cx="542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et al. Lancet Respir Med.  2014; 2: 187–94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21"/>
            <a:ext cx="5432538" cy="342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23" y="142821"/>
            <a:ext cx="5318141" cy="342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9" y="3643709"/>
            <a:ext cx="4876612" cy="307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935608" y="2550561"/>
            <a:ext cx="489543" cy="259307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618819" y="2592506"/>
            <a:ext cx="536990" cy="226196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69164" y="5747309"/>
            <a:ext cx="557632" cy="225751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31471" y="461394"/>
            <a:ext cx="21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Time to 1</a:t>
            </a:r>
            <a:r>
              <a:rPr lang="en-US" altLang="ko-KR" baseline="30000" dirty="0"/>
              <a:t>st</a:t>
            </a:r>
            <a:r>
              <a:rPr lang="en-US" altLang="ko-KR" dirty="0"/>
              <a:t> AE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34338" y="1963023"/>
            <a:ext cx="21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Time to 2</a:t>
            </a:r>
            <a:r>
              <a:rPr lang="en-US" altLang="ko-KR" baseline="30000" dirty="0"/>
              <a:t>nd</a:t>
            </a:r>
            <a:r>
              <a:rPr lang="en-US" altLang="ko-KR" dirty="0"/>
              <a:t> AE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99981" y="4747951"/>
            <a:ext cx="21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Time to 3</a:t>
            </a:r>
            <a:r>
              <a:rPr lang="en-US" altLang="ko-KR" baseline="30000" dirty="0"/>
              <a:t>rd</a:t>
            </a:r>
            <a:r>
              <a:rPr lang="en-US" altLang="ko-KR" dirty="0"/>
              <a:t>AE</a:t>
            </a:r>
            <a:endParaRPr lang="ko-KR" altLang="en-US" dirty="0"/>
          </a:p>
        </p:txBody>
      </p:sp>
      <p:sp>
        <p:nvSpPr>
          <p:cNvPr id="17" name="내용 개체 틀 2"/>
          <p:cNvSpPr>
            <a:spLocks noGrp="1"/>
          </p:cNvSpPr>
          <p:nvPr>
            <p:ph idx="1"/>
          </p:nvPr>
        </p:nvSpPr>
        <p:spPr>
          <a:xfrm>
            <a:off x="6390116" y="4747902"/>
            <a:ext cx="5036144" cy="867116"/>
          </a:xfrm>
        </p:spPr>
        <p:txBody>
          <a:bodyPr>
            <a:noAutofit/>
          </a:bodyPr>
          <a:lstStyle/>
          <a:p>
            <a:r>
              <a:rPr lang="en-US" altLang="ko-KR" sz="2000" b="1" dirty="0"/>
              <a:t>Time to </a:t>
            </a:r>
            <a:r>
              <a:rPr lang="en-US" altLang="ko-KR" sz="2000" b="1" dirty="0">
                <a:solidFill>
                  <a:srgbClr val="FF0000"/>
                </a:solidFill>
              </a:rPr>
              <a:t>recurrent exacerbations was longer </a:t>
            </a:r>
            <a:r>
              <a:rPr lang="en-US" altLang="ko-KR" sz="2000" b="1" dirty="0"/>
              <a:t>with NAC than placebo.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00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577777" y="1389090"/>
            <a:ext cx="6368334" cy="4618825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Treatment related AE </a:t>
            </a:r>
          </a:p>
          <a:p>
            <a:pPr marL="0" indent="0">
              <a:buNone/>
            </a:pPr>
            <a:r>
              <a:rPr lang="en-US" altLang="ko-KR" sz="2000" dirty="0"/>
              <a:t>: NAC, 44/495 (9%) vs. placebo, 34/495 (7%); p=0.29</a:t>
            </a:r>
            <a:endParaRPr lang="ko-KR" altLang="en-US" sz="2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2" y="566713"/>
            <a:ext cx="4733643" cy="5525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0116" y="6414425"/>
            <a:ext cx="542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 et al. Lancet Respir Med.  2014; 2: 187–94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9880" y="5285644"/>
            <a:ext cx="533181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Conclusion</a:t>
            </a:r>
            <a:r>
              <a:rPr lang="en-US" altLang="ko-KR" dirty="0"/>
              <a:t> : 1-yr treatment with NAC 600mg bid can prevent exacerbations, especially in disease of moderate severity.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94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360" y="286862"/>
            <a:ext cx="10515600" cy="761416"/>
          </a:xfrm>
        </p:spPr>
        <p:txBody>
          <a:bodyPr/>
          <a:lstStyle/>
          <a:p>
            <a:r>
              <a:rPr lang="en-US" altLang="ko-KR" dirty="0"/>
              <a:t>Post-hoc analysis of PANTHEON study 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370" y="1211238"/>
            <a:ext cx="6702542" cy="5040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0116" y="6414425"/>
            <a:ext cx="542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A.Papi</a:t>
            </a:r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altLang="ko-KR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Repiratory</a:t>
            </a:r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Medicine. 147 (2019) 37-43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66813" y="1753097"/>
            <a:ext cx="5951307" cy="921633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85660" y="1297501"/>
            <a:ext cx="308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Overall exacerbation </a:t>
            </a:r>
            <a:endParaRPr lang="ko-KR" altLang="en-US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7325589" y="3550936"/>
            <a:ext cx="4693579" cy="1174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27% reduction in the rate of </a:t>
            </a:r>
            <a:br>
              <a:rPr lang="en-US" altLang="ko-KR" sz="2000" dirty="0"/>
            </a:br>
            <a:r>
              <a:rPr lang="en-US" altLang="ko-KR" sz="2000" dirty="0"/>
              <a:t>all exacerbations in ICS naïve group</a:t>
            </a:r>
          </a:p>
          <a:p>
            <a:pPr marL="0" indent="0">
              <a:buNone/>
            </a:pP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9880" y="5285644"/>
            <a:ext cx="533181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Conclusion</a:t>
            </a:r>
            <a:r>
              <a:rPr lang="en-US" altLang="ko-KR" dirty="0"/>
              <a:t> : NAC reduces the rate of exacerbations, particularly in those not treated with ICS.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78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F9219AD-8E52-BEC8-AADC-6EFCD3356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4"/>
          <a:stretch/>
        </p:blipFill>
        <p:spPr>
          <a:xfrm>
            <a:off x="381000" y="175398"/>
            <a:ext cx="7838122" cy="2943982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F88DA9C6-CF78-0E86-8A11-F5B38B05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3" y="3429000"/>
            <a:ext cx="11161914" cy="280198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A prospective, </a:t>
            </a:r>
            <a:r>
              <a:rPr lang="en-US" altLang="ko-KR" sz="2000" dirty="0" err="1"/>
              <a:t>randomised</a:t>
            </a:r>
            <a:r>
              <a:rPr lang="en-US" altLang="ko-KR" sz="2000" dirty="0"/>
              <a:t>, double-blind, placebo-controlled study</a:t>
            </a:r>
          </a:p>
          <a:p>
            <a:r>
              <a:rPr lang="en-US" altLang="ko-KR" sz="2000" dirty="0"/>
              <a:t>November 2, 2010 ~ February 3, 2014, 10 European countries</a:t>
            </a:r>
          </a:p>
          <a:p>
            <a:r>
              <a:rPr lang="en-US" altLang="ko-KR" sz="2000" dirty="0"/>
              <a:t>Aged 40–80 years with </a:t>
            </a:r>
            <a:r>
              <a:rPr lang="en-US" altLang="ko-KR" sz="2000" b="1" dirty="0">
                <a:solidFill>
                  <a:srgbClr val="FF0000"/>
                </a:solidFill>
              </a:rPr>
              <a:t>moderate-to-severe COPD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rgbClr val="FF0000"/>
                </a:solidFill>
              </a:rPr>
              <a:t>   </a:t>
            </a:r>
            <a:r>
              <a:rPr lang="en-US" altLang="ko-KR" sz="2000" b="1" dirty="0"/>
              <a:t>2 or more acute COPD exacerbations in the previous 12 months</a:t>
            </a:r>
          </a:p>
          <a:p>
            <a:r>
              <a:rPr lang="en-US" altLang="ko-KR" sz="2000" b="1" dirty="0">
                <a:solidFill>
                  <a:srgbClr val="FF0000"/>
                </a:solidFill>
              </a:rPr>
              <a:t>467 patients </a:t>
            </a:r>
            <a:r>
              <a:rPr lang="en-US" altLang="ko-KR" sz="1800" b="1" dirty="0"/>
              <a:t>(</a:t>
            </a:r>
            <a:r>
              <a:rPr lang="en-US" altLang="ko-KR" sz="1800" b="1" dirty="0" err="1"/>
              <a:t>erdosteine</a:t>
            </a:r>
            <a:r>
              <a:rPr lang="en-US" altLang="ko-KR" sz="1800" b="1" dirty="0"/>
              <a:t> 228 / placebo 239)</a:t>
            </a:r>
          </a:p>
          <a:p>
            <a:pPr marL="0" indent="0">
              <a:buNone/>
            </a:pPr>
            <a:r>
              <a:rPr lang="en-US" altLang="ko-KR" sz="2000" dirty="0"/>
              <a:t>   : receive </a:t>
            </a:r>
            <a:r>
              <a:rPr lang="en-US" altLang="ko-KR" sz="2000" b="1" dirty="0" err="1">
                <a:solidFill>
                  <a:srgbClr val="FF0000"/>
                </a:solidFill>
              </a:rPr>
              <a:t>erdosteine</a:t>
            </a:r>
            <a:r>
              <a:rPr lang="en-US" altLang="ko-KR" sz="2000" b="1" dirty="0">
                <a:solidFill>
                  <a:srgbClr val="FF0000"/>
                </a:solidFill>
              </a:rPr>
              <a:t> 300mg twice daily</a:t>
            </a:r>
            <a:r>
              <a:rPr lang="en-US" altLang="ko-KR" sz="1800" b="1" dirty="0">
                <a:solidFill>
                  <a:srgbClr val="FF0000"/>
                </a:solidFill>
              </a:rPr>
              <a:t> </a:t>
            </a:r>
            <a:r>
              <a:rPr lang="en-US" altLang="ko-KR" sz="2000" dirty="0"/>
              <a:t>or placebo for 12 months </a:t>
            </a:r>
          </a:p>
          <a:p>
            <a:r>
              <a:rPr lang="en-US" altLang="ko-KR" sz="2000" dirty="0"/>
              <a:t>The primary endpoint : </a:t>
            </a:r>
            <a:r>
              <a:rPr lang="en-US" altLang="ko-KR" sz="2000" b="1" dirty="0">
                <a:solidFill>
                  <a:srgbClr val="FF0000"/>
                </a:solidFill>
              </a:rPr>
              <a:t>number of acute exacerbations </a:t>
            </a:r>
            <a:r>
              <a:rPr lang="en-US" altLang="ko-KR" sz="2000" b="1" dirty="0"/>
              <a:t>in 12-month study period</a:t>
            </a:r>
            <a:endParaRPr lang="en-US" altLang="ko-K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096F72-275F-717E-1164-1B059B8D1E1F}"/>
              </a:ext>
            </a:extLst>
          </p:cNvPr>
          <p:cNvSpPr txBox="1"/>
          <p:nvPr/>
        </p:nvSpPr>
        <p:spPr>
          <a:xfrm>
            <a:off x="7171509" y="6405603"/>
            <a:ext cx="466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R.W. DAL NEGRO ET AL.</a:t>
            </a:r>
            <a:r>
              <a:rPr lang="en-US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2017; 50: 1700711</a:t>
            </a:r>
            <a:endParaRPr lang="en-US" altLang="ko-KR" sz="1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556028F-D3D9-7614-9AE3-101B6FD77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84" y="1887717"/>
            <a:ext cx="8966032" cy="3285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328064-E690-64AD-7853-A1397FFAA170}"/>
              </a:ext>
            </a:extLst>
          </p:cNvPr>
          <p:cNvSpPr txBox="1"/>
          <p:nvPr/>
        </p:nvSpPr>
        <p:spPr>
          <a:xfrm>
            <a:off x="7171509" y="6405603"/>
            <a:ext cx="466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R.W. DAL NEGRO ET AL.</a:t>
            </a:r>
            <a:r>
              <a:rPr lang="en-US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2017; 50: 1700711</a:t>
            </a:r>
            <a:endParaRPr lang="en-US" altLang="ko-KR" sz="1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D95DBB5-05AC-7DD5-690E-2BAD6C918081}"/>
              </a:ext>
            </a:extLst>
          </p:cNvPr>
          <p:cNvSpPr/>
          <p:nvPr/>
        </p:nvSpPr>
        <p:spPr>
          <a:xfrm>
            <a:off x="1634754" y="3788229"/>
            <a:ext cx="964754" cy="229112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9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F04A0DD-9577-489A-B6FC-0F210F3BBA6F}"/>
              </a:ext>
            </a:extLst>
          </p:cNvPr>
          <p:cNvGrpSpPr/>
          <p:nvPr/>
        </p:nvGrpSpPr>
        <p:grpSpPr>
          <a:xfrm>
            <a:off x="3265318" y="611414"/>
            <a:ext cx="5677566" cy="584775"/>
            <a:chOff x="3257217" y="374448"/>
            <a:chExt cx="5677566" cy="584775"/>
          </a:xfrm>
          <a:solidFill>
            <a:schemeClr val="bg1"/>
          </a:solidFill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E17093D-1282-46F4-99B9-23A8D2D16467}"/>
                </a:ext>
              </a:extLst>
            </p:cNvPr>
            <p:cNvSpPr txBox="1"/>
            <p:nvPr/>
          </p:nvSpPr>
          <p:spPr>
            <a:xfrm>
              <a:off x="3257217" y="374448"/>
              <a:ext cx="56775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2400">
                  <a:solidFill>
                    <a:schemeClr val="bg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r>
                <a:rPr lang="en-US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F4706491-67AC-41AE-89F2-D7299D5092B1}"/>
                </a:ext>
              </a:extLst>
            </p:cNvPr>
            <p:cNvCxnSpPr/>
            <p:nvPr/>
          </p:nvCxnSpPr>
          <p:spPr>
            <a:xfrm>
              <a:off x="3302000" y="957136"/>
              <a:ext cx="5588000" cy="0"/>
            </a:xfrm>
            <a:prstGeom prst="lin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102178" y="1923748"/>
            <a:ext cx="83030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400" dirty="0"/>
              <a:t>Background</a:t>
            </a:r>
          </a:p>
          <a:p>
            <a:pPr marL="342900" indent="-342900">
              <a:buAutoNum type="arabicPeriod"/>
            </a:pPr>
            <a:endParaRPr lang="en-US" altLang="ko-KR" sz="2400" dirty="0"/>
          </a:p>
          <a:p>
            <a:pPr marL="342900" indent="-342900">
              <a:buAutoNum type="arabicPeriod"/>
            </a:pPr>
            <a:r>
              <a:rPr lang="en-US" altLang="ko-KR" sz="2400" dirty="0" err="1"/>
              <a:t>Mucolytics</a:t>
            </a:r>
            <a:r>
              <a:rPr lang="ko-KR" altLang="en-US" sz="2400" dirty="0"/>
              <a:t> </a:t>
            </a:r>
            <a:r>
              <a:rPr lang="en-US" altLang="ko-KR" sz="2400" dirty="0"/>
              <a:t>in</a:t>
            </a:r>
            <a:r>
              <a:rPr lang="ko-KR" altLang="en-US" sz="2400" dirty="0"/>
              <a:t> </a:t>
            </a:r>
            <a:r>
              <a:rPr lang="en-US" altLang="ko-KR" sz="2400" dirty="0"/>
              <a:t>COPD </a:t>
            </a:r>
          </a:p>
          <a:p>
            <a:pPr marL="342900" indent="-342900">
              <a:buAutoNum type="arabicPeriod"/>
            </a:pPr>
            <a:endParaRPr lang="en-US" altLang="ko-KR" sz="2400" dirty="0"/>
          </a:p>
          <a:p>
            <a:pPr marL="342900" indent="-342900">
              <a:buAutoNum type="arabicPeriod"/>
            </a:pPr>
            <a:r>
              <a:rPr lang="en-US" altLang="ko-KR" sz="2400" dirty="0"/>
              <a:t>Mucolytics</a:t>
            </a:r>
            <a:r>
              <a:rPr lang="ko-KR" altLang="en-US" sz="2400" dirty="0"/>
              <a:t> </a:t>
            </a:r>
            <a:r>
              <a:rPr lang="en-US" altLang="ko-KR" sz="2400" dirty="0"/>
              <a:t>in</a:t>
            </a:r>
            <a:r>
              <a:rPr lang="ko-KR" altLang="en-US" sz="2400" dirty="0"/>
              <a:t> </a:t>
            </a:r>
            <a:r>
              <a:rPr lang="en-US" altLang="ko-KR" sz="2400" dirty="0"/>
              <a:t>Bronchiectasis </a:t>
            </a:r>
          </a:p>
          <a:p>
            <a:pPr marL="342900" indent="-342900">
              <a:buAutoNum type="arabicPeriod"/>
            </a:pPr>
            <a:endParaRPr lang="en-US" altLang="ko-KR" sz="1600" dirty="0"/>
          </a:p>
          <a:p>
            <a:pPr marL="342900" indent="-342900">
              <a:buAutoNum type="arabicPeriod"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2200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E5AD8C8-31B7-F1E4-19A9-90D2CC87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37" y="930904"/>
            <a:ext cx="8956725" cy="499619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782201C-78D1-3251-F191-ABCF3D040B5C}"/>
              </a:ext>
            </a:extLst>
          </p:cNvPr>
          <p:cNvSpPr/>
          <p:nvPr/>
        </p:nvSpPr>
        <p:spPr>
          <a:xfrm>
            <a:off x="5516346" y="2730137"/>
            <a:ext cx="2517312" cy="256032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6A334-A84F-F560-854A-2832F2F6DB20}"/>
              </a:ext>
            </a:extLst>
          </p:cNvPr>
          <p:cNvSpPr txBox="1"/>
          <p:nvPr/>
        </p:nvSpPr>
        <p:spPr>
          <a:xfrm>
            <a:off x="7171509" y="6405603"/>
            <a:ext cx="466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R.W. DAL NEGRO ET AL.</a:t>
            </a:r>
            <a:r>
              <a:rPr lang="en-US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2017; 50: 1700711</a:t>
            </a:r>
            <a:endParaRPr lang="en-US" altLang="ko-KR" sz="1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924183" y="708673"/>
            <a:ext cx="8143850" cy="4192769"/>
            <a:chOff x="840734" y="1092875"/>
            <a:chExt cx="8143850" cy="419276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1A0A6B9-7019-E9F5-E602-DCB0ADAE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734" y="1092875"/>
              <a:ext cx="8143850" cy="4192769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EAFF24AC-2D37-B152-F429-741D113FC779}"/>
                </a:ext>
              </a:extLst>
            </p:cNvPr>
            <p:cNvSpPr/>
            <p:nvPr/>
          </p:nvSpPr>
          <p:spPr>
            <a:xfrm>
              <a:off x="1210982" y="1882973"/>
              <a:ext cx="348877" cy="2070464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7160647-25B9-8901-13CB-4962FEDA71B6}"/>
              </a:ext>
            </a:extLst>
          </p:cNvPr>
          <p:cNvSpPr txBox="1"/>
          <p:nvPr/>
        </p:nvSpPr>
        <p:spPr>
          <a:xfrm>
            <a:off x="7171509" y="6405603"/>
            <a:ext cx="466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R.W. DAL NEGRO ET AL.</a:t>
            </a:r>
            <a:r>
              <a:rPr lang="en-US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ko-KR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 Respir J 2017; 50: 1700711</a:t>
            </a:r>
            <a:endParaRPr lang="en-US" altLang="ko-KR" sz="1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1148" y="5423957"/>
            <a:ext cx="533181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Conclusion</a:t>
            </a:r>
            <a:r>
              <a:rPr lang="en-US" altLang="ko-KR" dirty="0"/>
              <a:t> : </a:t>
            </a:r>
            <a:r>
              <a:rPr lang="en-US" altLang="ko-KR" dirty="0" err="1"/>
              <a:t>Erdosteine</a:t>
            </a:r>
            <a:r>
              <a:rPr lang="en-US" altLang="ko-KR" dirty="0"/>
              <a:t> can reduce both the rate and duration of exacerbations.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12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CE5C606-F1AD-1571-2C35-6235572E2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57"/>
          <a:stretch/>
        </p:blipFill>
        <p:spPr>
          <a:xfrm>
            <a:off x="2050647" y="1611423"/>
            <a:ext cx="6742111" cy="105271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D1DB40-30EC-419B-5518-9530F5F27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464810" y="325314"/>
            <a:ext cx="9913787" cy="1286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898E2-1746-0946-1F8D-7B3E6BD0935C}"/>
              </a:ext>
            </a:extLst>
          </p:cNvPr>
          <p:cNvSpPr txBox="1"/>
          <p:nvPr/>
        </p:nvSpPr>
        <p:spPr>
          <a:xfrm>
            <a:off x="322075" y="2897532"/>
            <a:ext cx="53743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Randomized, prospective, interventional, single-center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COPD patient who complained of difficulties with expectoration</a:t>
            </a:r>
          </a:p>
          <a:p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Oral group: </a:t>
            </a:r>
            <a:r>
              <a:rPr lang="en-US" altLang="ko-KR" dirty="0"/>
              <a:t>NAC 600 mg solution orally</a:t>
            </a:r>
            <a:br>
              <a:rPr lang="en-US" altLang="ko-KR" dirty="0"/>
            </a:br>
            <a:r>
              <a:rPr lang="en-US" altLang="ko-KR" b="1" dirty="0"/>
              <a:t>Inhalation group: </a:t>
            </a:r>
            <a:r>
              <a:rPr lang="en-US" altLang="ko-KR" dirty="0"/>
              <a:t>3 mL of 10% solution * 2 times a day by a nebulizer, 10 minutes</a:t>
            </a:r>
          </a:p>
          <a:p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/>
              <a:t>Treatment period: 10 days</a:t>
            </a:r>
            <a:endParaRPr lang="ko-KR" altLang="en-US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6099059" y="2916145"/>
            <a:ext cx="4831795" cy="3157483"/>
            <a:chOff x="4370928" y="2821260"/>
            <a:chExt cx="4686284" cy="302963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EDBAE78-DB07-04C6-E087-98A456BB6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0928" y="2821260"/>
              <a:ext cx="4677380" cy="1779528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429DBF3C-E4FB-75B1-42E1-480D821C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9030" y="4592838"/>
              <a:ext cx="4648182" cy="125805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6A924C-939C-C3F1-CDD4-25B2FC3F4152}"/>
              </a:ext>
            </a:extLst>
          </p:cNvPr>
          <p:cNvSpPr txBox="1"/>
          <p:nvPr/>
        </p:nvSpPr>
        <p:spPr>
          <a:xfrm>
            <a:off x="5371750" y="649399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00" i="1" dirty="0" err="1"/>
              <a:t>Kuzmenko</a:t>
            </a:r>
            <a:r>
              <a:rPr lang="ko-KR" altLang="en-US" sz="1000" i="1" dirty="0"/>
              <a:t> </a:t>
            </a:r>
            <a:r>
              <a:rPr lang="en-US" altLang="ko-KR" sz="1000" i="1" dirty="0"/>
              <a:t>et al. Pol Ann Med. 2020;27(2):108–114</a:t>
            </a:r>
            <a:endParaRPr lang="ko-KR" alt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5479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6A924C-939C-C3F1-CDD4-25B2FC3F4152}"/>
              </a:ext>
            </a:extLst>
          </p:cNvPr>
          <p:cNvSpPr txBox="1"/>
          <p:nvPr/>
        </p:nvSpPr>
        <p:spPr>
          <a:xfrm>
            <a:off x="5371750" y="649399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00" i="1" dirty="0" err="1"/>
              <a:t>Kuzmenko</a:t>
            </a:r>
            <a:r>
              <a:rPr lang="ko-KR" altLang="en-US" sz="1000" i="1" dirty="0"/>
              <a:t> </a:t>
            </a:r>
            <a:r>
              <a:rPr lang="en-US" altLang="ko-KR" sz="1000" i="1" dirty="0"/>
              <a:t>et al. Pol Ann Med. 2020;27(2):108–114</a:t>
            </a:r>
            <a:endParaRPr lang="ko-KR" altLang="en-US" sz="1000" i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DFE2CA7-45A6-188A-1184-B96012EEA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68" y="308918"/>
            <a:ext cx="9800864" cy="58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6A924C-939C-C3F1-CDD4-25B2FC3F4152}"/>
              </a:ext>
            </a:extLst>
          </p:cNvPr>
          <p:cNvSpPr txBox="1"/>
          <p:nvPr/>
        </p:nvSpPr>
        <p:spPr>
          <a:xfrm>
            <a:off x="5371750" y="649399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00" i="1" dirty="0" err="1"/>
              <a:t>Kuzmenko</a:t>
            </a:r>
            <a:r>
              <a:rPr lang="ko-KR" altLang="en-US" sz="1000" i="1" dirty="0"/>
              <a:t> </a:t>
            </a:r>
            <a:r>
              <a:rPr lang="en-US" altLang="ko-KR" sz="1000" i="1" dirty="0"/>
              <a:t>et al. Pol Ann Med. 2020;27(2):108–114</a:t>
            </a:r>
            <a:endParaRPr lang="ko-KR" altLang="en-US" sz="1000" i="1" dirty="0"/>
          </a:p>
        </p:txBody>
      </p:sp>
      <p:grpSp>
        <p:nvGrpSpPr>
          <p:cNvPr id="2" name="그룹 1"/>
          <p:cNvGrpSpPr/>
          <p:nvPr/>
        </p:nvGrpSpPr>
        <p:grpSpPr>
          <a:xfrm>
            <a:off x="1116297" y="667425"/>
            <a:ext cx="9616042" cy="3495014"/>
            <a:chOff x="324912" y="1458685"/>
            <a:chExt cx="8494175" cy="302623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E65EAEDA-D96C-9F62-458F-014FDD95E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912" y="1458685"/>
              <a:ext cx="8494175" cy="3026230"/>
            </a:xfrm>
            <a:prstGeom prst="rect">
              <a:avLst/>
            </a:prstGeom>
          </p:spPr>
        </p:pic>
        <p:sp>
          <p:nvSpPr>
            <p:cNvPr id="5" name="모서리가 둥근 직사각형 1">
              <a:extLst>
                <a:ext uri="{FF2B5EF4-FFF2-40B4-BE49-F238E27FC236}">
                  <a16:creationId xmlns:a16="http://schemas.microsoft.com/office/drawing/2014/main" id="{F3F46E6B-77AF-45FD-D56E-9B30786228ED}"/>
                </a:ext>
              </a:extLst>
            </p:cNvPr>
            <p:cNvSpPr/>
            <p:nvPr/>
          </p:nvSpPr>
          <p:spPr>
            <a:xfrm>
              <a:off x="398749" y="2770657"/>
              <a:ext cx="1445106" cy="6664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1">
              <a:extLst>
                <a:ext uri="{FF2B5EF4-FFF2-40B4-BE49-F238E27FC236}">
                  <a16:creationId xmlns:a16="http://schemas.microsoft.com/office/drawing/2014/main" id="{078DE0A0-2231-277C-025F-F6BA9292B58D}"/>
                </a:ext>
              </a:extLst>
            </p:cNvPr>
            <p:cNvSpPr/>
            <p:nvPr/>
          </p:nvSpPr>
          <p:spPr>
            <a:xfrm>
              <a:off x="398748" y="3432153"/>
              <a:ext cx="1445106" cy="5358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모서리가 둥근 직사각형 1">
              <a:extLst>
                <a:ext uri="{FF2B5EF4-FFF2-40B4-BE49-F238E27FC236}">
                  <a16:creationId xmlns:a16="http://schemas.microsoft.com/office/drawing/2014/main" id="{F3F46E6B-77AF-45FD-D56E-9B30786228ED}"/>
                </a:ext>
              </a:extLst>
            </p:cNvPr>
            <p:cNvSpPr/>
            <p:nvPr/>
          </p:nvSpPr>
          <p:spPr>
            <a:xfrm>
              <a:off x="4916131" y="2774199"/>
              <a:ext cx="2816105" cy="6664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1">
              <a:extLst>
                <a:ext uri="{FF2B5EF4-FFF2-40B4-BE49-F238E27FC236}">
                  <a16:creationId xmlns:a16="http://schemas.microsoft.com/office/drawing/2014/main" id="{078DE0A0-2231-277C-025F-F6BA9292B58D}"/>
                </a:ext>
              </a:extLst>
            </p:cNvPr>
            <p:cNvSpPr/>
            <p:nvPr/>
          </p:nvSpPr>
          <p:spPr>
            <a:xfrm>
              <a:off x="4916130" y="3435695"/>
              <a:ext cx="2816105" cy="5358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83151" y="4555004"/>
            <a:ext cx="8451982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Conclusion</a:t>
            </a:r>
            <a:r>
              <a:rPr lang="en-US" altLang="ko-KR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Aldine721EU"/>
              </a:rPr>
              <a:t>Both oral and inhalation of NAC for 10 days has a similar positive </a:t>
            </a:r>
            <a:br>
              <a:rPr lang="en-US" altLang="ko-KR" dirty="0">
                <a:solidFill>
                  <a:srgbClr val="000000"/>
                </a:solidFill>
                <a:latin typeface="Aldine721EU"/>
              </a:rPr>
            </a:br>
            <a:r>
              <a:rPr lang="en-US" altLang="ko-KR" dirty="0">
                <a:solidFill>
                  <a:srgbClr val="000000"/>
                </a:solidFill>
                <a:latin typeface="Aldine721EU"/>
              </a:rPr>
              <a:t> effect on the manifestations of COPD</a:t>
            </a:r>
            <a:r>
              <a:rPr lang="en-US" altLang="ko-KR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FF0000"/>
                </a:solidFill>
                <a:latin typeface="Aldine721EU"/>
              </a:rPr>
              <a:t>Inhalation</a:t>
            </a:r>
            <a:r>
              <a:rPr lang="en-US" altLang="ko-KR" dirty="0">
                <a:solidFill>
                  <a:srgbClr val="000000"/>
                </a:solidFill>
                <a:latin typeface="Aldine721EU"/>
              </a:rPr>
              <a:t> is also accompanied by </a:t>
            </a:r>
            <a:r>
              <a:rPr lang="en-US" altLang="ko-KR" b="1" dirty="0">
                <a:solidFill>
                  <a:srgbClr val="FF0000"/>
                </a:solidFill>
                <a:latin typeface="Aldine721EU"/>
              </a:rPr>
              <a:t>improved quality of life </a:t>
            </a:r>
            <a:r>
              <a:rPr lang="en-US" altLang="ko-KR" dirty="0">
                <a:solidFill>
                  <a:srgbClr val="000000"/>
                </a:solidFill>
                <a:latin typeface="Aldine721EU"/>
              </a:rPr>
              <a:t>and </a:t>
            </a:r>
            <a:r>
              <a:rPr lang="en-US" altLang="ko-KR" b="1" dirty="0">
                <a:solidFill>
                  <a:srgbClr val="FF0000"/>
                </a:solidFill>
                <a:latin typeface="Aldine721EU"/>
              </a:rPr>
              <a:t>lung function test (FEV1)</a:t>
            </a:r>
            <a:r>
              <a:rPr lang="en-US" altLang="ko-KR" dirty="0">
                <a:solidFill>
                  <a:srgbClr val="000000"/>
                </a:solidFill>
                <a:latin typeface="Aldine721EU"/>
              </a:rPr>
              <a:t> as well.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7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F160196-8639-A25F-77C3-00BE01689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62"/>
          <a:stretch/>
        </p:blipFill>
        <p:spPr>
          <a:xfrm>
            <a:off x="381790" y="335713"/>
            <a:ext cx="9785667" cy="1153878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CDE53-369C-EEDC-3413-A1161ECEC1D2}"/>
              </a:ext>
            </a:extLst>
          </p:cNvPr>
          <p:cNvSpPr txBox="1"/>
          <p:nvPr/>
        </p:nvSpPr>
        <p:spPr>
          <a:xfrm>
            <a:off x="461779" y="2009739"/>
            <a:ext cx="4303167" cy="40010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b="1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+mn-ea"/>
              </a:rPr>
              <a:t>Methods :</a:t>
            </a:r>
            <a:r>
              <a:rPr lang="en-US" altLang="ko-KR" sz="2000" b="1" dirty="0">
                <a:latin typeface="+mn-ea"/>
              </a:rPr>
              <a:t> </a:t>
            </a:r>
          </a:p>
          <a:p>
            <a:r>
              <a:rPr lang="en-US" altLang="ko-KR" dirty="0">
                <a:latin typeface="+mn-ea"/>
              </a:rPr>
              <a:t>    </a:t>
            </a:r>
            <a:r>
              <a:rPr lang="en-US" altLang="ko-KR" sz="1400" dirty="0">
                <a:latin typeface="+mn-ea"/>
              </a:rPr>
              <a:t>Prospective, Multi-center trial</a:t>
            </a:r>
          </a:p>
          <a:p>
            <a:endParaRPr lang="en-US" altLang="ko-KR" b="1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+mn-ea"/>
              </a:rPr>
              <a:t>Enrolled Patients : </a:t>
            </a:r>
          </a:p>
          <a:p>
            <a:r>
              <a:rPr lang="en-US" altLang="ko-KR" sz="1600" dirty="0">
                <a:latin typeface="+mn-ea"/>
              </a:rPr>
              <a:t>    </a:t>
            </a:r>
            <a:r>
              <a:rPr lang="en-US" altLang="ko-KR" sz="1400" dirty="0">
                <a:latin typeface="+mn-ea"/>
              </a:rPr>
              <a:t>100 COPD Patients from 10 hospitals, </a:t>
            </a:r>
          </a:p>
          <a:p>
            <a:r>
              <a:rPr lang="en-US" altLang="ko-KR" sz="1400" dirty="0">
                <a:latin typeface="+mn-ea"/>
              </a:rPr>
              <a:t>     ≥10 pack years, CAT phlegm  score≥2</a:t>
            </a:r>
          </a:p>
          <a:p>
            <a:endParaRPr lang="en-US" altLang="ko-KR" sz="16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+mn-ea"/>
              </a:rPr>
              <a:t>Inhalation group :</a:t>
            </a:r>
          </a:p>
          <a:p>
            <a:r>
              <a:rPr lang="en-US" altLang="ko-KR" sz="1600" kern="100" dirty="0">
                <a:effectLst/>
                <a:latin typeface="+mn-ea"/>
                <a:cs typeface="Times New Roman" panose="02020603050405020304" pitchFamily="18" charset="0"/>
              </a:rPr>
              <a:t>     </a:t>
            </a:r>
            <a:r>
              <a:rPr lang="en-US" altLang="ko-KR" sz="1600" u="sng" kern="1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MUCOMYST</a:t>
            </a:r>
            <a:r>
              <a:rPr lang="en-US" altLang="ko-KR" sz="1600" u="sng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(4mL 20%</a:t>
            </a:r>
            <a:r>
              <a:rPr lang="en-US" altLang="ko-KR" sz="1600" u="sng" kern="1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) </a:t>
            </a:r>
            <a:r>
              <a:rPr lang="en-US" altLang="ko-KR" sz="1600" u="sng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diluted with</a:t>
            </a:r>
            <a:r>
              <a:rPr lang="en-US" altLang="ko-KR" sz="1600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 </a:t>
            </a:r>
          </a:p>
          <a:p>
            <a:r>
              <a:rPr lang="en-US" altLang="ko-KR" sz="1600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     </a:t>
            </a:r>
            <a:r>
              <a:rPr lang="en-US" altLang="ko-KR" sz="1600" u="sng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NS 1:1 ratio, </a:t>
            </a:r>
            <a:r>
              <a:rPr lang="en-US" altLang="ko-KR" sz="1600" u="sng" kern="1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3 time/day , 12 weeks</a:t>
            </a:r>
            <a:endParaRPr lang="en-US" altLang="ko-KR" sz="1600" kern="100" dirty="0">
              <a:solidFill>
                <a:srgbClr val="0070C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ko-KR" sz="16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1" dirty="0">
                <a:latin typeface="+mn-ea"/>
              </a:rPr>
              <a:t>Outcome : </a:t>
            </a:r>
            <a:r>
              <a:rPr lang="en-US" altLang="ko-KR" sz="1600" dirty="0">
                <a:latin typeface="+mn-ea"/>
              </a:rPr>
              <a:t>CAT and SGRQ-C score at baseline, 4, 8, and 12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16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AA8FCAF-5C69-C5F3-2DB3-13D97BD89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24"/>
          <a:stretch/>
        </p:blipFill>
        <p:spPr>
          <a:xfrm>
            <a:off x="5467281" y="1489591"/>
            <a:ext cx="5178347" cy="11224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A2AB860-4900-EAC8-5822-C5DBA95C5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419" y="2759978"/>
            <a:ext cx="6086980" cy="358871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947469" y="6475419"/>
            <a:ext cx="5637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Ref) Rhee CK et al. 26th Congress of the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ASeoul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, Korea.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. 2023 Feb;28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sian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Pacific Society of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Above and Beyond, 17-20 November 2022,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Suppl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1:46</a:t>
            </a:r>
            <a:endParaRPr lang="ko-KR" altLang="en-US" sz="900" i="1" dirty="0"/>
          </a:p>
        </p:txBody>
      </p:sp>
      <p:sp>
        <p:nvSpPr>
          <p:cNvPr id="2" name="직사각형 1"/>
          <p:cNvSpPr/>
          <p:nvPr/>
        </p:nvSpPr>
        <p:spPr>
          <a:xfrm>
            <a:off x="4137386" y="451610"/>
            <a:ext cx="2240362" cy="461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6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947469" y="6475419"/>
            <a:ext cx="5637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Ref) Rhee CK et al. 26th Congress of the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ASeoul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, Korea.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. 2023 Feb;28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sian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Pacific Society of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Above and Beyond, 17-20 November 2022,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Suppl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1:46</a:t>
            </a:r>
            <a:endParaRPr lang="ko-KR" altLang="en-US" sz="900" i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13552"/>
              </p:ext>
            </p:extLst>
          </p:nvPr>
        </p:nvGraphicFramePr>
        <p:xfrm>
          <a:off x="1892627" y="511726"/>
          <a:ext cx="8442609" cy="553653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73254">
                  <a:extLst>
                    <a:ext uri="{9D8B030D-6E8A-4147-A177-3AD203B41FA5}">
                      <a16:colId xmlns:a16="http://schemas.microsoft.com/office/drawing/2014/main" val="3729888930"/>
                    </a:ext>
                  </a:extLst>
                </a:gridCol>
                <a:gridCol w="3169355">
                  <a:extLst>
                    <a:ext uri="{9D8B030D-6E8A-4147-A177-3AD203B41FA5}">
                      <a16:colId xmlns:a16="http://schemas.microsoft.com/office/drawing/2014/main" val="2774565838"/>
                    </a:ext>
                  </a:extLst>
                </a:gridCol>
              </a:tblGrid>
              <a:tr h="445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 Baseline characteristics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N = 91</a:t>
                      </a:r>
                      <a:endParaRPr lang="ko-KR" sz="16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82999"/>
                  </a:ext>
                </a:extLst>
              </a:tr>
              <a:tr h="2828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Age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 71.4 ± 8.2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87468362"/>
                  </a:ext>
                </a:extLst>
              </a:tr>
              <a:tr h="3026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&lt;65</a:t>
                      </a:r>
                      <a:r>
                        <a:rPr lang="en-US" sz="16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kern="1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yrs</a:t>
                      </a:r>
                      <a:r>
                        <a:rPr lang="en-US" sz="16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old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19 (20.88)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3403319"/>
                  </a:ext>
                </a:extLst>
              </a:tr>
              <a:tr h="3026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≥65</a:t>
                      </a:r>
                      <a:r>
                        <a:rPr lang="en-US" sz="16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kern="1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yrs</a:t>
                      </a:r>
                      <a:r>
                        <a:rPr lang="en-US" sz="16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old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72 (79.12)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2035553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Male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89 (97.80)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2891464468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BMI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23.1 ± 3.1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363575487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Smoking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3554967297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Former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72 (80.2)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737005088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Current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 (19.8)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443517538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Pack-years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40.3 ±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35.2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1128724124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Duration since COPD</a:t>
                      </a:r>
                      <a:r>
                        <a:rPr lang="en-US" sz="16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dx, </a:t>
                      </a:r>
                      <a:r>
                        <a:rPr lang="en-US" sz="1600" b="0" kern="1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yrs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5.7 </a:t>
                      </a: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± 5.3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 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1169149839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PFT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3281403111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FEV</a:t>
                      </a:r>
                      <a:r>
                        <a:rPr lang="en-US" altLang="ko-KR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ko-K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2.22 ± 5.6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2817723592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FEV</a:t>
                      </a:r>
                      <a:r>
                        <a:rPr lang="en-US" altLang="ko-KR" sz="1600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58.5 ± 19.4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146580635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FVC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3.94 ± 8.2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2423824146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FVC,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75.4 ± 18.0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1222911618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FEV</a:t>
                      </a:r>
                      <a:r>
                        <a:rPr lang="en-US" sz="1600" b="0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/FVC,</a:t>
                      </a:r>
                      <a:r>
                        <a:rPr lang="en-US" sz="1600" b="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%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 53.0 ± 13.0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55" marR="8055" marT="0" marB="0" anchor="ctr"/>
                </a:tc>
                <a:extLst>
                  <a:ext uri="{0D108BD9-81ED-4DB2-BD59-A6C34878D82A}">
                    <a16:rowId xmlns:a16="http://schemas.microsoft.com/office/drawing/2014/main" val="333939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7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947469" y="6475419"/>
            <a:ext cx="5637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Ref) Rhee CK et al. 26th Congress of the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ASeoul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, Korea.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. 2023 Feb;28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sian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Pacific Society of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Above and Beyond, 17-20 November 2022,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Suppl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1:46</a:t>
            </a:r>
            <a:endParaRPr lang="ko-KR" altLang="en-US" sz="900" i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257960"/>
              </p:ext>
            </p:extLst>
          </p:nvPr>
        </p:nvGraphicFramePr>
        <p:xfrm>
          <a:off x="2476186" y="906008"/>
          <a:ext cx="7120820" cy="498280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447663">
                  <a:extLst>
                    <a:ext uri="{9D8B030D-6E8A-4147-A177-3AD203B41FA5}">
                      <a16:colId xmlns:a16="http://schemas.microsoft.com/office/drawing/2014/main" val="2952268058"/>
                    </a:ext>
                  </a:extLst>
                </a:gridCol>
                <a:gridCol w="2673157">
                  <a:extLst>
                    <a:ext uri="{9D8B030D-6E8A-4147-A177-3AD203B41FA5}">
                      <a16:colId xmlns:a16="http://schemas.microsoft.com/office/drawing/2014/main" val="2001850828"/>
                    </a:ext>
                  </a:extLst>
                </a:gridCol>
              </a:tblGrid>
              <a:tr h="620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Baseline</a:t>
                      </a:r>
                      <a:r>
                        <a:rPr lang="en-US" sz="2000" b="0" kern="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kern="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CAT_</a:t>
                      </a:r>
                      <a:r>
                        <a:rPr lang="en-US" sz="2000" b="0" kern="1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Categories</a:t>
                      </a:r>
                      <a:endParaRPr lang="ko-KR" sz="2000" b="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Scores</a:t>
                      </a:r>
                      <a:endParaRPr lang="ko-KR" sz="2000" b="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15042"/>
                  </a:ext>
                </a:extLst>
              </a:tr>
              <a:tr h="490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kern="100" baseline="0" dirty="0">
                          <a:effectLst/>
                          <a:latin typeface="+mn-lt"/>
                        </a:rPr>
                        <a:t>  Phlegm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3.47 ±</a:t>
                      </a: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1.06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81626181"/>
                  </a:ext>
                </a:extLst>
              </a:tr>
              <a:tr h="490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kern="100" baseline="0" dirty="0">
                          <a:effectLst/>
                          <a:latin typeface="+mn-lt"/>
                        </a:rPr>
                        <a:t>  Cough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2.37 ±</a:t>
                      </a: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1.41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extLst>
                  <a:ext uri="{0D108BD9-81ED-4DB2-BD59-A6C34878D82A}">
                    <a16:rowId xmlns:a16="http://schemas.microsoft.com/office/drawing/2014/main" val="4102467282"/>
                  </a:ext>
                </a:extLst>
              </a:tr>
              <a:tr h="490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   Tightness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1.93 ±</a:t>
                      </a: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1.50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extLst>
                  <a:ext uri="{0D108BD9-81ED-4DB2-BD59-A6C34878D82A}">
                    <a16:rowId xmlns:a16="http://schemas.microsoft.com/office/drawing/2014/main" val="1650766838"/>
                  </a:ext>
                </a:extLst>
              </a:tr>
              <a:tr h="490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 DOE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3.70 ±</a:t>
                      </a: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1.24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extLst>
                  <a:ext uri="{0D108BD9-81ED-4DB2-BD59-A6C34878D82A}">
                    <a16:rowId xmlns:a16="http://schemas.microsoft.com/office/drawing/2014/main" val="1793534393"/>
                  </a:ext>
                </a:extLst>
              </a:tr>
              <a:tr h="490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+mn-lt"/>
                        </a:rPr>
                        <a:t>   Activity</a:t>
                      </a:r>
                      <a:r>
                        <a:rPr lang="en-US" sz="2000" b="0" kern="100" baseline="0" dirty="0">
                          <a:effectLst/>
                          <a:latin typeface="+mn-lt"/>
                        </a:rPr>
                        <a:t> limit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1.24 ±</a:t>
                      </a: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1.44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extLst>
                  <a:ext uri="{0D108BD9-81ED-4DB2-BD59-A6C34878D82A}">
                    <a16:rowId xmlns:a16="http://schemas.microsoft.com/office/drawing/2014/main" val="4228615851"/>
                  </a:ext>
                </a:extLst>
              </a:tr>
              <a:tr h="477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Confidence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1.60 ±</a:t>
                      </a: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1.62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extLst>
                  <a:ext uri="{0D108BD9-81ED-4DB2-BD59-A6C34878D82A}">
                    <a16:rowId xmlns:a16="http://schemas.microsoft.com/office/drawing/2014/main" val="1537863190"/>
                  </a:ext>
                </a:extLst>
              </a:tr>
              <a:tr h="477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Sleep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1.78 ±</a:t>
                      </a: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1.59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/>
                </a:tc>
                <a:extLst>
                  <a:ext uri="{0D108BD9-81ED-4DB2-BD59-A6C34878D82A}">
                    <a16:rowId xmlns:a16="http://schemas.microsoft.com/office/drawing/2014/main" val="4233744434"/>
                  </a:ext>
                </a:extLst>
              </a:tr>
              <a:tr h="477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Energy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2.64 ±</a:t>
                      </a: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1.43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66702"/>
                  </a:ext>
                </a:extLst>
              </a:tr>
              <a:tr h="477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effectLst/>
                          <a:latin typeface="+mn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 Total</a:t>
                      </a:r>
                      <a:endParaRPr lang="ko-KR" sz="2000" b="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18.7</a:t>
                      </a:r>
                      <a:r>
                        <a:rPr lang="en-US" altLang="ko-KR" sz="2000" b="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±</a:t>
                      </a:r>
                      <a:r>
                        <a:rPr lang="en-US" altLang="ko-KR" sz="2000" b="0" kern="100" baseline="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7.6</a:t>
                      </a:r>
                      <a:endParaRPr lang="ko-KR" altLang="ko-KR" sz="2000" b="0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06" marR="600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9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2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947469" y="6475419"/>
            <a:ext cx="5637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Ref) Rhee CK et al. 26th Congress of the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ASeoul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, Korea.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. 2023 Feb;28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sian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Pacific Society of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Above and Beyond, 17-20 November 2022,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Suppl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1:46</a:t>
            </a:r>
            <a:endParaRPr lang="ko-KR" altLang="en-US" sz="900" i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1236496" y="1210551"/>
            <a:ext cx="9719008" cy="5184396"/>
            <a:chOff x="267585" y="1036061"/>
            <a:chExt cx="8590665" cy="4025834"/>
          </a:xfrm>
        </p:grpSpPr>
        <p:graphicFrame>
          <p:nvGraphicFramePr>
            <p:cNvPr id="14" name="차트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1180817"/>
                </p:ext>
              </p:extLst>
            </p:nvPr>
          </p:nvGraphicFramePr>
          <p:xfrm>
            <a:off x="267585" y="1472489"/>
            <a:ext cx="8590665" cy="35894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위로 구부러진 화살표 14"/>
            <p:cNvSpPr/>
            <p:nvPr/>
          </p:nvSpPr>
          <p:spPr>
            <a:xfrm rot="10800000" flipH="1">
              <a:off x="567666" y="2341192"/>
              <a:ext cx="762120" cy="403572"/>
            </a:xfrm>
            <a:prstGeom prst="curved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434508" y="1987527"/>
              <a:ext cx="1007759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u="sng" dirty="0">
                  <a:solidFill>
                    <a:srgbClr val="C00000"/>
                  </a:solidFill>
                  <a:latin typeface="+mn-ea"/>
                </a:rPr>
                <a:t>21%</a:t>
              </a:r>
              <a:r>
                <a:rPr lang="en-US" altLang="ko-KR" sz="1400" b="1" dirty="0">
                  <a:solidFill>
                    <a:srgbClr val="C00000"/>
                  </a:solidFill>
                  <a:latin typeface="+mn-ea"/>
                </a:rPr>
                <a:t> </a:t>
              </a:r>
              <a:r>
                <a:rPr lang="ko-KR" altLang="en-US" sz="1400" b="1" dirty="0">
                  <a:solidFill>
                    <a:srgbClr val="C00000"/>
                  </a:solidFill>
                  <a:latin typeface="+mn-ea"/>
                </a:rPr>
                <a:t>개선</a:t>
              </a:r>
              <a:endParaRPr lang="ko-KR" altLang="en-US" sz="1000" b="1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17" name="TextBox 19"/>
            <p:cNvSpPr txBox="1"/>
            <p:nvPr/>
          </p:nvSpPr>
          <p:spPr>
            <a:xfrm>
              <a:off x="1522399" y="1225284"/>
              <a:ext cx="972576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u="sng" dirty="0">
                  <a:solidFill>
                    <a:srgbClr val="C00000"/>
                  </a:solidFill>
                  <a:latin typeface="+mn-ea"/>
                </a:rPr>
                <a:t>24%</a:t>
              </a:r>
              <a:r>
                <a:rPr lang="en-US" altLang="ko-KR" sz="1400" b="1" dirty="0">
                  <a:solidFill>
                    <a:srgbClr val="C00000"/>
                  </a:solidFill>
                  <a:latin typeface="+mn-ea"/>
                </a:rPr>
                <a:t> </a:t>
              </a:r>
              <a:r>
                <a:rPr lang="ko-KR" altLang="en-US" sz="1400" b="1" dirty="0">
                  <a:solidFill>
                    <a:srgbClr val="C00000"/>
                  </a:solidFill>
                  <a:latin typeface="+mn-ea"/>
                </a:rPr>
                <a:t>개선</a:t>
              </a:r>
              <a:endParaRPr lang="ko-KR" altLang="en-US" sz="1000" b="1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18" name="위로 구부러진 화살표 17"/>
            <p:cNvSpPr/>
            <p:nvPr/>
          </p:nvSpPr>
          <p:spPr>
            <a:xfrm rot="10800000" flipH="1">
              <a:off x="1631912" y="1595886"/>
              <a:ext cx="762120" cy="403572"/>
            </a:xfrm>
            <a:prstGeom prst="curved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615" y="2408931"/>
              <a:ext cx="55231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/>
                <a:t>P&lt;0.01</a:t>
              </a:r>
              <a:endParaRPr lang="ko-KR" altLang="en-US" sz="7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41807" y="1707597"/>
              <a:ext cx="5540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/>
                <a:t>P&lt;0.01</a:t>
              </a:r>
              <a:endParaRPr lang="ko-KR" altLang="en-US" sz="7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5590" y="1778958"/>
              <a:ext cx="937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02060"/>
                  </a:solidFill>
                </a:rPr>
                <a:t>Baseline </a:t>
              </a:r>
              <a:r>
                <a:rPr lang="ko-KR" altLang="en-US" sz="900" dirty="0">
                  <a:solidFill>
                    <a:srgbClr val="002060"/>
                  </a:solidFill>
                </a:rPr>
                <a:t>대비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95057" y="1036061"/>
              <a:ext cx="9376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02060"/>
                  </a:solidFill>
                </a:rPr>
                <a:t>Baseline </a:t>
              </a:r>
              <a:r>
                <a:rPr lang="ko-KR" altLang="en-US" sz="900" dirty="0">
                  <a:solidFill>
                    <a:srgbClr val="002060"/>
                  </a:solidFill>
                </a:rPr>
                <a:t>대비</a:t>
              </a: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838200" y="314839"/>
            <a:ext cx="10515600" cy="761416"/>
          </a:xfrm>
        </p:spPr>
        <p:txBody>
          <a:bodyPr>
            <a:normAutofit/>
          </a:bodyPr>
          <a:lstStyle/>
          <a:p>
            <a:r>
              <a:rPr lang="ko-KR" altLang="en-US" dirty="0" err="1">
                <a:latin typeface="BR보령 제목 B" panose="020B0803000000000000" pitchFamily="50" charset="-127"/>
              </a:rPr>
              <a:t>뮤코미스트</a:t>
            </a:r>
            <a:r>
              <a:rPr lang="ko-KR" altLang="en-US" dirty="0">
                <a:latin typeface="BR보령 제목 B" panose="020B0803000000000000" pitchFamily="50" charset="-127"/>
              </a:rPr>
              <a:t> </a:t>
            </a:r>
            <a:r>
              <a:rPr lang="en-US" altLang="ko-KR" dirty="0">
                <a:latin typeface="BR보령 제목 B" panose="020B0803000000000000" pitchFamily="50" charset="-127"/>
              </a:rPr>
              <a:t>12</a:t>
            </a:r>
            <a:r>
              <a:rPr lang="ko-KR" altLang="en-US" dirty="0">
                <a:latin typeface="BR보령 제목 B" panose="020B0803000000000000" pitchFamily="50" charset="-127"/>
              </a:rPr>
              <a:t>주 치료</a:t>
            </a:r>
            <a:r>
              <a:rPr lang="en-US" altLang="ko-KR" dirty="0">
                <a:latin typeface="BR보령 제목 B" panose="020B0803000000000000" pitchFamily="50" charset="-127"/>
              </a:rPr>
              <a:t>_Changes in CAT Score</a:t>
            </a:r>
            <a:endParaRPr lang="ko-KR" altLang="en-US" dirty="0"/>
          </a:p>
        </p:txBody>
      </p:sp>
      <p:grpSp>
        <p:nvGrpSpPr>
          <p:cNvPr id="24" name="그룹 23"/>
          <p:cNvGrpSpPr/>
          <p:nvPr/>
        </p:nvGrpSpPr>
        <p:grpSpPr>
          <a:xfrm flipH="1">
            <a:off x="10019979" y="673306"/>
            <a:ext cx="1263137" cy="2253238"/>
            <a:chOff x="2126133" y="4246642"/>
            <a:chExt cx="955425" cy="2045285"/>
          </a:xfrm>
        </p:grpSpPr>
        <p:pic>
          <p:nvPicPr>
            <p:cNvPr id="25" name="Picture 8" descr="C:\Users\ptplan\Desktop\제목 없음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715" y="4250793"/>
              <a:ext cx="406843" cy="203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9" descr="C:\Users\ptplan\Desktop\제목 없음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133" y="4246642"/>
              <a:ext cx="409610" cy="2045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42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947469" y="6475419"/>
            <a:ext cx="5637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Ref) Rhee CK et al. 26th Congress of the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ASeoul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, Korea.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. 2023 Feb;28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sian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Pacific Society of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Above and Beyond, 17-20 November 2022,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Suppl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1:46</a:t>
            </a:r>
            <a:endParaRPr lang="ko-KR" altLang="en-US" sz="900" i="1" dirty="0"/>
          </a:p>
        </p:txBody>
      </p:sp>
      <p:grpSp>
        <p:nvGrpSpPr>
          <p:cNvPr id="2" name="그룹 1"/>
          <p:cNvGrpSpPr/>
          <p:nvPr/>
        </p:nvGrpSpPr>
        <p:grpSpPr>
          <a:xfrm>
            <a:off x="838200" y="1799925"/>
            <a:ext cx="9378765" cy="4243431"/>
            <a:chOff x="419576" y="1866721"/>
            <a:chExt cx="8198345" cy="3408556"/>
          </a:xfrm>
        </p:grpSpPr>
        <p:graphicFrame>
          <p:nvGraphicFramePr>
            <p:cNvPr id="3" name="차트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73986422"/>
                </p:ext>
              </p:extLst>
            </p:nvPr>
          </p:nvGraphicFramePr>
          <p:xfrm>
            <a:off x="419576" y="1866721"/>
            <a:ext cx="8198345" cy="3408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위로 구부러진 화살표 4"/>
            <p:cNvSpPr/>
            <p:nvPr/>
          </p:nvSpPr>
          <p:spPr>
            <a:xfrm rot="10800000" flipH="1">
              <a:off x="1547817" y="2412539"/>
              <a:ext cx="5986020" cy="519412"/>
            </a:xfrm>
            <a:prstGeom prst="curved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40884" y="3118911"/>
              <a:ext cx="825036" cy="2616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b="1" dirty="0">
                  <a:solidFill>
                    <a:srgbClr val="C00000"/>
                  </a:solidFill>
                  <a:latin typeface="+mn-ea"/>
                </a:rPr>
                <a:t>11% </a:t>
              </a:r>
              <a:r>
                <a:rPr lang="ko-KR" altLang="en-US" sz="1050" b="1" dirty="0">
                  <a:solidFill>
                    <a:srgbClr val="C00000"/>
                  </a:solidFill>
                  <a:latin typeface="+mn-ea"/>
                </a:rPr>
                <a:t>개선</a:t>
              </a:r>
              <a:endParaRPr lang="ko-KR" altLang="en-US" sz="700" b="1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7615" y="2931952"/>
              <a:ext cx="90441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00" dirty="0"/>
                <a:t>Baseline </a:t>
              </a:r>
              <a:r>
                <a:rPr lang="ko-KR" altLang="en-US" sz="1000" dirty="0"/>
                <a:t>대비</a:t>
              </a:r>
            </a:p>
          </p:txBody>
        </p:sp>
      </p:grp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BR보령 제목 B" panose="020B0803000000000000" pitchFamily="50" charset="-127"/>
              </a:rPr>
              <a:t>뮤코미스트</a:t>
            </a:r>
            <a:r>
              <a:rPr lang="ko-KR" altLang="en-US" dirty="0">
                <a:latin typeface="BR보령 제목 B" panose="020B0803000000000000" pitchFamily="50" charset="-127"/>
              </a:rPr>
              <a:t> </a:t>
            </a:r>
            <a:r>
              <a:rPr lang="en-US" altLang="ko-KR" dirty="0">
                <a:latin typeface="BR보령 제목 B" panose="020B0803000000000000" pitchFamily="50" charset="-127"/>
              </a:rPr>
              <a:t>12</a:t>
            </a:r>
            <a:r>
              <a:rPr lang="ko-KR" altLang="en-US" dirty="0">
                <a:latin typeface="BR보령 제목 B" panose="020B0803000000000000" pitchFamily="50" charset="-127"/>
              </a:rPr>
              <a:t>주 치료</a:t>
            </a:r>
            <a:r>
              <a:rPr lang="en-US" altLang="ko-KR" dirty="0">
                <a:latin typeface="BR보령 제목 B" panose="020B0803000000000000" pitchFamily="50" charset="-127"/>
              </a:rPr>
              <a:t>_Changes in Total CAT Score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 flipH="1">
            <a:off x="10019979" y="673306"/>
            <a:ext cx="1263137" cy="2253238"/>
            <a:chOff x="2126133" y="4246642"/>
            <a:chExt cx="955425" cy="2045285"/>
          </a:xfrm>
        </p:grpSpPr>
        <p:pic>
          <p:nvPicPr>
            <p:cNvPr id="11" name="Picture 8" descr="C:\Users\ptplan\Desktop\제목 없음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715" y="4250793"/>
              <a:ext cx="406843" cy="203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C:\Users\ptplan\Desktop\제목 없음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133" y="4246642"/>
              <a:ext cx="409610" cy="2045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05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Mucus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ko-KR" sz="2000" kern="0" dirty="0"/>
              <a:t>95% </a:t>
            </a:r>
            <a:r>
              <a:rPr lang="ko-KR" altLang="en-US" sz="2000" kern="0" dirty="0"/>
              <a:t>수분</a:t>
            </a:r>
            <a:r>
              <a:rPr lang="en-US" altLang="ko-KR" sz="2000" kern="0" dirty="0"/>
              <a:t>, </a:t>
            </a:r>
            <a:r>
              <a:rPr lang="ko-KR" altLang="en-US" sz="2000" kern="0" dirty="0"/>
              <a:t>나머지 </a:t>
            </a:r>
            <a:r>
              <a:rPr lang="en-US" altLang="ko-KR" sz="2000" kern="0" dirty="0"/>
              <a:t>5% </a:t>
            </a:r>
            <a:r>
              <a:rPr lang="ko-KR" altLang="en-US" sz="2000" kern="0" dirty="0" err="1"/>
              <a:t>당단백질</a:t>
            </a:r>
            <a:r>
              <a:rPr lang="en-US" altLang="ko-KR" sz="2000" kern="0" dirty="0"/>
              <a:t>, </a:t>
            </a:r>
            <a:r>
              <a:rPr lang="ko-KR" altLang="en-US" sz="2000" kern="0" dirty="0"/>
              <a:t>지질 및 무기질 등</a:t>
            </a:r>
            <a:endParaRPr lang="en-US" altLang="ko-KR" sz="2000" kern="0" dirty="0"/>
          </a:p>
          <a:p>
            <a:pPr lvl="1">
              <a:lnSpc>
                <a:spcPct val="150000"/>
              </a:lnSpc>
            </a:pPr>
            <a:r>
              <a:rPr lang="ko-KR" altLang="en-US" sz="2000" kern="0" dirty="0"/>
              <a:t>점액</a:t>
            </a:r>
            <a:r>
              <a:rPr lang="en-US" altLang="ko-KR" sz="2000" kern="0" dirty="0"/>
              <a:t>-</a:t>
            </a:r>
            <a:r>
              <a:rPr lang="ko-KR" altLang="en-US" sz="2000" kern="0" dirty="0"/>
              <a:t>섬모 </a:t>
            </a:r>
            <a:r>
              <a:rPr lang="en-US" altLang="ko-KR" sz="2000" kern="0" dirty="0"/>
              <a:t>escalator </a:t>
            </a:r>
            <a:r>
              <a:rPr lang="ko-KR" altLang="en-US" sz="2000" kern="0" dirty="0"/>
              <a:t>작용으로 인두로 운반</a:t>
            </a:r>
            <a:endParaRPr lang="en-US" altLang="ko-KR" sz="2000" kern="0" dirty="0"/>
          </a:p>
          <a:p>
            <a:pPr lvl="1">
              <a:lnSpc>
                <a:spcPct val="150000"/>
              </a:lnSpc>
            </a:pPr>
            <a:r>
              <a:rPr lang="ko-KR" altLang="en-US" sz="2000" kern="0" dirty="0"/>
              <a:t>습도 유지</a:t>
            </a:r>
            <a:endParaRPr lang="en-US" altLang="ko-KR" sz="2000" kern="0" dirty="0"/>
          </a:p>
          <a:p>
            <a:pPr lvl="1">
              <a:lnSpc>
                <a:spcPct val="150000"/>
              </a:lnSpc>
            </a:pPr>
            <a:r>
              <a:rPr lang="ko-KR" altLang="en-US" sz="2000" kern="0" dirty="0"/>
              <a:t>외부자극에서 보호</a:t>
            </a:r>
            <a:endParaRPr lang="en-US" altLang="ko-KR" sz="2000" kern="0" dirty="0"/>
          </a:p>
          <a:p>
            <a:pPr lvl="1">
              <a:lnSpc>
                <a:spcPct val="150000"/>
              </a:lnSpc>
            </a:pPr>
            <a:r>
              <a:rPr lang="ko-KR" altLang="en-US" sz="2000" kern="0" dirty="0"/>
              <a:t>병원균의 기도 점막 </a:t>
            </a:r>
            <a:r>
              <a:rPr lang="ko-KR" altLang="en-US" sz="2000" kern="0" dirty="0" err="1"/>
              <a:t>부착방지</a:t>
            </a:r>
            <a:endParaRPr lang="en-US" altLang="ko-KR" sz="2000" kern="0" dirty="0"/>
          </a:p>
          <a:p>
            <a:pPr lvl="1">
              <a:lnSpc>
                <a:spcPct val="150000"/>
              </a:lnSpc>
            </a:pPr>
            <a:r>
              <a:rPr lang="ko-KR" altLang="en-US" sz="2000" kern="0" dirty="0"/>
              <a:t>독성물질 희석</a:t>
            </a:r>
            <a:endParaRPr lang="en-US" altLang="ko-KR" sz="2000" kern="0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21" y="2981405"/>
            <a:ext cx="5865313" cy="28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947469" y="6475419"/>
            <a:ext cx="5637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Ref) Rhee CK et al. 26th Congress of the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ASeoul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, Korea.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. 2023 Feb;28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sian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Pacific Society of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Respirology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Above and Beyond, 17-20 November 2022, </a:t>
            </a:r>
            <a:r>
              <a:rPr lang="en-US" altLang="ko-KR" sz="900" i="1" dirty="0" err="1">
                <a:solidFill>
                  <a:srgbClr val="212121"/>
                </a:solidFill>
                <a:latin typeface="맑은 고딕" panose="020B0503020000020004" pitchFamily="50" charset="-127"/>
              </a:rPr>
              <a:t>Suppl</a:t>
            </a:r>
            <a:r>
              <a:rPr lang="en-US" altLang="ko-KR" sz="900" i="1" dirty="0">
                <a:solidFill>
                  <a:srgbClr val="212121"/>
                </a:solidFill>
                <a:latin typeface="맑은 고딕" panose="020B0503020000020004" pitchFamily="50" charset="-127"/>
              </a:rPr>
              <a:t> 1:46</a:t>
            </a:r>
            <a:endParaRPr lang="ko-KR" altLang="en-US" sz="900" i="1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D754542-D6E1-B831-05CA-50916EECB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96462"/>
              </p:ext>
            </p:extLst>
          </p:nvPr>
        </p:nvGraphicFramePr>
        <p:xfrm>
          <a:off x="1822483" y="374726"/>
          <a:ext cx="8473234" cy="46959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225783">
                  <a:extLst>
                    <a:ext uri="{9D8B030D-6E8A-4147-A177-3AD203B41FA5}">
                      <a16:colId xmlns:a16="http://schemas.microsoft.com/office/drawing/2014/main" val="4129633122"/>
                    </a:ext>
                  </a:extLst>
                </a:gridCol>
                <a:gridCol w="2052986">
                  <a:extLst>
                    <a:ext uri="{9D8B030D-6E8A-4147-A177-3AD203B41FA5}">
                      <a16:colId xmlns:a16="http://schemas.microsoft.com/office/drawing/2014/main" val="976853828"/>
                    </a:ext>
                  </a:extLst>
                </a:gridCol>
                <a:gridCol w="1194465">
                  <a:extLst>
                    <a:ext uri="{9D8B030D-6E8A-4147-A177-3AD203B41FA5}">
                      <a16:colId xmlns:a16="http://schemas.microsoft.com/office/drawing/2014/main" val="853801891"/>
                    </a:ext>
                  </a:extLst>
                </a:gridCol>
              </a:tblGrid>
              <a:tr h="548281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Type of adverse events</a:t>
                      </a:r>
                      <a:endParaRPr lang="ko-KR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case (%)</a:t>
                      </a:r>
                      <a:endParaRPr lang="ko-KR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count</a:t>
                      </a:r>
                      <a:endParaRPr lang="ko-KR" sz="18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09113"/>
                  </a:ext>
                </a:extLst>
              </a:tr>
              <a:tr h="548281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General disorders and administration site conditions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6 (6.06)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7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0604370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  Chest discomfort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4 (4.04)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4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8813193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  Chest pain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 (1.01)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918985183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  Pyrexia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 (1.01)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115642453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  Swelling face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 (1.01)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16826979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Gastrointestinal disorders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 (1.01)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4067483816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  Nausea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1 (1.01)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1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4170637726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Metabolism and nutrition disorders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 (1.01)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580970798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  Decreased appetite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 (1.01)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181854862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Nervous system disorders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 (1.01)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815592526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  Dizziness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 (1.01)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488981018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Respiratory, thoracic and mediastinal disorders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 (1.01)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effectLst/>
                          <a:latin typeface="+mn-lt"/>
                        </a:rPr>
                        <a:t>1</a:t>
                      </a:r>
                      <a:endParaRPr lang="ko-KR" sz="1800" kern="10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790463621"/>
                  </a:ext>
                </a:extLst>
              </a:tr>
              <a:tr h="274140">
                <a:tc>
                  <a:txBody>
                    <a:bodyPr/>
                    <a:lstStyle/>
                    <a:p>
                      <a:pPr algn="l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  Dyspnea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1 (1.01)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effectLst/>
                          <a:latin typeface="+mn-lt"/>
                        </a:rPr>
                        <a:t>1</a:t>
                      </a:r>
                      <a:endParaRPr lang="ko-KR" sz="1800" kern="10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2153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1139" y="5311383"/>
            <a:ext cx="629751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Conclusion</a:t>
            </a:r>
            <a:r>
              <a:rPr lang="en-US" altLang="ko-KR" dirty="0"/>
              <a:t> : NAC nebulizer significant improved phlegm symptom in patients with COPD. NAC nebulizer treatment is effective and safe.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89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629025" y="279546"/>
            <a:ext cx="8496944" cy="55446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kumimoji="1" sz="2000" b="1">
                <a:solidFill>
                  <a:srgbClr val="003366"/>
                </a:solidFill>
                <a:latin typeface="BR보령 제목 R" panose="020B0503000000000000" pitchFamily="50" charset="-127"/>
                <a:ea typeface="BR보령 제목 R" panose="020B0503000000000000" pitchFamily="50" charset="-127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Font typeface="Wingdings" pitchFamily="2" charset="2"/>
              <a:buChar char="§"/>
              <a:defRPr kumimoji="1" sz="1600">
                <a:solidFill>
                  <a:srgbClr val="003366"/>
                </a:solidFill>
                <a:latin typeface="BR보령 제목 R" panose="020B0503000000000000" pitchFamily="50" charset="-127"/>
                <a:ea typeface="BR보령 제목 R" panose="020B0503000000000000" pitchFamily="50" charset="-127"/>
              </a:defRPr>
            </a:lvl2pPr>
            <a:lvl3pPr marL="11430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rgbClr val="003366"/>
                </a:solidFill>
                <a:latin typeface="BR보령 제목 R" panose="020B0503000000000000" pitchFamily="50" charset="-127"/>
                <a:ea typeface="BR보령 제목 R" panose="020B0503000000000000" pitchFamily="50" charset="-127"/>
              </a:defRPr>
            </a:lvl3pPr>
            <a:lvl4pPr marL="16002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400">
                <a:solidFill>
                  <a:srgbClr val="003366"/>
                </a:solidFill>
                <a:latin typeface="BR보령 제목 R" panose="020B0503000000000000" pitchFamily="50" charset="-127"/>
                <a:ea typeface="BR보령 제목 R" panose="020B0503000000000000" pitchFamily="50" charset="-127"/>
              </a:defRPr>
            </a:lvl4pPr>
            <a:lvl5pPr marL="20574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200">
                <a:solidFill>
                  <a:srgbClr val="003366"/>
                </a:solidFill>
                <a:latin typeface="BR보령 제목 R" panose="020B0503000000000000" pitchFamily="50" charset="-127"/>
                <a:ea typeface="BR보령 제목 R" panose="020B0503000000000000" pitchFamily="50" charset="-127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200">
                <a:solidFill>
                  <a:srgbClr val="003366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200">
                <a:solidFill>
                  <a:srgbClr val="003366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200">
                <a:solidFill>
                  <a:srgbClr val="003366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kumimoji="1" sz="1200">
                <a:solidFill>
                  <a:srgbClr val="003366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>
                <a:solidFill>
                  <a:schemeClr val="tx1"/>
                </a:solidFill>
                <a:latin typeface="+mn-ea"/>
                <a:ea typeface="+mn-ea"/>
              </a:rPr>
              <a:t>NAC Route </a:t>
            </a:r>
            <a:r>
              <a:rPr lang="ko-KR" altLang="en-US" kern="0" dirty="0">
                <a:solidFill>
                  <a:schemeClr val="tx1"/>
                </a:solidFill>
                <a:latin typeface="+mn-ea"/>
                <a:ea typeface="+mn-ea"/>
              </a:rPr>
              <a:t>비교 </a:t>
            </a:r>
            <a:r>
              <a:rPr lang="en-US" altLang="ko-KR" kern="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kern="0" dirty="0">
                <a:solidFill>
                  <a:schemeClr val="tx1"/>
                </a:solidFill>
                <a:latin typeface="+mn-ea"/>
                <a:ea typeface="+mn-ea"/>
              </a:rPr>
              <a:t>투여 경로에 따른 차이</a:t>
            </a:r>
            <a:r>
              <a:rPr lang="en-US" altLang="ko-KR" kern="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531383" y="1048624"/>
          <a:ext cx="9181358" cy="5288734"/>
        </p:xfrm>
        <a:graphic>
          <a:graphicData uri="http://schemas.openxmlformats.org/drawingml/2006/table">
            <a:tbl>
              <a:tblPr/>
              <a:tblGrid>
                <a:gridCol w="324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Inhalation</a:t>
                      </a:r>
                    </a:p>
                  </a:txBody>
                  <a:tcPr marL="5562" marR="5562" marT="5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Injection</a:t>
                      </a:r>
                    </a:p>
                  </a:txBody>
                  <a:tcPr marL="5562" marR="5562" marT="5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Oral</a:t>
                      </a:r>
                    </a:p>
                  </a:txBody>
                  <a:tcPr marL="5562" marR="5562" marT="5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2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</a:t>
                      </a: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기도를 통해 직접 분무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: 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신속한 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on</a:t>
                      </a:r>
                      <a:r>
                        <a:rPr lang="en-US" altLang="ko-KR" sz="14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set</a:t>
                      </a:r>
                      <a:r>
                        <a:rPr lang="ko-KR" altLang="en-US" sz="14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분무 후 </a:t>
                      </a:r>
                      <a:r>
                        <a:rPr lang="en-US" altLang="ko-KR" sz="14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5-10</a:t>
                      </a:r>
                      <a:r>
                        <a:rPr lang="ko-KR" altLang="en-US" sz="14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  <a:r>
                        <a:rPr lang="en-US" altLang="ko-KR" sz="1400" b="0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</a:t>
                      </a:r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arget organ</a:t>
                      </a: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</a:t>
                      </a:r>
                      <a:r>
                        <a:rPr lang="ko-KR" altLang="en-US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직접</a:t>
                      </a: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작용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전신성 부작용 적음</a:t>
                      </a:r>
                      <a:b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</a:t>
                      </a: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안전성으로 </a:t>
                      </a:r>
                      <a:r>
                        <a:rPr lang="ko-KR" altLang="en-US" sz="1600" b="1" i="0" u="none" strike="noStrike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유소아</a:t>
                      </a:r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노인</a:t>
                      </a:r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6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중환자에도 사용 가능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endParaRPr lang="en-US" altLang="ko-KR" sz="1600" b="1" i="0" u="none" strike="noStrike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indent="0" algn="l" rtl="0" fontAlgn="ctr">
                        <a:buFont typeface="Arial" pitchFamily="34" charset="0"/>
                        <a:buNone/>
                      </a:pPr>
                      <a:r>
                        <a:rPr lang="en-US" altLang="ko-KR" sz="1600" dirty="0"/>
                        <a:t> </a:t>
                      </a:r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D</a:t>
                      </a:r>
                      <a:r>
                        <a:rPr lang="en-US" altLang="ko-KR" sz="1600" b="1" dirty="0"/>
                        <a:t>isagreeable odor </a:t>
                      </a:r>
                    </a:p>
                    <a:p>
                      <a:pPr marL="0" indent="0" algn="l" rtl="0" fontAlgn="ctr">
                        <a:buFont typeface="Arial" pitchFamily="34" charset="0"/>
                        <a:buNone/>
                      </a:pPr>
                      <a:endParaRPr lang="en-US" altLang="ko-KR" sz="1600" b="1" dirty="0"/>
                    </a:p>
                    <a:p>
                      <a:pPr marL="0" indent="0" algn="l" rtl="0" fontAlgn="ctr">
                        <a:buFont typeface="Arial" pitchFamily="34" charset="0"/>
                        <a:buNone/>
                      </a:pPr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</a:t>
                      </a:r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</a:t>
                      </a:r>
                      <a:r>
                        <a:rPr lang="en-US" altLang="ko-KR" sz="1600" b="1" dirty="0"/>
                        <a:t>elatively high cost</a:t>
                      </a:r>
                    </a:p>
                    <a:p>
                      <a:pPr marL="0" indent="0" algn="l" rtl="0" fontAlgn="ctr">
                        <a:buFont typeface="Arial" pitchFamily="34" charset="0"/>
                        <a:buNone/>
                      </a:pPr>
                      <a:endParaRPr lang="en-US" altLang="ko-KR" sz="1600" b="1" i="0" u="none" strike="noStrike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indent="0" algn="l" rtl="0" fontAlgn="ctr">
                        <a:buFont typeface="Arial" pitchFamily="34" charset="0"/>
                        <a:buNone/>
                      </a:pPr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T</a:t>
                      </a:r>
                      <a:r>
                        <a:rPr lang="en-US" altLang="ko-KR" sz="1600" b="1" dirty="0"/>
                        <a:t>ime required for administration</a:t>
                      </a:r>
                      <a:endParaRPr lang="en-US" altLang="ko-KR" sz="1600" b="1" i="0" u="none" strike="noStrike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endParaRPr lang="en-US" altLang="ko-KR" sz="1600" b="1" i="0" u="none" strike="noStrike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600" b="1" i="0" u="none" strike="noStrike" baseline="0" dirty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</a:t>
                      </a:r>
                      <a:r>
                        <a:rPr lang="ko-KR" altLang="en-US" sz="1600" b="1" i="0" u="none" strike="noStrike" baseline="0" dirty="0">
                          <a:solidFill>
                            <a:srgbClr val="C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약물 상호 작용 거의 없음</a:t>
                      </a:r>
                      <a:endParaRPr lang="en-US" altLang="ko-KR" sz="1600" b="1" i="0" u="none" strike="noStrike" dirty="0">
                        <a:solidFill>
                          <a:srgbClr val="C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62" marR="5562" marT="5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전신 부작용 가능성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: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소화기계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빈맥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고혈압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알러지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발진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혈관부종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등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b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약물 상호작용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리도카인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이소프로테레놀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에피네프린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살부타몰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페노테롤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암피실린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세팔로틴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네오마이신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덱사메타손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Acetaminophen poisoning</a:t>
                      </a: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치료로 주로</a:t>
                      </a:r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사용 </a:t>
                      </a:r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(US FDA)</a:t>
                      </a:r>
                    </a:p>
                    <a:p>
                      <a:pPr algn="l" rtl="0" fontAlgn="ctr"/>
                      <a:endParaRPr lang="en-US" altLang="ko-KR" sz="1600" b="1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 • </a:t>
                      </a:r>
                      <a:r>
                        <a:rPr lang="ko-KR" altLang="en-US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앰플 용기 </a:t>
                      </a:r>
                      <a:r>
                        <a:rPr lang="ko-KR" altLang="en-US" sz="1600" b="1" i="0" u="none" strike="noStrike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절단시</a:t>
                      </a:r>
                      <a:r>
                        <a:rPr lang="ko-KR" altLang="en-US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 유리 파편 </a:t>
                      </a:r>
                      <a:endParaRPr lang="en-US" altLang="ko-KR" sz="1600" b="1" i="0" u="none" strike="noStrike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혼입 가능성으로 어린이</a:t>
                      </a:r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, </a:t>
                      </a: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   </a:t>
                      </a:r>
                      <a:r>
                        <a:rPr lang="ko-KR" altLang="en-US" sz="1600" b="1" i="0" u="none" strike="noStrike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노약자 사용 주의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62" marR="5562" marT="5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식전 경구투여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</a:t>
                      </a:r>
                      <a:r>
                        <a:rPr lang="ko-KR" altLang="en-US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소화기계 부작용 </a:t>
                      </a:r>
                      <a:endParaRPr lang="en-US" altLang="ko-KR" sz="1600" b="1" i="0" u="none" strike="noStrike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: </a:t>
                      </a:r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오심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구토</a:t>
                      </a:r>
                      <a:endParaRPr lang="en-US" altLang="ko-KR" sz="1400" b="0" i="0" u="none" strike="noStrike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: </a:t>
                      </a:r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궤양 환자 금기</a:t>
                      </a:r>
                      <a:endParaRPr lang="en-US" altLang="ko-KR" sz="1400" b="0" i="0" u="none" strike="noStrike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endParaRPr lang="en-US" altLang="ko-KR" sz="1600" b="1" i="0" u="none" strike="noStrike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전신 부작용 가능성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빈맥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고혈압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algn="l" rtl="0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알러지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발진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혈관부종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•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경구용 항생제 약효에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영향을</a:t>
                      </a:r>
                      <a:r>
                        <a:rPr lang="en-US" altLang="ko-KR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줄 수 있으므로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2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 간격을</a:t>
                      </a:r>
                      <a:r>
                        <a:rPr lang="en-US" altLang="ko-KR" sz="1600" b="1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두고 투여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0" i="0" u="none" strike="noStrike" baseline="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아목시실린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baseline="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세푸록심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algn="l" rtl="0" fontAlgn="ctr"/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독시사이클린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i="0" u="none" strike="noStrike" baseline="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치암페니콜</a:t>
                      </a:r>
                      <a:endParaRPr lang="en-US" altLang="ko-KR" sz="1400" b="0" i="0" u="none" strike="noStrike" baseline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   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400" b="0" i="0" u="none" strike="noStrike" baseline="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에리트로마이신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rtl="0" fontAlgn="ctr"/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62" marR="5562" marT="55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054831"/>
            <a:ext cx="12192000" cy="2260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chemeClr val="tx1"/>
                </a:solidFill>
              </a:rPr>
              <a:t>2. Bronchiectasis</a:t>
            </a:r>
            <a:endParaRPr lang="ko-KR" alt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67788F6E-DF8C-4BBF-9491-56AB4FB7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93" y="15090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latin typeface="+mn-lt"/>
              </a:rPr>
              <a:t>Vicious cycle of</a:t>
            </a:r>
            <a:r>
              <a:rPr lang="ko-KR" altLang="en-US" sz="3200" dirty="0">
                <a:latin typeface="+mn-lt"/>
              </a:rPr>
              <a:t> </a:t>
            </a:r>
            <a:r>
              <a:rPr lang="en-US" altLang="ko-KR" sz="3200" dirty="0">
                <a:latin typeface="+mn-lt"/>
              </a:rPr>
              <a:t>bronchiectasis</a:t>
            </a:r>
            <a:endParaRPr lang="ko-KR" altLang="en-US" sz="3200" dirty="0">
              <a:latin typeface="+mn-lt"/>
            </a:endParaRPr>
          </a:p>
        </p:txBody>
      </p:sp>
      <p:pic>
        <p:nvPicPr>
          <p:cNvPr id="5" name="내용 개체 틀 3">
            <a:extLst>
              <a:ext uri="{FF2B5EF4-FFF2-40B4-BE49-F238E27FC236}">
                <a16:creationId xmlns:a16="http://schemas.microsoft.com/office/drawing/2014/main" id="{A046F8D4-BB10-4D0D-9F71-46D44F700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997" y="1325461"/>
            <a:ext cx="8512840" cy="469923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811AF5C-66C9-4861-B12E-6AE2E9664790}"/>
              </a:ext>
            </a:extLst>
          </p:cNvPr>
          <p:cNvSpPr/>
          <p:nvPr/>
        </p:nvSpPr>
        <p:spPr>
          <a:xfrm>
            <a:off x="8138874" y="6496589"/>
            <a:ext cx="3412767" cy="2187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1" rIns="64281" bIns="32141">
            <a:spAutoFit/>
          </a:bodyPr>
          <a:lstStyle/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r>
              <a:rPr lang="da-DK" altLang="ko-KR" sz="1000" i="1" kern="0" dirty="0">
                <a:latin typeface="Calibri" panose="020F0502020204030204" pitchFamily="34" charset="0"/>
              </a:rPr>
              <a:t>Chandrasekaran et al. BMC Pulmonary Medicine 2018; 18: 83 </a:t>
            </a:r>
            <a:endParaRPr lang="ko-KR" altLang="en-US" sz="1000" i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80021" y="6442839"/>
            <a:ext cx="1916844" cy="25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1" dirty="0">
                <a:latin typeface="+mj-lt"/>
                <a:cs typeface="Times New Roman" panose="02020603050405020304" pitchFamily="18" charset="0"/>
              </a:rPr>
              <a:t>Hill et </a:t>
            </a:r>
            <a:r>
              <a:rPr lang="en-US" altLang="ko-KR" sz="1000" i="1" dirty="0" err="1">
                <a:latin typeface="+mj-lt"/>
                <a:cs typeface="Times New Roman" panose="02020603050405020304" pitchFamily="18" charset="0"/>
              </a:rPr>
              <a:t>al.Thorax</a:t>
            </a:r>
            <a:r>
              <a:rPr lang="en-US" altLang="ko-KR" sz="1000" i="1" dirty="0">
                <a:latin typeface="+mj-lt"/>
                <a:cs typeface="Times New Roman" panose="02020603050405020304" pitchFamily="18" charset="0"/>
              </a:rPr>
              <a:t> 2019;74:1-69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747074" y="3515057"/>
            <a:ext cx="5704882" cy="2471541"/>
            <a:chOff x="2016015" y="2847125"/>
            <a:chExt cx="5704882" cy="247154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6015" y="3399922"/>
              <a:ext cx="5704882" cy="162599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B4CE10-6FF5-47EA-80FB-37F5549CA488}"/>
                </a:ext>
              </a:extLst>
            </p:cNvPr>
            <p:cNvSpPr txBox="1"/>
            <p:nvPr/>
          </p:nvSpPr>
          <p:spPr>
            <a:xfrm>
              <a:off x="2016015" y="2847125"/>
              <a:ext cx="30914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000" b="1" dirty="0"/>
                <a:t>2019 BTS guideline</a:t>
              </a:r>
              <a:endParaRPr lang="ko-KR" altLang="en-US" sz="2000" dirty="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4070" y="5038543"/>
              <a:ext cx="4728745" cy="280123"/>
            </a:xfrm>
            <a:prstGeom prst="rect">
              <a:avLst/>
            </a:prstGeom>
          </p:spPr>
        </p:pic>
      </p:grpSp>
      <p:cxnSp>
        <p:nvCxnSpPr>
          <p:cNvPr id="19" name="직선 연결선 18"/>
          <p:cNvCxnSpPr/>
          <p:nvPr/>
        </p:nvCxnSpPr>
        <p:spPr>
          <a:xfrm>
            <a:off x="2484098" y="4880852"/>
            <a:ext cx="402427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1747074" y="554555"/>
            <a:ext cx="8691282" cy="2551335"/>
            <a:chOff x="1747074" y="554555"/>
            <a:chExt cx="8691282" cy="2551335"/>
          </a:xfrm>
        </p:grpSpPr>
        <p:grpSp>
          <p:nvGrpSpPr>
            <p:cNvPr id="13" name="그룹 12"/>
            <p:cNvGrpSpPr/>
            <p:nvPr/>
          </p:nvGrpSpPr>
          <p:grpSpPr>
            <a:xfrm>
              <a:off x="1747074" y="554555"/>
              <a:ext cx="8691282" cy="2095995"/>
              <a:chOff x="1747074" y="1018951"/>
              <a:chExt cx="8691282" cy="2095995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 rotWithShape="1">
              <a:blip r:embed="rId5"/>
              <a:srcRect t="25979"/>
              <a:stretch/>
            </p:blipFill>
            <p:spPr>
              <a:xfrm>
                <a:off x="1747074" y="1436913"/>
                <a:ext cx="8691282" cy="1678033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F525C2-6369-4D59-95A9-B05F3E2DDFF9}"/>
                  </a:ext>
                </a:extLst>
              </p:cNvPr>
              <p:cNvSpPr txBox="1"/>
              <p:nvPr/>
            </p:nvSpPr>
            <p:spPr>
              <a:xfrm>
                <a:off x="1747074" y="1018951"/>
                <a:ext cx="381642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1" dirty="0"/>
                  <a:t>2017 ERS recommendation</a:t>
                </a:r>
                <a:endParaRPr lang="ko-KR" altLang="en-US" sz="2000" b="1" dirty="0"/>
              </a:p>
            </p:txBody>
          </p:sp>
          <p:cxnSp>
            <p:nvCxnSpPr>
              <p:cNvPr id="9" name="직선 연결선 8"/>
              <p:cNvCxnSpPr/>
              <p:nvPr/>
            </p:nvCxnSpPr>
            <p:spPr>
              <a:xfrm>
                <a:off x="2773936" y="1913324"/>
                <a:ext cx="457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>
                <a:off x="3103069" y="2757287"/>
                <a:ext cx="3490805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7074" y="2596417"/>
              <a:ext cx="8186000" cy="509473"/>
            </a:xfrm>
            <a:prstGeom prst="rect">
              <a:avLst/>
            </a:prstGeom>
          </p:spPr>
        </p:pic>
        <p:cxnSp>
          <p:nvCxnSpPr>
            <p:cNvPr id="34" name="직선 연결선 33"/>
            <p:cNvCxnSpPr/>
            <p:nvPr/>
          </p:nvCxnSpPr>
          <p:spPr>
            <a:xfrm>
              <a:off x="2319297" y="2838457"/>
              <a:ext cx="176860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80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663" y="478117"/>
            <a:ext cx="7888672" cy="3387725"/>
          </a:xfrm>
          <a:prstGeom prst="rect">
            <a:avLst/>
          </a:prstGeom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1786737" y="4396926"/>
            <a:ext cx="8033598" cy="15555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2000" dirty="0"/>
              <a:t>A randomized, placebo-controlled</a:t>
            </a:r>
          </a:p>
          <a:p>
            <a:r>
              <a:rPr lang="en-US" altLang="ko-KR" sz="2000" dirty="0"/>
              <a:t>Adult bronchiectasis patients with at least 2 exacerbations</a:t>
            </a:r>
            <a:br>
              <a:rPr lang="en-US" altLang="ko-KR" sz="2000" dirty="0"/>
            </a:br>
            <a:r>
              <a:rPr lang="en-US" altLang="ko-KR" sz="2000" dirty="0"/>
              <a:t>in the past year</a:t>
            </a:r>
          </a:p>
          <a:p>
            <a:r>
              <a:rPr lang="en-US" altLang="ko-KR" sz="2000" b="1" dirty="0">
                <a:solidFill>
                  <a:srgbClr val="FF0000"/>
                </a:solidFill>
              </a:rPr>
              <a:t>NAC 600 mg twice (n=81)  </a:t>
            </a:r>
            <a:r>
              <a:rPr lang="en-US" altLang="ko-KR" sz="2000" i="1" dirty="0"/>
              <a:t>vs</a:t>
            </a:r>
            <a:r>
              <a:rPr lang="en-US" altLang="ko-KR" sz="2000" dirty="0"/>
              <a:t>  </a:t>
            </a:r>
            <a:r>
              <a:rPr lang="en-US" altLang="ko-KR" sz="2000" b="1" dirty="0">
                <a:solidFill>
                  <a:srgbClr val="FF0000"/>
                </a:solidFill>
              </a:rPr>
              <a:t>placebo (n=80) for 12 months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1447" y="6447172"/>
            <a:ext cx="2993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1" dirty="0">
                <a:cs typeface="Times New Roman" panose="02020603050405020304" pitchFamily="18" charset="0"/>
              </a:rPr>
              <a:t>Qian et al. </a:t>
            </a:r>
            <a:r>
              <a:rPr lang="en-US" altLang="ko-KR" sz="1000" i="1" dirty="0" err="1">
                <a:cs typeface="Times New Roman" panose="02020603050405020304" pitchFamily="18" charset="0"/>
              </a:rPr>
              <a:t>Respir</a:t>
            </a:r>
            <a:r>
              <a:rPr lang="en-US" altLang="ko-KR" sz="1000" i="1" dirty="0">
                <a:cs typeface="Times New Roman" panose="02020603050405020304" pitchFamily="18" charset="0"/>
              </a:rPr>
              <a:t> Res 2019;20:73</a:t>
            </a:r>
          </a:p>
        </p:txBody>
      </p:sp>
    </p:spTree>
    <p:extLst>
      <p:ext uri="{BB962C8B-B14F-4D97-AF65-F5344CB8AC3E}">
        <p14:creationId xmlns:p14="http://schemas.microsoft.com/office/powerpoint/2010/main" val="21017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06691" y="6447172"/>
            <a:ext cx="2141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1" dirty="0">
                <a:cs typeface="Times New Roman" panose="02020603050405020304" pitchFamily="18" charset="0"/>
              </a:rPr>
              <a:t>Qian et al. </a:t>
            </a:r>
            <a:r>
              <a:rPr lang="en-US" altLang="ko-KR" sz="1000" i="1" dirty="0" err="1">
                <a:cs typeface="Times New Roman" panose="02020603050405020304" pitchFamily="18" charset="0"/>
              </a:rPr>
              <a:t>Respir</a:t>
            </a:r>
            <a:r>
              <a:rPr lang="en-US" altLang="ko-KR" sz="1000" i="1" dirty="0">
                <a:cs typeface="Times New Roman" panose="02020603050405020304" pitchFamily="18" charset="0"/>
              </a:rPr>
              <a:t> Res 2019;20:73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728" y="637593"/>
            <a:ext cx="10485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Incidence of AE :  NAC, 1.31 vs. placebo, 1.98 exacerbations per patient-year; </a:t>
            </a:r>
            <a:br>
              <a:rPr lang="en-US" altLang="ko-KR" dirty="0"/>
            </a:br>
            <a:r>
              <a:rPr lang="en-US" altLang="ko-KR" dirty="0"/>
              <a:t>                       risk ratio, 0.41; 95%CI, 0.17–0.66; P = 0.0011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68728" y="2801217"/>
            <a:ext cx="11572155" cy="3235537"/>
            <a:chOff x="-568656" y="3622463"/>
            <a:chExt cx="12045337" cy="323553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8656" y="3628574"/>
              <a:ext cx="5978217" cy="3229426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0840" y="3622463"/>
              <a:ext cx="5825841" cy="3070930"/>
            </a:xfrm>
            <a:prstGeom prst="rect">
              <a:avLst/>
            </a:prstGeom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7300619" y="5348087"/>
              <a:ext cx="652356" cy="29967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8728" y="2243484"/>
            <a:ext cx="812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Time to 1</a:t>
            </a:r>
            <a:r>
              <a:rPr lang="en-US" altLang="ko-KR" baseline="30000" dirty="0"/>
              <a:t>st</a:t>
            </a:r>
            <a:r>
              <a:rPr lang="en-US" altLang="ko-KR" dirty="0"/>
              <a:t>, 2</a:t>
            </a:r>
            <a:r>
              <a:rPr lang="en-US" altLang="ko-KR" baseline="30000" dirty="0"/>
              <a:t>nd</a:t>
            </a:r>
            <a:r>
              <a:rPr lang="en-US" altLang="ko-KR" dirty="0"/>
              <a:t> exacerbation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5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61447" y="6447172"/>
            <a:ext cx="2993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1" dirty="0">
                <a:cs typeface="Times New Roman" panose="02020603050405020304" pitchFamily="18" charset="0"/>
              </a:rPr>
              <a:t>Qian et al. </a:t>
            </a:r>
            <a:r>
              <a:rPr lang="en-US" altLang="ko-KR" sz="1000" i="1" dirty="0" err="1">
                <a:cs typeface="Times New Roman" panose="02020603050405020304" pitchFamily="18" charset="0"/>
              </a:rPr>
              <a:t>Respir</a:t>
            </a:r>
            <a:r>
              <a:rPr lang="en-US" altLang="ko-KR" sz="1000" i="1" dirty="0">
                <a:cs typeface="Times New Roman" panose="02020603050405020304" pitchFamily="18" charset="0"/>
              </a:rPr>
              <a:t> Res 2019;20:73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96000" y="854620"/>
            <a:ext cx="9731229" cy="4313773"/>
            <a:chOff x="62995" y="1206606"/>
            <a:chExt cx="8864229" cy="369821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95" y="1206606"/>
              <a:ext cx="8864229" cy="3698212"/>
            </a:xfrm>
            <a:prstGeom prst="rect">
              <a:avLst/>
            </a:prstGeom>
          </p:spPr>
        </p:pic>
        <p:sp>
          <p:nvSpPr>
            <p:cNvPr id="8" name="모서리가 둥근 직사각형 7"/>
            <p:cNvSpPr/>
            <p:nvPr/>
          </p:nvSpPr>
          <p:spPr>
            <a:xfrm>
              <a:off x="161623" y="1720379"/>
              <a:ext cx="8679612" cy="49111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48302" y="5577795"/>
            <a:ext cx="629751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Conclusion</a:t>
            </a:r>
            <a:r>
              <a:rPr lang="en-US" altLang="ko-KR" dirty="0"/>
              <a:t> : Long term use of NAC is able to reduce the risk of exacerbations for bronchiectasis patients.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50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567544"/>
            <a:ext cx="10515600" cy="46094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b="1" dirty="0"/>
              <a:t>COPD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800" dirty="0"/>
              <a:t> N-</a:t>
            </a:r>
            <a:r>
              <a:rPr lang="en-US" altLang="ko-KR" sz="1800" dirty="0" err="1"/>
              <a:t>acetylcysteine</a:t>
            </a:r>
            <a:r>
              <a:rPr lang="en-US" altLang="ko-KR" sz="1800" dirty="0"/>
              <a:t> : </a:t>
            </a:r>
            <a:r>
              <a:rPr lang="ko-KR" altLang="en-US" sz="1800" dirty="0"/>
              <a:t>점액의 </a:t>
            </a:r>
            <a:r>
              <a:rPr lang="en-US" altLang="ko-KR" sz="1800" dirty="0"/>
              <a:t>viscosity </a:t>
            </a:r>
            <a:r>
              <a:rPr lang="ko-KR" altLang="en-US" sz="1800" dirty="0"/>
              <a:t>감소</a:t>
            </a:r>
            <a:r>
              <a:rPr lang="en-US" altLang="ko-KR" sz="1800" dirty="0"/>
              <a:t> + </a:t>
            </a:r>
            <a:r>
              <a:rPr lang="en-US" altLang="ko-KR" sz="1800" u="sng" dirty="0"/>
              <a:t>antioxidant, anti-inflammatory </a:t>
            </a:r>
            <a:r>
              <a:rPr lang="ko-KR" altLang="en-US" sz="1800" u="sng" dirty="0"/>
              <a:t>효과</a:t>
            </a:r>
            <a:endParaRPr lang="en-US" altLang="ko-KR" sz="1800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800" dirty="0"/>
              <a:t> High-dose NAC (600mg bid, 1</a:t>
            </a:r>
            <a:r>
              <a:rPr lang="ko-KR" altLang="en-US" sz="1800" dirty="0"/>
              <a:t>년</a:t>
            </a:r>
            <a:r>
              <a:rPr lang="en-US" altLang="ko-KR" sz="1800" dirty="0"/>
              <a:t>) : </a:t>
            </a:r>
            <a:r>
              <a:rPr lang="ko-KR" altLang="en-US" sz="1800" dirty="0"/>
              <a:t>급성 악화를 예방</a:t>
            </a:r>
            <a:r>
              <a:rPr lang="en-US" altLang="ko-KR" sz="1800" dirty="0"/>
              <a:t>, </a:t>
            </a:r>
            <a:r>
              <a:rPr lang="ko-KR" altLang="en-US" sz="1800" dirty="0"/>
              <a:t>특히 </a:t>
            </a:r>
            <a:r>
              <a:rPr lang="en-US" altLang="ko-KR" sz="1800" u="sng" dirty="0"/>
              <a:t>ICS </a:t>
            </a:r>
            <a:r>
              <a:rPr lang="ko-KR" altLang="en-US" sz="1800" u="sng" dirty="0"/>
              <a:t>를 사용하지 않는</a:t>
            </a:r>
            <a:r>
              <a:rPr lang="ko-KR" altLang="en-US" sz="1800" dirty="0"/>
              <a:t> 환자에서 </a:t>
            </a:r>
            <a:endParaRPr lang="en-US" altLang="ko-KR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800" dirty="0"/>
              <a:t> </a:t>
            </a:r>
            <a:r>
              <a:rPr lang="en-US" altLang="ko-KR" sz="1800" dirty="0" err="1"/>
              <a:t>Erdosteine</a:t>
            </a:r>
            <a:r>
              <a:rPr lang="en-US" altLang="ko-KR" sz="1800" dirty="0"/>
              <a:t> : </a:t>
            </a:r>
            <a:r>
              <a:rPr lang="ko-KR" altLang="en-US" sz="1800" dirty="0"/>
              <a:t>급성 악화의 빈도와 기간을 줄여 줌 </a:t>
            </a:r>
            <a:endParaRPr lang="en-US" altLang="ko-KR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/>
              <a:t> </a:t>
            </a:r>
            <a:r>
              <a:rPr lang="en-US" altLang="ko-KR" sz="1800" dirty="0"/>
              <a:t>The NEWEST study (</a:t>
            </a:r>
            <a:r>
              <a:rPr lang="ko-KR" altLang="en-US" sz="1800" b="1" dirty="0" err="1">
                <a:solidFill>
                  <a:srgbClr val="0070C0"/>
                </a:solidFill>
              </a:rPr>
              <a:t>뮤코미스트</a:t>
            </a:r>
            <a:r>
              <a:rPr lang="en-US" altLang="ko-KR" sz="1800" b="1" dirty="0">
                <a:solidFill>
                  <a:srgbClr val="0070C0"/>
                </a:solidFill>
              </a:rPr>
              <a:t> inhalation</a:t>
            </a:r>
            <a:r>
              <a:rPr lang="en-US" altLang="ko-KR" sz="1800" dirty="0"/>
              <a:t>, </a:t>
            </a:r>
            <a:r>
              <a:rPr lang="ko-KR" altLang="en-US" sz="1800" dirty="0"/>
              <a:t>하루 </a:t>
            </a:r>
            <a:r>
              <a:rPr lang="en-US" altLang="ko-KR" sz="1800" dirty="0"/>
              <a:t>3</a:t>
            </a:r>
            <a:r>
              <a:rPr lang="ko-KR" altLang="en-US" sz="1800" dirty="0"/>
              <a:t>번</a:t>
            </a:r>
            <a:r>
              <a:rPr lang="en-US" altLang="ko-KR" sz="1800" dirty="0"/>
              <a:t>, 12</a:t>
            </a:r>
            <a:r>
              <a:rPr lang="ko-KR" altLang="en-US" sz="1800" dirty="0"/>
              <a:t>주</a:t>
            </a:r>
            <a:r>
              <a:rPr lang="en-US" altLang="ko-KR" sz="1800" dirty="0"/>
              <a:t>) : phlegm </a:t>
            </a:r>
            <a:r>
              <a:rPr lang="ko-KR" altLang="en-US" sz="1800" dirty="0"/>
              <a:t>증상 호전</a:t>
            </a:r>
            <a:r>
              <a:rPr lang="en-US" altLang="ko-KR" sz="1800" dirty="0"/>
              <a:t>, </a:t>
            </a:r>
            <a:r>
              <a:rPr lang="ko-KR" altLang="en-US" sz="1800" dirty="0"/>
              <a:t>적은 부작용</a:t>
            </a:r>
            <a:endParaRPr lang="en-US" altLang="ko-KR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en-US" altLang="ko-KR" sz="1800" b="1" dirty="0"/>
              <a:t>Bronchiectasis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800" dirty="0"/>
              <a:t> High-dose NAC (600mg bid, 1</a:t>
            </a:r>
            <a:r>
              <a:rPr lang="ko-KR" altLang="en-US" sz="1800" dirty="0"/>
              <a:t>년</a:t>
            </a:r>
            <a:r>
              <a:rPr lang="en-US" altLang="ko-KR" sz="1800" dirty="0"/>
              <a:t>) : </a:t>
            </a:r>
            <a:r>
              <a:rPr lang="ko-KR" altLang="en-US" sz="1800" dirty="0"/>
              <a:t>급성 악화 예방의 가능성 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/>
              <a:t>Take home message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157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992" y="6491856"/>
            <a:ext cx="4019550" cy="266700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2318656" y="1159329"/>
            <a:ext cx="8288789" cy="5137087"/>
            <a:chOff x="1514590" y="234891"/>
            <a:chExt cx="9827642" cy="611867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4590" y="234891"/>
              <a:ext cx="7279589" cy="6118675"/>
            </a:xfrm>
            <a:prstGeom prst="rect">
              <a:avLst/>
            </a:prstGeom>
          </p:spPr>
        </p:pic>
        <p:grpSp>
          <p:nvGrpSpPr>
            <p:cNvPr id="16" name="그룹 15"/>
            <p:cNvGrpSpPr/>
            <p:nvPr/>
          </p:nvGrpSpPr>
          <p:grpSpPr>
            <a:xfrm>
              <a:off x="1514590" y="326571"/>
              <a:ext cx="7098732" cy="5119007"/>
              <a:chOff x="2339182" y="326571"/>
              <a:chExt cx="7098732" cy="5119007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2339182" y="2139043"/>
                <a:ext cx="7098732" cy="186145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5282293" y="326571"/>
                <a:ext cx="1289957" cy="938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5243569" y="2230723"/>
                <a:ext cx="1289957" cy="938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4995919" y="4481344"/>
                <a:ext cx="1649810" cy="9642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5733" y="716705"/>
                <a:ext cx="1743075" cy="514350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5919" y="2780768"/>
                <a:ext cx="1649810" cy="371475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5919" y="4965134"/>
                <a:ext cx="1779134" cy="457703"/>
              </a:xfrm>
              <a:prstGeom prst="rect">
                <a:avLst/>
              </a:prstGeom>
            </p:spPr>
          </p:pic>
        </p:grp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52177" y="973880"/>
              <a:ext cx="1476375" cy="847725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0739" y="2700169"/>
              <a:ext cx="1619250" cy="60960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04903" y="4876800"/>
              <a:ext cx="1866900" cy="762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92997" y="3195981"/>
              <a:ext cx="2049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/>
                <a:t>Erdosteine</a:t>
              </a:r>
              <a:endParaRPr lang="ko-KR" altLang="en-US" sz="1400" dirty="0"/>
            </a:p>
          </p:txBody>
        </p:sp>
      </p:grpSp>
      <p:sp>
        <p:nvSpPr>
          <p:cNvPr id="25" name="제목 24"/>
          <p:cNvSpPr>
            <a:spLocks noGrp="1"/>
          </p:cNvSpPr>
          <p:nvPr>
            <p:ph type="title"/>
          </p:nvPr>
        </p:nvSpPr>
        <p:spPr>
          <a:xfrm>
            <a:off x="693066" y="373680"/>
            <a:ext cx="10515600" cy="761416"/>
          </a:xfrm>
        </p:spPr>
        <p:txBody>
          <a:bodyPr/>
          <a:lstStyle/>
          <a:p>
            <a:r>
              <a:rPr lang="en-US" altLang="ko-KR" dirty="0" err="1"/>
              <a:t>Mucoactive</a:t>
            </a:r>
            <a:r>
              <a:rPr lang="en-US" altLang="ko-KR" dirty="0"/>
              <a:t> agents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21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054831"/>
            <a:ext cx="12192000" cy="2260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>
                <a:solidFill>
                  <a:schemeClr val="tx1"/>
                </a:solidFill>
              </a:rPr>
              <a:t>1. COPD</a:t>
            </a:r>
            <a:endParaRPr lang="ko-KR" alt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Mucus hypersecretion in COPD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37" y="1506991"/>
            <a:ext cx="7968644" cy="4660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8409" y="6464335"/>
            <a:ext cx="4699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Sadowska</a:t>
            </a:r>
            <a:r>
              <a:rPr lang="en-US" altLang="ko-K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altLang="ko-K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altLang="ko-K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ko-K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</a:t>
            </a:r>
            <a:r>
              <a:rPr lang="en-US" altLang="ko-K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 2012;6(3):127-135</a:t>
            </a:r>
            <a:endParaRPr lang="ko-KR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302468" y="753033"/>
            <a:ext cx="7407196" cy="5554557"/>
            <a:chOff x="1419273" y="1067744"/>
            <a:chExt cx="6815912" cy="526840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204" y="1067744"/>
              <a:ext cx="6810981" cy="5268403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1419273" y="2191488"/>
              <a:ext cx="1835738" cy="41563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994374" y="3598023"/>
              <a:ext cx="1737361" cy="41563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866362" y="2189461"/>
              <a:ext cx="3757472" cy="60257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488239" y="6473142"/>
            <a:ext cx="2442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1" dirty="0" err="1">
                <a:latin typeface="+mj-lt"/>
                <a:cs typeface="Times New Roman" panose="02020603050405020304" pitchFamily="18" charset="0"/>
              </a:rPr>
              <a:t>Santus</a:t>
            </a:r>
            <a:r>
              <a:rPr lang="en-US" altLang="ko-KR" sz="1000" i="1" dirty="0">
                <a:latin typeface="+mj-lt"/>
                <a:cs typeface="Times New Roman" panose="02020603050405020304" pitchFamily="18" charset="0"/>
              </a:rPr>
              <a:t> et al. COPD 2014;11(6):705-17</a:t>
            </a:r>
            <a:endParaRPr lang="ko-KR" altLang="en-US" sz="10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Mechanisms of NAC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7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1289626" y="1849276"/>
            <a:ext cx="8583718" cy="761416"/>
          </a:xfrm>
        </p:spPr>
        <p:txBody>
          <a:bodyPr/>
          <a:lstStyle/>
          <a:p>
            <a:r>
              <a:rPr lang="en-US" altLang="ko-KR" dirty="0"/>
              <a:t>2024 GOLD guideline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220957" y="3693773"/>
            <a:ext cx="9750086" cy="2271652"/>
            <a:chOff x="1194075" y="2393246"/>
            <a:chExt cx="9750086" cy="2271652"/>
          </a:xfrm>
        </p:grpSpPr>
        <p:grpSp>
          <p:nvGrpSpPr>
            <p:cNvPr id="6" name="그룹 5"/>
            <p:cNvGrpSpPr/>
            <p:nvPr/>
          </p:nvGrpSpPr>
          <p:grpSpPr>
            <a:xfrm>
              <a:off x="1194075" y="2393246"/>
              <a:ext cx="9750086" cy="2271652"/>
              <a:chOff x="1316538" y="1887060"/>
              <a:chExt cx="9750086" cy="2271652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3"/>
              <a:srcRect b="73027"/>
              <a:stretch/>
            </p:blipFill>
            <p:spPr>
              <a:xfrm>
                <a:off x="1316538" y="1887060"/>
                <a:ext cx="9750086" cy="1084740"/>
              </a:xfrm>
              <a:prstGeom prst="rect">
                <a:avLst/>
              </a:prstGeom>
            </p:spPr>
          </p:pic>
          <p:pic>
            <p:nvPicPr>
              <p:cNvPr id="5" name="그림 4"/>
              <p:cNvPicPr>
                <a:picLocks noChangeAspect="1"/>
              </p:cNvPicPr>
              <p:nvPr/>
            </p:nvPicPr>
            <p:blipFill rotWithShape="1">
              <a:blip r:embed="rId3"/>
              <a:srcRect t="69065"/>
              <a:stretch/>
            </p:blipFill>
            <p:spPr>
              <a:xfrm>
                <a:off x="1316538" y="2914650"/>
                <a:ext cx="9750086" cy="1244062"/>
              </a:xfrm>
              <a:prstGeom prst="rect">
                <a:avLst/>
              </a:prstGeom>
            </p:spPr>
          </p:pic>
        </p:grpSp>
        <p:sp>
          <p:nvSpPr>
            <p:cNvPr id="2" name="직사각형 1"/>
            <p:cNvSpPr/>
            <p:nvPr/>
          </p:nvSpPr>
          <p:spPr>
            <a:xfrm>
              <a:off x="7813221" y="3249386"/>
              <a:ext cx="2988129" cy="228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62744" y="3797939"/>
              <a:ext cx="998764" cy="23521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2743200" y="3477986"/>
              <a:ext cx="147533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6430255" y="4033157"/>
              <a:ext cx="369730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842" y="301647"/>
            <a:ext cx="2070780" cy="268013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234D32C-A85E-D168-DA4C-BE00300C9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626" y="2782431"/>
            <a:ext cx="6860362" cy="8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138874" y="3416116"/>
            <a:ext cx="8613590" cy="282529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+mn-ea"/>
              </a:rPr>
              <a:t>A Double-blinded, Randomized, Placebo-controlled Trial</a:t>
            </a:r>
          </a:p>
          <a:p>
            <a:r>
              <a:rPr lang="en-US" altLang="ko-KR" sz="2000" dirty="0">
                <a:latin typeface="+mn-ea"/>
              </a:rPr>
              <a:t>March 1, 2010 - February 28, 2011: at Hong Kong</a:t>
            </a:r>
          </a:p>
          <a:p>
            <a:r>
              <a:rPr lang="en-US" altLang="ko-KR" sz="2000" dirty="0">
                <a:latin typeface="+mn-ea"/>
              </a:rPr>
              <a:t>Aged 50 to 80 years with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stable COPD</a:t>
            </a:r>
          </a:p>
          <a:p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120 patients </a:t>
            </a:r>
            <a:r>
              <a:rPr lang="en-US" altLang="ko-KR" sz="2000" dirty="0">
                <a:latin typeface="+mn-ea"/>
              </a:rPr>
              <a:t>(NAC 58 / placebo 62)</a:t>
            </a: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: 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NAC 600 mg bid </a:t>
            </a:r>
            <a:r>
              <a:rPr lang="en-US" altLang="ko-KR" sz="2000" dirty="0">
                <a:latin typeface="+mn-ea"/>
              </a:rPr>
              <a:t>or placebo bid for 1 year</a:t>
            </a:r>
          </a:p>
          <a:p>
            <a:r>
              <a:rPr lang="en-US" altLang="ko-KR" sz="2000" dirty="0">
                <a:latin typeface="+mn-ea"/>
              </a:rPr>
              <a:t>The primary endpoint </a:t>
            </a:r>
          </a:p>
          <a:p>
            <a:pPr marL="0" indent="0">
              <a:buNone/>
            </a:pPr>
            <a:r>
              <a:rPr lang="en-US" altLang="ko-KR" sz="2000" dirty="0">
                <a:latin typeface="+mn-ea"/>
              </a:rPr>
              <a:t>   : small airways function parameters (FEF</a:t>
            </a:r>
            <a:r>
              <a:rPr lang="en-US" altLang="ko-KR" sz="1400" dirty="0">
                <a:latin typeface="+mn-ea"/>
              </a:rPr>
              <a:t>25%-75%</a:t>
            </a:r>
            <a:r>
              <a:rPr lang="en-US" altLang="ko-KR" sz="2000" dirty="0">
                <a:latin typeface="+mn-ea"/>
              </a:rPr>
              <a:t>)</a:t>
            </a:r>
            <a:endParaRPr lang="ko-KR" altLang="en-US" sz="2000" dirty="0">
              <a:latin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84" y="394283"/>
            <a:ext cx="7700787" cy="27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8207" y="6426122"/>
            <a:ext cx="416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Tse</a:t>
            </a:r>
            <a:r>
              <a:rPr lang="en-US" altLang="ko-KR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Chest  2013; 144(1):106–118</a:t>
            </a:r>
          </a:p>
        </p:txBody>
      </p:sp>
    </p:spTree>
    <p:extLst>
      <p:ext uri="{BB962C8B-B14F-4D97-AF65-F5344CB8AC3E}">
        <p14:creationId xmlns:p14="http://schemas.microsoft.com/office/powerpoint/2010/main" val="41046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1868</Words>
  <Application>Microsoft Office PowerPoint</Application>
  <PresentationFormat>와이드스크린</PresentationFormat>
  <Paragraphs>327</Paragraphs>
  <Slides>38</Slides>
  <Notes>37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9" baseType="lpstr">
      <vt:lpstr>AdvOT1ef757c0</vt:lpstr>
      <vt:lpstr>Aldine721EU</vt:lpstr>
      <vt:lpstr>BR보령 제목 B</vt:lpstr>
      <vt:lpstr>나눔스퀘어</vt:lpstr>
      <vt:lpstr>나눔스퀘어 ExtraBold</vt:lpstr>
      <vt:lpstr>맑은 고딕</vt:lpstr>
      <vt:lpstr>Arial</vt:lpstr>
      <vt:lpstr>Calibri</vt:lpstr>
      <vt:lpstr>Times New Roman</vt:lpstr>
      <vt:lpstr>Wingdings</vt:lpstr>
      <vt:lpstr>Office 테마</vt:lpstr>
      <vt:lpstr>Mucolytic Treatment in Respiratory Disease - COPD / Bronchiectasis -</vt:lpstr>
      <vt:lpstr>PowerPoint 프레젠테이션</vt:lpstr>
      <vt:lpstr>Mucus  </vt:lpstr>
      <vt:lpstr>Mucoactive agents</vt:lpstr>
      <vt:lpstr>PowerPoint 프레젠테이션</vt:lpstr>
      <vt:lpstr>Mucus hypersecretion in COPD</vt:lpstr>
      <vt:lpstr>Mechanisms of NAC </vt:lpstr>
      <vt:lpstr>2024 GOLD guideline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Post-hoc analysis of PANTHEON study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뮤코미스트 12주 치료_Changes in CAT Score</vt:lpstr>
      <vt:lpstr>뮤코미스트 12주 치료_Changes in Total CAT Score</vt:lpstr>
      <vt:lpstr>PowerPoint 프레젠테이션</vt:lpstr>
      <vt:lpstr>PowerPoint 프레젠테이션</vt:lpstr>
      <vt:lpstr>PowerPoint 프레젠테이션</vt:lpstr>
      <vt:lpstr>Vicious cycle of bronchiectasis</vt:lpstr>
      <vt:lpstr>PowerPoint 프레젠테이션</vt:lpstr>
      <vt:lpstr>PowerPoint 프레젠테이션</vt:lpstr>
      <vt:lpstr>PowerPoint 프레젠테이션</vt:lpstr>
      <vt:lpstr>PowerPoint 프레젠테이션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knuh</dc:creator>
  <cp:lastModifiedBy>knuh</cp:lastModifiedBy>
  <cp:revision>120</cp:revision>
  <dcterms:created xsi:type="dcterms:W3CDTF">2024-06-10T12:42:31Z</dcterms:created>
  <dcterms:modified xsi:type="dcterms:W3CDTF">2024-06-21T07:18:37Z</dcterms:modified>
</cp:coreProperties>
</file>