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84" r:id="rId2"/>
    <p:sldId id="304" r:id="rId3"/>
    <p:sldId id="287" r:id="rId4"/>
    <p:sldId id="326" r:id="rId5"/>
    <p:sldId id="324" r:id="rId6"/>
    <p:sldId id="327" r:id="rId7"/>
    <p:sldId id="321" r:id="rId8"/>
    <p:sldId id="306" r:id="rId9"/>
    <p:sldId id="328" r:id="rId10"/>
    <p:sldId id="329" r:id="rId11"/>
    <p:sldId id="330" r:id="rId12"/>
    <p:sldId id="286" r:id="rId13"/>
  </p:sldIdLst>
  <p:sldSz cx="6858000" cy="9144000" type="screen4x3"/>
  <p:notesSz cx="10234613" cy="7104063"/>
  <p:embeddedFontLst>
    <p:embeddedFont>
      <p:font typeface="나눔고딕" panose="020D0604000000000000" pitchFamily="50" charset="-127"/>
      <p:regular r:id="rId16"/>
    </p:embeddedFont>
    <p:embeddedFont>
      <p:font typeface="나눔명조" panose="020B0600000101010101" charset="-127"/>
      <p:regular r:id="rId17"/>
      <p:bold r:id="rId18"/>
    </p:embeddedFont>
    <p:embeddedFont>
      <p:font typeface="맑은 고딕" panose="020B0503020000020004" pitchFamily="50" charset="-127"/>
      <p:regular r:id="rId19"/>
      <p:bold r:id="rId20"/>
    </p:embeddedFont>
  </p:embeddedFontLst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나눔명조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나눔명조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나눔명조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나눔명조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나눔명조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나눔명조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나눔명조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나눔명조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나눔명조" charset="-127"/>
        <a:ea typeface="굴림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22">
          <p15:clr>
            <a:srgbClr val="A4A3A4"/>
          </p15:clr>
        </p15:guide>
        <p15:guide id="2" pos="3108">
          <p15:clr>
            <a:srgbClr val="A4A3A4"/>
          </p15:clr>
        </p15:guide>
        <p15:guide id="3" orient="horz" pos="2238">
          <p15:clr>
            <a:srgbClr val="A4A3A4"/>
          </p15:clr>
        </p15:guide>
        <p15:guide id="4" pos="32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C2424"/>
    <a:srgbClr val="FF66FF"/>
    <a:srgbClr val="F78C81"/>
    <a:srgbClr val="663300"/>
    <a:srgbClr val="FFFF00"/>
    <a:srgbClr val="FFFFCC"/>
    <a:srgbClr val="996633"/>
    <a:srgbClr val="516F56"/>
    <a:srgbClr val="909A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2833802-FEF1-4C79-8D5D-14CF1EAF98D9}" styleName="밝은 스타일 2 - 강조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78" autoAdjust="0"/>
    <p:restoredTop sz="94906" autoAdjust="0"/>
  </p:normalViewPr>
  <p:slideViewPr>
    <p:cSldViewPr>
      <p:cViewPr varScale="1">
        <p:scale>
          <a:sx n="76" d="100"/>
          <a:sy n="76" d="100"/>
        </p:scale>
        <p:origin x="2310" y="11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484" y="-96"/>
      </p:cViewPr>
      <p:guideLst>
        <p:guide orient="horz" pos="2122"/>
        <p:guide pos="3108"/>
        <p:guide orient="horz" pos="2238"/>
        <p:guide pos="32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4725" cy="354952"/>
          </a:xfrm>
          <a:prstGeom prst="rect">
            <a:avLst/>
          </a:prstGeom>
        </p:spPr>
        <p:txBody>
          <a:bodyPr vert="horz" lIns="95491" tIns="47745" rIns="95491" bIns="47745" rtlCol="0"/>
          <a:lstStyle>
            <a:lvl1pPr algn="l">
              <a:defRPr sz="13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796595" y="0"/>
            <a:ext cx="4436371" cy="354952"/>
          </a:xfrm>
          <a:prstGeom prst="rect">
            <a:avLst/>
          </a:prstGeom>
        </p:spPr>
        <p:txBody>
          <a:bodyPr vert="horz" lIns="95491" tIns="47745" rIns="95491" bIns="47745" rtlCol="0"/>
          <a:lstStyle>
            <a:lvl1pPr algn="r">
              <a:defRPr sz="1300"/>
            </a:lvl1pPr>
          </a:lstStyle>
          <a:p>
            <a:pPr>
              <a:defRPr/>
            </a:pPr>
            <a:fld id="{C090A663-448B-45BC-BD1B-C8393F97173D}" type="datetimeFigureOut">
              <a:rPr lang="ko-KR" altLang="en-US"/>
              <a:pPr>
                <a:defRPr/>
              </a:pPr>
              <a:t>2019-06-26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6747436"/>
            <a:ext cx="4434725" cy="354952"/>
          </a:xfrm>
          <a:prstGeom prst="rect">
            <a:avLst/>
          </a:prstGeom>
        </p:spPr>
        <p:txBody>
          <a:bodyPr vert="horz" lIns="95491" tIns="47745" rIns="95491" bIns="47745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796595" y="6747436"/>
            <a:ext cx="4436371" cy="354952"/>
          </a:xfrm>
          <a:prstGeom prst="rect">
            <a:avLst/>
          </a:prstGeom>
        </p:spPr>
        <p:txBody>
          <a:bodyPr vert="horz" lIns="95491" tIns="47745" rIns="95491" bIns="47745" rtlCol="0" anchor="b"/>
          <a:lstStyle>
            <a:lvl1pPr algn="r">
              <a:defRPr sz="1300"/>
            </a:lvl1pPr>
          </a:lstStyle>
          <a:p>
            <a:pPr>
              <a:defRPr/>
            </a:pPr>
            <a:fld id="{DBF0484D-4392-44A9-9C79-DBC648A7F97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534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4725" cy="354952"/>
          </a:xfrm>
          <a:prstGeom prst="rect">
            <a:avLst/>
          </a:prstGeom>
        </p:spPr>
        <p:txBody>
          <a:bodyPr vert="horz" lIns="95491" tIns="47745" rIns="95491" bIns="4774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796595" y="0"/>
            <a:ext cx="4436371" cy="354952"/>
          </a:xfrm>
          <a:prstGeom prst="rect">
            <a:avLst/>
          </a:prstGeom>
        </p:spPr>
        <p:txBody>
          <a:bodyPr vert="horz" lIns="95491" tIns="47745" rIns="95491" bIns="4774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50040578-8487-4E4A-90B5-2603DC1381A0}" type="datetimeFigureOut">
              <a:rPr lang="ko-KR" altLang="en-US"/>
              <a:pPr>
                <a:defRPr/>
              </a:pPr>
              <a:t>2019-06-26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119563" y="531813"/>
            <a:ext cx="1995487" cy="2663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91" tIns="47745" rIns="95491" bIns="47745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1024285" y="3373719"/>
            <a:ext cx="8187690" cy="3197916"/>
          </a:xfrm>
          <a:prstGeom prst="rect">
            <a:avLst/>
          </a:prstGeom>
        </p:spPr>
        <p:txBody>
          <a:bodyPr vert="horz" lIns="95491" tIns="47745" rIns="95491" bIns="47745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  <a:endParaRPr lang="ko-KR" altLang="en-US" noProof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747436"/>
            <a:ext cx="4434725" cy="354952"/>
          </a:xfrm>
          <a:prstGeom prst="rect">
            <a:avLst/>
          </a:prstGeom>
        </p:spPr>
        <p:txBody>
          <a:bodyPr vert="horz" lIns="95491" tIns="47745" rIns="95491" bIns="4774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796595" y="6747436"/>
            <a:ext cx="4436371" cy="354952"/>
          </a:xfrm>
          <a:prstGeom prst="rect">
            <a:avLst/>
          </a:prstGeom>
        </p:spPr>
        <p:txBody>
          <a:bodyPr vert="horz" lIns="95491" tIns="47745" rIns="95491" bIns="4774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88BCA380-A9A0-4E47-A274-7A1532FED84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49377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dirty="0" smtClean="0"/>
          </a:p>
        </p:txBody>
      </p:sp>
      <p:sp>
        <p:nvSpPr>
          <p:cNvPr id="2150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FA637B-28C1-46D7-8367-75CE4ADE307D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312856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hangeul.naver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://hangeul.naver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242888" y="442913"/>
            <a:ext cx="3671887" cy="63738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그림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1075" y="442913"/>
            <a:ext cx="554038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직사각형 3"/>
          <p:cNvSpPr/>
          <p:nvPr userDrawn="1"/>
        </p:nvSpPr>
        <p:spPr>
          <a:xfrm>
            <a:off x="4995863" y="8509000"/>
            <a:ext cx="2282825" cy="21590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80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이 문서는 </a:t>
            </a:r>
            <a:r>
              <a:rPr kumimoji="0" lang="ko-KR" altLang="en-US" sz="800" dirty="0" err="1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나눔글꼴로</a:t>
            </a:r>
            <a:r>
              <a:rPr kumimoji="0" lang="ko-KR" altLang="en-US" sz="80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 작성되었습니다</a:t>
            </a:r>
            <a:r>
              <a:rPr kumimoji="0" lang="en-US" altLang="ko-KR" sz="80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.  </a:t>
            </a:r>
            <a:r>
              <a:rPr kumimoji="0" lang="ko-KR" altLang="en-US" sz="800" u="sng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  <a:hlinkClick r:id="rId3"/>
              </a:rPr>
              <a:t>설치하기</a:t>
            </a:r>
            <a:endParaRPr kumimoji="0" lang="ko-KR" altLang="en-US" sz="800" u="sng" dirty="0">
              <a:solidFill>
                <a:schemeClr val="bg1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 userDrawn="1"/>
        </p:nvSpPr>
        <p:spPr>
          <a:xfrm>
            <a:off x="242888" y="442913"/>
            <a:ext cx="3671887" cy="63738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그림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1075" y="442913"/>
            <a:ext cx="554038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5"/>
          <p:cNvSpPr/>
          <p:nvPr userDrawn="1"/>
        </p:nvSpPr>
        <p:spPr>
          <a:xfrm>
            <a:off x="4995863" y="8509000"/>
            <a:ext cx="2282825" cy="21590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80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이 문서는 </a:t>
            </a:r>
            <a:r>
              <a:rPr kumimoji="0" lang="ko-KR" altLang="en-US" sz="800" dirty="0" err="1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나눔글꼴로</a:t>
            </a:r>
            <a:r>
              <a:rPr kumimoji="0" lang="ko-KR" altLang="en-US" sz="80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 작성되었습니다</a:t>
            </a:r>
            <a:r>
              <a:rPr kumimoji="0" lang="en-US" altLang="ko-KR" sz="80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.  </a:t>
            </a:r>
            <a:r>
              <a:rPr kumimoji="0" lang="ko-KR" altLang="en-US" sz="800" u="sng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  <a:hlinkClick r:id="rId3"/>
              </a:rPr>
              <a:t>설치하기</a:t>
            </a:r>
            <a:endParaRPr kumimoji="0" lang="ko-KR" altLang="en-US" sz="800" u="sng" dirty="0">
              <a:solidFill>
                <a:schemeClr val="bg1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350658" y="381429"/>
            <a:ext cx="6172200" cy="1524000"/>
          </a:xfrm>
        </p:spPr>
        <p:txBody>
          <a:bodyPr>
            <a:normAutofit/>
          </a:bodyPr>
          <a:lstStyle>
            <a:lvl1pPr algn="l">
              <a:defRPr sz="4000" spc="-150" baseline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242888" y="442913"/>
            <a:ext cx="6372225" cy="13446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그림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8" y="8459788"/>
            <a:ext cx="4841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 userDrawn="1"/>
        </p:nvSpPr>
        <p:spPr>
          <a:xfrm>
            <a:off x="5535613" y="8604250"/>
            <a:ext cx="118745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FE3B417-BBD2-4AF8-8560-01B84D63746C}" type="slidenum">
              <a:rPr kumimoji="0" lang="en-US" altLang="ko-KR" sz="800" spc="-3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kumimoji="0" lang="en-US" altLang="ko-KR" sz="800" spc="-30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/ 12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 userDrawn="1"/>
        </p:nvSpPr>
        <p:spPr>
          <a:xfrm>
            <a:off x="242888" y="442913"/>
            <a:ext cx="6372225" cy="13446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그림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8" y="8459788"/>
            <a:ext cx="4841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5535613" y="8604250"/>
            <a:ext cx="118745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86F5282-933A-4F01-9863-28B6C38E4C38}" type="slidenum">
              <a:rPr kumimoji="0" lang="en-US" altLang="ko-KR" sz="800" spc="-3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kumimoji="0" lang="en-US" altLang="ko-KR" sz="800" spc="-30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/ 12</a:t>
            </a:r>
          </a:p>
        </p:txBody>
      </p:sp>
      <p:sp>
        <p:nvSpPr>
          <p:cNvPr id="10" name="제목 1"/>
          <p:cNvSpPr>
            <a:spLocks noGrp="1"/>
          </p:cNvSpPr>
          <p:nvPr>
            <p:ph type="ctrTitle"/>
          </p:nvPr>
        </p:nvSpPr>
        <p:spPr>
          <a:xfrm>
            <a:off x="296652" y="251521"/>
            <a:ext cx="5829300" cy="1191948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12" name="내용 개체 틀 3"/>
          <p:cNvSpPr>
            <a:spLocks noGrp="1"/>
          </p:cNvSpPr>
          <p:nvPr>
            <p:ph sz="half" idx="2"/>
          </p:nvPr>
        </p:nvSpPr>
        <p:spPr>
          <a:xfrm>
            <a:off x="1857021" y="1991915"/>
            <a:ext cx="3030141" cy="5268384"/>
          </a:xfrm>
        </p:spPr>
        <p:txBody>
          <a:bodyPr>
            <a:normAutofit/>
          </a:bodyPr>
          <a:lstStyle>
            <a:lvl1pPr>
              <a:buNone/>
              <a:defRPr sz="1300" b="1" spc="-70" baseline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defRPr>
            </a:lvl1pPr>
            <a:lvl2pPr>
              <a:buNone/>
              <a:defRPr sz="1300" b="1" spc="-70" baseline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defRPr>
            </a:lvl2pPr>
            <a:lvl3pPr>
              <a:buFont typeface="Wingdings" pitchFamily="2" charset="2"/>
              <a:buChar char="§"/>
              <a:defRPr sz="1300" b="1" spc="-70" baseline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defRPr>
            </a:lvl3pPr>
            <a:lvl4pPr>
              <a:defRPr sz="1300" b="1" spc="-70" baseline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defRPr>
            </a:lvl4pPr>
            <a:lvl5pPr>
              <a:buNone/>
              <a:defRPr sz="1300" b="1" spc="-70" baseline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37898-8DD3-4B9F-AFE3-EDD1B0CC8E1F}" type="datetimeFigureOut">
              <a:rPr lang="ko-KR" altLang="en-US"/>
              <a:pPr>
                <a:defRPr/>
              </a:pPr>
              <a:t>2019-06-26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C0B91-03D3-4B53-BE46-06A6894FC17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7729B-94E5-4924-89E3-52D4ABA1C715}" type="datetimeFigureOut">
              <a:rPr lang="ko-KR" altLang="en-US"/>
              <a:pPr>
                <a:defRPr/>
              </a:pPr>
              <a:t>2019-06-26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3D1D1-0DC7-401E-B71E-A81C9B380BE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1C89477-9EFD-43B9-A55B-2A74B40EEDF2}" type="datetimeFigureOut">
              <a:rPr lang="ko-KR" altLang="en-US"/>
              <a:pPr>
                <a:defRPr/>
              </a:pPr>
              <a:t>2019-06-26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90AFF12-8740-4825-9E4E-43AFDAAA6E9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65" r:id="rId6"/>
    <p:sldLayoutId id="2147483766" r:id="rId7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나눔명조" charset="-127"/>
          <a:ea typeface="나눔명조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나눔명조" charset="-127"/>
          <a:ea typeface="나눔명조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나눔명조" charset="-127"/>
          <a:ea typeface="나눔명조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나눔명조" charset="-127"/>
          <a:ea typeface="나눔명조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나눔명조" charset="-127"/>
          <a:ea typeface="나눔명조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나눔명조" charset="-127"/>
          <a:ea typeface="나눔명조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나눔명조" charset="-127"/>
          <a:ea typeface="나눔명조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나눔명조" charset="-127"/>
          <a:ea typeface="나눔명조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214290" y="500034"/>
            <a:ext cx="4214842" cy="6286543"/>
          </a:xfrm>
          <a:prstGeom prst="rect">
            <a:avLst/>
          </a:prstGeom>
          <a:solidFill>
            <a:srgbClr val="516F5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chemeClr val="accent2">
                  <a:lumMod val="75000"/>
                </a:schemeClr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9" name="부제목 2"/>
          <p:cNvSpPr>
            <a:spLocks noGrp="1"/>
          </p:cNvSpPr>
          <p:nvPr>
            <p:ph type="subTitle" idx="1"/>
          </p:nvPr>
        </p:nvSpPr>
        <p:spPr>
          <a:xfrm>
            <a:off x="5715015" y="8358214"/>
            <a:ext cx="882635" cy="361924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1400" b="1" spc="-3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굴림" pitchFamily="50" charset="-127"/>
                <a:ea typeface="굴림" pitchFamily="50" charset="-127"/>
              </a:rPr>
              <a:t>2018. 6.</a:t>
            </a:r>
            <a:endParaRPr lang="ko-KR" altLang="en-US" sz="1400" b="1" spc="-30" dirty="0">
              <a:solidFill>
                <a:schemeClr val="tx1">
                  <a:lumMod val="75000"/>
                  <a:lumOff val="25000"/>
                </a:schemeClr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" name="제목 6"/>
          <p:cNvSpPr>
            <a:spLocks noGrp="1"/>
          </p:cNvSpPr>
          <p:nvPr>
            <p:ph type="ctrTitle"/>
          </p:nvPr>
        </p:nvSpPr>
        <p:spPr>
          <a:xfrm>
            <a:off x="285728" y="1785918"/>
            <a:ext cx="4143404" cy="1857388"/>
          </a:xfrm>
        </p:spPr>
        <p:txBody>
          <a:bodyPr rtlCol="0" anchor="t">
            <a:normAutofit fontScale="90000"/>
          </a:bodyPr>
          <a:lstStyle/>
          <a:p>
            <a:pPr algn="l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ko-KR" altLang="en-US" sz="2700" spc="-150" dirty="0" smtClean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국가예방접종 지원사업 </a:t>
            </a:r>
            <a:r>
              <a:rPr lang="en-US" altLang="ko-KR" sz="2700" spc="-150" dirty="0" smtClean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/>
            </a:r>
            <a:br>
              <a:rPr lang="en-US" altLang="ko-KR" sz="2700" spc="-150" dirty="0" smtClean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</a:br>
            <a:r>
              <a:rPr lang="ko-KR" altLang="en-US" sz="2700" spc="-150" dirty="0" smtClean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전자 계약서 등록</a:t>
            </a:r>
            <a:r>
              <a:rPr lang="en-US" altLang="ko-KR" sz="2700" spc="-150" dirty="0" smtClean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(</a:t>
            </a:r>
            <a:r>
              <a:rPr lang="ko-KR" altLang="en-US" sz="2700" spc="-150" dirty="0" smtClean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갱신</a:t>
            </a:r>
            <a:r>
              <a:rPr lang="en-US" altLang="ko-KR" sz="2700" spc="-150" dirty="0" smtClean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) </a:t>
            </a:r>
            <a:r>
              <a:rPr lang="ko-KR" altLang="en-US" sz="2700" spc="-150" dirty="0" smtClean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및 </a:t>
            </a:r>
            <a:r>
              <a:rPr lang="en-US" altLang="ko-KR" sz="2700" spc="-150" dirty="0" smtClean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/>
            </a:r>
            <a:br>
              <a:rPr lang="en-US" altLang="ko-KR" sz="2700" spc="-150" dirty="0" smtClean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</a:br>
            <a:r>
              <a:rPr lang="ko-KR" altLang="en-US" sz="2700" spc="-150" dirty="0" smtClean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인플루엔자 사업 참여 매뉴얼</a:t>
            </a:r>
            <a:endParaRPr lang="ko-KR" altLang="en-US" sz="2700" spc="-150" dirty="0">
              <a:solidFill>
                <a:schemeClr val="bg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0" name="제목 6"/>
          <p:cNvSpPr txBox="1">
            <a:spLocks/>
          </p:cNvSpPr>
          <p:nvPr/>
        </p:nvSpPr>
        <p:spPr>
          <a:xfrm>
            <a:off x="428604" y="5500694"/>
            <a:ext cx="2863848" cy="68421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kumimoji="0" lang="en-US" altLang="ko-KR" sz="2400" spc="-150" dirty="0" smtClean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http://is.cdc.go.kr</a:t>
            </a:r>
            <a:endParaRPr kumimoji="0" lang="ko-KR" altLang="en-US" sz="2400" spc="-150" dirty="0">
              <a:solidFill>
                <a:schemeClr val="bg1"/>
              </a:solidFill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8" y="8402796"/>
            <a:ext cx="1438275" cy="447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3" y="4257352"/>
            <a:ext cx="6343650" cy="40767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60648" y="1928794"/>
            <a:ext cx="6597352" cy="2252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임신부 인플루엔자 국가예방접종 지원 사업에 참여하기 위해서는 </a:t>
            </a:r>
            <a:r>
              <a:rPr kumimoji="0" lang="ko-KR" altLang="en-US" sz="1300" b="1" u="sng" spc="-60" dirty="0" smtClean="0">
                <a:solidFill>
                  <a:srgbClr val="9C2424"/>
                </a:solidFill>
                <a:latin typeface="맑은 고딕" pitchFamily="50" charset="-127"/>
                <a:ea typeface="맑은 고딕" pitchFamily="50" charset="-127"/>
              </a:rPr>
              <a:t>통장 사본</a:t>
            </a:r>
            <a:r>
              <a:rPr kumimoji="0" lang="en-US" altLang="ko-KR" sz="1300" b="1" u="sng" spc="-60" dirty="0" smtClean="0">
                <a:solidFill>
                  <a:srgbClr val="9C2424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1300" b="1" u="sng" spc="-60" dirty="0" smtClean="0">
                <a:solidFill>
                  <a:srgbClr val="9C2424"/>
                </a:solidFill>
                <a:latin typeface="맑은 고딕" pitchFamily="50" charset="-127"/>
                <a:ea typeface="맑은 고딕" pitchFamily="50" charset="-127"/>
              </a:rPr>
              <a:t>교육수료정보</a:t>
            </a:r>
            <a:r>
              <a:rPr kumimoji="0" lang="en-US" altLang="ko-KR" sz="1300" b="1" u="sng" spc="-60" dirty="0" smtClean="0">
                <a:solidFill>
                  <a:srgbClr val="9C2424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1300" b="1" u="sng" spc="-60" dirty="0" smtClean="0">
                <a:solidFill>
                  <a:srgbClr val="9C2424"/>
                </a:solidFill>
                <a:latin typeface="맑은 고딕" pitchFamily="50" charset="-127"/>
                <a:ea typeface="맑은 고딕" pitchFamily="50" charset="-127"/>
              </a:rPr>
              <a:t>임신부 </a:t>
            </a:r>
            <a:r>
              <a:rPr kumimoji="0" lang="ko-KR" altLang="en-US" sz="1300" b="1" u="sng" spc="-60" dirty="0" smtClean="0">
                <a:solidFill>
                  <a:srgbClr val="9C2424"/>
                </a:solidFill>
                <a:latin typeface="맑은 고딕" pitchFamily="50" charset="-127"/>
                <a:ea typeface="맑은 고딕" pitchFamily="50" charset="-127"/>
              </a:rPr>
              <a:t>참여 확인증을 작성</a:t>
            </a:r>
            <a:r>
              <a:rPr kumimoji="0" lang="ko-KR" altLang="en-US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해야 합니다</a:t>
            </a:r>
            <a:r>
              <a:rPr kumimoji="0" lang="en-US" altLang="ko-KR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300" b="1" spc="-60" dirty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kumimoji="0" lang="en-US" altLang="ko-KR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‘</a:t>
            </a:r>
            <a:r>
              <a:rPr kumimoji="0" lang="ko-KR" altLang="en-US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어린이 국가예방접종</a:t>
            </a:r>
            <a:r>
              <a:rPr kumimoji="0" lang="en-US" altLang="ko-KR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’</a:t>
            </a:r>
            <a:r>
              <a:rPr kumimoji="0" lang="ko-KR" altLang="en-US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탭을 클릭하여 통장사본을 등록합니다</a:t>
            </a:r>
            <a:r>
              <a:rPr kumimoji="0" lang="en-US" altLang="ko-KR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kumimoji="0" lang="ko-KR" altLang="en-US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임신부 교육수료 정보를 입력 후 검증이 완료되면 </a:t>
            </a:r>
            <a:r>
              <a:rPr kumimoji="0" lang="en-US" altLang="ko-KR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‘</a:t>
            </a:r>
            <a:r>
              <a:rPr kumimoji="0" lang="ko-KR" altLang="en-US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저장</a:t>
            </a:r>
            <a:r>
              <a:rPr kumimoji="0" lang="en-US" altLang="ko-KR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’</a:t>
            </a:r>
            <a:r>
              <a:rPr kumimoji="0" lang="ko-KR" altLang="en-US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버튼을 클릭하여 저장합니다</a:t>
            </a:r>
            <a:r>
              <a:rPr kumimoji="0" lang="en-US" altLang="ko-KR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en-US" altLang="ko-KR" sz="1300" b="1" spc="-60" dirty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※</a:t>
            </a:r>
            <a:r>
              <a:rPr kumimoji="0" lang="ko-KR" altLang="en-US" sz="1300" b="1" spc="-60" dirty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1300" b="1" spc="-6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임신부 사업 참여를 위해서는 어린이 또는 어르신 교육도 수료 및 등록하여야 함</a:t>
            </a:r>
            <a:endParaRPr kumimoji="0" lang="en-US" altLang="ko-KR" sz="1300" b="1" spc="-60" dirty="0">
              <a:solidFill>
                <a:srgbClr val="0070C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kumimoji="0" lang="ko-KR" altLang="en-US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임신부 참여 확인증 정보의 </a:t>
            </a:r>
            <a:r>
              <a:rPr kumimoji="0" lang="en-US" altLang="ko-KR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‘</a:t>
            </a:r>
            <a:r>
              <a:rPr kumimoji="0" lang="ko-KR" altLang="en-US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확인증 등록</a:t>
            </a:r>
            <a:r>
              <a:rPr kumimoji="0" lang="en-US" altLang="ko-KR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’</a:t>
            </a:r>
            <a:r>
              <a:rPr kumimoji="0" lang="ko-KR" altLang="en-US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버튼을 클릭합니다</a:t>
            </a:r>
            <a:r>
              <a:rPr kumimoji="0" lang="en-US" altLang="ko-KR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kumimoji="0" lang="ko-KR" altLang="en-US" sz="1300" b="1" spc="-6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전자문서뷰어로</a:t>
            </a:r>
            <a:r>
              <a:rPr kumimoji="0" lang="ko-KR" altLang="en-US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전자 서명 및 확인증 작성을 완료합니다</a:t>
            </a:r>
            <a:r>
              <a:rPr kumimoji="0" lang="en-US" altLang="ko-KR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300" b="1" spc="-6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   (</a:t>
            </a:r>
            <a:r>
              <a:rPr kumimoji="0" lang="ko-KR" altLang="en-US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어린이 인플루엔자 참여백신 시행 확인증과 동일한 절차로 작성</a:t>
            </a:r>
            <a:r>
              <a:rPr kumimoji="0" lang="en-US" altLang="ko-KR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kumimoji="0" lang="en-US" altLang="ko-KR" sz="1300" b="1" spc="-60" dirty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589164" y="7426912"/>
            <a:ext cx="661764" cy="191864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5535613" y="8604250"/>
            <a:ext cx="1187450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spc="-30" dirty="0">
                <a:solidFill>
                  <a:schemeClr val="tx1">
                    <a:lumMod val="50000"/>
                    <a:lumOff val="50000"/>
                  </a:schemeClr>
                </a:solidFill>
                <a:latin typeface="굴림" pitchFamily="50" charset="-127"/>
                <a:ea typeface="굴림" pitchFamily="50" charset="-127"/>
              </a:rPr>
              <a:t>6</a:t>
            </a:r>
            <a:r>
              <a:rPr kumimoji="0" lang="en-US" altLang="ko-KR" sz="1000" spc="-3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굴림" pitchFamily="50" charset="-127"/>
                <a:ea typeface="굴림" pitchFamily="50" charset="-127"/>
              </a:rPr>
              <a:t> / 6</a:t>
            </a:r>
            <a:endParaRPr kumimoji="0" lang="en-US" altLang="ko-KR" sz="1000" spc="-30" dirty="0">
              <a:solidFill>
                <a:schemeClr val="tx1">
                  <a:lumMod val="50000"/>
                  <a:lumOff val="50000"/>
                </a:schemeClr>
              </a:solidFill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29" name="그림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8" y="8402796"/>
            <a:ext cx="1438275" cy="447675"/>
          </a:xfrm>
          <a:prstGeom prst="rect">
            <a:avLst/>
          </a:prstGeom>
        </p:spPr>
      </p:pic>
      <p:sp>
        <p:nvSpPr>
          <p:cNvPr id="28" name="직사각형 27"/>
          <p:cNvSpPr/>
          <p:nvPr/>
        </p:nvSpPr>
        <p:spPr>
          <a:xfrm>
            <a:off x="242888" y="442913"/>
            <a:ext cx="6372225" cy="1344612"/>
          </a:xfrm>
          <a:prstGeom prst="rect">
            <a:avLst/>
          </a:prstGeom>
          <a:solidFill>
            <a:srgbClr val="516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rgbClr val="516F56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0" name="제목 6"/>
          <p:cNvSpPr>
            <a:spLocks noGrp="1"/>
          </p:cNvSpPr>
          <p:nvPr>
            <p:ph type="title"/>
          </p:nvPr>
        </p:nvSpPr>
        <p:spPr>
          <a:xfrm>
            <a:off x="327025" y="563563"/>
            <a:ext cx="6172200" cy="1344612"/>
          </a:xfrm>
        </p:spPr>
        <p:txBody>
          <a:bodyPr rtlCol="0" anchor="t">
            <a:normAutofit/>
          </a:bodyPr>
          <a:lstStyle/>
          <a:p>
            <a:pPr lvl="0" algn="l" eaLnBrk="1" fontAlgn="auto" hangingPunct="1">
              <a:spcAft>
                <a:spcPts val="0"/>
              </a:spcAft>
              <a:defRPr/>
            </a:pPr>
            <a:r>
              <a:rPr lang="en-US" altLang="ko-KR" sz="2400" spc="-150" dirty="0">
                <a:solidFill>
                  <a:prstClr val="white"/>
                </a:solidFill>
                <a:latin typeface="굴림" pitchFamily="50" charset="-127"/>
                <a:ea typeface="굴림" pitchFamily="50" charset="-127"/>
                <a:cs typeface="+mn-cs"/>
              </a:rPr>
              <a:t> </a:t>
            </a:r>
            <a:r>
              <a:rPr lang="en-US" altLang="ko-KR" sz="2400" spc="-150" dirty="0" smtClean="0">
                <a:solidFill>
                  <a:prstClr val="white"/>
                </a:solidFill>
                <a:latin typeface="굴림" pitchFamily="50" charset="-127"/>
                <a:ea typeface="굴림" pitchFamily="50" charset="-127"/>
                <a:cs typeface="+mn-cs"/>
              </a:rPr>
              <a:t>3.  </a:t>
            </a:r>
            <a:r>
              <a:rPr lang="ko-KR" altLang="en-US" sz="2400" spc="-150" dirty="0" smtClean="0">
                <a:solidFill>
                  <a:prstClr val="white"/>
                </a:solidFill>
                <a:latin typeface="굴림" pitchFamily="50" charset="-127"/>
                <a:ea typeface="굴림" pitchFamily="50" charset="-127"/>
                <a:cs typeface="+mn-cs"/>
              </a:rPr>
              <a:t>인플루엔자 지원사업 신규 참여</a:t>
            </a:r>
            <a:r>
              <a:rPr lang="en-US" altLang="ko-KR" sz="2400" spc="-150" dirty="0" smtClean="0">
                <a:solidFill>
                  <a:prstClr val="white"/>
                </a:solidFill>
                <a:latin typeface="굴림" pitchFamily="50" charset="-127"/>
                <a:ea typeface="굴림" pitchFamily="50" charset="-127"/>
                <a:cs typeface="+mn-cs"/>
              </a:rPr>
              <a:t> </a:t>
            </a:r>
            <a:r>
              <a:rPr lang="ko-KR" altLang="en-US" sz="2400" spc="-150" dirty="0">
                <a:solidFill>
                  <a:prstClr val="white"/>
                </a:solidFill>
                <a:latin typeface="굴림" pitchFamily="50" charset="-127"/>
                <a:ea typeface="굴림" pitchFamily="50" charset="-127"/>
                <a:cs typeface="+mn-cs"/>
              </a:rPr>
              <a:t>절차</a:t>
            </a:r>
            <a:r>
              <a:rPr lang="en-US" altLang="ko-KR" sz="2400" dirty="0">
                <a:solidFill>
                  <a:prstClr val="white"/>
                </a:solidFill>
                <a:latin typeface="굴림" pitchFamily="50" charset="-127"/>
                <a:ea typeface="굴림" pitchFamily="50" charset="-127"/>
                <a:cs typeface="+mn-cs"/>
              </a:rPr>
              <a:t/>
            </a:r>
            <a:br>
              <a:rPr lang="en-US" altLang="ko-KR" sz="2400" dirty="0">
                <a:solidFill>
                  <a:prstClr val="white"/>
                </a:solidFill>
                <a:latin typeface="굴림" pitchFamily="50" charset="-127"/>
                <a:ea typeface="굴림" pitchFamily="50" charset="-127"/>
                <a:cs typeface="+mn-cs"/>
              </a:rPr>
            </a:br>
            <a:r>
              <a:rPr lang="en-US" altLang="ko-KR" sz="2400" dirty="0">
                <a:solidFill>
                  <a:prstClr val="white"/>
                </a:solidFill>
                <a:latin typeface="굴림" pitchFamily="50" charset="-127"/>
                <a:ea typeface="굴림" pitchFamily="50" charset="-127"/>
                <a:cs typeface="+mn-cs"/>
              </a:rPr>
              <a:t>     </a:t>
            </a:r>
            <a:r>
              <a:rPr lang="en-US" altLang="ko-KR" sz="1800" dirty="0">
                <a:solidFill>
                  <a:prstClr val="white"/>
                </a:solidFill>
                <a:latin typeface="굴림" pitchFamily="50" charset="-127"/>
                <a:ea typeface="굴림" pitchFamily="50" charset="-127"/>
                <a:cs typeface="+mn-cs"/>
              </a:rPr>
              <a:t>3</a:t>
            </a:r>
            <a:r>
              <a:rPr lang="en-US" altLang="ko-KR" sz="1800" dirty="0" smtClean="0">
                <a:solidFill>
                  <a:prstClr val="white"/>
                </a:solidFill>
                <a:latin typeface="굴림" pitchFamily="50" charset="-127"/>
                <a:ea typeface="굴림" pitchFamily="50" charset="-127"/>
                <a:cs typeface="+mn-cs"/>
              </a:rPr>
              <a:t>. 2. </a:t>
            </a:r>
            <a:r>
              <a:rPr lang="ko-KR" altLang="en-US" sz="1800" dirty="0" smtClean="0">
                <a:solidFill>
                  <a:prstClr val="white"/>
                </a:solidFill>
                <a:latin typeface="굴림" pitchFamily="50" charset="-127"/>
                <a:ea typeface="굴림" pitchFamily="50" charset="-127"/>
                <a:cs typeface="+mn-cs"/>
              </a:rPr>
              <a:t>임신부 인플루엔자 지원사업 참여</a:t>
            </a:r>
            <a:endParaRPr lang="ko-KR" altLang="en-US" sz="2400" spc="-150" dirty="0">
              <a:solidFill>
                <a:prstClr val="white"/>
              </a:solidFill>
              <a:latin typeface="굴림" pitchFamily="50" charset="-127"/>
              <a:ea typeface="굴림" pitchFamily="50" charset="-127"/>
              <a:cs typeface="+mn-cs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3212976" y="5418233"/>
            <a:ext cx="864096" cy="161879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5276635" y="5857111"/>
            <a:ext cx="168590" cy="108012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3269991" y="6630703"/>
            <a:ext cx="3090499" cy="170221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5170629" y="5580112"/>
            <a:ext cx="13067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rgbClr val="FF0000"/>
                </a:solidFill>
              </a:rPr>
              <a:t>1. 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통장사본 등록</a:t>
            </a:r>
            <a:endParaRPr lang="en-US" altLang="ko-KR" sz="1200" b="1" dirty="0" smtClean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24243" y="6031605"/>
            <a:ext cx="21531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rgbClr val="FF0000"/>
                </a:solidFill>
              </a:rPr>
              <a:t>2</a:t>
            </a:r>
            <a:r>
              <a:rPr lang="en-US" altLang="ko-KR" sz="1200" b="1" smtClean="0">
                <a:solidFill>
                  <a:srgbClr val="FF0000"/>
                </a:solidFill>
              </a:rPr>
              <a:t>. 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임신부 교육 수료정보 저장</a:t>
            </a:r>
            <a:endParaRPr lang="en-US" altLang="ko-KR" sz="1200" b="1" dirty="0" smtClean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21956" y="7355101"/>
            <a:ext cx="1503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>
                <a:solidFill>
                  <a:srgbClr val="FF0000"/>
                </a:solidFill>
              </a:rPr>
              <a:t>3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. 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확인증 등록 클릭</a:t>
            </a:r>
            <a:endParaRPr lang="en-US" altLang="ko-KR" sz="1200" b="1" dirty="0" smtClean="0">
              <a:solidFill>
                <a:srgbClr val="FF0000"/>
              </a:solidFill>
            </a:endParaRPr>
          </a:p>
        </p:txBody>
      </p:sp>
      <p:pic>
        <p:nvPicPr>
          <p:cNvPr id="38" name="그림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22" y="5301703"/>
            <a:ext cx="2847489" cy="2828220"/>
          </a:xfrm>
          <a:prstGeom prst="rect">
            <a:avLst/>
          </a:prstGeom>
        </p:spPr>
      </p:pic>
      <p:pic>
        <p:nvPicPr>
          <p:cNvPr id="39" name="그림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54" y="5762170"/>
            <a:ext cx="1814220" cy="2077508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26909" y="5543677"/>
            <a:ext cx="31967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rgbClr val="FF0000"/>
                </a:solidFill>
              </a:rPr>
              <a:t>4. 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전자문서 </a:t>
            </a:r>
            <a:r>
              <a:rPr lang="ko-KR" altLang="en-US" sz="1200" b="1" dirty="0" err="1" smtClean="0">
                <a:solidFill>
                  <a:srgbClr val="FF0000"/>
                </a:solidFill>
              </a:rPr>
              <a:t>뷰어로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 서명 및 확인증 작성 완료</a:t>
            </a:r>
            <a:endParaRPr lang="en-US" altLang="ko-KR" sz="1200" b="1" dirty="0" smtClean="0">
              <a:solidFill>
                <a:srgbClr val="FF0000"/>
              </a:solidFill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327025" y="5381798"/>
            <a:ext cx="565249" cy="161879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/>
          <p:cNvSpPr/>
          <p:nvPr/>
        </p:nvSpPr>
        <p:spPr>
          <a:xfrm>
            <a:off x="842065" y="6655472"/>
            <a:ext cx="1814220" cy="1230034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/>
          <p:cNvSpPr/>
          <p:nvPr/>
        </p:nvSpPr>
        <p:spPr>
          <a:xfrm>
            <a:off x="2574739" y="7864281"/>
            <a:ext cx="235469" cy="143433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794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835" y="4160560"/>
            <a:ext cx="6210300" cy="427672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60648" y="1928794"/>
            <a:ext cx="6597352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어르신 인플루엔자 국가예방접종 지원 사업에 참여하기 위해서는 </a:t>
            </a:r>
            <a:r>
              <a:rPr kumimoji="0" lang="ko-KR" altLang="en-US" sz="1300" b="1" u="sng" spc="-60" dirty="0" smtClean="0">
                <a:solidFill>
                  <a:srgbClr val="9C2424"/>
                </a:solidFill>
                <a:latin typeface="맑은 고딕" pitchFamily="50" charset="-127"/>
                <a:ea typeface="맑은 고딕" pitchFamily="50" charset="-127"/>
              </a:rPr>
              <a:t>어르신 자율점검</a:t>
            </a:r>
            <a:r>
              <a:rPr kumimoji="0" lang="en-US" altLang="ko-KR" sz="1300" b="1" u="sng" spc="-60" dirty="0" smtClean="0">
                <a:solidFill>
                  <a:srgbClr val="9C2424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1300" b="1" u="sng" spc="-60" dirty="0" smtClean="0">
                <a:solidFill>
                  <a:srgbClr val="9C2424"/>
                </a:solidFill>
                <a:latin typeface="맑은 고딕" pitchFamily="50" charset="-127"/>
                <a:ea typeface="맑은 고딕" pitchFamily="50" charset="-127"/>
              </a:rPr>
              <a:t>통장 </a:t>
            </a:r>
            <a:r>
              <a:rPr kumimoji="0" lang="ko-KR" altLang="en-US" sz="1300" b="1" u="sng" spc="-60" dirty="0" smtClean="0">
                <a:solidFill>
                  <a:srgbClr val="9C2424"/>
                </a:solidFill>
                <a:latin typeface="맑은 고딕" pitchFamily="50" charset="-127"/>
                <a:ea typeface="맑은 고딕" pitchFamily="50" charset="-127"/>
              </a:rPr>
              <a:t>사본</a:t>
            </a:r>
            <a:r>
              <a:rPr kumimoji="0" lang="en-US" altLang="ko-KR" sz="1300" b="1" u="sng" spc="-60" dirty="0" smtClean="0">
                <a:solidFill>
                  <a:srgbClr val="9C2424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1300" b="1" u="sng" spc="-60" dirty="0" smtClean="0">
                <a:solidFill>
                  <a:srgbClr val="9C2424"/>
                </a:solidFill>
                <a:latin typeface="맑은 고딕" pitchFamily="50" charset="-127"/>
                <a:ea typeface="맑은 고딕" pitchFamily="50" charset="-127"/>
              </a:rPr>
              <a:t>교육수료정보</a:t>
            </a:r>
            <a:r>
              <a:rPr kumimoji="0" lang="en-US" altLang="ko-KR" sz="1300" b="1" u="sng" spc="-60" dirty="0" smtClean="0">
                <a:solidFill>
                  <a:srgbClr val="9C2424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1300" b="1" u="sng" spc="-60" dirty="0" smtClean="0">
                <a:solidFill>
                  <a:srgbClr val="9C2424"/>
                </a:solidFill>
                <a:latin typeface="맑은 고딕" pitchFamily="50" charset="-127"/>
                <a:ea typeface="맑은 고딕" pitchFamily="50" charset="-127"/>
              </a:rPr>
              <a:t>어르신 </a:t>
            </a:r>
            <a:r>
              <a:rPr kumimoji="0" lang="ko-KR" altLang="en-US" sz="1300" b="1" u="sng" spc="-60" dirty="0" smtClean="0">
                <a:solidFill>
                  <a:srgbClr val="9C2424"/>
                </a:solidFill>
                <a:latin typeface="맑은 고딕" pitchFamily="50" charset="-127"/>
                <a:ea typeface="맑은 고딕" pitchFamily="50" charset="-127"/>
              </a:rPr>
              <a:t>인플루엔자 참여 확인증을 작성</a:t>
            </a:r>
            <a:r>
              <a:rPr kumimoji="0" lang="ko-KR" altLang="en-US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해야 합니다</a:t>
            </a:r>
            <a:r>
              <a:rPr kumimoji="0" lang="en-US" altLang="ko-KR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300" b="1" spc="-60" dirty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kumimoji="0" lang="en-US" altLang="ko-KR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‘</a:t>
            </a:r>
            <a:r>
              <a:rPr kumimoji="0" lang="ko-KR" altLang="en-US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어르신 인플루엔자</a:t>
            </a:r>
            <a:r>
              <a:rPr kumimoji="0" lang="en-US" altLang="ko-KR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’</a:t>
            </a:r>
            <a:r>
              <a:rPr kumimoji="0" lang="ko-KR" altLang="en-US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탭을 클릭하여 어르신 자율점검을 작성합니다</a:t>
            </a:r>
            <a:r>
              <a:rPr kumimoji="0" lang="en-US" altLang="ko-KR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                        </a:t>
            </a:r>
            <a:r>
              <a:rPr kumimoji="0" lang="en-US" altLang="ko-KR" sz="1300" b="1" spc="-6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※</a:t>
            </a:r>
            <a:r>
              <a:rPr kumimoji="0" lang="ko-KR" altLang="en-US" sz="1300" b="1" spc="-60" dirty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1300" b="1" spc="-6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어린이 또는 임신부 사업 참여할 경우 어린이 자율점검으로 갈음</a:t>
            </a:r>
            <a:endParaRPr kumimoji="0" lang="en-US" altLang="ko-KR" sz="1300" b="1" spc="-60" dirty="0" smtClean="0">
              <a:solidFill>
                <a:srgbClr val="0070C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kumimoji="0" lang="ko-KR" altLang="en-US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통장사본을 등록합니다</a:t>
            </a:r>
            <a:r>
              <a:rPr kumimoji="0" lang="en-US" altLang="ko-KR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kumimoji="0" lang="ko-KR" altLang="en-US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어르신 교육수료 정보를 입력 후 검증이 완료되면 </a:t>
            </a:r>
            <a:r>
              <a:rPr kumimoji="0" lang="en-US" altLang="ko-KR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‘</a:t>
            </a:r>
            <a:r>
              <a:rPr kumimoji="0" lang="ko-KR" altLang="en-US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저장</a:t>
            </a:r>
            <a:r>
              <a:rPr kumimoji="0" lang="en-US" altLang="ko-KR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’</a:t>
            </a:r>
            <a:r>
              <a:rPr kumimoji="0" lang="ko-KR" altLang="en-US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버튼을 클릭하여 저장합니다</a:t>
            </a:r>
            <a:r>
              <a:rPr kumimoji="0" lang="en-US" altLang="ko-KR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kumimoji="0" lang="ko-KR" altLang="en-US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어르신 인플루엔자 확인증 정보의 </a:t>
            </a:r>
            <a:r>
              <a:rPr kumimoji="0" lang="en-US" altLang="ko-KR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‘</a:t>
            </a:r>
            <a:r>
              <a:rPr kumimoji="0" lang="ko-KR" altLang="en-US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확인증 등록</a:t>
            </a:r>
            <a:r>
              <a:rPr kumimoji="0" lang="en-US" altLang="ko-KR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’</a:t>
            </a:r>
            <a:r>
              <a:rPr kumimoji="0" lang="ko-KR" altLang="en-US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버튼을 클릭합니다</a:t>
            </a:r>
            <a:r>
              <a:rPr kumimoji="0" lang="en-US" altLang="ko-KR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kumimoji="0" lang="ko-KR" altLang="en-US" sz="1300" b="1" spc="-6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전자문서뷰어로</a:t>
            </a:r>
            <a:r>
              <a:rPr kumimoji="0" lang="ko-KR" altLang="en-US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전자 서명 및 확인증 작성을 완료합니다</a:t>
            </a:r>
            <a:r>
              <a:rPr kumimoji="0" lang="en-US" altLang="ko-KR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300" b="1" spc="-6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   (</a:t>
            </a:r>
            <a:r>
              <a:rPr kumimoji="0" lang="ko-KR" altLang="en-US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어린이 인플루엔자 참여백신 시행 확인증과 동일한 절차로 작성</a:t>
            </a:r>
            <a:r>
              <a:rPr kumimoji="0" lang="en-US" altLang="ko-KR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kumimoji="0" lang="en-US" altLang="ko-KR" sz="1300" b="1" spc="-60" dirty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717032" y="7560926"/>
            <a:ext cx="528322" cy="196739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5535613" y="8604250"/>
            <a:ext cx="1187450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spc="-30" dirty="0">
                <a:solidFill>
                  <a:schemeClr val="tx1">
                    <a:lumMod val="50000"/>
                    <a:lumOff val="50000"/>
                  </a:schemeClr>
                </a:solidFill>
                <a:latin typeface="굴림" pitchFamily="50" charset="-127"/>
                <a:ea typeface="굴림" pitchFamily="50" charset="-127"/>
              </a:rPr>
              <a:t>6</a:t>
            </a:r>
            <a:r>
              <a:rPr kumimoji="0" lang="en-US" altLang="ko-KR" sz="1000" spc="-3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굴림" pitchFamily="50" charset="-127"/>
                <a:ea typeface="굴림" pitchFamily="50" charset="-127"/>
              </a:rPr>
              <a:t> / 6</a:t>
            </a:r>
            <a:endParaRPr kumimoji="0" lang="en-US" altLang="ko-KR" sz="1000" spc="-30" dirty="0">
              <a:solidFill>
                <a:schemeClr val="tx1">
                  <a:lumMod val="50000"/>
                  <a:lumOff val="50000"/>
                </a:schemeClr>
              </a:solidFill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29" name="그림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8" y="8402796"/>
            <a:ext cx="1438275" cy="447675"/>
          </a:xfrm>
          <a:prstGeom prst="rect">
            <a:avLst/>
          </a:prstGeom>
        </p:spPr>
      </p:pic>
      <p:sp>
        <p:nvSpPr>
          <p:cNvPr id="28" name="직사각형 27"/>
          <p:cNvSpPr/>
          <p:nvPr/>
        </p:nvSpPr>
        <p:spPr>
          <a:xfrm>
            <a:off x="242888" y="442913"/>
            <a:ext cx="6372225" cy="1344612"/>
          </a:xfrm>
          <a:prstGeom prst="rect">
            <a:avLst/>
          </a:prstGeom>
          <a:solidFill>
            <a:srgbClr val="516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rgbClr val="516F56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0" name="제목 6"/>
          <p:cNvSpPr>
            <a:spLocks noGrp="1"/>
          </p:cNvSpPr>
          <p:nvPr>
            <p:ph type="title"/>
          </p:nvPr>
        </p:nvSpPr>
        <p:spPr>
          <a:xfrm>
            <a:off x="327025" y="563563"/>
            <a:ext cx="6172200" cy="1344612"/>
          </a:xfrm>
        </p:spPr>
        <p:txBody>
          <a:bodyPr rtlCol="0" anchor="t">
            <a:normAutofit/>
          </a:bodyPr>
          <a:lstStyle/>
          <a:p>
            <a:pPr lvl="0" algn="l" eaLnBrk="1" fontAlgn="auto" hangingPunct="1">
              <a:spcAft>
                <a:spcPts val="0"/>
              </a:spcAft>
              <a:defRPr/>
            </a:pPr>
            <a:r>
              <a:rPr lang="en-US" altLang="ko-KR" sz="2400" spc="-150" dirty="0">
                <a:solidFill>
                  <a:prstClr val="white"/>
                </a:solidFill>
                <a:latin typeface="굴림" pitchFamily="50" charset="-127"/>
                <a:ea typeface="굴림" pitchFamily="50" charset="-127"/>
                <a:cs typeface="+mn-cs"/>
              </a:rPr>
              <a:t> </a:t>
            </a:r>
            <a:r>
              <a:rPr lang="en-US" altLang="ko-KR" sz="2400" spc="-150" dirty="0" smtClean="0">
                <a:solidFill>
                  <a:prstClr val="white"/>
                </a:solidFill>
                <a:latin typeface="굴림" pitchFamily="50" charset="-127"/>
                <a:ea typeface="굴림" pitchFamily="50" charset="-127"/>
                <a:cs typeface="+mn-cs"/>
              </a:rPr>
              <a:t>3.  </a:t>
            </a:r>
            <a:r>
              <a:rPr lang="ko-KR" altLang="en-US" sz="2400" spc="-150" dirty="0" smtClean="0">
                <a:solidFill>
                  <a:prstClr val="white"/>
                </a:solidFill>
                <a:latin typeface="굴림" pitchFamily="50" charset="-127"/>
                <a:ea typeface="굴림" pitchFamily="50" charset="-127"/>
                <a:cs typeface="+mn-cs"/>
              </a:rPr>
              <a:t>인플루엔자 지원사업 신규 참여</a:t>
            </a:r>
            <a:r>
              <a:rPr lang="en-US" altLang="ko-KR" sz="2400" spc="-150" dirty="0" smtClean="0">
                <a:solidFill>
                  <a:prstClr val="white"/>
                </a:solidFill>
                <a:latin typeface="굴림" pitchFamily="50" charset="-127"/>
                <a:ea typeface="굴림" pitchFamily="50" charset="-127"/>
                <a:cs typeface="+mn-cs"/>
              </a:rPr>
              <a:t> </a:t>
            </a:r>
            <a:r>
              <a:rPr lang="ko-KR" altLang="en-US" sz="2400" spc="-150" dirty="0">
                <a:solidFill>
                  <a:prstClr val="white"/>
                </a:solidFill>
                <a:latin typeface="굴림" pitchFamily="50" charset="-127"/>
                <a:ea typeface="굴림" pitchFamily="50" charset="-127"/>
                <a:cs typeface="+mn-cs"/>
              </a:rPr>
              <a:t>절차</a:t>
            </a:r>
            <a:r>
              <a:rPr lang="en-US" altLang="ko-KR" sz="2400" dirty="0">
                <a:solidFill>
                  <a:prstClr val="white"/>
                </a:solidFill>
                <a:latin typeface="굴림" pitchFamily="50" charset="-127"/>
                <a:ea typeface="굴림" pitchFamily="50" charset="-127"/>
                <a:cs typeface="+mn-cs"/>
              </a:rPr>
              <a:t/>
            </a:r>
            <a:br>
              <a:rPr lang="en-US" altLang="ko-KR" sz="2400" dirty="0">
                <a:solidFill>
                  <a:prstClr val="white"/>
                </a:solidFill>
                <a:latin typeface="굴림" pitchFamily="50" charset="-127"/>
                <a:ea typeface="굴림" pitchFamily="50" charset="-127"/>
                <a:cs typeface="+mn-cs"/>
              </a:rPr>
            </a:br>
            <a:r>
              <a:rPr lang="en-US" altLang="ko-KR" sz="2400" dirty="0">
                <a:solidFill>
                  <a:prstClr val="white"/>
                </a:solidFill>
                <a:latin typeface="굴림" pitchFamily="50" charset="-127"/>
                <a:ea typeface="굴림" pitchFamily="50" charset="-127"/>
                <a:cs typeface="+mn-cs"/>
              </a:rPr>
              <a:t>     </a:t>
            </a:r>
            <a:r>
              <a:rPr lang="en-US" altLang="ko-KR" sz="1800" dirty="0">
                <a:solidFill>
                  <a:prstClr val="white"/>
                </a:solidFill>
                <a:latin typeface="굴림" pitchFamily="50" charset="-127"/>
                <a:ea typeface="굴림" pitchFamily="50" charset="-127"/>
                <a:cs typeface="+mn-cs"/>
              </a:rPr>
              <a:t>3</a:t>
            </a:r>
            <a:r>
              <a:rPr lang="en-US" altLang="ko-KR" sz="1800" dirty="0" smtClean="0">
                <a:solidFill>
                  <a:prstClr val="white"/>
                </a:solidFill>
                <a:latin typeface="굴림" pitchFamily="50" charset="-127"/>
                <a:ea typeface="굴림" pitchFamily="50" charset="-127"/>
                <a:cs typeface="+mn-cs"/>
              </a:rPr>
              <a:t>. 3. </a:t>
            </a:r>
            <a:r>
              <a:rPr lang="ko-KR" altLang="en-US" sz="1800" dirty="0" smtClean="0">
                <a:solidFill>
                  <a:prstClr val="white"/>
                </a:solidFill>
                <a:latin typeface="굴림" pitchFamily="50" charset="-127"/>
                <a:ea typeface="굴림" pitchFamily="50" charset="-127"/>
                <a:cs typeface="+mn-cs"/>
              </a:rPr>
              <a:t>어르신 인플루엔자 지원사업 참여</a:t>
            </a:r>
            <a:endParaRPr lang="ko-KR" altLang="en-US" sz="2400" spc="-150" dirty="0">
              <a:solidFill>
                <a:prstClr val="white"/>
              </a:solidFill>
              <a:latin typeface="굴림" pitchFamily="50" charset="-127"/>
              <a:ea typeface="굴림" pitchFamily="50" charset="-127"/>
              <a:cs typeface="+mn-cs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4997323" y="5331358"/>
            <a:ext cx="621216" cy="10285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5367023" y="6405005"/>
            <a:ext cx="168590" cy="108012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3373008" y="6902109"/>
            <a:ext cx="3090499" cy="346826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4001163" y="6121448"/>
            <a:ext cx="13067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rgbClr val="FF0000"/>
                </a:solidFill>
              </a:rPr>
              <a:t>2. 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통장사본 등록</a:t>
            </a:r>
            <a:endParaRPr lang="en-US" altLang="ko-KR" sz="1200" b="1" dirty="0" smtClean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44723" y="6547438"/>
            <a:ext cx="21531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rgbClr val="FF0000"/>
                </a:solidFill>
              </a:rPr>
              <a:t>3. 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임신부 교육 수료정보 저장</a:t>
            </a:r>
            <a:endParaRPr lang="en-US" altLang="ko-KR" sz="1200" b="1" dirty="0" smtClean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30306" y="7526225"/>
            <a:ext cx="1503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rgbClr val="FF0000"/>
                </a:solidFill>
              </a:rPr>
              <a:t>4. 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확인증 등록 클릭</a:t>
            </a:r>
            <a:endParaRPr lang="en-US" altLang="ko-KR" sz="1200" b="1" dirty="0" smtClean="0">
              <a:solidFill>
                <a:srgbClr val="FF0000"/>
              </a:solidFill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32" y="5240646"/>
            <a:ext cx="2847489" cy="2828220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64" y="5701113"/>
            <a:ext cx="1814220" cy="207750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90719" y="5534363"/>
            <a:ext cx="31967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rgbClr val="FF0000"/>
                </a:solidFill>
              </a:rPr>
              <a:t>5. 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전자문서 </a:t>
            </a:r>
            <a:r>
              <a:rPr lang="ko-KR" altLang="en-US" sz="1200" b="1" dirty="0" err="1" smtClean="0">
                <a:solidFill>
                  <a:srgbClr val="FF0000"/>
                </a:solidFill>
              </a:rPr>
              <a:t>뷰어로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 서명 및 확인증 작성 완료</a:t>
            </a:r>
            <a:endParaRPr lang="en-US" altLang="ko-KR" sz="1200" b="1" dirty="0" smtClean="0">
              <a:solidFill>
                <a:srgbClr val="FF0000"/>
              </a:solidFill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390835" y="5320741"/>
            <a:ext cx="565249" cy="161879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905875" y="6594415"/>
            <a:ext cx="1814220" cy="1230034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/>
          <p:cNvSpPr/>
          <p:nvPr/>
        </p:nvSpPr>
        <p:spPr>
          <a:xfrm>
            <a:off x="2638549" y="7803224"/>
            <a:ext cx="235469" cy="143433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/>
          <p:cNvSpPr/>
          <p:nvPr/>
        </p:nvSpPr>
        <p:spPr>
          <a:xfrm>
            <a:off x="4838401" y="5452331"/>
            <a:ext cx="864096" cy="161879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4617065" y="5654241"/>
            <a:ext cx="18053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>
                <a:solidFill>
                  <a:srgbClr val="FF0000"/>
                </a:solidFill>
              </a:rPr>
              <a:t>1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. 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어르신 자율점검 작성</a:t>
            </a:r>
            <a:endParaRPr lang="en-US" altLang="ko-KR" sz="12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43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242888" y="442913"/>
            <a:ext cx="3671887" cy="6373812"/>
          </a:xfrm>
          <a:prstGeom prst="rect">
            <a:avLst/>
          </a:prstGeom>
          <a:solidFill>
            <a:srgbClr val="516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제목 5"/>
          <p:cNvSpPr>
            <a:spLocks noGrp="1"/>
          </p:cNvSpPr>
          <p:nvPr>
            <p:ph type="ctrTitle"/>
          </p:nvPr>
        </p:nvSpPr>
        <p:spPr>
          <a:xfrm>
            <a:off x="357166" y="5286380"/>
            <a:ext cx="3565525" cy="1658937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ko-KR" altLang="en-US" sz="4000" spc="-150" dirty="0" smtClean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감사합니다</a:t>
            </a:r>
            <a:r>
              <a:rPr lang="en-US" altLang="ko-KR" sz="4000" spc="-150" dirty="0" smtClean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4000" spc="-150" dirty="0">
              <a:solidFill>
                <a:schemeClr val="bg1"/>
              </a:solidFill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8" y="8402796"/>
            <a:ext cx="1438275" cy="447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title"/>
          </p:nvPr>
        </p:nvSpPr>
        <p:spPr>
          <a:xfrm>
            <a:off x="428604" y="714348"/>
            <a:ext cx="6000792" cy="714380"/>
          </a:xfrm>
        </p:spPr>
        <p:txBody>
          <a:bodyPr rtlCol="0" anchor="t">
            <a:noAutofit/>
          </a:bodyPr>
          <a:lstStyle/>
          <a:p>
            <a:pPr algn="l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ko-KR" altLang="en-US" sz="2800" spc="-150" dirty="0" smtClean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목차</a:t>
            </a:r>
            <a:endParaRPr lang="ko-KR" altLang="en-US" sz="2800" spc="-150" dirty="0">
              <a:solidFill>
                <a:schemeClr val="bg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42888" y="442913"/>
            <a:ext cx="6372225" cy="1344612"/>
          </a:xfrm>
          <a:prstGeom prst="rect">
            <a:avLst/>
          </a:prstGeom>
          <a:solidFill>
            <a:srgbClr val="516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rgbClr val="516F56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9" name="제목 6"/>
          <p:cNvSpPr txBox="1">
            <a:spLocks/>
          </p:cNvSpPr>
          <p:nvPr/>
        </p:nvSpPr>
        <p:spPr bwMode="auto">
          <a:xfrm>
            <a:off x="285728" y="500034"/>
            <a:ext cx="6172200" cy="134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나눔명조" charset="-127"/>
                <a:ea typeface="나눔명조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나눔명조" charset="-127"/>
                <a:ea typeface="나눔명조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나눔명조" charset="-127"/>
                <a:ea typeface="나눔명조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나눔명조" charset="-127"/>
                <a:ea typeface="나눔명조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나눔명조" charset="-127"/>
                <a:ea typeface="나눔명조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나눔명조" charset="-127"/>
                <a:ea typeface="나눔명조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나눔명조" charset="-127"/>
                <a:ea typeface="나눔명조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나눔명조" charset="-127"/>
                <a:ea typeface="나눔명조" charset="-127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kumimoji="0" lang="ko-KR" altLang="en-US" sz="2400" spc="-150" dirty="0" smtClean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목차</a:t>
            </a:r>
            <a:endParaRPr kumimoji="0" lang="ko-KR" altLang="en-US" sz="2400" spc="-150" dirty="0">
              <a:solidFill>
                <a:schemeClr val="bg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68759" y="1760775"/>
            <a:ext cx="5346353" cy="609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5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  <a:ea typeface="굴림" pitchFamily="50" charset="-127"/>
              </a:rPr>
              <a:t>0.      </a:t>
            </a:r>
            <a:r>
              <a:rPr kumimoji="0" lang="ko-KR" altLang="en-US" sz="15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  <a:ea typeface="굴림" pitchFamily="50" charset="-127"/>
              </a:rPr>
              <a:t>전자 계약 시스템  들어가기</a:t>
            </a:r>
            <a:endParaRPr kumimoji="0" lang="en-US" altLang="ko-KR" sz="1500" b="1" spc="-80" dirty="0" smtClean="0">
              <a:solidFill>
                <a:schemeClr val="tx1">
                  <a:lumMod val="65000"/>
                  <a:lumOff val="35000"/>
                </a:schemeClr>
              </a:solidFill>
              <a:latin typeface="굴림" pitchFamily="50" charset="-127"/>
              <a:ea typeface="굴림" pitchFamily="50" charset="-127"/>
            </a:endParaRPr>
          </a:p>
          <a:p>
            <a:pPr indent="-5143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kumimoji="0" lang="ko-KR" altLang="en-US" sz="15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  <a:ea typeface="굴림" pitchFamily="50" charset="-127"/>
              </a:rPr>
              <a:t>전자 계약 관련 정보</a:t>
            </a:r>
            <a:r>
              <a:rPr kumimoji="0" lang="en-US" altLang="ko-KR" sz="1500" b="1" spc="-80" dirty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  <a:ea typeface="굴림" pitchFamily="50" charset="-127"/>
              </a:rPr>
              <a:t/>
            </a:r>
            <a:br>
              <a:rPr kumimoji="0" lang="en-US" altLang="ko-KR" sz="1500" b="1" spc="-80" dirty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  <a:ea typeface="굴림" pitchFamily="50" charset="-127"/>
              </a:rPr>
            </a:br>
            <a:r>
              <a:rPr kumimoji="0" lang="en-US" altLang="ko-KR" sz="1500" b="1" spc="-80" dirty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  <a:ea typeface="굴림" pitchFamily="50" charset="-127"/>
              </a:rPr>
              <a:t>       </a:t>
            </a:r>
            <a:r>
              <a:rPr kumimoji="0" lang="en-US" altLang="ko-KR" sz="15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  <a:ea typeface="굴림" pitchFamily="50" charset="-127"/>
              </a:rPr>
              <a:t>1. </a:t>
            </a:r>
            <a:r>
              <a:rPr kumimoji="0" lang="en-US" altLang="ko-KR" sz="1500" b="1" spc="-80" dirty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  <a:ea typeface="굴림" pitchFamily="50" charset="-127"/>
              </a:rPr>
              <a:t>1. </a:t>
            </a:r>
            <a:r>
              <a:rPr kumimoji="0" lang="en-US" altLang="ko-KR" sz="15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  <a:ea typeface="굴림" pitchFamily="50" charset="-127"/>
              </a:rPr>
              <a:t>    </a:t>
            </a:r>
            <a:r>
              <a:rPr kumimoji="0" lang="ko-KR" altLang="en-US" sz="15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  <a:ea typeface="굴림" pitchFamily="50" charset="-127"/>
              </a:rPr>
              <a:t>계약서 종류</a:t>
            </a:r>
            <a:r>
              <a:rPr kumimoji="0" lang="en-US" altLang="ko-KR" sz="1500" b="1" spc="-80" dirty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  <a:ea typeface="굴림" pitchFamily="50" charset="-127"/>
              </a:rPr>
              <a:t/>
            </a:r>
            <a:br>
              <a:rPr kumimoji="0" lang="en-US" altLang="ko-KR" sz="1500" b="1" spc="-80" dirty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  <a:ea typeface="굴림" pitchFamily="50" charset="-127"/>
              </a:rPr>
            </a:br>
            <a:r>
              <a:rPr kumimoji="0" lang="en-US" altLang="ko-KR" sz="1500" b="1" spc="-80" dirty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  <a:ea typeface="굴림" pitchFamily="50" charset="-127"/>
              </a:rPr>
              <a:t>       </a:t>
            </a:r>
            <a:r>
              <a:rPr kumimoji="0" lang="en-US" altLang="ko-KR" sz="15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  <a:ea typeface="굴림" pitchFamily="50" charset="-127"/>
              </a:rPr>
              <a:t>1. </a:t>
            </a:r>
            <a:r>
              <a:rPr kumimoji="0" lang="en-US" altLang="ko-KR" sz="1500" b="1" spc="-80" dirty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  <a:ea typeface="굴림" pitchFamily="50" charset="-127"/>
              </a:rPr>
              <a:t>2. </a:t>
            </a:r>
            <a:r>
              <a:rPr kumimoji="0" lang="en-US" altLang="ko-KR" sz="15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  <a:ea typeface="굴림" pitchFamily="50" charset="-127"/>
              </a:rPr>
              <a:t>    </a:t>
            </a:r>
            <a:r>
              <a:rPr kumimoji="0" lang="ko-KR" altLang="en-US" sz="15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  <a:ea typeface="굴림" pitchFamily="50" charset="-127"/>
              </a:rPr>
              <a:t>전자 계약서 </a:t>
            </a:r>
            <a:r>
              <a:rPr kumimoji="0" lang="ko-KR" altLang="en-US" sz="1500" b="1" spc="-80" dirty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  <a:ea typeface="굴림" pitchFamily="50" charset="-127"/>
              </a:rPr>
              <a:t>종류</a:t>
            </a:r>
            <a:r>
              <a:rPr kumimoji="0" lang="en-US" altLang="ko-KR" sz="1500" b="1" spc="-80" dirty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  <a:ea typeface="굴림" pitchFamily="50" charset="-127"/>
              </a:rPr>
              <a:t/>
            </a:r>
            <a:br>
              <a:rPr kumimoji="0" lang="en-US" altLang="ko-KR" sz="1500" b="1" spc="-80" dirty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  <a:ea typeface="굴림" pitchFamily="50" charset="-127"/>
              </a:rPr>
            </a:br>
            <a:r>
              <a:rPr kumimoji="0" lang="en-US" altLang="ko-KR" sz="1500" b="1" spc="-80" dirty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  <a:ea typeface="굴림" pitchFamily="50" charset="-127"/>
              </a:rPr>
              <a:t>       </a:t>
            </a:r>
            <a:r>
              <a:rPr kumimoji="0" lang="en-US" altLang="ko-KR" sz="15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  <a:ea typeface="굴림" pitchFamily="50" charset="-127"/>
              </a:rPr>
              <a:t>1. </a:t>
            </a:r>
            <a:r>
              <a:rPr kumimoji="0" lang="en-US" altLang="ko-KR" sz="1500" b="1" spc="-80" dirty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  <a:ea typeface="굴림" pitchFamily="50" charset="-127"/>
              </a:rPr>
              <a:t>3.     </a:t>
            </a:r>
            <a:r>
              <a:rPr kumimoji="0" lang="ko-KR" altLang="en-US" sz="15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  <a:ea typeface="굴림" pitchFamily="50" charset="-127"/>
              </a:rPr>
              <a:t>등록</a:t>
            </a:r>
            <a:r>
              <a:rPr kumimoji="0" lang="en-US" altLang="ko-KR" sz="1500" b="1" spc="-80" dirty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kumimoji="0" lang="en-US" altLang="ko-KR" sz="15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  <a:ea typeface="굴림" pitchFamily="50" charset="-127"/>
              </a:rPr>
              <a:t>/ </a:t>
            </a:r>
            <a:r>
              <a:rPr kumimoji="0" lang="ko-KR" altLang="en-US" sz="15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  <a:ea typeface="굴림" pitchFamily="50" charset="-127"/>
              </a:rPr>
              <a:t>갱신 시</a:t>
            </a:r>
            <a:r>
              <a:rPr kumimoji="0" lang="en-US" altLang="ko-KR" sz="15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  <a:ea typeface="굴림" pitchFamily="50" charset="-127"/>
              </a:rPr>
              <a:t>, </a:t>
            </a:r>
            <a:r>
              <a:rPr kumimoji="0" lang="ko-KR" altLang="en-US" sz="15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  <a:ea typeface="굴림" pitchFamily="50" charset="-127"/>
              </a:rPr>
              <a:t>유의 사항</a:t>
            </a:r>
            <a:endParaRPr kumimoji="0" lang="en-US" altLang="ko-KR" sz="1500" b="1" spc="-80" dirty="0" smtClean="0">
              <a:solidFill>
                <a:schemeClr val="tx1">
                  <a:lumMod val="65000"/>
                  <a:lumOff val="35000"/>
                </a:schemeClr>
              </a:solidFill>
              <a:latin typeface="굴림" pitchFamily="50" charset="-127"/>
              <a:ea typeface="굴림" pitchFamily="50" charset="-127"/>
            </a:endParaRPr>
          </a:p>
          <a:p>
            <a:pPr indent="-5143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kumimoji="0" lang="ko-KR" altLang="en-US" sz="15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  <a:ea typeface="굴림" pitchFamily="50" charset="-127"/>
              </a:rPr>
              <a:t>전자 계약 등록</a:t>
            </a:r>
            <a:r>
              <a:rPr kumimoji="0" lang="en-US" altLang="ko-KR" sz="15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  <a:ea typeface="굴림" pitchFamily="50" charset="-127"/>
              </a:rPr>
              <a:t>(</a:t>
            </a:r>
            <a:r>
              <a:rPr kumimoji="0" lang="ko-KR" altLang="en-US" sz="15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  <a:ea typeface="굴림" pitchFamily="50" charset="-127"/>
              </a:rPr>
              <a:t>갱신</a:t>
            </a:r>
            <a:r>
              <a:rPr kumimoji="0" lang="en-US" altLang="ko-KR" sz="15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  <a:ea typeface="굴림" pitchFamily="50" charset="-127"/>
              </a:rPr>
              <a:t>) </a:t>
            </a:r>
            <a:r>
              <a:rPr kumimoji="0" lang="ko-KR" altLang="en-US" sz="15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  <a:ea typeface="굴림" pitchFamily="50" charset="-127"/>
              </a:rPr>
              <a:t>절차</a:t>
            </a:r>
            <a:r>
              <a:rPr kumimoji="0" lang="en-US" altLang="ko-KR" sz="15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  <a:ea typeface="굴림" pitchFamily="50" charset="-127"/>
              </a:rPr>
              <a:t/>
            </a:r>
            <a:br>
              <a:rPr kumimoji="0" lang="en-US" altLang="ko-KR" sz="15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  <a:ea typeface="굴림" pitchFamily="50" charset="-127"/>
              </a:rPr>
            </a:br>
            <a:r>
              <a:rPr kumimoji="0" lang="en-US" altLang="ko-KR" sz="15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  <a:ea typeface="굴림" pitchFamily="50" charset="-127"/>
              </a:rPr>
              <a:t>       2. 1.     </a:t>
            </a:r>
            <a:r>
              <a:rPr kumimoji="0" lang="ko-KR" altLang="en-US" sz="15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  <a:ea typeface="굴림" pitchFamily="50" charset="-127"/>
              </a:rPr>
              <a:t>기관 정보 확인 및 인증서 등록</a:t>
            </a:r>
            <a:r>
              <a:rPr kumimoji="0" lang="en-US" altLang="ko-KR" sz="15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  <a:ea typeface="굴림" pitchFamily="50" charset="-127"/>
              </a:rPr>
              <a:t>(</a:t>
            </a:r>
            <a:r>
              <a:rPr kumimoji="0" lang="ko-KR" altLang="en-US" sz="15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  <a:ea typeface="굴림" pitchFamily="50" charset="-127"/>
              </a:rPr>
              <a:t>갱신</a:t>
            </a:r>
            <a:r>
              <a:rPr kumimoji="0" lang="en-US" altLang="ko-KR" sz="15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  <a:ea typeface="굴림" pitchFamily="50" charset="-127"/>
              </a:rPr>
              <a:t>)</a:t>
            </a:r>
            <a:br>
              <a:rPr kumimoji="0" lang="en-US" altLang="ko-KR" sz="15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  <a:ea typeface="굴림" pitchFamily="50" charset="-127"/>
              </a:rPr>
            </a:br>
            <a:r>
              <a:rPr kumimoji="0" lang="en-US" altLang="ko-KR" sz="15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  <a:ea typeface="굴림" pitchFamily="50" charset="-127"/>
              </a:rPr>
              <a:t>       2. 2.     </a:t>
            </a:r>
            <a:r>
              <a:rPr kumimoji="0" lang="ko-KR" altLang="en-US" sz="15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  <a:ea typeface="굴림" pitchFamily="50" charset="-127"/>
              </a:rPr>
              <a:t>전자 계약서 등록</a:t>
            </a:r>
            <a:r>
              <a:rPr kumimoji="0" lang="en-US" altLang="ko-KR" sz="15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  <a:ea typeface="굴림" pitchFamily="50" charset="-127"/>
              </a:rPr>
              <a:t>(</a:t>
            </a:r>
            <a:r>
              <a:rPr kumimoji="0" lang="ko-KR" altLang="en-US" sz="15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  <a:ea typeface="굴림" pitchFamily="50" charset="-127"/>
              </a:rPr>
              <a:t>갱신</a:t>
            </a:r>
            <a:r>
              <a:rPr kumimoji="0" lang="en-US" altLang="ko-KR" sz="15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  <a:ea typeface="굴림" pitchFamily="50" charset="-127"/>
              </a:rPr>
              <a:t>)</a:t>
            </a:r>
          </a:p>
          <a:p>
            <a:pPr indent="-5143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kumimoji="0" lang="ko-KR" altLang="en-US" sz="15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  <a:ea typeface="굴림" pitchFamily="50" charset="-127"/>
              </a:rPr>
              <a:t>인플루엔자 지원사업 신규 참여 절차</a:t>
            </a:r>
            <a:endParaRPr kumimoji="0" lang="en-US" altLang="ko-KR" sz="1500" b="1" spc="-80" dirty="0" smtClean="0">
              <a:solidFill>
                <a:schemeClr val="tx1">
                  <a:lumMod val="65000"/>
                  <a:lumOff val="35000"/>
                </a:schemeClr>
              </a:solidFill>
              <a:latin typeface="굴림" pitchFamily="50" charset="-127"/>
              <a:ea typeface="굴림" pitchFamily="50" charset="-127"/>
            </a:endParaRPr>
          </a:p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5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  <a:ea typeface="굴림" pitchFamily="50" charset="-127"/>
              </a:rPr>
              <a:t>       3. </a:t>
            </a:r>
            <a:r>
              <a:rPr kumimoji="0" lang="en-US" altLang="ko-KR" sz="1500" b="1" spc="-80" dirty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  <a:ea typeface="굴림" pitchFamily="50" charset="-127"/>
              </a:rPr>
              <a:t>1.     </a:t>
            </a:r>
            <a:r>
              <a:rPr kumimoji="0" lang="ko-KR" altLang="en-US" sz="15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  <a:ea typeface="굴림" pitchFamily="50" charset="-127"/>
              </a:rPr>
              <a:t>어린이 인플루엔자 지원사업 참여</a:t>
            </a:r>
            <a:r>
              <a:rPr kumimoji="0" lang="en-US" altLang="ko-KR" sz="1500" b="1" spc="-80" dirty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  <a:ea typeface="굴림" pitchFamily="50" charset="-127"/>
              </a:rPr>
              <a:t/>
            </a:r>
            <a:br>
              <a:rPr kumimoji="0" lang="en-US" altLang="ko-KR" sz="1500" b="1" spc="-80" dirty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  <a:ea typeface="굴림" pitchFamily="50" charset="-127"/>
              </a:rPr>
            </a:br>
            <a:r>
              <a:rPr kumimoji="0" lang="en-US" altLang="ko-KR" sz="1500" b="1" spc="-80" dirty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  <a:ea typeface="굴림" pitchFamily="50" charset="-127"/>
              </a:rPr>
              <a:t>       </a:t>
            </a:r>
            <a:r>
              <a:rPr kumimoji="0" lang="en-US" altLang="ko-KR" sz="15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  <a:ea typeface="굴림" pitchFamily="50" charset="-127"/>
              </a:rPr>
              <a:t>3. </a:t>
            </a:r>
            <a:r>
              <a:rPr kumimoji="0" lang="en-US" altLang="ko-KR" sz="1500" b="1" spc="-80" dirty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  <a:ea typeface="굴림" pitchFamily="50" charset="-127"/>
              </a:rPr>
              <a:t>2.     </a:t>
            </a:r>
            <a:r>
              <a:rPr kumimoji="0" lang="ko-KR" altLang="en-US" sz="15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  <a:ea typeface="굴림" pitchFamily="50" charset="-127"/>
              </a:rPr>
              <a:t>임신부 인플루엔자 지원사업 참여</a:t>
            </a:r>
            <a:endParaRPr kumimoji="0" lang="en-US" altLang="ko-KR" sz="1500" b="1" spc="-80" dirty="0" smtClean="0">
              <a:solidFill>
                <a:schemeClr val="tx1">
                  <a:lumMod val="65000"/>
                  <a:lumOff val="35000"/>
                </a:schemeClr>
              </a:solidFill>
              <a:latin typeface="굴림" pitchFamily="50" charset="-127"/>
              <a:ea typeface="굴림" pitchFamily="50" charset="-127"/>
            </a:endParaRPr>
          </a:p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5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  <a:ea typeface="굴림" pitchFamily="50" charset="-127"/>
              </a:rPr>
              <a:t>       3. 3.     </a:t>
            </a:r>
            <a:r>
              <a:rPr kumimoji="0" lang="ko-KR" altLang="en-US" sz="15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  <a:ea typeface="굴림" pitchFamily="50" charset="-127"/>
              </a:rPr>
              <a:t>어르신 인플루엔자 지원사업 참여</a:t>
            </a:r>
            <a:endParaRPr kumimoji="0" lang="en-US" altLang="ko-KR" sz="1500" b="1" spc="-80" dirty="0" smtClean="0">
              <a:solidFill>
                <a:schemeClr val="tx1">
                  <a:lumMod val="65000"/>
                  <a:lumOff val="35000"/>
                </a:schemeClr>
              </a:solidFill>
              <a:latin typeface="굴림" pitchFamily="50" charset="-127"/>
              <a:ea typeface="굴림" pitchFamily="50" charset="-127"/>
            </a:endParaRPr>
          </a:p>
          <a:p>
            <a:pPr indent="-5143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kumimoji="0" lang="en-US" altLang="ko-KR" sz="1500" b="1" spc="-80" dirty="0" smtClean="0">
              <a:solidFill>
                <a:schemeClr val="tx1">
                  <a:lumMod val="65000"/>
                  <a:lumOff val="35000"/>
                </a:schemeClr>
              </a:solidFill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8" y="8402796"/>
            <a:ext cx="1438275" cy="447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69" y="3961152"/>
            <a:ext cx="6181323" cy="4203936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242888" y="442913"/>
            <a:ext cx="6372225" cy="1344612"/>
          </a:xfrm>
          <a:prstGeom prst="rect">
            <a:avLst/>
          </a:prstGeom>
          <a:solidFill>
            <a:srgbClr val="516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rgbClr val="516F56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35613" y="8604250"/>
            <a:ext cx="1187450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spc="-3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굴림" pitchFamily="50" charset="-127"/>
                <a:ea typeface="굴림" pitchFamily="50" charset="-127"/>
              </a:rPr>
              <a:t>1 / 6</a:t>
            </a:r>
            <a:endParaRPr kumimoji="0" lang="en-US" altLang="ko-KR" sz="1000" spc="-30" dirty="0">
              <a:solidFill>
                <a:schemeClr val="tx1">
                  <a:lumMod val="50000"/>
                  <a:lumOff val="50000"/>
                </a:schemeClr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9" name="TextBox 17"/>
          <p:cNvSpPr txBox="1"/>
          <p:nvPr/>
        </p:nvSpPr>
        <p:spPr>
          <a:xfrm>
            <a:off x="332656" y="1857356"/>
            <a:ext cx="6166569" cy="17727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나눔명조" charset="-127"/>
                <a:ea typeface="굴림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나눔명조" charset="-127"/>
                <a:ea typeface="굴림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나눔명조" charset="-127"/>
                <a:ea typeface="굴림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나눔명조" charset="-127"/>
                <a:ea typeface="굴림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나눔명조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나눔명조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나눔명조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나눔명조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나눔명조" charset="-127"/>
                <a:ea typeface="굴림" pitchFamily="50" charset="-127"/>
                <a:cs typeface="+mn-cs"/>
              </a:defRPr>
            </a:lvl9pPr>
          </a:lstStyle>
          <a:p>
            <a:pPr indent="-5143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질병보건통합관리시스템</a:t>
            </a:r>
            <a:r>
              <a:rPr kumimoji="0" lang="en-US" altLang="ko-KR" sz="1300" b="1" spc="-30" dirty="0" smtClean="0">
                <a:solidFill>
                  <a:schemeClr val="bg1">
                    <a:lumMod val="50000"/>
                  </a:schemeClr>
                </a:solidFill>
                <a:latin typeface="굴림" pitchFamily="50" charset="-127"/>
              </a:rPr>
              <a:t>(http://is.cdc.go.kr/)</a:t>
            </a:r>
            <a:r>
              <a:rPr kumimoji="0" lang="ko-KR" altLang="en-US" sz="1300" b="1" spc="-30" dirty="0" smtClean="0">
                <a:solidFill>
                  <a:schemeClr val="bg1">
                    <a:lumMod val="50000"/>
                  </a:schemeClr>
                </a:solidFill>
                <a:latin typeface="굴림" pitchFamily="50" charset="-127"/>
              </a:rPr>
              <a:t> </a:t>
            </a:r>
            <a:r>
              <a:rPr kumimoji="0" lang="ko-KR" altLang="en-US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에서 의료기관 및 보건소 사용자 정보로</a:t>
            </a:r>
            <a:r>
              <a:rPr kumimoji="0" lang="en-US" altLang="ko-KR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 (</a:t>
            </a:r>
            <a:r>
              <a:rPr kumimoji="0" lang="ko-KR" altLang="en-US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전자</a:t>
            </a:r>
            <a:r>
              <a:rPr kumimoji="0" lang="en-US" altLang="ko-KR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)</a:t>
            </a:r>
            <a:r>
              <a:rPr kumimoji="0" lang="ko-KR" altLang="en-US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계약 신청 및 관리가 가능합니다</a:t>
            </a:r>
            <a:r>
              <a:rPr kumimoji="0" lang="en-US" altLang="ko-KR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.</a:t>
            </a:r>
          </a:p>
          <a:p>
            <a:pPr indent="-51435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300" b="1" spc="-30" dirty="0">
              <a:solidFill>
                <a:schemeClr val="tx1">
                  <a:lumMod val="65000"/>
                  <a:lumOff val="35000"/>
                </a:schemeClr>
              </a:solidFill>
              <a:latin typeface="굴림" pitchFamily="50" charset="-127"/>
            </a:endParaRPr>
          </a:p>
          <a:p>
            <a:pPr indent="-5143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질병보건통합관리시스템 로그인 후 좌측 메뉴에서</a:t>
            </a:r>
            <a:endParaRPr kumimoji="0" lang="en-US" altLang="ko-KR" sz="1300" b="1" spc="-30" dirty="0" smtClean="0">
              <a:solidFill>
                <a:schemeClr val="tx1">
                  <a:lumMod val="65000"/>
                  <a:lumOff val="35000"/>
                </a:schemeClr>
              </a:solidFill>
              <a:latin typeface="굴림" pitchFamily="50" charset="-127"/>
            </a:endParaRPr>
          </a:p>
          <a:p>
            <a:pPr indent="-5143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300" b="1" spc="-30" dirty="0" smtClean="0">
                <a:solidFill>
                  <a:srgbClr val="9C2424"/>
                </a:solidFill>
                <a:latin typeface="굴림" pitchFamily="50" charset="-127"/>
              </a:rPr>
              <a:t>‘</a:t>
            </a:r>
            <a:r>
              <a:rPr kumimoji="0" lang="ko-KR" altLang="en-US" sz="1300" b="1" spc="-30" dirty="0" smtClean="0">
                <a:solidFill>
                  <a:srgbClr val="9C2424"/>
                </a:solidFill>
                <a:latin typeface="굴림" pitchFamily="50" charset="-127"/>
              </a:rPr>
              <a:t>예방접종관리</a:t>
            </a:r>
            <a:r>
              <a:rPr kumimoji="0" lang="en-US" altLang="ko-KR" sz="1300" b="1" spc="-30" dirty="0" smtClean="0">
                <a:solidFill>
                  <a:srgbClr val="9C2424"/>
                </a:solidFill>
                <a:latin typeface="굴림" pitchFamily="50" charset="-127"/>
              </a:rPr>
              <a:t>’</a:t>
            </a:r>
            <a:r>
              <a:rPr kumimoji="0" lang="ko-KR" altLang="en-US" sz="1300" b="1" spc="-30" dirty="0" smtClean="0">
                <a:solidFill>
                  <a:srgbClr val="9C2424"/>
                </a:solidFill>
                <a:latin typeface="굴림" pitchFamily="50" charset="-127"/>
              </a:rPr>
              <a:t> </a:t>
            </a:r>
            <a:r>
              <a:rPr kumimoji="0" lang="en-US" altLang="ko-KR" sz="1300" b="1" spc="-30" dirty="0" smtClean="0">
                <a:solidFill>
                  <a:srgbClr val="9C2424"/>
                </a:solidFill>
                <a:latin typeface="굴림" pitchFamily="50" charset="-127"/>
              </a:rPr>
              <a:t>&gt; ‘</a:t>
            </a:r>
            <a:r>
              <a:rPr kumimoji="0" lang="ko-KR" altLang="en-US" sz="1300" b="1" spc="-30" dirty="0" smtClean="0">
                <a:solidFill>
                  <a:srgbClr val="9C2424"/>
                </a:solidFill>
                <a:latin typeface="굴림" pitchFamily="50" charset="-127"/>
              </a:rPr>
              <a:t>국가예방접종사업</a:t>
            </a:r>
            <a:r>
              <a:rPr kumimoji="0" lang="en-US" altLang="ko-KR" sz="1300" b="1" spc="-30" dirty="0" smtClean="0">
                <a:solidFill>
                  <a:srgbClr val="9C2424"/>
                </a:solidFill>
                <a:latin typeface="굴림" pitchFamily="50" charset="-127"/>
              </a:rPr>
              <a:t>’ &gt; ‘</a:t>
            </a:r>
            <a:r>
              <a:rPr kumimoji="0" lang="ko-KR" altLang="en-US" sz="1300" b="1" spc="-30" dirty="0" smtClean="0">
                <a:solidFill>
                  <a:srgbClr val="9C2424"/>
                </a:solidFill>
                <a:latin typeface="굴림" pitchFamily="50" charset="-127"/>
              </a:rPr>
              <a:t>행정업무</a:t>
            </a:r>
            <a:r>
              <a:rPr kumimoji="0" lang="en-US" altLang="ko-KR" sz="1300" b="1" spc="-30" dirty="0" smtClean="0">
                <a:solidFill>
                  <a:srgbClr val="9C2424"/>
                </a:solidFill>
                <a:latin typeface="굴림" pitchFamily="50" charset="-127"/>
              </a:rPr>
              <a:t>’ &gt; ‘</a:t>
            </a:r>
            <a:r>
              <a:rPr kumimoji="0" lang="ko-KR" altLang="en-US" sz="1300" b="1" spc="-30" dirty="0" err="1" smtClean="0">
                <a:solidFill>
                  <a:srgbClr val="9C2424"/>
                </a:solidFill>
                <a:latin typeface="굴림" pitchFamily="50" charset="-127"/>
              </a:rPr>
              <a:t>계약신청</a:t>
            </a:r>
            <a:r>
              <a:rPr kumimoji="0" lang="en-US" altLang="ko-KR" sz="1300" b="1" spc="-30" dirty="0" smtClean="0">
                <a:solidFill>
                  <a:srgbClr val="9C2424"/>
                </a:solidFill>
                <a:latin typeface="굴림" pitchFamily="50" charset="-127"/>
              </a:rPr>
              <a:t>(</a:t>
            </a:r>
            <a:r>
              <a:rPr kumimoji="0" lang="ko-KR" altLang="en-US" sz="1300" b="1" spc="-30" dirty="0" smtClean="0">
                <a:solidFill>
                  <a:srgbClr val="9C2424"/>
                </a:solidFill>
                <a:latin typeface="굴림" pitchFamily="50" charset="-127"/>
              </a:rPr>
              <a:t>관리</a:t>
            </a:r>
            <a:r>
              <a:rPr kumimoji="0" lang="en-US" altLang="ko-KR" sz="1300" b="1" spc="-30" dirty="0" smtClean="0">
                <a:solidFill>
                  <a:srgbClr val="9C2424"/>
                </a:solidFill>
                <a:latin typeface="굴림" pitchFamily="50" charset="-127"/>
              </a:rPr>
              <a:t>)’</a:t>
            </a:r>
            <a:r>
              <a:rPr kumimoji="0" lang="ko-KR" altLang="en-US" sz="1300" b="1" spc="-30" dirty="0" smtClean="0">
                <a:solidFill>
                  <a:srgbClr val="9C2424"/>
                </a:solidFill>
                <a:latin typeface="굴림" pitchFamily="50" charset="-127"/>
              </a:rPr>
              <a:t>를</a:t>
            </a:r>
            <a:r>
              <a:rPr kumimoji="0" lang="en-US" altLang="ko-KR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 </a:t>
            </a:r>
            <a:r>
              <a:rPr kumimoji="0" lang="ko-KR" altLang="en-US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클릭합니다</a:t>
            </a:r>
            <a:r>
              <a:rPr kumimoji="0" lang="en-US" altLang="ko-KR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.</a:t>
            </a:r>
          </a:p>
          <a:p>
            <a:pPr indent="-5143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300" b="1" spc="-30" dirty="0">
              <a:solidFill>
                <a:schemeClr val="tx1">
                  <a:lumMod val="65000"/>
                  <a:lumOff val="35000"/>
                </a:schemeClr>
              </a:solidFill>
              <a:latin typeface="굴림" pitchFamily="50" charset="-127"/>
            </a:endParaRPr>
          </a:p>
          <a:p>
            <a:pPr indent="-5143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‘</a:t>
            </a:r>
            <a:r>
              <a:rPr kumimoji="0" lang="ko-KR" altLang="en-US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계약서 확인</a:t>
            </a:r>
            <a:r>
              <a:rPr kumimoji="0" lang="en-US" altLang="ko-KR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’ </a:t>
            </a:r>
            <a:r>
              <a:rPr kumimoji="0" lang="ko-KR" altLang="en-US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버튼을 클릭하시면</a:t>
            </a:r>
            <a:r>
              <a:rPr kumimoji="0" lang="en-US" altLang="ko-KR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, </a:t>
            </a:r>
            <a:r>
              <a:rPr kumimoji="0" lang="ko-KR" altLang="en-US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최근 등록된 계약서를 확인할 수 있습니다</a:t>
            </a:r>
            <a:r>
              <a:rPr kumimoji="0" lang="en-US" altLang="ko-KR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.</a:t>
            </a:r>
          </a:p>
        </p:txBody>
      </p:sp>
      <p:sp>
        <p:nvSpPr>
          <p:cNvPr id="10" name="제목 6"/>
          <p:cNvSpPr>
            <a:spLocks noGrp="1"/>
          </p:cNvSpPr>
          <p:nvPr>
            <p:ph type="title"/>
          </p:nvPr>
        </p:nvSpPr>
        <p:spPr>
          <a:xfrm>
            <a:off x="327025" y="563563"/>
            <a:ext cx="6172200" cy="1344612"/>
          </a:xfrm>
        </p:spPr>
        <p:txBody>
          <a:bodyPr rtlCol="0" anchor="t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ko-KR" altLang="en-US" sz="2400" spc="-150" dirty="0" smtClean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2400" spc="-150" dirty="0" smtClean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0.  </a:t>
            </a:r>
            <a:r>
              <a:rPr lang="ko-KR" altLang="en-US" sz="2400" spc="-150" dirty="0" smtClean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전자 계약 시스템 들어가기</a:t>
            </a:r>
            <a:endParaRPr lang="ko-KR" altLang="en-US" sz="2400" spc="-150" dirty="0">
              <a:solidFill>
                <a:schemeClr val="bg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-14287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073548" y="5915573"/>
            <a:ext cx="1152128" cy="2406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8" y="8402796"/>
            <a:ext cx="1438275" cy="447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242888" y="442913"/>
            <a:ext cx="6372225" cy="1344612"/>
          </a:xfrm>
          <a:prstGeom prst="rect">
            <a:avLst/>
          </a:prstGeom>
          <a:solidFill>
            <a:srgbClr val="516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rgbClr val="516F56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35613" y="8604250"/>
            <a:ext cx="1187450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spc="-30" dirty="0">
                <a:solidFill>
                  <a:schemeClr val="tx1">
                    <a:lumMod val="50000"/>
                    <a:lumOff val="50000"/>
                  </a:schemeClr>
                </a:solidFill>
                <a:latin typeface="굴림" pitchFamily="50" charset="-127"/>
                <a:ea typeface="굴림" pitchFamily="50" charset="-127"/>
              </a:rPr>
              <a:t>2</a:t>
            </a:r>
            <a:r>
              <a:rPr kumimoji="0" lang="en-US" altLang="ko-KR" sz="1000" spc="-3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굴림" pitchFamily="50" charset="-127"/>
                <a:ea typeface="굴림" pitchFamily="50" charset="-127"/>
              </a:rPr>
              <a:t> / 6</a:t>
            </a:r>
            <a:endParaRPr kumimoji="0" lang="en-US" altLang="ko-KR" sz="1000" spc="-30" dirty="0">
              <a:solidFill>
                <a:schemeClr val="tx1">
                  <a:lumMod val="50000"/>
                  <a:lumOff val="50000"/>
                </a:schemeClr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0" name="제목 6"/>
          <p:cNvSpPr>
            <a:spLocks noGrp="1"/>
          </p:cNvSpPr>
          <p:nvPr>
            <p:ph type="title"/>
          </p:nvPr>
        </p:nvSpPr>
        <p:spPr>
          <a:xfrm>
            <a:off x="327025" y="563563"/>
            <a:ext cx="6172200" cy="1344612"/>
          </a:xfrm>
        </p:spPr>
        <p:txBody>
          <a:bodyPr rtlCol="0" anchor="t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ko-KR" altLang="en-US" sz="2400" spc="-150" dirty="0">
                <a:solidFill>
                  <a:prstClr val="white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2400" spc="-150" dirty="0">
                <a:solidFill>
                  <a:prstClr val="white"/>
                </a:solidFill>
                <a:latin typeface="굴림" pitchFamily="50" charset="-127"/>
                <a:ea typeface="굴림" pitchFamily="50" charset="-127"/>
              </a:rPr>
              <a:t>1.  </a:t>
            </a:r>
            <a:r>
              <a:rPr lang="ko-KR" altLang="en-US" sz="2400" spc="-150" dirty="0">
                <a:solidFill>
                  <a:prstClr val="white"/>
                </a:solidFill>
                <a:latin typeface="굴림" pitchFamily="50" charset="-127"/>
                <a:ea typeface="굴림" pitchFamily="50" charset="-127"/>
              </a:rPr>
              <a:t>전자 계약 관련 정보</a:t>
            </a:r>
            <a:r>
              <a:rPr lang="en-US" altLang="ko-KR" sz="2400" dirty="0">
                <a:solidFill>
                  <a:prstClr val="white"/>
                </a:solidFill>
                <a:latin typeface="굴림" pitchFamily="50" charset="-127"/>
                <a:ea typeface="굴림" pitchFamily="50" charset="-127"/>
              </a:rPr>
              <a:t/>
            </a:r>
            <a:br>
              <a:rPr lang="en-US" altLang="ko-KR" sz="2400" dirty="0">
                <a:solidFill>
                  <a:prstClr val="white"/>
                </a:solidFill>
                <a:latin typeface="굴림" pitchFamily="50" charset="-127"/>
                <a:ea typeface="굴림" pitchFamily="50" charset="-127"/>
              </a:rPr>
            </a:br>
            <a:r>
              <a:rPr lang="en-US" altLang="ko-KR" sz="2400" dirty="0">
                <a:solidFill>
                  <a:prstClr val="white"/>
                </a:solidFill>
                <a:latin typeface="굴림" pitchFamily="50" charset="-127"/>
                <a:ea typeface="굴림" pitchFamily="50" charset="-127"/>
              </a:rPr>
              <a:t>     </a:t>
            </a:r>
            <a:r>
              <a:rPr lang="en-US" altLang="ko-KR" sz="1800" dirty="0">
                <a:solidFill>
                  <a:prstClr val="white"/>
                </a:solidFill>
                <a:latin typeface="굴림" pitchFamily="50" charset="-127"/>
                <a:ea typeface="굴림" pitchFamily="50" charset="-127"/>
              </a:rPr>
              <a:t>1. </a:t>
            </a:r>
            <a:r>
              <a:rPr lang="en-US" altLang="ko-KR" sz="1800" dirty="0" smtClean="0">
                <a:solidFill>
                  <a:prstClr val="white"/>
                </a:solidFill>
                <a:latin typeface="굴림" pitchFamily="50" charset="-127"/>
                <a:ea typeface="굴림" pitchFamily="50" charset="-127"/>
              </a:rPr>
              <a:t>1. </a:t>
            </a:r>
            <a:r>
              <a:rPr lang="ko-KR" altLang="en-US" sz="1800" dirty="0" smtClean="0">
                <a:solidFill>
                  <a:prstClr val="white"/>
                </a:solidFill>
                <a:latin typeface="굴림" pitchFamily="50" charset="-127"/>
                <a:ea typeface="굴림" pitchFamily="50" charset="-127"/>
              </a:rPr>
              <a:t>계약서 </a:t>
            </a:r>
            <a:r>
              <a:rPr lang="ko-KR" altLang="en-US" sz="1800" spc="-150" dirty="0" smtClean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종류</a:t>
            </a:r>
            <a:endParaRPr lang="ko-KR" altLang="en-US" sz="2400" spc="-150" dirty="0">
              <a:solidFill>
                <a:schemeClr val="bg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-14287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8" y="8402796"/>
            <a:ext cx="1438275" cy="447675"/>
          </a:xfrm>
          <a:prstGeom prst="rect">
            <a:avLst/>
          </a:prstGeom>
        </p:spPr>
      </p:pic>
      <p:sp>
        <p:nvSpPr>
          <p:cNvPr id="12" name="TextBox 17"/>
          <p:cNvSpPr txBox="1"/>
          <p:nvPr/>
        </p:nvSpPr>
        <p:spPr>
          <a:xfrm>
            <a:off x="332656" y="1857356"/>
            <a:ext cx="6166569" cy="105259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나눔명조" charset="-127"/>
                <a:ea typeface="굴림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나눔명조" charset="-127"/>
                <a:ea typeface="굴림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나눔명조" charset="-127"/>
                <a:ea typeface="굴림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나눔명조" charset="-127"/>
                <a:ea typeface="굴림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나눔명조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나눔명조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나눔명조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나눔명조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나눔명조" charset="-127"/>
                <a:ea typeface="굴림" pitchFamily="50" charset="-127"/>
                <a:cs typeface="+mn-cs"/>
              </a:defRPr>
            </a:lvl9pPr>
          </a:lstStyle>
          <a:p>
            <a:pPr indent="-5143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* </a:t>
            </a:r>
            <a:r>
              <a:rPr kumimoji="0" lang="ko-KR" altLang="en-US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서면 계약서 관리 기관 </a:t>
            </a:r>
            <a:r>
              <a:rPr kumimoji="0" lang="en-US" altLang="ko-KR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 (2017</a:t>
            </a:r>
            <a:r>
              <a:rPr kumimoji="0" lang="ko-KR" altLang="en-US" sz="1300" b="1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년 </a:t>
            </a:r>
            <a:r>
              <a:rPr kumimoji="0" lang="en-US" altLang="ko-KR" sz="1300" b="1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7</a:t>
            </a:r>
            <a:r>
              <a:rPr kumimoji="0" lang="ko-KR" altLang="en-US" sz="1300" b="1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월 </a:t>
            </a:r>
            <a:r>
              <a:rPr kumimoji="0" lang="ko-KR" altLang="en-US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이전</a:t>
            </a:r>
            <a:r>
              <a:rPr kumimoji="0" lang="en-US" altLang="ko-KR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)</a:t>
            </a:r>
          </a:p>
          <a:p>
            <a:pPr indent="-5143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  </a:t>
            </a:r>
            <a:r>
              <a:rPr kumimoji="0" lang="en-US" altLang="ko-KR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- </a:t>
            </a:r>
            <a:r>
              <a:rPr kumimoji="0" lang="ko-KR" altLang="en-US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전자 계약서 미등록</a:t>
            </a:r>
            <a:endParaRPr kumimoji="0" lang="en-US" altLang="ko-KR" sz="1300" b="1" spc="-30" dirty="0" smtClean="0">
              <a:solidFill>
                <a:schemeClr val="tx1">
                  <a:lumMod val="65000"/>
                  <a:lumOff val="35000"/>
                </a:schemeClr>
              </a:solidFill>
              <a:latin typeface="굴림" pitchFamily="50" charset="-127"/>
            </a:endParaRPr>
          </a:p>
          <a:p>
            <a:pPr indent="-5143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300" b="1" spc="-30" dirty="0" smtClean="0">
              <a:solidFill>
                <a:schemeClr val="tx1">
                  <a:lumMod val="65000"/>
                  <a:lumOff val="35000"/>
                </a:schemeClr>
              </a:solidFill>
              <a:latin typeface="굴림" pitchFamily="50" charset="-127"/>
            </a:endParaRPr>
          </a:p>
          <a:p>
            <a:pPr indent="-5143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* </a:t>
            </a:r>
            <a:r>
              <a:rPr kumimoji="0" lang="ko-KR" altLang="en-US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전자 계약서 등록 및 갱신</a:t>
            </a:r>
            <a:endParaRPr kumimoji="0" lang="en-US" altLang="ko-KR" sz="1300" b="1" spc="-30" dirty="0" smtClean="0">
              <a:solidFill>
                <a:schemeClr val="tx1">
                  <a:lumMod val="65000"/>
                  <a:lumOff val="35000"/>
                </a:schemeClr>
              </a:solidFill>
              <a:latin typeface="굴림" pitchFamily="50" charset="-127"/>
            </a:endParaRP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69" y="3961152"/>
            <a:ext cx="6181323" cy="4203936"/>
          </a:xfrm>
          <a:prstGeom prst="rect">
            <a:avLst/>
          </a:prstGeom>
        </p:spPr>
      </p:pic>
      <p:sp>
        <p:nvSpPr>
          <p:cNvPr id="18" name="직사각형 17"/>
          <p:cNvSpPr/>
          <p:nvPr/>
        </p:nvSpPr>
        <p:spPr>
          <a:xfrm>
            <a:off x="980728" y="5915573"/>
            <a:ext cx="1152128" cy="2406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073712"/>
              </p:ext>
            </p:extLst>
          </p:nvPr>
        </p:nvGraphicFramePr>
        <p:xfrm>
          <a:off x="633388" y="2894214"/>
          <a:ext cx="5747940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="" xmlns:a16="http://schemas.microsoft.com/office/drawing/2014/main" val="1182186243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3389864473"/>
                    </a:ext>
                  </a:extLst>
                </a:gridCol>
                <a:gridCol w="2699940">
                  <a:extLst>
                    <a:ext uri="{9D8B030D-6E8A-4147-A177-3AD203B41FA5}">
                      <a16:colId xmlns="" xmlns:a16="http://schemas.microsoft.com/office/drawing/2014/main" val="3014204896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계약 구분</a:t>
                      </a:r>
                      <a:endParaRPr lang="ko-KR" altLang="en-US" sz="100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전자 계약 등록</a:t>
                      </a:r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(</a:t>
                      </a:r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갱신</a:t>
                      </a:r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)</a:t>
                      </a:r>
                      <a:endParaRPr lang="ko-KR" altLang="en-US" sz="100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18923460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서면 계약 기관</a:t>
                      </a:r>
                      <a:endParaRPr lang="ko-KR" altLang="en-US" sz="100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바로 </a:t>
                      </a:r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(</a:t>
                      </a:r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전자 계약</a:t>
                      </a:r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)</a:t>
                      </a:r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갱신 가능</a:t>
                      </a:r>
                      <a:endParaRPr lang="ko-KR" altLang="en-US" sz="100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73970958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 latinLnBrk="1"/>
                      <a:endParaRPr lang="en-US" altLang="ko-KR" sz="1000" dirty="0" smtClean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전자 계약 기관</a:t>
                      </a:r>
                      <a:endParaRPr lang="ko-KR" altLang="en-US" sz="100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통합 </a:t>
                      </a:r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계약서</a:t>
                      </a:r>
                      <a:endParaRPr lang="ko-KR" altLang="en-US" sz="100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00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만료 </a:t>
                      </a:r>
                      <a:r>
                        <a:rPr lang="en-US" altLang="ko-KR" sz="100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  <a:r>
                        <a:rPr lang="ko-KR" altLang="en-US" sz="100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개월 전부터 갱신 가능</a:t>
                      </a:r>
                      <a:endParaRPr lang="ko-KR" altLang="en-US" sz="100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606593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단일 사업 계약서</a:t>
                      </a:r>
                      <a:endParaRPr lang="ko-KR" altLang="en-US" sz="100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바로 갱신 가능</a:t>
                      </a:r>
                      <a:endParaRPr lang="ko-KR" altLang="en-US" sz="100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480625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290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69" y="4566813"/>
            <a:ext cx="6139056" cy="3749603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242888" y="442913"/>
            <a:ext cx="6372225" cy="1344612"/>
          </a:xfrm>
          <a:prstGeom prst="rect">
            <a:avLst/>
          </a:prstGeom>
          <a:solidFill>
            <a:srgbClr val="516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rgbClr val="516F56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35613" y="8604250"/>
            <a:ext cx="1187450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spc="-3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굴림" pitchFamily="50" charset="-127"/>
                <a:ea typeface="굴림" pitchFamily="50" charset="-127"/>
              </a:rPr>
              <a:t>3 / 6</a:t>
            </a:r>
            <a:endParaRPr kumimoji="0" lang="en-US" altLang="ko-KR" sz="1000" spc="-30" dirty="0">
              <a:solidFill>
                <a:schemeClr val="tx1">
                  <a:lumMod val="50000"/>
                  <a:lumOff val="50000"/>
                </a:schemeClr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9" name="TextBox 17"/>
          <p:cNvSpPr txBox="1"/>
          <p:nvPr/>
        </p:nvSpPr>
        <p:spPr>
          <a:xfrm>
            <a:off x="332656" y="1857356"/>
            <a:ext cx="6166569" cy="3323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나눔명조" charset="-127"/>
                <a:ea typeface="굴림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나눔명조" charset="-127"/>
                <a:ea typeface="굴림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나눔명조" charset="-127"/>
                <a:ea typeface="굴림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나눔명조" charset="-127"/>
                <a:ea typeface="굴림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나눔명조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나눔명조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나눔명조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나눔명조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나눔명조" charset="-127"/>
                <a:ea typeface="굴림" pitchFamily="50" charset="-127"/>
                <a:cs typeface="+mn-cs"/>
              </a:defRPr>
            </a:lvl9pPr>
          </a:lstStyle>
          <a:p>
            <a:pPr indent="-51435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* </a:t>
            </a:r>
            <a:r>
              <a:rPr kumimoji="0" lang="ko-KR" altLang="en-US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위탁 계약 범위에 따른 전자 계약서</a:t>
            </a:r>
            <a:endParaRPr kumimoji="0" lang="en-US" altLang="ko-KR" sz="200" b="1" spc="-30" dirty="0" smtClean="0">
              <a:solidFill>
                <a:schemeClr val="tx1">
                  <a:lumMod val="65000"/>
                  <a:lumOff val="35000"/>
                </a:schemeClr>
              </a:solidFill>
              <a:latin typeface="굴림" pitchFamily="50" charset="-127"/>
            </a:endParaRPr>
          </a:p>
        </p:txBody>
      </p:sp>
      <p:sp>
        <p:nvSpPr>
          <p:cNvPr id="10" name="제목 6"/>
          <p:cNvSpPr>
            <a:spLocks noGrp="1"/>
          </p:cNvSpPr>
          <p:nvPr>
            <p:ph type="title"/>
          </p:nvPr>
        </p:nvSpPr>
        <p:spPr>
          <a:xfrm>
            <a:off x="327025" y="563563"/>
            <a:ext cx="6172200" cy="1344612"/>
          </a:xfrm>
        </p:spPr>
        <p:txBody>
          <a:bodyPr rtlCol="0" anchor="t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ko-KR" altLang="en-US" sz="2400" spc="-150" dirty="0" smtClean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2400" spc="-150" dirty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1</a:t>
            </a:r>
            <a:r>
              <a:rPr lang="en-US" altLang="ko-KR" sz="2400" spc="-150" dirty="0" smtClean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.  </a:t>
            </a:r>
            <a:r>
              <a:rPr lang="ko-KR" altLang="en-US" sz="2400" spc="-150" dirty="0" smtClean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전자 계약 관련 정보</a:t>
            </a:r>
            <a:r>
              <a:rPr lang="en-US" altLang="ko-KR" sz="2400" dirty="0">
                <a:solidFill>
                  <a:prstClr val="white"/>
                </a:solidFill>
                <a:latin typeface="굴림" pitchFamily="50" charset="-127"/>
                <a:ea typeface="굴림" pitchFamily="50" charset="-127"/>
              </a:rPr>
              <a:t/>
            </a:r>
            <a:br>
              <a:rPr lang="en-US" altLang="ko-KR" sz="2400" dirty="0">
                <a:solidFill>
                  <a:prstClr val="white"/>
                </a:solidFill>
                <a:latin typeface="굴림" pitchFamily="50" charset="-127"/>
                <a:ea typeface="굴림" pitchFamily="50" charset="-127"/>
              </a:rPr>
            </a:br>
            <a:r>
              <a:rPr lang="en-US" altLang="ko-KR" sz="2400" dirty="0">
                <a:solidFill>
                  <a:prstClr val="white"/>
                </a:solidFill>
                <a:latin typeface="굴림" pitchFamily="50" charset="-127"/>
                <a:ea typeface="굴림" pitchFamily="50" charset="-127"/>
              </a:rPr>
              <a:t>     </a:t>
            </a:r>
            <a:r>
              <a:rPr lang="en-US" altLang="ko-KR" sz="1800" dirty="0">
                <a:solidFill>
                  <a:prstClr val="white"/>
                </a:solidFill>
                <a:latin typeface="굴림" pitchFamily="50" charset="-127"/>
                <a:ea typeface="굴림" pitchFamily="50" charset="-127"/>
              </a:rPr>
              <a:t>1. </a:t>
            </a:r>
            <a:r>
              <a:rPr lang="en-US" altLang="ko-KR" sz="1800" dirty="0" smtClean="0">
                <a:solidFill>
                  <a:prstClr val="white"/>
                </a:solidFill>
                <a:latin typeface="굴림" pitchFamily="50" charset="-127"/>
                <a:ea typeface="굴림" pitchFamily="50" charset="-127"/>
              </a:rPr>
              <a:t>2. </a:t>
            </a:r>
            <a:r>
              <a:rPr lang="ko-KR" altLang="en-US" sz="1800" spc="-150" dirty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전자 계약서 종류</a:t>
            </a:r>
            <a:endParaRPr lang="ko-KR" altLang="en-US" sz="2400" spc="-150" dirty="0">
              <a:solidFill>
                <a:schemeClr val="bg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-14287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1009306" y="7709134"/>
            <a:ext cx="4680520" cy="2499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8" y="8402796"/>
            <a:ext cx="1438275" cy="447675"/>
          </a:xfrm>
          <a:prstGeom prst="rect">
            <a:avLst/>
          </a:prstGeom>
        </p:spPr>
      </p:pic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817110"/>
              </p:ext>
            </p:extLst>
          </p:nvPr>
        </p:nvGraphicFramePr>
        <p:xfrm>
          <a:off x="620688" y="2186795"/>
          <a:ext cx="5760640" cy="1139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>
                  <a:extLst>
                    <a:ext uri="{9D8B030D-6E8A-4147-A177-3AD203B41FA5}">
                      <a16:colId xmlns="" xmlns:a16="http://schemas.microsoft.com/office/drawing/2014/main" val="1352817803"/>
                    </a:ext>
                  </a:extLst>
                </a:gridCol>
                <a:gridCol w="1066800">
                  <a:extLst>
                    <a:ext uri="{9D8B030D-6E8A-4147-A177-3AD203B41FA5}">
                      <a16:colId xmlns="" xmlns:a16="http://schemas.microsoft.com/office/drawing/2014/main" val="4266341099"/>
                    </a:ext>
                  </a:extLst>
                </a:gridCol>
                <a:gridCol w="949424">
                  <a:extLst>
                    <a:ext uri="{9D8B030D-6E8A-4147-A177-3AD203B41FA5}">
                      <a16:colId xmlns="" xmlns:a16="http://schemas.microsoft.com/office/drawing/2014/main" val="695135056"/>
                    </a:ext>
                  </a:extLst>
                </a:gridCol>
                <a:gridCol w="2677616">
                  <a:extLst>
                    <a:ext uri="{9D8B030D-6E8A-4147-A177-3AD203B41FA5}">
                      <a16:colId xmlns="" xmlns:a16="http://schemas.microsoft.com/office/drawing/2014/main" val="3180516897"/>
                    </a:ext>
                  </a:extLst>
                </a:gridCol>
              </a:tblGrid>
              <a:tr h="26475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만</a:t>
                      </a:r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12</a:t>
                      </a:r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세 이하</a:t>
                      </a:r>
                      <a:endParaRPr lang="en-US" altLang="ko-KR" sz="1000" dirty="0" smtClean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아동 대상</a:t>
                      </a:r>
                      <a:endParaRPr lang="ko-KR" altLang="en-US" sz="100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만 </a:t>
                      </a:r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65</a:t>
                      </a:r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세 이상</a:t>
                      </a:r>
                      <a:endParaRPr lang="en-US" altLang="ko-KR" sz="1000" dirty="0" smtClean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노인 대상</a:t>
                      </a:r>
                      <a:endParaRPr lang="ko-KR" altLang="en-US" sz="100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계약서 종류</a:t>
                      </a:r>
                      <a:endParaRPr lang="ko-KR" altLang="en-US" sz="100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갱신 가능일</a:t>
                      </a:r>
                      <a:endParaRPr lang="ko-KR" altLang="en-US" sz="100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02884528"/>
                  </a:ext>
                </a:extLst>
              </a:tr>
              <a:tr h="24778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O</a:t>
                      </a:r>
                      <a:endParaRPr lang="ko-KR" altLang="en-US" sz="100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O</a:t>
                      </a:r>
                      <a:endParaRPr lang="ko-KR" altLang="en-US" sz="100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통합</a:t>
                      </a:r>
                      <a:r>
                        <a:rPr lang="ko-KR" altLang="en-US" sz="1000" baseline="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계약서</a:t>
                      </a:r>
                      <a:endParaRPr lang="ko-KR" altLang="en-US" sz="100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계약 만료 </a:t>
                      </a:r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개월 전부터 갱신 가능</a:t>
                      </a:r>
                      <a:endParaRPr lang="ko-KR" altLang="en-US" sz="100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33507072"/>
                  </a:ext>
                </a:extLst>
              </a:tr>
              <a:tr h="24778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O</a:t>
                      </a:r>
                      <a:endParaRPr lang="ko-KR" altLang="en-US" sz="100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X</a:t>
                      </a:r>
                      <a:endParaRPr lang="ko-KR" altLang="en-US" sz="100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endParaRPr lang="en-US" altLang="ko-KR" sz="1000" dirty="0" smtClean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단일 계약서</a:t>
                      </a:r>
                      <a:endParaRPr lang="ko-KR" altLang="en-US" sz="100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latinLnBrk="1"/>
                      <a:endParaRPr lang="en-US" altLang="ko-KR" sz="1000" dirty="0" smtClean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algn="l" latinLnBrk="1"/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바로 통합 계약서로 갱신 가능</a:t>
                      </a:r>
                      <a:endParaRPr lang="ko-KR" altLang="en-US" sz="100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60277580"/>
                  </a:ext>
                </a:extLst>
              </a:tr>
              <a:tr h="24778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X</a:t>
                      </a:r>
                      <a:endParaRPr lang="ko-KR" altLang="en-US" sz="100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O</a:t>
                      </a:r>
                      <a:endParaRPr lang="ko-KR" altLang="en-US" sz="100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7266488"/>
                  </a:ext>
                </a:extLst>
              </a:tr>
            </a:tbl>
          </a:graphicData>
        </a:graphic>
      </p:graphicFrame>
      <p:sp>
        <p:nvSpPr>
          <p:cNvPr id="13" name="TextBox 17"/>
          <p:cNvSpPr txBox="1"/>
          <p:nvPr/>
        </p:nvSpPr>
        <p:spPr>
          <a:xfrm>
            <a:off x="332656" y="3335164"/>
            <a:ext cx="6166569" cy="8125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나눔명조" charset="-127"/>
                <a:ea typeface="굴림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나눔명조" charset="-127"/>
                <a:ea typeface="굴림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나눔명조" charset="-127"/>
                <a:ea typeface="굴림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나눔명조" charset="-127"/>
                <a:ea typeface="굴림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나눔명조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나눔명조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나눔명조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나눔명조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나눔명조" charset="-127"/>
                <a:ea typeface="굴림" pitchFamily="50" charset="-127"/>
                <a:cs typeface="+mn-cs"/>
              </a:defRPr>
            </a:lvl9pPr>
          </a:lstStyle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300" b="1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* </a:t>
            </a:r>
            <a:r>
              <a:rPr kumimoji="0" lang="en-US" altLang="ko-KR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(12</a:t>
            </a:r>
            <a:r>
              <a:rPr kumimoji="0" lang="ko-KR" altLang="en-US" sz="1300" b="1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세 이하</a:t>
            </a:r>
            <a:r>
              <a:rPr kumimoji="0" lang="en-US" altLang="ko-KR" sz="1300" b="1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, 65</a:t>
            </a:r>
            <a:r>
              <a:rPr kumimoji="0" lang="ko-KR" altLang="en-US" sz="1300" b="1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세 이하 대상 </a:t>
            </a:r>
            <a:r>
              <a:rPr kumimoji="0" lang="ko-KR" altLang="en-US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계약서</a:t>
            </a:r>
            <a:r>
              <a:rPr kumimoji="0" lang="en-US" altLang="ko-KR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)</a:t>
            </a:r>
            <a:r>
              <a:rPr kumimoji="0" lang="ko-KR" altLang="en-US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 </a:t>
            </a:r>
            <a:r>
              <a:rPr kumimoji="0" lang="ko-KR" altLang="en-US" sz="1300" b="1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각각 </a:t>
            </a:r>
            <a:r>
              <a:rPr kumimoji="0" lang="en-US" altLang="ko-KR" sz="1300" b="1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2</a:t>
            </a:r>
            <a:r>
              <a:rPr kumimoji="0" lang="ko-KR" altLang="en-US" sz="1300" b="1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부 소지한 기관</a:t>
            </a:r>
            <a:endParaRPr kumimoji="0" lang="en-US" altLang="ko-KR" sz="1300" b="1" spc="-30" dirty="0" smtClean="0">
              <a:solidFill>
                <a:schemeClr val="tx1">
                  <a:lumMod val="65000"/>
                  <a:lumOff val="35000"/>
                </a:schemeClr>
              </a:solidFill>
              <a:latin typeface="굴림" pitchFamily="50" charset="-127"/>
            </a:endParaRPr>
          </a:p>
          <a:p>
            <a:pPr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  - </a:t>
            </a:r>
            <a:r>
              <a:rPr kumimoji="0" lang="ko-KR" altLang="en-US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통합 계약서 취급 </a:t>
            </a:r>
            <a:r>
              <a:rPr kumimoji="0" lang="en-US" altLang="ko-KR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: </a:t>
            </a:r>
            <a:r>
              <a:rPr kumimoji="0" lang="ko-KR" altLang="en-US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만료 </a:t>
            </a:r>
            <a:r>
              <a:rPr kumimoji="0" lang="en-US" altLang="ko-KR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1</a:t>
            </a:r>
            <a:r>
              <a:rPr kumimoji="0" lang="ko-KR" altLang="en-US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개월 전부터 갱신 가능</a:t>
            </a:r>
            <a:endParaRPr kumimoji="0" lang="en-US" altLang="ko-KR" sz="1300" b="1" spc="-30" dirty="0" smtClean="0">
              <a:solidFill>
                <a:schemeClr val="tx1">
                  <a:lumMod val="65000"/>
                  <a:lumOff val="35000"/>
                </a:schemeClr>
              </a:solidFill>
              <a:latin typeface="굴림" pitchFamily="50" charset="-127"/>
            </a:endParaRPr>
          </a:p>
          <a:p>
            <a:pPr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300" b="1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 </a:t>
            </a:r>
            <a:r>
              <a:rPr kumimoji="0" lang="en-US" altLang="ko-KR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 - </a:t>
            </a:r>
            <a:r>
              <a:rPr kumimoji="0" lang="ko-KR" altLang="en-US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최종 갱신일 </a:t>
            </a:r>
            <a:r>
              <a:rPr kumimoji="0" lang="en-US" altLang="ko-KR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: </a:t>
            </a:r>
            <a:r>
              <a:rPr kumimoji="0" lang="ko-KR" altLang="en-US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이후 등록된 계약서의 계약 승인일</a:t>
            </a:r>
            <a:endParaRPr kumimoji="0" lang="en-US" altLang="ko-KR" sz="1300" b="1" spc="-30" dirty="0" smtClean="0">
              <a:solidFill>
                <a:schemeClr val="tx1">
                  <a:lumMod val="65000"/>
                  <a:lumOff val="35000"/>
                </a:schemeClr>
              </a:solidFill>
              <a:latin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5875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242888" y="442913"/>
            <a:ext cx="6372225" cy="1344612"/>
          </a:xfrm>
          <a:prstGeom prst="rect">
            <a:avLst/>
          </a:prstGeom>
          <a:solidFill>
            <a:srgbClr val="516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rgbClr val="516F56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35613" y="8604250"/>
            <a:ext cx="1187450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spc="-30" dirty="0">
                <a:solidFill>
                  <a:schemeClr val="tx1">
                    <a:lumMod val="50000"/>
                    <a:lumOff val="50000"/>
                  </a:schemeClr>
                </a:solidFill>
                <a:latin typeface="굴림" pitchFamily="50" charset="-127"/>
                <a:ea typeface="굴림" pitchFamily="50" charset="-127"/>
              </a:rPr>
              <a:t>4</a:t>
            </a:r>
            <a:r>
              <a:rPr kumimoji="0" lang="en-US" altLang="ko-KR" sz="1000" spc="-3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굴림" pitchFamily="50" charset="-127"/>
                <a:ea typeface="굴림" pitchFamily="50" charset="-127"/>
              </a:rPr>
              <a:t> / 6</a:t>
            </a:r>
            <a:endParaRPr kumimoji="0" lang="en-US" altLang="ko-KR" sz="1000" spc="-30" dirty="0">
              <a:solidFill>
                <a:schemeClr val="tx1">
                  <a:lumMod val="50000"/>
                  <a:lumOff val="50000"/>
                </a:schemeClr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0" name="제목 6"/>
          <p:cNvSpPr>
            <a:spLocks noGrp="1"/>
          </p:cNvSpPr>
          <p:nvPr>
            <p:ph type="title"/>
          </p:nvPr>
        </p:nvSpPr>
        <p:spPr>
          <a:xfrm>
            <a:off x="327025" y="563563"/>
            <a:ext cx="6172200" cy="1344612"/>
          </a:xfrm>
        </p:spPr>
        <p:txBody>
          <a:bodyPr rtlCol="0" anchor="t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ko-KR" altLang="en-US" sz="2400" spc="-150" dirty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2400" spc="-150" dirty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1.  </a:t>
            </a:r>
            <a:r>
              <a:rPr lang="ko-KR" altLang="en-US" sz="2400" spc="-150" dirty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전자 계약 관련 정보</a:t>
            </a:r>
            <a:r>
              <a:rPr lang="en-US" altLang="ko-KR" sz="2400" dirty="0">
                <a:solidFill>
                  <a:prstClr val="white"/>
                </a:solidFill>
                <a:latin typeface="굴림" pitchFamily="50" charset="-127"/>
                <a:ea typeface="굴림" pitchFamily="50" charset="-127"/>
              </a:rPr>
              <a:t/>
            </a:r>
            <a:br>
              <a:rPr lang="en-US" altLang="ko-KR" sz="2400" dirty="0">
                <a:solidFill>
                  <a:prstClr val="white"/>
                </a:solidFill>
                <a:latin typeface="굴림" pitchFamily="50" charset="-127"/>
                <a:ea typeface="굴림" pitchFamily="50" charset="-127"/>
              </a:rPr>
            </a:br>
            <a:r>
              <a:rPr lang="en-US" altLang="ko-KR" sz="2400" dirty="0">
                <a:solidFill>
                  <a:prstClr val="white"/>
                </a:solidFill>
                <a:latin typeface="굴림" pitchFamily="50" charset="-127"/>
                <a:ea typeface="굴림" pitchFamily="50" charset="-127"/>
              </a:rPr>
              <a:t>     </a:t>
            </a:r>
            <a:r>
              <a:rPr lang="en-US" altLang="ko-KR" sz="1800" dirty="0">
                <a:solidFill>
                  <a:prstClr val="white"/>
                </a:solidFill>
                <a:latin typeface="굴림" pitchFamily="50" charset="-127"/>
                <a:ea typeface="굴림" pitchFamily="50" charset="-127"/>
              </a:rPr>
              <a:t>1. </a:t>
            </a:r>
            <a:r>
              <a:rPr lang="en-US" altLang="ko-KR" sz="1800" dirty="0" smtClean="0">
                <a:solidFill>
                  <a:prstClr val="white"/>
                </a:solidFill>
                <a:latin typeface="굴림" pitchFamily="50" charset="-127"/>
                <a:ea typeface="굴림" pitchFamily="50" charset="-127"/>
              </a:rPr>
              <a:t>3. </a:t>
            </a:r>
            <a:r>
              <a:rPr lang="ko-KR" altLang="en-US" sz="1800" spc="-150" dirty="0" smtClean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등록 </a:t>
            </a:r>
            <a:r>
              <a:rPr lang="en-US" altLang="ko-KR" sz="1800" spc="-150" dirty="0" smtClean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/ </a:t>
            </a:r>
            <a:r>
              <a:rPr lang="ko-KR" altLang="en-US" sz="1800" spc="-150" dirty="0" smtClean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갱신 시</a:t>
            </a:r>
            <a:r>
              <a:rPr lang="en-US" altLang="ko-KR" sz="1800" spc="-150" dirty="0" smtClean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800" spc="-150" dirty="0" smtClean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유의 사항</a:t>
            </a:r>
            <a:endParaRPr lang="ko-KR" altLang="en-US" sz="2400" spc="-150" dirty="0">
              <a:solidFill>
                <a:schemeClr val="bg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-14287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8" y="8402796"/>
            <a:ext cx="1438275" cy="447675"/>
          </a:xfrm>
          <a:prstGeom prst="rect">
            <a:avLst/>
          </a:prstGeom>
        </p:spPr>
      </p:pic>
      <p:sp>
        <p:nvSpPr>
          <p:cNvPr id="12" name="TextBox 17"/>
          <p:cNvSpPr txBox="1"/>
          <p:nvPr/>
        </p:nvSpPr>
        <p:spPr>
          <a:xfrm>
            <a:off x="332656" y="1857356"/>
            <a:ext cx="6166569" cy="17727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나눔명조" charset="-127"/>
                <a:ea typeface="굴림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나눔명조" charset="-127"/>
                <a:ea typeface="굴림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나눔명조" charset="-127"/>
                <a:ea typeface="굴림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나눔명조" charset="-127"/>
                <a:ea typeface="굴림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나눔명조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나눔명조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나눔명조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나눔명조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나눔명조" charset="-127"/>
                <a:ea typeface="굴림" pitchFamily="50" charset="-127"/>
                <a:cs typeface="+mn-cs"/>
              </a:defRPr>
            </a:lvl9pPr>
          </a:lstStyle>
          <a:p>
            <a:pPr indent="-5143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* </a:t>
            </a:r>
            <a:r>
              <a:rPr kumimoji="0" lang="ko-KR" altLang="en-US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전자 계약 등록 </a:t>
            </a:r>
            <a:r>
              <a:rPr kumimoji="0" lang="en-US" altLang="ko-KR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/ </a:t>
            </a:r>
            <a:r>
              <a:rPr kumimoji="0" lang="ko-KR" altLang="en-US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갱신</a:t>
            </a:r>
            <a:r>
              <a:rPr kumimoji="0" lang="en-US" altLang="ko-KR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 </a:t>
            </a:r>
            <a:r>
              <a:rPr kumimoji="0" lang="ko-KR" altLang="en-US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시</a:t>
            </a:r>
            <a:r>
              <a:rPr kumimoji="0" lang="en-US" altLang="ko-KR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, </a:t>
            </a:r>
            <a:r>
              <a:rPr kumimoji="0" lang="ko-KR" altLang="en-US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유의 사항</a:t>
            </a:r>
            <a:endParaRPr kumimoji="0" lang="en-US" altLang="ko-KR" sz="1300" b="1" spc="-30" dirty="0" smtClean="0">
              <a:solidFill>
                <a:schemeClr val="tx1">
                  <a:lumMod val="65000"/>
                  <a:lumOff val="35000"/>
                </a:schemeClr>
              </a:solidFill>
              <a:latin typeface="굴림" pitchFamily="50" charset="-127"/>
            </a:endParaRPr>
          </a:p>
          <a:p>
            <a:pPr indent="-5143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  </a:t>
            </a:r>
            <a:r>
              <a:rPr kumimoji="0" lang="en-US" altLang="ko-KR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- </a:t>
            </a:r>
            <a:r>
              <a:rPr kumimoji="0" lang="ko-KR" altLang="en-US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기관 인증서</a:t>
            </a:r>
            <a:r>
              <a:rPr kumimoji="0" lang="en-US" altLang="ko-KR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 </a:t>
            </a:r>
            <a:r>
              <a:rPr kumimoji="0" lang="ko-KR" altLang="en-US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미등록 </a:t>
            </a:r>
            <a:r>
              <a:rPr kumimoji="0" lang="en-US" altLang="ko-KR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: </a:t>
            </a:r>
            <a:r>
              <a:rPr kumimoji="0" lang="ko-KR" altLang="en-US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기관 인증서 등록</a:t>
            </a:r>
            <a:endParaRPr kumimoji="0" lang="en-US" altLang="ko-KR" sz="1300" b="1" spc="-30" dirty="0" smtClean="0">
              <a:solidFill>
                <a:schemeClr val="tx1">
                  <a:lumMod val="65000"/>
                  <a:lumOff val="35000"/>
                </a:schemeClr>
              </a:solidFill>
              <a:latin typeface="굴림" pitchFamily="50" charset="-127"/>
            </a:endParaRPr>
          </a:p>
          <a:p>
            <a:pPr indent="-5143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300" b="1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 </a:t>
            </a:r>
            <a:r>
              <a:rPr kumimoji="0" lang="en-US" altLang="ko-KR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 - </a:t>
            </a:r>
            <a:r>
              <a:rPr kumimoji="0" lang="ko-KR" altLang="en-US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기관 인증서 유효기간 만료 </a:t>
            </a:r>
            <a:r>
              <a:rPr kumimoji="0" lang="en-US" altLang="ko-KR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: </a:t>
            </a:r>
            <a:r>
              <a:rPr kumimoji="0" lang="ko-KR" altLang="en-US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기관 인증서 갱신</a:t>
            </a:r>
            <a:endParaRPr kumimoji="0" lang="en-US" altLang="ko-KR" sz="1300" b="1" spc="-30" dirty="0" smtClean="0">
              <a:solidFill>
                <a:schemeClr val="tx1">
                  <a:lumMod val="65000"/>
                  <a:lumOff val="35000"/>
                </a:schemeClr>
              </a:solidFill>
              <a:latin typeface="굴림" pitchFamily="50" charset="-127"/>
            </a:endParaRPr>
          </a:p>
          <a:p>
            <a:pPr indent="-5143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300" b="1" spc="-30" dirty="0" smtClean="0">
              <a:solidFill>
                <a:schemeClr val="tx1">
                  <a:lumMod val="65000"/>
                  <a:lumOff val="35000"/>
                </a:schemeClr>
              </a:solidFill>
              <a:latin typeface="굴림" pitchFamily="50" charset="-127"/>
            </a:endParaRPr>
          </a:p>
          <a:p>
            <a:pPr indent="-5143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* </a:t>
            </a:r>
            <a:r>
              <a:rPr kumimoji="0" lang="ko-KR" altLang="en-US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전자 </a:t>
            </a:r>
            <a:r>
              <a:rPr kumimoji="0" lang="ko-KR" altLang="en-US" sz="1300" b="1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계약 </a:t>
            </a:r>
            <a:r>
              <a:rPr kumimoji="0" lang="ko-KR" altLang="en-US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갱신</a:t>
            </a:r>
            <a:r>
              <a:rPr kumimoji="0" lang="en-US" altLang="ko-KR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 </a:t>
            </a:r>
            <a:r>
              <a:rPr kumimoji="0" lang="ko-KR" altLang="en-US" sz="1300" b="1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시</a:t>
            </a:r>
            <a:r>
              <a:rPr kumimoji="0" lang="en-US" altLang="ko-KR" sz="1300" b="1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, </a:t>
            </a:r>
            <a:r>
              <a:rPr kumimoji="0" lang="ko-KR" altLang="en-US" sz="1300" b="1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유의 </a:t>
            </a:r>
            <a:r>
              <a:rPr kumimoji="0" lang="ko-KR" altLang="en-US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사항</a:t>
            </a:r>
            <a:r>
              <a:rPr kumimoji="0" lang="en-US" altLang="ko-KR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/>
            </a:r>
            <a:br>
              <a:rPr kumimoji="0" lang="en-US" altLang="ko-KR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</a:br>
            <a:r>
              <a:rPr kumimoji="0" lang="en-US" altLang="ko-KR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  - </a:t>
            </a:r>
            <a:r>
              <a:rPr kumimoji="0" lang="ko-KR" altLang="en-US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현재 참여하고 있는 사업에 대한 </a:t>
            </a:r>
            <a:r>
              <a:rPr kumimoji="0" lang="en-US" altLang="ko-KR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‘</a:t>
            </a:r>
            <a:r>
              <a:rPr kumimoji="0" lang="ko-KR" altLang="en-US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교육 수료 정보</a:t>
            </a:r>
            <a:r>
              <a:rPr kumimoji="0" lang="en-US" altLang="ko-KR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’ </a:t>
            </a:r>
            <a:r>
              <a:rPr kumimoji="0" lang="ko-KR" altLang="en-US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확인</a:t>
            </a:r>
            <a:r>
              <a:rPr kumimoji="0" lang="en-US" altLang="ko-KR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(</a:t>
            </a:r>
            <a:r>
              <a:rPr kumimoji="0" lang="ko-KR" altLang="en-US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등록</a:t>
            </a:r>
            <a:r>
              <a:rPr kumimoji="0" lang="en-US" altLang="ko-KR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)</a:t>
            </a:r>
            <a:br>
              <a:rPr kumimoji="0" lang="en-US" altLang="ko-KR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</a:br>
            <a:r>
              <a:rPr kumimoji="0" lang="en-US" altLang="ko-KR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     . 24</a:t>
            </a:r>
            <a:r>
              <a:rPr kumimoji="0" lang="ko-KR" altLang="en-US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굴림" pitchFamily="50" charset="-127"/>
              </a:rPr>
              <a:t>개월 이내 수료한 기본 또는 보수 교육</a:t>
            </a:r>
            <a:endParaRPr kumimoji="0" lang="en-US" altLang="ko-KR" sz="1300" b="1" spc="-30" dirty="0">
              <a:solidFill>
                <a:schemeClr val="tx1">
                  <a:lumMod val="65000"/>
                  <a:lumOff val="35000"/>
                </a:schemeClr>
              </a:solidFill>
              <a:latin typeface="굴림" pitchFamily="50" charset="-127"/>
            </a:endParaRP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69" y="3961152"/>
            <a:ext cx="6181323" cy="4203936"/>
          </a:xfrm>
          <a:prstGeom prst="rect">
            <a:avLst/>
          </a:prstGeom>
        </p:spPr>
      </p:pic>
      <p:sp>
        <p:nvSpPr>
          <p:cNvPr id="18" name="직사각형 17"/>
          <p:cNvSpPr/>
          <p:nvPr/>
        </p:nvSpPr>
        <p:spPr>
          <a:xfrm>
            <a:off x="404664" y="5483525"/>
            <a:ext cx="2880320" cy="2406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3253754" y="6396015"/>
            <a:ext cx="3199581" cy="7682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588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06" y="3771596"/>
            <a:ext cx="6166800" cy="418937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7" name="TextBox 26"/>
          <p:cNvSpPr txBox="1"/>
          <p:nvPr/>
        </p:nvSpPr>
        <p:spPr>
          <a:xfrm>
            <a:off x="184448" y="1882175"/>
            <a:ext cx="6597352" cy="1791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전자계약 신청 전 의료기관 기본정보 및 기관인증서 등록 여부 등을 확인합니다</a:t>
            </a:r>
            <a:r>
              <a:rPr kumimoji="0" lang="en-US" altLang="ko-KR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endParaRPr kumimoji="0" lang="en-US" altLang="ko-KR" sz="300" b="1" spc="-30" dirty="0" smtClean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300" b="1" spc="-30" dirty="0" smtClean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kumimoji="0" lang="ko-KR" altLang="en-US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수정이 필요한 항목이 있으면 수정 후 </a:t>
            </a:r>
            <a:r>
              <a:rPr kumimoji="0" lang="en-US" altLang="ko-KR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[</a:t>
            </a:r>
            <a:r>
              <a:rPr kumimoji="0" lang="ko-KR" altLang="en-US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저장</a:t>
            </a:r>
            <a:r>
              <a:rPr kumimoji="0" lang="en-US" altLang="ko-KR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]</a:t>
            </a:r>
            <a:r>
              <a:rPr kumimoji="0" lang="ko-KR" altLang="en-US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버튼을 클릭하여 설정을 완료합니다</a:t>
            </a:r>
            <a:r>
              <a:rPr kumimoji="0" lang="en-US" altLang="ko-KR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kumimoji="0" lang="ko-KR" altLang="en-US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전자서명 시 사용될 기관인증서를 등록하고</a:t>
            </a:r>
            <a:r>
              <a:rPr kumimoji="0" lang="en-US" altLang="ko-KR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인증서 유효기간이 만료된 경우는 갱신</a:t>
            </a:r>
            <a:r>
              <a:rPr kumimoji="0" lang="en-US" altLang="ko-KR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0" lang="ko-KR" altLang="en-US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재등록</a:t>
            </a:r>
            <a:r>
              <a:rPr kumimoji="0" lang="en-US" altLang="ko-KR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kumimoji="0" lang="ko-KR" altLang="en-US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이 필요합니다</a:t>
            </a:r>
            <a:r>
              <a:rPr kumimoji="0" lang="en-US" altLang="ko-KR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br>
              <a:rPr kumimoji="0" lang="en-US" altLang="ko-KR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kumimoji="0" lang="en-US" altLang="ko-KR" sz="1100" b="1" spc="-30" dirty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1200" b="1" spc="-3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※</a:t>
            </a:r>
            <a:r>
              <a:rPr kumimoji="0" lang="ko-KR" altLang="en-US" sz="1200" b="1" spc="-3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1200" b="1" spc="-30" dirty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국민건강심사평가원에서 요양기관 사업자등록번호로 발급한 인증서만</a:t>
            </a:r>
            <a:r>
              <a:rPr kumimoji="0" lang="en-US" altLang="ko-KR" sz="1200" b="1" spc="-30" dirty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1200" b="1" spc="-30" dirty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등록 </a:t>
            </a:r>
            <a:r>
              <a:rPr kumimoji="0" lang="ko-KR" altLang="en-US" sz="1200" b="1" spc="-3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가능</a:t>
            </a:r>
            <a:r>
              <a:rPr kumimoji="0" lang="en-US" altLang="ko-KR" sz="1200" b="1" spc="-3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kumimoji="0" lang="en-US" altLang="ko-KR" sz="1200" b="1" spc="-3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kumimoji="0" lang="en-US" altLang="ko-KR" sz="1200" b="1" spc="-3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 ※ </a:t>
            </a:r>
            <a:r>
              <a:rPr kumimoji="0" lang="ko-KR" altLang="en-US" sz="1200" b="1" spc="-30" dirty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인증서 등록 오류 시 사업자 등록번호 등 확인 </a:t>
            </a:r>
            <a:r>
              <a:rPr kumimoji="0" lang="ko-KR" altLang="en-US" sz="1200" b="1" spc="-3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필요</a:t>
            </a:r>
            <a:endParaRPr kumimoji="0" lang="en-US" altLang="ko-KR" sz="1200" b="1" spc="-30" dirty="0" smtClean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kumimoji="0" lang="ko-KR" altLang="en-US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등록된 기본정보와 기관인증서는 전자계약 및 위탁의료기관 점검관리에 사용됩니다</a:t>
            </a:r>
            <a:r>
              <a:rPr kumimoji="0" lang="en-US" altLang="ko-KR" sz="13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kumimoji="0" lang="en-US" altLang="ko-KR" sz="1200" b="1" spc="-30" dirty="0" smtClean="0">
              <a:solidFill>
                <a:srgbClr val="0070C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1598" y="3377564"/>
            <a:ext cx="6634796" cy="5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358056" y="3970536"/>
            <a:ext cx="2829520" cy="1537568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2041040" y="3712901"/>
            <a:ext cx="139974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300" b="1" dirty="0" smtClean="0">
                <a:solidFill>
                  <a:srgbClr val="FF0000"/>
                </a:solidFill>
              </a:rPr>
              <a:t>1. </a:t>
            </a:r>
            <a:r>
              <a:rPr lang="ko-KR" altLang="en-US" sz="1300" b="1" dirty="0" err="1" smtClean="0">
                <a:solidFill>
                  <a:srgbClr val="FF0000"/>
                </a:solidFill>
              </a:rPr>
              <a:t>기관정보</a:t>
            </a:r>
            <a:r>
              <a:rPr lang="ko-KR" altLang="en-US" sz="1300" b="1" dirty="0" smtClean="0">
                <a:solidFill>
                  <a:srgbClr val="FF0000"/>
                </a:solidFill>
              </a:rPr>
              <a:t> 확인</a:t>
            </a:r>
            <a:endParaRPr lang="ko-KR" altLang="en-US" sz="1300" b="1" dirty="0">
              <a:solidFill>
                <a:srgbClr val="FF0000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1773512" y="5292080"/>
            <a:ext cx="431352" cy="216024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996" y="4733889"/>
            <a:ext cx="2862283" cy="327767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64704" y="5004048"/>
            <a:ext cx="201208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300" b="1" dirty="0" smtClean="0">
                <a:solidFill>
                  <a:srgbClr val="FF0000"/>
                </a:solidFill>
              </a:rPr>
              <a:t>2. </a:t>
            </a:r>
            <a:r>
              <a:rPr lang="ko-KR" altLang="en-US" sz="1300" b="1" dirty="0" err="1" smtClean="0">
                <a:solidFill>
                  <a:srgbClr val="FF0000"/>
                </a:solidFill>
              </a:rPr>
              <a:t>기관인증서</a:t>
            </a:r>
            <a:r>
              <a:rPr lang="ko-KR" altLang="en-US" sz="1300" b="1" dirty="0" smtClean="0">
                <a:solidFill>
                  <a:srgbClr val="FF0000"/>
                </a:solidFill>
              </a:rPr>
              <a:t> 등록</a:t>
            </a:r>
            <a:r>
              <a:rPr lang="en-US" altLang="ko-KR" sz="1300" b="1" dirty="0" smtClean="0">
                <a:solidFill>
                  <a:srgbClr val="FF0000"/>
                </a:solidFill>
              </a:rPr>
              <a:t>(</a:t>
            </a:r>
            <a:r>
              <a:rPr lang="ko-KR" altLang="en-US" sz="1300" b="1" dirty="0" smtClean="0">
                <a:solidFill>
                  <a:srgbClr val="FF0000"/>
                </a:solidFill>
              </a:rPr>
              <a:t>갱신</a:t>
            </a:r>
            <a:r>
              <a:rPr lang="en-US" altLang="ko-KR" sz="1300" b="1" dirty="0" smtClean="0">
                <a:solidFill>
                  <a:srgbClr val="FF0000"/>
                </a:solidFill>
              </a:rPr>
              <a:t>)</a:t>
            </a:r>
          </a:p>
        </p:txBody>
      </p:sp>
      <p:cxnSp>
        <p:nvCxnSpPr>
          <p:cNvPr id="25" name="꺾인 연결선 24"/>
          <p:cNvCxnSpPr>
            <a:stCxn id="15" idx="2"/>
          </p:cNvCxnSpPr>
          <p:nvPr/>
        </p:nvCxnSpPr>
        <p:spPr>
          <a:xfrm rot="16200000" flipH="1">
            <a:off x="2341782" y="5155510"/>
            <a:ext cx="864621" cy="1569808"/>
          </a:xfrm>
          <a:prstGeom prst="bentConnector2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535613" y="8604250"/>
            <a:ext cx="1187450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spc="-30" dirty="0">
                <a:solidFill>
                  <a:schemeClr val="tx1">
                    <a:lumMod val="50000"/>
                    <a:lumOff val="50000"/>
                  </a:schemeClr>
                </a:solidFill>
                <a:latin typeface="굴림" pitchFamily="50" charset="-127"/>
                <a:ea typeface="굴림" pitchFamily="50" charset="-127"/>
              </a:rPr>
              <a:t>5</a:t>
            </a:r>
            <a:r>
              <a:rPr kumimoji="0" lang="en-US" altLang="ko-KR" sz="1000" spc="-3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굴림" pitchFamily="50" charset="-127"/>
                <a:ea typeface="굴림" pitchFamily="50" charset="-127"/>
              </a:rPr>
              <a:t> / 6</a:t>
            </a:r>
            <a:endParaRPr kumimoji="0" lang="en-US" altLang="ko-KR" sz="1000" spc="-30" dirty="0">
              <a:solidFill>
                <a:schemeClr val="tx1">
                  <a:lumMod val="50000"/>
                  <a:lumOff val="50000"/>
                </a:schemeClr>
              </a:solidFill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88" y="8402796"/>
            <a:ext cx="1438275" cy="447675"/>
          </a:xfrm>
          <a:prstGeom prst="rect">
            <a:avLst/>
          </a:prstGeom>
        </p:spPr>
      </p:pic>
      <p:sp>
        <p:nvSpPr>
          <p:cNvPr id="18" name="직사각형 17"/>
          <p:cNvSpPr/>
          <p:nvPr/>
        </p:nvSpPr>
        <p:spPr>
          <a:xfrm>
            <a:off x="242888" y="442913"/>
            <a:ext cx="6372225" cy="1344612"/>
          </a:xfrm>
          <a:prstGeom prst="rect">
            <a:avLst/>
          </a:prstGeom>
          <a:solidFill>
            <a:srgbClr val="516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rgbClr val="516F56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1" name="제목 6"/>
          <p:cNvSpPr txBox="1">
            <a:spLocks/>
          </p:cNvSpPr>
          <p:nvPr/>
        </p:nvSpPr>
        <p:spPr bwMode="auto">
          <a:xfrm>
            <a:off x="327025" y="563563"/>
            <a:ext cx="6172200" cy="134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나눔명조" charset="-127"/>
                <a:ea typeface="나눔명조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나눔명조" charset="-127"/>
                <a:ea typeface="나눔명조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나눔명조" charset="-127"/>
                <a:ea typeface="나눔명조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나눔명조" charset="-127"/>
                <a:ea typeface="나눔명조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나눔명조" charset="-127"/>
                <a:ea typeface="나눔명조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나눔명조" charset="-127"/>
                <a:ea typeface="나눔명조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나눔명조" charset="-127"/>
                <a:ea typeface="나눔명조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나눔명조" charset="-127"/>
                <a:ea typeface="나눔명조" charset="-127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kumimoji="0" lang="en-US" altLang="ko-KR" sz="2400" spc="-150" dirty="0" smtClean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 2.  </a:t>
            </a:r>
            <a:r>
              <a:rPr kumimoji="0" lang="ko-KR" altLang="en-US" sz="2400" spc="-150" dirty="0" smtClean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전자 계약 등록</a:t>
            </a:r>
            <a:r>
              <a:rPr kumimoji="0" lang="en-US" altLang="ko-KR" sz="2400" spc="-150" dirty="0" smtClean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(</a:t>
            </a:r>
            <a:r>
              <a:rPr kumimoji="0" lang="ko-KR" altLang="en-US" sz="2400" spc="-150" dirty="0" smtClean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갱신</a:t>
            </a:r>
            <a:r>
              <a:rPr kumimoji="0" lang="en-US" altLang="ko-KR" sz="2400" spc="-150" dirty="0" smtClean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) </a:t>
            </a:r>
            <a:r>
              <a:rPr kumimoji="0" lang="ko-KR" altLang="en-US" sz="2400" spc="-150" dirty="0" smtClean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절차</a:t>
            </a:r>
            <a:r>
              <a:rPr kumimoji="0" lang="en-US" altLang="ko-KR" sz="2400" dirty="0" smtClean="0">
                <a:solidFill>
                  <a:prstClr val="white"/>
                </a:solidFill>
                <a:latin typeface="굴림" pitchFamily="50" charset="-127"/>
                <a:ea typeface="굴림" pitchFamily="50" charset="-127"/>
              </a:rPr>
              <a:t/>
            </a:r>
            <a:br>
              <a:rPr kumimoji="0" lang="en-US" altLang="ko-KR" sz="2400" dirty="0" smtClean="0">
                <a:solidFill>
                  <a:prstClr val="white"/>
                </a:solidFill>
                <a:latin typeface="굴림" pitchFamily="50" charset="-127"/>
                <a:ea typeface="굴림" pitchFamily="50" charset="-127"/>
              </a:rPr>
            </a:br>
            <a:r>
              <a:rPr kumimoji="0" lang="en-US" altLang="ko-KR" sz="2400" dirty="0" smtClean="0">
                <a:solidFill>
                  <a:prstClr val="white"/>
                </a:solidFill>
                <a:latin typeface="굴림" pitchFamily="50" charset="-127"/>
                <a:ea typeface="굴림" pitchFamily="50" charset="-127"/>
              </a:rPr>
              <a:t>     </a:t>
            </a:r>
            <a:r>
              <a:rPr kumimoji="0" lang="en-US" altLang="ko-KR" sz="1800" dirty="0">
                <a:solidFill>
                  <a:prstClr val="white"/>
                </a:solidFill>
                <a:latin typeface="굴림" pitchFamily="50" charset="-127"/>
                <a:ea typeface="굴림" pitchFamily="50" charset="-127"/>
              </a:rPr>
              <a:t>2</a:t>
            </a:r>
            <a:r>
              <a:rPr kumimoji="0" lang="en-US" altLang="ko-KR" sz="1800" dirty="0" smtClean="0">
                <a:solidFill>
                  <a:prstClr val="white"/>
                </a:solidFill>
                <a:latin typeface="굴림" pitchFamily="50" charset="-127"/>
                <a:ea typeface="굴림" pitchFamily="50" charset="-127"/>
              </a:rPr>
              <a:t>. 1. </a:t>
            </a:r>
            <a:r>
              <a:rPr kumimoji="0" lang="ko-KR" altLang="en-US" sz="1800" spc="-150" dirty="0" smtClean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기관 정보 확인 및 인증서 등록</a:t>
            </a:r>
            <a:r>
              <a:rPr kumimoji="0" lang="en-US" altLang="ko-KR" sz="1800" spc="-150" dirty="0" smtClean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(</a:t>
            </a:r>
            <a:r>
              <a:rPr kumimoji="0" lang="ko-KR" altLang="en-US" sz="1800" spc="-150" dirty="0" smtClean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갱신</a:t>
            </a:r>
            <a:r>
              <a:rPr kumimoji="0" lang="en-US" altLang="ko-KR" sz="1800" spc="-150" dirty="0" smtClean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)</a:t>
            </a:r>
            <a:endParaRPr kumimoji="0" lang="ko-KR" altLang="en-US" sz="2400" spc="-150" dirty="0">
              <a:solidFill>
                <a:schemeClr val="bg1"/>
              </a:solidFill>
              <a:latin typeface="굴림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242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그림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06" y="4016480"/>
            <a:ext cx="6166800" cy="418937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7" name="TextBox 26"/>
          <p:cNvSpPr txBox="1"/>
          <p:nvPr/>
        </p:nvSpPr>
        <p:spPr>
          <a:xfrm>
            <a:off x="260648" y="1928794"/>
            <a:ext cx="6597352" cy="17727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예방접종 업무 위탁 사업에 참여하기 위해서는 우선 </a:t>
            </a:r>
            <a:r>
              <a:rPr kumimoji="0" lang="ko-KR" altLang="en-US" sz="1300" b="1" u="sng" spc="-60" dirty="0" smtClean="0">
                <a:solidFill>
                  <a:srgbClr val="9C2424"/>
                </a:solidFill>
                <a:latin typeface="맑은 고딕" pitchFamily="50" charset="-127"/>
                <a:ea typeface="맑은 고딕" pitchFamily="50" charset="-127"/>
              </a:rPr>
              <a:t>예방접종계약서를 작성</a:t>
            </a:r>
            <a:r>
              <a:rPr kumimoji="0" lang="ko-KR" altLang="en-US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해야 합니다</a:t>
            </a:r>
            <a:r>
              <a:rPr kumimoji="0" lang="en-US" altLang="ko-KR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300" b="1" spc="-60" dirty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kumimoji="0" lang="en-US" altLang="ko-KR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‘</a:t>
            </a:r>
            <a:r>
              <a:rPr kumimoji="0" lang="ko-KR" altLang="en-US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계약서 등록</a:t>
            </a:r>
            <a:r>
              <a:rPr kumimoji="0" lang="en-US" altLang="ko-KR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‘  </a:t>
            </a:r>
            <a:r>
              <a:rPr kumimoji="0" lang="ko-KR" altLang="en-US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버튼을 클릭합니다</a:t>
            </a:r>
            <a:r>
              <a:rPr kumimoji="0" lang="en-US" altLang="ko-KR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kumimoji="0" lang="ko-KR" altLang="en-US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입력 사항 입력 후</a:t>
            </a:r>
            <a:r>
              <a:rPr kumimoji="0" lang="en-US" altLang="ko-KR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‘</a:t>
            </a:r>
            <a:r>
              <a:rPr kumimoji="0" lang="ko-KR" altLang="en-US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계약서 작성</a:t>
            </a:r>
            <a:r>
              <a:rPr kumimoji="0" lang="en-US" altLang="ko-KR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’ </a:t>
            </a:r>
            <a:r>
              <a:rPr kumimoji="0" lang="ko-KR" altLang="en-US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버튼을 클릭합니다</a:t>
            </a:r>
            <a:r>
              <a:rPr kumimoji="0" lang="en-US" altLang="ko-KR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kumimoji="0" lang="ko-KR" altLang="en-US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전자문서뷰어로 위탁 계약서 확인  후</a:t>
            </a:r>
            <a:r>
              <a:rPr kumimoji="0" lang="en-US" altLang="ko-KR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‘</a:t>
            </a:r>
            <a:r>
              <a:rPr kumimoji="0" lang="ko-KR" altLang="en-US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서명 또는 날인</a:t>
            </a:r>
            <a:r>
              <a:rPr kumimoji="0" lang="en-US" altLang="ko-KR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‘ </a:t>
            </a:r>
            <a:r>
              <a:rPr kumimoji="0" lang="ko-KR" altLang="en-US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부분을 클릭합니다</a:t>
            </a:r>
            <a:r>
              <a:rPr kumimoji="0" lang="en-US" altLang="ko-KR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kumimoji="0" lang="ko-KR" altLang="en-US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인증서 선택 후 암호 입력 후</a:t>
            </a:r>
            <a:r>
              <a:rPr kumimoji="0" lang="en-US" altLang="ko-KR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‘</a:t>
            </a:r>
            <a:r>
              <a:rPr kumimoji="0" lang="ko-KR" altLang="en-US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확인</a:t>
            </a:r>
            <a:r>
              <a:rPr kumimoji="0" lang="en-US" altLang="ko-KR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’</a:t>
            </a:r>
            <a:r>
              <a:rPr kumimoji="0" lang="ko-KR" altLang="en-US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을 클릭합니다</a:t>
            </a:r>
            <a:r>
              <a:rPr kumimoji="0" lang="en-US" altLang="ko-KR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kumimoji="0" lang="ko-KR" altLang="en-US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좌측 상단의 </a:t>
            </a:r>
            <a:r>
              <a:rPr kumimoji="0" lang="en-US" altLang="ko-KR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‘</a:t>
            </a:r>
            <a:r>
              <a:rPr kumimoji="0" lang="ko-KR" altLang="en-US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전자문서등록</a:t>
            </a:r>
            <a:r>
              <a:rPr kumimoji="0" lang="en-US" altLang="ko-KR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‘ </a:t>
            </a:r>
            <a:r>
              <a:rPr kumimoji="0" lang="ko-KR" altLang="en-US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버튼을 클릭 하셔야</a:t>
            </a:r>
            <a:r>
              <a:rPr kumimoji="0" lang="en-US" altLang="ko-KR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</a:t>
            </a:r>
            <a:r>
              <a:rPr kumimoji="0" lang="ko-KR" altLang="en-US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계약서 등록이 완료됩니다</a:t>
            </a:r>
            <a:r>
              <a:rPr kumimoji="0" lang="en-US" altLang="ko-KR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kumimoji="0" lang="en-US" altLang="ko-KR" sz="1300" b="1" spc="-60" dirty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134" y="6019681"/>
            <a:ext cx="1664338" cy="1118227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200" y="5272400"/>
            <a:ext cx="3490224" cy="326004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120" y="5633175"/>
            <a:ext cx="1814220" cy="2077508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903188" y="5984043"/>
            <a:ext cx="764167" cy="216024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2418169" y="6902420"/>
            <a:ext cx="764167" cy="216024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5662033" y="7926608"/>
            <a:ext cx="764167" cy="216024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4509120" y="6480649"/>
            <a:ext cx="1814220" cy="1230034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3205217" y="5417151"/>
            <a:ext cx="764167" cy="216024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268878" y="5760231"/>
            <a:ext cx="19175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rgbClr val="FF0000"/>
                </a:solidFill>
              </a:rPr>
              <a:t>1. 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계약서 등록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(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갱신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)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 클릭</a:t>
            </a:r>
            <a:endParaRPr lang="en-US" altLang="ko-KR" sz="1200" b="1" dirty="0" smtClean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0688" y="7087364"/>
            <a:ext cx="26356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rgbClr val="FF0000"/>
                </a:solidFill>
              </a:rPr>
              <a:t>2. 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입력 사항 입력 후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, 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작성 버튼 클릭</a:t>
            </a:r>
            <a:endParaRPr lang="en-US" altLang="ko-KR" sz="1200" b="1" dirty="0" smtClean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40368" y="8111848"/>
            <a:ext cx="24849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rgbClr val="FF0000"/>
                </a:solidFill>
              </a:rPr>
              <a:t>3. 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위탁 계약서  확인 후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, 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서명 클릭</a:t>
            </a:r>
            <a:endParaRPr lang="en-US" altLang="ko-KR" sz="1200" b="1" dirty="0" smtClean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53200" y="7688300"/>
            <a:ext cx="29835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rgbClr val="FF0000"/>
                </a:solidFill>
              </a:rPr>
              <a:t>4. 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인증서 선택 및 암호 입력 후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, 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확인 클릭</a:t>
            </a:r>
            <a:endParaRPr lang="en-US" altLang="ko-KR" sz="1200" b="1" dirty="0" smtClean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53199" y="5638096"/>
            <a:ext cx="20585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rgbClr val="FF0000"/>
                </a:solidFill>
              </a:rPr>
              <a:t>5. ‘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전자문서등록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’ 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버튼 클릭</a:t>
            </a:r>
            <a:endParaRPr lang="en-US" altLang="ko-KR" sz="1200" b="1" dirty="0" smtClean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35613" y="8604250"/>
            <a:ext cx="1187450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spc="-30" dirty="0">
                <a:solidFill>
                  <a:schemeClr val="tx1">
                    <a:lumMod val="50000"/>
                    <a:lumOff val="50000"/>
                  </a:schemeClr>
                </a:solidFill>
                <a:latin typeface="굴림" pitchFamily="50" charset="-127"/>
                <a:ea typeface="굴림" pitchFamily="50" charset="-127"/>
              </a:rPr>
              <a:t>6</a:t>
            </a:r>
            <a:r>
              <a:rPr kumimoji="0" lang="en-US" altLang="ko-KR" sz="1000" spc="-3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굴림" pitchFamily="50" charset="-127"/>
                <a:ea typeface="굴림" pitchFamily="50" charset="-127"/>
              </a:rPr>
              <a:t> / 6</a:t>
            </a:r>
            <a:endParaRPr kumimoji="0" lang="en-US" altLang="ko-KR" sz="1000" spc="-30" dirty="0">
              <a:solidFill>
                <a:schemeClr val="tx1">
                  <a:lumMod val="50000"/>
                  <a:lumOff val="50000"/>
                </a:schemeClr>
              </a:solidFill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29" name="그림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888" y="8402796"/>
            <a:ext cx="1438275" cy="447675"/>
          </a:xfrm>
          <a:prstGeom prst="rect">
            <a:avLst/>
          </a:prstGeom>
        </p:spPr>
      </p:pic>
      <p:sp>
        <p:nvSpPr>
          <p:cNvPr id="28" name="직사각형 27"/>
          <p:cNvSpPr/>
          <p:nvPr/>
        </p:nvSpPr>
        <p:spPr>
          <a:xfrm>
            <a:off x="242888" y="442913"/>
            <a:ext cx="6372225" cy="1344612"/>
          </a:xfrm>
          <a:prstGeom prst="rect">
            <a:avLst/>
          </a:prstGeom>
          <a:solidFill>
            <a:srgbClr val="516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rgbClr val="516F56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0" name="제목 6"/>
          <p:cNvSpPr>
            <a:spLocks noGrp="1"/>
          </p:cNvSpPr>
          <p:nvPr>
            <p:ph type="title"/>
          </p:nvPr>
        </p:nvSpPr>
        <p:spPr>
          <a:xfrm>
            <a:off x="327025" y="563563"/>
            <a:ext cx="6172200" cy="1344612"/>
          </a:xfrm>
        </p:spPr>
        <p:txBody>
          <a:bodyPr rtlCol="0" anchor="t">
            <a:normAutofit/>
          </a:bodyPr>
          <a:lstStyle/>
          <a:p>
            <a:pPr lvl="0" algn="l" eaLnBrk="1" fontAlgn="auto" hangingPunct="1">
              <a:spcAft>
                <a:spcPts val="0"/>
              </a:spcAft>
              <a:defRPr/>
            </a:pPr>
            <a:r>
              <a:rPr lang="en-US" altLang="ko-KR" sz="2400" spc="-150" dirty="0">
                <a:solidFill>
                  <a:prstClr val="white"/>
                </a:solidFill>
                <a:latin typeface="굴림" pitchFamily="50" charset="-127"/>
                <a:ea typeface="굴림" pitchFamily="50" charset="-127"/>
                <a:cs typeface="+mn-cs"/>
              </a:rPr>
              <a:t> 2.  </a:t>
            </a:r>
            <a:r>
              <a:rPr lang="ko-KR" altLang="en-US" sz="2400" spc="-150" dirty="0">
                <a:solidFill>
                  <a:prstClr val="white"/>
                </a:solidFill>
                <a:latin typeface="굴림" pitchFamily="50" charset="-127"/>
                <a:ea typeface="굴림" pitchFamily="50" charset="-127"/>
                <a:cs typeface="+mn-cs"/>
              </a:rPr>
              <a:t>전자 계약 등록</a:t>
            </a:r>
            <a:r>
              <a:rPr lang="en-US" altLang="ko-KR" sz="2400" spc="-150" dirty="0">
                <a:solidFill>
                  <a:prstClr val="white"/>
                </a:solidFill>
                <a:latin typeface="굴림" pitchFamily="50" charset="-127"/>
                <a:ea typeface="굴림" pitchFamily="50" charset="-127"/>
                <a:cs typeface="+mn-cs"/>
              </a:rPr>
              <a:t>(</a:t>
            </a:r>
            <a:r>
              <a:rPr lang="ko-KR" altLang="en-US" sz="2400" spc="-150" dirty="0">
                <a:solidFill>
                  <a:prstClr val="white"/>
                </a:solidFill>
                <a:latin typeface="굴림" pitchFamily="50" charset="-127"/>
                <a:ea typeface="굴림" pitchFamily="50" charset="-127"/>
                <a:cs typeface="+mn-cs"/>
              </a:rPr>
              <a:t>갱신</a:t>
            </a:r>
            <a:r>
              <a:rPr lang="en-US" altLang="ko-KR" sz="2400" spc="-150" dirty="0">
                <a:solidFill>
                  <a:prstClr val="white"/>
                </a:solidFill>
                <a:latin typeface="굴림" pitchFamily="50" charset="-127"/>
                <a:ea typeface="굴림" pitchFamily="50" charset="-127"/>
                <a:cs typeface="+mn-cs"/>
              </a:rPr>
              <a:t>) </a:t>
            </a:r>
            <a:r>
              <a:rPr lang="ko-KR" altLang="en-US" sz="2400" spc="-150" dirty="0">
                <a:solidFill>
                  <a:prstClr val="white"/>
                </a:solidFill>
                <a:latin typeface="굴림" pitchFamily="50" charset="-127"/>
                <a:ea typeface="굴림" pitchFamily="50" charset="-127"/>
                <a:cs typeface="+mn-cs"/>
              </a:rPr>
              <a:t>절차</a:t>
            </a:r>
            <a:r>
              <a:rPr lang="en-US" altLang="ko-KR" sz="2400" dirty="0">
                <a:solidFill>
                  <a:prstClr val="white"/>
                </a:solidFill>
                <a:latin typeface="굴림" pitchFamily="50" charset="-127"/>
                <a:ea typeface="굴림" pitchFamily="50" charset="-127"/>
                <a:cs typeface="+mn-cs"/>
              </a:rPr>
              <a:t/>
            </a:r>
            <a:br>
              <a:rPr lang="en-US" altLang="ko-KR" sz="2400" dirty="0">
                <a:solidFill>
                  <a:prstClr val="white"/>
                </a:solidFill>
                <a:latin typeface="굴림" pitchFamily="50" charset="-127"/>
                <a:ea typeface="굴림" pitchFamily="50" charset="-127"/>
                <a:cs typeface="+mn-cs"/>
              </a:rPr>
            </a:br>
            <a:r>
              <a:rPr lang="en-US" altLang="ko-KR" sz="2400" dirty="0">
                <a:solidFill>
                  <a:prstClr val="white"/>
                </a:solidFill>
                <a:latin typeface="굴림" pitchFamily="50" charset="-127"/>
                <a:ea typeface="굴림" pitchFamily="50" charset="-127"/>
                <a:cs typeface="+mn-cs"/>
              </a:rPr>
              <a:t>     </a:t>
            </a:r>
            <a:r>
              <a:rPr lang="en-US" altLang="ko-KR" sz="1800" dirty="0">
                <a:solidFill>
                  <a:prstClr val="white"/>
                </a:solidFill>
                <a:latin typeface="굴림" pitchFamily="50" charset="-127"/>
                <a:ea typeface="굴림" pitchFamily="50" charset="-127"/>
                <a:cs typeface="+mn-cs"/>
              </a:rPr>
              <a:t>2. </a:t>
            </a:r>
            <a:r>
              <a:rPr lang="en-US" altLang="ko-KR" sz="1800" dirty="0" smtClean="0">
                <a:solidFill>
                  <a:prstClr val="white"/>
                </a:solidFill>
                <a:latin typeface="굴림" pitchFamily="50" charset="-127"/>
                <a:ea typeface="굴림" pitchFamily="50" charset="-127"/>
                <a:cs typeface="+mn-cs"/>
              </a:rPr>
              <a:t>2. </a:t>
            </a:r>
            <a:r>
              <a:rPr lang="ko-KR" altLang="en-US" sz="1800" spc="-150" dirty="0" smtClean="0">
                <a:solidFill>
                  <a:prstClr val="white"/>
                </a:solidFill>
                <a:latin typeface="굴림" pitchFamily="50" charset="-127"/>
                <a:ea typeface="굴림" pitchFamily="50" charset="-127"/>
                <a:cs typeface="+mn-cs"/>
              </a:rPr>
              <a:t>전자 계약서 등록</a:t>
            </a:r>
            <a:r>
              <a:rPr lang="en-US" altLang="ko-KR" sz="1800" spc="-150" dirty="0" smtClean="0">
                <a:solidFill>
                  <a:prstClr val="white"/>
                </a:solidFill>
                <a:latin typeface="굴림" pitchFamily="50" charset="-127"/>
                <a:ea typeface="굴림" pitchFamily="50" charset="-127"/>
                <a:cs typeface="+mn-cs"/>
              </a:rPr>
              <a:t>(</a:t>
            </a:r>
            <a:r>
              <a:rPr lang="ko-KR" altLang="en-US" sz="1800" spc="-150" dirty="0" smtClean="0">
                <a:solidFill>
                  <a:prstClr val="white"/>
                </a:solidFill>
                <a:latin typeface="굴림" pitchFamily="50" charset="-127"/>
                <a:ea typeface="굴림" pitchFamily="50" charset="-127"/>
                <a:cs typeface="+mn-cs"/>
              </a:rPr>
              <a:t>갱신</a:t>
            </a:r>
            <a:r>
              <a:rPr lang="en-US" altLang="ko-KR" sz="1800" spc="-150" dirty="0" smtClean="0">
                <a:solidFill>
                  <a:prstClr val="white"/>
                </a:solidFill>
                <a:latin typeface="굴림" pitchFamily="50" charset="-127"/>
                <a:ea typeface="굴림" pitchFamily="50" charset="-127"/>
                <a:cs typeface="+mn-cs"/>
              </a:rPr>
              <a:t>)</a:t>
            </a:r>
            <a:endParaRPr lang="ko-KR" altLang="en-US" sz="2400" spc="-150" dirty="0">
              <a:solidFill>
                <a:prstClr val="white"/>
              </a:solidFill>
              <a:latin typeface="굴림" pitchFamily="50" charset="-127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853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3" y="4257352"/>
            <a:ext cx="6343650" cy="40767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60648" y="1928794"/>
            <a:ext cx="6597352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어린이 인플루엔자 국가예방접종 지원 사업에 참여하기 위해서는 </a:t>
            </a:r>
            <a:r>
              <a:rPr kumimoji="0" lang="ko-KR" altLang="en-US" sz="1300" b="1" u="sng" spc="-60" dirty="0" smtClean="0">
                <a:solidFill>
                  <a:srgbClr val="9C2424"/>
                </a:solidFill>
                <a:latin typeface="맑은 고딕" pitchFamily="50" charset="-127"/>
                <a:ea typeface="맑은 고딕" pitchFamily="50" charset="-127"/>
              </a:rPr>
              <a:t>통장 사본</a:t>
            </a:r>
            <a:r>
              <a:rPr kumimoji="0" lang="en-US" altLang="ko-KR" sz="1300" b="1" u="sng" spc="-60" dirty="0" smtClean="0">
                <a:solidFill>
                  <a:srgbClr val="9C2424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1300" b="1" u="sng" spc="-60" dirty="0" smtClean="0">
                <a:solidFill>
                  <a:srgbClr val="9C2424"/>
                </a:solidFill>
                <a:latin typeface="맑은 고딕" pitchFamily="50" charset="-127"/>
                <a:ea typeface="맑은 고딕" pitchFamily="50" charset="-127"/>
              </a:rPr>
              <a:t>교육수료정보</a:t>
            </a:r>
            <a:r>
              <a:rPr kumimoji="0" lang="en-US" altLang="ko-KR" sz="1300" b="1" u="sng" spc="-60" dirty="0" smtClean="0">
                <a:solidFill>
                  <a:srgbClr val="9C2424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1300" b="1" u="sng" spc="-60" dirty="0" smtClean="0">
                <a:solidFill>
                  <a:srgbClr val="9C2424"/>
                </a:solidFill>
                <a:latin typeface="맑은 고딕" pitchFamily="50" charset="-127"/>
                <a:ea typeface="맑은 고딕" pitchFamily="50" charset="-127"/>
              </a:rPr>
              <a:t>참여백신 </a:t>
            </a:r>
            <a:r>
              <a:rPr kumimoji="0" lang="ko-KR" altLang="en-US" sz="1300" b="1" u="sng" spc="-60" dirty="0" smtClean="0">
                <a:solidFill>
                  <a:srgbClr val="9C2424"/>
                </a:solidFill>
                <a:latin typeface="맑은 고딕" pitchFamily="50" charset="-127"/>
                <a:ea typeface="맑은 고딕" pitchFamily="50" charset="-127"/>
              </a:rPr>
              <a:t>시행 확인증을 작성</a:t>
            </a:r>
            <a:r>
              <a:rPr kumimoji="0" lang="ko-KR" altLang="en-US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해야 합니다</a:t>
            </a:r>
            <a:r>
              <a:rPr kumimoji="0" lang="en-US" altLang="ko-KR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300" b="1" spc="-60" dirty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kumimoji="0" lang="en-US" altLang="ko-KR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‘</a:t>
            </a:r>
            <a:r>
              <a:rPr kumimoji="0" lang="ko-KR" altLang="en-US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어린이 국가예방접종</a:t>
            </a:r>
            <a:r>
              <a:rPr kumimoji="0" lang="en-US" altLang="ko-KR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’</a:t>
            </a:r>
            <a:r>
              <a:rPr kumimoji="0" lang="ko-KR" altLang="en-US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탭을 클릭하여 통장사본을 등록합니다</a:t>
            </a:r>
            <a:r>
              <a:rPr kumimoji="0" lang="en-US" altLang="ko-KR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kumimoji="0" lang="ko-KR" altLang="en-US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어린이 교육수료 정보를 입력 후 검증이 완료되면 </a:t>
            </a:r>
            <a:r>
              <a:rPr kumimoji="0" lang="en-US" altLang="ko-KR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‘</a:t>
            </a:r>
            <a:r>
              <a:rPr kumimoji="0" lang="ko-KR" altLang="en-US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저장</a:t>
            </a:r>
            <a:r>
              <a:rPr kumimoji="0" lang="en-US" altLang="ko-KR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’</a:t>
            </a:r>
            <a:r>
              <a:rPr kumimoji="0" lang="ko-KR" altLang="en-US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버튼을 클릭하여 저장합니다</a:t>
            </a:r>
            <a:r>
              <a:rPr kumimoji="0" lang="en-US" altLang="ko-KR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kumimoji="0" lang="ko-KR" altLang="en-US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어린이 참여백신 시행 확인증 정보의 </a:t>
            </a:r>
            <a:r>
              <a:rPr kumimoji="0" lang="en-US" altLang="ko-KR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‘</a:t>
            </a:r>
            <a:r>
              <a:rPr kumimoji="0" lang="ko-KR" altLang="en-US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확인증 등록</a:t>
            </a:r>
            <a:r>
              <a:rPr kumimoji="0" lang="en-US" altLang="ko-KR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’</a:t>
            </a:r>
            <a:r>
              <a:rPr kumimoji="0" lang="ko-KR" altLang="en-US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버튼을 클릭합니다</a:t>
            </a:r>
            <a:r>
              <a:rPr kumimoji="0" lang="en-US" altLang="ko-KR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kumimoji="0" lang="ko-KR" altLang="en-US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참여하실 백신 정보를 선택 후 </a:t>
            </a:r>
            <a:r>
              <a:rPr kumimoji="0" lang="en-US" altLang="ko-KR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‘</a:t>
            </a:r>
            <a:r>
              <a:rPr kumimoji="0" lang="ko-KR" altLang="en-US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확인증 작성</a:t>
            </a:r>
            <a:r>
              <a:rPr kumimoji="0" lang="en-US" altLang="ko-KR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’</a:t>
            </a:r>
            <a:r>
              <a:rPr kumimoji="0" lang="ko-KR" altLang="en-US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버튼을 클릭합니다</a:t>
            </a:r>
            <a:r>
              <a:rPr kumimoji="0" lang="en-US" altLang="ko-KR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kumimoji="0" lang="ko-KR" altLang="en-US" sz="1300" b="1" spc="-6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전자문서뷰어로</a:t>
            </a:r>
            <a:r>
              <a:rPr kumimoji="0" lang="ko-KR" altLang="en-US" sz="1300" b="1" spc="-6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확인증 정보 </a:t>
            </a:r>
            <a:r>
              <a:rPr kumimoji="0" lang="ko-KR" altLang="en-US" sz="1300" b="1" spc="-6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확인  후</a:t>
            </a:r>
            <a:r>
              <a:rPr kumimoji="0" lang="en-US" altLang="ko-KR" sz="1300" b="1" spc="-6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‘</a:t>
            </a:r>
            <a:r>
              <a:rPr kumimoji="0" lang="ko-KR" altLang="en-US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서명</a:t>
            </a:r>
            <a:r>
              <a:rPr kumimoji="0" lang="en-US" altLang="ko-KR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‘ </a:t>
            </a:r>
            <a:r>
              <a:rPr kumimoji="0" lang="ko-KR" altLang="en-US" sz="1300" b="1" spc="-6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부분을 클릭합니다</a:t>
            </a:r>
            <a:r>
              <a:rPr kumimoji="0" lang="en-US" altLang="ko-KR" sz="1300" b="1" spc="-6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kumimoji="0" lang="ko-KR" altLang="en-US" sz="1300" b="1" spc="-6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인증서 선택 후 암호 입력 후</a:t>
            </a:r>
            <a:r>
              <a:rPr kumimoji="0" lang="en-US" altLang="ko-KR" sz="1300" b="1" spc="-6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‘</a:t>
            </a:r>
            <a:r>
              <a:rPr kumimoji="0" lang="ko-KR" altLang="en-US" sz="1300" b="1" spc="-6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확인</a:t>
            </a:r>
            <a:r>
              <a:rPr kumimoji="0" lang="en-US" altLang="ko-KR" sz="1300" b="1" spc="-6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’</a:t>
            </a:r>
            <a:r>
              <a:rPr kumimoji="0" lang="ko-KR" altLang="en-US" sz="1300" b="1" spc="-6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을 클릭합니다</a:t>
            </a:r>
            <a:r>
              <a:rPr kumimoji="0" lang="en-US" altLang="ko-KR" sz="1300" b="1" spc="-6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kumimoji="0" lang="ko-KR" altLang="en-US" sz="1300" b="1" spc="-6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좌측 상단의 </a:t>
            </a:r>
            <a:r>
              <a:rPr kumimoji="0" lang="en-US" altLang="ko-KR" sz="1300" b="1" spc="-6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‘</a:t>
            </a:r>
            <a:r>
              <a:rPr kumimoji="0" lang="ko-KR" altLang="en-US" sz="1300" b="1" spc="-6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전자문서등록</a:t>
            </a:r>
            <a:r>
              <a:rPr kumimoji="0" lang="en-US" altLang="ko-KR" sz="1300" b="1" spc="-6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‘ </a:t>
            </a:r>
            <a:r>
              <a:rPr kumimoji="0" lang="ko-KR" altLang="en-US" sz="1300" b="1" spc="-6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버튼을 클릭 하셔야</a:t>
            </a:r>
            <a:r>
              <a:rPr kumimoji="0" lang="en-US" altLang="ko-KR" sz="1300" b="1" spc="-6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</a:t>
            </a:r>
            <a:r>
              <a:rPr kumimoji="0" lang="ko-KR" altLang="en-US" sz="1300" b="1" spc="-6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1300" b="1" spc="-6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확인증 </a:t>
            </a:r>
            <a:r>
              <a:rPr kumimoji="0" lang="ko-KR" altLang="en-US" sz="1300" b="1" spc="-6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등록이 완료됩니다</a:t>
            </a:r>
            <a:r>
              <a:rPr kumimoji="0" lang="en-US" altLang="ko-KR" sz="1300" b="1" spc="-6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3559325" y="7044432"/>
            <a:ext cx="661764" cy="191864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5535613" y="8604250"/>
            <a:ext cx="1187450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spc="-30" dirty="0">
                <a:solidFill>
                  <a:schemeClr val="tx1">
                    <a:lumMod val="50000"/>
                    <a:lumOff val="50000"/>
                  </a:schemeClr>
                </a:solidFill>
                <a:latin typeface="굴림" pitchFamily="50" charset="-127"/>
                <a:ea typeface="굴림" pitchFamily="50" charset="-127"/>
              </a:rPr>
              <a:t>6</a:t>
            </a:r>
            <a:r>
              <a:rPr kumimoji="0" lang="en-US" altLang="ko-KR" sz="1000" spc="-3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굴림" pitchFamily="50" charset="-127"/>
                <a:ea typeface="굴림" pitchFamily="50" charset="-127"/>
              </a:rPr>
              <a:t> / 6</a:t>
            </a:r>
            <a:endParaRPr kumimoji="0" lang="en-US" altLang="ko-KR" sz="1000" spc="-30" dirty="0">
              <a:solidFill>
                <a:schemeClr val="tx1">
                  <a:lumMod val="50000"/>
                  <a:lumOff val="50000"/>
                </a:schemeClr>
              </a:solidFill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29" name="그림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8" y="8402796"/>
            <a:ext cx="1438275" cy="447675"/>
          </a:xfrm>
          <a:prstGeom prst="rect">
            <a:avLst/>
          </a:prstGeom>
        </p:spPr>
      </p:pic>
      <p:sp>
        <p:nvSpPr>
          <p:cNvPr id="28" name="직사각형 27"/>
          <p:cNvSpPr/>
          <p:nvPr/>
        </p:nvSpPr>
        <p:spPr>
          <a:xfrm>
            <a:off x="242888" y="442913"/>
            <a:ext cx="6372225" cy="1344612"/>
          </a:xfrm>
          <a:prstGeom prst="rect">
            <a:avLst/>
          </a:prstGeom>
          <a:solidFill>
            <a:srgbClr val="516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rgbClr val="516F56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0" name="제목 6"/>
          <p:cNvSpPr>
            <a:spLocks noGrp="1"/>
          </p:cNvSpPr>
          <p:nvPr>
            <p:ph type="title"/>
          </p:nvPr>
        </p:nvSpPr>
        <p:spPr>
          <a:xfrm>
            <a:off x="327025" y="563563"/>
            <a:ext cx="6172200" cy="1344612"/>
          </a:xfrm>
        </p:spPr>
        <p:txBody>
          <a:bodyPr rtlCol="0" anchor="t">
            <a:normAutofit/>
          </a:bodyPr>
          <a:lstStyle/>
          <a:p>
            <a:pPr lvl="0" algn="l" eaLnBrk="1" fontAlgn="auto" hangingPunct="1">
              <a:spcAft>
                <a:spcPts val="0"/>
              </a:spcAft>
              <a:defRPr/>
            </a:pPr>
            <a:r>
              <a:rPr lang="en-US" altLang="ko-KR" sz="2400" spc="-150" dirty="0">
                <a:solidFill>
                  <a:prstClr val="white"/>
                </a:solidFill>
                <a:latin typeface="굴림" pitchFamily="50" charset="-127"/>
                <a:ea typeface="굴림" pitchFamily="50" charset="-127"/>
                <a:cs typeface="+mn-cs"/>
              </a:rPr>
              <a:t> </a:t>
            </a:r>
            <a:r>
              <a:rPr lang="en-US" altLang="ko-KR" sz="2400" spc="-150" dirty="0" smtClean="0">
                <a:solidFill>
                  <a:prstClr val="white"/>
                </a:solidFill>
                <a:latin typeface="굴림" pitchFamily="50" charset="-127"/>
                <a:ea typeface="굴림" pitchFamily="50" charset="-127"/>
                <a:cs typeface="+mn-cs"/>
              </a:rPr>
              <a:t>3.  </a:t>
            </a:r>
            <a:r>
              <a:rPr lang="ko-KR" altLang="en-US" sz="2400" spc="-150" dirty="0" smtClean="0">
                <a:solidFill>
                  <a:prstClr val="white"/>
                </a:solidFill>
                <a:latin typeface="굴림" pitchFamily="50" charset="-127"/>
                <a:ea typeface="굴림" pitchFamily="50" charset="-127"/>
                <a:cs typeface="+mn-cs"/>
              </a:rPr>
              <a:t>인플루엔자 지원사업 신규 참여</a:t>
            </a:r>
            <a:r>
              <a:rPr lang="en-US" altLang="ko-KR" sz="2400" spc="-150" dirty="0" smtClean="0">
                <a:solidFill>
                  <a:prstClr val="white"/>
                </a:solidFill>
                <a:latin typeface="굴림" pitchFamily="50" charset="-127"/>
                <a:ea typeface="굴림" pitchFamily="50" charset="-127"/>
                <a:cs typeface="+mn-cs"/>
              </a:rPr>
              <a:t> </a:t>
            </a:r>
            <a:r>
              <a:rPr lang="ko-KR" altLang="en-US" sz="2400" spc="-150" dirty="0">
                <a:solidFill>
                  <a:prstClr val="white"/>
                </a:solidFill>
                <a:latin typeface="굴림" pitchFamily="50" charset="-127"/>
                <a:ea typeface="굴림" pitchFamily="50" charset="-127"/>
                <a:cs typeface="+mn-cs"/>
              </a:rPr>
              <a:t>절차</a:t>
            </a:r>
            <a:r>
              <a:rPr lang="en-US" altLang="ko-KR" sz="2400" dirty="0">
                <a:solidFill>
                  <a:prstClr val="white"/>
                </a:solidFill>
                <a:latin typeface="굴림" pitchFamily="50" charset="-127"/>
                <a:ea typeface="굴림" pitchFamily="50" charset="-127"/>
                <a:cs typeface="+mn-cs"/>
              </a:rPr>
              <a:t/>
            </a:r>
            <a:br>
              <a:rPr lang="en-US" altLang="ko-KR" sz="2400" dirty="0">
                <a:solidFill>
                  <a:prstClr val="white"/>
                </a:solidFill>
                <a:latin typeface="굴림" pitchFamily="50" charset="-127"/>
                <a:ea typeface="굴림" pitchFamily="50" charset="-127"/>
                <a:cs typeface="+mn-cs"/>
              </a:rPr>
            </a:br>
            <a:r>
              <a:rPr lang="en-US" altLang="ko-KR" sz="2400" dirty="0">
                <a:solidFill>
                  <a:prstClr val="white"/>
                </a:solidFill>
                <a:latin typeface="굴림" pitchFamily="50" charset="-127"/>
                <a:ea typeface="굴림" pitchFamily="50" charset="-127"/>
                <a:cs typeface="+mn-cs"/>
              </a:rPr>
              <a:t>     </a:t>
            </a:r>
            <a:r>
              <a:rPr lang="en-US" altLang="ko-KR" sz="1800" dirty="0">
                <a:solidFill>
                  <a:prstClr val="white"/>
                </a:solidFill>
                <a:latin typeface="굴림" pitchFamily="50" charset="-127"/>
                <a:ea typeface="굴림" pitchFamily="50" charset="-127"/>
                <a:cs typeface="+mn-cs"/>
              </a:rPr>
              <a:t>3</a:t>
            </a:r>
            <a:r>
              <a:rPr lang="en-US" altLang="ko-KR" sz="1800" dirty="0" smtClean="0">
                <a:solidFill>
                  <a:prstClr val="white"/>
                </a:solidFill>
                <a:latin typeface="굴림" pitchFamily="50" charset="-127"/>
                <a:ea typeface="굴림" pitchFamily="50" charset="-127"/>
                <a:cs typeface="+mn-cs"/>
              </a:rPr>
              <a:t>. 1. </a:t>
            </a:r>
            <a:r>
              <a:rPr lang="ko-KR" altLang="en-US" sz="1800" dirty="0" smtClean="0">
                <a:solidFill>
                  <a:prstClr val="white"/>
                </a:solidFill>
                <a:latin typeface="굴림" pitchFamily="50" charset="-127"/>
                <a:ea typeface="굴림" pitchFamily="50" charset="-127"/>
                <a:cs typeface="+mn-cs"/>
              </a:rPr>
              <a:t>어린이 인플루엔자 지원사업 참여</a:t>
            </a:r>
            <a:endParaRPr lang="ko-KR" altLang="en-US" sz="2400" spc="-150" dirty="0">
              <a:solidFill>
                <a:prstClr val="white"/>
              </a:solidFill>
              <a:latin typeface="굴림" pitchFamily="50" charset="-127"/>
              <a:ea typeface="굴림" pitchFamily="50" charset="-127"/>
              <a:cs typeface="+mn-cs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3212976" y="5418233"/>
            <a:ext cx="864096" cy="161879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5276635" y="5857111"/>
            <a:ext cx="168590" cy="108012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3298877" y="6342844"/>
            <a:ext cx="3090499" cy="368793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2" name="그림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75" y="5471203"/>
            <a:ext cx="2847489" cy="2828220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450" y="7260907"/>
            <a:ext cx="1903277" cy="122722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170629" y="5580112"/>
            <a:ext cx="13067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rgbClr val="FF0000"/>
                </a:solidFill>
              </a:rPr>
              <a:t>1. 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통장사본 등록</a:t>
            </a:r>
            <a:endParaRPr lang="en-US" altLang="ko-KR" sz="1200" b="1" dirty="0" smtClean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87715" y="6032341"/>
            <a:ext cx="21531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rgbClr val="FF0000"/>
                </a:solidFill>
              </a:rPr>
              <a:t>2. 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어린이 교육 수료정보 저장</a:t>
            </a:r>
            <a:endParaRPr lang="en-US" altLang="ko-KR" sz="1200" b="1" dirty="0" smtClean="0">
              <a:solidFill>
                <a:srgbClr val="FF0000"/>
              </a:solidFill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45" y="5889187"/>
            <a:ext cx="1814220" cy="207750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36694" y="8195552"/>
            <a:ext cx="24849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>
                <a:solidFill>
                  <a:srgbClr val="FF0000"/>
                </a:solidFill>
              </a:rPr>
              <a:t>5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. 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위탁 계약서  확인 후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, 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서명 클릭</a:t>
            </a:r>
            <a:endParaRPr lang="en-US" altLang="ko-KR" sz="1200" b="1" dirty="0" smtClean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2455" y="6295702"/>
            <a:ext cx="29835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rgbClr val="FF0000"/>
                </a:solidFill>
              </a:rPr>
              <a:t>6. 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인증서 선택 및 암호 입력 후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, 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확인 클릭</a:t>
            </a:r>
            <a:endParaRPr lang="en-US" altLang="ko-KR" sz="1200" b="1" dirty="0" smtClean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4779" y="5221925"/>
            <a:ext cx="20585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rgbClr val="FF0000"/>
                </a:solidFill>
              </a:rPr>
              <a:t>7. ‘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전자문서등록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’ 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버튼 클릭</a:t>
            </a:r>
            <a:endParaRPr lang="en-US" altLang="ko-KR" sz="1200" b="1" dirty="0" smtClean="0">
              <a:solidFill>
                <a:srgbClr val="FF0000"/>
              </a:solidFill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271463" y="5573227"/>
            <a:ext cx="565249" cy="161879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/>
          <p:cNvSpPr/>
          <p:nvPr/>
        </p:nvSpPr>
        <p:spPr>
          <a:xfrm>
            <a:off x="2564903" y="8052119"/>
            <a:ext cx="235469" cy="143433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548133" y="6731347"/>
            <a:ext cx="1814220" cy="1230034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/>
          <p:cNvSpPr/>
          <p:nvPr/>
        </p:nvSpPr>
        <p:spPr>
          <a:xfrm>
            <a:off x="3634553" y="7279248"/>
            <a:ext cx="1814220" cy="1230034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TextBox 35"/>
          <p:cNvSpPr txBox="1"/>
          <p:nvPr/>
        </p:nvSpPr>
        <p:spPr>
          <a:xfrm>
            <a:off x="4200058" y="6933572"/>
            <a:ext cx="1503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>
                <a:solidFill>
                  <a:srgbClr val="FF0000"/>
                </a:solidFill>
              </a:rPr>
              <a:t>3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. 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확인증 등록 클릭</a:t>
            </a:r>
            <a:endParaRPr lang="en-US" altLang="ko-KR" sz="1200" b="1" dirty="0" smtClean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315743" y="7747683"/>
            <a:ext cx="24384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rgbClr val="FF0000"/>
                </a:solidFill>
              </a:rPr>
              <a:t>4. 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백신 선택 후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, 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확인증 작성 클릭</a:t>
            </a:r>
            <a:endParaRPr lang="en-US" altLang="ko-KR" sz="12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53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사용자 지정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81BD"/>
      </a:hlink>
      <a:folHlink>
        <a:srgbClr val="595959"/>
      </a:folHlink>
    </a:clrScheme>
    <a:fontScheme name="나눔명조">
      <a:majorFont>
        <a:latin typeface="나눔명조"/>
        <a:ea typeface="나눔명조"/>
        <a:cs typeface=""/>
      </a:majorFont>
      <a:minorFont>
        <a:latin typeface="나눔명조"/>
        <a:ea typeface="나눔명조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8786</TotalTime>
  <Words>916</Words>
  <Application>Microsoft Office PowerPoint</Application>
  <PresentationFormat>화면 슬라이드 쇼(4:3)</PresentationFormat>
  <Paragraphs>137</Paragraphs>
  <Slides>12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9" baseType="lpstr">
      <vt:lpstr>나눔고딕</vt:lpstr>
      <vt:lpstr>굴림</vt:lpstr>
      <vt:lpstr>Wingdings</vt:lpstr>
      <vt:lpstr>Arial</vt:lpstr>
      <vt:lpstr>나눔명조</vt:lpstr>
      <vt:lpstr>맑은 고딕</vt:lpstr>
      <vt:lpstr>Office 테마</vt:lpstr>
      <vt:lpstr>국가예방접종 지원사업  전자 계약서 등록(갱신) 및  인플루엔자 사업 참여 매뉴얼</vt:lpstr>
      <vt:lpstr>목차</vt:lpstr>
      <vt:lpstr> 0.  전자 계약 시스템 들어가기</vt:lpstr>
      <vt:lpstr> 1.  전자 계약 관련 정보      1. 1. 계약서 종류</vt:lpstr>
      <vt:lpstr> 1.  전자 계약 관련 정보      1. 2. 전자 계약서 종류</vt:lpstr>
      <vt:lpstr> 1.  전자 계약 관련 정보      1. 3. 등록 / 갱신 시, 유의 사항</vt:lpstr>
      <vt:lpstr>PowerPoint 프레젠테이션</vt:lpstr>
      <vt:lpstr> 2.  전자 계약 등록(갱신) 절차      2. 2. 전자 계약서 등록(갱신)</vt:lpstr>
      <vt:lpstr> 3.  인플루엔자 지원사업 신규 참여 절차      3. 1. 어린이 인플루엔자 지원사업 참여</vt:lpstr>
      <vt:lpstr> 3.  인플루엔자 지원사업 신규 참여 절차      3. 2. 임신부 인플루엔자 지원사업 참여</vt:lpstr>
      <vt:lpstr> 3.  인플루엔자 지원사업 신규 참여 절차      3. 3. 어르신 인플루엔자 지원사업 참여</vt:lpstr>
      <vt:lpstr>감사합니다.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문서의 제목  나눔명조R, 40pt</dc:title>
  <dc:creator>네이버 한글캠페인</dc:creator>
  <cp:lastModifiedBy>CDC</cp:lastModifiedBy>
  <cp:revision>722</cp:revision>
  <cp:lastPrinted>2016-09-08T09:43:53Z</cp:lastPrinted>
  <dcterms:created xsi:type="dcterms:W3CDTF">2011-08-23T09:33:59Z</dcterms:created>
  <dcterms:modified xsi:type="dcterms:W3CDTF">2019-06-26T08:23:08Z</dcterms:modified>
</cp:coreProperties>
</file>