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8"/>
  </p:notesMasterIdLst>
  <p:sldIdLst>
    <p:sldId id="264" r:id="rId3"/>
    <p:sldId id="362" r:id="rId4"/>
    <p:sldId id="257" r:id="rId5"/>
    <p:sldId id="428" r:id="rId6"/>
    <p:sldId id="266" r:id="rId7"/>
    <p:sldId id="258" r:id="rId8"/>
    <p:sldId id="431" r:id="rId9"/>
    <p:sldId id="430" r:id="rId10"/>
    <p:sldId id="429" r:id="rId11"/>
    <p:sldId id="260" r:id="rId12"/>
    <p:sldId id="434" r:id="rId13"/>
    <p:sldId id="262" r:id="rId14"/>
    <p:sldId id="436" r:id="rId15"/>
    <p:sldId id="488" r:id="rId16"/>
    <p:sldId id="491" r:id="rId17"/>
    <p:sldId id="492" r:id="rId18"/>
    <p:sldId id="497" r:id="rId19"/>
    <p:sldId id="505" r:id="rId20"/>
    <p:sldId id="498" r:id="rId21"/>
    <p:sldId id="502" r:id="rId22"/>
    <p:sldId id="493" r:id="rId23"/>
    <p:sldId id="494" r:id="rId24"/>
    <p:sldId id="495" r:id="rId25"/>
    <p:sldId id="496" r:id="rId26"/>
    <p:sldId id="441" r:id="rId27"/>
    <p:sldId id="442" r:id="rId28"/>
    <p:sldId id="443" r:id="rId29"/>
    <p:sldId id="444" r:id="rId30"/>
    <p:sldId id="445" r:id="rId31"/>
    <p:sldId id="562" r:id="rId32"/>
    <p:sldId id="563" r:id="rId33"/>
    <p:sldId id="564" r:id="rId34"/>
    <p:sldId id="530" r:id="rId35"/>
    <p:sldId id="531" r:id="rId36"/>
    <p:sldId id="555" r:id="rId37"/>
    <p:sldId id="533" r:id="rId38"/>
    <p:sldId id="534" r:id="rId39"/>
    <p:sldId id="537" r:id="rId40"/>
    <p:sldId id="538" r:id="rId41"/>
    <p:sldId id="539" r:id="rId42"/>
    <p:sldId id="540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9" r:id="rId51"/>
    <p:sldId id="560" r:id="rId52"/>
    <p:sldId id="561" r:id="rId53"/>
    <p:sldId id="375" r:id="rId54"/>
    <p:sldId id="512" r:id="rId55"/>
    <p:sldId id="513" r:id="rId56"/>
    <p:sldId id="528" r:id="rId57"/>
    <p:sldId id="517" r:id="rId58"/>
    <p:sldId id="519" r:id="rId59"/>
    <p:sldId id="520" r:id="rId60"/>
    <p:sldId id="521" r:id="rId61"/>
    <p:sldId id="522" r:id="rId62"/>
    <p:sldId id="523" r:id="rId63"/>
    <p:sldId id="525" r:id="rId64"/>
    <p:sldId id="526" r:id="rId65"/>
    <p:sldId id="527" r:id="rId66"/>
    <p:sldId id="355" r:id="rId6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14" autoAdjust="0"/>
  </p:normalViewPr>
  <p:slideViewPr>
    <p:cSldViewPr>
      <p:cViewPr varScale="1">
        <p:scale>
          <a:sx n="113" d="100"/>
          <a:sy n="113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64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90E26-8C6D-40F6-B7DA-B0B2678D510B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81851-6933-4F71-9687-E1A1C422AF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81851-6933-4F71-9687-E1A1C422AFA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81851-6933-4F71-9687-E1A1C422AFA2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These figures demonstrate</a:t>
            </a:r>
            <a:r>
              <a:rPr lang="en-US" altLang="ko-KR" baseline="0" dirty="0"/>
              <a:t> the basics of chest digital </a:t>
            </a:r>
            <a:r>
              <a:rPr lang="en-US" altLang="ko-KR" baseline="0" dirty="0" err="1"/>
              <a:t>tomosynthesis</a:t>
            </a:r>
            <a:r>
              <a:rPr lang="en-US" altLang="ko-KR" baseline="0" dirty="0"/>
              <a:t>.</a:t>
            </a:r>
          </a:p>
          <a:p>
            <a:r>
              <a:rPr lang="en-US" altLang="ko-KR" dirty="0"/>
              <a:t>A motorized tube crane</a:t>
            </a:r>
            <a:r>
              <a:rPr lang="en-US" altLang="ko-KR" baseline="0" dirty="0"/>
              <a:t> moves the x-ray tube in serial positions along a vertical path. Multiple projection images are acquired and then reconstructed at a workstation.</a:t>
            </a:r>
          </a:p>
          <a:p>
            <a:r>
              <a:rPr lang="en-US" altLang="ko-KR" dirty="0"/>
              <a:t>For example, </a:t>
            </a:r>
            <a:r>
              <a:rPr lang="en-US" altLang="ko-KR" baseline="0" dirty="0"/>
              <a:t>two objects each in </a:t>
            </a:r>
            <a:r>
              <a:rPr lang="en-US" altLang="ko-KR" dirty="0"/>
              <a:t>plane A and plane B are projected</a:t>
            </a:r>
            <a:r>
              <a:rPr lang="en-US" altLang="ko-KR" baseline="0" dirty="0"/>
              <a:t> at different locations in each image. </a:t>
            </a:r>
            <a:r>
              <a:rPr lang="en-US" altLang="ko-KR" dirty="0"/>
              <a:t>These five projection images are shifted and added together to yield a composite image. In the first composite image, the round</a:t>
            </a:r>
            <a:r>
              <a:rPr lang="en-US" altLang="ko-KR" baseline="0" dirty="0"/>
              <a:t> object in plane A is in focus and in the next </a:t>
            </a:r>
            <a:r>
              <a:rPr lang="en-US" altLang="ko-KR" baseline="0" dirty="0" err="1"/>
              <a:t>compostie</a:t>
            </a:r>
            <a:r>
              <a:rPr lang="en-US" altLang="ko-KR" baseline="0" dirty="0"/>
              <a:t> image, the triangular object in plane B is in focus.</a:t>
            </a:r>
            <a:endParaRPr lang="en-US" altLang="ko-KR" dirty="0"/>
          </a:p>
          <a:p>
            <a:br>
              <a:rPr lang="en-US" altLang="ko-KR" dirty="0"/>
            </a:b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36466B-F9C0-485C-BDA6-AE3F6C405895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99"/>
                </a:solidFill>
                <a:latin typeface="Calibri" pitchFamily="34" charset="0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한쪽 모서리는 잘리고 다른 쪽 모서리는 둥근 사각형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각 삼각형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10" name="자유형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자유형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ko-KR" altLang="en-US" dirty="0"/>
              <a:t>마스터 제목 스타일 편집</a:t>
            </a:r>
            <a:endParaRPr kumimoji="0" lang="en-US" dirty="0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3AA868-5084-4433-B82D-3D6B1FE49592}" type="datetimeFigureOut">
              <a:rPr lang="ko-KR" altLang="en-US" smtClean="0"/>
              <a:pPr/>
              <a:t>2019-04-30</a:t>
            </a:fld>
            <a:endParaRPr lang="ko-KR" altLang="en-US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0FFF82-7F90-4DC1-956A-72FB9F799ED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자유형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자유형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kumimoji="0" sz="5000" b="0" kern="1200">
          <a:ln>
            <a:noFill/>
          </a:ln>
          <a:solidFill>
            <a:srgbClr val="FFFF99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274320" indent="-274320" algn="l" rtl="0" eaLnBrk="1" latinLnBrk="1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640080" indent="-246888" algn="l" rtl="0" eaLnBrk="1" latinLnBrk="1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914400" indent="-246888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188720" indent="-210312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463040" indent="-210312" algn="l" rtl="0" eaLnBrk="1" latinLnBrk="1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A5F72509-BF99-48AC-8160-81EF819BB190}" type="datetimeFigureOut">
              <a:rPr lang="ko-KR" altLang="en-US" smtClean="0">
                <a:solidFill>
                  <a:prstClr val="white"/>
                </a:solidFill>
              </a:rPr>
              <a:pPr/>
              <a:t>2019-04-30</a:t>
            </a:fld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4FFFE522-841D-4A59-8AB6-3C071939048B}" type="slidenum">
              <a:rPr lang="ko-KR" altLang="en-US" smtClean="0">
                <a:solidFill>
                  <a:prstClr val="white"/>
                </a:solidFill>
              </a:rPr>
              <a:pPr/>
              <a:t>‹#›</a:t>
            </a:fld>
            <a:endParaRPr lang="ko-KR" alt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rgbClr val="FFFF66"/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26" Type="http://schemas.openxmlformats.org/officeDocument/2006/relationships/image" Target="../media/image81.jpeg"/><Relationship Id="rId3" Type="http://schemas.openxmlformats.org/officeDocument/2006/relationships/image" Target="../media/image58.png"/><Relationship Id="rId21" Type="http://schemas.openxmlformats.org/officeDocument/2006/relationships/image" Target="../media/image76.jpeg"/><Relationship Id="rId34" Type="http://schemas.openxmlformats.org/officeDocument/2006/relationships/image" Target="../media/image89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5" Type="http://schemas.openxmlformats.org/officeDocument/2006/relationships/image" Target="../media/image80.jpeg"/><Relationship Id="rId33" Type="http://schemas.openxmlformats.org/officeDocument/2006/relationships/image" Target="../media/image88.jpeg"/><Relationship Id="rId2" Type="http://schemas.openxmlformats.org/officeDocument/2006/relationships/image" Target="../media/image57.jpe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79.jpeg"/><Relationship Id="rId32" Type="http://schemas.openxmlformats.org/officeDocument/2006/relationships/image" Target="../media/image87.jpeg"/><Relationship Id="rId37" Type="http://schemas.openxmlformats.org/officeDocument/2006/relationships/image" Target="../media/image92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23" Type="http://schemas.openxmlformats.org/officeDocument/2006/relationships/image" Target="../media/image78.jpeg"/><Relationship Id="rId28" Type="http://schemas.openxmlformats.org/officeDocument/2006/relationships/image" Target="../media/image83.jpeg"/><Relationship Id="rId36" Type="http://schemas.openxmlformats.org/officeDocument/2006/relationships/image" Target="../media/image91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31" Type="http://schemas.openxmlformats.org/officeDocument/2006/relationships/image" Target="../media/image86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Relationship Id="rId22" Type="http://schemas.openxmlformats.org/officeDocument/2006/relationships/image" Target="../media/image77.jpeg"/><Relationship Id="rId27" Type="http://schemas.openxmlformats.org/officeDocument/2006/relationships/image" Target="../media/image82.jpeg"/><Relationship Id="rId30" Type="http://schemas.openxmlformats.org/officeDocument/2006/relationships/image" Target="../media/image85.jpeg"/><Relationship Id="rId35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5400" b="1" dirty="0">
                <a:solidFill>
                  <a:srgbClr val="00FF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Chest Radiograph</a:t>
            </a:r>
            <a:br>
              <a:rPr lang="en-US" altLang="ko-KR" sz="5400" b="1" dirty="0">
                <a:solidFill>
                  <a:srgbClr val="00FF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ko-KR" sz="5400" b="1" dirty="0">
                <a:solidFill>
                  <a:srgbClr val="00FFFF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Chest CT</a:t>
            </a:r>
            <a:endParaRPr lang="ko-KR" altLang="en-US" sz="5400" b="1" dirty="0">
              <a:solidFill>
                <a:srgbClr val="00FFFF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07704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altLang="ko-KR" sz="2400" dirty="0">
                <a:solidFill>
                  <a:srgbClr val="00FFFF"/>
                </a:solidFill>
              </a:rPr>
              <a:t>PNUH Radiology</a:t>
            </a:r>
          </a:p>
          <a:p>
            <a:pPr algn="r"/>
            <a:r>
              <a:rPr lang="en-US" altLang="ko-KR" sz="2400" dirty="0" err="1">
                <a:solidFill>
                  <a:srgbClr val="00FFFF"/>
                </a:solidFill>
              </a:rPr>
              <a:t>Geewon</a:t>
            </a:r>
            <a:r>
              <a:rPr lang="en-US" altLang="ko-KR" sz="2400" dirty="0">
                <a:solidFill>
                  <a:srgbClr val="00FFFF"/>
                </a:solidFill>
              </a:rPr>
              <a:t> Lee</a:t>
            </a:r>
            <a:endParaRPr lang="ko-KR" altLang="en-US" sz="24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81" t="1196" r="768" b="741"/>
          <a:stretch>
            <a:fillRect/>
          </a:stretch>
        </p:blipFill>
        <p:spPr bwMode="auto">
          <a:xfrm>
            <a:off x="0" y="550513"/>
            <a:ext cx="9144000" cy="604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Lateral </a:t>
            </a:r>
            <a:r>
              <a:rPr lang="en-US" altLang="ko-KR" dirty="0" err="1"/>
              <a:t>decubitus</a:t>
            </a:r>
            <a:r>
              <a:rPr lang="en-US" altLang="ko-KR" dirty="0"/>
              <a:t> view</a:t>
            </a:r>
          </a:p>
          <a:p>
            <a:pPr lvl="1"/>
            <a:r>
              <a:rPr lang="en-US" altLang="ko-KR" dirty="0"/>
              <a:t>Full inspiration</a:t>
            </a:r>
          </a:p>
          <a:p>
            <a:pPr lvl="1"/>
            <a:r>
              <a:rPr lang="en-US" altLang="ko-KR" dirty="0"/>
              <a:t>Patient is laying either left lateral or right lateral</a:t>
            </a:r>
          </a:p>
          <a:p>
            <a:pPr lvl="1"/>
            <a:r>
              <a:rPr lang="en-US" altLang="ko-KR" dirty="0" err="1">
                <a:solidFill>
                  <a:srgbClr val="00B0F0"/>
                </a:solidFill>
              </a:rPr>
              <a:t>pneumothorax</a:t>
            </a:r>
            <a:r>
              <a:rPr lang="en-US" altLang="ko-KR" dirty="0"/>
              <a:t> : the side of interest should be </a:t>
            </a:r>
            <a:r>
              <a:rPr lang="en-US" altLang="ko-KR" dirty="0">
                <a:solidFill>
                  <a:srgbClr val="00B0F0"/>
                </a:solidFill>
              </a:rPr>
              <a:t>up</a:t>
            </a:r>
          </a:p>
          <a:p>
            <a:pPr lvl="1"/>
            <a:r>
              <a:rPr lang="en-US" altLang="ko-KR" dirty="0">
                <a:solidFill>
                  <a:srgbClr val="00B0F0"/>
                </a:solidFill>
              </a:rPr>
              <a:t>pleural effusions</a:t>
            </a:r>
            <a:r>
              <a:rPr lang="en-US" altLang="ko-KR" dirty="0"/>
              <a:t> : the side of interest should be </a:t>
            </a:r>
            <a:r>
              <a:rPr lang="en-US" altLang="ko-KR" dirty="0">
                <a:solidFill>
                  <a:srgbClr val="00B0F0"/>
                </a:solidFill>
              </a:rPr>
              <a:t>down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cxnSp>
        <p:nvCxnSpPr>
          <p:cNvPr id="6" name="직선 화살표 연결선 5"/>
          <p:cNvCxnSpPr/>
          <p:nvPr/>
        </p:nvCxnSpPr>
        <p:spPr>
          <a:xfrm flipH="1">
            <a:off x="4283968" y="2276872"/>
            <a:ext cx="728464" cy="423664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/>
          <p:cNvCxnSpPr/>
          <p:nvPr/>
        </p:nvCxnSpPr>
        <p:spPr>
          <a:xfrm flipH="1">
            <a:off x="4211960" y="3429000"/>
            <a:ext cx="800472" cy="495672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395536" y="4509120"/>
            <a:ext cx="423664" cy="927720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836" t="42181" r="50191" b="22512"/>
          <a:stretch>
            <a:fillRect/>
          </a:stretch>
        </p:blipFill>
        <p:spPr bwMode="auto">
          <a:xfrm>
            <a:off x="0" y="908720"/>
            <a:ext cx="9143999" cy="478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Expiratory view</a:t>
            </a:r>
          </a:p>
          <a:p>
            <a:pPr lvl="1"/>
            <a:r>
              <a:rPr lang="en-US" altLang="ko-KR" dirty="0"/>
              <a:t>either a PA or AP projection</a:t>
            </a:r>
          </a:p>
          <a:p>
            <a:pPr lvl="1"/>
            <a:r>
              <a:rPr lang="en-US" altLang="ko-KR" dirty="0"/>
              <a:t>detect small </a:t>
            </a:r>
            <a:r>
              <a:rPr lang="en-US" altLang="ko-KR" dirty="0" err="1"/>
              <a:t>pneumothoraces</a:t>
            </a:r>
            <a:r>
              <a:rPr lang="en-US" altLang="ko-KR" dirty="0"/>
              <a:t>  and to assess for inhaled foreign bodies </a:t>
            </a:r>
            <a:endParaRPr lang="ko-KR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ko-KR" dirty="0"/>
            </a:br>
            <a:r>
              <a:rPr lang="en-US" altLang="ko-KR" dirty="0"/>
              <a:t>Lines and Stripes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Widening of </a:t>
            </a:r>
            <a:r>
              <a:rPr lang="en-US" altLang="ko-KR" dirty="0" err="1">
                <a:solidFill>
                  <a:srgbClr val="00B0F0"/>
                </a:solidFill>
              </a:rPr>
              <a:t>paratracheal</a:t>
            </a:r>
            <a:r>
              <a:rPr lang="en-US" altLang="ko-KR" dirty="0">
                <a:solidFill>
                  <a:srgbClr val="00B0F0"/>
                </a:solidFill>
              </a:rPr>
              <a:t> line </a:t>
            </a:r>
            <a:r>
              <a:rPr lang="en-US" altLang="ko-KR" dirty="0"/>
              <a:t>(&gt;2-3mm)</a:t>
            </a:r>
          </a:p>
          <a:p>
            <a:pPr lvl="1"/>
            <a:r>
              <a:rPr lang="en-US" altLang="ko-KR" dirty="0" err="1"/>
              <a:t>Lymphadenopathy</a:t>
            </a:r>
            <a:r>
              <a:rPr lang="en-US" altLang="ko-KR" dirty="0"/>
              <a:t>, pleural thickening, hemorrhage, fluid overload, heart failure</a:t>
            </a:r>
          </a:p>
          <a:p>
            <a:r>
              <a:rPr lang="en-US" altLang="ko-KR" dirty="0"/>
              <a:t>Displacement of </a:t>
            </a:r>
            <a:r>
              <a:rPr lang="en-US" altLang="ko-KR" dirty="0" err="1">
                <a:solidFill>
                  <a:srgbClr val="00B0F0"/>
                </a:solidFill>
              </a:rPr>
              <a:t>paraspinal</a:t>
            </a:r>
            <a:r>
              <a:rPr lang="en-US" altLang="ko-KR" dirty="0">
                <a:solidFill>
                  <a:srgbClr val="00B0F0"/>
                </a:solidFill>
              </a:rPr>
              <a:t> line</a:t>
            </a:r>
          </a:p>
          <a:p>
            <a:pPr lvl="1"/>
            <a:r>
              <a:rPr lang="en-US" altLang="ko-KR" dirty="0" err="1"/>
              <a:t>Paravertebral</a:t>
            </a:r>
            <a:r>
              <a:rPr lang="en-US" altLang="ko-KR" dirty="0"/>
              <a:t> abscess, hemorrhage due to fracture, neoplasm</a:t>
            </a:r>
          </a:p>
          <a:p>
            <a:r>
              <a:rPr lang="en-US" altLang="ko-KR" dirty="0"/>
              <a:t>Displacement of </a:t>
            </a:r>
            <a:r>
              <a:rPr lang="en-US" altLang="ko-KR" dirty="0" err="1">
                <a:solidFill>
                  <a:srgbClr val="00B0F0"/>
                </a:solidFill>
              </a:rPr>
              <a:t>para</a:t>
            </a:r>
            <a:r>
              <a:rPr lang="en-US" altLang="ko-KR" dirty="0">
                <a:solidFill>
                  <a:srgbClr val="00B0F0"/>
                </a:solidFill>
              </a:rPr>
              <a:t>-aortic line</a:t>
            </a:r>
          </a:p>
          <a:p>
            <a:pPr lvl="1"/>
            <a:r>
              <a:rPr lang="en-US" altLang="ko-KR" dirty="0"/>
              <a:t>Elongation of aorta, dissection, rupture</a:t>
            </a:r>
          </a:p>
          <a:p>
            <a:r>
              <a:rPr lang="en-US" altLang="ko-KR" dirty="0" err="1">
                <a:solidFill>
                  <a:srgbClr val="00B0F0"/>
                </a:solidFill>
              </a:rPr>
              <a:t>Azygoesophageal</a:t>
            </a:r>
            <a:r>
              <a:rPr lang="en-US" altLang="ko-KR" dirty="0">
                <a:solidFill>
                  <a:srgbClr val="00B0F0"/>
                </a:solidFill>
              </a:rPr>
              <a:t> recess</a:t>
            </a:r>
          </a:p>
          <a:p>
            <a:pPr lvl="1"/>
            <a:endParaRPr lang="ko-KR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178" r="976"/>
          <a:stretch>
            <a:fillRect/>
          </a:stretch>
        </p:blipFill>
        <p:spPr bwMode="auto">
          <a:xfrm>
            <a:off x="0" y="414092"/>
            <a:ext cx="9144000" cy="572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3756523" cy="4581128"/>
          </a:xfrm>
          <a:prstGeom prst="rect">
            <a:avLst/>
          </a:prstGeom>
          <a:noFill/>
        </p:spPr>
      </p:pic>
      <p:pic>
        <p:nvPicPr>
          <p:cNvPr id="68614" name="Picture 6" descr="http://radiographics.rsna.org/content/27/1/33/F10.mediu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533" y="0"/>
            <a:ext cx="4892467" cy="45811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7586" name="Picture 2" descr="http://radiographics.rsna.org/content/27/1/33/F15.medi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016" y="836712"/>
            <a:ext cx="5389984" cy="5059235"/>
          </a:xfrm>
          <a:prstGeom prst="rect">
            <a:avLst/>
          </a:prstGeom>
          <a:noFill/>
        </p:spPr>
      </p:pic>
      <p:pic>
        <p:nvPicPr>
          <p:cNvPr id="67588" name="Picture 4" descr="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4169848" cy="5085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260" t="1695" r="844" b="2037"/>
          <a:stretch>
            <a:fillRect/>
          </a:stretch>
        </p:blipFill>
        <p:spPr bwMode="auto">
          <a:xfrm>
            <a:off x="251519" y="0"/>
            <a:ext cx="86470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3482396" cy="4221088"/>
          </a:xfrm>
          <a:prstGeom prst="rect">
            <a:avLst/>
          </a:prstGeom>
          <a:noFill/>
        </p:spPr>
      </p:pic>
      <p:pic>
        <p:nvPicPr>
          <p:cNvPr id="64516" name="Picture 4" descr="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3104" y="0"/>
            <a:ext cx="5090896" cy="41490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/>
              <a:t>Azygoesophageal</a:t>
            </a:r>
            <a:r>
              <a:rPr lang="en-US" altLang="ko-KR" dirty="0"/>
              <a:t> recess</a:t>
            </a:r>
          </a:p>
          <a:p>
            <a:pPr lvl="1"/>
            <a:r>
              <a:rPr lang="en-US" altLang="ko-KR" dirty="0" err="1"/>
              <a:t>prevertebral</a:t>
            </a:r>
            <a:r>
              <a:rPr lang="en-US" altLang="ko-KR" dirty="0"/>
              <a:t> space formed by the interface of the </a:t>
            </a:r>
            <a:r>
              <a:rPr lang="en-US" altLang="ko-KR" dirty="0" err="1"/>
              <a:t>posteromedial</a:t>
            </a:r>
            <a:r>
              <a:rPr lang="en-US" altLang="ko-KR" dirty="0"/>
              <a:t> segments of the right lower lobe and the </a:t>
            </a:r>
            <a:r>
              <a:rPr lang="en-US" altLang="ko-KR" dirty="0" err="1"/>
              <a:t>azygos</a:t>
            </a:r>
            <a:r>
              <a:rPr lang="en-US" altLang="ko-KR" dirty="0"/>
              <a:t> vein and esophagus</a:t>
            </a:r>
          </a:p>
          <a:p>
            <a:pPr lvl="1"/>
            <a:r>
              <a:rPr lang="en-US" altLang="ko-KR" dirty="0" err="1"/>
              <a:t>anteromedially</a:t>
            </a:r>
            <a:r>
              <a:rPr lang="en-US" altLang="ko-KR" dirty="0"/>
              <a:t>: esophagus, </a:t>
            </a:r>
            <a:r>
              <a:rPr lang="en-US" altLang="ko-KR" dirty="0" err="1"/>
              <a:t>azygos</a:t>
            </a:r>
            <a:r>
              <a:rPr lang="en-US" altLang="ko-KR" dirty="0"/>
              <a:t> vein, left atrium </a:t>
            </a:r>
          </a:p>
          <a:p>
            <a:pPr lvl="1"/>
            <a:r>
              <a:rPr lang="en-US" altLang="ko-KR" dirty="0" err="1"/>
              <a:t>posteriorly</a:t>
            </a:r>
            <a:r>
              <a:rPr lang="en-US" altLang="ko-KR" dirty="0"/>
              <a:t>: vertebral column </a:t>
            </a:r>
          </a:p>
          <a:p>
            <a:pPr lvl="1"/>
            <a:r>
              <a:rPr lang="en-US" altLang="ko-KR" dirty="0"/>
              <a:t>inferiorly: right </a:t>
            </a:r>
            <a:r>
              <a:rPr lang="en-US" altLang="ko-KR" dirty="0" err="1"/>
              <a:t>hemidiaphragm</a:t>
            </a:r>
            <a:r>
              <a:rPr lang="en-US" altLang="ko-KR" dirty="0"/>
              <a:t> </a:t>
            </a:r>
          </a:p>
          <a:p>
            <a:pPr lvl="1"/>
            <a:r>
              <a:rPr lang="en-US" altLang="ko-KR" dirty="0"/>
              <a:t>superiorly: continuous with the </a:t>
            </a:r>
            <a:r>
              <a:rPr lang="en-US" altLang="ko-KR" dirty="0" err="1"/>
              <a:t>subcarinal</a:t>
            </a:r>
            <a:r>
              <a:rPr lang="en-US" altLang="ko-KR" dirty="0"/>
              <a:t> space 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8" name="Picture 6" descr="http://radiographics.rsna.org/content/27/1/33/F43.medi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27574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6194" name="Picture 2" descr="Fig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98241" cy="4725144"/>
          </a:xfrm>
          <a:prstGeom prst="rect">
            <a:avLst/>
          </a:prstGeom>
          <a:noFill/>
        </p:spPr>
      </p:pic>
      <p:pic>
        <p:nvPicPr>
          <p:cNvPr id="136200" name="Picture 8" descr="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-1"/>
            <a:ext cx="4644008" cy="4226047"/>
          </a:xfrm>
          <a:prstGeom prst="rect">
            <a:avLst/>
          </a:prstGeom>
          <a:noFill/>
        </p:spPr>
      </p:pic>
      <p:pic>
        <p:nvPicPr>
          <p:cNvPr id="136196" name="Picture 4" descr="Fig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0"/>
            <a:ext cx="4572000" cy="464162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1. Chest radiograph </a:t>
            </a:r>
            <a:r>
              <a:rPr lang="ko-KR" altLang="en-US" dirty="0"/>
              <a:t>종류</a:t>
            </a:r>
          </a:p>
          <a:p>
            <a:r>
              <a:rPr lang="en-US" altLang="ko-KR" dirty="0"/>
              <a:t>2. Lines and Stripes </a:t>
            </a:r>
          </a:p>
          <a:p>
            <a:r>
              <a:rPr lang="en-US" altLang="ko-KR" dirty="0"/>
              <a:t>3. </a:t>
            </a:r>
            <a:r>
              <a:rPr lang="ko-KR" altLang="en-US" sz="2800" dirty="0"/>
              <a:t>흔히 </a:t>
            </a:r>
            <a:r>
              <a:rPr lang="ko-KR" altLang="en-US" sz="2800" dirty="0" err="1"/>
              <a:t>병변을</a:t>
            </a:r>
            <a:r>
              <a:rPr lang="ko-KR" altLang="en-US" sz="2800" dirty="0"/>
              <a:t> 놓치기 쉬운 위치들</a:t>
            </a:r>
            <a:endParaRPr lang="en-US" altLang="ko-KR" sz="2800" dirty="0"/>
          </a:p>
          <a:p>
            <a:r>
              <a:rPr lang="en-US" altLang="ko-KR" sz="2800" dirty="0"/>
              <a:t>4. </a:t>
            </a:r>
            <a:r>
              <a:rPr lang="ko-KR" altLang="en-US" sz="2800" dirty="0" err="1"/>
              <a:t>병변으로</a:t>
            </a:r>
            <a:r>
              <a:rPr lang="ko-KR" altLang="en-US" sz="2800" dirty="0"/>
              <a:t> 오인되는 거짓 음영들</a:t>
            </a:r>
            <a:r>
              <a:rPr lang="en-US" altLang="ko-KR" sz="2800" dirty="0"/>
              <a:t> </a:t>
            </a:r>
            <a:endParaRPr lang="en-US" altLang="ko-KR" dirty="0"/>
          </a:p>
          <a:p>
            <a:r>
              <a:rPr lang="en-US" altLang="ko-KR" dirty="0"/>
              <a:t>5. </a:t>
            </a:r>
            <a:r>
              <a:rPr lang="ko-KR" altLang="en-US" dirty="0"/>
              <a:t>중환자 </a:t>
            </a:r>
            <a:r>
              <a:rPr lang="en-US" altLang="ko-KR" dirty="0"/>
              <a:t>chest radiograph</a:t>
            </a:r>
          </a:p>
          <a:p>
            <a:r>
              <a:rPr lang="en-US" altLang="ko-KR" dirty="0"/>
              <a:t>6. </a:t>
            </a:r>
            <a:r>
              <a:rPr lang="en-US" altLang="ko-KR"/>
              <a:t>CT protocol </a:t>
            </a:r>
            <a:r>
              <a:rPr lang="ko-KR" altLang="en-US"/>
              <a:t>종류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916832"/>
            <a:ext cx="2267744" cy="1143000"/>
          </a:xfrm>
        </p:spPr>
        <p:txBody>
          <a:bodyPr>
            <a:noAutofit/>
          </a:bodyPr>
          <a:lstStyle/>
          <a:p>
            <a:r>
              <a:rPr lang="ko-KR" altLang="en-US" sz="3200" dirty="0"/>
              <a:t>흔히 </a:t>
            </a:r>
            <a:r>
              <a:rPr lang="ko-KR" altLang="en-US" sz="3200" dirty="0" err="1"/>
              <a:t>병변을</a:t>
            </a:r>
            <a:r>
              <a:rPr lang="ko-KR" altLang="en-US" sz="3200" dirty="0"/>
              <a:t> 놓치기 쉬운 위치들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-84115"/>
            <a:ext cx="6948264" cy="694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1378" name="Picture 2" descr="."/>
          <p:cNvPicPr>
            <a:picLocks noChangeAspect="1" noChangeArrowheads="1"/>
          </p:cNvPicPr>
          <p:nvPr/>
        </p:nvPicPr>
        <p:blipFill>
          <a:blip r:embed="rId2" cstate="print"/>
          <a:srcRect r="43169"/>
          <a:stretch>
            <a:fillRect/>
          </a:stretch>
        </p:blipFill>
        <p:spPr bwMode="auto">
          <a:xfrm>
            <a:off x="-1" y="-1"/>
            <a:ext cx="6948265" cy="6863395"/>
          </a:xfrm>
          <a:prstGeom prst="rect">
            <a:avLst/>
          </a:prstGeom>
          <a:noFill/>
        </p:spPr>
      </p:pic>
      <p:pic>
        <p:nvPicPr>
          <p:cNvPr id="5" name="Picture 2" descr="."/>
          <p:cNvPicPr>
            <a:picLocks noChangeAspect="1" noChangeArrowheads="1"/>
          </p:cNvPicPr>
          <p:nvPr/>
        </p:nvPicPr>
        <p:blipFill>
          <a:blip r:embed="rId2" cstate="print"/>
          <a:srcRect l="57533"/>
          <a:stretch>
            <a:fillRect/>
          </a:stretch>
        </p:blipFill>
        <p:spPr bwMode="auto">
          <a:xfrm>
            <a:off x="5297062" y="0"/>
            <a:ext cx="3846938" cy="5085184"/>
          </a:xfrm>
          <a:prstGeom prst="rect">
            <a:avLst/>
          </a:prstGeom>
          <a:noFill/>
        </p:spPr>
      </p:pic>
      <p:grpSp>
        <p:nvGrpSpPr>
          <p:cNvPr id="4" name="그룹 9"/>
          <p:cNvGrpSpPr/>
          <p:nvPr/>
        </p:nvGrpSpPr>
        <p:grpSpPr>
          <a:xfrm>
            <a:off x="3275856" y="1628800"/>
            <a:ext cx="2808312" cy="1143744"/>
            <a:chOff x="3275856" y="1628800"/>
            <a:chExt cx="2808312" cy="1143744"/>
          </a:xfrm>
        </p:grpSpPr>
        <p:cxnSp>
          <p:nvCxnSpPr>
            <p:cNvPr id="6" name="직선 화살표 연결선 5"/>
            <p:cNvCxnSpPr/>
            <p:nvPr/>
          </p:nvCxnSpPr>
          <p:spPr>
            <a:xfrm flipH="1" flipV="1">
              <a:off x="5004048" y="1628800"/>
              <a:ext cx="1080120" cy="1008112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V="1">
              <a:off x="3275856" y="1628800"/>
              <a:ext cx="944488" cy="1143744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15"/>
          <p:cNvGrpSpPr/>
          <p:nvPr/>
        </p:nvGrpSpPr>
        <p:grpSpPr>
          <a:xfrm>
            <a:off x="6732240" y="620688"/>
            <a:ext cx="1575792" cy="1080120"/>
            <a:chOff x="6732240" y="620688"/>
            <a:chExt cx="1575792" cy="1080120"/>
          </a:xfrm>
        </p:grpSpPr>
        <p:cxnSp>
          <p:nvCxnSpPr>
            <p:cNvPr id="11" name="직선 화살표 연결선 10"/>
            <p:cNvCxnSpPr/>
            <p:nvPr/>
          </p:nvCxnSpPr>
          <p:spPr>
            <a:xfrm flipV="1">
              <a:off x="6732240" y="764704"/>
              <a:ext cx="288032" cy="936104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/>
            <p:cNvCxnSpPr/>
            <p:nvPr/>
          </p:nvCxnSpPr>
          <p:spPr>
            <a:xfrm flipH="1" flipV="1">
              <a:off x="7524328" y="620688"/>
              <a:ext cx="783704" cy="639688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380" name="Picture 4" descr="."/>
          <p:cNvPicPr>
            <a:picLocks noChangeAspect="1" noChangeArrowheads="1"/>
          </p:cNvPicPr>
          <p:nvPr/>
        </p:nvPicPr>
        <p:blipFill>
          <a:blip r:embed="rId3" cstate="print"/>
          <a:srcRect r="54110"/>
          <a:stretch>
            <a:fillRect/>
          </a:stretch>
        </p:blipFill>
        <p:spPr bwMode="auto">
          <a:xfrm>
            <a:off x="6156176" y="2892320"/>
            <a:ext cx="2987824" cy="3965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0354" name="Picture 2" descr="."/>
          <p:cNvPicPr>
            <a:picLocks noChangeAspect="1" noChangeArrowheads="1"/>
          </p:cNvPicPr>
          <p:nvPr/>
        </p:nvPicPr>
        <p:blipFill>
          <a:blip r:embed="rId2" cstate="print"/>
          <a:srcRect r="46566"/>
          <a:stretch>
            <a:fillRect/>
          </a:stretch>
        </p:blipFill>
        <p:spPr bwMode="auto">
          <a:xfrm>
            <a:off x="0" y="0"/>
            <a:ext cx="6554356" cy="6858000"/>
          </a:xfrm>
          <a:prstGeom prst="rect">
            <a:avLst/>
          </a:prstGeom>
          <a:noFill/>
        </p:spPr>
      </p:pic>
      <p:cxnSp>
        <p:nvCxnSpPr>
          <p:cNvPr id="6" name="직선 화살표 연결선 5"/>
          <p:cNvCxnSpPr/>
          <p:nvPr/>
        </p:nvCxnSpPr>
        <p:spPr>
          <a:xfrm flipH="1">
            <a:off x="4644008" y="3068960"/>
            <a:ext cx="720080" cy="1296144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356" name="Picture 4" descr="."/>
          <p:cNvPicPr>
            <a:picLocks noChangeAspect="1" noChangeArrowheads="1"/>
          </p:cNvPicPr>
          <p:nvPr/>
        </p:nvPicPr>
        <p:blipFill>
          <a:blip r:embed="rId3" cstate="print"/>
          <a:srcRect l="19027" r="42917"/>
          <a:stretch>
            <a:fillRect/>
          </a:stretch>
        </p:blipFill>
        <p:spPr bwMode="auto">
          <a:xfrm>
            <a:off x="6047656" y="0"/>
            <a:ext cx="3096344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729" t="8211" r="48454" b="6202"/>
          <a:stretch>
            <a:fillRect/>
          </a:stretch>
        </p:blipFill>
        <p:spPr bwMode="auto">
          <a:xfrm>
            <a:off x="0" y="332656"/>
            <a:ext cx="5148064" cy="568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3799" t="14269" r="2456" b="6202"/>
          <a:stretch>
            <a:fillRect/>
          </a:stretch>
        </p:blipFill>
        <p:spPr bwMode="auto">
          <a:xfrm>
            <a:off x="5148064" y="1086156"/>
            <a:ext cx="3995936" cy="457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9330" name="Picture 2" descr="."/>
          <p:cNvPicPr>
            <a:picLocks noChangeAspect="1" noChangeArrowheads="1"/>
          </p:cNvPicPr>
          <p:nvPr/>
        </p:nvPicPr>
        <p:blipFill>
          <a:blip r:embed="rId2" cstate="print"/>
          <a:srcRect r="45818"/>
          <a:stretch>
            <a:fillRect/>
          </a:stretch>
        </p:blipFill>
        <p:spPr bwMode="auto">
          <a:xfrm>
            <a:off x="0" y="0"/>
            <a:ext cx="6840760" cy="6858000"/>
          </a:xfrm>
          <a:prstGeom prst="rect">
            <a:avLst/>
          </a:prstGeom>
          <a:noFill/>
        </p:spPr>
      </p:pic>
      <p:pic>
        <p:nvPicPr>
          <p:cNvPr id="5" name="Picture 2" descr="."/>
          <p:cNvPicPr>
            <a:picLocks noChangeAspect="1" noChangeArrowheads="1"/>
          </p:cNvPicPr>
          <p:nvPr/>
        </p:nvPicPr>
        <p:blipFill>
          <a:blip r:embed="rId2" cstate="print"/>
          <a:srcRect l="54752"/>
          <a:stretch>
            <a:fillRect/>
          </a:stretch>
        </p:blipFill>
        <p:spPr bwMode="auto">
          <a:xfrm>
            <a:off x="6407548" y="0"/>
            <a:ext cx="2736451" cy="3284984"/>
          </a:xfrm>
          <a:prstGeom prst="rect">
            <a:avLst/>
          </a:prstGeom>
          <a:noFill/>
        </p:spPr>
      </p:pic>
      <p:grpSp>
        <p:nvGrpSpPr>
          <p:cNvPr id="4" name="그룹 9"/>
          <p:cNvGrpSpPr/>
          <p:nvPr/>
        </p:nvGrpSpPr>
        <p:grpSpPr>
          <a:xfrm>
            <a:off x="323528" y="3645024"/>
            <a:ext cx="1584176" cy="3087960"/>
            <a:chOff x="323528" y="3645024"/>
            <a:chExt cx="1584176" cy="3087960"/>
          </a:xfrm>
        </p:grpSpPr>
        <p:cxnSp>
          <p:nvCxnSpPr>
            <p:cNvPr id="7" name="직선 화살표 연결선 6"/>
            <p:cNvCxnSpPr/>
            <p:nvPr/>
          </p:nvCxnSpPr>
          <p:spPr>
            <a:xfrm>
              <a:off x="1259632" y="3645024"/>
              <a:ext cx="648072" cy="1296144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V="1">
              <a:off x="323528" y="5877272"/>
              <a:ext cx="1160512" cy="855712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2267744" cy="1143000"/>
          </a:xfrm>
        </p:spPr>
        <p:txBody>
          <a:bodyPr>
            <a:noAutofit/>
          </a:bodyPr>
          <a:lstStyle/>
          <a:p>
            <a:r>
              <a:rPr lang="ko-KR" altLang="en-US" sz="3600" dirty="0" err="1"/>
              <a:t>병변으로</a:t>
            </a:r>
            <a:r>
              <a:rPr lang="ko-KR" altLang="en-US" sz="3600" dirty="0"/>
              <a:t> 오인되는 거짓 음영들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092" t="1701" r="2717" b="1701"/>
          <a:stretch>
            <a:fillRect/>
          </a:stretch>
        </p:blipFill>
        <p:spPr bwMode="auto">
          <a:xfrm>
            <a:off x="2411760" y="0"/>
            <a:ext cx="6732240" cy="680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919" t="1396" r="45805" b="2262"/>
          <a:stretch>
            <a:fillRect/>
          </a:stretch>
        </p:blipFill>
        <p:spPr bwMode="auto">
          <a:xfrm>
            <a:off x="0" y="0"/>
            <a:ext cx="67484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5356" t="1396" r="2298" b="49204"/>
          <a:stretch>
            <a:fillRect/>
          </a:stretch>
        </p:blipFill>
        <p:spPr bwMode="auto">
          <a:xfrm>
            <a:off x="5183560" y="4310336"/>
            <a:ext cx="3960440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041" t="717" r="1020" b="1688"/>
          <a:stretch>
            <a:fillRect/>
          </a:stretch>
        </p:blipFill>
        <p:spPr bwMode="auto">
          <a:xfrm>
            <a:off x="1115616" y="0"/>
            <a:ext cx="6959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125" t="1050" r="43630" b="2351"/>
          <a:stretch>
            <a:fillRect/>
          </a:stretch>
        </p:blipFill>
        <p:spPr bwMode="auto">
          <a:xfrm>
            <a:off x="0" y="5327"/>
            <a:ext cx="6444208" cy="679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8589" t="1050" r="2066" b="2351"/>
          <a:stretch>
            <a:fillRect/>
          </a:stretch>
        </p:blipFill>
        <p:spPr bwMode="auto">
          <a:xfrm>
            <a:off x="5462258" y="1502024"/>
            <a:ext cx="3681742" cy="5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176" t="2338" r="1176" b="2823"/>
          <a:stretch>
            <a:fillRect/>
          </a:stretch>
        </p:blipFill>
        <p:spPr bwMode="auto">
          <a:xfrm>
            <a:off x="0" y="188640"/>
            <a:ext cx="9144000" cy="648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radiograph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가장 먼저</a:t>
            </a:r>
            <a:r>
              <a:rPr lang="en-US" altLang="ko-KR" dirty="0"/>
              <a:t>, </a:t>
            </a:r>
            <a:r>
              <a:rPr lang="ko-KR" altLang="en-US" dirty="0"/>
              <a:t>널리 시행되는 검사 </a:t>
            </a:r>
            <a:r>
              <a:rPr lang="en-US" altLang="ko-KR" dirty="0"/>
              <a:t>: </a:t>
            </a:r>
            <a:r>
              <a:rPr lang="ko-KR" altLang="en-US" dirty="0"/>
              <a:t>전체 진단 영상 검사의 </a:t>
            </a:r>
            <a:r>
              <a:rPr lang="en-US" altLang="ko-KR" dirty="0"/>
              <a:t>25%</a:t>
            </a:r>
            <a:r>
              <a:rPr lang="ko-KR" altLang="en-US" dirty="0"/>
              <a:t>를 차지</a:t>
            </a:r>
            <a:endParaRPr lang="en-US" altLang="ko-KR" dirty="0"/>
          </a:p>
          <a:p>
            <a:pPr lvl="1"/>
            <a:r>
              <a:rPr lang="ko-KR" altLang="en-US" dirty="0"/>
              <a:t>정상 </a:t>
            </a:r>
            <a:r>
              <a:rPr lang="en-US" altLang="ko-KR" dirty="0">
                <a:sym typeface="Wingdings" pitchFamily="2" charset="2"/>
              </a:rPr>
              <a:t></a:t>
            </a:r>
            <a:r>
              <a:rPr lang="ko-KR" altLang="en-US" dirty="0"/>
              <a:t> 추가 검사가 필요할 수도 있음</a:t>
            </a:r>
          </a:p>
          <a:p>
            <a:pPr lvl="1"/>
            <a:r>
              <a:rPr lang="ko-KR" altLang="en-US" dirty="0" err="1"/>
              <a:t>병변</a:t>
            </a:r>
            <a:r>
              <a:rPr lang="ko-KR" altLang="en-US" dirty="0"/>
              <a:t> 발견 </a:t>
            </a:r>
            <a:r>
              <a:rPr lang="en-US" altLang="ko-KR" dirty="0">
                <a:sym typeface="Wingdings" pitchFamily="2" charset="2"/>
              </a:rPr>
              <a:t></a:t>
            </a:r>
            <a:r>
              <a:rPr lang="ko-KR" altLang="en-US" dirty="0"/>
              <a:t> 항상 이상이</a:t>
            </a:r>
            <a:r>
              <a:rPr lang="en-US" altLang="ko-KR" dirty="0"/>
              <a:t> </a:t>
            </a:r>
            <a:r>
              <a:rPr lang="ko-KR" altLang="en-US" dirty="0"/>
              <a:t>있는 것도 아님</a:t>
            </a:r>
          </a:p>
          <a:p>
            <a:endParaRPr lang="en-US" altLang="ko-KR" dirty="0"/>
          </a:p>
          <a:p>
            <a:r>
              <a:rPr lang="ko-KR" altLang="en-US" dirty="0"/>
              <a:t>가장 기본적인 검사법임에도 많은 한계점</a:t>
            </a:r>
            <a:endParaRPr lang="en-US" altLang="ko-KR" dirty="0"/>
          </a:p>
          <a:p>
            <a:pPr lvl="1"/>
            <a:r>
              <a:rPr lang="en-US" altLang="ko-KR" dirty="0"/>
              <a:t>Sensitivity (</a:t>
            </a:r>
            <a:r>
              <a:rPr lang="ko-KR" altLang="en-US" dirty="0"/>
              <a:t>민감도</a:t>
            </a:r>
            <a:r>
              <a:rPr lang="en-US" altLang="ko-KR" dirty="0"/>
              <a:t>)</a:t>
            </a:r>
            <a:r>
              <a:rPr lang="ko-KR" altLang="en-US" dirty="0"/>
              <a:t>가 낮음</a:t>
            </a:r>
            <a:endParaRPr lang="en-US" altLang="ko-KR" dirty="0"/>
          </a:p>
          <a:p>
            <a:pPr lvl="2"/>
            <a:r>
              <a:rPr lang="en-US" altLang="ko-KR" dirty="0"/>
              <a:t>Lung cancer : 20-50%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 처음 판독 때 놓침</a:t>
            </a:r>
            <a:endParaRPr lang="en-US" altLang="ko-KR" dirty="0"/>
          </a:p>
          <a:p>
            <a:pPr lvl="1"/>
            <a:r>
              <a:rPr lang="ko-KR" altLang="en-US" dirty="0"/>
              <a:t>과거에 촬영한 </a:t>
            </a:r>
            <a:r>
              <a:rPr lang="en-US" altLang="ko-KR" dirty="0"/>
              <a:t>x-ray</a:t>
            </a:r>
            <a:r>
              <a:rPr lang="ko-KR" altLang="en-US" dirty="0"/>
              <a:t>와 비교시 많은 도움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50" t="6173" r="48429" b="8642"/>
          <a:stretch>
            <a:fillRect/>
          </a:stretch>
        </p:blipFill>
        <p:spPr bwMode="auto">
          <a:xfrm>
            <a:off x="2483768" y="-1045"/>
            <a:ext cx="6660232" cy="685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3017" t="22033" r="5804" b="9461"/>
          <a:stretch>
            <a:fillRect/>
          </a:stretch>
        </p:blipFill>
        <p:spPr bwMode="auto">
          <a:xfrm>
            <a:off x="0" y="0"/>
            <a:ext cx="5580112" cy="558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86" t="6821" r="46799" b="11146"/>
          <a:stretch>
            <a:fillRect/>
          </a:stretch>
        </p:blipFill>
        <p:spPr bwMode="auto">
          <a:xfrm>
            <a:off x="-1" y="0"/>
            <a:ext cx="7866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4494" t="4825" r="3186" b="10729"/>
          <a:stretch>
            <a:fillRect/>
          </a:stretch>
        </p:blipFill>
        <p:spPr bwMode="auto">
          <a:xfrm>
            <a:off x="4644008" y="2085281"/>
            <a:ext cx="4499992" cy="477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38" t="3986" r="47213" b="9544"/>
          <a:stretch>
            <a:fillRect/>
          </a:stretch>
        </p:blipFill>
        <p:spPr bwMode="auto">
          <a:xfrm>
            <a:off x="0" y="-1"/>
            <a:ext cx="7596336" cy="681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3456" t="4941" r="3518" b="11060"/>
          <a:stretch>
            <a:fillRect/>
          </a:stretch>
        </p:blipFill>
        <p:spPr bwMode="auto">
          <a:xfrm>
            <a:off x="4932040" y="-1"/>
            <a:ext cx="4211960" cy="43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중환자 </a:t>
            </a:r>
            <a:r>
              <a:rPr lang="en-US" altLang="ko-KR" dirty="0"/>
              <a:t>Chest radiograph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대부분 이동식</a:t>
            </a:r>
            <a:r>
              <a:rPr lang="en-US" altLang="ko-KR" dirty="0"/>
              <a:t>(portable)</a:t>
            </a:r>
            <a:r>
              <a:rPr lang="ko-KR" altLang="en-US" dirty="0"/>
              <a:t>로 이루어짐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목적 </a:t>
            </a:r>
            <a:r>
              <a:rPr lang="en-US" altLang="ko-KR" dirty="0"/>
              <a:t>: </a:t>
            </a:r>
          </a:p>
          <a:p>
            <a:pPr lvl="1"/>
            <a:r>
              <a:rPr lang="ko-KR" altLang="en-US" dirty="0" err="1"/>
              <a:t>확진보다는</a:t>
            </a:r>
            <a:r>
              <a:rPr lang="ko-KR" altLang="en-US" dirty="0"/>
              <a:t> 변화를 중요시</a:t>
            </a:r>
            <a:r>
              <a:rPr lang="en-US" altLang="ko-KR" dirty="0"/>
              <a:t>(</a:t>
            </a:r>
            <a:r>
              <a:rPr lang="ko-KR" altLang="en-US" dirty="0"/>
              <a:t>심장</a:t>
            </a:r>
            <a:r>
              <a:rPr lang="en-US" altLang="ko-KR" dirty="0"/>
              <a:t>, </a:t>
            </a:r>
            <a:r>
              <a:rPr lang="ko-KR" altLang="en-US" dirty="0"/>
              <a:t>폐 실질</a:t>
            </a:r>
            <a:r>
              <a:rPr lang="en-US" altLang="ko-KR" dirty="0"/>
              <a:t>, </a:t>
            </a:r>
            <a:r>
              <a:rPr lang="ko-KR" altLang="en-US" dirty="0"/>
              <a:t>흉막질환</a:t>
            </a:r>
            <a:r>
              <a:rPr lang="en-US" altLang="ko-KR" dirty="0"/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en-US" altLang="ko-KR" dirty="0" err="1"/>
              <a:t>Atelectasis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ICU </a:t>
            </a:r>
            <a:r>
              <a:rPr lang="ko-KR" altLang="en-US" dirty="0"/>
              <a:t>환자 중에서 가장 흔하게 보이는 이상소견</a:t>
            </a:r>
            <a:endParaRPr lang="en-US" altLang="ko-KR" dirty="0"/>
          </a:p>
          <a:p>
            <a:r>
              <a:rPr lang="ko-KR" altLang="en-US" dirty="0"/>
              <a:t>수술 등으로 기관</a:t>
            </a:r>
            <a:r>
              <a:rPr lang="en-US" altLang="ko-KR" dirty="0"/>
              <a:t>, </a:t>
            </a:r>
            <a:r>
              <a:rPr lang="ko-KR" altLang="en-US" dirty="0"/>
              <a:t>기관지의 분비물이나 흡인에 의해 주로 생김</a:t>
            </a:r>
            <a:endParaRPr lang="en-US" altLang="ko-KR" dirty="0"/>
          </a:p>
          <a:p>
            <a:pPr lvl="1"/>
            <a:r>
              <a:rPr lang="ko-KR" altLang="en-US" dirty="0"/>
              <a:t>전신마취</a:t>
            </a:r>
            <a:r>
              <a:rPr lang="en-US" altLang="ko-KR" dirty="0"/>
              <a:t>, </a:t>
            </a:r>
            <a:r>
              <a:rPr lang="ko-KR" altLang="en-US" dirty="0"/>
              <a:t>흡연자</a:t>
            </a:r>
            <a:r>
              <a:rPr lang="en-US" altLang="ko-KR" dirty="0"/>
              <a:t>, underlying </a:t>
            </a:r>
            <a:r>
              <a:rPr lang="ko-KR" altLang="en-US" dirty="0"/>
              <a:t>폐질환</a:t>
            </a:r>
            <a:r>
              <a:rPr lang="en-US" altLang="ko-KR" dirty="0"/>
              <a:t>, obese, elderly </a:t>
            </a:r>
            <a:r>
              <a:rPr lang="ko-KR" altLang="en-US" dirty="0"/>
              <a:t>환자</a:t>
            </a:r>
            <a:endParaRPr lang="en-US" altLang="ko-KR" dirty="0"/>
          </a:p>
          <a:p>
            <a:r>
              <a:rPr lang="ko-KR" altLang="en-US" dirty="0"/>
              <a:t>주로 </a:t>
            </a:r>
            <a:r>
              <a:rPr lang="en-US" altLang="ko-KR" dirty="0"/>
              <a:t>lower lobe</a:t>
            </a:r>
            <a:r>
              <a:rPr lang="ko-KR" altLang="en-US" dirty="0"/>
              <a:t>의 </a:t>
            </a:r>
            <a:r>
              <a:rPr lang="en-US" altLang="ko-KR" dirty="0"/>
              <a:t>posterior portion</a:t>
            </a:r>
            <a:r>
              <a:rPr lang="ko-KR" altLang="en-US" dirty="0"/>
              <a:t>에 잘 나타남</a:t>
            </a:r>
            <a:endParaRPr lang="en-US" altLang="ko-KR" dirty="0"/>
          </a:p>
          <a:p>
            <a:r>
              <a:rPr lang="ko-KR" altLang="en-US" dirty="0"/>
              <a:t>폐렴 등에 비해 갑자기 생겼다가 갑자기 호전되기도 하고</a:t>
            </a:r>
            <a:r>
              <a:rPr lang="en-US" altLang="ko-KR" dirty="0"/>
              <a:t>, </a:t>
            </a:r>
            <a:r>
              <a:rPr lang="ko-KR" altLang="en-US" dirty="0"/>
              <a:t>환자의 위치변화에 따라 여기저기 </a:t>
            </a:r>
            <a:r>
              <a:rPr lang="ko-KR" altLang="en-US" dirty="0" err="1"/>
              <a:t>옮겨다니기도</a:t>
            </a:r>
            <a:r>
              <a:rPr lang="ko-KR" altLang="en-US" dirty="0"/>
              <a:t> 함</a:t>
            </a:r>
            <a:endParaRPr lang="en-US" altLang="ko-KR" dirty="0"/>
          </a:p>
          <a:p>
            <a:r>
              <a:rPr lang="ko-KR" altLang="en-US" dirty="0"/>
              <a:t>경계가 명확하고</a:t>
            </a:r>
            <a:r>
              <a:rPr lang="en-US" altLang="ko-KR" dirty="0"/>
              <a:t>, volume loss</a:t>
            </a:r>
            <a:r>
              <a:rPr lang="ko-KR" altLang="en-US" dirty="0"/>
              <a:t>를 동반함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960"/>
            <a:ext cx="7884368" cy="684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Pneumonia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Focal, patchy, </a:t>
            </a:r>
            <a:r>
              <a:rPr lang="ko-KR" altLang="en-US" dirty="0"/>
              <a:t>혹은 </a:t>
            </a:r>
            <a:r>
              <a:rPr lang="en-US" altLang="ko-KR" dirty="0"/>
              <a:t>diffuse air space consolidation</a:t>
            </a:r>
            <a:r>
              <a:rPr lang="ko-KR" altLang="en-US" dirty="0"/>
              <a:t>으로 나타남</a:t>
            </a:r>
            <a:r>
              <a:rPr lang="en-US" altLang="ko-KR" dirty="0"/>
              <a:t>.</a:t>
            </a:r>
          </a:p>
          <a:p>
            <a:r>
              <a:rPr lang="ko-KR" altLang="en-US" dirty="0" err="1"/>
              <a:t>폐농양</a:t>
            </a:r>
            <a:r>
              <a:rPr lang="en-US" altLang="ko-KR" dirty="0"/>
              <a:t>(abscess)</a:t>
            </a:r>
            <a:r>
              <a:rPr lang="ko-KR" altLang="en-US" dirty="0"/>
              <a:t>에 의한 </a:t>
            </a:r>
            <a:r>
              <a:rPr lang="en-US" altLang="ko-KR" dirty="0"/>
              <a:t>cavity</a:t>
            </a:r>
            <a:r>
              <a:rPr lang="ko-KR" altLang="en-US" dirty="0"/>
              <a:t>를 형성하면 비교적 진단이 쉬움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잠복기에 따라 다르나</a:t>
            </a:r>
            <a:r>
              <a:rPr lang="en-US" altLang="ko-KR" dirty="0"/>
              <a:t>, 2-3</a:t>
            </a:r>
            <a:r>
              <a:rPr lang="ko-KR" altLang="en-US" dirty="0"/>
              <a:t>일 정도이며 서서히 나타났다가 적정 항생제로 치료하면서 수일에 걸쳐 서서히 흡수됨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대개 임상소견이 먼저 나빠지거나 좋아지므로 </a:t>
            </a:r>
            <a:r>
              <a:rPr lang="en-US" altLang="ko-KR" dirty="0"/>
              <a:t>chest radiograph</a:t>
            </a:r>
            <a:r>
              <a:rPr lang="ko-KR" altLang="en-US" dirty="0"/>
              <a:t>상 폐병변이 남아 있으면 추적검사를 </a:t>
            </a:r>
            <a:r>
              <a:rPr lang="ko-KR" altLang="en-US" dirty="0" err="1"/>
              <a:t>해야함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963" t="2861" r="36613" b="1952"/>
          <a:stretch>
            <a:fillRect/>
          </a:stretch>
        </p:blipFill>
        <p:spPr bwMode="auto">
          <a:xfrm>
            <a:off x="1187624" y="0"/>
            <a:ext cx="6804248" cy="689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3. Hydrostatic pulmonary edema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0" y="2132856"/>
          <a:ext cx="8676456" cy="440350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338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8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754">
                <a:tc>
                  <a:txBody>
                    <a:bodyPr/>
                    <a:lstStyle/>
                    <a:p>
                      <a:pPr latinLnBrk="1"/>
                      <a:endParaRPr lang="ko-KR" alt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1" dirty="0"/>
                        <a:t>Hydrostatic pressure </a:t>
                      </a:r>
                      <a:endParaRPr lang="ko-KR" alt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475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대표 질환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 err="1"/>
                        <a:t>Cardiogenic</a:t>
                      </a:r>
                      <a:r>
                        <a:rPr lang="en-US" altLang="ko-KR" sz="2000" b="0" baseline="0" dirty="0"/>
                        <a:t> pu</a:t>
                      </a:r>
                      <a:r>
                        <a:rPr lang="en-US" altLang="ko-KR" sz="2000" b="0" dirty="0"/>
                        <a:t>lmonary</a:t>
                      </a:r>
                      <a:r>
                        <a:rPr lang="en-US" altLang="ko-KR" sz="2000" b="0" baseline="0" dirty="0"/>
                        <a:t> edema</a:t>
                      </a:r>
                    </a:p>
                    <a:p>
                      <a:pPr latinLnBrk="1"/>
                      <a:r>
                        <a:rPr lang="en-US" altLang="ko-KR" sz="2000" b="0" baseline="0" dirty="0"/>
                        <a:t>Over-hydration</a:t>
                      </a:r>
                      <a:endParaRPr lang="ko-KR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증상 발현과의 관계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동시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분포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/>
                        <a:t>Central</a:t>
                      </a:r>
                      <a:endParaRPr lang="ko-KR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err="1"/>
                        <a:t>기관지벽</a:t>
                      </a:r>
                      <a:r>
                        <a:rPr lang="ko-KR" altLang="en-US" sz="2000" b="0" dirty="0"/>
                        <a:t> 비후</a:t>
                      </a:r>
                      <a:r>
                        <a:rPr lang="en-US" altLang="ko-KR" sz="2000" b="0" dirty="0"/>
                        <a:t>, </a:t>
                      </a:r>
                      <a:r>
                        <a:rPr lang="ko-KR" altLang="en-US" sz="2000" b="0" dirty="0" err="1"/>
                        <a:t>중격선</a:t>
                      </a:r>
                      <a:endParaRPr lang="ko-KR" alt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동반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/>
                        <a:t>Air-</a:t>
                      </a:r>
                      <a:r>
                        <a:rPr lang="en-US" altLang="ko-KR" sz="2000" b="0" dirty="0" err="1"/>
                        <a:t>bronchogram</a:t>
                      </a:r>
                      <a:endParaRPr lang="ko-KR" alt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err="1"/>
                        <a:t>드뭄</a:t>
                      </a:r>
                      <a:endParaRPr lang="ko-KR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변화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빠름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심장 크기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증가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7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2000" b="0" dirty="0"/>
                        <a:t>Pleural</a:t>
                      </a:r>
                      <a:r>
                        <a:rPr lang="en-US" altLang="ko-KR" sz="2000" b="0" baseline="0" dirty="0"/>
                        <a:t> effusion</a:t>
                      </a:r>
                      <a:endParaRPr lang="ko-KR" alt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/>
                        <a:t>흔함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위쪽 화살표 4"/>
          <p:cNvSpPr/>
          <p:nvPr/>
        </p:nvSpPr>
        <p:spPr>
          <a:xfrm>
            <a:off x="7020272" y="2276872"/>
            <a:ext cx="216024" cy="216024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980" t="1479" r="1178" b="2395"/>
          <a:stretch>
            <a:fillRect/>
          </a:stretch>
        </p:blipFill>
        <p:spPr bwMode="auto">
          <a:xfrm>
            <a:off x="0" y="868022"/>
            <a:ext cx="9144000" cy="479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9552" y="5949280"/>
            <a:ext cx="3430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Increased hydrostatic pressure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5949280"/>
            <a:ext cx="2631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Increased permeability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PA view</a:t>
            </a:r>
          </a:p>
          <a:p>
            <a:pPr lvl="1"/>
            <a:r>
              <a:rPr lang="en-US" altLang="ko-KR" dirty="0"/>
              <a:t>performed </a:t>
            </a:r>
            <a:r>
              <a:rPr lang="en-US" altLang="ko-KR" dirty="0">
                <a:solidFill>
                  <a:srgbClr val="00B0F0"/>
                </a:solidFill>
              </a:rPr>
              <a:t>standing</a:t>
            </a:r>
            <a:r>
              <a:rPr lang="en-US" altLang="ko-KR" dirty="0"/>
              <a:t> and in </a:t>
            </a:r>
            <a:r>
              <a:rPr lang="en-US" altLang="ko-KR" dirty="0">
                <a:solidFill>
                  <a:srgbClr val="00B0F0"/>
                </a:solidFill>
              </a:rPr>
              <a:t>full inspiration</a:t>
            </a:r>
          </a:p>
          <a:p>
            <a:pPr lvl="1"/>
            <a:r>
              <a:rPr lang="en-US" altLang="ko-KR" dirty="0"/>
              <a:t>it examines the lungs, bony thoracic cavity, </a:t>
            </a:r>
            <a:r>
              <a:rPr lang="en-US" altLang="ko-KR" dirty="0" err="1"/>
              <a:t>mediastinum</a:t>
            </a:r>
            <a:r>
              <a:rPr lang="en-US" altLang="ko-KR" dirty="0"/>
              <a:t> and great vessels </a:t>
            </a:r>
          </a:p>
          <a:p>
            <a:pPr lvl="1"/>
            <a:r>
              <a:rPr lang="ko-KR" altLang="en-US" dirty="0"/>
              <a:t>단점</a:t>
            </a:r>
            <a:r>
              <a:rPr lang="en-US" altLang="ko-KR" dirty="0"/>
              <a:t>: must be able to stand erect</a:t>
            </a:r>
          </a:p>
          <a:p>
            <a:pPr lvl="1"/>
            <a:r>
              <a:rPr lang="ko-KR" altLang="en-US" dirty="0"/>
              <a:t>장점</a:t>
            </a:r>
            <a:r>
              <a:rPr lang="en-US" altLang="ko-KR" dirty="0"/>
              <a:t>: better visualization of the </a:t>
            </a:r>
            <a:r>
              <a:rPr lang="en-US" altLang="ko-KR" dirty="0" err="1"/>
              <a:t>mediastinum</a:t>
            </a:r>
            <a:r>
              <a:rPr lang="en-US" altLang="ko-KR" dirty="0"/>
              <a:t> and lungs</a:t>
            </a:r>
          </a:p>
          <a:p>
            <a:r>
              <a:rPr lang="en-US" altLang="ko-KR" dirty="0"/>
              <a:t>Lateral view</a:t>
            </a:r>
          </a:p>
          <a:p>
            <a:pPr lvl="1"/>
            <a:r>
              <a:rPr lang="en-US" altLang="ko-KR" dirty="0"/>
              <a:t>examines the </a:t>
            </a:r>
            <a:r>
              <a:rPr lang="en-US" altLang="ko-KR" dirty="0" err="1">
                <a:solidFill>
                  <a:srgbClr val="00B0F0"/>
                </a:solidFill>
              </a:rPr>
              <a:t>retrosternal</a:t>
            </a:r>
            <a:r>
              <a:rPr lang="en-US" altLang="ko-KR" dirty="0"/>
              <a:t> and </a:t>
            </a:r>
            <a:r>
              <a:rPr lang="en-US" altLang="ko-KR" dirty="0" err="1">
                <a:solidFill>
                  <a:srgbClr val="00B0F0"/>
                </a:solidFill>
              </a:rPr>
              <a:t>retrocardiac</a:t>
            </a:r>
            <a:r>
              <a:rPr lang="en-US" altLang="ko-KR" dirty="0">
                <a:solidFill>
                  <a:srgbClr val="00B0F0"/>
                </a:solidFill>
              </a:rPr>
              <a:t> spaces</a:t>
            </a:r>
          </a:p>
          <a:p>
            <a:pPr lvl="1"/>
            <a:r>
              <a:rPr lang="en-US" altLang="ko-KR" dirty="0"/>
              <a:t>PA view</a:t>
            </a:r>
            <a:r>
              <a:rPr lang="ko-KR" altLang="en-US" dirty="0"/>
              <a:t>와 함께 찍으면 이상적</a:t>
            </a:r>
            <a:endParaRPr lang="en-US" altLang="ko-KR" dirty="0"/>
          </a:p>
          <a:p>
            <a:pPr lvl="1"/>
            <a:r>
              <a:rPr lang="en-US" altLang="ko-KR" dirty="0"/>
              <a:t>used to confirm the presence &amp; location of opacities on frontal X-rays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1) Interstitial pulmonary edema</a:t>
            </a:r>
          </a:p>
          <a:p>
            <a:pPr lvl="1"/>
            <a:r>
              <a:rPr lang="ko-KR" altLang="en-US" dirty="0"/>
              <a:t>단시간에 </a:t>
            </a:r>
            <a:r>
              <a:rPr lang="en-US" altLang="ko-KR" dirty="0"/>
              <a:t>alveolar pulmonary edema</a:t>
            </a:r>
            <a:r>
              <a:rPr lang="ko-KR" altLang="en-US" dirty="0"/>
              <a:t>로 진행 가능</a:t>
            </a:r>
            <a:endParaRPr lang="en-US" altLang="ko-KR" dirty="0"/>
          </a:p>
          <a:p>
            <a:pPr lvl="1"/>
            <a:r>
              <a:rPr lang="en-US" altLang="ko-KR" dirty="0"/>
              <a:t>Reticulation, </a:t>
            </a:r>
            <a:r>
              <a:rPr lang="en-US" altLang="ko-KR" dirty="0" err="1"/>
              <a:t>septal</a:t>
            </a:r>
            <a:r>
              <a:rPr lang="en-US" altLang="ko-KR" dirty="0"/>
              <a:t> lines, </a:t>
            </a:r>
            <a:r>
              <a:rPr lang="en-US" altLang="ko-KR" dirty="0" err="1"/>
              <a:t>Kerley’s</a:t>
            </a:r>
            <a:r>
              <a:rPr lang="en-US" altLang="ko-KR" dirty="0"/>
              <a:t> lines, </a:t>
            </a:r>
            <a:r>
              <a:rPr lang="ko-KR" altLang="en-US" dirty="0"/>
              <a:t>심장비대 동반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2) Alveolar pulmonary edema</a:t>
            </a:r>
          </a:p>
          <a:p>
            <a:pPr lvl="1"/>
            <a:r>
              <a:rPr lang="en-US" altLang="ko-KR" dirty="0"/>
              <a:t>Edema</a:t>
            </a:r>
            <a:r>
              <a:rPr lang="ko-KR" altLang="en-US" dirty="0"/>
              <a:t>의 가장 심한 형태</a:t>
            </a:r>
            <a:r>
              <a:rPr lang="en-US" altLang="ko-KR" dirty="0"/>
              <a:t>, </a:t>
            </a:r>
            <a:r>
              <a:rPr lang="ko-KR" altLang="en-US" dirty="0"/>
              <a:t>임상적으로 대부분 호흡곤란 동반</a:t>
            </a:r>
            <a:endParaRPr lang="en-US" altLang="ko-KR" dirty="0"/>
          </a:p>
          <a:p>
            <a:pPr lvl="1"/>
            <a:r>
              <a:rPr lang="ko-KR" altLang="en-US" dirty="0"/>
              <a:t>대칭성</a:t>
            </a:r>
            <a:r>
              <a:rPr lang="en-US" altLang="ko-KR" dirty="0"/>
              <a:t>, </a:t>
            </a:r>
            <a:r>
              <a:rPr lang="en-US" altLang="ko-KR" dirty="0" err="1"/>
              <a:t>hilar</a:t>
            </a:r>
            <a:r>
              <a:rPr lang="ko-KR" altLang="en-US" dirty="0"/>
              <a:t>로 갈수록 더욱 조밀한 </a:t>
            </a:r>
            <a:r>
              <a:rPr lang="en-US" altLang="ko-KR" dirty="0"/>
              <a:t>consolidation, bat-wing appearance, air </a:t>
            </a:r>
            <a:r>
              <a:rPr lang="en-US" altLang="ko-KR" dirty="0" err="1"/>
              <a:t>bronchogram</a:t>
            </a:r>
            <a:r>
              <a:rPr lang="ko-KR" altLang="en-US" dirty="0"/>
              <a:t>을 동반</a:t>
            </a:r>
            <a:endParaRPr lang="en-US" altLang="ko-KR" dirty="0"/>
          </a:p>
          <a:p>
            <a:pPr lvl="1"/>
            <a:endParaRPr lang="ko-KR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 l="2206" t="2468" r="3228" b="3048"/>
          <a:stretch>
            <a:fillRect/>
          </a:stretch>
        </p:blipFill>
        <p:spPr bwMode="auto">
          <a:xfrm>
            <a:off x="0" y="1124744"/>
            <a:ext cx="472890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t="2481" r="2428" b="2533"/>
          <a:stretch>
            <a:fillRect/>
          </a:stretch>
        </p:blipFill>
        <p:spPr bwMode="auto">
          <a:xfrm>
            <a:off x="4716016" y="1124744"/>
            <a:ext cx="443335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5949280"/>
            <a:ext cx="3293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Interstitial pulmonary edema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5949280"/>
            <a:ext cx="3081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Alveolar pulmonary edema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4211960" y="6093296"/>
            <a:ext cx="792088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410" y="1124744"/>
            <a:ext cx="4367589" cy="45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4. Pleural disease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1) Pleural effusion</a:t>
            </a:r>
          </a:p>
          <a:p>
            <a:pPr lvl="1"/>
            <a:r>
              <a:rPr lang="ko-KR" altLang="en-US" dirty="0"/>
              <a:t>누운 자세이므로</a:t>
            </a:r>
            <a:r>
              <a:rPr lang="en-US" altLang="ko-KR" dirty="0"/>
              <a:t>, </a:t>
            </a:r>
            <a:r>
              <a:rPr lang="ko-KR" altLang="en-US" dirty="0"/>
              <a:t>진단이 매우 어려움</a:t>
            </a:r>
            <a:endParaRPr lang="en-US" altLang="ko-KR" dirty="0"/>
          </a:p>
          <a:p>
            <a:pPr lvl="1"/>
            <a:r>
              <a:rPr lang="ko-KR" altLang="en-US" dirty="0"/>
              <a:t>폐에 경계가 불분명한 증가된 음영으로만 나타나는 경우가 많음</a:t>
            </a:r>
            <a:endParaRPr lang="en-US" altLang="ko-KR" dirty="0"/>
          </a:p>
          <a:p>
            <a:pPr lvl="1"/>
            <a:r>
              <a:rPr lang="en-US" altLang="ko-KR" dirty="0"/>
              <a:t>Pleural effusion</a:t>
            </a:r>
            <a:r>
              <a:rPr lang="ko-KR" altLang="en-US" dirty="0" err="1"/>
              <a:t>의심시</a:t>
            </a:r>
            <a:r>
              <a:rPr lang="ko-KR" altLang="en-US" dirty="0"/>
              <a:t> 추가로 </a:t>
            </a:r>
            <a:r>
              <a:rPr lang="en-US" altLang="ko-KR" dirty="0"/>
              <a:t>lateral </a:t>
            </a:r>
            <a:r>
              <a:rPr lang="en-US" altLang="ko-KR" dirty="0" err="1"/>
              <a:t>decubitus</a:t>
            </a:r>
            <a:r>
              <a:rPr lang="en-US" altLang="ko-KR" dirty="0"/>
              <a:t> view</a:t>
            </a:r>
            <a:r>
              <a:rPr lang="ko-KR" altLang="en-US" dirty="0"/>
              <a:t>나 </a:t>
            </a:r>
            <a:r>
              <a:rPr lang="en-US" altLang="ko-KR" dirty="0"/>
              <a:t>sitting </a:t>
            </a:r>
            <a:r>
              <a:rPr lang="en-US" altLang="ko-KR" dirty="0" err="1"/>
              <a:t>postion</a:t>
            </a:r>
            <a:r>
              <a:rPr lang="ko-KR" altLang="en-US" dirty="0"/>
              <a:t>이 필요</a:t>
            </a:r>
            <a:endParaRPr lang="en-US" altLang="ko-KR" dirty="0"/>
          </a:p>
          <a:p>
            <a:pPr lvl="1"/>
            <a:endParaRPr lang="ko-KR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6154" t="5950" r="6154" b="1935"/>
          <a:stretch>
            <a:fillRect/>
          </a:stretch>
        </p:blipFill>
        <p:spPr bwMode="auto">
          <a:xfrm>
            <a:off x="1187624" y="0"/>
            <a:ext cx="6696744" cy="681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3528" y="908720"/>
            <a:ext cx="4536504" cy="5415880"/>
          </a:xfrm>
        </p:spPr>
        <p:txBody>
          <a:bodyPr>
            <a:normAutofit/>
          </a:bodyPr>
          <a:lstStyle/>
          <a:p>
            <a:r>
              <a:rPr lang="en-US" altLang="ko-KR" dirty="0"/>
              <a:t>2) </a:t>
            </a:r>
            <a:r>
              <a:rPr lang="en-US" altLang="ko-KR" dirty="0" err="1"/>
              <a:t>Pneumothorax</a:t>
            </a:r>
            <a:endParaRPr lang="en-US" altLang="ko-KR" dirty="0"/>
          </a:p>
          <a:p>
            <a:pPr lvl="1"/>
            <a:r>
              <a:rPr lang="en-US" altLang="ko-KR" dirty="0"/>
              <a:t>Central catheter insertion</a:t>
            </a:r>
            <a:r>
              <a:rPr lang="ko-KR" altLang="en-US" dirty="0"/>
              <a:t>등 침습적 시술이나 </a:t>
            </a:r>
            <a:r>
              <a:rPr lang="en-US" altLang="ko-KR" dirty="0"/>
              <a:t>mechanical ventilation</a:t>
            </a:r>
            <a:r>
              <a:rPr lang="ko-KR" altLang="en-US" dirty="0"/>
              <a:t>으로 인한 </a:t>
            </a:r>
            <a:r>
              <a:rPr lang="en-US" altLang="ko-KR" dirty="0" err="1"/>
              <a:t>barotrauma</a:t>
            </a:r>
            <a:r>
              <a:rPr lang="ko-KR" altLang="en-US" dirty="0"/>
              <a:t>에 의해 생김</a:t>
            </a:r>
            <a:endParaRPr lang="en-US" altLang="ko-KR" dirty="0"/>
          </a:p>
          <a:p>
            <a:pPr lvl="1"/>
            <a:r>
              <a:rPr lang="ko-KR" altLang="en-US" dirty="0"/>
              <a:t>흉벽에 평행한 가는 선 </a:t>
            </a:r>
            <a:r>
              <a:rPr lang="en-US" altLang="ko-KR" dirty="0">
                <a:sym typeface="Wingdings" pitchFamily="2" charset="2"/>
              </a:rPr>
              <a:t> </a:t>
            </a:r>
            <a:r>
              <a:rPr lang="ko-KR" altLang="en-US" dirty="0">
                <a:sym typeface="Wingdings" pitchFamily="2" charset="2"/>
              </a:rPr>
              <a:t>흉막</a:t>
            </a:r>
            <a:endParaRPr lang="en-US" altLang="ko-KR" dirty="0">
              <a:sym typeface="Wingdings" pitchFamily="2" charset="2"/>
            </a:endParaRPr>
          </a:p>
          <a:p>
            <a:pPr lvl="1"/>
            <a:r>
              <a:rPr lang="ko-KR" altLang="en-US" dirty="0">
                <a:sym typeface="Wingdings" pitchFamily="2" charset="2"/>
              </a:rPr>
              <a:t>흉막 바깥쪽 검은 공기 음영 내부에 혈관구조 없음</a:t>
            </a:r>
            <a:endParaRPr lang="en-US" altLang="ko-KR" dirty="0">
              <a:sym typeface="Wingdings" pitchFamily="2" charset="2"/>
            </a:endParaRPr>
          </a:p>
        </p:txBody>
      </p:sp>
      <p:pic>
        <p:nvPicPr>
          <p:cNvPr id="32770" name="Picture 2" descr="http://image.slidesharecdn.com/pneumothorax-120908210906-phpapp01/95/slide-11-728.jpg?1347156734"/>
          <p:cNvPicPr>
            <a:picLocks noChangeAspect="1" noChangeArrowheads="1"/>
          </p:cNvPicPr>
          <p:nvPr/>
        </p:nvPicPr>
        <p:blipFill>
          <a:blip r:embed="rId2" cstate="print"/>
          <a:srcRect l="35307" t="23539" r="51192" b="47385"/>
          <a:stretch>
            <a:fillRect/>
          </a:stretch>
        </p:blipFill>
        <p:spPr bwMode="auto">
          <a:xfrm>
            <a:off x="5724128" y="3078402"/>
            <a:ext cx="2339751" cy="3779598"/>
          </a:xfrm>
          <a:prstGeom prst="rect">
            <a:avLst/>
          </a:prstGeom>
          <a:noFill/>
        </p:spPr>
      </p:pic>
      <p:pic>
        <p:nvPicPr>
          <p:cNvPr id="32772" name="Picture 4" descr="http://image.slidesharecdn.com/pneumothorax-120908210906-phpapp01/95/slide-18-728.jpg?1347156734"/>
          <p:cNvPicPr>
            <a:picLocks noChangeAspect="1" noChangeArrowheads="1"/>
          </p:cNvPicPr>
          <p:nvPr/>
        </p:nvPicPr>
        <p:blipFill>
          <a:blip r:embed="rId3" cstate="print"/>
          <a:srcRect l="24922" t="18000" r="23155"/>
          <a:stretch>
            <a:fillRect/>
          </a:stretch>
        </p:blipFill>
        <p:spPr bwMode="auto">
          <a:xfrm>
            <a:off x="4932040" y="0"/>
            <a:ext cx="4211960" cy="4988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067944" y="764704"/>
            <a:ext cx="4618856" cy="5559896"/>
          </a:xfrm>
        </p:spPr>
        <p:txBody>
          <a:bodyPr/>
          <a:lstStyle/>
          <a:p>
            <a:r>
              <a:rPr lang="en-US" altLang="ko-KR" dirty="0"/>
              <a:t>Scapular edge</a:t>
            </a:r>
          </a:p>
          <a:p>
            <a:r>
              <a:rPr lang="en-US" altLang="ko-KR" dirty="0"/>
              <a:t>Skin fold</a:t>
            </a:r>
          </a:p>
          <a:p>
            <a:pPr lvl="1"/>
            <a:r>
              <a:rPr lang="en-US" altLang="ko-KR" dirty="0"/>
              <a:t>Chest wall </a:t>
            </a:r>
            <a:r>
              <a:rPr lang="ko-KR" altLang="en-US" dirty="0"/>
              <a:t>바깥까지 연결</a:t>
            </a:r>
            <a:endParaRPr lang="en-US" altLang="ko-KR" dirty="0"/>
          </a:p>
          <a:p>
            <a:pPr lvl="1"/>
            <a:r>
              <a:rPr lang="ko-KR" altLang="en-US" dirty="0"/>
              <a:t>바깥쪽으로 </a:t>
            </a:r>
            <a:r>
              <a:rPr lang="en-US" altLang="ko-KR" dirty="0"/>
              <a:t>lung marking</a:t>
            </a:r>
            <a:r>
              <a:rPr lang="ko-KR" altLang="en-US" dirty="0"/>
              <a:t>이 관찰됨</a:t>
            </a:r>
          </a:p>
        </p:txBody>
      </p:sp>
      <p:pic>
        <p:nvPicPr>
          <p:cNvPr id="97282" name="Picture 2" descr="http://image.slidesharecdn.com/pneumothorax-120908210906-phpapp01/95/slide-20-728.jpg?1347156734"/>
          <p:cNvPicPr>
            <a:picLocks noChangeAspect="1" noChangeArrowheads="1"/>
          </p:cNvPicPr>
          <p:nvPr/>
        </p:nvPicPr>
        <p:blipFill>
          <a:blip r:embed="rId2" cstate="print"/>
          <a:srcRect l="50357" t="20242" r="13297" b="3605"/>
          <a:stretch>
            <a:fillRect/>
          </a:stretch>
        </p:blipFill>
        <p:spPr bwMode="auto">
          <a:xfrm>
            <a:off x="0" y="-1"/>
            <a:ext cx="4015023" cy="630932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6381328"/>
            <a:ext cx="1669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Scapular edge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7284" name="Picture 4" descr="http://image.slidesharecdn.com/pneumothorax-120908210906-phpapp01/95/slide-19-728.jpg?1347156734"/>
          <p:cNvPicPr>
            <a:picLocks noChangeAspect="1" noChangeArrowheads="1"/>
          </p:cNvPicPr>
          <p:nvPr/>
        </p:nvPicPr>
        <p:blipFill>
          <a:blip r:embed="rId3" cstate="print"/>
          <a:srcRect l="18489" t="53450" r="19204"/>
          <a:stretch>
            <a:fillRect/>
          </a:stretch>
        </p:blipFill>
        <p:spPr bwMode="auto">
          <a:xfrm>
            <a:off x="2483768" y="3126082"/>
            <a:ext cx="6660232" cy="3731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75" t="1871" r="1969" b="22201"/>
          <a:stretch>
            <a:fillRect/>
          </a:stretch>
        </p:blipFill>
        <p:spPr bwMode="auto">
          <a:xfrm>
            <a:off x="0" y="332656"/>
            <a:ext cx="9144000" cy="626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 lvl="1"/>
            <a:r>
              <a:rPr lang="en-US" altLang="ko-KR" dirty="0">
                <a:sym typeface="Wingdings" pitchFamily="2" charset="2"/>
              </a:rPr>
              <a:t>Supine position</a:t>
            </a:r>
            <a:r>
              <a:rPr lang="ko-KR" altLang="en-US" dirty="0">
                <a:sym typeface="Wingdings" pitchFamily="2" charset="2"/>
              </a:rPr>
              <a:t>에서는 진단 어려움</a:t>
            </a:r>
            <a:endParaRPr lang="en-US" altLang="ko-KR" dirty="0">
              <a:sym typeface="Wingdings" pitchFamily="2" charset="2"/>
            </a:endParaRPr>
          </a:p>
          <a:p>
            <a:pPr lvl="2"/>
            <a:r>
              <a:rPr lang="en-US" altLang="ko-KR" dirty="0" err="1">
                <a:sym typeface="Wingdings" pitchFamily="2" charset="2"/>
              </a:rPr>
              <a:t>Cardiophrenic</a:t>
            </a:r>
            <a:r>
              <a:rPr lang="en-US" altLang="ko-KR" dirty="0">
                <a:sym typeface="Wingdings" pitchFamily="2" charset="2"/>
              </a:rPr>
              <a:t> angle</a:t>
            </a:r>
            <a:r>
              <a:rPr lang="ko-KR" altLang="en-US" dirty="0">
                <a:sym typeface="Wingdings" pitchFamily="2" charset="2"/>
              </a:rPr>
              <a:t>이 검게 보임</a:t>
            </a:r>
            <a:endParaRPr lang="en-US" altLang="ko-KR" dirty="0">
              <a:sym typeface="Wingdings" pitchFamily="2" charset="2"/>
            </a:endParaRPr>
          </a:p>
          <a:p>
            <a:pPr lvl="2"/>
            <a:r>
              <a:rPr lang="en-US" altLang="ko-KR" dirty="0">
                <a:sym typeface="Wingdings" pitchFamily="2" charset="2"/>
              </a:rPr>
              <a:t>Diaphragm</a:t>
            </a:r>
            <a:r>
              <a:rPr lang="ko-KR" altLang="en-US" dirty="0">
                <a:sym typeface="Wingdings" pitchFamily="2" charset="2"/>
              </a:rPr>
              <a:t>이 분명해 보임</a:t>
            </a:r>
            <a:endParaRPr lang="en-US" altLang="ko-KR" dirty="0">
              <a:sym typeface="Wingdings" pitchFamily="2" charset="2"/>
            </a:endParaRPr>
          </a:p>
          <a:p>
            <a:pPr lvl="2"/>
            <a:r>
              <a:rPr lang="en-US" altLang="ko-KR" dirty="0" err="1">
                <a:sym typeface="Wingdings" pitchFamily="2" charset="2"/>
              </a:rPr>
              <a:t>Costophrenic</a:t>
            </a:r>
            <a:r>
              <a:rPr lang="en-US" altLang="ko-KR" dirty="0">
                <a:sym typeface="Wingdings" pitchFamily="2" charset="2"/>
              </a:rPr>
              <a:t> angle</a:t>
            </a:r>
            <a:r>
              <a:rPr lang="ko-KR" altLang="en-US" dirty="0">
                <a:sym typeface="Wingdings" pitchFamily="2" charset="2"/>
              </a:rPr>
              <a:t>이 깊게 보임 </a:t>
            </a:r>
            <a:r>
              <a:rPr lang="en-US" altLang="ko-KR" dirty="0">
                <a:sym typeface="Wingdings" pitchFamily="2" charset="2"/>
              </a:rPr>
              <a:t>: Deep </a:t>
            </a:r>
            <a:r>
              <a:rPr lang="en-US" altLang="ko-KR" dirty="0" err="1">
                <a:sym typeface="Wingdings" pitchFamily="2" charset="2"/>
              </a:rPr>
              <a:t>sulcus</a:t>
            </a:r>
            <a:r>
              <a:rPr lang="en-US" altLang="ko-KR" dirty="0">
                <a:sym typeface="Wingdings" pitchFamily="2" charset="2"/>
              </a:rPr>
              <a:t> sign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4" name="Picture 2" descr="http://image.slidesharecdn.com/pneumothorax-120908210906-phpapp01/95/slide-11-728.jpg?1347156734"/>
          <p:cNvPicPr>
            <a:picLocks noChangeAspect="1" noChangeArrowheads="1"/>
          </p:cNvPicPr>
          <p:nvPr/>
        </p:nvPicPr>
        <p:blipFill>
          <a:blip r:embed="rId2" cstate="print"/>
          <a:srcRect l="58153" t="26308" r="9655" b="52923"/>
          <a:stretch>
            <a:fillRect/>
          </a:stretch>
        </p:blipFill>
        <p:spPr bwMode="auto">
          <a:xfrm>
            <a:off x="5033729" y="2420888"/>
            <a:ext cx="4110271" cy="1988840"/>
          </a:xfrm>
          <a:prstGeom prst="rect">
            <a:avLst/>
          </a:prstGeom>
          <a:noFill/>
        </p:spPr>
      </p:pic>
      <p:pic>
        <p:nvPicPr>
          <p:cNvPr id="98306" name="Picture 2" descr="http://image.slidesharecdn.com/pneumothorax-120908210906-phpapp01/95/slide-28-728.jpg?1347156734"/>
          <p:cNvPicPr>
            <a:picLocks noChangeAspect="1" noChangeArrowheads="1"/>
          </p:cNvPicPr>
          <p:nvPr/>
        </p:nvPicPr>
        <p:blipFill>
          <a:blip r:embed="rId3" cstate="print"/>
          <a:srcRect l="12973" t="24374" r="13297"/>
          <a:stretch>
            <a:fillRect/>
          </a:stretch>
        </p:blipFill>
        <p:spPr bwMode="auto">
          <a:xfrm>
            <a:off x="-1" y="2420889"/>
            <a:ext cx="5767789" cy="4437112"/>
          </a:xfrm>
          <a:prstGeom prst="rect">
            <a:avLst/>
          </a:prstGeom>
          <a:noFill/>
        </p:spPr>
      </p:pic>
      <p:pic>
        <p:nvPicPr>
          <p:cNvPr id="98310" name="Picture 6" descr="http://image.slidesharecdn.com/pneumothorax-120908210906-phpapp01/95/slide-27-728.jpg?1347156734"/>
          <p:cNvPicPr>
            <a:picLocks noChangeAspect="1" noChangeArrowheads="1"/>
          </p:cNvPicPr>
          <p:nvPr/>
        </p:nvPicPr>
        <p:blipFill>
          <a:blip r:embed="rId4" cstate="print"/>
          <a:srcRect l="17816" t="21060" r="19878"/>
          <a:stretch>
            <a:fillRect/>
          </a:stretch>
        </p:blipFill>
        <p:spPr bwMode="auto">
          <a:xfrm>
            <a:off x="4427984" y="2376755"/>
            <a:ext cx="4716016" cy="4481245"/>
          </a:xfrm>
          <a:prstGeom prst="rect">
            <a:avLst/>
          </a:prstGeom>
          <a:noFill/>
        </p:spPr>
      </p:pic>
      <p:pic>
        <p:nvPicPr>
          <p:cNvPr id="98308" name="Picture 4" descr="http://image.slidesharecdn.com/pneumothorax-120908210906-phpapp01/95/slide-25-728.jpg?1347156734"/>
          <p:cNvPicPr>
            <a:picLocks noChangeAspect="1" noChangeArrowheads="1"/>
          </p:cNvPicPr>
          <p:nvPr/>
        </p:nvPicPr>
        <p:blipFill>
          <a:blip r:embed="rId5" cstate="print"/>
          <a:srcRect t="41829"/>
          <a:stretch>
            <a:fillRect/>
          </a:stretch>
        </p:blipFill>
        <p:spPr bwMode="auto">
          <a:xfrm>
            <a:off x="0" y="2868622"/>
            <a:ext cx="9144000" cy="3989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0" y="792088"/>
            <a:ext cx="9129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34174" y="6488668"/>
            <a:ext cx="310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1st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Digital </a:t>
            </a:r>
            <a:r>
              <a:rPr lang="en-US" altLang="ko-KR" dirty="0" err="1"/>
              <a:t>Tomosynthesis</a:t>
            </a:r>
            <a:endParaRPr lang="ko-KR" altLang="en-US" dirty="0"/>
          </a:p>
        </p:txBody>
      </p: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240360"/>
          </a:xfrm>
        </p:spPr>
        <p:txBody>
          <a:bodyPr>
            <a:normAutofit fontScale="85000" lnSpcReduction="20000"/>
          </a:bodyPr>
          <a:lstStyle/>
          <a:p>
            <a:r>
              <a:rPr lang="en-US" altLang="ko-KR" sz="2700" dirty="0">
                <a:cs typeface="Arial" pitchFamily="34" charset="0"/>
              </a:rPr>
              <a:t>Chest radiograph : </a:t>
            </a:r>
            <a:r>
              <a:rPr lang="en-US" altLang="ko-KR" sz="2700" dirty="0">
                <a:solidFill>
                  <a:srgbClr val="00B0F0"/>
                </a:solidFill>
                <a:cs typeface="Arial" pitchFamily="34" charset="0"/>
              </a:rPr>
              <a:t>standard</a:t>
            </a:r>
            <a:r>
              <a:rPr lang="en-US" altLang="ko-KR" sz="2700" dirty="0">
                <a:cs typeface="Arial" pitchFamily="34" charset="0"/>
              </a:rPr>
              <a:t>, most widely used </a:t>
            </a:r>
          </a:p>
          <a:p>
            <a:pPr lvl="1"/>
            <a:r>
              <a:rPr lang="en-US" altLang="ko-KR" sz="2400" dirty="0">
                <a:cs typeface="Arial" pitchFamily="34" charset="0"/>
              </a:rPr>
              <a:t>But, may show subtle findings and even appear normal</a:t>
            </a:r>
          </a:p>
          <a:p>
            <a:pPr lvl="1"/>
            <a:endParaRPr lang="en-US" altLang="ko-KR" sz="2800" dirty="0">
              <a:cs typeface="Arial" pitchFamily="34" charset="0"/>
            </a:endParaRPr>
          </a:p>
          <a:p>
            <a:r>
              <a:rPr lang="en-US" altLang="ko-KR" sz="2800" dirty="0">
                <a:cs typeface="Arial" pitchFamily="34" charset="0"/>
              </a:rPr>
              <a:t>CT : provides more precise information</a:t>
            </a:r>
          </a:p>
          <a:p>
            <a:pPr lvl="1"/>
            <a:r>
              <a:rPr lang="en-US" altLang="ko-KR" sz="2400" dirty="0">
                <a:cs typeface="Arial" pitchFamily="34" charset="0"/>
              </a:rPr>
              <a:t>But, </a:t>
            </a:r>
            <a:r>
              <a:rPr lang="en-US" altLang="ko-KR" sz="2400" dirty="0">
                <a:solidFill>
                  <a:srgbClr val="00B0F0"/>
                </a:solidFill>
                <a:cs typeface="Arial" pitchFamily="34" charset="0"/>
              </a:rPr>
              <a:t>radiation hazards and costs</a:t>
            </a:r>
          </a:p>
          <a:p>
            <a:pPr lvl="1"/>
            <a:endParaRPr lang="en-US" altLang="ko-KR" sz="2800" dirty="0">
              <a:cs typeface="Arial" pitchFamily="34" charset="0"/>
            </a:endParaRPr>
          </a:p>
          <a:p>
            <a:r>
              <a:rPr lang="en-US" altLang="ko-KR" sz="2800" dirty="0">
                <a:solidFill>
                  <a:srgbClr val="00B0F0"/>
                </a:solidFill>
                <a:cs typeface="Arial" pitchFamily="34" charset="0"/>
              </a:rPr>
              <a:t>Digital </a:t>
            </a:r>
            <a:r>
              <a:rPr lang="en-US" altLang="ko-KR" sz="2800" dirty="0" err="1">
                <a:solidFill>
                  <a:srgbClr val="00B0F0"/>
                </a:solidFill>
                <a:cs typeface="Arial" pitchFamily="34" charset="0"/>
              </a:rPr>
              <a:t>tomosynthesis</a:t>
            </a:r>
            <a:r>
              <a:rPr lang="en-US" altLang="ko-KR" sz="2800" dirty="0">
                <a:solidFill>
                  <a:srgbClr val="00B0F0"/>
                </a:solidFill>
                <a:cs typeface="Arial" pitchFamily="34" charset="0"/>
              </a:rPr>
              <a:t> </a:t>
            </a:r>
            <a:r>
              <a:rPr lang="en-US" altLang="ko-KR" sz="2800" dirty="0">
                <a:cs typeface="Arial" pitchFamily="34" charset="0"/>
              </a:rPr>
              <a:t>: superior to</a:t>
            </a:r>
          </a:p>
          <a:p>
            <a:pPr lvl="1"/>
            <a:r>
              <a:rPr lang="en-US" altLang="ko-KR" sz="2400" dirty="0">
                <a:cs typeface="Arial" pitchFamily="34" charset="0"/>
              </a:rPr>
              <a:t>Radiography : visual conspicuity</a:t>
            </a:r>
          </a:p>
          <a:p>
            <a:pPr lvl="1"/>
            <a:r>
              <a:rPr lang="en-US" altLang="ko-KR" sz="2400" dirty="0">
                <a:cs typeface="Arial" pitchFamily="34" charset="0"/>
              </a:rPr>
              <a:t>CT : lower radiation dose and cost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683568" y="5301208"/>
          <a:ext cx="7632849" cy="101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4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Chest</a:t>
                      </a:r>
                      <a:r>
                        <a:rPr lang="en-US" altLang="ko-KR" sz="1800" baseline="0" dirty="0"/>
                        <a:t> radiograph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Digital</a:t>
                      </a:r>
                      <a:r>
                        <a:rPr lang="en-US" altLang="ko-KR" sz="1800" baseline="0" dirty="0"/>
                        <a:t> </a:t>
                      </a:r>
                      <a:r>
                        <a:rPr lang="en-US" altLang="ko-KR" sz="1800" baseline="0" dirty="0" err="1"/>
                        <a:t>tomosynthesis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err="1"/>
                        <a:t>Multidetector</a:t>
                      </a:r>
                      <a:r>
                        <a:rPr lang="en-US" altLang="ko-KR" sz="1800" baseline="0" dirty="0"/>
                        <a:t> </a:t>
                      </a:r>
                      <a:r>
                        <a:rPr lang="en-US" altLang="ko-KR" sz="1800" dirty="0"/>
                        <a:t>CT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0.04 </a:t>
                      </a:r>
                      <a:r>
                        <a:rPr lang="en-US" altLang="ko-KR" sz="1800" dirty="0" err="1"/>
                        <a:t>mSv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0.10 </a:t>
                      </a:r>
                      <a:r>
                        <a:rPr lang="en-US" altLang="ko-KR" sz="1800" dirty="0" err="1"/>
                        <a:t>mSv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/>
                        <a:t>3-8 </a:t>
                      </a:r>
                      <a:r>
                        <a:rPr lang="en-US" altLang="ko-KR" sz="1800" dirty="0" err="1"/>
                        <a:t>mSv</a:t>
                      </a:r>
                      <a:endParaRPr lang="ko-KR" altLang="en-US" sz="1800" b="1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촬영기법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 indent="-274320">
              <a:buClr>
                <a:schemeClr val="accent3"/>
              </a:buClr>
              <a:buSzPct val="95000"/>
            </a:pPr>
            <a:endParaRPr lang="en-US" altLang="ko-KR" dirty="0"/>
          </a:p>
        </p:txBody>
      </p:sp>
      <p:pic>
        <p:nvPicPr>
          <p:cNvPr id="5" name="Picture 10" descr="정상chestPA"/>
          <p:cNvPicPr>
            <a:picLocks noChangeAspect="1" noChangeArrowheads="1"/>
          </p:cNvPicPr>
          <p:nvPr/>
        </p:nvPicPr>
        <p:blipFill>
          <a:blip r:embed="rId2" cstate="print"/>
          <a:srcRect l="14151" t="4962" r="12737" b="22328"/>
          <a:stretch>
            <a:fillRect/>
          </a:stretch>
        </p:blipFill>
        <p:spPr bwMode="auto">
          <a:xfrm>
            <a:off x="5724128" y="332656"/>
            <a:ext cx="3419872" cy="350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040936"/>
            <a:ext cx="5724128" cy="3817064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ars.els-cdn.com/content/image/1-s2.0-S0720048X09003568-gr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428503" cy="5949280"/>
          </a:xfrm>
          <a:prstGeom prst="rect">
            <a:avLst/>
          </a:prstGeom>
          <a:noFill/>
        </p:spPr>
      </p:pic>
      <p:pic>
        <p:nvPicPr>
          <p:cNvPr id="2052" name="Picture 4" descr="http://ars.els-cdn.com/content/image/1-s2.0-S0720048X09003568-g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5" y="-7872"/>
            <a:ext cx="3707905" cy="6821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457890"/>
            <a:ext cx="3474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Dobbins et al. </a:t>
            </a:r>
            <a:r>
              <a:rPr lang="en-US" altLang="ko-KR" sz="2000" b="1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Eur</a:t>
            </a:r>
            <a:r>
              <a:rPr lang="en-US" altLang="ko-K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J </a:t>
            </a:r>
            <a:r>
              <a:rPr lang="en-US" altLang="ko-KR" sz="2000" b="1" i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Radiol</a:t>
            </a:r>
            <a:r>
              <a:rPr lang="en-US" altLang="ko-K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2009</a:t>
            </a:r>
            <a:endParaRPr lang="ko-KR" altLang="en-US" sz="2000" b="1" i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6021288"/>
            <a:ext cx="4830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2400" b="1" dirty="0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Basics of chest digital </a:t>
            </a:r>
            <a:r>
              <a:rPr lang="en-US" altLang="ko-KR" sz="2400" b="1" dirty="0" err="1">
                <a:solidFill>
                  <a:srgbClr val="FFFF66"/>
                </a:solidFill>
                <a:latin typeface="Calibri" pitchFamily="34" charset="0"/>
                <a:cs typeface="Calibri" pitchFamily="34" charset="0"/>
              </a:rPr>
              <a:t>tomosynthesis</a:t>
            </a:r>
            <a:endParaRPr lang="ko-KR" altLang="en-US" sz="2400" b="1" dirty="0">
              <a:solidFill>
                <a:srgbClr val="FFFF66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 descr="DT1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88330" y="836712"/>
            <a:ext cx="5455670" cy="54000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860032" cy="53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DT1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7" name="그림 6" descr="DT1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8" name="그림 7" descr="DT10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9" name="그림 8" descr="DT10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0" name="그림 9" descr="DT100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1" name="그림 10" descr="DT1000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2" name="그림 11" descr="DT100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3" name="그림 12" descr="DT100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4" name="그림 13" descr="DT1001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5" name="그림 14" descr="DT100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6" name="그림 15" descr="DT1001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7" name="그림 16" descr="DT1001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8" name="그림 17" descr="DT1001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19" name="그림 18" descr="DT1001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0" name="그림 19" descr="DT10016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1" name="그림 20" descr="DT10017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2" name="그림 21" descr="DT1001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3" name="그림 22" descr="DT1001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4" name="그림 23" descr="DT10020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5" name="그림 24" descr="DT10021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6" name="그림 25" descr="DT10022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7" name="그림 26" descr="DT10023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8" name="그림 27" descr="DT10024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29" name="그림 28" descr="DT10025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0" name="그림 29" descr="DT1002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1" name="그림 30" descr="DT10027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2" name="그림 31" descr="DT10028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3" name="그림 32" descr="DT10029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4" name="그림 33" descr="DT10030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5" name="그림 34" descr="DT10031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6" name="그림 35" descr="DT10032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7" name="그림 36" descr="DT10033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8" name="그림 37" descr="DT10034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  <p:pic>
        <p:nvPicPr>
          <p:cNvPr id="39" name="그림 38" descr="DT10035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3688330" y="836712"/>
            <a:ext cx="545567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Chest CT (computed tomography)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Chest radiograph</a:t>
            </a:r>
            <a:r>
              <a:rPr lang="ko-KR" altLang="en-US" dirty="0"/>
              <a:t>는 </a:t>
            </a:r>
            <a:r>
              <a:rPr lang="en-US" altLang="ko-KR" dirty="0"/>
              <a:t>sensitivity, specificity (</a:t>
            </a:r>
            <a:r>
              <a:rPr lang="ko-KR" altLang="en-US" dirty="0"/>
              <a:t>민감도</a:t>
            </a:r>
            <a:r>
              <a:rPr lang="en-US" altLang="ko-KR" dirty="0"/>
              <a:t>, </a:t>
            </a:r>
            <a:r>
              <a:rPr lang="ko-KR" altLang="en-US" dirty="0"/>
              <a:t>특이도</a:t>
            </a:r>
            <a:r>
              <a:rPr lang="en-US" altLang="ko-KR" dirty="0"/>
              <a:t>)</a:t>
            </a:r>
            <a:r>
              <a:rPr lang="ko-KR" altLang="en-US" dirty="0"/>
              <a:t>가 매우 낮은데 비해 </a:t>
            </a:r>
            <a:r>
              <a:rPr lang="en-US" altLang="ko-KR" dirty="0"/>
              <a:t>Chest CT</a:t>
            </a:r>
            <a:r>
              <a:rPr lang="ko-KR" altLang="en-US" dirty="0"/>
              <a:t>는 민감도</a:t>
            </a:r>
            <a:r>
              <a:rPr lang="en-US" altLang="ko-KR" dirty="0"/>
              <a:t>, </a:t>
            </a:r>
            <a:r>
              <a:rPr lang="ko-KR" altLang="en-US" dirty="0"/>
              <a:t>특이도가 높음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현재 폐질환 진단에 있어서 </a:t>
            </a:r>
            <a:r>
              <a:rPr lang="en-US" altLang="ko-KR" dirty="0"/>
              <a:t>modality of choice!</a:t>
            </a:r>
          </a:p>
          <a:p>
            <a:endParaRPr lang="en-US" altLang="ko-KR" dirty="0"/>
          </a:p>
          <a:p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경제적인 면</a:t>
            </a:r>
            <a:r>
              <a:rPr lang="en-US" altLang="ko-KR" dirty="0"/>
              <a:t>, </a:t>
            </a:r>
            <a:r>
              <a:rPr lang="ko-KR" altLang="en-US" dirty="0"/>
              <a:t>방사선 조사량의 위험성 고려 </a:t>
            </a:r>
            <a:r>
              <a:rPr lang="en-US" altLang="ko-KR" dirty="0">
                <a:sym typeface="Wingdings" pitchFamily="2" charset="2"/>
              </a:rPr>
              <a:t> CT</a:t>
            </a:r>
            <a:r>
              <a:rPr lang="ko-KR" altLang="en-US" dirty="0">
                <a:sym typeface="Wingdings" pitchFamily="2" charset="2"/>
              </a:rPr>
              <a:t>의 일상적인 이용은 불가능</a:t>
            </a:r>
            <a:endParaRPr lang="en-US" altLang="ko-KR" dirty="0">
              <a:sym typeface="Wingdings" pitchFamily="2" charset="2"/>
            </a:endParaRPr>
          </a:p>
          <a:p>
            <a:endParaRPr lang="en-US" altLang="ko-KR" dirty="0"/>
          </a:p>
          <a:p>
            <a:r>
              <a:rPr lang="en-US" altLang="ko-KR" dirty="0"/>
              <a:t>Chest radiograph </a:t>
            </a:r>
            <a:r>
              <a:rPr lang="ko-KR" altLang="en-US" dirty="0"/>
              <a:t>이상</a:t>
            </a:r>
            <a:r>
              <a:rPr lang="en-US" altLang="ko-KR" dirty="0"/>
              <a:t>, </a:t>
            </a:r>
            <a:r>
              <a:rPr lang="ko-KR" altLang="en-US" dirty="0"/>
              <a:t>폐암의 </a:t>
            </a:r>
            <a:r>
              <a:rPr lang="ko-KR" altLang="en-US" dirty="0" err="1"/>
              <a:t>고위험환자</a:t>
            </a:r>
            <a:r>
              <a:rPr lang="en-US" altLang="ko-KR" dirty="0"/>
              <a:t>, </a:t>
            </a:r>
            <a:r>
              <a:rPr lang="ko-KR" altLang="en-US" dirty="0"/>
              <a:t>폐암환자에서의 일반적 추적검사</a:t>
            </a:r>
            <a:endParaRPr lang="en-US" altLang="ko-KR" dirty="0"/>
          </a:p>
          <a:p>
            <a:pPr>
              <a:buNone/>
            </a:pPr>
            <a:r>
              <a:rPr lang="ko-KR" altLang="en-US" dirty="0"/>
              <a:t> </a:t>
            </a:r>
            <a:r>
              <a:rPr lang="en-US" altLang="ko-KR" dirty="0">
                <a:sym typeface="Wingdings" pitchFamily="2" charset="2"/>
              </a:rPr>
              <a:t> CT</a:t>
            </a:r>
            <a:r>
              <a:rPr lang="ko-KR" altLang="en-US" dirty="0">
                <a:sym typeface="Wingdings" pitchFamily="2" charset="2"/>
              </a:rPr>
              <a:t>가 가장 유용한 검사방법</a:t>
            </a:r>
            <a:r>
              <a:rPr lang="en-US" altLang="ko-KR" dirty="0">
                <a:sym typeface="Wingdings" pitchFamily="2" charset="2"/>
              </a:rPr>
              <a:t> </a:t>
            </a:r>
            <a:endParaRPr lang="ko-KR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Routine CT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Enhance/Non-enhance</a:t>
            </a:r>
          </a:p>
          <a:p>
            <a:r>
              <a:rPr lang="en-US" altLang="ko-KR" dirty="0"/>
              <a:t>Enhance: </a:t>
            </a:r>
          </a:p>
          <a:p>
            <a:pPr lvl="1"/>
            <a:r>
              <a:rPr lang="en-US" altLang="ko-KR" dirty="0"/>
              <a:t>Lung cancer </a:t>
            </a:r>
            <a:r>
              <a:rPr lang="ko-KR" altLang="en-US" dirty="0"/>
              <a:t>진단 및 </a:t>
            </a:r>
            <a:r>
              <a:rPr lang="en-US" altLang="ko-KR" dirty="0"/>
              <a:t>f/u</a:t>
            </a:r>
          </a:p>
          <a:p>
            <a:pPr lvl="1"/>
            <a:r>
              <a:rPr lang="en-US" altLang="ko-KR" dirty="0" err="1"/>
              <a:t>Atelectasis</a:t>
            </a:r>
            <a:r>
              <a:rPr lang="en-US" altLang="ko-KR" dirty="0"/>
              <a:t> </a:t>
            </a:r>
            <a:r>
              <a:rPr lang="ko-KR" altLang="en-US" dirty="0"/>
              <a:t>원인감별</a:t>
            </a:r>
            <a:endParaRPr lang="en-US" altLang="ko-KR" dirty="0"/>
          </a:p>
          <a:p>
            <a:r>
              <a:rPr lang="en-US" altLang="ko-KR" dirty="0"/>
              <a:t>Non-enhance:</a:t>
            </a:r>
          </a:p>
          <a:p>
            <a:pPr lvl="1"/>
            <a:r>
              <a:rPr lang="ko-KR" altLang="en-US" dirty="0"/>
              <a:t>조영제를 쓸 수 없는 환자</a:t>
            </a:r>
            <a:endParaRPr lang="en-US" altLang="ko-KR" dirty="0"/>
          </a:p>
          <a:p>
            <a:pPr lvl="1"/>
            <a:r>
              <a:rPr lang="en-US" altLang="ko-KR" dirty="0"/>
              <a:t>Interstitial lung disease (High resolution image)</a:t>
            </a:r>
          </a:p>
          <a:p>
            <a:pPr lvl="1"/>
            <a:endParaRPr lang="ko-KR" alt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Routine CT (CE)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Prone</a:t>
            </a:r>
            <a:r>
              <a:rPr lang="ko-KR" altLang="en-US" dirty="0"/>
              <a:t>자세 </a:t>
            </a:r>
            <a:r>
              <a:rPr lang="en-US" altLang="ko-KR" dirty="0"/>
              <a:t>: esophagus </a:t>
            </a:r>
            <a:r>
              <a:rPr lang="ko-KR" altLang="en-US" dirty="0"/>
              <a:t>덜 </a:t>
            </a:r>
            <a:r>
              <a:rPr lang="en-US" altLang="ko-KR" dirty="0"/>
              <a:t>collapse</a:t>
            </a:r>
            <a:r>
              <a:rPr lang="ko-KR" altLang="en-US" dirty="0"/>
              <a:t>됨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24944"/>
            <a:ext cx="562998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ILD prone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1026" cy="317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84213"/>
            <a:ext cx="4518613" cy="37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26973"/>
            <a:ext cx="4499992" cy="363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9992" y="0"/>
            <a:ext cx="3776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B0F0"/>
                </a:solidFill>
              </a:rPr>
              <a:t>F/54 ILD with Systemic Sclerosis</a:t>
            </a:r>
          </a:p>
          <a:p>
            <a:r>
              <a:rPr lang="en-US" altLang="ko-KR" sz="2000" dirty="0">
                <a:solidFill>
                  <a:srgbClr val="00B0F0"/>
                </a:solidFill>
              </a:rPr>
              <a:t>2017.4</a:t>
            </a:r>
            <a:r>
              <a:rPr lang="ko-KR" altLang="en-US" sz="2000" dirty="0">
                <a:solidFill>
                  <a:srgbClr val="00B0F0"/>
                </a:solidFill>
              </a:rPr>
              <a:t>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9992" y="2708920"/>
            <a:ext cx="112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solidFill>
                  <a:srgbClr val="00B0F0"/>
                </a:solidFill>
              </a:rPr>
              <a:t>2018.6</a:t>
            </a:r>
            <a:r>
              <a:rPr lang="ko-KR" altLang="en-US" sz="2000" dirty="0">
                <a:solidFill>
                  <a:srgbClr val="00B0F0"/>
                </a:solidFill>
              </a:rPr>
              <a:t>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</a:t>
            </a:r>
            <a:r>
              <a:rPr lang="en-US" altLang="ko-KR" dirty="0" err="1"/>
              <a:t>Hemoptysis</a:t>
            </a:r>
            <a:r>
              <a:rPr lang="en-US" altLang="ko-KR" dirty="0"/>
              <a:t>  CT (CE)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Routine</a:t>
            </a:r>
            <a:r>
              <a:rPr lang="ko-KR" altLang="en-US" dirty="0"/>
              <a:t>에 비해 조영제 주입 및 </a:t>
            </a:r>
            <a:r>
              <a:rPr lang="en-US" altLang="ko-KR" dirty="0"/>
              <a:t>scan </a:t>
            </a:r>
            <a:r>
              <a:rPr lang="ko-KR" altLang="en-US" dirty="0"/>
              <a:t>시작 속도가 더 빠름 </a:t>
            </a:r>
            <a:r>
              <a:rPr lang="en-US" altLang="ko-KR" dirty="0">
                <a:sym typeface="Wingdings" pitchFamily="2" charset="2"/>
              </a:rPr>
              <a:t> artery</a:t>
            </a:r>
            <a:r>
              <a:rPr lang="ko-KR" altLang="en-US" dirty="0">
                <a:sym typeface="Wingdings" pitchFamily="2" charset="2"/>
              </a:rPr>
              <a:t>를 잘 볼 수 있음</a:t>
            </a:r>
            <a:endParaRPr lang="en-US" altLang="ko-KR" dirty="0">
              <a:sym typeface="Wingdings" pitchFamily="2" charset="2"/>
            </a:endParaRPr>
          </a:p>
          <a:p>
            <a:r>
              <a:rPr lang="ko-KR" altLang="en-US" dirty="0" err="1">
                <a:sym typeface="Wingdings" pitchFamily="2" charset="2"/>
              </a:rPr>
              <a:t>상복부</a:t>
            </a:r>
            <a:r>
              <a:rPr lang="ko-KR" altLang="en-US" dirty="0">
                <a:sym typeface="Wingdings" pitchFamily="2" charset="2"/>
              </a:rPr>
              <a:t> </a:t>
            </a:r>
            <a:r>
              <a:rPr lang="en-US" altLang="ko-KR" dirty="0">
                <a:sym typeface="Wingdings" pitchFamily="2" charset="2"/>
              </a:rPr>
              <a:t>(liver</a:t>
            </a:r>
            <a:r>
              <a:rPr lang="ko-KR" altLang="en-US" dirty="0">
                <a:sym typeface="Wingdings" pitchFamily="2" charset="2"/>
              </a:rPr>
              <a:t>등</a:t>
            </a:r>
            <a:r>
              <a:rPr lang="en-US" altLang="ko-KR" dirty="0">
                <a:sym typeface="Wingdings" pitchFamily="2" charset="2"/>
              </a:rPr>
              <a:t>)</a:t>
            </a:r>
            <a:r>
              <a:rPr lang="ko-KR" altLang="en-US" dirty="0">
                <a:sym typeface="Wingdings" pitchFamily="2" charset="2"/>
              </a:rPr>
              <a:t>는 조영이 잘 안되어서 </a:t>
            </a:r>
            <a:r>
              <a:rPr lang="en-US" altLang="ko-KR" dirty="0">
                <a:sym typeface="Wingdings" pitchFamily="2" charset="2"/>
              </a:rPr>
              <a:t>metastatic lesion evaluation</a:t>
            </a:r>
            <a:r>
              <a:rPr lang="ko-KR" altLang="en-US" dirty="0">
                <a:sym typeface="Wingdings" pitchFamily="2" charset="2"/>
              </a:rPr>
              <a:t>에 제한이 있음</a:t>
            </a:r>
            <a:endParaRPr lang="en-US" altLang="ko-KR" dirty="0">
              <a:sym typeface="Wingdings" pitchFamily="2" charset="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684" y="3888432"/>
            <a:ext cx="457354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직선 화살표 연결선 5"/>
          <p:cNvCxnSpPr/>
          <p:nvPr/>
        </p:nvCxnSpPr>
        <p:spPr>
          <a:xfrm flipH="1" flipV="1">
            <a:off x="5183028" y="5976664"/>
            <a:ext cx="792088" cy="7920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Low Dose CT (NCE)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Non-enhance</a:t>
            </a:r>
          </a:p>
          <a:p>
            <a:r>
              <a:rPr lang="ko-KR" altLang="en-US" dirty="0"/>
              <a:t>방사선 선량은 적으나</a:t>
            </a:r>
            <a:r>
              <a:rPr lang="en-US" altLang="ko-KR" dirty="0"/>
              <a:t>, </a:t>
            </a:r>
            <a:r>
              <a:rPr lang="ko-KR" altLang="en-US" dirty="0"/>
              <a:t>해상도도 </a:t>
            </a:r>
            <a:r>
              <a:rPr lang="en-US" altLang="ko-KR" dirty="0"/>
              <a:t>routine</a:t>
            </a:r>
            <a:r>
              <a:rPr lang="ko-KR" altLang="en-US" dirty="0"/>
              <a:t>보다 약간 저하됨</a:t>
            </a:r>
            <a:endParaRPr lang="en-US" altLang="ko-KR" dirty="0"/>
          </a:p>
          <a:p>
            <a:r>
              <a:rPr lang="en-US" altLang="ko-KR" dirty="0"/>
              <a:t>ILD, </a:t>
            </a:r>
            <a:r>
              <a:rPr lang="en-US" altLang="ko-KR" dirty="0" err="1"/>
              <a:t>Sarcoidosis</a:t>
            </a:r>
            <a:r>
              <a:rPr lang="en-US" altLang="ko-KR" dirty="0"/>
              <a:t> </a:t>
            </a:r>
            <a:r>
              <a:rPr lang="ko-KR" altLang="en-US" dirty="0"/>
              <a:t>처음 진단 환자처럼 </a:t>
            </a:r>
            <a:r>
              <a:rPr lang="en-US" altLang="ko-KR" dirty="0" err="1"/>
              <a:t>parenchyme</a:t>
            </a:r>
            <a:r>
              <a:rPr lang="ko-KR" altLang="en-US" dirty="0"/>
              <a:t>을 자세히 봐야하는 환자에게는 부적절함</a:t>
            </a:r>
            <a:endParaRPr lang="en-US" altLang="ko-KR" dirty="0"/>
          </a:p>
          <a:p>
            <a:r>
              <a:rPr lang="en-US" altLang="ko-KR" dirty="0"/>
              <a:t>Lung cancer screening</a:t>
            </a:r>
          </a:p>
          <a:p>
            <a:r>
              <a:rPr lang="en-US" altLang="ko-KR" dirty="0"/>
              <a:t>Nodule follow-up </a:t>
            </a:r>
          </a:p>
          <a:p>
            <a:r>
              <a:rPr lang="ko-KR" altLang="en-US" dirty="0"/>
              <a:t>소아환자 </a:t>
            </a:r>
            <a:r>
              <a:rPr lang="en-US" altLang="ko-KR" dirty="0"/>
              <a:t>follow-up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 descr="20150401100kvp10mAFBP1.tif"/>
          <p:cNvPicPr>
            <a:picLocks noChangeAspect="1"/>
          </p:cNvPicPr>
          <p:nvPr/>
        </p:nvPicPr>
        <p:blipFill>
          <a:blip r:embed="rId2" cstate="print"/>
          <a:srcRect t="19195" b="14361"/>
          <a:stretch>
            <a:fillRect/>
          </a:stretch>
        </p:blipFill>
        <p:spPr>
          <a:xfrm>
            <a:off x="4416787" y="0"/>
            <a:ext cx="4727214" cy="3140968"/>
          </a:xfrm>
          <a:prstGeom prst="rect">
            <a:avLst/>
          </a:prstGeom>
        </p:spPr>
      </p:pic>
      <p:pic>
        <p:nvPicPr>
          <p:cNvPr id="7" name="그림 6" descr="20130405120kvp369mA1.tif"/>
          <p:cNvPicPr>
            <a:picLocks noChangeAspect="1"/>
          </p:cNvPicPr>
          <p:nvPr/>
        </p:nvPicPr>
        <p:blipFill>
          <a:blip r:embed="rId3" cstate="print"/>
          <a:srcRect t="18993" b="14563"/>
          <a:stretch>
            <a:fillRect/>
          </a:stretch>
        </p:blipFill>
        <p:spPr>
          <a:xfrm>
            <a:off x="0" y="0"/>
            <a:ext cx="4618839" cy="3068960"/>
          </a:xfrm>
          <a:prstGeom prst="rect">
            <a:avLst/>
          </a:prstGeom>
        </p:spPr>
      </p:pic>
      <p:pic>
        <p:nvPicPr>
          <p:cNvPr id="8" name="그림 7" descr="20130905120kVp161mA.jpg"/>
          <p:cNvPicPr>
            <a:picLocks noChangeAspect="1"/>
          </p:cNvPicPr>
          <p:nvPr/>
        </p:nvPicPr>
        <p:blipFill>
          <a:blip r:embed="rId4" cstate="print"/>
          <a:srcRect l="16800" t="23750" r="16001" b="25851"/>
          <a:stretch>
            <a:fillRect/>
          </a:stretch>
        </p:blipFill>
        <p:spPr>
          <a:xfrm>
            <a:off x="1" y="3501008"/>
            <a:ext cx="4475988" cy="3356992"/>
          </a:xfrm>
          <a:prstGeom prst="rect">
            <a:avLst/>
          </a:prstGeom>
        </p:spPr>
      </p:pic>
      <p:pic>
        <p:nvPicPr>
          <p:cNvPr id="9" name="그림 8" descr="20150324120kvp50mA.jpg"/>
          <p:cNvPicPr>
            <a:picLocks noChangeAspect="1"/>
          </p:cNvPicPr>
          <p:nvPr/>
        </p:nvPicPr>
        <p:blipFill>
          <a:blip r:embed="rId5" cstate="print">
            <a:lum bright="-1000" contrast="5000"/>
          </a:blip>
          <a:srcRect l="17332" t="22701" r="17569" b="31100"/>
          <a:stretch>
            <a:fillRect/>
          </a:stretch>
        </p:blipFill>
        <p:spPr>
          <a:xfrm>
            <a:off x="4413694" y="3501008"/>
            <a:ext cx="4730306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SPN CT (CE)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Enhance</a:t>
            </a:r>
          </a:p>
          <a:p>
            <a:r>
              <a:rPr lang="en-US" altLang="ko-KR" dirty="0"/>
              <a:t>Single pulmonary nodule</a:t>
            </a:r>
          </a:p>
          <a:p>
            <a:r>
              <a:rPr lang="en-US" altLang="ko-KR" dirty="0"/>
              <a:t>Nodule : 1-3cm </a:t>
            </a:r>
          </a:p>
          <a:p>
            <a:r>
              <a:rPr lang="en-US" altLang="ko-KR" dirty="0"/>
              <a:t>Nodule</a:t>
            </a:r>
            <a:r>
              <a:rPr lang="ko-KR" altLang="en-US" dirty="0"/>
              <a:t>의 </a:t>
            </a:r>
            <a:r>
              <a:rPr lang="en-US" altLang="ko-KR" dirty="0"/>
              <a:t>enhancement</a:t>
            </a:r>
            <a:r>
              <a:rPr lang="ko-KR" altLang="en-US" dirty="0"/>
              <a:t>되는 정도에 따라서 </a:t>
            </a:r>
            <a:r>
              <a:rPr lang="en-US" altLang="ko-KR" dirty="0"/>
              <a:t>benign/malignancy</a:t>
            </a:r>
            <a:r>
              <a:rPr lang="ko-KR" altLang="en-US" dirty="0"/>
              <a:t>결정하는데 도움을 줌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22883"/>
            <a:ext cx="8208912" cy="413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76" t="2225" r="1176" b="1628"/>
          <a:stretch>
            <a:fillRect/>
          </a:stretch>
        </p:blipFill>
        <p:spPr bwMode="auto">
          <a:xfrm>
            <a:off x="0" y="-1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4" name="그룹 18"/>
          <p:cNvGrpSpPr/>
          <p:nvPr/>
        </p:nvGrpSpPr>
        <p:grpSpPr>
          <a:xfrm>
            <a:off x="539552" y="0"/>
            <a:ext cx="8136904" cy="6741368"/>
            <a:chOff x="467544" y="116632"/>
            <a:chExt cx="8136904" cy="674136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1977"/>
            <a:stretch>
              <a:fillRect/>
            </a:stretch>
          </p:blipFill>
          <p:spPr bwMode="auto">
            <a:xfrm>
              <a:off x="467544" y="116632"/>
              <a:ext cx="8136904" cy="6741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직선 화살표 연결선 5"/>
            <p:cNvCxnSpPr/>
            <p:nvPr/>
          </p:nvCxnSpPr>
          <p:spPr>
            <a:xfrm flipH="1">
              <a:off x="1475656" y="1268760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 flipH="1">
              <a:off x="3491880" y="1268760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화살표 연결선 7"/>
            <p:cNvCxnSpPr/>
            <p:nvPr/>
          </p:nvCxnSpPr>
          <p:spPr>
            <a:xfrm flipH="1">
              <a:off x="1403648" y="4941168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화살표 연결선 8"/>
            <p:cNvCxnSpPr/>
            <p:nvPr/>
          </p:nvCxnSpPr>
          <p:spPr>
            <a:xfrm flipH="1">
              <a:off x="7668344" y="4869160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화살표 연결선 9"/>
            <p:cNvCxnSpPr/>
            <p:nvPr/>
          </p:nvCxnSpPr>
          <p:spPr>
            <a:xfrm flipH="1">
              <a:off x="5580112" y="4941168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H="1">
              <a:off x="3491880" y="4941168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 flipH="1">
              <a:off x="7668344" y="1340768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 flipH="1">
              <a:off x="5580112" y="1340768"/>
              <a:ext cx="432048" cy="711696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</a:t>
            </a:r>
            <a:r>
              <a:rPr lang="en-US" altLang="ko-KR" dirty="0" err="1"/>
              <a:t>Pneumothorax</a:t>
            </a:r>
            <a:r>
              <a:rPr lang="en-US" altLang="ko-KR" dirty="0"/>
              <a:t> CT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err="1"/>
              <a:t>Pneumothorax</a:t>
            </a:r>
            <a:r>
              <a:rPr lang="ko-KR" altLang="en-US" dirty="0"/>
              <a:t>환자에서 </a:t>
            </a:r>
            <a:r>
              <a:rPr lang="en-US" altLang="ko-KR" dirty="0"/>
              <a:t>apex</a:t>
            </a:r>
            <a:r>
              <a:rPr lang="ko-KR" altLang="en-US" dirty="0"/>
              <a:t>의 </a:t>
            </a:r>
            <a:r>
              <a:rPr lang="en-US" altLang="ko-KR" dirty="0" err="1"/>
              <a:t>bullae</a:t>
            </a:r>
            <a:r>
              <a:rPr lang="en-US" altLang="ko-KR" dirty="0"/>
              <a:t>, bleb</a:t>
            </a:r>
            <a:r>
              <a:rPr lang="ko-KR" altLang="en-US" dirty="0"/>
              <a:t>을 잘 보기 위함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645024"/>
            <a:ext cx="638440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직선 화살표 연결선 4"/>
          <p:cNvCxnSpPr/>
          <p:nvPr/>
        </p:nvCxnSpPr>
        <p:spPr>
          <a:xfrm flipH="1" flipV="1">
            <a:off x="3419872" y="5589240"/>
            <a:ext cx="648072" cy="7730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Chest 3-Dimension CT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72816"/>
            <a:ext cx="5050904" cy="4353347"/>
          </a:xfrm>
        </p:spPr>
        <p:txBody>
          <a:bodyPr/>
          <a:lstStyle/>
          <a:p>
            <a:r>
              <a:rPr lang="en-US" altLang="ko-KR" dirty="0"/>
              <a:t>Non-enhance/enhance</a:t>
            </a:r>
          </a:p>
          <a:p>
            <a:r>
              <a:rPr lang="ko-KR" altLang="en-US" dirty="0"/>
              <a:t>응급실에서 </a:t>
            </a:r>
            <a:r>
              <a:rPr lang="en-US" altLang="ko-KR" dirty="0"/>
              <a:t>trauma </a:t>
            </a:r>
            <a:r>
              <a:rPr lang="ko-KR" altLang="en-US" dirty="0"/>
              <a:t>환자대상</a:t>
            </a:r>
            <a:endParaRPr lang="en-US" altLang="ko-KR" dirty="0"/>
          </a:p>
          <a:p>
            <a:r>
              <a:rPr lang="en-US" altLang="ko-KR" dirty="0"/>
              <a:t>EBUS-TBLB </a:t>
            </a:r>
            <a:r>
              <a:rPr lang="ko-KR" altLang="en-US" dirty="0"/>
              <a:t>예정 환자에서  </a:t>
            </a:r>
            <a:r>
              <a:rPr lang="en-US" altLang="ko-KR" dirty="0"/>
              <a:t>axial, </a:t>
            </a:r>
            <a:r>
              <a:rPr lang="en-US" altLang="ko-KR" dirty="0" err="1"/>
              <a:t>sagittal</a:t>
            </a:r>
            <a:r>
              <a:rPr lang="en-US" altLang="ko-KR" dirty="0"/>
              <a:t>, coronal 0.625mm reconstruction</a:t>
            </a:r>
            <a:r>
              <a:rPr lang="ko-KR" altLang="en-US" dirty="0"/>
              <a:t>을 시행하고 있음</a:t>
            </a:r>
            <a:endParaRPr lang="en-US" altLang="ko-K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3" y="1746941"/>
            <a:ext cx="3563888" cy="439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Chest </a:t>
            </a:r>
            <a:r>
              <a:rPr lang="en-US" altLang="ko-KR" dirty="0" err="1"/>
              <a:t>Thromboembolism</a:t>
            </a:r>
            <a:r>
              <a:rPr lang="en-US" altLang="ko-KR" dirty="0"/>
              <a:t> CT (CE)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Enhance</a:t>
            </a:r>
          </a:p>
          <a:p>
            <a:r>
              <a:rPr lang="en-US" altLang="ko-KR" dirty="0"/>
              <a:t>Pulmonary arterial phase</a:t>
            </a:r>
          </a:p>
          <a:p>
            <a:pPr lvl="1"/>
            <a:r>
              <a:rPr lang="en-US" altLang="ko-KR" dirty="0"/>
              <a:t>Lung apex - adrenal gland</a:t>
            </a:r>
          </a:p>
          <a:p>
            <a:pPr lvl="1"/>
            <a:r>
              <a:rPr lang="en-US" altLang="ko-KR" dirty="0" err="1"/>
              <a:t>Subsegmental</a:t>
            </a:r>
            <a:r>
              <a:rPr lang="en-US" altLang="ko-KR" dirty="0"/>
              <a:t> pulmonary artery</a:t>
            </a:r>
            <a:r>
              <a:rPr lang="ko-KR" altLang="en-US" dirty="0"/>
              <a:t>까지</a:t>
            </a:r>
            <a:r>
              <a:rPr lang="en-US" altLang="ko-KR" dirty="0"/>
              <a:t> </a:t>
            </a:r>
            <a:r>
              <a:rPr lang="ko-KR" altLang="en-US" dirty="0"/>
              <a:t>조영 잘 됨</a:t>
            </a:r>
            <a:endParaRPr lang="en-US" altLang="ko-KR" dirty="0"/>
          </a:p>
          <a:p>
            <a:r>
              <a:rPr lang="en-US" altLang="ko-KR" dirty="0"/>
              <a:t>Indirect </a:t>
            </a:r>
            <a:r>
              <a:rPr lang="en-US" altLang="ko-KR" dirty="0" err="1"/>
              <a:t>venography</a:t>
            </a:r>
            <a:endParaRPr lang="en-US" altLang="ko-KR" dirty="0"/>
          </a:p>
          <a:p>
            <a:pPr lvl="1"/>
            <a:r>
              <a:rPr lang="en-US" altLang="ko-KR" dirty="0"/>
              <a:t>Adrenal gland - knee joint</a:t>
            </a:r>
            <a:r>
              <a:rPr lang="ko-KR" altLang="en-US" dirty="0"/>
              <a:t>아래</a:t>
            </a:r>
            <a:endParaRPr lang="en-US" altLang="ko-KR" dirty="0"/>
          </a:p>
          <a:p>
            <a:pPr lvl="1"/>
            <a:r>
              <a:rPr lang="en-US" altLang="ko-KR" dirty="0"/>
              <a:t>Delay phase : </a:t>
            </a:r>
            <a:r>
              <a:rPr lang="ko-KR" altLang="en-US" dirty="0"/>
              <a:t>사람마다 </a:t>
            </a:r>
            <a:r>
              <a:rPr lang="en-US" altLang="ko-KR" dirty="0"/>
              <a:t>circulation time</a:t>
            </a:r>
            <a:r>
              <a:rPr lang="ko-KR" altLang="en-US" dirty="0"/>
              <a:t>이 달라서 맞추기가 쉽지 않음</a:t>
            </a:r>
            <a:endParaRPr lang="en-US" altLang="ko-KR" dirty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808" cy="68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ajts.org/articles/2011/5/2/images/AsianJTransfusSci_2011_5_2_188_83266_f1.jpg"/>
          <p:cNvPicPr>
            <a:picLocks noChangeAspect="1" noChangeArrowheads="1"/>
          </p:cNvPicPr>
          <p:nvPr/>
        </p:nvPicPr>
        <p:blipFill>
          <a:blip r:embed="rId3" cstate="print"/>
          <a:srcRect l="11618"/>
          <a:stretch>
            <a:fillRect/>
          </a:stretch>
        </p:blipFill>
        <p:spPr bwMode="auto">
          <a:xfrm>
            <a:off x="3923928" y="0"/>
            <a:ext cx="4427984" cy="3764546"/>
          </a:xfrm>
          <a:prstGeom prst="rect">
            <a:avLst/>
          </a:prstGeom>
          <a:noFill/>
        </p:spPr>
      </p:pic>
      <p:pic>
        <p:nvPicPr>
          <p:cNvPr id="6" name="Picture 4" descr="https://encrypted-tbn3.gstatic.com/images?q=tbn:ANd9GcQPeyC3VCDd_latwDzRCUNGFoiVjvKbzVdVnjhAGPu-6qt-IHqe"/>
          <p:cNvPicPr>
            <a:picLocks noChangeAspect="1" noChangeArrowheads="1"/>
          </p:cNvPicPr>
          <p:nvPr/>
        </p:nvPicPr>
        <p:blipFill>
          <a:blip r:embed="rId4" cstate="print"/>
          <a:srcRect l="5574" t="4549" r="7573" b="18110"/>
          <a:stretch>
            <a:fillRect/>
          </a:stretch>
        </p:blipFill>
        <p:spPr bwMode="auto">
          <a:xfrm>
            <a:off x="3347864" y="3729927"/>
            <a:ext cx="5796136" cy="3128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ko-KR" sz="3200" dirty="0"/>
              <a:t>Thank you for your attention~~</a:t>
            </a:r>
            <a:endParaRPr lang="ko-KR" alt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93" t="2093" r="57087" b="5627"/>
          <a:stretch>
            <a:fillRect/>
          </a:stretch>
        </p:blipFill>
        <p:spPr bwMode="auto">
          <a:xfrm>
            <a:off x="107504" y="404664"/>
            <a:ext cx="45365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2099" r="2350" b="5371"/>
          <a:stretch>
            <a:fillRect/>
          </a:stretch>
        </p:blipFill>
        <p:spPr bwMode="auto">
          <a:xfrm>
            <a:off x="4568885" y="404664"/>
            <a:ext cx="446761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75656" y="6381328"/>
            <a:ext cx="2032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Right lateral view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6381328"/>
            <a:ext cx="1887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Calibri" pitchFamily="34" charset="0"/>
              </a:rPr>
              <a:t>Left lateral view</a:t>
            </a:r>
            <a:endParaRPr lang="ko-KR" alt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r="47343" b="45428"/>
          <a:stretch>
            <a:fillRect/>
          </a:stretch>
        </p:blipFill>
        <p:spPr bwMode="auto">
          <a:xfrm>
            <a:off x="-1" y="0"/>
            <a:ext cx="70130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4010" r="1991" b="46304"/>
            <a:stretch>
              <a:fillRect/>
            </a:stretch>
          </p:blipFill>
          <p:spPr bwMode="auto">
            <a:xfrm>
              <a:off x="3188368" y="0"/>
              <a:ext cx="5955632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33" t="58473" r="46667" b="1085"/>
            <a:stretch>
              <a:fillRect/>
            </a:stretch>
          </p:blipFill>
          <p:spPr bwMode="auto">
            <a:xfrm>
              <a:off x="0" y="4242681"/>
              <a:ext cx="3563888" cy="2615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그룹 17"/>
          <p:cNvGrpSpPr/>
          <p:nvPr/>
        </p:nvGrpSpPr>
        <p:grpSpPr>
          <a:xfrm>
            <a:off x="3491880" y="1484784"/>
            <a:ext cx="2079848" cy="2079848"/>
            <a:chOff x="3491880" y="1484784"/>
            <a:chExt cx="2079848" cy="2079848"/>
          </a:xfrm>
        </p:grpSpPr>
        <p:cxnSp>
          <p:nvCxnSpPr>
            <p:cNvPr id="8" name="직선 화살표 연결선 7"/>
            <p:cNvCxnSpPr/>
            <p:nvPr/>
          </p:nvCxnSpPr>
          <p:spPr>
            <a:xfrm>
              <a:off x="3491880" y="1628800"/>
              <a:ext cx="1008112" cy="648072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>
            <a:xfrm flipH="1">
              <a:off x="4860032" y="1484784"/>
              <a:ext cx="711696" cy="800472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 flipH="1" flipV="1">
              <a:off x="4716016" y="2636912"/>
              <a:ext cx="63624" cy="927720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직선 화살표 연결선 14"/>
          <p:cNvCxnSpPr/>
          <p:nvPr/>
        </p:nvCxnSpPr>
        <p:spPr>
          <a:xfrm>
            <a:off x="899592" y="3789040"/>
            <a:ext cx="423664" cy="927720"/>
          </a:xfrm>
          <a:prstGeom prst="straightConnector1">
            <a:avLst/>
          </a:prstGeom>
          <a:ln w="381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34174" y="6488668"/>
            <a:ext cx="310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00B050"/>
                </a:solidFill>
              </a:rPr>
              <a:t>흉부영상진단 </a:t>
            </a:r>
            <a:r>
              <a:rPr lang="en-US" altLang="ko-KR" dirty="0">
                <a:solidFill>
                  <a:srgbClr val="00B050"/>
                </a:solidFill>
              </a:rPr>
              <a:t>X</a:t>
            </a:r>
            <a:r>
              <a:rPr lang="ko-KR" altLang="en-US" dirty="0">
                <a:solidFill>
                  <a:srgbClr val="00B050"/>
                </a:solidFill>
              </a:rPr>
              <a:t>선 </a:t>
            </a:r>
            <a:r>
              <a:rPr lang="en-US" altLang="ko-KR" dirty="0">
                <a:solidFill>
                  <a:srgbClr val="00B050"/>
                </a:solidFill>
              </a:rPr>
              <a:t>3</a:t>
            </a:r>
            <a:r>
              <a:rPr lang="en-US" altLang="ko-KR" baseline="30000" dirty="0">
                <a:solidFill>
                  <a:srgbClr val="00B050"/>
                </a:solidFill>
              </a:rPr>
              <a:t>rd</a:t>
            </a:r>
            <a:r>
              <a:rPr lang="en-US" altLang="ko-KR" dirty="0">
                <a:solidFill>
                  <a:srgbClr val="00B050"/>
                </a:solidFill>
              </a:rPr>
              <a:t> Edition</a:t>
            </a:r>
            <a:endParaRPr lang="ko-KR" alt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AP view</a:t>
            </a:r>
          </a:p>
          <a:p>
            <a:pPr lvl="1"/>
            <a:r>
              <a:rPr lang="ko-KR" altLang="en-US" dirty="0"/>
              <a:t>장점</a:t>
            </a:r>
            <a:r>
              <a:rPr lang="en-US" altLang="ko-KR" dirty="0"/>
              <a:t>: can be performed outside the radiology department, by a mobile x-ray unit, better for </a:t>
            </a:r>
            <a:r>
              <a:rPr lang="en-US" altLang="ko-KR" dirty="0" err="1"/>
              <a:t>intubated</a:t>
            </a:r>
            <a:r>
              <a:rPr lang="en-US" altLang="ko-KR" dirty="0"/>
              <a:t>, sick patients</a:t>
            </a:r>
          </a:p>
          <a:p>
            <a:pPr lvl="1"/>
            <a:r>
              <a:rPr lang="ko-KR" altLang="en-US" dirty="0"/>
              <a:t>단점</a:t>
            </a:r>
            <a:r>
              <a:rPr lang="en-US" altLang="ko-KR" dirty="0"/>
              <a:t>: </a:t>
            </a:r>
            <a:r>
              <a:rPr lang="en-US" altLang="ko-KR" dirty="0" err="1"/>
              <a:t>mediastinal</a:t>
            </a:r>
            <a:r>
              <a:rPr lang="en-US" altLang="ko-KR" dirty="0"/>
              <a:t> structures may appear magnified, poorly inspired, rotated</a:t>
            </a:r>
          </a:p>
          <a:p>
            <a:endParaRPr lang="ko-KR" alt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흐름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흐름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흐름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2666</TotalTime>
  <Words>1233</Words>
  <Application>Microsoft Office PowerPoint</Application>
  <PresentationFormat>화면 슬라이드 쇼(4:3)</PresentationFormat>
  <Paragraphs>229</Paragraphs>
  <Slides>65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65</vt:i4>
      </vt:variant>
    </vt:vector>
  </HeadingPairs>
  <TitlesOfParts>
    <vt:vector size="72" baseType="lpstr">
      <vt:lpstr>맑은 고딕</vt:lpstr>
      <vt:lpstr>Arial</vt:lpstr>
      <vt:lpstr>Calibri</vt:lpstr>
      <vt:lpstr>Constantia</vt:lpstr>
      <vt:lpstr>Wingdings 2</vt:lpstr>
      <vt:lpstr>흐름</vt:lpstr>
      <vt:lpstr>Office 테마</vt:lpstr>
      <vt:lpstr>Chest Radiograph Chest CT</vt:lpstr>
      <vt:lpstr>Contents</vt:lpstr>
      <vt:lpstr>Chest radiograph</vt:lpstr>
      <vt:lpstr>PowerPoint 프레젠테이션</vt:lpstr>
      <vt:lpstr>촬영기법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Lines and Stripes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흔히 병변을 놓치기 쉬운 위치들</vt:lpstr>
      <vt:lpstr>PowerPoint 프레젠테이션</vt:lpstr>
      <vt:lpstr>PowerPoint 프레젠테이션</vt:lpstr>
      <vt:lpstr>PowerPoint 프레젠테이션</vt:lpstr>
      <vt:lpstr>PowerPoint 프레젠테이션</vt:lpstr>
      <vt:lpstr>병변으로 오인되는 거짓 음영들</vt:lpstr>
      <vt:lpstr>PowerPoint 프레젠테이션</vt:lpstr>
      <vt:lpstr>PowerPoint 프레젠테이션</vt:lpstr>
      <vt:lpstr>PowerPoint 프레젠테이션</vt:lpstr>
      <vt:lpstr>PowerPoint 프레젠테이션</vt:lpstr>
      <vt:lpstr>v</vt:lpstr>
      <vt:lpstr>PowerPoint 프레젠테이션</vt:lpstr>
      <vt:lpstr>PowerPoint 프레젠테이션</vt:lpstr>
      <vt:lpstr>중환자 Chest radiograph</vt:lpstr>
      <vt:lpstr>1. Atelectasis</vt:lpstr>
      <vt:lpstr>PowerPoint 프레젠테이션</vt:lpstr>
      <vt:lpstr>2. Pneumonia</vt:lpstr>
      <vt:lpstr>PowerPoint 프레젠테이션</vt:lpstr>
      <vt:lpstr>3. Hydrostatic pulmonary edema</vt:lpstr>
      <vt:lpstr>PowerPoint 프레젠테이션</vt:lpstr>
      <vt:lpstr>PowerPoint 프레젠테이션</vt:lpstr>
      <vt:lpstr>PowerPoint 프레젠테이션</vt:lpstr>
      <vt:lpstr>4. Pleural disease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Digital Tomosynthesis</vt:lpstr>
      <vt:lpstr>PowerPoint 프레젠테이션</vt:lpstr>
      <vt:lpstr>PowerPoint 프레젠테이션</vt:lpstr>
      <vt:lpstr>Chest CT (computed tomography)</vt:lpstr>
      <vt:lpstr>Chest Routine CT</vt:lpstr>
      <vt:lpstr>Chest Routine CT (CE)</vt:lpstr>
      <vt:lpstr>PowerPoint 프레젠테이션</vt:lpstr>
      <vt:lpstr>Chest Hemoptysis  CT (CE)</vt:lpstr>
      <vt:lpstr>Chest Low Dose CT (NCE)</vt:lpstr>
      <vt:lpstr>PowerPoint 프레젠테이션</vt:lpstr>
      <vt:lpstr>Chest SPN CT (CE)</vt:lpstr>
      <vt:lpstr>PowerPoint 프레젠테이션</vt:lpstr>
      <vt:lpstr>Chest Pneumothorax CT </vt:lpstr>
      <vt:lpstr>Chest 3-Dimension CT </vt:lpstr>
      <vt:lpstr>Chest Thromboembolism CT (CE)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Chest Radiograph</dc:title>
  <dc:creator>PNUHPACS</dc:creator>
  <cp:lastModifiedBy>med</cp:lastModifiedBy>
  <cp:revision>250</cp:revision>
  <dcterms:created xsi:type="dcterms:W3CDTF">2013-10-23T03:02:50Z</dcterms:created>
  <dcterms:modified xsi:type="dcterms:W3CDTF">2019-04-30T03:28:22Z</dcterms:modified>
</cp:coreProperties>
</file>