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7" r:id="rId2"/>
    <p:sldId id="276" r:id="rId3"/>
    <p:sldId id="277" r:id="rId4"/>
    <p:sldId id="280" r:id="rId5"/>
    <p:sldId id="337" r:id="rId6"/>
    <p:sldId id="338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88" r:id="rId17"/>
    <p:sldId id="292" r:id="rId18"/>
    <p:sldId id="291" r:id="rId19"/>
    <p:sldId id="340" r:id="rId20"/>
    <p:sldId id="300" r:id="rId21"/>
    <p:sldId id="299" r:id="rId22"/>
    <p:sldId id="298" r:id="rId23"/>
    <p:sldId id="297" r:id="rId24"/>
    <p:sldId id="296" r:id="rId25"/>
    <p:sldId id="295" r:id="rId26"/>
    <p:sldId id="294" r:id="rId27"/>
    <p:sldId id="301" r:id="rId28"/>
    <p:sldId id="302" r:id="rId29"/>
    <p:sldId id="303" r:id="rId30"/>
    <p:sldId id="328" r:id="rId31"/>
    <p:sldId id="329" r:id="rId32"/>
    <p:sldId id="304" r:id="rId33"/>
    <p:sldId id="305" r:id="rId34"/>
    <p:sldId id="306" r:id="rId35"/>
    <p:sldId id="307" r:id="rId36"/>
    <p:sldId id="308" r:id="rId37"/>
    <p:sldId id="309" r:id="rId38"/>
    <p:sldId id="341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42" r:id="rId54"/>
    <p:sldId id="326" r:id="rId55"/>
    <p:sldId id="327" r:id="rId56"/>
    <p:sldId id="330" r:id="rId57"/>
    <p:sldId id="331" r:id="rId58"/>
    <p:sldId id="332" r:id="rId59"/>
    <p:sldId id="333" r:id="rId60"/>
    <p:sldId id="336" r:id="rId61"/>
    <p:sldId id="334" r:id="rId62"/>
    <p:sldId id="335" r:id="rId63"/>
    <p:sldId id="278" r:id="rId64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UH" initials="S" lastIdx="1" clrIdx="0">
    <p:extLst>
      <p:ext uri="{19B8F6BF-5375-455C-9EA6-DF929625EA0E}">
        <p15:presenceInfo xmlns:p15="http://schemas.microsoft.com/office/powerpoint/2012/main" xmlns="" userId="SNU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6DCB3"/>
    <a:srgbClr val="05B090"/>
    <a:srgbClr val="333333"/>
    <a:srgbClr val="2AAA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89" autoAdjust="0"/>
    <p:restoredTop sz="94660"/>
  </p:normalViewPr>
  <p:slideViewPr>
    <p:cSldViewPr>
      <p:cViewPr varScale="1">
        <p:scale>
          <a:sx n="77" d="100"/>
          <a:sy n="77" d="100"/>
        </p:scale>
        <p:origin x="-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ko-K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ko-KR" altLang="ko-KR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ko-K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fld id="{780AD09B-64CB-4474-BA73-0140AC5DC2E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4016102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ko-K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ko-KR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ko-K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fld id="{0C4A9F9D-5AE3-4639-ABE7-F9CD474B6C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4168395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4" descr="artplus_plant_butterfly03c"/>
          <p:cNvPicPr>
            <a:picLocks noChangeAspect="1" noChangeArrowheads="1"/>
          </p:cNvPicPr>
          <p:nvPr userDrawn="1"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47"/>
          <p:cNvSpPr/>
          <p:nvPr userDrawn="1"/>
        </p:nvSpPr>
        <p:spPr>
          <a:xfrm flipH="1">
            <a:off x="3857620" y="3343306"/>
            <a:ext cx="5286380" cy="2428892"/>
          </a:xfrm>
          <a:prstGeom prst="rect">
            <a:avLst/>
          </a:prstGeom>
          <a:gradFill flip="none" rotWithShape="1">
            <a:gsLst>
              <a:gs pos="0">
                <a:srgbClr val="05B090"/>
              </a:gs>
              <a:gs pos="50000">
                <a:srgbClr val="06DCB3">
                  <a:alpha val="34000"/>
                </a:srgbClr>
              </a:gs>
              <a:gs pos="77000">
                <a:srgbClr val="000000">
                  <a:tint val="23500"/>
                  <a:satMod val="160000"/>
                  <a:alpha val="21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49" name="그림 48" descr="복지부_질본로고.png"/>
          <p:cNvPicPr>
            <a:picLocks noChangeAspect="1"/>
          </p:cNvPicPr>
          <p:nvPr userDrawn="1"/>
        </p:nvPicPr>
        <p:blipFill>
          <a:blip r:embed="rId3"/>
          <a:srcRect r="54906"/>
          <a:stretch>
            <a:fillRect/>
          </a:stretch>
        </p:blipFill>
        <p:spPr>
          <a:xfrm>
            <a:off x="214282" y="214290"/>
            <a:ext cx="1857388" cy="571504"/>
          </a:xfrm>
          <a:prstGeom prst="rect">
            <a:avLst/>
          </a:prstGeom>
        </p:spPr>
      </p:pic>
      <p:pic>
        <p:nvPicPr>
          <p:cNvPr id="50" name="그림 49" descr="아이접종사진.png"/>
          <p:cNvPicPr>
            <a:picLocks noChangeAspect="1"/>
          </p:cNvPicPr>
          <p:nvPr userDrawn="1"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4337896" y="0"/>
            <a:ext cx="4806104" cy="1643050"/>
          </a:xfrm>
          <a:prstGeom prst="rect">
            <a:avLst/>
          </a:prstGeom>
        </p:spPr>
      </p:pic>
      <p:pic>
        <p:nvPicPr>
          <p:cNvPr id="51" name="그림 50" descr="NIP로고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01024" y="6000768"/>
            <a:ext cx="942976" cy="740910"/>
          </a:xfrm>
          <a:prstGeom prst="rect">
            <a:avLst/>
          </a:prstGeom>
        </p:spPr>
      </p:pic>
      <p:sp>
        <p:nvSpPr>
          <p:cNvPr id="52" name="직사각형 51"/>
          <p:cNvSpPr/>
          <p:nvPr userDrawn="1"/>
        </p:nvSpPr>
        <p:spPr>
          <a:xfrm>
            <a:off x="0" y="1643050"/>
            <a:ext cx="9144000" cy="571504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77000">
                <a:srgbClr val="000000">
                  <a:tint val="23500"/>
                  <a:satMod val="160000"/>
                  <a:alpha val="21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53" name="그림 52" descr="파란꽃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06" y="6229338"/>
            <a:ext cx="485810" cy="485810"/>
          </a:xfrm>
          <a:prstGeom prst="rect">
            <a:avLst/>
          </a:prstGeom>
        </p:spPr>
      </p:pic>
      <p:pic>
        <p:nvPicPr>
          <p:cNvPr id="54" name="그림 53" descr="글자_슬로건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53016" y="3595703"/>
            <a:ext cx="3790950" cy="2047875"/>
          </a:xfrm>
          <a:prstGeom prst="rect">
            <a:avLst/>
          </a:prstGeom>
        </p:spPr>
      </p:pic>
      <p:pic>
        <p:nvPicPr>
          <p:cNvPr id="55" name="그림 54" descr="글자2_건강한성장을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857752" y="3595703"/>
            <a:ext cx="3790950" cy="2047875"/>
          </a:xfrm>
          <a:prstGeom prst="rect">
            <a:avLst/>
          </a:prstGeom>
        </p:spPr>
      </p:pic>
      <p:sp>
        <p:nvSpPr>
          <p:cNvPr id="57" name="TextBox 56"/>
          <p:cNvSpPr txBox="1"/>
          <p:nvPr userDrawn="1"/>
        </p:nvSpPr>
        <p:spPr>
          <a:xfrm>
            <a:off x="3071802" y="1696840"/>
            <a:ext cx="601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2016 </a:t>
            </a:r>
            <a:r>
              <a:rPr kumimoji="0" lang="ko-KR" alt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건강여성 첫걸음 클리닉 사업</a:t>
            </a:r>
          </a:p>
        </p:txBody>
      </p:sp>
      <p:pic>
        <p:nvPicPr>
          <p:cNvPr id="58" name="그림 57" descr="노란꽃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01024" y="5143512"/>
            <a:ext cx="485810" cy="485810"/>
          </a:xfrm>
          <a:prstGeom prst="rect">
            <a:avLst/>
          </a:prstGeom>
        </p:spPr>
      </p:pic>
      <p:pic>
        <p:nvPicPr>
          <p:cNvPr id="59" name="그림 58" descr="모델.png"/>
          <p:cNvPicPr>
            <a:picLocks noChangeAspect="1"/>
          </p:cNvPicPr>
          <p:nvPr userDrawn="1"/>
        </p:nvPicPr>
        <p:blipFill>
          <a:blip r:embed="rId10"/>
          <a:srcRect l="2565" r="3846" b="7246"/>
          <a:stretch>
            <a:fillRect/>
          </a:stretch>
        </p:blipFill>
        <p:spPr>
          <a:xfrm>
            <a:off x="0" y="1692630"/>
            <a:ext cx="5500694" cy="5165371"/>
          </a:xfrm>
          <a:prstGeom prst="rect">
            <a:avLst/>
          </a:prstGeom>
        </p:spPr>
      </p:pic>
      <p:pic>
        <p:nvPicPr>
          <p:cNvPr id="60" name="그림 59" descr="핑크꽃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4014752" y="2726977"/>
            <a:ext cx="485810" cy="485810"/>
          </a:xfrm>
          <a:prstGeom prst="rect">
            <a:avLst/>
          </a:prstGeom>
        </p:spPr>
      </p:pic>
      <p:pic>
        <p:nvPicPr>
          <p:cNvPr id="61" name="그림 60" descr="복지부_질본로고.png"/>
          <p:cNvPicPr>
            <a:picLocks noChangeAspect="1"/>
          </p:cNvPicPr>
          <p:nvPr userDrawn="1"/>
        </p:nvPicPr>
        <p:blipFill>
          <a:blip r:embed="rId3"/>
          <a:srcRect l="50785"/>
          <a:stretch>
            <a:fillRect/>
          </a:stretch>
        </p:blipFill>
        <p:spPr>
          <a:xfrm>
            <a:off x="2143108" y="214290"/>
            <a:ext cx="2027160" cy="571504"/>
          </a:xfrm>
          <a:prstGeom prst="rect">
            <a:avLst/>
          </a:prstGeom>
        </p:spPr>
      </p:pic>
      <p:pic>
        <p:nvPicPr>
          <p:cNvPr id="62" name="그림 61" descr="풍선.png"/>
          <p:cNvPicPr>
            <a:picLocks noChangeAspect="1"/>
          </p:cNvPicPr>
          <p:nvPr userDrawn="1"/>
        </p:nvPicPr>
        <p:blipFill>
          <a:blip r:embed="rId12" cstate="print">
            <a:lum bright="10000"/>
          </a:blip>
          <a:stretch>
            <a:fillRect/>
          </a:stretch>
        </p:blipFill>
        <p:spPr>
          <a:xfrm flipH="1">
            <a:off x="-1" y="1071545"/>
            <a:ext cx="1380121" cy="2231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4" descr="artplus_plant_butterfly03c"/>
          <p:cNvPicPr>
            <a:picLocks noChangeAspect="1" noChangeArrowheads="1"/>
          </p:cNvPicPr>
          <p:nvPr userDrawn="1"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 descr="그림1.png"/>
          <p:cNvPicPr>
            <a:picLocks noChangeAspect="1"/>
          </p:cNvPicPr>
          <p:nvPr userDrawn="1"/>
        </p:nvPicPr>
        <p:blipFill>
          <a:blip r:embed="rId3"/>
          <a:srcRect r="9848"/>
          <a:stretch>
            <a:fillRect/>
          </a:stretch>
        </p:blipFill>
        <p:spPr>
          <a:xfrm>
            <a:off x="1230534" y="2285992"/>
            <a:ext cx="7913466" cy="4000528"/>
          </a:xfrm>
          <a:prstGeom prst="rect">
            <a:avLst/>
          </a:prstGeom>
        </p:spPr>
      </p:pic>
      <p:cxnSp>
        <p:nvCxnSpPr>
          <p:cNvPr id="25" name="직선 연결선 24"/>
          <p:cNvCxnSpPr/>
          <p:nvPr userDrawn="1"/>
        </p:nvCxnSpPr>
        <p:spPr>
          <a:xfrm>
            <a:off x="0" y="1142984"/>
            <a:ext cx="2357422" cy="1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 descr="목차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7158" y="495280"/>
            <a:ext cx="1214446" cy="682572"/>
          </a:xfrm>
          <a:prstGeom prst="rect">
            <a:avLst/>
          </a:prstGeom>
        </p:spPr>
      </p:pic>
      <p:pic>
        <p:nvPicPr>
          <p:cNvPr id="27" name="그림 26" descr="타이틀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00826" y="6476120"/>
            <a:ext cx="2500330" cy="237531"/>
          </a:xfrm>
          <a:prstGeom prst="rect">
            <a:avLst/>
          </a:prstGeom>
        </p:spPr>
      </p:pic>
      <p:pic>
        <p:nvPicPr>
          <p:cNvPr id="28" name="그림 27" descr="복지부_질본로고2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6318753"/>
            <a:ext cx="3143239" cy="539246"/>
          </a:xfrm>
          <a:prstGeom prst="rect">
            <a:avLst/>
          </a:prstGeom>
        </p:spPr>
      </p:pic>
      <p:sp>
        <p:nvSpPr>
          <p:cNvPr id="29" name="Freeform 35"/>
          <p:cNvSpPr>
            <a:spLocks/>
          </p:cNvSpPr>
          <p:nvPr userDrawn="1"/>
        </p:nvSpPr>
        <p:spPr bwMode="gray">
          <a:xfrm>
            <a:off x="5181600" y="0"/>
            <a:ext cx="3962400" cy="1082675"/>
          </a:xfrm>
          <a:custGeom>
            <a:avLst/>
            <a:gdLst/>
            <a:ahLst/>
            <a:cxnLst>
              <a:cxn ang="0">
                <a:pos x="2496" y="682"/>
              </a:cxn>
              <a:cxn ang="0">
                <a:pos x="0" y="0"/>
              </a:cxn>
            </a:cxnLst>
            <a:rect l="0" t="0" r="r" b="b"/>
            <a:pathLst>
              <a:path w="2496" h="682">
                <a:moveTo>
                  <a:pt x="2496" y="682"/>
                </a:moveTo>
                <a:cubicBezTo>
                  <a:pt x="2496" y="682"/>
                  <a:pt x="1867" y="312"/>
                  <a:pt x="0" y="0"/>
                </a:cubicBezTo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ko-KR"/>
          </a:p>
        </p:txBody>
      </p:sp>
      <p:sp>
        <p:nvSpPr>
          <p:cNvPr id="30" name="Freeform 36"/>
          <p:cNvSpPr>
            <a:spLocks/>
          </p:cNvSpPr>
          <p:nvPr userDrawn="1"/>
        </p:nvSpPr>
        <p:spPr bwMode="gray">
          <a:xfrm>
            <a:off x="4540250" y="-11113"/>
            <a:ext cx="3857625" cy="777876"/>
          </a:xfrm>
          <a:custGeom>
            <a:avLst/>
            <a:gdLst/>
            <a:ahLst/>
            <a:cxnLst>
              <a:cxn ang="0">
                <a:pos x="395" y="5"/>
              </a:cxn>
              <a:cxn ang="0">
                <a:pos x="2430" y="490"/>
              </a:cxn>
              <a:cxn ang="0">
                <a:pos x="0" y="0"/>
              </a:cxn>
              <a:cxn ang="0">
                <a:pos x="395" y="5"/>
              </a:cxn>
            </a:cxnLst>
            <a:rect l="0" t="0" r="r" b="b"/>
            <a:pathLst>
              <a:path w="2430" h="490">
                <a:moveTo>
                  <a:pt x="395" y="5"/>
                </a:moveTo>
                <a:cubicBezTo>
                  <a:pt x="399" y="7"/>
                  <a:pt x="1265" y="93"/>
                  <a:pt x="2430" y="490"/>
                </a:cubicBezTo>
                <a:cubicBezTo>
                  <a:pt x="1490" y="186"/>
                  <a:pt x="4" y="0"/>
                  <a:pt x="0" y="0"/>
                </a:cubicBezTo>
                <a:lnTo>
                  <a:pt x="395" y="5"/>
                </a:lnTo>
                <a:close/>
              </a:path>
            </a:pathLst>
          </a:custGeom>
          <a:solidFill>
            <a:schemeClr val="folHlink">
              <a:alpha val="3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ko-KR"/>
          </a:p>
        </p:txBody>
      </p:sp>
      <p:grpSp>
        <p:nvGrpSpPr>
          <p:cNvPr id="31" name="Group 37"/>
          <p:cNvGrpSpPr>
            <a:grpSpLocks/>
          </p:cNvGrpSpPr>
          <p:nvPr userDrawn="1"/>
        </p:nvGrpSpPr>
        <p:grpSpPr bwMode="auto">
          <a:xfrm flipH="1">
            <a:off x="7853363" y="0"/>
            <a:ext cx="1292225" cy="2278063"/>
            <a:chOff x="-5" y="0"/>
            <a:chExt cx="808" cy="1434"/>
          </a:xfrm>
        </p:grpSpPr>
        <p:sp>
          <p:nvSpPr>
            <p:cNvPr id="32" name="Freeform 38"/>
            <p:cNvSpPr>
              <a:spLocks/>
            </p:cNvSpPr>
            <p:nvPr userDrawn="1"/>
          </p:nvSpPr>
          <p:spPr bwMode="gray">
            <a:xfrm>
              <a:off x="2" y="2"/>
              <a:ext cx="801" cy="1432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1432"/>
                </a:cxn>
              </a:cxnLst>
              <a:rect l="0" t="0" r="r" b="b"/>
              <a:pathLst>
                <a:path w="801" h="1432">
                  <a:moveTo>
                    <a:pt x="126" y="0"/>
                  </a:moveTo>
                  <a:cubicBezTo>
                    <a:pt x="801" y="510"/>
                    <a:pt x="457" y="1327"/>
                    <a:pt x="0" y="1432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33" name="Freeform 39"/>
            <p:cNvSpPr>
              <a:spLocks/>
            </p:cNvSpPr>
            <p:nvPr userDrawn="1"/>
          </p:nvSpPr>
          <p:spPr bwMode="gray">
            <a:xfrm>
              <a:off x="-5" y="0"/>
              <a:ext cx="412" cy="319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412" y="319"/>
                </a:cxn>
                <a:cxn ang="0">
                  <a:pos x="5" y="12"/>
                </a:cxn>
                <a:cxn ang="0">
                  <a:pos x="5" y="0"/>
                </a:cxn>
                <a:cxn ang="0">
                  <a:pos x="131" y="0"/>
                </a:cxn>
              </a:cxnLst>
              <a:rect l="0" t="0" r="r" b="b"/>
              <a:pathLst>
                <a:path w="412" h="319">
                  <a:moveTo>
                    <a:pt x="131" y="0"/>
                  </a:moveTo>
                  <a:cubicBezTo>
                    <a:pt x="131" y="0"/>
                    <a:pt x="308" y="125"/>
                    <a:pt x="412" y="319"/>
                  </a:cubicBezTo>
                  <a:cubicBezTo>
                    <a:pt x="245" y="92"/>
                    <a:pt x="0" y="11"/>
                    <a:pt x="5" y="12"/>
                  </a:cubicBezTo>
                  <a:lnTo>
                    <a:pt x="5" y="0"/>
                  </a:lnTo>
                  <a:cubicBezTo>
                    <a:pt x="5" y="0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ko-KR"/>
            </a:p>
          </p:txBody>
        </p:sp>
      </p:grpSp>
      <p:grpSp>
        <p:nvGrpSpPr>
          <p:cNvPr id="34" name="Group 40"/>
          <p:cNvGrpSpPr>
            <a:grpSpLocks/>
          </p:cNvGrpSpPr>
          <p:nvPr userDrawn="1"/>
        </p:nvGrpSpPr>
        <p:grpSpPr bwMode="auto">
          <a:xfrm flipH="1">
            <a:off x="7339013" y="-3175"/>
            <a:ext cx="1793875" cy="1038225"/>
            <a:chOff x="4" y="-2"/>
            <a:chExt cx="1250" cy="700"/>
          </a:xfrm>
        </p:grpSpPr>
        <p:sp>
          <p:nvSpPr>
            <p:cNvPr id="35" name="Freeform 41"/>
            <p:cNvSpPr>
              <a:spLocks/>
            </p:cNvSpPr>
            <p:nvPr userDrawn="1"/>
          </p:nvSpPr>
          <p:spPr bwMode="gray">
            <a:xfrm>
              <a:off x="4" y="-2"/>
              <a:ext cx="1249" cy="700"/>
            </a:xfrm>
            <a:custGeom>
              <a:avLst/>
              <a:gdLst/>
              <a:ahLst/>
              <a:cxnLst>
                <a:cxn ang="0">
                  <a:pos x="0" y="508"/>
                </a:cxn>
                <a:cxn ang="0">
                  <a:pos x="1249" y="0"/>
                </a:cxn>
              </a:cxnLst>
              <a:rect l="0" t="0" r="r" b="b"/>
              <a:pathLst>
                <a:path w="1249" h="700">
                  <a:moveTo>
                    <a:pt x="0" y="508"/>
                  </a:moveTo>
                  <a:cubicBezTo>
                    <a:pt x="0" y="508"/>
                    <a:pt x="752" y="700"/>
                    <a:pt x="1249" y="0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36" name="Freeform 42"/>
            <p:cNvSpPr>
              <a:spLocks/>
            </p:cNvSpPr>
            <p:nvPr userDrawn="1"/>
          </p:nvSpPr>
          <p:spPr bwMode="gray">
            <a:xfrm>
              <a:off x="466" y="-2"/>
              <a:ext cx="788" cy="514"/>
            </a:xfrm>
            <a:custGeom>
              <a:avLst/>
              <a:gdLst/>
              <a:ahLst/>
              <a:cxnLst>
                <a:cxn ang="0">
                  <a:pos x="788" y="2"/>
                </a:cxn>
                <a:cxn ang="0">
                  <a:pos x="670" y="0"/>
                </a:cxn>
                <a:cxn ang="0">
                  <a:pos x="0" y="514"/>
                </a:cxn>
                <a:cxn ang="0">
                  <a:pos x="788" y="2"/>
                </a:cxn>
              </a:cxnLst>
              <a:rect l="0" t="0" r="r" b="b"/>
              <a:pathLst>
                <a:path w="788" h="514">
                  <a:moveTo>
                    <a:pt x="788" y="2"/>
                  </a:moveTo>
                  <a:lnTo>
                    <a:pt x="670" y="0"/>
                  </a:lnTo>
                  <a:cubicBezTo>
                    <a:pt x="670" y="0"/>
                    <a:pt x="496" y="409"/>
                    <a:pt x="0" y="514"/>
                  </a:cubicBezTo>
                  <a:cubicBezTo>
                    <a:pt x="521" y="430"/>
                    <a:pt x="788" y="2"/>
                    <a:pt x="788" y="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ko-KR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4" descr="artplus_plant_butterfly03c"/>
          <p:cNvPicPr>
            <a:picLocks noChangeAspect="1" noChangeArrowheads="1"/>
          </p:cNvPicPr>
          <p:nvPr userDrawn="1"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flipV="1"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직선 연결선 8"/>
          <p:cNvCxnSpPr/>
          <p:nvPr userDrawn="1"/>
        </p:nvCxnSpPr>
        <p:spPr>
          <a:xfrm>
            <a:off x="0" y="833398"/>
            <a:ext cx="6552000" cy="1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타이틀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00826" y="6477617"/>
            <a:ext cx="2500330" cy="237531"/>
          </a:xfrm>
          <a:prstGeom prst="rect">
            <a:avLst/>
          </a:prstGeom>
        </p:spPr>
      </p:pic>
      <p:grpSp>
        <p:nvGrpSpPr>
          <p:cNvPr id="12" name="그룹 11"/>
          <p:cNvGrpSpPr/>
          <p:nvPr userDrawn="1"/>
        </p:nvGrpSpPr>
        <p:grpSpPr>
          <a:xfrm>
            <a:off x="142844" y="6394412"/>
            <a:ext cx="2714644" cy="392173"/>
            <a:chOff x="214282" y="6143644"/>
            <a:chExt cx="3955986" cy="571504"/>
          </a:xfrm>
        </p:grpSpPr>
        <p:pic>
          <p:nvPicPr>
            <p:cNvPr id="13" name="그림 12" descr="복지부_질본로고.png"/>
            <p:cNvPicPr>
              <a:picLocks noChangeAspect="1"/>
            </p:cNvPicPr>
            <p:nvPr/>
          </p:nvPicPr>
          <p:blipFill>
            <a:blip r:embed="rId4" cstate="print"/>
            <a:srcRect r="54906"/>
            <a:stretch>
              <a:fillRect/>
            </a:stretch>
          </p:blipFill>
          <p:spPr>
            <a:xfrm>
              <a:off x="214282" y="6143644"/>
              <a:ext cx="1857388" cy="571504"/>
            </a:xfrm>
            <a:prstGeom prst="rect">
              <a:avLst/>
            </a:prstGeom>
          </p:spPr>
        </p:pic>
        <p:pic>
          <p:nvPicPr>
            <p:cNvPr id="14" name="그림 13" descr="복지부_질본로고.png"/>
            <p:cNvPicPr>
              <a:picLocks noChangeAspect="1"/>
            </p:cNvPicPr>
            <p:nvPr/>
          </p:nvPicPr>
          <p:blipFill>
            <a:blip r:embed="rId4" cstate="print"/>
            <a:srcRect l="50785"/>
            <a:stretch>
              <a:fillRect/>
            </a:stretch>
          </p:blipFill>
          <p:spPr>
            <a:xfrm>
              <a:off x="2143108" y="6143644"/>
              <a:ext cx="2027160" cy="571504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20" y="6502400"/>
            <a:ext cx="1116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kern="0" dirty="0" smtClean="0">
                <a:solidFill>
                  <a:sysClr val="windowText" lastClr="000000"/>
                </a:solidFill>
              </a:rPr>
              <a:t>2016-05-11</a:t>
            </a:r>
            <a:endParaRPr lang="ko-KR" altLang="ko-KR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83160" y="6502400"/>
            <a:ext cx="396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a typeface="굴림" charset="-127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kern="0" dirty="0" smtClean="0">
                <a:solidFill>
                  <a:sysClr val="windowText" lastClr="000000"/>
                </a:solidFill>
              </a:rPr>
              <a:t>-1-</a:t>
            </a:r>
            <a:endParaRPr lang="en-US" altLang="ko-KR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0" name="Picture 30" descr="artplus_plant_butterfly03c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grpSp>
        <p:nvGrpSpPr>
          <p:cNvPr id="40991" name="Group 31"/>
          <p:cNvGrpSpPr>
            <a:grpSpLocks/>
          </p:cNvGrpSpPr>
          <p:nvPr/>
        </p:nvGrpSpPr>
        <p:grpSpPr bwMode="auto">
          <a:xfrm>
            <a:off x="4778375" y="-1588"/>
            <a:ext cx="3540125" cy="6859588"/>
            <a:chOff x="3010" y="-1"/>
            <a:chExt cx="2230" cy="4321"/>
          </a:xfrm>
        </p:grpSpPr>
        <p:sp>
          <p:nvSpPr>
            <p:cNvPr id="40992" name="Freeform 32"/>
            <p:cNvSpPr>
              <a:spLocks/>
            </p:cNvSpPr>
            <p:nvPr userDrawn="1"/>
          </p:nvSpPr>
          <p:spPr bwMode="gray">
            <a:xfrm>
              <a:off x="3010" y="2933"/>
              <a:ext cx="1307" cy="1386"/>
            </a:xfrm>
            <a:custGeom>
              <a:avLst/>
              <a:gdLst/>
              <a:ahLst/>
              <a:cxnLst>
                <a:cxn ang="0">
                  <a:pos x="135" y="1384"/>
                </a:cxn>
                <a:cxn ang="0">
                  <a:pos x="0" y="1386"/>
                </a:cxn>
                <a:cxn ang="0">
                  <a:pos x="1307" y="0"/>
                </a:cxn>
                <a:cxn ang="0">
                  <a:pos x="135" y="1384"/>
                </a:cxn>
              </a:cxnLst>
              <a:rect l="0" t="0" r="r" b="b"/>
              <a:pathLst>
                <a:path w="1307" h="1386">
                  <a:moveTo>
                    <a:pt x="135" y="1384"/>
                  </a:moveTo>
                  <a:lnTo>
                    <a:pt x="0" y="1386"/>
                  </a:lnTo>
                  <a:cubicBezTo>
                    <a:pt x="0" y="1386"/>
                    <a:pt x="651" y="947"/>
                    <a:pt x="1307" y="0"/>
                  </a:cubicBezTo>
                  <a:cubicBezTo>
                    <a:pt x="976" y="675"/>
                    <a:pt x="135" y="1384"/>
                    <a:pt x="135" y="1384"/>
                  </a:cubicBezTo>
                  <a:close/>
                </a:path>
              </a:pathLst>
            </a:custGeom>
            <a:solidFill>
              <a:schemeClr val="accent1">
                <a:alpha val="32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993" name="Freeform 33"/>
            <p:cNvSpPr>
              <a:spLocks/>
            </p:cNvSpPr>
            <p:nvPr userDrawn="1"/>
          </p:nvSpPr>
          <p:spPr bwMode="gray">
            <a:xfrm>
              <a:off x="3010" y="-1"/>
              <a:ext cx="2230" cy="4321"/>
            </a:xfrm>
            <a:custGeom>
              <a:avLst/>
              <a:gdLst/>
              <a:ahLst/>
              <a:cxnLst>
                <a:cxn ang="0">
                  <a:pos x="1773" y="0"/>
                </a:cxn>
                <a:cxn ang="0">
                  <a:pos x="0" y="4321"/>
                </a:cxn>
              </a:cxnLst>
              <a:rect l="0" t="0" r="r" b="b"/>
              <a:pathLst>
                <a:path w="2230" h="4321">
                  <a:moveTo>
                    <a:pt x="1773" y="0"/>
                  </a:moveTo>
                  <a:cubicBezTo>
                    <a:pt x="2230" y="1543"/>
                    <a:pt x="1608" y="3056"/>
                    <a:pt x="0" y="4321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0994" name="Freeform 34"/>
          <p:cNvSpPr>
            <a:spLocks/>
          </p:cNvSpPr>
          <p:nvPr/>
        </p:nvSpPr>
        <p:spPr bwMode="gray">
          <a:xfrm>
            <a:off x="6965950" y="-3175"/>
            <a:ext cx="2189163" cy="5718175"/>
          </a:xfrm>
          <a:custGeom>
            <a:avLst/>
            <a:gdLst/>
            <a:ahLst/>
            <a:cxnLst>
              <a:cxn ang="0">
                <a:pos x="1372" y="0"/>
              </a:cxn>
              <a:cxn ang="0">
                <a:pos x="1379" y="3988"/>
              </a:cxn>
            </a:cxnLst>
            <a:rect l="0" t="0" r="r" b="b"/>
            <a:pathLst>
              <a:path w="1379" h="3988">
                <a:moveTo>
                  <a:pt x="1372" y="0"/>
                </a:moveTo>
                <a:cubicBezTo>
                  <a:pt x="0" y="1112"/>
                  <a:pt x="518" y="3140"/>
                  <a:pt x="1379" y="3988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grpSp>
        <p:nvGrpSpPr>
          <p:cNvPr id="40995" name="Group 35"/>
          <p:cNvGrpSpPr>
            <a:grpSpLocks/>
          </p:cNvGrpSpPr>
          <p:nvPr/>
        </p:nvGrpSpPr>
        <p:grpSpPr bwMode="auto">
          <a:xfrm flipH="1">
            <a:off x="5105400" y="-11113"/>
            <a:ext cx="4032250" cy="2765426"/>
            <a:chOff x="4" y="-7"/>
            <a:chExt cx="5507" cy="3111"/>
          </a:xfrm>
        </p:grpSpPr>
        <p:sp>
          <p:nvSpPr>
            <p:cNvPr id="40996" name="Freeform 36"/>
            <p:cNvSpPr>
              <a:spLocks/>
            </p:cNvSpPr>
            <p:nvPr userDrawn="1"/>
          </p:nvSpPr>
          <p:spPr bwMode="gray">
            <a:xfrm>
              <a:off x="4" y="-7"/>
              <a:ext cx="5507" cy="3111"/>
            </a:xfrm>
            <a:custGeom>
              <a:avLst/>
              <a:gdLst/>
              <a:ahLst/>
              <a:cxnLst>
                <a:cxn ang="0">
                  <a:pos x="0" y="2259"/>
                </a:cxn>
                <a:cxn ang="0">
                  <a:pos x="4455" y="0"/>
                </a:cxn>
              </a:cxnLst>
              <a:rect l="0" t="0" r="r" b="b"/>
              <a:pathLst>
                <a:path w="4455" h="3116">
                  <a:moveTo>
                    <a:pt x="0" y="2259"/>
                  </a:moveTo>
                  <a:cubicBezTo>
                    <a:pt x="0" y="2259"/>
                    <a:pt x="3004" y="3116"/>
                    <a:pt x="4455" y="0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997" name="Freeform 37"/>
            <p:cNvSpPr>
              <a:spLocks/>
            </p:cNvSpPr>
            <p:nvPr userDrawn="1"/>
          </p:nvSpPr>
          <p:spPr bwMode="gray">
            <a:xfrm>
              <a:off x="2156" y="-1"/>
              <a:ext cx="3355" cy="2277"/>
            </a:xfrm>
            <a:custGeom>
              <a:avLst/>
              <a:gdLst/>
              <a:ahLst/>
              <a:cxnLst>
                <a:cxn ang="0">
                  <a:pos x="3355" y="0"/>
                </a:cxn>
                <a:cxn ang="0">
                  <a:pos x="3128" y="0"/>
                </a:cxn>
                <a:cxn ang="0">
                  <a:pos x="0" y="2277"/>
                </a:cxn>
                <a:cxn ang="0">
                  <a:pos x="3355" y="0"/>
                </a:cxn>
              </a:cxnLst>
              <a:rect l="0" t="0" r="r" b="b"/>
              <a:pathLst>
                <a:path w="3355" h="2277">
                  <a:moveTo>
                    <a:pt x="3355" y="0"/>
                  </a:moveTo>
                  <a:lnTo>
                    <a:pt x="3128" y="0"/>
                  </a:lnTo>
                  <a:cubicBezTo>
                    <a:pt x="3128" y="0"/>
                    <a:pt x="2314" y="1813"/>
                    <a:pt x="0" y="2277"/>
                  </a:cubicBezTo>
                  <a:cubicBezTo>
                    <a:pt x="2432" y="1905"/>
                    <a:pt x="3355" y="0"/>
                    <a:pt x="3355" y="0"/>
                  </a:cubicBezTo>
                  <a:close/>
                </a:path>
              </a:pathLst>
            </a:custGeom>
            <a:solidFill>
              <a:schemeClr val="accent1">
                <a:alpha val="32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37" name="그림 36" descr="꽃잎.png"/>
          <p:cNvPicPr>
            <a:picLocks noChangeAspect="1"/>
          </p:cNvPicPr>
          <p:nvPr userDrawn="1"/>
        </p:nvPicPr>
        <p:blipFill>
          <a:blip r:embed="rId3"/>
          <a:srcRect r="31286"/>
          <a:stretch>
            <a:fillRect/>
          </a:stretch>
        </p:blipFill>
        <p:spPr>
          <a:xfrm>
            <a:off x="7858148" y="322799"/>
            <a:ext cx="1285852" cy="1840840"/>
          </a:xfrm>
          <a:prstGeom prst="rect">
            <a:avLst/>
          </a:prstGeom>
        </p:spPr>
      </p:pic>
      <p:pic>
        <p:nvPicPr>
          <p:cNvPr id="40" name="그림 39" descr="copyright_j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1549" y="6636819"/>
            <a:ext cx="1485900" cy="142875"/>
          </a:xfrm>
          <a:prstGeom prst="rect">
            <a:avLst/>
          </a:prstGeom>
        </p:spPr>
      </p:pic>
      <p:pic>
        <p:nvPicPr>
          <p:cNvPr id="41" name="그림 40" descr="복지부_질본로고.png"/>
          <p:cNvPicPr>
            <a:picLocks noChangeAspect="1"/>
          </p:cNvPicPr>
          <p:nvPr userDrawn="1"/>
        </p:nvPicPr>
        <p:blipFill>
          <a:blip r:embed="rId5"/>
          <a:srcRect r="54906"/>
          <a:stretch>
            <a:fillRect/>
          </a:stretch>
        </p:blipFill>
        <p:spPr>
          <a:xfrm>
            <a:off x="214282" y="214290"/>
            <a:ext cx="1857388" cy="571504"/>
          </a:xfrm>
          <a:prstGeom prst="rect">
            <a:avLst/>
          </a:prstGeom>
        </p:spPr>
      </p:pic>
      <p:pic>
        <p:nvPicPr>
          <p:cNvPr id="42" name="그림 41" descr="복지부_질본로고.png"/>
          <p:cNvPicPr>
            <a:picLocks noChangeAspect="1"/>
          </p:cNvPicPr>
          <p:nvPr userDrawn="1"/>
        </p:nvPicPr>
        <p:blipFill>
          <a:blip r:embed="rId5"/>
          <a:srcRect l="50785"/>
          <a:stretch>
            <a:fillRect/>
          </a:stretch>
        </p:blipFill>
        <p:spPr>
          <a:xfrm>
            <a:off x="2143108" y="214290"/>
            <a:ext cx="2027160" cy="57150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0" r:id="rId3"/>
    <p:sldLayoutId id="2147483649" r:id="rId4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사춘기란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73020" y="1096946"/>
            <a:ext cx="8358246" cy="5001419"/>
          </a:xfrm>
          <a:prstGeom prst="rect">
            <a:avLst/>
          </a:prstGeom>
        </p:spPr>
        <p:txBody>
          <a:bodyPr/>
          <a:lstStyle/>
          <a:p>
            <a:pPr marL="360363" marR="0" lvl="0" indent="-360363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사춘기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(Puberty)</a:t>
            </a:r>
          </a:p>
          <a:p>
            <a:pPr marL="817563" lvl="1" indent="-360363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소아에서 성인으로 성장하는 성장 발달의 이행기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817563" lvl="1" indent="-360363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이차성징의 발현과 생식능력의 획득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803275" marR="0" lvl="1" indent="-263525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ko-KR" altLang="en-US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60363" marR="0" lvl="0" indent="-360363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외형적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817563" lvl="1" indent="-360363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체형의 여성화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817563" lvl="1" indent="-360363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키의 성장이 가속화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60363" marR="0" lvl="0" indent="-360363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60363" marR="0" lvl="0" indent="-360363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내부적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60413" marR="0" lvl="1" indent="-360363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생식기의 성장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성선의 기능 성숙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60413" marR="0" lvl="1" indent="-360363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초경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(Menarche)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의 경험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endParaRPr kumimoji="0" lang="ko-KR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정상 사춘기 시기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26996" y="1081074"/>
            <a:ext cx="8229600" cy="50014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유전적 요인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(50~80%)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인종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종족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성별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유방발달의 평균연령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2">
              <a:lnSpc>
                <a:spcPct val="150000"/>
              </a:lnSpc>
            </a:pP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2">
              <a:lnSpc>
                <a:spcPct val="150000"/>
              </a:lnSpc>
            </a:pPr>
            <a:endParaRPr lang="en-US" altLang="ko-KR" sz="9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환경적 요인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영양상태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: (</a:t>
            </a: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과체중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빠른 초경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/ (</a:t>
            </a: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저체중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사춘기의 지연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시대적 변화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한국 청소년 초경연령의 감소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(1920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년대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만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16.1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세 → </a:t>
            </a:r>
            <a:r>
              <a:rPr lang="en-US" altLang="ko-KR" sz="20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(1990</a:t>
            </a:r>
            <a:r>
              <a:rPr lang="ko-KR" altLang="en-US" sz="20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년대</a:t>
            </a:r>
            <a:r>
              <a:rPr lang="en-US" altLang="ko-KR" sz="20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0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만 </a:t>
            </a:r>
            <a:r>
              <a:rPr lang="en-US" altLang="ko-KR" sz="20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13.1</a:t>
            </a:r>
            <a:r>
              <a:rPr lang="ko-KR" altLang="en-US" sz="20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세</a:t>
            </a:r>
            <a:endParaRPr lang="en-US" altLang="ko-KR" sz="20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000100" y="2690810"/>
          <a:ext cx="6096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백인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흑인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한국인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만 </a:t>
                      </a:r>
                      <a:r>
                        <a:rPr lang="en-US" altLang="ko-KR" dirty="0" smtClean="0"/>
                        <a:t>10.3</a:t>
                      </a:r>
                      <a:r>
                        <a:rPr lang="ko-KR" altLang="en-US" dirty="0" smtClean="0"/>
                        <a:t>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만 </a:t>
                      </a:r>
                      <a:r>
                        <a:rPr lang="en-US" altLang="ko-KR" dirty="0" smtClean="0"/>
                        <a:t>9.5</a:t>
                      </a:r>
                      <a:r>
                        <a:rPr lang="ko-KR" altLang="en-US" dirty="0" smtClean="0"/>
                        <a:t>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rgbClr val="FF0000"/>
                          </a:solidFill>
                        </a:rPr>
                        <a:t>만 </a:t>
                      </a: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11.3</a:t>
                      </a:r>
                      <a:r>
                        <a:rPr lang="ko-KR" altLang="en-US" b="1" dirty="0" smtClean="0">
                          <a:solidFill>
                            <a:srgbClr val="FF0000"/>
                          </a:solidFill>
                        </a:rPr>
                        <a:t>세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 txBox="1">
            <a:spLocks/>
          </p:cNvSpPr>
          <p:nvPr/>
        </p:nvSpPr>
        <p:spPr>
          <a:xfrm>
            <a:off x="428596" y="1144574"/>
            <a:ext cx="8229600" cy="50014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유방의 발달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사춘기의 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첫 번째</a:t>
            </a:r>
            <a:r>
              <a:rPr lang="ko-KR" altLang="en-US" sz="2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신체변화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태너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단계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(Tanner stage 2) :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평균 만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11.3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세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lang="en-US" altLang="ko-KR" sz="8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음모의 발현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사춘기의 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두 번째</a:t>
            </a:r>
            <a:r>
              <a:rPr lang="ko-KR" altLang="en-US" sz="2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신체변화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태너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평균 만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12.3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세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lang="en-US" altLang="ko-KR" sz="8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성선 및 생식기의 성장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질 길이의 증가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자궁 크기의 증가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난소의 용적 증가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사춘기의 신체변화</a:t>
            </a:r>
          </a:p>
        </p:txBody>
      </p:sp>
      <p:sp>
        <p:nvSpPr>
          <p:cNvPr id="5" name="타원 4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사춘기의 신체변화</a:t>
            </a:r>
            <a:r>
              <a:rPr lang="en-US" altLang="ko-KR" sz="2400" b="1" dirty="0" smtClean="0">
                <a:latin typeface="+mn-ea"/>
              </a:rPr>
              <a:t>(Tanner Stage)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7591756"/>
              </p:ext>
            </p:extLst>
          </p:nvPr>
        </p:nvGraphicFramePr>
        <p:xfrm>
          <a:off x="4139952" y="1844824"/>
          <a:ext cx="4824536" cy="29344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3287"/>
                <a:gridCol w="3831249"/>
              </a:tblGrid>
              <a:tr h="480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Tanner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유방 발달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</a:t>
                      </a:r>
                      <a:r>
                        <a:rPr lang="ko-KR" altLang="en-US" sz="1600" dirty="0" smtClean="0"/>
                        <a:t>단계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사춘기 이전 상태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5341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</a:t>
                      </a:r>
                      <a:r>
                        <a:rPr lang="ko-KR" altLang="en-US" sz="1600" dirty="0" smtClean="0"/>
                        <a:t>단계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작은 유방융기 출현과 </a:t>
                      </a:r>
                      <a:r>
                        <a:rPr lang="ko-KR" altLang="en-US" sz="1600" dirty="0" err="1" smtClean="0"/>
                        <a:t>유륜의</a:t>
                      </a:r>
                      <a:r>
                        <a:rPr lang="ko-KR" altLang="en-US" sz="1600" dirty="0" smtClean="0"/>
                        <a:t> 크기 증가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</a:t>
                      </a:r>
                      <a:r>
                        <a:rPr lang="ko-KR" altLang="en-US" sz="1600" dirty="0" smtClean="0"/>
                        <a:t>단계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유방융기와 </a:t>
                      </a:r>
                      <a:r>
                        <a:rPr lang="ko-KR" altLang="en-US" sz="1600" dirty="0" err="1" smtClean="0"/>
                        <a:t>유륜의</a:t>
                      </a:r>
                      <a:r>
                        <a:rPr lang="ko-KR" altLang="en-US" sz="1600" dirty="0" smtClean="0"/>
                        <a:t> 추가적인 성장 단계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</a:t>
                      </a:r>
                      <a:r>
                        <a:rPr lang="ko-KR" altLang="en-US" sz="1600" dirty="0" smtClean="0"/>
                        <a:t>단계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유방융기 위로 </a:t>
                      </a:r>
                      <a:r>
                        <a:rPr lang="ko-KR" altLang="en-US" sz="1600" dirty="0" err="1" smtClean="0"/>
                        <a:t>유륜의</a:t>
                      </a:r>
                      <a:r>
                        <a:rPr lang="ko-KR" altLang="en-US" sz="1600" dirty="0" smtClean="0"/>
                        <a:t> 이차융기 형성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5</a:t>
                      </a:r>
                      <a:r>
                        <a:rPr lang="ko-KR" altLang="en-US" sz="1600" dirty="0" smtClean="0"/>
                        <a:t>단계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이차융기가 소실된 </a:t>
                      </a:r>
                      <a:r>
                        <a:rPr lang="ko-KR" altLang="en-US" sz="1600" dirty="0" err="1" smtClean="0"/>
                        <a:t>성인형</a:t>
                      </a:r>
                      <a:r>
                        <a:rPr lang="ko-KR" altLang="en-US" sz="1600" dirty="0" smtClean="0"/>
                        <a:t> 유방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그림 6"/>
          <p:cNvPicPr/>
          <p:nvPr/>
        </p:nvPicPr>
        <p:blipFill rotWithShape="1">
          <a:blip r:embed="rId2"/>
          <a:srcRect b="6951"/>
          <a:stretch/>
        </p:blipFill>
        <p:spPr bwMode="auto">
          <a:xfrm>
            <a:off x="35496" y="980728"/>
            <a:ext cx="4104456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53034" y="6237312"/>
            <a:ext cx="13516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latin typeface="+mn-ea"/>
              </a:rPr>
              <a:t>* </a:t>
            </a:r>
            <a:r>
              <a:rPr lang="ko-KR" altLang="en-US" sz="800" b="1" dirty="0" err="1" smtClean="0">
                <a:latin typeface="+mn-ea"/>
              </a:rPr>
              <a:t>자료원</a:t>
            </a:r>
            <a:r>
              <a:rPr lang="en-US" altLang="ko-KR" sz="800" b="1" dirty="0" smtClean="0">
                <a:latin typeface="+mn-ea"/>
              </a:rPr>
              <a:t>: </a:t>
            </a:r>
            <a:r>
              <a:rPr lang="ko-KR" altLang="en-US" sz="800" b="1" dirty="0" smtClean="0">
                <a:latin typeface="+mn-ea"/>
              </a:rPr>
              <a:t>부인과학</a:t>
            </a:r>
            <a:r>
              <a:rPr lang="en-US" altLang="ko-KR" sz="800" b="1" dirty="0">
                <a:latin typeface="+mn-ea"/>
              </a:rPr>
              <a:t> </a:t>
            </a:r>
            <a:r>
              <a:rPr lang="ko-KR" altLang="en-US" sz="800" b="1" dirty="0" smtClean="0">
                <a:latin typeface="+mn-ea"/>
              </a:rPr>
              <a:t>제</a:t>
            </a:r>
            <a:r>
              <a:rPr lang="en-US" altLang="ko-KR" sz="800" b="1" dirty="0" smtClean="0">
                <a:latin typeface="+mn-ea"/>
              </a:rPr>
              <a:t>5</a:t>
            </a:r>
            <a:r>
              <a:rPr lang="ko-KR" altLang="en-US" sz="800" b="1" dirty="0" smtClean="0">
                <a:latin typeface="+mn-ea"/>
              </a:rPr>
              <a:t>판</a:t>
            </a:r>
            <a:endParaRPr lang="ko-KR" altLang="en-US" sz="800" b="1" dirty="0">
              <a:latin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3367559"/>
              </p:ext>
            </p:extLst>
          </p:nvPr>
        </p:nvGraphicFramePr>
        <p:xfrm>
          <a:off x="4160834" y="1997068"/>
          <a:ext cx="4824536" cy="30784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3287"/>
                <a:gridCol w="3831249"/>
              </a:tblGrid>
              <a:tr h="480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Tanner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음모</a:t>
                      </a:r>
                      <a:r>
                        <a:rPr lang="en-US" altLang="ko-KR" sz="1600" dirty="0" smtClean="0"/>
                        <a:t> </a:t>
                      </a:r>
                      <a:r>
                        <a:rPr lang="ko-KR" altLang="en-US" sz="1600" dirty="0" smtClean="0"/>
                        <a:t>발생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</a:t>
                      </a:r>
                      <a:r>
                        <a:rPr lang="ko-KR" altLang="en-US" sz="1600" dirty="0" smtClean="0"/>
                        <a:t>단계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사춘기 이전 상태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</a:t>
                      </a:r>
                      <a:r>
                        <a:rPr lang="ko-KR" altLang="en-US" sz="1600" dirty="0" smtClean="0"/>
                        <a:t>단계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대음순에</a:t>
                      </a:r>
                      <a:r>
                        <a:rPr lang="ko-KR" altLang="en-US" sz="1600" dirty="0" smtClean="0"/>
                        <a:t> 소수의 음모 출현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</a:t>
                      </a:r>
                      <a:r>
                        <a:rPr lang="ko-KR" altLang="en-US" sz="1600" dirty="0" smtClean="0"/>
                        <a:t>단계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음모의 밀도가 높아지고 불두덩까지 포함한 상태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</a:t>
                      </a:r>
                      <a:r>
                        <a:rPr lang="ko-KR" altLang="en-US" sz="1600" dirty="0" smtClean="0"/>
                        <a:t>단계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성인형</a:t>
                      </a:r>
                      <a:r>
                        <a:rPr lang="ko-KR" altLang="en-US" sz="1600" dirty="0" smtClean="0"/>
                        <a:t> 음모에 가까우나 대퇴부에는 없는 상태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5</a:t>
                      </a:r>
                      <a:r>
                        <a:rPr lang="ko-KR" altLang="en-US" sz="1600" dirty="0" smtClean="0"/>
                        <a:t>단계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대퇴부 내측까지 분포한 </a:t>
                      </a:r>
                      <a:r>
                        <a:rPr lang="ko-KR" altLang="en-US" sz="1600" dirty="0" err="1" smtClean="0"/>
                        <a:t>성인형</a:t>
                      </a:r>
                      <a:r>
                        <a:rPr lang="ko-KR" altLang="en-US" sz="1600" dirty="0" smtClean="0"/>
                        <a:t> 음모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사춘기의 신체변화</a:t>
            </a:r>
            <a:r>
              <a:rPr lang="en-US" altLang="ko-KR" sz="2400" b="1" dirty="0" smtClean="0">
                <a:latin typeface="+mn-ea"/>
              </a:rPr>
              <a:t>(Tanner Stage)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/>
          <p:nvPr/>
        </p:nvPicPr>
        <p:blipFill rotWithShape="1">
          <a:blip r:embed="rId2"/>
          <a:srcRect b="8470"/>
          <a:stretch/>
        </p:blipFill>
        <p:spPr bwMode="auto">
          <a:xfrm>
            <a:off x="107504" y="1145218"/>
            <a:ext cx="4032448" cy="5164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53034" y="6237312"/>
            <a:ext cx="13516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latin typeface="+mn-ea"/>
              </a:rPr>
              <a:t>* </a:t>
            </a:r>
            <a:r>
              <a:rPr lang="ko-KR" altLang="en-US" sz="800" b="1" dirty="0" err="1" smtClean="0">
                <a:latin typeface="+mn-ea"/>
              </a:rPr>
              <a:t>자료원</a:t>
            </a:r>
            <a:r>
              <a:rPr lang="en-US" altLang="ko-KR" sz="800" b="1" dirty="0" smtClean="0">
                <a:latin typeface="+mn-ea"/>
              </a:rPr>
              <a:t>: </a:t>
            </a:r>
            <a:r>
              <a:rPr lang="ko-KR" altLang="en-US" sz="800" b="1" dirty="0" smtClean="0">
                <a:latin typeface="+mn-ea"/>
              </a:rPr>
              <a:t>부인과학</a:t>
            </a:r>
            <a:r>
              <a:rPr lang="en-US" altLang="ko-KR" sz="800" b="1" dirty="0">
                <a:latin typeface="+mn-ea"/>
              </a:rPr>
              <a:t> </a:t>
            </a:r>
            <a:r>
              <a:rPr lang="ko-KR" altLang="en-US" sz="800" b="1" dirty="0" smtClean="0">
                <a:latin typeface="+mn-ea"/>
              </a:rPr>
              <a:t>제</a:t>
            </a:r>
            <a:r>
              <a:rPr lang="en-US" altLang="ko-KR" sz="800" b="1" dirty="0" smtClean="0">
                <a:latin typeface="+mn-ea"/>
              </a:rPr>
              <a:t>5</a:t>
            </a:r>
            <a:r>
              <a:rPr lang="ko-KR" altLang="en-US" sz="800" b="1" dirty="0" smtClean="0">
                <a:latin typeface="+mn-ea"/>
              </a:rPr>
              <a:t>판</a:t>
            </a:r>
            <a:endParaRPr lang="ko-KR" altLang="en-US" sz="800" b="1" dirty="0">
              <a:latin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313" y="1052513"/>
            <a:ext cx="8352159" cy="566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10000"/>
              </a:lnSpc>
              <a:buFont typeface="Arial" pitchFamily="34" charset="0"/>
              <a:buNone/>
            </a:pPr>
            <a:r>
              <a:rPr lang="en-US" altLang="ko-KR" dirty="0" smtClean="0">
                <a:solidFill>
                  <a:schemeClr val="tx1"/>
                </a:solidFill>
                <a:ea typeface="+mj-ea"/>
              </a:rPr>
              <a:t>		</a:t>
            </a:r>
            <a:r>
              <a:rPr lang="en-US" altLang="ko-KR" sz="1600" dirty="0" smtClean="0">
                <a:solidFill>
                  <a:schemeClr val="tx1"/>
                </a:solidFill>
                <a:ea typeface="+mj-ea"/>
              </a:rPr>
              <a:t>   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ko-KR" altLang="en-US" sz="1600" dirty="0" smtClean="0">
                <a:solidFill>
                  <a:schemeClr val="tx1"/>
                </a:solidFill>
                <a:latin typeface="+mn-lt"/>
                <a:ea typeface="맑은 고딕" pitchFamily="50" charset="-127"/>
              </a:rPr>
              <a:t>유방발달</a:t>
            </a:r>
            <a:endParaRPr lang="en-US" altLang="ko-KR" sz="1600" dirty="0" smtClean="0">
              <a:solidFill>
                <a:schemeClr val="tx1"/>
              </a:solidFill>
              <a:latin typeface="+mn-lt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altLang="ko-KR" sz="1600" dirty="0" smtClean="0">
                <a:solidFill>
                  <a:schemeClr val="tx1"/>
                </a:solidFill>
                <a:latin typeface="+mn-lt"/>
                <a:ea typeface="맑은 고딕" pitchFamily="50" charset="-127"/>
              </a:rPr>
              <a:t>                                                               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ko-KR" altLang="en-US" sz="1600" dirty="0" smtClean="0">
                <a:solidFill>
                  <a:schemeClr val="tx1"/>
                </a:solidFill>
                <a:latin typeface="+mn-lt"/>
                <a:ea typeface="맑은 고딕" pitchFamily="50" charset="-127"/>
              </a:rPr>
              <a:t>음모발현</a:t>
            </a:r>
            <a:endParaRPr lang="en-US" altLang="ko-KR" sz="1600" dirty="0" smtClean="0">
              <a:solidFill>
                <a:schemeClr val="tx1"/>
              </a:solidFill>
              <a:latin typeface="+mn-lt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endParaRPr lang="en-US" altLang="ko-KR" sz="1600" dirty="0" smtClean="0">
              <a:solidFill>
                <a:schemeClr val="tx1"/>
              </a:solidFill>
              <a:latin typeface="+mn-lt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ko-KR" altLang="en-US" sz="1600" dirty="0" smtClean="0">
                <a:solidFill>
                  <a:schemeClr val="tx1"/>
                </a:solidFill>
                <a:latin typeface="+mn-lt"/>
                <a:ea typeface="맑은 고딕" pitchFamily="50" charset="-127"/>
              </a:rPr>
              <a:t>최대성장</a:t>
            </a:r>
            <a:endParaRPr lang="en-US" altLang="ko-KR" sz="1600" dirty="0" smtClean="0">
              <a:solidFill>
                <a:schemeClr val="tx1"/>
              </a:solidFill>
              <a:latin typeface="+mn-lt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endParaRPr lang="en-US" altLang="ko-KR" sz="1600" dirty="0" smtClean="0">
              <a:solidFill>
                <a:schemeClr val="tx1"/>
              </a:solidFill>
              <a:latin typeface="+mn-lt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ko-KR" altLang="en-US" sz="1600" dirty="0" smtClean="0">
                <a:solidFill>
                  <a:schemeClr val="tx1"/>
                </a:solidFill>
                <a:latin typeface="+mn-lt"/>
                <a:ea typeface="맑은 고딕" pitchFamily="50" charset="-127"/>
              </a:rPr>
              <a:t>초경</a:t>
            </a:r>
            <a:endParaRPr lang="en-US" altLang="ko-KR" sz="1600" dirty="0" smtClean="0">
              <a:solidFill>
                <a:schemeClr val="tx1"/>
              </a:solidFill>
              <a:latin typeface="+mn-lt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endParaRPr lang="en-US" altLang="ko-KR" sz="1600" dirty="0" smtClean="0">
              <a:solidFill>
                <a:schemeClr val="tx1"/>
              </a:solidFill>
              <a:latin typeface="+mn-lt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ko-KR" altLang="en-US" sz="1600" dirty="0" smtClean="0">
                <a:solidFill>
                  <a:schemeClr val="tx1"/>
                </a:solidFill>
                <a:latin typeface="+mn-lt"/>
                <a:ea typeface="맑은 고딕" pitchFamily="50" charset="-127"/>
              </a:rPr>
              <a:t>성인음모</a:t>
            </a:r>
            <a:endParaRPr lang="en-US" altLang="ko-KR" sz="1600" dirty="0" smtClean="0">
              <a:solidFill>
                <a:schemeClr val="tx1"/>
              </a:solidFill>
              <a:latin typeface="+mn-lt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endParaRPr lang="en-US" altLang="ko-KR" sz="1600" dirty="0" smtClean="0">
              <a:solidFill>
                <a:schemeClr val="tx1"/>
              </a:solidFill>
              <a:latin typeface="+mn-lt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ko-KR" altLang="en-US" sz="1600" dirty="0" smtClean="0">
                <a:solidFill>
                  <a:schemeClr val="tx1"/>
                </a:solidFill>
                <a:latin typeface="+mn-lt"/>
                <a:ea typeface="맑은 고딕" pitchFamily="50" charset="-127"/>
              </a:rPr>
              <a:t>성인유방</a:t>
            </a:r>
            <a:endParaRPr lang="en-US" altLang="ko-KR" dirty="0" smtClean="0">
              <a:solidFill>
                <a:schemeClr val="tx1"/>
              </a:solidFill>
              <a:latin typeface="+mn-lt"/>
              <a:ea typeface="맑은 고딕" pitchFamily="50" charset="-127"/>
            </a:endParaRPr>
          </a:p>
          <a:p>
            <a:pPr lvl="2">
              <a:lnSpc>
                <a:spcPct val="110000"/>
              </a:lnSpc>
            </a:pPr>
            <a:endParaRPr lang="en-US" altLang="ko-KR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914400" lvl="2" indent="0">
              <a:lnSpc>
                <a:spcPct val="110000"/>
              </a:lnSpc>
              <a:buFont typeface="Arial" pitchFamily="34" charset="0"/>
              <a:buNone/>
            </a:pPr>
            <a:r>
              <a:rPr lang="en-US" altLang="ko-KR" dirty="0" smtClean="0">
                <a:solidFill>
                  <a:schemeClr val="tx1"/>
                </a:solidFill>
                <a:ea typeface="맑은 고딕" pitchFamily="50" charset="-127"/>
              </a:rPr>
              <a:t>  </a:t>
            </a:r>
          </a:p>
          <a:p>
            <a:pPr marL="914400" lvl="2" indent="0">
              <a:lnSpc>
                <a:spcPct val="110000"/>
              </a:lnSpc>
              <a:buFont typeface="Arial" pitchFamily="34" charset="0"/>
              <a:buNone/>
            </a:pPr>
            <a:endParaRPr lang="en-US" altLang="ko-KR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914400" lvl="2" indent="0">
              <a:lnSpc>
                <a:spcPct val="110000"/>
              </a:lnSpc>
              <a:buFont typeface="Arial" pitchFamily="34" charset="0"/>
              <a:buNone/>
            </a:pPr>
            <a:r>
              <a:rPr lang="en-US" altLang="ko-KR" dirty="0" smtClean="0">
                <a:solidFill>
                  <a:schemeClr val="tx1"/>
                </a:solidFill>
                <a:ea typeface="맑은 고딕" pitchFamily="50" charset="-127"/>
              </a:rPr>
              <a:t>   8               10              12            14             16           18</a:t>
            </a:r>
            <a:r>
              <a:rPr lang="ko-KR" altLang="en-US" dirty="0" smtClean="0">
                <a:solidFill>
                  <a:schemeClr val="tx1"/>
                </a:solidFill>
                <a:ea typeface="맑은 고딕" pitchFamily="50" charset="-127"/>
              </a:rPr>
              <a:t>세</a:t>
            </a:r>
            <a:endParaRPr lang="en-US" altLang="ko-KR" dirty="0" smtClean="0">
              <a:solidFill>
                <a:schemeClr val="tx1"/>
              </a:solidFill>
              <a:ea typeface="맑은 고딕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67544" y="1780840"/>
            <a:ext cx="79928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67544" y="2439176"/>
            <a:ext cx="79928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467544" y="3140968"/>
            <a:ext cx="79928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67544" y="3789040"/>
            <a:ext cx="79928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467544" y="4471360"/>
            <a:ext cx="79928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67544" y="5157192"/>
            <a:ext cx="79928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67544" y="5733256"/>
            <a:ext cx="7992888" cy="10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 bwMode="auto">
          <a:xfrm>
            <a:off x="8451240" y="5540572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직선 연결선 13"/>
          <p:cNvCxnSpPr/>
          <p:nvPr/>
        </p:nvCxnSpPr>
        <p:spPr bwMode="auto">
          <a:xfrm>
            <a:off x="7164288" y="5513696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직선 연결선 14"/>
          <p:cNvCxnSpPr/>
          <p:nvPr/>
        </p:nvCxnSpPr>
        <p:spPr bwMode="auto">
          <a:xfrm>
            <a:off x="5796136" y="5515380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직선 연결선 15"/>
          <p:cNvCxnSpPr/>
          <p:nvPr/>
        </p:nvCxnSpPr>
        <p:spPr bwMode="auto">
          <a:xfrm>
            <a:off x="4463988" y="5508324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직선 연결선 16"/>
          <p:cNvCxnSpPr/>
          <p:nvPr/>
        </p:nvCxnSpPr>
        <p:spPr bwMode="auto">
          <a:xfrm>
            <a:off x="3131840" y="5503304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직선 연결선 17"/>
          <p:cNvCxnSpPr/>
          <p:nvPr/>
        </p:nvCxnSpPr>
        <p:spPr bwMode="auto">
          <a:xfrm>
            <a:off x="1763688" y="5502868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직선 화살표 연결선 18"/>
          <p:cNvCxnSpPr/>
          <p:nvPr/>
        </p:nvCxnSpPr>
        <p:spPr>
          <a:xfrm>
            <a:off x="3995936" y="1484784"/>
            <a:ext cx="0" cy="296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4716016" y="2143120"/>
            <a:ext cx="0" cy="296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5220072" y="3492984"/>
            <a:ext cx="0" cy="296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6156176" y="4175304"/>
            <a:ext cx="0" cy="296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4868416" y="2844912"/>
            <a:ext cx="0" cy="296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6948264" y="4861136"/>
            <a:ext cx="0" cy="296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사춘기의 신체변화</a:t>
            </a:r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순서</a:t>
            </a:r>
          </a:p>
        </p:txBody>
      </p:sp>
      <p:sp>
        <p:nvSpPr>
          <p:cNvPr id="26" name="타원 25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여성 청소년의 사춘기의 신체변화 진행순서</a:t>
            </a: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3"/>
            <a:ext cx="5286412" cy="496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월경의 개시 </a:t>
            </a:r>
            <a:r>
              <a:rPr lang="en-US" altLang="ko-KR" sz="2400" b="1" dirty="0" smtClean="0">
                <a:latin typeface="+mn-ea"/>
              </a:rPr>
              <a:t>: </a:t>
            </a:r>
            <a:r>
              <a:rPr lang="ko-KR" altLang="en-US" sz="2400" b="1" dirty="0" smtClean="0">
                <a:latin typeface="+mn-ea"/>
              </a:rPr>
              <a:t>초경</a:t>
            </a:r>
          </a:p>
        </p:txBody>
      </p:sp>
      <p:sp>
        <p:nvSpPr>
          <p:cNvPr id="5" name="타원 4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39696" y="1017574"/>
            <a:ext cx="8229600" cy="50014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/>
              <a:t>초경의 시작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sz="2000" b="1" dirty="0" smtClean="0"/>
              <a:t> 일반적으로 유방발육이 시작된 후 약 </a:t>
            </a:r>
            <a:r>
              <a:rPr lang="en-US" altLang="ko-KR" sz="2000" b="1" dirty="0" smtClean="0"/>
              <a:t>2~3</a:t>
            </a:r>
            <a:r>
              <a:rPr lang="ko-KR" altLang="en-US" sz="2000" b="1" dirty="0" smtClean="0"/>
              <a:t>년이 지난 후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8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ko-KR" altLang="en-US" sz="2000" b="1" dirty="0" smtClean="0"/>
              <a:t> 초경의 의미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sz="2000" b="1" dirty="0" smtClean="0"/>
              <a:t> 배란이 시작되었고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임신을 할 수 있게 되었다는 의미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</a:pPr>
            <a:endParaRPr lang="en-US" altLang="ko-KR" sz="8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ko-KR" altLang="en-US" sz="2000" b="1" dirty="0" smtClean="0"/>
              <a:t> 초경 직후의 월경주기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sz="2000" b="1" dirty="0" smtClean="0"/>
              <a:t> 대개 </a:t>
            </a:r>
            <a:r>
              <a:rPr lang="en-US" altLang="ko-KR" sz="2000" b="1" dirty="0" smtClean="0"/>
              <a:t>21~45</a:t>
            </a:r>
            <a:r>
              <a:rPr lang="ko-KR" altLang="en-US" sz="2000" b="1" dirty="0" smtClean="0"/>
              <a:t>일의 월경주기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sz="2000" b="1" dirty="0" smtClean="0"/>
              <a:t> 초경 후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년까지는 약 </a:t>
            </a:r>
            <a:r>
              <a:rPr lang="en-US" altLang="ko-KR" sz="2000" b="1" dirty="0" smtClean="0"/>
              <a:t>50~80%</a:t>
            </a:r>
            <a:r>
              <a:rPr lang="ko-KR" altLang="en-US" sz="2000" b="1" dirty="0" smtClean="0"/>
              <a:t>의 월경주기가 무배란성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년이 지나면 어느 정도 규칙적인 배란주기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월경이란</a:t>
            </a: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4976"/>
            <a:ext cx="6912768" cy="467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무월경</a:t>
            </a: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57158" y="1000108"/>
            <a:ext cx="8229600" cy="50014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/>
              <a:t>1</a:t>
            </a:r>
            <a:r>
              <a:rPr lang="ko-KR" altLang="en-US" sz="2000" b="1" dirty="0" err="1" smtClean="0"/>
              <a:t>차성</a:t>
            </a:r>
            <a:r>
              <a:rPr lang="ko-KR" altLang="en-US" sz="2000" b="1" dirty="0" smtClean="0"/>
              <a:t> 무월경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b="1" dirty="0" smtClean="0"/>
              <a:t> 2</a:t>
            </a:r>
            <a:r>
              <a:rPr lang="ko-KR" altLang="en-US" sz="2000" b="1" dirty="0" smtClean="0"/>
              <a:t>차 성징이 만 </a:t>
            </a:r>
            <a:r>
              <a:rPr lang="en-US" altLang="ko-KR" sz="2000" b="1" dirty="0" smtClean="0"/>
              <a:t>13</a:t>
            </a:r>
            <a:r>
              <a:rPr lang="ko-KR" altLang="en-US" sz="2000" b="1" dirty="0" smtClean="0"/>
              <a:t>세까지 시작되지 않은 경우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b="1" dirty="0" smtClean="0"/>
              <a:t> </a:t>
            </a:r>
            <a:r>
              <a:rPr lang="en-US" altLang="ko-KR" sz="2000" b="1" spc="-100" dirty="0" smtClean="0"/>
              <a:t>2</a:t>
            </a:r>
            <a:r>
              <a:rPr lang="ko-KR" altLang="en-US" sz="2000" b="1" spc="-100" dirty="0" smtClean="0"/>
              <a:t>차 성징</a:t>
            </a:r>
            <a:r>
              <a:rPr lang="en-US" altLang="ko-KR" sz="2000" b="1" spc="-100" dirty="0" smtClean="0"/>
              <a:t>(</a:t>
            </a:r>
            <a:r>
              <a:rPr lang="ko-KR" altLang="en-US" sz="2000" b="1" spc="-100" dirty="0" smtClean="0"/>
              <a:t>유방</a:t>
            </a:r>
            <a:r>
              <a:rPr lang="en-US" altLang="ko-KR" sz="2000" b="1" spc="-100" dirty="0" smtClean="0"/>
              <a:t>, </a:t>
            </a:r>
            <a:r>
              <a:rPr lang="ko-KR" altLang="en-US" sz="2000" b="1" spc="-100" dirty="0" smtClean="0"/>
              <a:t>음모 발달</a:t>
            </a:r>
            <a:r>
              <a:rPr lang="en-US" altLang="ko-KR" sz="2000" b="1" spc="-100" dirty="0" smtClean="0"/>
              <a:t>)</a:t>
            </a:r>
            <a:r>
              <a:rPr lang="ko-KR" altLang="en-US" sz="2000" b="1" spc="-100" dirty="0" smtClean="0"/>
              <a:t>이 있으나</a:t>
            </a:r>
            <a:r>
              <a:rPr lang="en-US" altLang="ko-KR" sz="2000" b="1" spc="-100" dirty="0" smtClean="0"/>
              <a:t>, </a:t>
            </a:r>
            <a:r>
              <a:rPr lang="ko-KR" altLang="en-US" sz="2000" b="1" spc="-100" dirty="0" smtClean="0"/>
              <a:t>만</a:t>
            </a:r>
            <a:r>
              <a:rPr lang="en-US" altLang="ko-KR" sz="2000" b="1" spc="-100" dirty="0" smtClean="0"/>
              <a:t>15</a:t>
            </a:r>
            <a:r>
              <a:rPr lang="ko-KR" altLang="en-US" sz="2000" b="1" spc="-100" dirty="0" smtClean="0"/>
              <a:t>세까지 초경이 없는 경우</a:t>
            </a:r>
          </a:p>
          <a:p>
            <a:pPr lvl="1">
              <a:lnSpc>
                <a:spcPct val="150000"/>
              </a:lnSpc>
            </a:pPr>
            <a:endParaRPr lang="en-US" altLang="ko-KR" sz="20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ko-KR" sz="2000" b="1" dirty="0" smtClean="0"/>
              <a:t> 2</a:t>
            </a:r>
            <a:r>
              <a:rPr lang="ko-KR" altLang="en-US" sz="2000" b="1" dirty="0" err="1" smtClean="0"/>
              <a:t>차성</a:t>
            </a:r>
            <a:r>
              <a:rPr lang="ko-KR" altLang="en-US" sz="2000" b="1" dirty="0" smtClean="0"/>
              <a:t> 무월경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sz="2000" b="1" dirty="0" smtClean="0"/>
              <a:t> 이전에 월경이 있었으나 최근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개월 이상 월경이 없는 경우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sz="2000" b="1" dirty="0" smtClean="0"/>
              <a:t> 임신을 반드시 배제하도록 함</a:t>
            </a:r>
            <a:endParaRPr lang="en-US" altLang="ko-KR" sz="20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20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ko-KR" altLang="en-US" sz="2000" b="1" dirty="0" smtClean="0"/>
              <a:t> 임신이 아니라면 산부인과 전문의에게 의뢰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357290" y="2357430"/>
            <a:ext cx="842968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0">
              <a:lnSpc>
                <a:spcPct val="150000"/>
              </a:lnSpc>
              <a:buAutoNum type="arabicPeriod"/>
              <a:defRPr/>
            </a:pPr>
            <a:r>
              <a:rPr lang="ko-KR" altLang="en-US" sz="2400" b="1" spc="-100" dirty="0" smtClean="0">
                <a:latin typeface="+mn-ea"/>
              </a:rPr>
              <a:t>건강여성 첫걸음 클리닉 사업 개요</a:t>
            </a:r>
            <a:endParaRPr lang="en-US" altLang="ko-KR" sz="2400" b="1" spc="-100" dirty="0" smtClean="0">
              <a:latin typeface="+mn-ea"/>
            </a:endParaRPr>
          </a:p>
          <a:p>
            <a:pPr marL="457200" indent="-457200" latinLnBrk="0">
              <a:lnSpc>
                <a:spcPct val="150000"/>
              </a:lnSpc>
              <a:buAutoNum type="arabicPeriod"/>
              <a:defRPr/>
            </a:pPr>
            <a:endParaRPr lang="en-US" altLang="ko-KR" sz="10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en-US" altLang="ko-KR" sz="2400" b="1" dirty="0" smtClean="0">
                <a:latin typeface="+mn-ea"/>
              </a:rPr>
              <a:t>2. </a:t>
            </a:r>
            <a:r>
              <a:rPr lang="ko-KR" altLang="en-US" sz="2400" b="1" dirty="0" smtClean="0">
                <a:latin typeface="+mn-ea"/>
              </a:rPr>
              <a:t>여성 청소년을 위한 건강상담 정보</a:t>
            </a:r>
            <a:endParaRPr lang="en-US" altLang="ko-KR" sz="24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endParaRPr lang="en-US" altLang="ko-KR" sz="10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en-US" altLang="ko-KR" sz="2400" b="1" dirty="0" smtClean="0">
                <a:latin typeface="+mn-ea"/>
              </a:rPr>
              <a:t>3. HPV </a:t>
            </a:r>
            <a:r>
              <a:rPr lang="ko-KR" altLang="en-US" sz="2400" b="1" dirty="0" smtClean="0">
                <a:latin typeface="+mn-ea"/>
              </a:rPr>
              <a:t>예방접종 커뮤니케이션  </a:t>
            </a:r>
            <a:endParaRPr lang="en-US" altLang="ko-KR" sz="24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24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정상 월경의 기준</a:t>
            </a: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내용 개체 틀 2"/>
              <p:cNvSpPr txBox="1">
                <a:spLocks/>
              </p:cNvSpPr>
              <p:nvPr/>
            </p:nvSpPr>
            <p:spPr>
              <a:xfrm>
                <a:off x="428596" y="1157274"/>
                <a:ext cx="8229600" cy="5001419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ü"/>
                </a:pPr>
                <a:endParaRPr lang="en-US" altLang="ko-KR" sz="24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ü"/>
                </a:pPr>
                <a:endParaRPr lang="en-US" altLang="ko-KR" sz="24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ü"/>
                </a:pPr>
                <a:endParaRPr lang="en-US" altLang="ko-KR" sz="24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200000"/>
                  </a:lnSpc>
                  <a:buFont typeface="Wingdings" pitchFamily="2" charset="2"/>
                  <a:buChar char="§"/>
                </a:pPr>
                <a:r>
                  <a:rPr lang="en-US" altLang="ko-KR" sz="2000" b="1" dirty="0" smtClean="0"/>
                  <a:t/>
                </a:r>
                <a:r>
                  <a:rPr lang="en-US" altLang="ko-KR" sz="2000" b="1" dirty="0" err="1" smtClean="0"/>
                  <a:t>Oligomenorrhea</a:t>
                </a:r>
                <a:r>
                  <a:rPr lang="en-US" altLang="ko-KR" sz="2000" b="1" dirty="0" smtClean="0"/>
                  <a:t> (</a:t>
                </a:r>
                <a:r>
                  <a:rPr lang="ko-KR" altLang="en-US" sz="2000" b="1" dirty="0" err="1" smtClean="0"/>
                  <a:t>희발월경</a:t>
                </a:r>
                <a:r>
                  <a:rPr lang="en-US" altLang="ko-KR" sz="2000" b="1" dirty="0" smtClean="0"/>
                  <a:t>): </a:t>
                </a:r>
                <a:r>
                  <a:rPr lang="ko-KR" altLang="en-US" sz="2000" b="1" dirty="0" smtClean="0"/>
                  <a:t>월경 주기 </a:t>
                </a:r>
                <a14:m>
                  <m:oMath xmlns:m="http://schemas.openxmlformats.org/officeDocument/2006/math">
                    <m:r>
                      <a:rPr lang="en-US" altLang="ko-KR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ko-KR" sz="2000" b="1" dirty="0" smtClean="0"/>
                  <a:t/>
                </a:r>
                <a:r>
                  <a:rPr lang="en-US" altLang="ko-KR" sz="2000" b="1" dirty="0" smtClean="0"/>
                  <a:t>45 </a:t>
                </a:r>
                <a:r>
                  <a:rPr lang="ko-KR" altLang="en-US" sz="2000" b="1" dirty="0" smtClean="0"/>
                  <a:t>일 </a:t>
                </a:r>
                <a:endParaRPr lang="en-US" altLang="ko-KR" sz="2000" b="1" dirty="0" smtClean="0"/>
              </a:p>
              <a:p>
                <a:pPr>
                  <a:lnSpc>
                    <a:spcPct val="200000"/>
                  </a:lnSpc>
                  <a:buFont typeface="Wingdings" pitchFamily="2" charset="2"/>
                  <a:buChar char="§"/>
                </a:pPr>
                <a:r>
                  <a:rPr lang="en-US" altLang="ko-KR" sz="2000" b="1" dirty="0" smtClean="0"/>
                  <a:t/>
                </a:r>
                <a:r>
                  <a:rPr lang="en-US" altLang="ko-KR" sz="2000" b="1" dirty="0" err="1" smtClean="0"/>
                  <a:t>Polymenorrhea</a:t>
                </a:r>
                <a:r>
                  <a:rPr lang="en-US" altLang="ko-KR" sz="2000" b="1" dirty="0" smtClean="0"/>
                  <a:t> : </a:t>
                </a:r>
                <a:r>
                  <a:rPr lang="ko-KR" altLang="en-US" sz="2000" b="1" dirty="0" smtClean="0"/>
                  <a:t>월경 주기 </a:t>
                </a:r>
                <a:r>
                  <a:rPr lang="en-US" altLang="ko-KR" sz="2000" b="1" dirty="0" smtClean="0"/>
                  <a:t>&lt; 21 </a:t>
                </a:r>
                <a:r>
                  <a:rPr lang="ko-KR" altLang="en-US" sz="2000" b="1" dirty="0" smtClean="0"/>
                  <a:t>일</a:t>
                </a:r>
                <a:endParaRPr lang="en-US" altLang="ko-KR" sz="2000" b="1" dirty="0" smtClean="0"/>
              </a:p>
              <a:p>
                <a:pPr>
                  <a:lnSpc>
                    <a:spcPct val="200000"/>
                  </a:lnSpc>
                  <a:buFont typeface="Wingdings" pitchFamily="2" charset="2"/>
                  <a:buChar char="§"/>
                </a:pPr>
                <a:r>
                  <a:rPr lang="en-US" altLang="ko-KR" sz="2000" b="1" dirty="0" smtClean="0"/>
                  <a:t/>
                </a:r>
                <a:r>
                  <a:rPr lang="en-US" altLang="ko-KR" sz="2000" b="1" dirty="0" err="1" smtClean="0"/>
                  <a:t>Menorrhagia</a:t>
                </a:r>
                <a:r>
                  <a:rPr lang="en-US" altLang="ko-KR" sz="2000" b="1" dirty="0" smtClean="0"/>
                  <a:t> (</a:t>
                </a:r>
                <a:r>
                  <a:rPr lang="ko-KR" altLang="en-US" sz="2000" b="1" dirty="0" smtClean="0"/>
                  <a:t>월경 과다</a:t>
                </a:r>
                <a:r>
                  <a:rPr lang="en-US" altLang="ko-KR" sz="2000" b="1" dirty="0" smtClean="0"/>
                  <a:t>): </a:t>
                </a:r>
                <a:r>
                  <a:rPr lang="ko-KR" altLang="en-US" sz="2000" b="1" dirty="0" smtClean="0"/>
                  <a:t>규칙적이나 양이 많고 기간이 긴 경우</a:t>
                </a:r>
              </a:p>
              <a:p>
                <a:pPr>
                  <a:lnSpc>
                    <a:spcPct val="200000"/>
                  </a:lnSpc>
                  <a:buFont typeface="Wingdings" pitchFamily="2" charset="2"/>
                  <a:buChar char="§"/>
                </a:pPr>
                <a:r>
                  <a:rPr lang="en-US" altLang="ko-KR" sz="2000" b="1" dirty="0" smtClean="0"/>
                  <a:t/>
                </a:r>
                <a:r>
                  <a:rPr lang="en-US" altLang="ko-KR" sz="2000" b="1" dirty="0" err="1" smtClean="0"/>
                  <a:t>Metrorrhagia</a:t>
                </a:r>
                <a:r>
                  <a:rPr lang="en-US" altLang="ko-KR" sz="2000" b="1" dirty="0" smtClean="0"/>
                  <a:t> : </a:t>
                </a:r>
                <a:r>
                  <a:rPr lang="ko-KR" altLang="en-US" sz="2000" b="1" dirty="0" smtClean="0"/>
                  <a:t>주기도 불규칙적이고</a:t>
                </a:r>
                <a:r>
                  <a:rPr lang="en-US" altLang="ko-KR" sz="2000" b="1" dirty="0" smtClean="0"/>
                  <a:t>, </a:t>
                </a:r>
                <a:r>
                  <a:rPr lang="ko-KR" altLang="en-US" sz="2000" b="1" dirty="0" smtClean="0"/>
                  <a:t>양이 많고 기간이 긴 경우</a:t>
                </a:r>
              </a:p>
              <a:p>
                <a:endParaRPr lang="ko-KR" altLang="en-US" sz="2000" dirty="0" smtClean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itchFamily="2" charset="2"/>
                  <a:buChar char="Ø"/>
                </a:pPr>
                <a:endParaRPr lang="en-US" altLang="ko-KR" sz="2000" b="1" dirty="0" smtClean="0"/>
              </a:p>
            </p:txBody>
          </p:sp>
        </mc:Choice>
        <mc:Fallback>
          <p:sp>
            <p:nvSpPr>
              <p:cNvPr id="5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1157274"/>
                <a:ext cx="8229600" cy="5001419"/>
              </a:xfrm>
              <a:prstGeom prst="rect">
                <a:avLst/>
              </a:prstGeom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0736948"/>
              </p:ext>
            </p:extLst>
          </p:nvPr>
        </p:nvGraphicFramePr>
        <p:xfrm>
          <a:off x="500034" y="1157275"/>
          <a:ext cx="8001056" cy="21711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3143"/>
                <a:gridCol w="3019346"/>
                <a:gridCol w="3588567"/>
              </a:tblGrid>
              <a:tr h="4749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정상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비정상</a:t>
                      </a:r>
                      <a:endParaRPr lang="ko-KR" altLang="en-US" dirty="0"/>
                    </a:p>
                  </a:txBody>
                  <a:tcPr/>
                </a:tc>
              </a:tr>
              <a:tr h="55517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기간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2-7</a:t>
                      </a:r>
                      <a:r>
                        <a:rPr lang="ko-KR" altLang="en-US" dirty="0" smtClean="0"/>
                        <a:t>일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2</a:t>
                      </a:r>
                      <a:r>
                        <a:rPr lang="ko-KR" altLang="en-US" smtClean="0"/>
                        <a:t>일 미만</a:t>
                      </a:r>
                      <a:r>
                        <a:rPr lang="en-US" altLang="ko-KR" smtClean="0"/>
                        <a:t>, </a:t>
                      </a:r>
                      <a:r>
                        <a:rPr lang="en-US" altLang="ko-KR" dirty="0" smtClean="0"/>
                        <a:t>7</a:t>
                      </a:r>
                      <a:r>
                        <a:rPr lang="ko-KR" altLang="en-US" dirty="0" smtClean="0"/>
                        <a:t>일 이상</a:t>
                      </a:r>
                      <a:endParaRPr lang="ko-KR" altLang="en-US" dirty="0"/>
                    </a:p>
                  </a:txBody>
                  <a:tcPr/>
                </a:tc>
              </a:tr>
              <a:tr h="55786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양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30ml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80ml </a:t>
                      </a:r>
                      <a:r>
                        <a:rPr lang="ko-KR" altLang="en-US" dirty="0" smtClean="0"/>
                        <a:t>이상</a:t>
                      </a:r>
                      <a:endParaRPr lang="ko-KR" altLang="en-US" dirty="0"/>
                    </a:p>
                  </a:txBody>
                  <a:tcPr/>
                </a:tc>
              </a:tr>
              <a:tr h="55517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주기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21-45</a:t>
                      </a:r>
                      <a:r>
                        <a:rPr lang="ko-KR" altLang="en-US" dirty="0" smtClean="0"/>
                        <a:t>일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21</a:t>
                      </a:r>
                      <a:r>
                        <a:rPr lang="ko-KR" altLang="en-US" dirty="0" smtClean="0"/>
                        <a:t>일 미만</a:t>
                      </a:r>
                      <a:r>
                        <a:rPr lang="en-US" altLang="ko-KR" dirty="0" smtClean="0"/>
                        <a:t>, 45</a:t>
                      </a:r>
                      <a:r>
                        <a:rPr lang="ko-KR" altLang="en-US" dirty="0" smtClean="0"/>
                        <a:t>일 이상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ko-KR" altLang="en-US" sz="2400" b="1" dirty="0" err="1" smtClean="0">
                <a:latin typeface="+mn-ea"/>
              </a:rPr>
              <a:t>월경량</a:t>
            </a:r>
            <a:r>
              <a:rPr lang="ko-KR" altLang="en-US" sz="2400" b="1" dirty="0" smtClean="0">
                <a:latin typeface="+mn-ea"/>
              </a:rPr>
              <a:t> 알아보기</a:t>
            </a: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57158" y="1142984"/>
            <a:ext cx="8229600" cy="50014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/>
              <a:t>질문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sz="2000" b="1" dirty="0" smtClean="0"/>
              <a:t> 생리대를 몇 시간마다 교환하는지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보통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시간 이상</a:t>
            </a:r>
            <a:r>
              <a:rPr lang="en-US" altLang="ko-KR" sz="2000" b="1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sz="2000" b="1" dirty="0" smtClean="0"/>
              <a:t> 한 주기에 생리대를 몇 개 사용하는지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보통 </a:t>
            </a:r>
            <a:r>
              <a:rPr lang="en-US" altLang="ko-KR" sz="2000" b="1" dirty="0" smtClean="0"/>
              <a:t>21</a:t>
            </a:r>
            <a:r>
              <a:rPr lang="ko-KR" altLang="en-US" sz="2000" b="1" dirty="0" smtClean="0"/>
              <a:t>개 이하</a:t>
            </a:r>
            <a:r>
              <a:rPr lang="en-US" altLang="ko-KR" sz="2000" b="1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sz="2000" b="1" dirty="0" smtClean="0"/>
              <a:t> 밤에 생리대를 교환하는지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보통 드물게 교환</a:t>
            </a:r>
            <a:r>
              <a:rPr lang="en-US" altLang="ko-KR" sz="2000" b="1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sz="2000" b="1" dirty="0" smtClean="0"/>
              <a:t> Blood clot</a:t>
            </a:r>
            <a:r>
              <a:rPr lang="ko-KR" altLang="en-US" sz="2000" b="1" dirty="0" smtClean="0"/>
              <a:t>의 크기는 어떠한지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보통 </a:t>
            </a:r>
            <a:r>
              <a:rPr lang="en-US" altLang="ko-KR" sz="2000" b="1" dirty="0" smtClean="0"/>
              <a:t>2.5cm </a:t>
            </a:r>
            <a:r>
              <a:rPr lang="ko-KR" altLang="en-US" sz="2000" b="1" dirty="0" smtClean="0"/>
              <a:t>이하</a:t>
            </a:r>
            <a:r>
              <a:rPr lang="en-US" altLang="ko-KR" sz="2000" b="1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sz="2000" b="1" dirty="0" smtClean="0"/>
              <a:t> 빈혈이 있는지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8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ko-KR" altLang="en-US" sz="2000" b="1" dirty="0" smtClean="0"/>
              <a:t> 하루에 사용하는 생리대 개수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3~5</a:t>
            </a:r>
            <a:r>
              <a:rPr lang="ko-KR" altLang="en-US" sz="2000" b="1" dirty="0" smtClean="0"/>
              <a:t>개 정도를 정상으로 볼 수 있음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탐폰은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6~15ml </a:t>
            </a:r>
            <a:r>
              <a:rPr lang="ko-KR" altLang="en-US" sz="2000" b="1" dirty="0" smtClean="0"/>
              <a:t>정도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생리대는 </a:t>
            </a:r>
            <a:r>
              <a:rPr lang="en-US" altLang="ko-KR" sz="2000" b="1" dirty="0" smtClean="0"/>
              <a:t>1~994ml </a:t>
            </a:r>
            <a:r>
              <a:rPr lang="ko-KR" altLang="en-US" sz="2000" b="1" dirty="0" smtClean="0"/>
              <a:t>의 월경혈을 흡수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월경과다 체크리스트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57158" y="1071546"/>
            <a:ext cx="8229600" cy="50014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2000" dirty="0" smtClean="0"/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endParaRPr lang="en-US" altLang="ko-KR" sz="800" b="1" dirty="0" smtClean="0"/>
          </a:p>
          <a:p>
            <a:pPr lvl="0" latinLnBrk="0">
              <a:lnSpc>
                <a:spcPct val="120000"/>
              </a:lnSpc>
              <a:buFont typeface="Wingdings" pitchFamily="2" charset="2"/>
              <a:buChar char="Ø"/>
            </a:pPr>
            <a:r>
              <a:rPr lang="ko-KR" altLang="en-US" sz="2000" b="1" dirty="0" smtClean="0"/>
              <a:t> 월경 양을 정확히 측정하는 것은 매우 어렵기 때문에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환자의 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 lvl="0" latinLnBrk="0">
              <a:lnSpc>
                <a:spcPct val="120000"/>
              </a:lnSpc>
            </a:pPr>
            <a:r>
              <a:rPr lang="en-US" altLang="ko-KR" sz="2000" b="1" dirty="0" smtClean="0">
                <a:solidFill>
                  <a:srgbClr val="FF0000"/>
                </a:solidFill>
              </a:rPr>
              <a:t>  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주관적인 증상이 가장 중요합니다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. </a:t>
            </a:r>
          </a:p>
          <a:p>
            <a:pPr lvl="0" latinLnBrk="0">
              <a:lnSpc>
                <a:spcPct val="120000"/>
              </a:lnSpc>
            </a:pPr>
            <a:endParaRPr lang="en-US" altLang="ko-KR" sz="800" b="1" dirty="0" smtClean="0"/>
          </a:p>
          <a:p>
            <a:pPr lvl="0" latinLnBrk="0">
              <a:lnSpc>
                <a:spcPct val="120000"/>
              </a:lnSpc>
              <a:buFont typeface="Wingdings" pitchFamily="2" charset="2"/>
              <a:buChar char="Ø"/>
            </a:pPr>
            <a:r>
              <a:rPr lang="ko-KR" altLang="en-US" sz="2000" b="1" dirty="0" smtClean="0"/>
              <a:t>즉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환자가 많다고 하면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월경 양이 많다고 생각하는 </a:t>
            </a:r>
            <a:r>
              <a:rPr lang="ko-KR" altLang="en-US" sz="2000" b="1" dirty="0" smtClean="0"/>
              <a:t>것입니다</a:t>
            </a:r>
            <a:r>
              <a:rPr lang="en-US" altLang="ko-KR" sz="2000" b="1" dirty="0" smtClean="0"/>
              <a:t>. 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71546"/>
            <a:ext cx="7911967" cy="280076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ko-KR" altLang="en-US" sz="1600" b="1" dirty="0">
                <a:latin typeface="+mn-lt"/>
              </a:rPr>
              <a:t>□ </a:t>
            </a:r>
            <a:r>
              <a:rPr lang="en-US" altLang="ko-KR" sz="1600" b="1" dirty="0" smtClean="0">
                <a:latin typeface="+mn-lt"/>
              </a:rPr>
              <a:t>1-2</a:t>
            </a:r>
            <a:r>
              <a:rPr lang="ko-KR" altLang="en-US" sz="1600" b="1" dirty="0">
                <a:latin typeface="+mn-lt"/>
              </a:rPr>
              <a:t>시간 마다 생리대를 교환해야 한다</a:t>
            </a:r>
            <a:r>
              <a:rPr lang="en-US" altLang="ko-KR" sz="1600" b="1" dirty="0" smtClean="0">
                <a:latin typeface="+mn-lt"/>
              </a:rPr>
              <a:t>.</a:t>
            </a:r>
          </a:p>
          <a:p>
            <a:pPr latinLnBrk="1"/>
            <a:endParaRPr lang="en-US" altLang="ko-KR" sz="1600" b="1" dirty="0" smtClean="0">
              <a:latin typeface="+mn-lt"/>
            </a:endParaRPr>
          </a:p>
          <a:p>
            <a:pPr latinLnBrk="1"/>
            <a:r>
              <a:rPr lang="ko-KR" altLang="en-US" sz="1600" b="1" dirty="0" smtClean="0">
                <a:latin typeface="+mn-lt"/>
              </a:rPr>
              <a:t>□ </a:t>
            </a:r>
            <a:r>
              <a:rPr lang="ko-KR" altLang="en-US" sz="1600" b="1" dirty="0">
                <a:latin typeface="+mn-lt"/>
              </a:rPr>
              <a:t>밤에 생리대를 교환하기 위해 잠에서 깬다</a:t>
            </a:r>
            <a:r>
              <a:rPr lang="en-US" altLang="ko-KR" sz="1600" b="1" dirty="0" smtClean="0">
                <a:latin typeface="+mn-lt"/>
              </a:rPr>
              <a:t>.</a:t>
            </a:r>
          </a:p>
          <a:p>
            <a:pPr latinLnBrk="1"/>
            <a:endParaRPr lang="en-US" altLang="ko-KR" sz="1600" b="1" dirty="0">
              <a:latin typeface="+mn-lt"/>
            </a:endParaRPr>
          </a:p>
          <a:p>
            <a:pPr latinLnBrk="1"/>
            <a:r>
              <a:rPr lang="ko-KR" altLang="en-US" sz="1600" b="1" dirty="0" smtClean="0">
                <a:latin typeface="+mn-lt"/>
              </a:rPr>
              <a:t>□ </a:t>
            </a:r>
            <a:r>
              <a:rPr lang="ko-KR" altLang="en-US" sz="1600" b="1" dirty="0">
                <a:latin typeface="+mn-lt"/>
              </a:rPr>
              <a:t>일주일 이상 </a:t>
            </a:r>
            <a:r>
              <a:rPr lang="ko-KR" altLang="en-US" sz="1600" b="1" dirty="0" smtClean="0">
                <a:latin typeface="+mn-lt"/>
              </a:rPr>
              <a:t>월경이 </a:t>
            </a:r>
            <a:r>
              <a:rPr lang="ko-KR" altLang="en-US" sz="1600" b="1" dirty="0">
                <a:latin typeface="+mn-lt"/>
              </a:rPr>
              <a:t>지속된다</a:t>
            </a:r>
            <a:r>
              <a:rPr lang="en-US" altLang="ko-KR" sz="1600" b="1" dirty="0" smtClean="0">
                <a:latin typeface="+mn-lt"/>
              </a:rPr>
              <a:t>.</a:t>
            </a:r>
          </a:p>
          <a:p>
            <a:pPr latinLnBrk="1"/>
            <a:endParaRPr lang="en-US" altLang="ko-KR" sz="1600" b="1" dirty="0" smtClean="0">
              <a:latin typeface="+mn-lt"/>
            </a:endParaRPr>
          </a:p>
          <a:p>
            <a:pPr latinLnBrk="1"/>
            <a:r>
              <a:rPr lang="ko-KR" altLang="en-US" sz="1600" b="1" dirty="0"/>
              <a:t>□ 월경 때 피곤하고 어지러우며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숨이 찬 적이 있다</a:t>
            </a:r>
            <a:r>
              <a:rPr lang="en-US" altLang="ko-KR" sz="1600" b="1" dirty="0" smtClean="0"/>
              <a:t>.</a:t>
            </a:r>
          </a:p>
          <a:p>
            <a:pPr latinLnBrk="1"/>
            <a:endParaRPr lang="ko-KR" altLang="en-US" sz="1600" b="1" dirty="0">
              <a:latin typeface="+mn-lt"/>
            </a:endParaRPr>
          </a:p>
          <a:p>
            <a:pPr latinLnBrk="1"/>
            <a:r>
              <a:rPr lang="ko-KR" altLang="en-US" sz="1600" b="1" dirty="0">
                <a:latin typeface="+mn-lt"/>
              </a:rPr>
              <a:t>□ 월경 양이 많아 학교생활이 힘들다</a:t>
            </a:r>
            <a:r>
              <a:rPr lang="en-US" altLang="ko-KR" sz="1600" b="1" dirty="0" smtClean="0">
                <a:latin typeface="+mn-lt"/>
              </a:rPr>
              <a:t>.</a:t>
            </a:r>
          </a:p>
          <a:p>
            <a:pPr latinLnBrk="1"/>
            <a:endParaRPr lang="ko-KR" altLang="en-US" sz="1600" b="1" dirty="0">
              <a:latin typeface="+mn-lt"/>
            </a:endParaRPr>
          </a:p>
          <a:p>
            <a:pPr latinLnBrk="1"/>
            <a:r>
              <a:rPr lang="ko-KR" altLang="en-US" sz="1600" b="1" dirty="0">
                <a:latin typeface="+mn-lt"/>
              </a:rPr>
              <a:t>□ 모두 해당사항 없다</a:t>
            </a:r>
            <a:r>
              <a:rPr lang="en-US" altLang="ko-KR" sz="1600" b="1" dirty="0">
                <a:latin typeface="+mn-lt"/>
              </a:rPr>
              <a:t>.</a:t>
            </a:r>
            <a:endParaRPr lang="ko-KR" altLang="en-US" sz="1600" b="1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비정상 자궁출혈</a:t>
            </a: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1071546"/>
            <a:ext cx="8229600" cy="50014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000" b="1" dirty="0" smtClean="0"/>
              <a:t> 이상 출혈이란</a:t>
            </a:r>
            <a:r>
              <a:rPr lang="en-US" altLang="ko-KR" sz="2000" b="1" dirty="0" smtClean="0"/>
              <a:t>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/>
              <a:t> 초경 이후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년 이내에는 있을 수 있음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</a:pPr>
            <a:endParaRPr lang="en-US" altLang="ko-KR" sz="800" b="1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ko-KR" altLang="en-US" sz="2000" b="1" dirty="0" smtClean="0">
                <a:solidFill>
                  <a:srgbClr val="0066FF"/>
                </a:solidFill>
              </a:rPr>
              <a:t>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그러나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…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ü"/>
            </a:pPr>
            <a:r>
              <a:rPr lang="en-US" altLang="ko-KR" sz="2000" b="1" dirty="0" smtClean="0">
                <a:solidFill>
                  <a:srgbClr val="002060"/>
                </a:solidFill>
              </a:rPr>
              <a:t> 21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일 미만 간격</a:t>
            </a:r>
            <a:endParaRPr lang="en-US" altLang="ko-KR" sz="2000" b="1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ü"/>
            </a:pPr>
            <a:r>
              <a:rPr lang="en-US" altLang="ko-KR" sz="20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월경 양이 많은 경우</a:t>
            </a:r>
            <a:endParaRPr lang="en-US" altLang="ko-KR" sz="2000" b="1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ü"/>
            </a:pPr>
            <a:r>
              <a:rPr lang="en-US" altLang="ko-KR" sz="20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시도 때도 없이 출혈이 있는 경우</a:t>
            </a:r>
            <a:endParaRPr lang="en-US" altLang="ko-KR" sz="2000" b="1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ü"/>
            </a:pPr>
            <a:r>
              <a:rPr lang="en-US" altLang="ko-KR" sz="20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월경 주기가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45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일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~6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개월 이상인 경우</a:t>
            </a:r>
            <a:endParaRPr lang="en-US" altLang="ko-KR" sz="2000" b="1" dirty="0" smtClean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1000" b="1" dirty="0" smtClean="0">
              <a:solidFill>
                <a:srgbClr val="002060"/>
              </a:solidFill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☞ 원인을 찾아보거나 전문가에게 의뢰하도록 합니다</a:t>
            </a:r>
            <a:r>
              <a:rPr kumimoji="0" lang="en-US" altLang="ko-KR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ko-KR" altLang="en-US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연령별로 흔한 비정상 자궁출혈의 원인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1071546"/>
            <a:ext cx="8229600" cy="50014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2000" dirty="0" smtClean="0"/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endParaRPr lang="en-US" altLang="ko-KR" sz="800" b="1" dirty="0" smtClean="0"/>
          </a:p>
          <a:p>
            <a:pPr lvl="0" latinLnBrk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사춘기 무배란성 출혈의 특징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spc="-150" dirty="0" smtClean="0">
                <a:latin typeface="+mn-ea"/>
              </a:rPr>
              <a:t>월경곤란증후가 동반되지 않으며 불규칙적이고 다양한 출혈량과 기간</a:t>
            </a:r>
            <a:r>
              <a:rPr lang="en-US" altLang="ko-KR" sz="2000" b="1" spc="-150" dirty="0" smtClean="0">
                <a:latin typeface="+mn-ea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latin typeface="+mn-ea"/>
              </a:rPr>
              <a:t>장기간 무월경 후에 빈번하고 장기간 지속되는 심한 </a:t>
            </a:r>
            <a:r>
              <a:rPr lang="ko-KR" altLang="en-US" sz="2000" b="1" dirty="0" err="1" smtClean="0">
                <a:latin typeface="+mn-ea"/>
              </a:rPr>
              <a:t>질출혈</a:t>
            </a:r>
            <a:r>
              <a:rPr lang="en-US" altLang="ko-KR" sz="2000" b="1" dirty="0" smtClean="0">
                <a:latin typeface="+mn-ea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latin typeface="+mn-ea"/>
              </a:rPr>
              <a:t>시상하부</a:t>
            </a:r>
            <a:r>
              <a:rPr lang="en-US" altLang="ko-KR" sz="2000" b="1" dirty="0" smtClean="0">
                <a:latin typeface="+mn-ea"/>
              </a:rPr>
              <a:t>-</a:t>
            </a:r>
            <a:r>
              <a:rPr lang="ko-KR" altLang="en-US" sz="2000" b="1" dirty="0" smtClean="0">
                <a:latin typeface="+mn-ea"/>
              </a:rPr>
              <a:t>뇌하수체</a:t>
            </a:r>
            <a:r>
              <a:rPr lang="en-US" altLang="ko-KR" sz="2000" b="1" dirty="0" smtClean="0">
                <a:latin typeface="+mn-ea"/>
              </a:rPr>
              <a:t>-</a:t>
            </a:r>
            <a:r>
              <a:rPr lang="ko-KR" altLang="en-US" sz="2000" b="1" dirty="0" smtClean="0">
                <a:latin typeface="+mn-ea"/>
              </a:rPr>
              <a:t>난소의 미성숙</a:t>
            </a:r>
            <a:r>
              <a:rPr lang="en-US" altLang="ko-KR" sz="2000" b="1" dirty="0" smtClean="0">
                <a:latin typeface="+mn-ea"/>
              </a:rPr>
              <a:t>(HPO axis)</a:t>
            </a:r>
            <a:r>
              <a:rPr lang="ko-KR" altLang="en-US" sz="2000" b="1" dirty="0" smtClean="0">
                <a:latin typeface="+mn-ea"/>
              </a:rPr>
              <a:t>으로 인한 것</a:t>
            </a:r>
            <a:endParaRPr lang="en-US" altLang="ko-KR" sz="2000" b="1" dirty="0" smtClean="0">
              <a:latin typeface="+mn-ea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00034" y="1142984"/>
          <a:ext cx="8215368" cy="20040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9228"/>
                <a:gridCol w="1369228"/>
                <a:gridCol w="1369228"/>
                <a:gridCol w="1369228"/>
                <a:gridCol w="1369228"/>
                <a:gridCol w="1369228"/>
              </a:tblGrid>
              <a:tr h="3714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신생아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사춘기 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청소년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pc="-150" baseline="0" dirty="0" smtClean="0"/>
                        <a:t>가임기 여성</a:t>
                      </a:r>
                      <a:endParaRPr lang="ko-KR" altLang="en-US" spc="-1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폐경</a:t>
                      </a:r>
                      <a:r>
                        <a:rPr lang="ko-KR" altLang="en-US" dirty="0" smtClean="0"/>
                        <a:t> 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폐경</a:t>
                      </a:r>
                      <a:r>
                        <a:rPr lang="ko-KR" altLang="en-US" dirty="0" smtClean="0"/>
                        <a:t> 후</a:t>
                      </a:r>
                      <a:endParaRPr lang="ko-KR" altLang="en-US" dirty="0"/>
                    </a:p>
                  </a:txBody>
                  <a:tcPr/>
                </a:tc>
              </a:tr>
              <a:tr h="37147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모체의 </a:t>
                      </a:r>
                      <a:endParaRPr lang="en-US" altLang="ko-KR" sz="1400" spc="-150" baseline="0" dirty="0" smtClean="0"/>
                    </a:p>
                    <a:p>
                      <a:pPr latinLnBrk="1"/>
                      <a:r>
                        <a:rPr lang="ko-KR" altLang="en-US" sz="1400" spc="-150" baseline="0" dirty="0" smtClean="0"/>
                        <a:t>에스트로겐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생식기 와상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무배란성 출혈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임신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무배란성 출혈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외부 호르몬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</a:tr>
              <a:tr h="371478">
                <a:tc>
                  <a:txBody>
                    <a:bodyPr/>
                    <a:lstStyle/>
                    <a:p>
                      <a:pPr latinLnBrk="1"/>
                      <a:endParaRPr lang="ko-KR" altLang="en-US" sz="1400" spc="-150" baseline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이물질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임신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무배란성 출혈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자궁근종</a:t>
                      </a:r>
                      <a:r>
                        <a:rPr lang="en-US" altLang="ko-KR" sz="1400" spc="-150" baseline="0" dirty="0" smtClean="0"/>
                        <a:t>, </a:t>
                      </a:r>
                      <a:r>
                        <a:rPr lang="ko-KR" altLang="en-US" sz="1400" spc="-150" baseline="0" dirty="0" smtClean="0"/>
                        <a:t>폴립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err="1" smtClean="0"/>
                        <a:t>위축성</a:t>
                      </a:r>
                      <a:r>
                        <a:rPr lang="ko-KR" altLang="en-US" sz="1400" spc="-150" baseline="0" dirty="0" smtClean="0"/>
                        <a:t> 질염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</a:tr>
              <a:tr h="371478">
                <a:tc>
                  <a:txBody>
                    <a:bodyPr/>
                    <a:lstStyle/>
                    <a:p>
                      <a:pPr latinLnBrk="1"/>
                      <a:endParaRPr lang="ko-KR" altLang="en-US" sz="1400" spc="-150" baseline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외음부 질염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외부 호르몬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자궁근종</a:t>
                      </a:r>
                      <a:r>
                        <a:rPr lang="en-US" altLang="ko-KR" sz="1400" spc="-150" baseline="0" dirty="0" smtClean="0"/>
                        <a:t>, </a:t>
                      </a:r>
                      <a:r>
                        <a:rPr lang="ko-KR" altLang="en-US" sz="1400" spc="-150" baseline="0" dirty="0" smtClean="0"/>
                        <a:t>폴립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종양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자궁내막 </a:t>
                      </a:r>
                      <a:r>
                        <a:rPr lang="ko-KR" altLang="en-US" sz="1400" spc="-150" baseline="0" dirty="0" err="1" smtClean="0"/>
                        <a:t>병변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</a:tr>
              <a:tr h="371478">
                <a:tc>
                  <a:txBody>
                    <a:bodyPr/>
                    <a:lstStyle/>
                    <a:p>
                      <a:pPr latinLnBrk="1"/>
                      <a:endParaRPr lang="ko-KR" altLang="en-US" sz="1400" spc="-150" baseline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종양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응고 장애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내분비 기능이상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내분비 기능이상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spc="-150" baseline="0" dirty="0" smtClean="0"/>
                        <a:t>종양</a:t>
                      </a:r>
                      <a:endParaRPr lang="ko-KR" altLang="en-US" sz="1400" spc="-150" baseline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사춘기 비정상 출혈검사</a:t>
            </a: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1142984"/>
            <a:ext cx="8229600" cy="5001419"/>
          </a:xfrm>
          <a:prstGeom prst="rect">
            <a:avLst/>
          </a:prstGeom>
        </p:spPr>
        <p:txBody>
          <a:bodyPr/>
          <a:lstStyle/>
          <a:p>
            <a:pPr latinLnBrk="0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ko-KR" altLang="en-US" sz="20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임신 반응 검사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)</a:t>
            </a:r>
          </a:p>
          <a:p>
            <a:pPr lvl="1" latinLnBrk="0">
              <a:lnSpc>
                <a:spcPct val="140000"/>
              </a:lnSpc>
              <a:buFont typeface="Wingdings" pitchFamily="2" charset="2"/>
              <a:buChar char="§"/>
            </a:pPr>
            <a:r>
              <a:rPr lang="ko-KR" altLang="en-US" b="1" dirty="0" smtClean="0">
                <a:latin typeface="+mn-ea"/>
              </a:rPr>
              <a:t> 가장 빨리 시행할 수 있으며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임신과 관련된 출혈을 배제해야 한다</a:t>
            </a:r>
            <a:r>
              <a:rPr lang="en-US" altLang="ko-KR" b="1" dirty="0" smtClean="0">
                <a:latin typeface="+mn-ea"/>
              </a:rPr>
              <a:t>.</a:t>
            </a:r>
          </a:p>
          <a:p>
            <a:pPr latinLnBrk="0">
              <a:lnSpc>
                <a:spcPct val="140000"/>
              </a:lnSpc>
              <a:spcBef>
                <a:spcPts val="0"/>
              </a:spcBef>
            </a:pPr>
            <a:endParaRPr lang="en-US" altLang="ko-KR" sz="600" b="1" dirty="0" smtClean="0">
              <a:latin typeface="+mn-ea"/>
            </a:endParaRPr>
          </a:p>
          <a:p>
            <a:pPr latinLnBrk="0">
              <a:lnSpc>
                <a:spcPct val="140000"/>
              </a:lnSpc>
              <a:spcBef>
                <a:spcPts val="0"/>
              </a:spcBef>
            </a:pPr>
            <a:endParaRPr lang="en-US" altLang="ko-KR" sz="600" b="1" dirty="0" smtClean="0">
              <a:latin typeface="+mn-ea"/>
            </a:endParaRPr>
          </a:p>
          <a:p>
            <a:pPr latinLnBrk="0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ko-KR" sz="2000" b="1" dirty="0" smtClean="0">
                <a:latin typeface="+mn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n-ea"/>
              </a:rPr>
              <a:t>전혈액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 검사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(CBC))</a:t>
            </a:r>
          </a:p>
          <a:p>
            <a:pPr lvl="1" latinLnBrk="0">
              <a:lnSpc>
                <a:spcPct val="140000"/>
              </a:lnSpc>
              <a:buFont typeface="Wingdings" pitchFamily="2" charset="2"/>
              <a:buChar char="§"/>
            </a:pPr>
            <a:r>
              <a:rPr lang="en-US" altLang="ko-KR" b="1" dirty="0" smtClean="0">
                <a:latin typeface="+mn-ea"/>
              </a:rPr>
              <a:t> </a:t>
            </a:r>
            <a:r>
              <a:rPr lang="ko-KR" altLang="en-US" b="1" spc="-100" dirty="0" smtClean="0">
                <a:latin typeface="+mn-ea"/>
              </a:rPr>
              <a:t>과량의 월경량을 보이는 여성에서 빈혈이나 혈소판 </a:t>
            </a:r>
            <a:r>
              <a:rPr lang="ko-KR" altLang="en-US" b="1" spc="-100" dirty="0" err="1" smtClean="0">
                <a:latin typeface="+mn-ea"/>
              </a:rPr>
              <a:t>감소증을</a:t>
            </a:r>
            <a:r>
              <a:rPr lang="ko-KR" altLang="en-US" b="1" spc="-100" dirty="0" smtClean="0">
                <a:latin typeface="+mn-ea"/>
              </a:rPr>
              <a:t> 배제할 수 있다</a:t>
            </a:r>
            <a:r>
              <a:rPr lang="en-US" altLang="ko-KR" b="1" spc="-100" dirty="0" smtClean="0">
                <a:latin typeface="+mn-ea"/>
              </a:rPr>
              <a:t>.</a:t>
            </a:r>
          </a:p>
          <a:p>
            <a:pPr latinLnBrk="0">
              <a:lnSpc>
                <a:spcPct val="140000"/>
              </a:lnSpc>
              <a:spcBef>
                <a:spcPts val="0"/>
              </a:spcBef>
            </a:pPr>
            <a:endParaRPr lang="en-US" altLang="ko-KR" sz="600" b="1" dirty="0" smtClean="0">
              <a:latin typeface="+mn-ea"/>
            </a:endParaRPr>
          </a:p>
          <a:p>
            <a:pPr latinLnBrk="0">
              <a:lnSpc>
                <a:spcPct val="140000"/>
              </a:lnSpc>
              <a:spcBef>
                <a:spcPts val="0"/>
              </a:spcBef>
            </a:pPr>
            <a:endParaRPr lang="en-US" altLang="ko-KR" sz="600" b="1" dirty="0" smtClean="0">
              <a:latin typeface="+mn-ea"/>
            </a:endParaRPr>
          </a:p>
          <a:p>
            <a:pPr latinLnBrk="0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갑상선자극호르몬 농도 측정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) </a:t>
            </a:r>
            <a:r>
              <a:rPr lang="ko-KR" altLang="en-US" sz="2000" b="1" dirty="0" smtClean="0">
                <a:latin typeface="+mn-ea"/>
              </a:rPr>
              <a:t>갑상선 질환을 배제할 수 있다</a:t>
            </a:r>
            <a:r>
              <a:rPr lang="en-US" altLang="ko-KR" sz="2000" b="1" dirty="0" smtClean="0">
                <a:latin typeface="+mn-ea"/>
              </a:rPr>
              <a:t>.</a:t>
            </a:r>
          </a:p>
          <a:p>
            <a:pPr latinLnBrk="0">
              <a:lnSpc>
                <a:spcPct val="140000"/>
              </a:lnSpc>
              <a:spcBef>
                <a:spcPts val="0"/>
              </a:spcBef>
            </a:pPr>
            <a:endParaRPr lang="en-US" altLang="ko-KR" sz="600" b="1" dirty="0" smtClean="0">
              <a:latin typeface="+mn-ea"/>
            </a:endParaRPr>
          </a:p>
          <a:p>
            <a:pPr latinLnBrk="0">
              <a:lnSpc>
                <a:spcPct val="140000"/>
              </a:lnSpc>
              <a:spcBef>
                <a:spcPts val="0"/>
              </a:spcBef>
            </a:pPr>
            <a:endParaRPr lang="en-US" altLang="ko-KR" sz="600" b="1" dirty="0" smtClean="0">
              <a:latin typeface="+mn-ea"/>
            </a:endParaRPr>
          </a:p>
          <a:p>
            <a:pPr latinLnBrk="0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설명 불가능한 월경과다의 가족력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) </a:t>
            </a:r>
          </a:p>
          <a:p>
            <a:pPr lvl="1" latinLnBrk="0">
              <a:lnSpc>
                <a:spcPct val="140000"/>
              </a:lnSpc>
              <a:buFont typeface="Wingdings" pitchFamily="2" charset="2"/>
              <a:buChar char="§"/>
            </a:pPr>
            <a:r>
              <a:rPr lang="en-US" altLang="ko-KR" b="1" dirty="0" smtClean="0">
                <a:latin typeface="+mn-ea"/>
              </a:rPr>
              <a:t> </a:t>
            </a:r>
            <a:r>
              <a:rPr lang="ko-KR" altLang="en-US" b="1" dirty="0" smtClean="0">
                <a:latin typeface="+mn-ea"/>
              </a:rPr>
              <a:t>혈액 질환을 의심해야 하며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혈액 응고 검사가 필요하다</a:t>
            </a:r>
            <a:r>
              <a:rPr lang="en-US" altLang="ko-KR" b="1" dirty="0" smtClean="0">
                <a:latin typeface="+mn-ea"/>
              </a:rPr>
              <a:t>.</a:t>
            </a:r>
          </a:p>
          <a:p>
            <a:pPr latinLnBrk="0">
              <a:lnSpc>
                <a:spcPct val="140000"/>
              </a:lnSpc>
              <a:spcBef>
                <a:spcPts val="0"/>
              </a:spcBef>
            </a:pPr>
            <a:endParaRPr lang="en-US" altLang="ko-KR" sz="600" b="1" dirty="0" smtClean="0">
              <a:latin typeface="+mn-ea"/>
            </a:endParaRPr>
          </a:p>
          <a:p>
            <a:pPr latinLnBrk="0">
              <a:lnSpc>
                <a:spcPct val="140000"/>
              </a:lnSpc>
              <a:spcBef>
                <a:spcPts val="0"/>
              </a:spcBef>
            </a:pPr>
            <a:endParaRPr lang="en-US" altLang="ko-KR" sz="600" b="1" dirty="0" smtClean="0">
              <a:latin typeface="+mn-ea"/>
            </a:endParaRPr>
          </a:p>
          <a:p>
            <a:pPr latinLnBrk="0"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자궁의 영상학적 검사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초음파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))</a:t>
            </a:r>
          </a:p>
          <a:p>
            <a:pPr lvl="1" latinLnBrk="0">
              <a:lnSpc>
                <a:spcPct val="140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latin typeface="+mn-ea"/>
              </a:rPr>
              <a:t> </a:t>
            </a:r>
            <a:r>
              <a:rPr lang="ko-KR" altLang="en-US" b="1" dirty="0" smtClean="0">
                <a:latin typeface="+mn-ea"/>
              </a:rPr>
              <a:t>출혈의 해부학적 원인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근종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자궁내막 폴립 등을 감별할 수 있다</a:t>
            </a:r>
            <a:r>
              <a:rPr lang="en-US" altLang="ko-KR" b="1" dirty="0" smtClean="0">
                <a:latin typeface="+mn-ea"/>
              </a:rPr>
              <a:t>.</a:t>
            </a:r>
            <a:endParaRPr lang="en-US" altLang="ko-KR" sz="2000" b="1" dirty="0" smtClean="0">
              <a:latin typeface="+mn-ea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비정상 자궁출혈의 치료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1142984"/>
            <a:ext cx="8229600" cy="50014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비스테로이드성</a:t>
            </a:r>
            <a:r>
              <a:rPr lang="ko-KR" altLang="en-US" sz="2000" b="1" dirty="0" smtClean="0"/>
              <a:t> 소염진통제 </a:t>
            </a:r>
            <a:r>
              <a:rPr lang="en-US" altLang="ko-KR" sz="2000" b="1" dirty="0" smtClean="0"/>
              <a:t>: </a:t>
            </a:r>
            <a:r>
              <a:rPr lang="ko-KR" altLang="en-US" b="1" dirty="0" smtClean="0"/>
              <a:t>월경 양의 감소 및 </a:t>
            </a:r>
            <a:r>
              <a:rPr lang="ko-KR" altLang="en-US" b="1" dirty="0" err="1" smtClean="0"/>
              <a:t>월경통</a:t>
            </a:r>
            <a:r>
              <a:rPr lang="ko-KR" altLang="en-US" b="1" dirty="0" smtClean="0"/>
              <a:t> 감소</a:t>
            </a:r>
            <a:endParaRPr lang="en-US" altLang="ko-KR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ko-KR" altLang="en-US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000" b="1" dirty="0" smtClean="0"/>
              <a:t> 피임약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여성호르몬 </a:t>
            </a:r>
            <a:r>
              <a:rPr lang="en-US" altLang="ko-KR" sz="2000" b="1" dirty="0" smtClean="0"/>
              <a:t>+ </a:t>
            </a:r>
            <a:r>
              <a:rPr lang="ko-KR" altLang="en-US" sz="2000" b="1" dirty="0" smtClean="0"/>
              <a:t>황체호르몬</a:t>
            </a:r>
            <a:r>
              <a:rPr lang="en-US" altLang="ko-KR" sz="2000" b="1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ko-KR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000" b="1" dirty="0" smtClean="0"/>
              <a:t> 황체호르몬 제제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ko-KR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항피브린용해제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ko-KR" altLang="en-US" sz="2400" b="1" dirty="0" err="1" smtClean="0">
                <a:latin typeface="+mn-ea"/>
              </a:rPr>
              <a:t>월경통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1071546"/>
            <a:ext cx="8229600" cy="50014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ko-KR" altLang="en-US" sz="20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000" b="1" dirty="0" err="1" smtClean="0">
                <a:solidFill>
                  <a:srgbClr val="002060"/>
                </a:solidFill>
              </a:rPr>
              <a:t>일차성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000" b="1" dirty="0" err="1" smtClean="0">
                <a:solidFill>
                  <a:srgbClr val="002060"/>
                </a:solidFill>
              </a:rPr>
              <a:t>월경통</a:t>
            </a:r>
            <a:endParaRPr lang="ko-KR" altLang="en-US" sz="2000" b="1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b="1" dirty="0" smtClean="0"/>
              <a:t> 특별한 원인 없이 발생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b="1" dirty="0" smtClean="0"/>
              <a:t> 대개 초경 후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년 이내 시작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b="1" dirty="0" smtClean="0"/>
              <a:t> 월경 시작 </a:t>
            </a:r>
            <a:r>
              <a:rPr lang="en-US" altLang="ko-KR" b="1" dirty="0" smtClean="0"/>
              <a:t>1-2</a:t>
            </a:r>
            <a:r>
              <a:rPr lang="ko-KR" altLang="en-US" b="1" dirty="0" smtClean="0"/>
              <a:t>일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ko-KR" altLang="en-US" sz="6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ko-KR" altLang="en-US" sz="2000" b="1" dirty="0" err="1" smtClean="0">
                <a:solidFill>
                  <a:srgbClr val="002060"/>
                </a:solidFill>
              </a:rPr>
              <a:t>이차성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000" b="1" dirty="0" err="1" smtClean="0">
                <a:solidFill>
                  <a:srgbClr val="002060"/>
                </a:solidFill>
              </a:rPr>
              <a:t>월경통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b="1" dirty="0" smtClean="0"/>
              <a:t> 골반 내 </a:t>
            </a:r>
            <a:r>
              <a:rPr lang="ko-KR" altLang="en-US" b="1" dirty="0" err="1" smtClean="0"/>
              <a:t>병변이</a:t>
            </a:r>
            <a:r>
              <a:rPr lang="ko-KR" altLang="en-US" b="1" dirty="0" smtClean="0"/>
              <a:t> 있는 경우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b="1" dirty="0" smtClean="0"/>
              <a:t> 초경 후 수년 후부터 발생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b="1" dirty="0" smtClean="0"/>
              <a:t> 지속적으로 아프고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점점 심해지는 경향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b="1" dirty="0" smtClean="0"/>
              <a:t> </a:t>
            </a:r>
            <a:r>
              <a:rPr lang="ko-KR" altLang="en-US" b="1" dirty="0" err="1" smtClean="0"/>
              <a:t>자궁내막증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자궁기형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비교적 흔함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o-KR" altLang="en-US" b="1" dirty="0" smtClean="0"/>
              <a:t> </a:t>
            </a:r>
            <a:r>
              <a:rPr lang="ko-KR" altLang="en-US" b="1" dirty="0" err="1" smtClean="0"/>
              <a:t>자궁선근증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자궁근종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청소년에서는 드물게 나타남</a:t>
            </a:r>
            <a:endParaRPr lang="en-US" altLang="ko-KR" b="1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altLang="ko-KR" sz="8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따라서 </a:t>
            </a:r>
            <a:r>
              <a:rPr lang="ko-KR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이차성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월경통이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있다면 전문가에게 의뢰하는 것이 좋습니다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ko-KR" altLang="en-US" sz="2400" b="1" dirty="0" err="1" smtClean="0">
                <a:latin typeface="+mn-ea"/>
              </a:rPr>
              <a:t>월경통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50099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월경통의 치료</a:t>
            </a: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98434" y="1142984"/>
            <a:ext cx="8229600" cy="50014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0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000" b="1" dirty="0" err="1" smtClean="0"/>
              <a:t>일차성</a:t>
            </a:r>
            <a:r>
              <a:rPr lang="ko-KR" altLang="en-US" sz="2000" b="1" dirty="0" smtClean="0"/>
              <a:t> 월경통의 치료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b="1" dirty="0" smtClean="0"/>
              <a:t>진통제</a:t>
            </a:r>
            <a:endParaRPr lang="en-US" altLang="ko-KR" sz="2000" b="1" dirty="0" smtClean="0"/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타이레놀</a:t>
            </a:r>
            <a:endParaRPr lang="en-US" altLang="ko-KR" sz="2000" b="1" dirty="0" smtClean="0"/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비스테로이드성</a:t>
            </a:r>
            <a:r>
              <a:rPr lang="ko-KR" altLang="en-US" sz="2000" b="1" dirty="0" smtClean="0"/>
              <a:t> 소염제</a:t>
            </a:r>
            <a:r>
              <a:rPr lang="en-US" altLang="ko-KR" sz="2000" b="1" dirty="0" smtClean="0"/>
              <a:t>: </a:t>
            </a:r>
            <a:r>
              <a:rPr lang="ko-KR" altLang="en-US" sz="2000" b="1" dirty="0" err="1" smtClean="0"/>
              <a:t>이부프로펜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나프록센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메페나믹</a:t>
            </a:r>
            <a:r>
              <a:rPr lang="ko-KR" altLang="en-US" sz="2000" b="1" dirty="0" smtClean="0"/>
              <a:t> 산</a:t>
            </a:r>
            <a:endParaRPr lang="en-US" altLang="ko-KR" sz="2000" b="1" dirty="0" smtClean="0"/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/>
              <a:t> 규칙적 복용 필요</a:t>
            </a:r>
            <a:endParaRPr lang="en-US" altLang="ko-KR" sz="2000" b="1" dirty="0" smtClean="0"/>
          </a:p>
          <a:p>
            <a:pPr lvl="1">
              <a:lnSpc>
                <a:spcPct val="150000"/>
              </a:lnSpc>
            </a:pPr>
            <a:endParaRPr lang="en-US" altLang="ko-KR" sz="2000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b="1" dirty="0" smtClean="0"/>
              <a:t>호르몬 제제</a:t>
            </a:r>
            <a:endParaRPr lang="en-US" altLang="ko-KR" sz="2000" b="1" dirty="0" smtClean="0"/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/>
              <a:t> 피임약</a:t>
            </a:r>
            <a:endParaRPr lang="en-US" altLang="ko-KR" sz="2000" b="1" dirty="0" smtClean="0"/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b="1" dirty="0" smtClean="0"/>
              <a:t> 황체호르몬 주사 제제 </a:t>
            </a:r>
            <a:r>
              <a:rPr lang="en-US" altLang="ko-KR" sz="2000" b="1" dirty="0" smtClean="0"/>
              <a:t>(3</a:t>
            </a:r>
            <a:r>
              <a:rPr lang="ko-KR" altLang="en-US" sz="2000" b="1" dirty="0" smtClean="0"/>
              <a:t>개월마다</a:t>
            </a:r>
            <a:r>
              <a:rPr lang="en-US" altLang="ko-KR" sz="2000" b="1" dirty="0" smtClean="0"/>
              <a:t>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2714620"/>
            <a:ext cx="7909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건강여성 첫걸음 클리닉 사업개요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4072" y="2714620"/>
            <a:ext cx="7165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HPV 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예방접종과 커뮤니케이션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400" b="1" dirty="0" smtClean="0">
                <a:latin typeface="+mn-ea"/>
                <a:cs typeface="+mj-cs"/>
              </a:rPr>
              <a:t>   교육내용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4" name="TextBox 40"/>
          <p:cNvSpPr txBox="1">
            <a:spLocks noChangeArrowheads="1"/>
          </p:cNvSpPr>
          <p:nvPr/>
        </p:nvSpPr>
        <p:spPr bwMode="auto">
          <a:xfrm>
            <a:off x="285720" y="1142984"/>
            <a:ext cx="8429684" cy="196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latinLnBrk="0">
              <a:lnSpc>
                <a:spcPts val="3100"/>
              </a:lnSpc>
              <a:defRPr/>
            </a:pPr>
            <a:r>
              <a:rPr lang="en-US" altLang="ko-KR" sz="2400" b="1" spc="-100" dirty="0" smtClean="0">
                <a:latin typeface="+mn-ea"/>
              </a:rPr>
              <a:t>1</a:t>
            </a:r>
            <a:r>
              <a:rPr lang="en-US" altLang="ko-KR" sz="2400" b="1" dirty="0" smtClean="0">
                <a:latin typeface="+mn-ea"/>
              </a:rPr>
              <a:t>. </a:t>
            </a:r>
            <a:r>
              <a:rPr lang="en-US" altLang="ko-KR" sz="2400" b="1" spc="-100" dirty="0" smtClean="0">
                <a:latin typeface="+mn-ea"/>
              </a:rPr>
              <a:t>HPV </a:t>
            </a:r>
            <a:r>
              <a:rPr lang="ko-KR" altLang="en-US" sz="2400" b="1" spc="-100" dirty="0" smtClean="0">
                <a:latin typeface="+mn-ea"/>
              </a:rPr>
              <a:t>관련 질환</a:t>
            </a:r>
            <a:r>
              <a:rPr lang="en-US" altLang="ko-KR" sz="2400" b="1" spc="-100" dirty="0" smtClean="0">
                <a:latin typeface="+mn-ea"/>
              </a:rPr>
              <a:t> </a:t>
            </a:r>
            <a:r>
              <a:rPr lang="ko-KR" altLang="en-US" sz="2400" b="1" spc="-100" dirty="0" smtClean="0">
                <a:latin typeface="+mn-ea"/>
              </a:rPr>
              <a:t>국내 역학</a:t>
            </a:r>
            <a:endParaRPr lang="en-US" altLang="ko-KR" sz="2400" b="1" spc="-100" dirty="0" smtClean="0">
              <a:latin typeface="+mn-ea"/>
            </a:endParaRPr>
          </a:p>
          <a:p>
            <a:pPr marL="271463" indent="-271463" latinLnBrk="0">
              <a:buFont typeface="Wingdings" pitchFamily="2" charset="2"/>
              <a:buChar char="Ø"/>
              <a:defRPr/>
            </a:pPr>
            <a:endParaRPr lang="en-US" altLang="ko-KR" sz="1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defRPr/>
            </a:pPr>
            <a:r>
              <a:rPr lang="en-US" altLang="ko-KR" sz="2400" b="1" dirty="0" smtClean="0">
                <a:latin typeface="+mn-ea"/>
              </a:rPr>
              <a:t>2. HPV </a:t>
            </a:r>
            <a:r>
              <a:rPr lang="ko-KR" altLang="en-US" sz="2400" b="1" dirty="0" smtClean="0">
                <a:latin typeface="+mn-ea"/>
              </a:rPr>
              <a:t>백신 개관</a:t>
            </a:r>
            <a:endParaRPr lang="en-US" altLang="ko-KR" sz="2400" b="1" dirty="0" smtClean="0">
              <a:latin typeface="+mn-ea"/>
            </a:endParaRPr>
          </a:p>
          <a:p>
            <a:pPr marL="271463" indent="-271463" latinLnBrk="0">
              <a:defRPr/>
            </a:pPr>
            <a:endParaRPr lang="en-US" altLang="ko-KR" sz="105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defRPr/>
            </a:pPr>
            <a:r>
              <a:rPr lang="en-US" altLang="ko-KR" sz="2400" b="1" dirty="0" smtClean="0">
                <a:latin typeface="+mn-ea"/>
              </a:rPr>
              <a:t>3. HPV </a:t>
            </a:r>
            <a:r>
              <a:rPr lang="ko-KR" altLang="en-US" sz="2400" b="1" dirty="0" smtClean="0">
                <a:latin typeface="+mn-ea"/>
              </a:rPr>
              <a:t>예방접종 커뮤니케이션  </a:t>
            </a:r>
            <a:endParaRPr lang="en-US" altLang="ko-KR" sz="24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endParaRPr lang="en-US" altLang="ko-KR" sz="2400" b="1" dirty="0" smtClean="0">
              <a:latin typeface="+mn-ea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85720" y="3143248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400" b="1" dirty="0" smtClean="0">
                <a:latin typeface="+mn-ea"/>
                <a:cs typeface="+mj-cs"/>
              </a:rPr>
              <a:t>   교육목표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6" name="TextBox 40"/>
          <p:cNvSpPr txBox="1">
            <a:spLocks noChangeArrowheads="1"/>
          </p:cNvSpPr>
          <p:nvPr/>
        </p:nvSpPr>
        <p:spPr bwMode="auto">
          <a:xfrm>
            <a:off x="285720" y="3874389"/>
            <a:ext cx="8429684" cy="13597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latinLnBrk="0">
              <a:lnSpc>
                <a:spcPct val="150000"/>
              </a:lnSpc>
              <a:defRPr/>
            </a:pPr>
            <a:r>
              <a:rPr lang="en-US" altLang="ko-KR" sz="2400" b="1" dirty="0" smtClean="0">
                <a:latin typeface="+mn-ea"/>
              </a:rPr>
              <a:t>1. </a:t>
            </a:r>
            <a:r>
              <a:rPr lang="en-US" altLang="ko-KR" sz="2400" b="1" spc="-100" dirty="0" smtClean="0">
                <a:latin typeface="+mn-ea"/>
              </a:rPr>
              <a:t>HPV </a:t>
            </a:r>
            <a:r>
              <a:rPr lang="ko-KR" altLang="en-US" sz="2400" b="1" spc="-100" dirty="0" smtClean="0">
                <a:latin typeface="+mn-ea"/>
              </a:rPr>
              <a:t>관련 질환과 백신의 역할을 이해하고 설명할 수 있다</a:t>
            </a:r>
            <a:r>
              <a:rPr lang="en-US" altLang="ko-KR" sz="2400" b="1" spc="-100" dirty="0" smtClean="0">
                <a:latin typeface="+mn-ea"/>
              </a:rPr>
              <a:t>.</a:t>
            </a:r>
          </a:p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0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en-US" altLang="ko-KR" sz="2400" b="1" dirty="0" smtClean="0">
                <a:latin typeface="+mn-ea"/>
              </a:rPr>
              <a:t>2. </a:t>
            </a:r>
            <a:r>
              <a:rPr lang="ko-KR" altLang="en-US" sz="2400" b="1" spc="-100" dirty="0" smtClean="0">
                <a:latin typeface="+mn-ea"/>
              </a:rPr>
              <a:t>보호자 및 접종대상자에게 </a:t>
            </a:r>
            <a:r>
              <a:rPr lang="en-US" altLang="ko-KR" sz="2400" b="1" spc="-100" dirty="0" smtClean="0">
                <a:latin typeface="+mn-ea"/>
              </a:rPr>
              <a:t>HPV </a:t>
            </a:r>
            <a:r>
              <a:rPr lang="ko-KR" altLang="en-US" sz="2400" b="1" spc="-100" dirty="0" smtClean="0">
                <a:latin typeface="+mn-ea"/>
              </a:rPr>
              <a:t>예방접종을 독려할 수 있다</a:t>
            </a:r>
            <a:r>
              <a:rPr lang="en-US" altLang="ko-KR" sz="2400" b="1" spc="-100" dirty="0" smtClean="0">
                <a:latin typeface="+mn-ea"/>
              </a:rPr>
              <a:t>.</a:t>
            </a:r>
            <a:r>
              <a:rPr lang="ko-KR" altLang="en-US" sz="2400" b="1" spc="-100" dirty="0" smtClean="0">
                <a:latin typeface="+mn-ea"/>
              </a:rPr>
              <a:t>  </a:t>
            </a:r>
            <a:endParaRPr lang="en-US" altLang="ko-KR" sz="2400" b="1" spc="-100" dirty="0" smtClean="0">
              <a:latin typeface="+mn-ea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53982" y="34053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ko-KR" altLang="en-US" sz="2400" b="1" dirty="0" err="1" smtClean="0">
                <a:latin typeface="+mn-ea"/>
              </a:rPr>
              <a:t>사람유두종바이러스</a:t>
            </a:r>
            <a:r>
              <a:rPr lang="en-US" altLang="ko-KR" sz="2400" b="1" dirty="0" smtClean="0">
                <a:latin typeface="+mn-ea"/>
              </a:rPr>
              <a:t>(Human </a:t>
            </a:r>
            <a:r>
              <a:rPr lang="en-US" altLang="ko-KR" sz="2400" b="1" dirty="0" err="1" smtClean="0">
                <a:latin typeface="+mn-ea"/>
              </a:rPr>
              <a:t>papillomavirus</a:t>
            </a:r>
            <a:r>
              <a:rPr lang="en-US" altLang="ko-KR" sz="2400" b="1" dirty="0" smtClean="0">
                <a:latin typeface="+mn-ea"/>
              </a:rPr>
              <a:t>, HPV)</a:t>
            </a:r>
            <a:r>
              <a:rPr lang="ko-KR" altLang="en-US" sz="2400" b="1" dirty="0" smtClean="0">
                <a:latin typeface="+mn-ea"/>
              </a:rPr>
              <a:t>란</a:t>
            </a:r>
            <a:r>
              <a:rPr lang="en-US" altLang="ko-KR" sz="2400" b="1" dirty="0" smtClean="0">
                <a:latin typeface="+mn-ea"/>
              </a:rPr>
              <a:t>?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398434" y="1142984"/>
            <a:ext cx="8229600" cy="5001419"/>
          </a:xfrm>
          <a:prstGeom prst="rect">
            <a:avLst/>
          </a:prstGeom>
        </p:spPr>
        <p:txBody>
          <a:bodyPr/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000" b="1" dirty="0" smtClean="0">
                <a:latin typeface="+mn-ea"/>
              </a:rPr>
              <a:t>생식기 감염을 일으키는 가장 흔한 원인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병원체 중 하나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defRPr/>
            </a:pP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endParaRPr lang="en-US" altLang="ko-KR" sz="2000" b="1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ko-KR" sz="2000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35084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357694"/>
            <a:ext cx="1428760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071670" y="553841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HY바다L" pitchFamily="18" charset="-127"/>
                <a:ea typeface="HY바다L" pitchFamily="18" charset="-127"/>
              </a:rPr>
              <a:t>Human </a:t>
            </a:r>
            <a:r>
              <a:rPr lang="en-US" altLang="ko-KR" b="1" dirty="0" err="1" smtClean="0">
                <a:latin typeface="HY바다L" pitchFamily="18" charset="-127"/>
                <a:ea typeface="HY바다L" pitchFamily="18" charset="-127"/>
              </a:rPr>
              <a:t>papillomavirus</a:t>
            </a:r>
            <a:endParaRPr lang="ko-KR" altLang="en-US" b="1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57620" y="2000240"/>
            <a:ext cx="6000792" cy="2664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ü"/>
              <a:defRPr/>
            </a:pPr>
            <a:r>
              <a:rPr lang="ko-KR" altLang="en-US" sz="2000" b="1" dirty="0" smtClean="0">
                <a:latin typeface="+mn-ea"/>
              </a:rPr>
              <a:t>감염 시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대부분 무증상</a:t>
            </a:r>
            <a:endParaRPr lang="en-US" altLang="ko-KR" sz="2000" b="1" dirty="0" smtClean="0">
              <a:solidFill>
                <a:srgbClr val="FF0000"/>
              </a:solidFill>
              <a:latin typeface="+mn-ea"/>
            </a:endParaRPr>
          </a:p>
          <a:p>
            <a:pPr marL="271463" indent="-271463" latinLnBrk="0">
              <a:buFont typeface="Wingdings" pitchFamily="2" charset="2"/>
              <a:buChar char="ü"/>
              <a:defRPr/>
            </a:pPr>
            <a:endParaRPr lang="en-US" altLang="ko-KR" b="1" dirty="0" smtClean="0">
              <a:solidFill>
                <a:srgbClr val="FF0000"/>
              </a:solidFill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ü"/>
              <a:defRPr/>
            </a:pPr>
            <a:r>
              <a:rPr lang="en-US" altLang="ko-KR" sz="2000" b="1" dirty="0" smtClean="0">
                <a:latin typeface="+mn-ea"/>
              </a:rPr>
              <a:t>12~24</a:t>
            </a:r>
            <a:r>
              <a:rPr lang="ko-KR" altLang="en-US" sz="2000" b="1" dirty="0" smtClean="0">
                <a:latin typeface="+mn-ea"/>
              </a:rPr>
              <a:t>개월 내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자연소멸</a:t>
            </a:r>
            <a:endParaRPr lang="en-US" altLang="ko-KR" sz="2000" b="1" dirty="0" smtClean="0">
              <a:solidFill>
                <a:srgbClr val="FF0000"/>
              </a:solidFill>
              <a:latin typeface="+mn-ea"/>
            </a:endParaRPr>
          </a:p>
          <a:p>
            <a:pPr marL="271463" indent="-271463" latinLnBrk="0">
              <a:buFont typeface="Wingdings" pitchFamily="2" charset="2"/>
              <a:buChar char="Ø"/>
              <a:defRPr/>
            </a:pP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ü"/>
              <a:defRPr/>
            </a:pP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지속감염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(3~10%)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시 수년에서 수십 년 후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다양한 암 발생</a:t>
            </a:r>
            <a:r>
              <a:rPr lang="ko-KR" altLang="en-US" sz="2000" b="1" dirty="0" smtClean="0">
                <a:latin typeface="+mn-ea"/>
              </a:rPr>
              <a:t> 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defRPr/>
            </a:pP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* </a:t>
            </a:r>
            <a:r>
              <a:rPr lang="ko-KR" altLang="en-US" sz="1400" b="1" dirty="0" err="1" smtClean="0">
                <a:latin typeface="+mn-ea"/>
              </a:rPr>
              <a:t>자궁경부암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여성</a:t>
            </a:r>
            <a:r>
              <a:rPr lang="en-US" altLang="ko-KR" sz="1400" b="1" dirty="0" smtClean="0">
                <a:latin typeface="+mn-ea"/>
              </a:rPr>
              <a:t>), </a:t>
            </a:r>
            <a:r>
              <a:rPr lang="ko-KR" altLang="en-US" sz="1400" b="1" dirty="0" err="1" smtClean="0">
                <a:latin typeface="+mn-ea"/>
              </a:rPr>
              <a:t>외음부암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여성</a:t>
            </a:r>
            <a:r>
              <a:rPr lang="en-US" altLang="ko-KR" sz="1400" b="1" dirty="0" smtClean="0">
                <a:latin typeface="+mn-ea"/>
              </a:rPr>
              <a:t>), </a:t>
            </a:r>
            <a:r>
              <a:rPr lang="ko-KR" altLang="en-US" sz="1400" b="1" dirty="0" err="1" smtClean="0">
                <a:latin typeface="+mn-ea"/>
              </a:rPr>
              <a:t>항문암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err="1" smtClean="0">
                <a:latin typeface="+mn-ea"/>
              </a:rPr>
              <a:t>두경부암</a:t>
            </a:r>
            <a:r>
              <a:rPr lang="ko-KR" altLang="en-US" sz="1400" b="1" dirty="0" smtClean="0">
                <a:latin typeface="+mn-ea"/>
              </a:rPr>
              <a:t> 등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ko-KR" altLang="en-US" sz="2400" b="1" dirty="0" err="1" smtClean="0">
                <a:latin typeface="+mn-ea"/>
              </a:rPr>
              <a:t>사람유두종바이러스</a:t>
            </a:r>
            <a:r>
              <a:rPr lang="en-US" altLang="ko-KR" sz="2400" b="1" dirty="0" smtClean="0">
                <a:latin typeface="+mn-ea"/>
              </a:rPr>
              <a:t>(Human </a:t>
            </a:r>
            <a:r>
              <a:rPr lang="en-US" altLang="ko-KR" sz="2400" b="1" dirty="0" err="1" smtClean="0">
                <a:latin typeface="+mn-ea"/>
              </a:rPr>
              <a:t>papillomavirus</a:t>
            </a:r>
            <a:r>
              <a:rPr lang="en-US" altLang="ko-KR" sz="2400" b="1" dirty="0" smtClean="0">
                <a:latin typeface="+mn-ea"/>
              </a:rPr>
              <a:t>, HPV)</a:t>
            </a:r>
            <a:r>
              <a:rPr lang="ko-KR" altLang="en-US" sz="2400" b="1" dirty="0" smtClean="0">
                <a:latin typeface="+mn-ea"/>
              </a:rPr>
              <a:t>란</a:t>
            </a:r>
            <a:r>
              <a:rPr lang="en-US" altLang="ko-KR" sz="2400" b="1" dirty="0" smtClean="0">
                <a:latin typeface="+mn-ea"/>
              </a:rPr>
              <a:t>?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989395"/>
            <a:ext cx="253620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그룹 5"/>
          <p:cNvGrpSpPr/>
          <p:nvPr/>
        </p:nvGrpSpPr>
        <p:grpSpPr>
          <a:xfrm>
            <a:off x="1159054" y="1589348"/>
            <a:ext cx="6841970" cy="1016180"/>
            <a:chOff x="1928794" y="2078784"/>
            <a:chExt cx="4857784" cy="1016180"/>
          </a:xfrm>
        </p:grpSpPr>
        <p:sp>
          <p:nvSpPr>
            <p:cNvPr id="7" name="TextBox 6"/>
            <p:cNvSpPr txBox="1"/>
            <p:nvPr/>
          </p:nvSpPr>
          <p:spPr>
            <a:xfrm>
              <a:off x="5386392" y="2543169"/>
              <a:ext cx="1400186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/>
                <a:t>피부친화형</a:t>
              </a:r>
              <a:endParaRPr lang="en-US" altLang="ko-KR" sz="1400" b="1" dirty="0" smtClean="0"/>
            </a:p>
            <a:p>
              <a:pPr algn="ctr"/>
              <a:r>
                <a:rPr lang="en-US" altLang="ko-KR" sz="1400" b="1" dirty="0" smtClean="0"/>
                <a:t>(~80</a:t>
              </a:r>
              <a:r>
                <a:rPr lang="ko-KR" altLang="en-US" sz="1400" b="1" dirty="0" smtClean="0"/>
                <a:t>가지</a:t>
              </a:r>
              <a:r>
                <a:rPr lang="en-US" altLang="ko-KR" sz="1400" b="1" dirty="0" smtClean="0"/>
                <a:t>)</a:t>
              </a:r>
              <a:endParaRPr lang="ko-KR" alt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8794" y="2571744"/>
              <a:ext cx="1357322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/>
                <a:t>점막친화형</a:t>
              </a:r>
              <a:endParaRPr lang="en-US" altLang="ko-KR" sz="1400" b="1" dirty="0" smtClean="0"/>
            </a:p>
            <a:p>
              <a:pPr algn="ctr"/>
              <a:r>
                <a:rPr lang="en-US" altLang="ko-KR" sz="1400" b="1" dirty="0" smtClean="0"/>
                <a:t>(~40</a:t>
              </a:r>
              <a:r>
                <a:rPr lang="ko-KR" altLang="en-US" sz="1400" b="1" dirty="0" smtClean="0"/>
                <a:t>가지</a:t>
              </a:r>
              <a:r>
                <a:rPr lang="en-US" altLang="ko-KR" sz="1400" b="1" dirty="0" smtClean="0"/>
                <a:t>)</a:t>
              </a:r>
              <a:endParaRPr lang="ko-KR" altLang="en-US" sz="1400" b="1" dirty="0"/>
            </a:p>
          </p:txBody>
        </p:sp>
        <p:cxnSp>
          <p:nvCxnSpPr>
            <p:cNvPr id="9" name="꺾인 연결선 8"/>
            <p:cNvCxnSpPr>
              <a:stCxn id="8" idx="0"/>
              <a:endCxn id="7" idx="0"/>
            </p:cNvCxnSpPr>
            <p:nvPr/>
          </p:nvCxnSpPr>
          <p:spPr>
            <a:xfrm rot="5400000" flipH="1" flipV="1">
              <a:off x="4332684" y="817942"/>
              <a:ext cx="28575" cy="3479030"/>
            </a:xfrm>
            <a:prstGeom prst="bentConnector3">
              <a:avLst>
                <a:gd name="adj1" fmla="val 90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rot="16200000" flipH="1">
              <a:off x="4315913" y="2188020"/>
              <a:ext cx="222447" cy="39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직선 연결선 10"/>
          <p:cNvCxnSpPr/>
          <p:nvPr/>
        </p:nvCxnSpPr>
        <p:spPr>
          <a:xfrm rot="5400000" flipH="1" flipV="1">
            <a:off x="5076645" y="2904419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rot="5400000">
            <a:off x="1744073" y="2787041"/>
            <a:ext cx="35719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/>
        </p:nvSpPr>
        <p:spPr>
          <a:xfrm>
            <a:off x="3632410" y="1195179"/>
            <a:ext cx="2000264" cy="500066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HPV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종류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83752" y="2928722"/>
            <a:ext cx="2113823" cy="5000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rgbClr val="002060"/>
                </a:solidFill>
              </a:rPr>
              <a:t>고위험</a:t>
            </a:r>
            <a:r>
              <a:rPr lang="ko-KR" altLang="en-US" sz="1400" b="1" dirty="0" smtClean="0">
                <a:solidFill>
                  <a:srgbClr val="002060"/>
                </a:solidFill>
              </a:rPr>
              <a:t> 유형</a:t>
            </a:r>
            <a:endParaRPr lang="en-US" altLang="ko-KR" sz="1400" b="1" dirty="0" smtClean="0">
              <a:solidFill>
                <a:srgbClr val="002060"/>
              </a:solidFill>
            </a:endParaRPr>
          </a:p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(HPV 16, 18 </a:t>
            </a:r>
            <a:r>
              <a:rPr lang="ko-KR" altLang="en-US" sz="1400" b="1" dirty="0" smtClean="0">
                <a:solidFill>
                  <a:srgbClr val="002060"/>
                </a:solidFill>
              </a:rPr>
              <a:t>대표적</a:t>
            </a:r>
            <a:r>
              <a:rPr lang="en-US" altLang="ko-KR" sz="11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8315" y="3479901"/>
            <a:ext cx="22284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1200" b="1" dirty="0" smtClean="0"/>
              <a:t> 저</a:t>
            </a:r>
            <a:r>
              <a:rPr lang="en-US" altLang="ko-KR" sz="1200" b="1" dirty="0" smtClean="0"/>
              <a:t>-</a:t>
            </a:r>
            <a:r>
              <a:rPr lang="ko-KR" altLang="en-US" sz="1200" b="1" dirty="0" err="1" smtClean="0"/>
              <a:t>고등급</a:t>
            </a:r>
            <a:r>
              <a:rPr lang="ko-KR" altLang="en-US" sz="1200" b="1" dirty="0" smtClean="0"/>
              <a:t> 자궁경부 </a:t>
            </a:r>
            <a:r>
              <a:rPr lang="ko-KR" altLang="en-US" sz="1200" b="1" dirty="0" err="1" smtClean="0"/>
              <a:t>병변</a:t>
            </a:r>
            <a:r>
              <a:rPr lang="ko-KR" altLang="en-US" sz="1200" b="1" dirty="0" smtClean="0"/>
              <a:t> </a:t>
            </a:r>
            <a:endParaRPr lang="en-US" altLang="ko-KR" sz="800" b="1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sz="1200" b="1" dirty="0" smtClean="0"/>
              <a:t> </a:t>
            </a:r>
            <a:r>
              <a:rPr lang="ko-KR" alt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자궁경부암</a:t>
            </a:r>
            <a:r>
              <a:rPr lang="en-US" altLang="ko-KR" sz="1200" b="1" dirty="0" smtClean="0"/>
              <a:t>, </a:t>
            </a:r>
            <a:r>
              <a:rPr lang="ko-KR" altLang="en-US" sz="1200" b="1" dirty="0" err="1" smtClean="0"/>
              <a:t>항문암</a:t>
            </a:r>
            <a:r>
              <a:rPr lang="ko-KR" altLang="en-US" sz="1200" b="1" dirty="0" smtClean="0"/>
              <a:t> 등</a:t>
            </a:r>
            <a:endParaRPr lang="en-US" altLang="ko-KR" sz="1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487323" y="3494777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1200" b="1" dirty="0" smtClean="0"/>
              <a:t> </a:t>
            </a:r>
            <a:r>
              <a:rPr lang="ko-KR" altLang="en-US" sz="1200" b="1" dirty="0" err="1" smtClean="0"/>
              <a:t>저등급</a:t>
            </a:r>
            <a:r>
              <a:rPr lang="ko-KR" altLang="en-US" sz="1200" b="1" dirty="0" smtClean="0"/>
              <a:t> 자궁경부 </a:t>
            </a:r>
            <a:r>
              <a:rPr lang="ko-KR" altLang="en-US" sz="1200" b="1" dirty="0" err="1" smtClean="0"/>
              <a:t>병변</a:t>
            </a:r>
            <a:r>
              <a:rPr lang="ko-KR" altLang="en-US" sz="1200" b="1" dirty="0" smtClean="0"/>
              <a:t> </a:t>
            </a:r>
            <a:endParaRPr lang="en-US" altLang="ko-KR" sz="1200" b="1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sz="1200" b="1" dirty="0" smtClean="0"/>
              <a:t> 생식기사마귀</a:t>
            </a:r>
            <a:endParaRPr lang="en-US" altLang="ko-KR" sz="1200" b="1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sz="1200" b="1" dirty="0" smtClean="0"/>
              <a:t> 재발성 호흡기 </a:t>
            </a:r>
            <a:r>
              <a:rPr lang="ko-KR" altLang="en-US" sz="1200" b="1" dirty="0" err="1" smtClean="0"/>
              <a:t>유두종증</a:t>
            </a:r>
            <a:r>
              <a:rPr lang="ko-KR" altLang="en-US" sz="1200" b="1" dirty="0" smtClean="0"/>
              <a:t> 등</a:t>
            </a:r>
            <a:endParaRPr lang="en-US" altLang="ko-KR" sz="1200" b="1" dirty="0" smtClean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308210" y="2928722"/>
            <a:ext cx="1857388" cy="5000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rgbClr val="002060"/>
                </a:solidFill>
              </a:rPr>
              <a:t>저위험</a:t>
            </a:r>
            <a:r>
              <a:rPr lang="ko-KR" altLang="en-US" sz="1400" b="1" dirty="0" smtClean="0">
                <a:solidFill>
                  <a:srgbClr val="002060"/>
                </a:solidFill>
              </a:rPr>
              <a:t> 유형</a:t>
            </a:r>
            <a:endParaRPr lang="en-US" altLang="ko-KR" sz="1400" b="1" dirty="0" smtClean="0">
              <a:solidFill>
                <a:srgbClr val="002060"/>
              </a:solidFill>
            </a:endParaRPr>
          </a:p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(HPV 6, 11 </a:t>
            </a:r>
            <a:r>
              <a:rPr lang="ko-KR" altLang="en-US" sz="1400" b="1" dirty="0" smtClean="0">
                <a:solidFill>
                  <a:srgbClr val="002060"/>
                </a:solidFill>
              </a:rPr>
              <a:t>대표적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15074" y="2632072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1200" b="1" dirty="0" smtClean="0"/>
              <a:t> 피부 사마귀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손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발</a:t>
            </a:r>
            <a:r>
              <a:rPr lang="en-US" altLang="ko-KR" sz="1200" b="1" dirty="0" smtClean="0"/>
              <a:t>)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1928794" y="2774948"/>
            <a:ext cx="328614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순서도: 연결자 19"/>
          <p:cNvSpPr/>
          <p:nvPr/>
        </p:nvSpPr>
        <p:spPr>
          <a:xfrm>
            <a:off x="3764938" y="4522994"/>
            <a:ext cx="928694" cy="714380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99%</a:t>
            </a:r>
            <a:endParaRPr lang="ko-KR" altLang="en-US" b="1" dirty="0"/>
          </a:p>
        </p:txBody>
      </p:sp>
      <p:sp>
        <p:nvSpPr>
          <p:cNvPr id="21" name="순서도: 연결자 20"/>
          <p:cNvSpPr/>
          <p:nvPr/>
        </p:nvSpPr>
        <p:spPr>
          <a:xfrm>
            <a:off x="5038336" y="4527168"/>
            <a:ext cx="928694" cy="714380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70%</a:t>
            </a:r>
            <a:endParaRPr lang="ko-KR" altLang="en-US" b="1" dirty="0"/>
          </a:p>
        </p:txBody>
      </p:sp>
      <p:sp>
        <p:nvSpPr>
          <p:cNvPr id="22" name="순서도: 연결자 21"/>
          <p:cNvSpPr/>
          <p:nvPr/>
        </p:nvSpPr>
        <p:spPr>
          <a:xfrm>
            <a:off x="6333764" y="4536399"/>
            <a:ext cx="928694" cy="714380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50%</a:t>
            </a:r>
            <a:endParaRPr lang="ko-KR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64950" y="5291429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by </a:t>
            </a:r>
            <a:r>
              <a:rPr lang="ko-KR" altLang="en-US" sz="1200" b="1" dirty="0" err="1" smtClean="0"/>
              <a:t>고위험</a:t>
            </a:r>
            <a:r>
              <a:rPr lang="ko-KR" altLang="en-US" sz="1200" b="1" dirty="0" smtClean="0"/>
              <a:t> 유형</a:t>
            </a:r>
            <a:endParaRPr lang="ko-KR" alt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958790" y="5294287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by HPV 16, 18</a:t>
            </a:r>
            <a:endParaRPr lang="ko-KR" alt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361776" y="5291429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by HPV 16</a:t>
            </a:r>
            <a:endParaRPr lang="ko-KR" alt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142976" y="413227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/>
              <a:t>자궁경부암은</a:t>
            </a:r>
            <a:r>
              <a:rPr lang="en-US" altLang="ko-KR" b="1" dirty="0" smtClean="0"/>
              <a:t>..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감염과 </a:t>
            </a:r>
            <a:r>
              <a:rPr lang="ko-KR" altLang="en-US" sz="2400" b="1" dirty="0" err="1" smtClean="0">
                <a:latin typeface="+mn-ea"/>
              </a:rPr>
              <a:t>자궁경부암의</a:t>
            </a:r>
            <a:r>
              <a:rPr lang="ko-KR" altLang="en-US" sz="2400" b="1" dirty="0" smtClean="0">
                <a:latin typeface="+mn-ea"/>
              </a:rPr>
              <a:t> 자연사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576592" y="1378547"/>
            <a:ext cx="7922960" cy="2889273"/>
            <a:chOff x="861982" y="2862858"/>
            <a:chExt cx="7505848" cy="2656557"/>
          </a:xfrm>
        </p:grpSpPr>
        <p:grpSp>
          <p:nvGrpSpPr>
            <p:cNvPr id="6" name="그룹 43"/>
            <p:cNvGrpSpPr/>
            <p:nvPr/>
          </p:nvGrpSpPr>
          <p:grpSpPr>
            <a:xfrm>
              <a:off x="861982" y="2862858"/>
              <a:ext cx="7385756" cy="1793028"/>
              <a:chOff x="861982" y="2862858"/>
              <a:chExt cx="7385756" cy="1793028"/>
            </a:xfrm>
          </p:grpSpPr>
          <p:sp>
            <p:nvSpPr>
              <p:cNvPr id="10" name="모서리가 둥근 직사각형 9"/>
              <p:cNvSpPr/>
              <p:nvPr/>
            </p:nvSpPr>
            <p:spPr>
              <a:xfrm>
                <a:off x="861982" y="3409950"/>
                <a:ext cx="1477398" cy="720080"/>
              </a:xfrm>
              <a:prstGeom prst="round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latin typeface="+mn-ea"/>
                  </a:rPr>
                  <a:t>초기 </a:t>
                </a:r>
                <a:r>
                  <a:rPr lang="en-US" altLang="ko-KR" sz="1400" b="1" dirty="0" smtClean="0">
                    <a:latin typeface="+mn-ea"/>
                  </a:rPr>
                  <a:t>HPV </a:t>
                </a:r>
                <a:r>
                  <a:rPr lang="ko-KR" altLang="en-US" sz="1400" b="1" dirty="0" smtClean="0">
                    <a:latin typeface="+mn-ea"/>
                  </a:rPr>
                  <a:t>감염</a:t>
                </a:r>
                <a:endParaRPr lang="ko-KR" altLang="en-US" sz="1400" b="1" dirty="0">
                  <a:latin typeface="+mn-ea"/>
                </a:endParaRPr>
              </a:p>
            </p:txBody>
          </p:sp>
          <p:sp>
            <p:nvSpPr>
              <p:cNvPr id="11" name="모서리가 둥근 직사각형 10"/>
              <p:cNvSpPr/>
              <p:nvPr/>
            </p:nvSpPr>
            <p:spPr>
              <a:xfrm>
                <a:off x="2796952" y="3400425"/>
                <a:ext cx="1477398" cy="720080"/>
              </a:xfrm>
              <a:prstGeom prst="round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r>
                  <a:rPr lang="ko-KR" altLang="en-US" sz="1400" b="1" spc="-100" dirty="0" smtClean="0">
                    <a:latin typeface="+mn-ea"/>
                  </a:rPr>
                  <a:t>저등급 </a:t>
                </a:r>
                <a:r>
                  <a:rPr lang="ko-KR" altLang="en-US" sz="1400" b="1" spc="-100" dirty="0">
                    <a:latin typeface="+mn-ea"/>
                  </a:rPr>
                  <a:t>자</a:t>
                </a:r>
                <a:r>
                  <a:rPr lang="ko-KR" altLang="en-US" sz="1400" b="1" spc="-100" dirty="0" smtClean="0">
                    <a:latin typeface="+mn-ea"/>
                  </a:rPr>
                  <a:t>궁경부 </a:t>
                </a:r>
                <a:r>
                  <a:rPr lang="ko-KR" altLang="en-US" sz="1400" b="1" spc="-100" dirty="0" err="1" smtClean="0">
                    <a:latin typeface="+mn-ea"/>
                  </a:rPr>
                  <a:t>상피내종양</a:t>
                </a:r>
                <a:endParaRPr lang="en-US" altLang="ko-KR" sz="1400" b="1" spc="-100" dirty="0" smtClean="0">
                  <a:latin typeface="+mn-ea"/>
                </a:endParaRPr>
              </a:p>
              <a:p>
                <a:pPr algn="ctr" latinLnBrk="0"/>
                <a:r>
                  <a:rPr lang="en-US" altLang="ko-KR" sz="1400" b="1" spc="-100" dirty="0" smtClean="0">
                    <a:latin typeface="+mn-ea"/>
                  </a:rPr>
                  <a:t>(CIN1)</a:t>
                </a:r>
                <a:endParaRPr lang="ko-KR" altLang="en-US" sz="1400" b="1" spc="-100" dirty="0">
                  <a:latin typeface="+mn-ea"/>
                </a:endParaRPr>
              </a:p>
            </p:txBody>
          </p:sp>
          <p:sp>
            <p:nvSpPr>
              <p:cNvPr id="12" name="모서리가 둥근 직사각형 11"/>
              <p:cNvSpPr/>
              <p:nvPr/>
            </p:nvSpPr>
            <p:spPr>
              <a:xfrm>
                <a:off x="4772025" y="3400425"/>
                <a:ext cx="1477398" cy="720080"/>
              </a:xfrm>
              <a:prstGeom prst="round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r>
                  <a:rPr lang="ko-KR" altLang="en-US" sz="1400" b="1" spc="-100" dirty="0" smtClean="0">
                    <a:latin typeface="+mn-ea"/>
                  </a:rPr>
                  <a:t>고등급 자궁경부 </a:t>
                </a:r>
                <a:r>
                  <a:rPr lang="ko-KR" altLang="en-US" sz="1400" b="1" spc="-100" dirty="0" err="1" smtClean="0">
                    <a:latin typeface="+mn-ea"/>
                  </a:rPr>
                  <a:t>상피내종양</a:t>
                </a:r>
                <a:endParaRPr lang="en-US" altLang="ko-KR" sz="1400" b="1" spc="-100" dirty="0" smtClean="0">
                  <a:latin typeface="+mn-ea"/>
                </a:endParaRPr>
              </a:p>
              <a:p>
                <a:pPr algn="ctr" latinLnBrk="0"/>
                <a:r>
                  <a:rPr lang="en-US" altLang="ko-KR" sz="1400" b="1" spc="-100" dirty="0" smtClean="0">
                    <a:latin typeface="+mn-ea"/>
                  </a:rPr>
                  <a:t>(CIN2,3)</a:t>
                </a:r>
                <a:endParaRPr lang="ko-KR" altLang="en-US" sz="1400" b="1" spc="-100" dirty="0">
                  <a:latin typeface="+mn-ea"/>
                </a:endParaRPr>
              </a:p>
            </p:txBody>
          </p:sp>
          <p:sp>
            <p:nvSpPr>
              <p:cNvPr id="13" name="모서리가 둥근 직사각형 12"/>
              <p:cNvSpPr/>
              <p:nvPr/>
            </p:nvSpPr>
            <p:spPr>
              <a:xfrm>
                <a:off x="6770340" y="3406130"/>
                <a:ext cx="1477398" cy="720080"/>
              </a:xfrm>
              <a:prstGeom prst="round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500" b="1" smtClean="0"/>
                  <a:t>자궁경부</a:t>
                </a:r>
                <a:r>
                  <a:rPr lang="ko-KR" altLang="en-US" sz="1500" b="1"/>
                  <a:t>암</a:t>
                </a:r>
                <a:endParaRPr lang="ko-KR" altLang="en-US" sz="1500" b="1" dirty="0"/>
              </a:p>
            </p:txBody>
          </p:sp>
          <p:cxnSp>
            <p:nvCxnSpPr>
              <p:cNvPr id="14" name="직선 화살표 연결선 13"/>
              <p:cNvCxnSpPr/>
              <p:nvPr/>
            </p:nvCxnSpPr>
            <p:spPr>
              <a:xfrm>
                <a:off x="2348905" y="3703315"/>
                <a:ext cx="45757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화살표 연결선 14"/>
              <p:cNvCxnSpPr/>
              <p:nvPr/>
            </p:nvCxnSpPr>
            <p:spPr>
              <a:xfrm>
                <a:off x="2329855" y="3855715"/>
                <a:ext cx="45757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화살표 연결선 15"/>
              <p:cNvCxnSpPr/>
              <p:nvPr/>
            </p:nvCxnSpPr>
            <p:spPr>
              <a:xfrm>
                <a:off x="4311055" y="3703315"/>
                <a:ext cx="45757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화살표 연결선 16"/>
              <p:cNvCxnSpPr/>
              <p:nvPr/>
            </p:nvCxnSpPr>
            <p:spPr>
              <a:xfrm>
                <a:off x="4292005" y="3855715"/>
                <a:ext cx="45757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화살표 연결선 17"/>
              <p:cNvCxnSpPr/>
              <p:nvPr/>
            </p:nvCxnSpPr>
            <p:spPr>
              <a:xfrm>
                <a:off x="6287523" y="3768080"/>
                <a:ext cx="45757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직사각형 18"/>
              <p:cNvSpPr/>
              <p:nvPr/>
            </p:nvSpPr>
            <p:spPr>
              <a:xfrm>
                <a:off x="909607" y="2869704"/>
                <a:ext cx="3277970" cy="36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일시감염</a:t>
                </a:r>
                <a:endParaRPr lang="ko-KR" alt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4943872" y="2862858"/>
                <a:ext cx="3277970" cy="36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지속감염</a:t>
                </a:r>
                <a:endParaRPr lang="ko-KR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1910256" y="4293096"/>
                <a:ext cx="129677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b="1" dirty="0" smtClean="0">
                    <a:solidFill>
                      <a:schemeClr val="tx1"/>
                    </a:solidFill>
                  </a:rPr>
                  <a:t>~1</a:t>
                </a:r>
                <a:r>
                  <a:rPr lang="ko-KR" altLang="en-US" sz="1500" b="1" dirty="0" smtClean="0">
                    <a:solidFill>
                      <a:schemeClr val="tx1"/>
                    </a:solidFill>
                  </a:rPr>
                  <a:t>년</a:t>
                </a:r>
                <a:endParaRPr lang="ko-KR" altLang="en-US" sz="1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3923615" y="4295846"/>
                <a:ext cx="129677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b="1" dirty="0" smtClean="0">
                    <a:solidFill>
                      <a:schemeClr val="tx1"/>
                    </a:solidFill>
                  </a:rPr>
                  <a:t>1~5</a:t>
                </a:r>
                <a:r>
                  <a:rPr lang="ko-KR" altLang="en-US" sz="1500" b="1" dirty="0" smtClean="0">
                    <a:solidFill>
                      <a:schemeClr val="tx1"/>
                    </a:solidFill>
                  </a:rPr>
                  <a:t>년</a:t>
                </a:r>
                <a:endParaRPr lang="ko-KR" altLang="en-US" sz="1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5919961" y="4295846"/>
                <a:ext cx="129677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b="1" dirty="0" smtClean="0">
                    <a:solidFill>
                      <a:schemeClr val="tx1"/>
                    </a:solidFill>
                  </a:rPr>
                  <a:t>10~20</a:t>
                </a:r>
                <a:r>
                  <a:rPr lang="ko-KR" altLang="en-US" sz="1500" b="1" dirty="0" smtClean="0">
                    <a:solidFill>
                      <a:schemeClr val="tx1"/>
                    </a:solidFill>
                  </a:rPr>
                  <a:t>년</a:t>
                </a:r>
                <a:endParaRPr lang="ko-KR" altLang="en-US" sz="15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901661" y="5057750"/>
              <a:ext cx="1342034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ko-KR" altLang="en-US" sz="1200" b="1" dirty="0" smtClean="0">
                  <a:latin typeface="+mn-ea"/>
                </a:rPr>
                <a:t>자연퇴행 </a:t>
              </a:r>
              <a:r>
                <a:rPr lang="en-US" altLang="ko-KR" sz="1200" b="1" dirty="0" smtClean="0">
                  <a:latin typeface="+mn-ea"/>
                </a:rPr>
                <a:t>60%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altLang="ko-KR" sz="1200" b="1" dirty="0" smtClean="0">
                  <a:latin typeface="+mn-ea"/>
                </a:rPr>
                <a:t>1% </a:t>
              </a:r>
              <a:r>
                <a:rPr lang="ko-KR" altLang="en-US" sz="1200" b="1" dirty="0" smtClean="0">
                  <a:latin typeface="+mn-ea"/>
                </a:rPr>
                <a:t>암 진행</a:t>
              </a:r>
              <a:endParaRPr lang="ko-KR" altLang="en-US" sz="1200" b="1" dirty="0">
                <a:latin typeface="+mn-ea"/>
              </a:endParaRPr>
            </a:p>
          </p:txBody>
        </p:sp>
        <p:cxnSp>
          <p:nvCxnSpPr>
            <p:cNvPr id="8" name="직선 화살표 연결선 7"/>
            <p:cNvCxnSpPr>
              <a:stCxn id="7" idx="0"/>
            </p:cNvCxnSpPr>
            <p:nvPr/>
          </p:nvCxnSpPr>
          <p:spPr>
            <a:xfrm flipV="1">
              <a:off x="3572678" y="4130030"/>
              <a:ext cx="0" cy="927720"/>
            </a:xfrm>
            <a:prstGeom prst="straightConnector1">
              <a:avLst/>
            </a:prstGeom>
            <a:ln w="28575"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835236" y="5057750"/>
              <a:ext cx="3532594" cy="4244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ko-KR" altLang="en-US" sz="1200" b="1" dirty="0" smtClean="0">
                  <a:latin typeface="+mn-ea"/>
                </a:rPr>
                <a:t>자연퇴행 </a:t>
              </a:r>
              <a:r>
                <a:rPr lang="en-US" altLang="ko-KR" sz="1200" b="1" dirty="0" smtClean="0">
                  <a:latin typeface="+mn-ea"/>
                </a:rPr>
                <a:t>30~40%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altLang="ko-KR" sz="1200" b="1" dirty="0" smtClean="0">
                  <a:latin typeface="+mn-ea"/>
                </a:rPr>
                <a:t>CIN2</a:t>
              </a:r>
              <a:r>
                <a:rPr lang="ko-KR" altLang="en-US" sz="1200" b="1" dirty="0" smtClean="0">
                  <a:latin typeface="+mn-ea"/>
                </a:rPr>
                <a:t>의</a:t>
              </a:r>
              <a:r>
                <a:rPr lang="en-US" altLang="ko-KR" sz="1200" b="1" dirty="0" smtClean="0">
                  <a:latin typeface="+mn-ea"/>
                </a:rPr>
                <a:t> 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+mn-ea"/>
                </a:rPr>
                <a:t>5%, CIN3</a:t>
              </a:r>
              <a:r>
                <a:rPr lang="ko-KR" altLang="en-US" sz="1200" b="1" dirty="0" smtClean="0">
                  <a:solidFill>
                    <a:srgbClr val="FF0000"/>
                  </a:solidFill>
                  <a:latin typeface="+mn-ea"/>
                </a:rPr>
                <a:t>의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+mn-ea"/>
                </a:rPr>
                <a:t> 12% </a:t>
              </a:r>
              <a:r>
                <a:rPr lang="ko-KR" altLang="en-US" sz="1200" b="1" dirty="0" smtClean="0">
                  <a:solidFill>
                    <a:srgbClr val="FF0000"/>
                  </a:solidFill>
                  <a:latin typeface="+mn-ea"/>
                </a:rPr>
                <a:t>이상 에서 암으로</a:t>
              </a:r>
              <a:r>
                <a:rPr lang="ko-KR" altLang="en-US" sz="1200" b="1" dirty="0" smtClean="0">
                  <a:latin typeface="+mn-ea"/>
                </a:rPr>
                <a:t> 진행</a:t>
              </a:r>
              <a:endParaRPr lang="ko-KR" altLang="en-US" sz="1200" b="1" dirty="0">
                <a:latin typeface="+mn-ea"/>
              </a:endParaRPr>
            </a:p>
          </p:txBody>
        </p:sp>
      </p:grp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250494" y="4710940"/>
            <a:ext cx="8717130" cy="12849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성생활을 시작하면 대부분 평생 한 번 이상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HPV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에 감염 가능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en-US" altLang="ko-KR" sz="2000" b="1" dirty="0" smtClean="0">
                <a:latin typeface="+mn-ea"/>
              </a:rPr>
              <a:t>HPV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 전파 위험 인자 </a:t>
            </a:r>
            <a:r>
              <a:rPr lang="en-US" altLang="ko-KR" sz="2000" b="1" dirty="0" smtClean="0">
                <a:latin typeface="+mn-ea"/>
              </a:rPr>
              <a:t>: </a:t>
            </a:r>
            <a:r>
              <a:rPr lang="ko-KR" altLang="en-US" sz="2000" b="1" dirty="0" smtClean="0">
                <a:latin typeface="+mn-ea"/>
              </a:rPr>
              <a:t>다수의 성관계자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성 관계 빈도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기타 긴밀한 </a:t>
            </a:r>
            <a:endParaRPr lang="en-US" altLang="ko-KR" sz="2000" b="1" dirty="0" smtClean="0">
              <a:latin typeface="+mn-ea"/>
            </a:endParaRPr>
          </a:p>
          <a:p>
            <a:pPr latinLnBrk="0">
              <a:lnSpc>
                <a:spcPts val="3100"/>
              </a:lnSpc>
              <a:defRPr/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                                </a:t>
            </a:r>
            <a:r>
              <a:rPr lang="ko-KR" altLang="en-US" sz="2000" b="1" dirty="0" smtClean="0">
                <a:latin typeface="+mn-ea"/>
              </a:rPr>
              <a:t>피부접촉 빈도</a:t>
            </a:r>
            <a:endParaRPr lang="en-US" altLang="ko-KR" sz="2000" b="1" dirty="0" smtClean="0">
              <a:latin typeface="+mn-ea"/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 flipV="1">
            <a:off x="5429256" y="3000372"/>
            <a:ext cx="0" cy="1008989"/>
          </a:xfrm>
          <a:prstGeom prst="straightConnector1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국내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감염 현황</a:t>
            </a:r>
            <a:r>
              <a:rPr lang="en-US" altLang="ko-KR" sz="2400" b="1" dirty="0" smtClean="0">
                <a:latin typeface="+mn-ea"/>
              </a:rPr>
              <a:t>(1)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98434" y="1142984"/>
            <a:ext cx="8229600" cy="5001419"/>
          </a:xfrm>
          <a:prstGeom prst="rect">
            <a:avLst/>
          </a:prstGeom>
        </p:spPr>
        <p:txBody>
          <a:bodyPr/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000" b="1" dirty="0" smtClean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‘06-’11</a:t>
            </a:r>
            <a:r>
              <a:rPr lang="ko-KR" altLang="en-US" sz="2000" b="1" dirty="0" smtClean="0">
                <a:latin typeface="+mn-ea"/>
              </a:rPr>
              <a:t>년 </a:t>
            </a:r>
            <a:r>
              <a:rPr lang="en-US" altLang="ko-KR" sz="2000" b="1" dirty="0" smtClean="0">
                <a:latin typeface="+mn-ea"/>
              </a:rPr>
              <a:t>18~79</a:t>
            </a:r>
            <a:r>
              <a:rPr lang="ko-KR" altLang="en-US" sz="2000" b="1" dirty="0" smtClean="0">
                <a:latin typeface="+mn-ea"/>
              </a:rPr>
              <a:t>세 여성 </a:t>
            </a:r>
            <a:r>
              <a:rPr lang="en-US" altLang="ko-KR" sz="2000" b="1" dirty="0" smtClean="0">
                <a:latin typeface="+mn-ea"/>
              </a:rPr>
              <a:t>60,775</a:t>
            </a:r>
            <a:r>
              <a:rPr lang="ko-KR" altLang="en-US" sz="2000" b="1" dirty="0" smtClean="0">
                <a:latin typeface="+mn-ea"/>
              </a:rPr>
              <a:t>명 대상 실태조사 결과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조사 당시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defRPr/>
            </a:pPr>
            <a:r>
              <a:rPr lang="en-US" altLang="ko-KR" sz="2000" b="1" dirty="0" smtClean="0">
                <a:latin typeface="+mn-ea"/>
              </a:rPr>
              <a:t>    </a:t>
            </a:r>
            <a:r>
              <a:rPr lang="ko-KR" altLang="en-US" sz="2000" b="1" dirty="0" smtClean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34.2%</a:t>
            </a:r>
            <a:r>
              <a:rPr lang="ko-KR" altLang="en-US" sz="2000" b="1" dirty="0" smtClean="0">
                <a:latin typeface="+mn-ea"/>
              </a:rPr>
              <a:t>에서 </a:t>
            </a: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감염 상태 </a:t>
            </a:r>
            <a:endParaRPr lang="en-US" altLang="ko-KR" sz="2000" b="1" spc="-100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defRPr/>
            </a:pP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endParaRPr lang="en-US" altLang="ko-KR" sz="2000" b="1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ko-KR" sz="2000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570554"/>
            <a:ext cx="4338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0070C0"/>
                </a:solidFill>
                <a:latin typeface="+mn-ea"/>
              </a:rPr>
              <a:t>* </a:t>
            </a:r>
            <a:r>
              <a:rPr lang="ko-KR" altLang="en-US" sz="1100" b="1" dirty="0" err="1" smtClean="0">
                <a:solidFill>
                  <a:srgbClr val="0070C0"/>
                </a:solidFill>
                <a:latin typeface="+mn-ea"/>
              </a:rPr>
              <a:t>자료원</a:t>
            </a:r>
            <a:r>
              <a:rPr lang="en-US" altLang="ko-KR" sz="1100" b="1" dirty="0" smtClean="0">
                <a:solidFill>
                  <a:srgbClr val="0070C0"/>
                </a:solidFill>
                <a:latin typeface="+mn-ea"/>
              </a:rPr>
              <a:t>: Lee EH, et al. </a:t>
            </a:r>
            <a:r>
              <a:rPr lang="sv-SE" altLang="ko-KR" sz="1100" b="1" dirty="0">
                <a:solidFill>
                  <a:srgbClr val="0070C0"/>
                </a:solidFill>
                <a:latin typeface="+mn-ea"/>
              </a:rPr>
              <a:t>J Korean Med Sci 2012; 27: 1091-1097</a:t>
            </a:r>
            <a:endParaRPr lang="ko-KR" altLang="en-US" sz="1100" b="1" dirty="0">
              <a:solidFill>
                <a:srgbClr val="0070C0"/>
              </a:solidFill>
              <a:latin typeface="+mn-ea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670070" y="2249180"/>
          <a:ext cx="7688148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37629"/>
                <a:gridCol w="1537629"/>
                <a:gridCol w="768815"/>
                <a:gridCol w="768815"/>
                <a:gridCol w="768815"/>
                <a:gridCol w="768815"/>
                <a:gridCol w="768815"/>
                <a:gridCol w="768815"/>
              </a:tblGrid>
              <a:tr h="28799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연령</a:t>
                      </a:r>
                      <a:endParaRPr lang="ko-KR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조사대상자수</a:t>
                      </a:r>
                      <a:endParaRPr lang="ko-KR" altLang="en-US" sz="1400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HPV </a:t>
                      </a:r>
                      <a:r>
                        <a:rPr lang="ko-KR" altLang="en-US" sz="1400" dirty="0" smtClean="0"/>
                        <a:t>감염 양성</a:t>
                      </a:r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6021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bg1"/>
                          </a:solidFill>
                        </a:rPr>
                        <a:t>저위험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altLang="ko-KR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HPV 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감염</a:t>
                      </a:r>
                      <a:endParaRPr lang="en-US" altLang="ko-KR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400" spc="-10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sz="1400" spc="-100" baseline="0" dirty="0" smtClean="0">
                          <a:solidFill>
                            <a:schemeClr val="bg1"/>
                          </a:solidFill>
                        </a:rPr>
                        <a:t>중복감염 포함</a:t>
                      </a:r>
                      <a:r>
                        <a:rPr lang="en-US" altLang="ko-KR" sz="1400" spc="-1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sz="1400" spc="-1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bg1"/>
                          </a:solidFill>
                        </a:rPr>
                        <a:t>고위험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altLang="ko-KR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HPV 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감염</a:t>
                      </a:r>
                      <a:endParaRPr lang="en-US" altLang="ko-KR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400" spc="-10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sz="1400" spc="-100" baseline="0" dirty="0" smtClean="0">
                          <a:solidFill>
                            <a:schemeClr val="bg1"/>
                          </a:solidFill>
                        </a:rPr>
                        <a:t>중복감염 포함</a:t>
                      </a:r>
                      <a:r>
                        <a:rPr lang="en-US" altLang="ko-KR" sz="1400" spc="-1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sz="1400" spc="-1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계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79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60,775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pc="-100" baseline="0" dirty="0" smtClean="0">
                          <a:solidFill>
                            <a:schemeClr val="tx1"/>
                          </a:solidFill>
                        </a:rPr>
                        <a:t>10,159</a:t>
                      </a:r>
                      <a:endParaRPr lang="ko-KR" altLang="en-US" sz="1400" b="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16.7%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pc="-100" baseline="0" dirty="0" smtClean="0">
                          <a:solidFill>
                            <a:schemeClr val="tx1"/>
                          </a:solidFill>
                        </a:rPr>
                        <a:t>10,628</a:t>
                      </a:r>
                      <a:endParaRPr lang="ko-KR" altLang="en-US" sz="1400" b="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-100" baseline="0" dirty="0" smtClean="0">
                          <a:solidFill>
                            <a:srgbClr val="FF0000"/>
                          </a:solidFill>
                        </a:rPr>
                        <a:t>20,787</a:t>
                      </a:r>
                      <a:endParaRPr lang="ko-KR" altLang="en-US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34.2%</a:t>
                      </a:r>
                    </a:p>
                  </a:txBody>
                  <a:tcPr marL="9525" marR="9525" marT="9525" marB="0" anchor="ctr"/>
                </a:tc>
              </a:tr>
              <a:tr h="287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18-29</a:t>
                      </a:r>
                      <a:r>
                        <a:rPr lang="ko-KR" altLang="en-US" sz="1400" dirty="0" smtClean="0"/>
                        <a:t>세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4,297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972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22.6%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1,171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27.3%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2,143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49.9%</a:t>
                      </a:r>
                    </a:p>
                  </a:txBody>
                  <a:tcPr marL="9525" marR="9525" marT="9525" marB="0" anchor="ctr"/>
                </a:tc>
              </a:tr>
              <a:tr h="287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30-39</a:t>
                      </a:r>
                      <a:r>
                        <a:rPr lang="ko-KR" altLang="en-US" sz="1400" dirty="0" smtClean="0"/>
                        <a:t>세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16,907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2,698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16.0%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3,395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6,093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36.0%</a:t>
                      </a:r>
                    </a:p>
                  </a:txBody>
                  <a:tcPr marL="9525" marR="9525" marT="9525" marB="0" anchor="ctr"/>
                </a:tc>
              </a:tr>
              <a:tr h="287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40-49</a:t>
                      </a:r>
                      <a:r>
                        <a:rPr lang="ko-KR" altLang="en-US" sz="1400" dirty="0" smtClean="0"/>
                        <a:t>세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20,661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3,126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15.1%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3,226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15.6%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6,352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30.7%</a:t>
                      </a:r>
                    </a:p>
                  </a:txBody>
                  <a:tcPr marL="9525" marR="9525" marT="9525" marB="0" anchor="ctr"/>
                </a:tc>
              </a:tr>
              <a:tr h="287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50-59</a:t>
                      </a:r>
                      <a:r>
                        <a:rPr lang="ko-KR" altLang="en-US" sz="1400" dirty="0" smtClean="0"/>
                        <a:t>세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13,552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2,443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18.0%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1,922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14.2%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4,365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32.2%</a:t>
                      </a:r>
                    </a:p>
                  </a:txBody>
                  <a:tcPr marL="9525" marR="9525" marT="9525" marB="0" anchor="ctr"/>
                </a:tc>
              </a:tr>
              <a:tr h="287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60-69</a:t>
                      </a:r>
                      <a:r>
                        <a:rPr lang="ko-KR" altLang="en-US" sz="1400" dirty="0" smtClean="0"/>
                        <a:t>세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6,312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654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541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8.6%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1,195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18.9%</a:t>
                      </a:r>
                    </a:p>
                  </a:txBody>
                  <a:tcPr marL="9525" marR="9525" marT="9525" marB="0" anchor="ctr"/>
                </a:tc>
              </a:tr>
              <a:tr h="287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70-79</a:t>
                      </a:r>
                      <a:r>
                        <a:rPr lang="ko-KR" altLang="en-US" sz="1400" dirty="0" smtClean="0"/>
                        <a:t>세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1,746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266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15.2%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373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21.4%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639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36.6%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국내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감염 현황</a:t>
            </a:r>
            <a:r>
              <a:rPr lang="en-US" altLang="ko-KR" sz="2400" b="1" dirty="0" smtClean="0">
                <a:latin typeface="+mn-ea"/>
              </a:rPr>
              <a:t>(2)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98434" y="1142984"/>
            <a:ext cx="8229600" cy="5001419"/>
          </a:xfrm>
          <a:prstGeom prst="rect">
            <a:avLst/>
          </a:prstGeom>
        </p:spPr>
        <p:txBody>
          <a:bodyPr/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2000" b="1" dirty="0" smtClean="0">
                <a:latin typeface="+mn-ea"/>
              </a:rPr>
              <a:t>18~29</a:t>
            </a:r>
            <a:r>
              <a:rPr lang="ko-KR" altLang="en-US" sz="2000" b="1" dirty="0" smtClean="0">
                <a:latin typeface="+mn-ea"/>
              </a:rPr>
              <a:t>세에서 </a:t>
            </a:r>
            <a:r>
              <a:rPr lang="en-US" altLang="ko-KR" sz="2000" b="1" dirty="0" smtClean="0">
                <a:latin typeface="+mn-ea"/>
              </a:rPr>
              <a:t>49.9%</a:t>
            </a:r>
            <a:r>
              <a:rPr lang="ko-KR" altLang="en-US" sz="2000" b="1" dirty="0" smtClean="0">
                <a:latin typeface="+mn-ea"/>
              </a:rPr>
              <a:t>로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가장 높고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중년에서 감소하는 경향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defRPr/>
            </a:pP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endParaRPr lang="en-US" altLang="ko-KR" sz="2000" b="1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ko-KR" sz="2000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www.ncbi.nlm.nih.gov/corecgi/tileshop/tileshop.fcgi?p=PMC3&amp;id=349156&amp;s=32&amp;r=1&amp;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89" y="2000240"/>
            <a:ext cx="6403413" cy="4000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6438" y="6009521"/>
            <a:ext cx="4725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0070C0"/>
                </a:solidFill>
                <a:latin typeface="+mn-ea"/>
              </a:rPr>
              <a:t>* </a:t>
            </a:r>
            <a:r>
              <a:rPr lang="ko-KR" altLang="en-US" sz="1200" b="1" dirty="0" err="1" smtClean="0">
                <a:solidFill>
                  <a:srgbClr val="0070C0"/>
                </a:solidFill>
                <a:latin typeface="+mn-ea"/>
              </a:rPr>
              <a:t>자료원</a:t>
            </a:r>
            <a:r>
              <a:rPr lang="en-US" altLang="ko-KR" sz="1200" b="1" dirty="0" smtClean="0">
                <a:solidFill>
                  <a:srgbClr val="0070C0"/>
                </a:solidFill>
                <a:latin typeface="+mn-ea"/>
              </a:rPr>
              <a:t>: Lee EH, et al. </a:t>
            </a:r>
            <a:r>
              <a:rPr lang="sv-SE" altLang="ko-KR" sz="1200" b="1" dirty="0">
                <a:solidFill>
                  <a:srgbClr val="0070C0"/>
                </a:solidFill>
                <a:latin typeface="+mn-ea"/>
              </a:rPr>
              <a:t>J Korean Med Sci 2012; 27: 1091-1097</a:t>
            </a:r>
            <a:endParaRPr lang="ko-KR" altLang="en-US" sz="1200" b="1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ko-KR" altLang="en-US" sz="2400" b="1" dirty="0" err="1" smtClean="0">
                <a:latin typeface="+mn-ea"/>
              </a:rPr>
              <a:t>자궁경부암</a:t>
            </a:r>
            <a:r>
              <a:rPr lang="ko-KR" altLang="en-US" sz="2400" b="1" dirty="0" smtClean="0">
                <a:latin typeface="+mn-ea"/>
              </a:rPr>
              <a:t> 질병부담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98434" y="1142984"/>
            <a:ext cx="8229600" cy="5001419"/>
          </a:xfrm>
          <a:prstGeom prst="rect">
            <a:avLst/>
          </a:prstGeom>
        </p:spPr>
        <p:txBody>
          <a:bodyPr/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매년 전세계 </a:t>
            </a:r>
            <a:r>
              <a:rPr lang="en-US" altLang="ko-KR" sz="2000" b="1" dirty="0" smtClean="0">
                <a:latin typeface="+mn-ea"/>
              </a:rPr>
              <a:t>53</a:t>
            </a:r>
            <a:r>
              <a:rPr lang="ko-KR" altLang="en-US" sz="2000" b="1" dirty="0" smtClean="0">
                <a:latin typeface="+mn-ea"/>
              </a:rPr>
              <a:t>만 명이 자궁경부암으로 신규 진단</a:t>
            </a:r>
            <a:r>
              <a:rPr lang="en-US" altLang="ko-KR" sz="2000" b="1" dirty="0" smtClean="0">
                <a:latin typeface="+mn-ea"/>
              </a:rPr>
              <a:t>, 26</a:t>
            </a:r>
            <a:r>
              <a:rPr lang="ko-KR" altLang="en-US" sz="2000" b="1" dirty="0" smtClean="0">
                <a:latin typeface="+mn-ea"/>
              </a:rPr>
              <a:t>만 </a:t>
            </a:r>
            <a:r>
              <a:rPr lang="en-US" altLang="ko-KR" sz="2000" b="1" dirty="0" smtClean="0">
                <a:latin typeface="+mn-ea"/>
              </a:rPr>
              <a:t>6</a:t>
            </a:r>
            <a:r>
              <a:rPr lang="ko-KR" altLang="en-US" sz="2000" b="1" dirty="0" smtClean="0">
                <a:latin typeface="+mn-ea"/>
              </a:rPr>
              <a:t>천명이 </a:t>
            </a:r>
            <a:r>
              <a:rPr lang="en-US" altLang="ko-KR" sz="2000" b="1" dirty="0" smtClean="0">
                <a:latin typeface="+mn-ea"/>
              </a:rPr>
              <a:t>HPV</a:t>
            </a:r>
            <a:r>
              <a:rPr lang="ko-KR" altLang="en-US" sz="2000" b="1" dirty="0" smtClean="0">
                <a:latin typeface="+mn-ea"/>
              </a:rPr>
              <a:t>로 인한 </a:t>
            </a:r>
            <a:r>
              <a:rPr lang="ko-KR" altLang="en-US" sz="2000" b="1" dirty="0" err="1" smtClean="0">
                <a:latin typeface="+mn-ea"/>
              </a:rPr>
              <a:t>자궁경부암과</a:t>
            </a:r>
            <a:r>
              <a:rPr lang="ko-KR" altLang="en-US" sz="2000" b="1" dirty="0" smtClean="0">
                <a:latin typeface="+mn-ea"/>
              </a:rPr>
              <a:t> 관련하여 사망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defRPr/>
            </a:pP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endParaRPr lang="en-US" altLang="ko-KR" sz="2000" b="1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ko-KR" sz="2000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40"/>
          <p:cNvSpPr txBox="1">
            <a:spLocks noChangeArrowheads="1"/>
          </p:cNvSpPr>
          <p:nvPr/>
        </p:nvSpPr>
        <p:spPr bwMode="auto">
          <a:xfrm>
            <a:off x="428596" y="2428868"/>
            <a:ext cx="4779265" cy="36420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국내 역학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buFont typeface="Wingdings" pitchFamily="2" charset="2"/>
              <a:buChar char="Ø"/>
              <a:defRPr/>
            </a:pPr>
            <a:endParaRPr lang="en-US" altLang="ko-KR" sz="800" b="1" dirty="0" smtClean="0">
              <a:latin typeface="+mn-ea"/>
            </a:endParaRPr>
          </a:p>
          <a:p>
            <a:pPr marL="271463" indent="-92075" latinLnBrk="0">
              <a:lnSpc>
                <a:spcPts val="3100"/>
              </a:lnSpc>
              <a:buFont typeface="Wingdings" pitchFamily="2" charset="2"/>
              <a:buChar char="ü"/>
              <a:defRPr/>
            </a:pPr>
            <a:r>
              <a:rPr lang="ko-KR" altLang="en-US" sz="2000" b="1" dirty="0" smtClean="0">
                <a:latin typeface="+mn-ea"/>
              </a:rPr>
              <a:t>전체 여성 암 중 </a:t>
            </a:r>
            <a:r>
              <a:rPr lang="en-US" altLang="ko-KR" sz="2000" b="1" dirty="0" smtClean="0">
                <a:latin typeface="+mn-ea"/>
              </a:rPr>
              <a:t>7</a:t>
            </a:r>
            <a:r>
              <a:rPr lang="ko-KR" altLang="en-US" sz="2000" b="1" dirty="0" smtClean="0">
                <a:latin typeface="+mn-ea"/>
              </a:rPr>
              <a:t>위</a:t>
            </a:r>
            <a:r>
              <a:rPr lang="en-US" altLang="ko-KR" sz="2000" dirty="0" smtClean="0">
                <a:latin typeface="+mn-ea"/>
              </a:rPr>
              <a:t>(2013)</a:t>
            </a:r>
          </a:p>
          <a:p>
            <a:pPr marL="449263" lvl="1" indent="-88900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1600" b="1" dirty="0" smtClean="0">
                <a:latin typeface="+mn-ea"/>
              </a:rPr>
              <a:t>매년 </a:t>
            </a:r>
            <a:r>
              <a:rPr lang="en-US" altLang="ko-KR" sz="1600" b="1" dirty="0" smtClean="0">
                <a:latin typeface="+mn-ea"/>
              </a:rPr>
              <a:t>3,300</a:t>
            </a:r>
            <a:r>
              <a:rPr lang="ko-KR" altLang="en-US" sz="1600" b="1" dirty="0" smtClean="0">
                <a:latin typeface="+mn-ea"/>
              </a:rPr>
              <a:t>명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여성이 </a:t>
            </a:r>
            <a:r>
              <a:rPr lang="ko-KR" altLang="en-US" sz="1600" b="1" dirty="0" err="1" smtClean="0">
                <a:latin typeface="+mn-ea"/>
              </a:rPr>
              <a:t>자궁경부암으로</a:t>
            </a:r>
            <a:r>
              <a:rPr lang="ko-KR" altLang="en-US" sz="1600" b="1" dirty="0" smtClean="0">
                <a:latin typeface="+mn-ea"/>
              </a:rPr>
              <a:t> 진단</a:t>
            </a:r>
            <a:r>
              <a:rPr lang="en-US" altLang="ko-KR" sz="1600" b="1" dirty="0" smtClean="0">
                <a:latin typeface="+mn-ea"/>
              </a:rPr>
              <a:t>, 900</a:t>
            </a:r>
            <a:r>
              <a:rPr lang="ko-KR" altLang="en-US" sz="1600" b="1" dirty="0" smtClean="0">
                <a:latin typeface="+mn-ea"/>
              </a:rPr>
              <a:t>명 내외 사망</a:t>
            </a:r>
            <a:endParaRPr lang="en-US" altLang="ko-KR" sz="1600" b="1" dirty="0" smtClean="0">
              <a:latin typeface="+mn-ea"/>
            </a:endParaRPr>
          </a:p>
          <a:p>
            <a:pPr marL="271463" lvl="1" indent="-92075" latinLnBrk="0">
              <a:buFont typeface="Wingdings" pitchFamily="2" charset="2"/>
              <a:buChar char="§"/>
              <a:defRPr/>
            </a:pPr>
            <a:endParaRPr lang="en-US" altLang="ko-KR" sz="800" b="1" dirty="0" smtClean="0">
              <a:latin typeface="+mn-ea"/>
            </a:endParaRPr>
          </a:p>
          <a:p>
            <a:pPr marL="271463" indent="-92075" latinLnBrk="0">
              <a:lnSpc>
                <a:spcPts val="3100"/>
              </a:lnSpc>
              <a:buFont typeface="Wingdings" pitchFamily="2" charset="2"/>
              <a:buChar char="ü"/>
              <a:defRPr/>
            </a:pPr>
            <a:r>
              <a:rPr lang="ko-KR" altLang="en-US" sz="2000" b="1" spc="-100" dirty="0" err="1" smtClean="0">
                <a:solidFill>
                  <a:srgbClr val="002060"/>
                </a:solidFill>
                <a:latin typeface="+mn-ea"/>
              </a:rPr>
              <a:t>자궁경부암은</a:t>
            </a:r>
            <a:r>
              <a:rPr lang="ko-KR" altLang="en-US" sz="2000" b="1" spc="-100" dirty="0" smtClean="0">
                <a:solidFill>
                  <a:srgbClr val="002060"/>
                </a:solidFill>
                <a:latin typeface="+mn-ea"/>
              </a:rPr>
              <a:t> 국내 여성에서 </a:t>
            </a:r>
            <a:r>
              <a:rPr lang="en-US" altLang="ko-KR" sz="2000" b="1" spc="-100" dirty="0" smtClean="0">
                <a:solidFill>
                  <a:srgbClr val="002060"/>
                </a:solidFill>
                <a:latin typeface="+mn-ea"/>
              </a:rPr>
              <a:t>HPV </a:t>
            </a:r>
            <a:r>
              <a:rPr lang="ko-KR" altLang="en-US" sz="2000" b="1" spc="-100" dirty="0" smtClean="0">
                <a:solidFill>
                  <a:srgbClr val="002060"/>
                </a:solidFill>
                <a:latin typeface="+mn-ea"/>
              </a:rPr>
              <a:t>감염으로 인한 암 중 </a:t>
            </a:r>
            <a:r>
              <a:rPr lang="en-US" altLang="ko-KR" sz="2000" b="1" spc="-100" dirty="0" smtClean="0">
                <a:solidFill>
                  <a:srgbClr val="002060"/>
                </a:solidFill>
                <a:latin typeface="+mn-ea"/>
              </a:rPr>
              <a:t>92% </a:t>
            </a:r>
            <a:r>
              <a:rPr lang="ko-KR" altLang="en-US" sz="2000" b="1" spc="-100" dirty="0" smtClean="0">
                <a:solidFill>
                  <a:srgbClr val="002060"/>
                </a:solidFill>
                <a:latin typeface="+mn-ea"/>
              </a:rPr>
              <a:t>차지 </a:t>
            </a:r>
            <a:r>
              <a:rPr lang="en-US" altLang="ko-KR" sz="2000" b="1" spc="-100" dirty="0" smtClean="0">
                <a:solidFill>
                  <a:srgbClr val="002060"/>
                </a:solidFill>
                <a:latin typeface="+mn-ea"/>
              </a:rPr>
              <a:t> </a:t>
            </a:r>
          </a:p>
          <a:p>
            <a:pPr marL="271463" indent="-92075" latinLnBrk="0">
              <a:buFont typeface="Wingdings" pitchFamily="2" charset="2"/>
              <a:buChar char="Ø"/>
              <a:defRPr/>
            </a:pPr>
            <a:endParaRPr lang="en-US" altLang="ko-KR" sz="800" b="1" dirty="0" smtClean="0">
              <a:latin typeface="+mn-ea"/>
            </a:endParaRPr>
          </a:p>
          <a:p>
            <a:pPr marL="271463" indent="-92075" latinLnBrk="0">
              <a:lnSpc>
                <a:spcPts val="3100"/>
              </a:lnSpc>
              <a:buFont typeface="Wingdings" pitchFamily="2" charset="2"/>
              <a:buChar char="ü"/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국내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n-ea"/>
              </a:rPr>
              <a:t>자궁경부암의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65.1%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가 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marL="271463" indent="-92075" latinLnBrk="0">
              <a:lnSpc>
                <a:spcPts val="3100"/>
              </a:lnSpc>
              <a:defRPr/>
            </a:pP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    HPV 16, 18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형과 관련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5857892"/>
            <a:ext cx="3296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latin typeface="+mn-ea"/>
              </a:rPr>
              <a:t>* </a:t>
            </a:r>
            <a:r>
              <a:rPr lang="ko-KR" altLang="en-US" sz="1100" b="1" dirty="0" err="1" smtClean="0">
                <a:latin typeface="+mn-ea"/>
              </a:rPr>
              <a:t>자료원</a:t>
            </a:r>
            <a:r>
              <a:rPr lang="en-US" altLang="ko-KR" sz="1100" b="1" dirty="0" smtClean="0">
                <a:latin typeface="+mn-ea"/>
              </a:rPr>
              <a:t>: </a:t>
            </a:r>
            <a:r>
              <a:rPr lang="ko-KR" altLang="en-US" sz="1100" b="1" dirty="0" err="1" smtClean="0">
                <a:latin typeface="+mn-ea"/>
              </a:rPr>
              <a:t>국가암정보센터</a:t>
            </a:r>
            <a:r>
              <a:rPr lang="en-US" altLang="ko-KR" sz="1100" b="1" dirty="0">
                <a:latin typeface="+mn-ea"/>
              </a:rPr>
              <a:t>,</a:t>
            </a:r>
            <a:r>
              <a:rPr lang="en-US" altLang="ko-KR" sz="1100" b="1" dirty="0" smtClean="0">
                <a:latin typeface="+mn-ea"/>
              </a:rPr>
              <a:t> 2013 </a:t>
            </a:r>
            <a:r>
              <a:rPr lang="ko-KR" altLang="en-US" sz="1100" b="1" dirty="0" err="1" smtClean="0">
                <a:latin typeface="+mn-ea"/>
              </a:rPr>
              <a:t>암등록</a:t>
            </a:r>
            <a:r>
              <a:rPr lang="ko-KR" altLang="en-US" sz="1100" b="1" dirty="0" smtClean="0">
                <a:latin typeface="+mn-ea"/>
              </a:rPr>
              <a:t> 통계자료</a:t>
            </a:r>
            <a:endParaRPr lang="ko-KR" altLang="en-US" sz="1100" b="1" dirty="0">
              <a:latin typeface="+mn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5214942" y="2643182"/>
            <a:ext cx="3491834" cy="3000396"/>
            <a:chOff x="5214942" y="2643182"/>
            <a:chExt cx="3491834" cy="3000396"/>
          </a:xfrm>
        </p:grpSpPr>
        <p:pic>
          <p:nvPicPr>
            <p:cNvPr id="10" name="_x187962664" descr="EMB00001ed0649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8232" t="29927" r="17719" b="20900"/>
            <a:stretch>
              <a:fillRect/>
            </a:stretch>
          </p:blipFill>
          <p:spPr bwMode="auto">
            <a:xfrm>
              <a:off x="5214942" y="2643182"/>
              <a:ext cx="3491834" cy="30003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7429520" y="4429132"/>
              <a:ext cx="1000132" cy="214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백신 개관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28596" y="1071546"/>
            <a:ext cx="8229600" cy="5001419"/>
          </a:xfrm>
          <a:prstGeom prst="rect">
            <a:avLst/>
          </a:prstGeom>
        </p:spPr>
        <p:txBody>
          <a:bodyPr/>
          <a:lstStyle/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흔히 </a:t>
            </a:r>
            <a:r>
              <a:rPr lang="ko-KR" altLang="en-US" sz="2000" b="1" dirty="0" err="1" smtClean="0">
                <a:latin typeface="+mn-ea"/>
              </a:rPr>
              <a:t>자궁경부암</a:t>
            </a:r>
            <a:r>
              <a:rPr lang="ko-KR" altLang="en-US" sz="2000" b="1" dirty="0" smtClean="0">
                <a:latin typeface="+mn-ea"/>
              </a:rPr>
              <a:t> 백신이라고 알려진 </a:t>
            </a: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백신은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성생활을 시작하기 전에 접종할 경우 약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70%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의 자궁경부암을 예방</a:t>
            </a:r>
            <a:r>
              <a:rPr lang="ko-KR" altLang="en-US" sz="2000" b="1" dirty="0" smtClean="0">
                <a:latin typeface="+mn-ea"/>
              </a:rPr>
              <a:t>할 수 있습니다</a:t>
            </a:r>
            <a:r>
              <a:rPr lang="en-US" altLang="ko-KR" sz="2000" b="1" dirty="0" smtClean="0">
                <a:latin typeface="+mn-ea"/>
              </a:rPr>
              <a:t>.</a:t>
            </a:r>
          </a:p>
          <a:p>
            <a:pPr marL="271463" indent="-271463" latinLnBrk="0">
              <a:buFont typeface="Wingdings" pitchFamily="2" charset="2"/>
              <a:buChar char="Ø"/>
              <a:defRPr/>
            </a:pPr>
            <a:endParaRPr lang="en-US" altLang="ko-KR" sz="800" b="1" dirty="0" smtClean="0">
              <a:solidFill>
                <a:srgbClr val="FF0000"/>
              </a:solidFill>
              <a:latin typeface="+mn-ea"/>
            </a:endParaRPr>
          </a:p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국가예방접종으로 도입된 </a:t>
            </a: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백신은 두 가지</a:t>
            </a:r>
            <a:r>
              <a:rPr lang="en-US" altLang="ko-KR" sz="2000" b="1" dirty="0" smtClean="0">
                <a:latin typeface="+mn-ea"/>
              </a:rPr>
              <a:t>(4</a:t>
            </a:r>
            <a:r>
              <a:rPr lang="ko-KR" altLang="en-US" sz="2000" b="1" dirty="0" smtClean="0">
                <a:latin typeface="+mn-ea"/>
              </a:rPr>
              <a:t>가</a:t>
            </a:r>
            <a:r>
              <a:rPr lang="en-US" altLang="ko-KR" sz="2000" b="1" dirty="0" smtClean="0">
                <a:latin typeface="+mn-ea"/>
              </a:rPr>
              <a:t>, 2</a:t>
            </a:r>
            <a:r>
              <a:rPr lang="ko-KR" altLang="en-US" sz="2000" b="1" dirty="0" smtClean="0">
                <a:latin typeface="+mn-ea"/>
              </a:rPr>
              <a:t>가</a:t>
            </a:r>
            <a:r>
              <a:rPr lang="en-US" altLang="ko-KR" sz="2000" b="1" dirty="0" smtClean="0">
                <a:latin typeface="+mn-ea"/>
              </a:rPr>
              <a:t>)</a:t>
            </a:r>
            <a:r>
              <a:rPr lang="ko-KR" altLang="en-US" sz="2000" b="1" dirty="0" smtClean="0">
                <a:latin typeface="+mn-ea"/>
              </a:rPr>
              <a:t> 이며</a:t>
            </a:r>
            <a:r>
              <a:rPr lang="en-US" altLang="ko-KR" sz="2000" b="1" dirty="0" smtClean="0">
                <a:latin typeface="+mn-ea"/>
              </a:rPr>
              <a:t>, </a:t>
            </a: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두 백신 모두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n-ea"/>
              </a:rPr>
              <a:t>고위험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HPV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유형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(16, 18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형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)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을 포함하고 있습니다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. </a:t>
            </a: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en-US" altLang="ko-KR" sz="2000" b="1" dirty="0" smtClean="0">
                <a:latin typeface="+mn-ea"/>
              </a:rPr>
              <a:t>   </a:t>
            </a:r>
            <a:r>
              <a:rPr lang="ko-KR" altLang="en-US" sz="2000" b="1" dirty="0" smtClean="0">
                <a:latin typeface="+mn-ea"/>
              </a:rPr>
              <a:t>이 유형들이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70%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의 자궁경부암을 </a:t>
            </a:r>
            <a:r>
              <a:rPr lang="ko-KR" altLang="en-US" sz="2000" b="1" dirty="0" smtClean="0">
                <a:latin typeface="+mn-ea"/>
              </a:rPr>
              <a:t>일으킵니다</a:t>
            </a:r>
            <a:r>
              <a:rPr lang="en-US" altLang="ko-KR" sz="2000" b="1" dirty="0" smtClean="0">
                <a:latin typeface="+mn-ea"/>
              </a:rPr>
              <a:t>. HPV </a:t>
            </a:r>
            <a:r>
              <a:rPr lang="ko-KR" altLang="en-US" sz="2000" b="1" dirty="0" smtClean="0">
                <a:latin typeface="+mn-ea"/>
              </a:rPr>
              <a:t>백신은 이 유형의 </a:t>
            </a: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감염을 거의 </a:t>
            </a:r>
            <a:r>
              <a:rPr lang="en-US" altLang="ko-KR" sz="2000" b="1" dirty="0" smtClean="0">
                <a:latin typeface="+mn-ea"/>
              </a:rPr>
              <a:t>100% </a:t>
            </a:r>
            <a:r>
              <a:rPr lang="ko-KR" altLang="en-US" sz="2000" b="1" dirty="0" smtClean="0">
                <a:latin typeface="+mn-ea"/>
              </a:rPr>
              <a:t>예방합니다</a:t>
            </a:r>
            <a:r>
              <a:rPr lang="en-US" altLang="ko-KR" sz="2000" b="1" dirty="0" smtClean="0">
                <a:latin typeface="+mn-ea"/>
              </a:rPr>
              <a:t>.</a:t>
            </a:r>
          </a:p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8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</a:t>
            </a:r>
            <a:r>
              <a:rPr lang="ko-KR" altLang="en-US" sz="2000" b="1" dirty="0" smtClean="0">
                <a:latin typeface="+mn-ea"/>
              </a:rPr>
              <a:t>신은</a:t>
            </a:r>
            <a:r>
              <a:rPr lang="ko-KR" altLang="en-US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만 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12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세 여성에서 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회 접종을 권고하며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권고된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스케줄을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완료하는 것이 최대의 백신 효과를 기대하는데 매우 중요합니다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.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ko-KR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백신 종류</a:t>
            </a: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104744" y="1652577"/>
            <a:ext cx="8860392" cy="3644384"/>
            <a:chOff x="142844" y="1928802"/>
            <a:chExt cx="8860392" cy="3644384"/>
          </a:xfrm>
        </p:grpSpPr>
        <p:sp>
          <p:nvSpPr>
            <p:cNvPr id="18" name="TextBox 40"/>
            <p:cNvSpPr txBox="1">
              <a:spLocks noChangeArrowheads="1"/>
            </p:cNvSpPr>
            <p:nvPr/>
          </p:nvSpPr>
          <p:spPr bwMode="auto">
            <a:xfrm>
              <a:off x="142844" y="1928802"/>
              <a:ext cx="4214842" cy="4898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1463" indent="-271463" latinLnBrk="0">
                <a:lnSpc>
                  <a:spcPts val="3100"/>
                </a:lnSpc>
                <a:buFont typeface="Wingdings" pitchFamily="2" charset="2"/>
                <a:buChar char="Ø"/>
                <a:defRPr/>
              </a:pPr>
              <a:r>
                <a:rPr lang="ko-KR" altLang="en-US" b="1" dirty="0" err="1" smtClean="0">
                  <a:latin typeface="+mn-ea"/>
                </a:rPr>
                <a:t>가다실</a:t>
              </a:r>
              <a:r>
                <a:rPr lang="en-US" altLang="ko-KR" b="1" dirty="0" smtClean="0">
                  <a:latin typeface="+mn-ea"/>
                </a:rPr>
                <a:t>(MSD, ’07</a:t>
              </a:r>
              <a:r>
                <a:rPr lang="ko-KR" altLang="en-US" b="1" dirty="0" smtClean="0">
                  <a:latin typeface="+mn-ea"/>
                </a:rPr>
                <a:t>년 허가</a:t>
              </a:r>
              <a:r>
                <a:rPr lang="en-US" altLang="ko-KR" b="1" dirty="0" smtClean="0">
                  <a:latin typeface="+mn-ea"/>
                </a:rPr>
                <a:t>) </a:t>
              </a:r>
            </a:p>
          </p:txBody>
        </p:sp>
        <p:grpSp>
          <p:nvGrpSpPr>
            <p:cNvPr id="19" name="그룹 13"/>
            <p:cNvGrpSpPr/>
            <p:nvPr/>
          </p:nvGrpSpPr>
          <p:grpSpPr>
            <a:xfrm>
              <a:off x="214282" y="2643182"/>
              <a:ext cx="8788954" cy="2930004"/>
              <a:chOff x="214282" y="2643182"/>
              <a:chExt cx="8788954" cy="2930004"/>
            </a:xfrm>
          </p:grpSpPr>
          <p:pic>
            <p:nvPicPr>
              <p:cNvPr id="21" name="_x191471288" descr="EMB00001ed064a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696" t="33981" r="45213" b="14891"/>
              <a:stretch>
                <a:fillRect/>
              </a:stretch>
            </p:blipFill>
            <p:spPr bwMode="auto">
              <a:xfrm>
                <a:off x="4500562" y="2643182"/>
                <a:ext cx="4502674" cy="2930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_x139745152" descr="EMB00001ed064a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1644" t="30666" r="48599" b="11577"/>
              <a:stretch>
                <a:fillRect/>
              </a:stretch>
            </p:blipFill>
            <p:spPr bwMode="auto">
              <a:xfrm>
                <a:off x="214282" y="2643182"/>
                <a:ext cx="4248472" cy="2930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직사각형 19"/>
            <p:cNvSpPr/>
            <p:nvPr/>
          </p:nvSpPr>
          <p:spPr>
            <a:xfrm>
              <a:off x="4781633" y="1987624"/>
              <a:ext cx="33448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ko-KR" altLang="en-US" b="1" dirty="0" err="1" smtClean="0">
                  <a:latin typeface="+mn-ea"/>
                </a:rPr>
                <a:t>서바릭스</a:t>
              </a:r>
              <a:r>
                <a:rPr lang="en-US" altLang="ko-KR" b="1" dirty="0" smtClean="0">
                  <a:latin typeface="+mn-ea"/>
                </a:rPr>
                <a:t>(GSK, ’08</a:t>
              </a:r>
              <a:r>
                <a:rPr lang="ko-KR" altLang="en-US" b="1" dirty="0" smtClean="0">
                  <a:latin typeface="+mn-ea"/>
                </a:rPr>
                <a:t>년 허가</a:t>
              </a:r>
              <a:r>
                <a:rPr lang="en-US" altLang="ko-KR" b="1" dirty="0" smtClean="0">
                  <a:latin typeface="+mn-ea"/>
                </a:rPr>
                <a:t>)</a:t>
              </a:r>
              <a:endParaRPr lang="ko-KR" altLang="en-US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   사업개요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4" name="TextBox 40"/>
          <p:cNvSpPr txBox="1">
            <a:spLocks noChangeArrowheads="1"/>
          </p:cNvSpPr>
          <p:nvPr/>
        </p:nvSpPr>
        <p:spPr bwMode="auto">
          <a:xfrm>
            <a:off x="285720" y="1142984"/>
            <a:ext cx="842968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사업 목적</a:t>
            </a:r>
            <a:endParaRPr lang="en-US" altLang="ko-KR" sz="2000" b="1" dirty="0" smtClean="0">
              <a:latin typeface="+mn-ea"/>
            </a:endParaRPr>
          </a:p>
          <a:p>
            <a:pPr marL="728663" lvl="1" indent="-271463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2000" b="1" spc="-100" dirty="0" smtClean="0">
                <a:latin typeface="+mn-ea"/>
              </a:rPr>
              <a:t>초경을 전후한 청소년기는 신체적</a:t>
            </a:r>
            <a:r>
              <a:rPr lang="en-US" altLang="ko-KR" sz="2000" b="1" spc="-100" dirty="0" smtClean="0">
                <a:latin typeface="+mn-ea"/>
              </a:rPr>
              <a:t>, </a:t>
            </a:r>
            <a:r>
              <a:rPr lang="ko-KR" altLang="en-US" sz="2000" b="1" spc="-100" dirty="0" smtClean="0">
                <a:latin typeface="+mn-ea"/>
              </a:rPr>
              <a:t>정서적으로 큰 변화를 겪는 시기</a:t>
            </a:r>
            <a:endParaRPr lang="en-US" altLang="ko-KR" sz="2000" b="1" spc="-100" dirty="0" smtClean="0">
              <a:latin typeface="+mn-ea"/>
            </a:endParaRPr>
          </a:p>
          <a:p>
            <a:pPr marL="728663" lvl="1" indent="-271463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2000" b="1" dirty="0" smtClean="0">
                <a:latin typeface="+mn-ea"/>
              </a:rPr>
              <a:t>여성 청소년에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대한 상담과 진찰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예방접종을 통해 건강한 여성으로 성장 지원 </a:t>
            </a:r>
            <a:endParaRPr lang="en-US" altLang="ko-KR" sz="2000" b="1" dirty="0" smtClean="0">
              <a:latin typeface="+mn-ea"/>
            </a:endParaRPr>
          </a:p>
          <a:p>
            <a:pPr marL="728663" lvl="1" indent="-271463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2000" b="1" dirty="0" smtClean="0">
                <a:latin typeface="+mn-ea"/>
              </a:rPr>
              <a:t>모성보호를 통한 </a:t>
            </a:r>
            <a:r>
              <a:rPr lang="ko-KR" altLang="en-US" sz="2000" b="1" dirty="0" err="1" smtClean="0">
                <a:latin typeface="+mn-ea"/>
              </a:rPr>
              <a:t>저출산</a:t>
            </a:r>
            <a:r>
              <a:rPr lang="ko-KR" altLang="en-US" sz="2000" b="1" dirty="0" smtClean="0">
                <a:latin typeface="+mn-ea"/>
              </a:rPr>
              <a:t> 극복 초석 마련</a:t>
            </a:r>
            <a:endParaRPr lang="en-US" altLang="ko-KR" sz="2000" b="1" dirty="0" smtClean="0">
              <a:latin typeface="+mn-ea"/>
            </a:endParaRPr>
          </a:p>
          <a:p>
            <a:pPr marL="728663" lvl="1" indent="-271463">
              <a:buFont typeface="Wingdings" pitchFamily="2" charset="2"/>
              <a:buChar char="§"/>
              <a:defRPr/>
            </a:pPr>
            <a:endParaRPr lang="en-US" altLang="ko-KR" sz="600" b="1" dirty="0" smtClean="0">
              <a:latin typeface="+mn-ea"/>
            </a:endParaRPr>
          </a:p>
          <a:p>
            <a:pPr marL="728663" lvl="1" indent="-271463">
              <a:buFont typeface="Wingdings" pitchFamily="2" charset="2"/>
              <a:buChar char="§"/>
              <a:defRPr/>
            </a:pPr>
            <a:endParaRPr lang="en-US" altLang="ko-KR" sz="600" b="1" dirty="0" smtClean="0">
              <a:latin typeface="+mn-ea"/>
            </a:endParaRPr>
          </a:p>
          <a:p>
            <a:pPr marL="271463" indent="-271463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사업대상</a:t>
            </a:r>
            <a:r>
              <a:rPr lang="en-US" altLang="ko-KR" sz="2000" b="1" dirty="0" smtClean="0">
                <a:latin typeface="+mn-ea"/>
              </a:rPr>
              <a:t>: </a:t>
            </a:r>
            <a:r>
              <a:rPr lang="ko-KR" altLang="en-US" sz="2000" b="1" dirty="0" smtClean="0">
                <a:latin typeface="+mn-ea"/>
              </a:rPr>
              <a:t>만 </a:t>
            </a:r>
            <a:r>
              <a:rPr lang="en-US" altLang="ko-KR" sz="2000" b="1" dirty="0" smtClean="0">
                <a:latin typeface="+mn-ea"/>
              </a:rPr>
              <a:t>12</a:t>
            </a:r>
            <a:r>
              <a:rPr lang="ko-KR" altLang="en-US" sz="2000" b="1" dirty="0" smtClean="0">
                <a:latin typeface="+mn-ea"/>
              </a:rPr>
              <a:t>세 여성 청소년</a:t>
            </a:r>
            <a:r>
              <a:rPr lang="en-US" altLang="ko-KR" sz="2000" b="1" dirty="0" smtClean="0">
                <a:latin typeface="+mn-ea"/>
              </a:rPr>
              <a:t>(2003~2004</a:t>
            </a:r>
            <a:r>
              <a:rPr lang="ko-KR" altLang="en-US" sz="2000" b="1" dirty="0" smtClean="0">
                <a:latin typeface="+mn-ea"/>
              </a:rPr>
              <a:t>년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err="1" smtClean="0">
                <a:latin typeface="+mn-ea"/>
              </a:rPr>
              <a:t>출생자</a:t>
            </a:r>
            <a:r>
              <a:rPr lang="en-US" altLang="ko-KR" sz="2000" b="1" dirty="0" smtClean="0">
                <a:latin typeface="+mn-ea"/>
              </a:rPr>
              <a:t>)</a:t>
            </a:r>
          </a:p>
          <a:p>
            <a:pPr marL="271463" indent="-271463">
              <a:buFont typeface="Wingdings" pitchFamily="2" charset="2"/>
              <a:buChar char="Ø"/>
              <a:defRPr/>
            </a:pPr>
            <a:endParaRPr lang="en-US" altLang="ko-KR" sz="600" b="1" dirty="0" smtClean="0">
              <a:latin typeface="+mn-ea"/>
            </a:endParaRPr>
          </a:p>
          <a:p>
            <a:pPr marL="271463" indent="-271463">
              <a:buFont typeface="Wingdings" pitchFamily="2" charset="2"/>
              <a:buChar char="Ø"/>
              <a:defRPr/>
            </a:pPr>
            <a:endParaRPr lang="en-US" altLang="ko-KR" sz="600" b="1" dirty="0" smtClean="0">
              <a:latin typeface="+mn-ea"/>
            </a:endParaRPr>
          </a:p>
          <a:p>
            <a:pPr marL="271463" indent="-271463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사업내용</a:t>
            </a:r>
            <a:r>
              <a:rPr lang="en-US" altLang="ko-KR" sz="2000" b="1" dirty="0" smtClean="0">
                <a:latin typeface="+mn-ea"/>
              </a:rPr>
              <a:t> </a:t>
            </a:r>
          </a:p>
          <a:p>
            <a:pPr marL="728663" lvl="1" indent="-271463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2000" b="1" spc="-100" dirty="0" smtClean="0">
                <a:latin typeface="+mn-ea"/>
              </a:rPr>
              <a:t>표준 여성청소년 건강 상담</a:t>
            </a:r>
            <a:r>
              <a:rPr lang="ko-KR" altLang="en-US" sz="2000" b="1" spc="-100" dirty="0" smtClean="0">
                <a:latin typeface="맑은 고딕"/>
                <a:ea typeface="맑은 고딕"/>
              </a:rPr>
              <a:t> 및 </a:t>
            </a:r>
            <a:r>
              <a:rPr lang="en-US" altLang="ko-KR" sz="2000" b="1" spc="-100" dirty="0" smtClean="0">
                <a:latin typeface="맑은 고딕"/>
                <a:ea typeface="맑은 고딕"/>
              </a:rPr>
              <a:t>HPV </a:t>
            </a:r>
            <a:r>
              <a:rPr lang="ko-KR" altLang="en-US" sz="2000" b="1" spc="-100" dirty="0" smtClean="0">
                <a:latin typeface="맑은 고딕"/>
                <a:ea typeface="맑은 고딕"/>
              </a:rPr>
              <a:t>예방접종 제공 </a:t>
            </a:r>
            <a:r>
              <a:rPr lang="en-US" altLang="ko-KR" sz="2000" b="1" spc="-100" dirty="0" smtClean="0">
                <a:latin typeface="맑은 고딕"/>
                <a:ea typeface="맑은 고딕"/>
              </a:rPr>
              <a:t>(</a:t>
            </a:r>
            <a:r>
              <a:rPr lang="en-US" altLang="ko-KR" sz="2000" b="1" spc="-100" dirty="0" smtClean="0">
                <a:latin typeface="+mn-ea"/>
              </a:rPr>
              <a:t>6</a:t>
            </a:r>
            <a:r>
              <a:rPr lang="ko-KR" altLang="en-US" sz="2000" b="1" spc="-100" dirty="0" smtClean="0">
                <a:latin typeface="+mn-ea"/>
              </a:rPr>
              <a:t>개월 간격 </a:t>
            </a:r>
            <a:r>
              <a:rPr lang="en-US" altLang="ko-KR" sz="2000" b="1" spc="-100" dirty="0" smtClean="0">
                <a:latin typeface="+mn-ea"/>
              </a:rPr>
              <a:t>2</a:t>
            </a:r>
            <a:r>
              <a:rPr lang="ko-KR" altLang="en-US" sz="2000" b="1" spc="-100" dirty="0" smtClean="0">
                <a:latin typeface="+mn-ea"/>
              </a:rPr>
              <a:t>회</a:t>
            </a:r>
            <a:r>
              <a:rPr lang="en-US" altLang="ko-KR" sz="2000" b="1" spc="-100" dirty="0" smtClean="0">
                <a:latin typeface="+mn-ea"/>
              </a:rPr>
              <a:t>)</a:t>
            </a:r>
          </a:p>
          <a:p>
            <a:pPr marL="728663" lvl="1" indent="-271463">
              <a:buFont typeface="Wingdings" pitchFamily="2" charset="2"/>
              <a:buChar char="§"/>
              <a:defRPr/>
            </a:pPr>
            <a:endParaRPr lang="en-US" altLang="ko-KR" sz="600" b="1" dirty="0" smtClean="0">
              <a:latin typeface="+mn-ea"/>
            </a:endParaRPr>
          </a:p>
          <a:p>
            <a:pPr marL="728663" lvl="1" indent="-271463">
              <a:buFont typeface="Wingdings" pitchFamily="2" charset="2"/>
              <a:buChar char="§"/>
              <a:defRPr/>
            </a:pPr>
            <a:endParaRPr lang="en-US" altLang="ko-KR" sz="600" b="1" dirty="0" smtClean="0">
              <a:latin typeface="+mn-ea"/>
            </a:endParaRPr>
          </a:p>
          <a:p>
            <a:pPr marL="271463" indent="-271463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지원내용</a:t>
            </a:r>
            <a:endParaRPr lang="en-US" altLang="ko-KR" sz="2000" b="1" dirty="0" smtClean="0">
              <a:latin typeface="+mn-ea"/>
            </a:endParaRPr>
          </a:p>
          <a:p>
            <a:pPr marL="728663" lvl="1" indent="-271463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2000" b="1" dirty="0" smtClean="0">
                <a:latin typeface="+mn-ea"/>
              </a:rPr>
              <a:t>건강 상담 시 초진 진찰료 인정 및 예방접종 비용 지원</a:t>
            </a:r>
            <a:endParaRPr lang="en-US" altLang="ko-KR" sz="2000" b="1" dirty="0" smtClean="0">
              <a:latin typeface="+mn-ea"/>
            </a:endParaRPr>
          </a:p>
          <a:p>
            <a:pPr marL="728663" lvl="1" indent="-271463">
              <a:lnSpc>
                <a:spcPts val="3100"/>
              </a:lnSpc>
              <a:defRPr/>
            </a:pPr>
            <a:r>
              <a:rPr lang="en-US" altLang="ko-KR" sz="1600" b="1" dirty="0" smtClean="0">
                <a:latin typeface="+mn-ea"/>
              </a:rPr>
              <a:t>   * </a:t>
            </a:r>
            <a:r>
              <a:rPr lang="ko-KR" altLang="en-US" sz="1600" b="1" dirty="0" smtClean="0">
                <a:latin typeface="+mn-ea"/>
              </a:rPr>
              <a:t>진찰료의 본인부담금은 국비에서 지원</a:t>
            </a:r>
            <a:endParaRPr lang="en-US" altLang="ko-KR" sz="1600" b="1" dirty="0" smtClean="0">
              <a:latin typeface="+mn-ea"/>
            </a:endParaRPr>
          </a:p>
          <a:p>
            <a:pPr marL="271463" indent="-271463">
              <a:lnSpc>
                <a:spcPts val="3100"/>
              </a:lnSpc>
              <a:buFont typeface="Wingdings" pitchFamily="2" charset="2"/>
              <a:buChar char="Ø"/>
              <a:defRPr/>
            </a:pPr>
            <a:endParaRPr lang="en-US" altLang="ko-KR" sz="2000" b="1" dirty="0" smtClean="0">
              <a:latin typeface="+mn-ea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백신의 </a:t>
            </a:r>
            <a:r>
              <a:rPr lang="ko-KR" altLang="en-US" sz="2400" b="1" dirty="0" smtClean="0">
                <a:latin typeface="+mn-ea"/>
              </a:rPr>
              <a:t>국가예방접종</a:t>
            </a:r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도입 현황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1071546"/>
            <a:ext cx="8229600" cy="5001419"/>
          </a:xfrm>
          <a:prstGeom prst="rect">
            <a:avLst/>
          </a:prstGeom>
        </p:spPr>
        <p:txBody>
          <a:bodyPr/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전세계 </a:t>
            </a:r>
            <a:r>
              <a:rPr lang="en-US" altLang="ko-KR" sz="2000" b="1" dirty="0" smtClean="0">
                <a:latin typeface="+mn-ea"/>
              </a:rPr>
              <a:t>65</a:t>
            </a:r>
            <a:r>
              <a:rPr lang="ko-KR" altLang="en-US" sz="2000" b="1" dirty="0" smtClean="0">
                <a:latin typeface="+mn-ea"/>
              </a:rPr>
              <a:t>개국</a:t>
            </a:r>
            <a:r>
              <a:rPr lang="en-US" altLang="ko-KR" sz="2000" b="1" dirty="0" smtClean="0">
                <a:latin typeface="+mn-ea"/>
              </a:rPr>
              <a:t>, OECD </a:t>
            </a:r>
            <a:r>
              <a:rPr lang="ko-KR" altLang="en-US" sz="2000" b="1" dirty="0" smtClean="0">
                <a:latin typeface="+mn-ea"/>
              </a:rPr>
              <a:t>국가 </a:t>
            </a:r>
            <a:r>
              <a:rPr lang="en-US" altLang="ko-KR" sz="2000" b="1" dirty="0" smtClean="0">
                <a:latin typeface="+mn-ea"/>
              </a:rPr>
              <a:t>34</a:t>
            </a:r>
            <a:r>
              <a:rPr lang="ko-KR" altLang="en-US" sz="2000" b="1" dirty="0" smtClean="0">
                <a:latin typeface="+mn-ea"/>
              </a:rPr>
              <a:t>개국 중 </a:t>
            </a:r>
            <a:r>
              <a:rPr lang="en-US" altLang="ko-KR" sz="2000" b="1" dirty="0" smtClean="0">
                <a:latin typeface="+mn-ea"/>
              </a:rPr>
              <a:t>29</a:t>
            </a:r>
            <a:r>
              <a:rPr lang="ko-KR" altLang="en-US" sz="2000" b="1" dirty="0" smtClean="0">
                <a:latin typeface="+mn-ea"/>
              </a:rPr>
              <a:t>개국에서 도입</a:t>
            </a:r>
            <a:endParaRPr lang="en-US" altLang="ko-KR" sz="2000" b="1" dirty="0" smtClean="0">
              <a:latin typeface="+mn-ea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WorldMa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84" t="18231" r="9481" b="28621"/>
          <a:stretch>
            <a:fillRect/>
          </a:stretch>
        </p:blipFill>
        <p:spPr>
          <a:xfrm>
            <a:off x="44450" y="1963000"/>
            <a:ext cx="9055100" cy="400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431" y="5953472"/>
            <a:ext cx="2315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0070C0"/>
                </a:solidFill>
                <a:latin typeface="+mn-ea"/>
              </a:rPr>
              <a:t>* </a:t>
            </a:r>
            <a:r>
              <a:rPr lang="ko-KR" altLang="en-US" sz="1100" b="1" dirty="0" err="1" smtClean="0">
                <a:solidFill>
                  <a:srgbClr val="0070C0"/>
                </a:solidFill>
                <a:latin typeface="+mn-ea"/>
              </a:rPr>
              <a:t>자료원</a:t>
            </a:r>
            <a:r>
              <a:rPr lang="en-US" altLang="ko-KR" sz="1100" b="1" dirty="0" smtClean="0">
                <a:solidFill>
                  <a:srgbClr val="0070C0"/>
                </a:solidFill>
                <a:latin typeface="+mn-ea"/>
              </a:rPr>
              <a:t>: WHO, 2016</a:t>
            </a:r>
            <a:r>
              <a:rPr lang="ko-KR" altLang="en-US" sz="1100" b="1" dirty="0" smtClean="0">
                <a:solidFill>
                  <a:srgbClr val="0070C0"/>
                </a:solidFill>
                <a:latin typeface="+mn-ea"/>
              </a:rPr>
              <a:t>년</a:t>
            </a:r>
            <a:r>
              <a:rPr lang="en-US" altLang="ko-KR" sz="1100" b="1" dirty="0" smtClean="0">
                <a:solidFill>
                  <a:srgbClr val="0070C0"/>
                </a:solidFill>
                <a:latin typeface="+mn-ea"/>
              </a:rPr>
              <a:t> 1</a:t>
            </a:r>
            <a:r>
              <a:rPr lang="ko-KR" altLang="en-US" sz="1100" b="1" dirty="0" smtClean="0">
                <a:solidFill>
                  <a:srgbClr val="0070C0"/>
                </a:solidFill>
                <a:latin typeface="+mn-ea"/>
              </a:rPr>
              <a:t>월 기준</a:t>
            </a:r>
            <a:endParaRPr lang="ko-KR" altLang="en-US" sz="1100" b="1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백신 </a:t>
            </a:r>
            <a:r>
              <a:rPr lang="ko-KR" altLang="en-US" sz="2400" b="1" dirty="0" smtClean="0">
                <a:latin typeface="+mn-ea"/>
              </a:rPr>
              <a:t>국가예방접종</a:t>
            </a:r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도입 후 효과</a:t>
            </a:r>
            <a:r>
              <a:rPr lang="en-US" altLang="ko-KR" sz="2400" b="1" dirty="0" smtClean="0">
                <a:latin typeface="+mn-ea"/>
              </a:rPr>
              <a:t>(1)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1071546"/>
            <a:ext cx="8229600" cy="5001419"/>
          </a:xfrm>
          <a:prstGeom prst="rect">
            <a:avLst/>
          </a:prstGeom>
        </p:spPr>
        <p:txBody>
          <a:bodyPr/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호주 </a:t>
            </a:r>
            <a:r>
              <a:rPr lang="en-US" altLang="ko-KR" sz="2000" b="1" dirty="0" smtClean="0">
                <a:latin typeface="+mn-ea"/>
              </a:rPr>
              <a:t>: HPV </a:t>
            </a:r>
            <a:r>
              <a:rPr lang="ko-KR" altLang="en-US" sz="2000" b="1" dirty="0" smtClean="0">
                <a:latin typeface="+mn-ea"/>
              </a:rPr>
              <a:t>백신 도입 후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백신에 포함된 </a:t>
            </a: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유전형 유의하게 감소</a:t>
            </a:r>
            <a:endParaRPr lang="en-US" altLang="ko-KR" sz="2000" b="1" dirty="0" smtClean="0">
              <a:latin typeface="+mn-ea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_x121696880" descr="EMB000006301094"/>
          <p:cNvPicPr>
            <a:picLocks noChangeAspect="1" noChangeArrowheads="1"/>
          </p:cNvPicPr>
          <p:nvPr/>
        </p:nvPicPr>
        <p:blipFill>
          <a:blip r:embed="rId2"/>
          <a:srcRect l="29602" t="25420" r="14421" b="14287"/>
          <a:stretch>
            <a:fillRect/>
          </a:stretch>
        </p:blipFill>
        <p:spPr bwMode="auto">
          <a:xfrm>
            <a:off x="277633" y="2071678"/>
            <a:ext cx="8509209" cy="4000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6000768"/>
            <a:ext cx="4277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0070C0"/>
                </a:solidFill>
                <a:latin typeface="+mn-ea"/>
              </a:rPr>
              <a:t>* </a:t>
            </a:r>
            <a:r>
              <a:rPr lang="ko-KR" altLang="en-US" sz="1100" b="1" dirty="0" err="1" smtClean="0">
                <a:solidFill>
                  <a:srgbClr val="0070C0"/>
                </a:solidFill>
                <a:latin typeface="+mn-ea"/>
              </a:rPr>
              <a:t>자료원</a:t>
            </a:r>
            <a:r>
              <a:rPr lang="en-US" altLang="ko-KR" sz="1100" b="1" dirty="0" smtClean="0">
                <a:solidFill>
                  <a:srgbClr val="0070C0"/>
                </a:solidFill>
                <a:latin typeface="+mn-ea"/>
              </a:rPr>
              <a:t>: </a:t>
            </a:r>
            <a:r>
              <a:rPr lang="en-US" altLang="ko-KR" sz="1100" b="1" dirty="0" err="1" smtClean="0">
                <a:solidFill>
                  <a:srgbClr val="0070C0"/>
                </a:solidFill>
                <a:latin typeface="+mn-ea"/>
              </a:rPr>
              <a:t>Tabrizi</a:t>
            </a:r>
            <a:r>
              <a:rPr lang="en-US" altLang="ko-KR" sz="1100" b="1" dirty="0" smtClean="0">
                <a:solidFill>
                  <a:srgbClr val="0070C0"/>
                </a:solidFill>
                <a:latin typeface="+mn-ea"/>
              </a:rPr>
              <a:t> SN, et al. Lancet Infect Dis. 2014(10);958-66</a:t>
            </a:r>
            <a:endParaRPr lang="ko-KR" altLang="en-US" sz="1100" b="1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백신 </a:t>
            </a:r>
            <a:r>
              <a:rPr lang="ko-KR" altLang="en-US" sz="2400" b="1" dirty="0" smtClean="0">
                <a:latin typeface="+mn-ea"/>
              </a:rPr>
              <a:t>국가예방접종</a:t>
            </a:r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도입 후 효과</a:t>
            </a:r>
            <a:r>
              <a:rPr lang="en-US" altLang="ko-KR" sz="2400" b="1" dirty="0" smtClean="0">
                <a:latin typeface="+mn-ea"/>
              </a:rPr>
              <a:t>(2)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1071546"/>
            <a:ext cx="8229600" cy="5001419"/>
          </a:xfrm>
          <a:prstGeom prst="rect">
            <a:avLst/>
          </a:prstGeom>
        </p:spPr>
        <p:txBody>
          <a:bodyPr/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영국 </a:t>
            </a:r>
            <a:r>
              <a:rPr lang="en-US" altLang="ko-KR" sz="2000" b="1" dirty="0" smtClean="0">
                <a:latin typeface="+mn-ea"/>
              </a:rPr>
              <a:t>: HPV </a:t>
            </a:r>
            <a:r>
              <a:rPr lang="ko-KR" altLang="en-US" sz="2000" b="1" dirty="0" smtClean="0">
                <a:latin typeface="+mn-ea"/>
              </a:rPr>
              <a:t>백신 도입 후</a:t>
            </a:r>
            <a:r>
              <a:rPr lang="en-US" altLang="ko-KR" sz="2000" b="1" dirty="0" smtClean="0">
                <a:latin typeface="+mn-ea"/>
              </a:rPr>
              <a:t>,</a:t>
            </a:r>
            <a:r>
              <a:rPr lang="ko-KR" altLang="en-US" sz="2000" b="1" dirty="0" smtClean="0">
                <a:latin typeface="+mn-ea"/>
              </a:rPr>
              <a:t> 성적으로 활발한 </a:t>
            </a:r>
            <a:r>
              <a:rPr lang="en-US" altLang="ko-KR" sz="2000" b="1" dirty="0" smtClean="0">
                <a:latin typeface="+mn-ea"/>
              </a:rPr>
              <a:t>16~18</a:t>
            </a:r>
            <a:r>
              <a:rPr lang="ko-KR" altLang="en-US" sz="2000" b="1" dirty="0" smtClean="0">
                <a:latin typeface="+mn-ea"/>
              </a:rPr>
              <a:t>세 여성에서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defRPr/>
            </a:pPr>
            <a:r>
              <a:rPr lang="en-US" altLang="ko-KR" sz="2000" b="1" dirty="0" smtClean="0">
                <a:latin typeface="+mn-ea"/>
              </a:rPr>
              <a:t>          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HPV 16, 18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형에 의한 감염 유병률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66%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감소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65344"/>
            <a:ext cx="743902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5665806"/>
            <a:ext cx="5171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latin typeface="+mn-ea"/>
              </a:rPr>
              <a:t>* </a:t>
            </a:r>
            <a:r>
              <a:rPr lang="ko-KR" altLang="en-US" sz="1100" b="1" dirty="0" err="1" smtClean="0">
                <a:latin typeface="+mn-ea"/>
              </a:rPr>
              <a:t>자료원</a:t>
            </a:r>
            <a:r>
              <a:rPr lang="en-US" altLang="ko-KR" sz="1100" b="1" dirty="0" smtClean="0">
                <a:latin typeface="+mn-ea"/>
              </a:rPr>
              <a:t>: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en-US" altLang="ko-KR" sz="1100" b="1" dirty="0" smtClean="0">
                <a:latin typeface="+mn-ea"/>
              </a:rPr>
              <a:t>PHE. HPV vaccination coverage in England, 2008/09 to 2013/14. </a:t>
            </a:r>
            <a:endParaRPr lang="ko-KR" altLang="en-US" sz="1100" b="1" dirty="0">
              <a:latin typeface="+mn-e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백신 허가사항</a:t>
            </a:r>
            <a:r>
              <a:rPr lang="en-US" altLang="ko-KR" sz="2400" b="1" dirty="0" smtClean="0">
                <a:latin typeface="+mn-ea"/>
              </a:rPr>
              <a:t>(1)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57158" y="1142984"/>
          <a:ext cx="8358246" cy="45738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3200"/>
                <a:gridCol w="903200"/>
                <a:gridCol w="3795071"/>
                <a:gridCol w="2756775"/>
              </a:tblGrid>
              <a:tr h="3334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제품명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/>
                        <a:t>수입사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효능효과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용법용량</a:t>
                      </a:r>
                      <a:endParaRPr lang="ko-KR" altLang="en-US" sz="1600" dirty="0"/>
                    </a:p>
                  </a:txBody>
                  <a:tcPr/>
                </a:tc>
              </a:tr>
              <a:tr h="42386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/>
                        <a:t>가다실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MSD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200" b="1" spc="0" dirty="0" smtClean="0"/>
                        <a:t> </a:t>
                      </a:r>
                      <a:r>
                        <a:rPr lang="en-US" altLang="ko-KR" sz="1200" b="1" spc="0" baseline="0" dirty="0" smtClean="0"/>
                        <a:t>9~26</a:t>
                      </a:r>
                      <a:r>
                        <a:rPr lang="ko-KR" altLang="en-US" sz="1200" b="1" spc="0" baseline="0" dirty="0" smtClean="0"/>
                        <a:t>세 여성에서의 </a:t>
                      </a:r>
                      <a:r>
                        <a:rPr lang="en-US" altLang="ko-KR" sz="1200" b="1" spc="0" baseline="0" dirty="0" smtClean="0"/>
                        <a:t>HPV</a:t>
                      </a:r>
                      <a:r>
                        <a:rPr lang="ko-KR" altLang="en-US" sz="1200" b="1" spc="0" baseline="0" dirty="0" smtClean="0"/>
                        <a:t>에 의한 다음의  질병예방 </a:t>
                      </a:r>
                      <a:endParaRPr lang="en-US" altLang="ko-KR" sz="1200" b="1" spc="0" baseline="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200" dirty="0" smtClean="0"/>
                        <a:t> HPV 16, 18</a:t>
                      </a:r>
                      <a:r>
                        <a:rPr lang="ko-KR" altLang="en-US" sz="1200" dirty="0" smtClean="0"/>
                        <a:t>형에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의한 </a:t>
                      </a:r>
                      <a:r>
                        <a:rPr lang="ko-KR" altLang="en-US" sz="1200" dirty="0" err="1" smtClean="0"/>
                        <a:t>자궁경부암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외음부 암</a:t>
                      </a:r>
                      <a:r>
                        <a:rPr lang="en-US" altLang="ko-KR" sz="1200" dirty="0" smtClean="0"/>
                        <a:t>, </a:t>
                      </a:r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dirty="0" smtClean="0"/>
                        <a:t>  </a:t>
                      </a:r>
                      <a:r>
                        <a:rPr lang="ko-KR" altLang="en-US" sz="1200" dirty="0" err="1" smtClean="0"/>
                        <a:t>질암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err="1" smtClean="0"/>
                        <a:t>항문암</a:t>
                      </a:r>
                      <a:endParaRPr lang="en-US" altLang="ko-KR" sz="1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200" dirty="0" smtClean="0"/>
                        <a:t> HPV 6, 11</a:t>
                      </a:r>
                      <a:r>
                        <a:rPr lang="ko-KR" altLang="en-US" sz="1200" dirty="0" smtClean="0"/>
                        <a:t>형에 의한 생식기 사마귀</a:t>
                      </a:r>
                      <a:endParaRPr lang="en-US" altLang="ko-KR" sz="1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200" dirty="0" smtClean="0"/>
                        <a:t> HPV 6,</a:t>
                      </a:r>
                      <a:r>
                        <a:rPr lang="en-US" altLang="ko-KR" sz="1200" baseline="0" dirty="0" smtClean="0"/>
                        <a:t> 11, 16, 18</a:t>
                      </a:r>
                      <a:r>
                        <a:rPr lang="ko-KR" altLang="en-US" sz="1200" baseline="0" dirty="0" smtClean="0"/>
                        <a:t>형에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의한 다음의 </a:t>
                      </a:r>
                      <a:r>
                        <a:rPr lang="ko-KR" altLang="en-US" sz="1200" baseline="0" dirty="0" err="1" smtClean="0"/>
                        <a:t>전암성</a:t>
                      </a:r>
                      <a:r>
                        <a:rPr lang="ko-KR" altLang="en-US" sz="1200" baseline="0" dirty="0" smtClean="0"/>
                        <a:t> 또는 </a:t>
                      </a:r>
                      <a:endParaRPr lang="en-US" altLang="ko-KR" sz="1200" baseline="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aseline="0" dirty="0" smtClean="0"/>
                        <a:t>  </a:t>
                      </a:r>
                      <a:r>
                        <a:rPr lang="ko-KR" altLang="en-US" sz="1200" baseline="0" dirty="0" smtClean="0"/>
                        <a:t>이형성 </a:t>
                      </a:r>
                      <a:r>
                        <a:rPr lang="ko-KR" altLang="en-US" sz="1200" baseline="0" dirty="0" err="1" smtClean="0"/>
                        <a:t>병변의</a:t>
                      </a:r>
                      <a:r>
                        <a:rPr lang="ko-KR" altLang="en-US" sz="1200" baseline="0" dirty="0" smtClean="0"/>
                        <a:t> 예방</a:t>
                      </a:r>
                      <a:endParaRPr lang="en-US" altLang="ko-KR" sz="1200" baseline="0" dirty="0" smtClean="0"/>
                    </a:p>
                    <a:p>
                      <a:pPr lvl="0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400" baseline="0" dirty="0" smtClean="0"/>
                        <a:t> </a:t>
                      </a:r>
                      <a:r>
                        <a:rPr lang="en-US" altLang="ko-KR" sz="1100" baseline="0" dirty="0" smtClean="0"/>
                        <a:t>* </a:t>
                      </a:r>
                      <a:r>
                        <a:rPr lang="ko-KR" altLang="en-US" sz="1100" baseline="0" dirty="0" smtClean="0"/>
                        <a:t>자궁경부 </a:t>
                      </a:r>
                      <a:r>
                        <a:rPr lang="ko-KR" altLang="en-US" sz="1100" baseline="0" dirty="0" err="1" smtClean="0"/>
                        <a:t>상피내</a:t>
                      </a:r>
                      <a:r>
                        <a:rPr lang="ko-KR" altLang="en-US" sz="1100" baseline="0" dirty="0" smtClean="0"/>
                        <a:t> </a:t>
                      </a:r>
                      <a:r>
                        <a:rPr lang="ko-KR" altLang="en-US" sz="1100" baseline="0" dirty="0" err="1" smtClean="0"/>
                        <a:t>선암</a:t>
                      </a:r>
                      <a:r>
                        <a:rPr lang="en-US" altLang="ko-KR" sz="1100" baseline="0" dirty="0" smtClean="0"/>
                        <a:t>, </a:t>
                      </a:r>
                      <a:r>
                        <a:rPr lang="ko-KR" altLang="en-US" sz="1100" baseline="0" dirty="0" smtClean="0"/>
                        <a:t>자궁경부 </a:t>
                      </a:r>
                      <a:r>
                        <a:rPr lang="ko-KR" altLang="en-US" sz="1100" baseline="0" dirty="0" err="1" smtClean="0"/>
                        <a:t>상피내</a:t>
                      </a:r>
                      <a:r>
                        <a:rPr lang="ko-KR" altLang="en-US" sz="1100" baseline="0" dirty="0" smtClean="0"/>
                        <a:t> 종양 </a:t>
                      </a:r>
                      <a:r>
                        <a:rPr lang="en-US" altLang="ko-KR" sz="1100" baseline="0" dirty="0" smtClean="0"/>
                        <a:t>1-3</a:t>
                      </a:r>
                      <a:r>
                        <a:rPr lang="ko-KR" altLang="en-US" sz="1100" baseline="0" dirty="0" smtClean="0"/>
                        <a:t>기</a:t>
                      </a:r>
                      <a:r>
                        <a:rPr lang="en-US" altLang="ko-KR" sz="1100" baseline="0" dirty="0" smtClean="0"/>
                        <a:t>, </a:t>
                      </a:r>
                    </a:p>
                    <a:p>
                      <a:pPr lvl="0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100" baseline="0" dirty="0" smtClean="0"/>
                        <a:t>   </a:t>
                      </a:r>
                      <a:r>
                        <a:rPr lang="ko-KR" altLang="en-US" sz="1100" baseline="0" dirty="0" smtClean="0"/>
                        <a:t>외음부 </a:t>
                      </a:r>
                      <a:r>
                        <a:rPr lang="ko-KR" altLang="en-US" sz="1100" baseline="0" dirty="0" err="1" smtClean="0"/>
                        <a:t>상피내</a:t>
                      </a:r>
                      <a:r>
                        <a:rPr lang="ko-KR" altLang="en-US" sz="1100" baseline="0" dirty="0" smtClean="0"/>
                        <a:t> 종양 </a:t>
                      </a:r>
                      <a:r>
                        <a:rPr lang="en-US" altLang="ko-KR" sz="1100" baseline="0" dirty="0" smtClean="0"/>
                        <a:t>2-3</a:t>
                      </a:r>
                      <a:r>
                        <a:rPr lang="ko-KR" altLang="en-US" sz="1100" baseline="0" dirty="0" smtClean="0"/>
                        <a:t>기</a:t>
                      </a:r>
                      <a:r>
                        <a:rPr lang="en-US" altLang="ko-KR" sz="1100" baseline="0" dirty="0" smtClean="0"/>
                        <a:t>, </a:t>
                      </a:r>
                      <a:r>
                        <a:rPr lang="ko-KR" altLang="en-US" sz="1100" baseline="0" dirty="0" smtClean="0"/>
                        <a:t>질 </a:t>
                      </a:r>
                      <a:r>
                        <a:rPr lang="ko-KR" altLang="en-US" sz="1100" baseline="0" dirty="0" err="1" smtClean="0"/>
                        <a:t>상피내</a:t>
                      </a:r>
                      <a:r>
                        <a:rPr lang="ko-KR" altLang="en-US" sz="1100" baseline="0" dirty="0" smtClean="0"/>
                        <a:t> 종양 </a:t>
                      </a:r>
                      <a:r>
                        <a:rPr lang="en-US" altLang="ko-KR" sz="1100" baseline="0" dirty="0" smtClean="0"/>
                        <a:t>2-3</a:t>
                      </a:r>
                      <a:r>
                        <a:rPr lang="ko-KR" altLang="en-US" sz="1100" baseline="0" dirty="0" smtClean="0"/>
                        <a:t>기</a:t>
                      </a:r>
                      <a:r>
                        <a:rPr lang="en-US" altLang="ko-KR" sz="1100" baseline="0" dirty="0" smtClean="0"/>
                        <a:t>, </a:t>
                      </a:r>
                    </a:p>
                    <a:p>
                      <a:pPr lvl="0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100" baseline="0" dirty="0" smtClean="0"/>
                        <a:t>   </a:t>
                      </a:r>
                      <a:r>
                        <a:rPr lang="ko-KR" altLang="en-US" sz="1100" baseline="0" dirty="0" smtClean="0"/>
                        <a:t>항문 </a:t>
                      </a:r>
                      <a:r>
                        <a:rPr lang="ko-KR" altLang="en-US" sz="1100" baseline="0" dirty="0" err="1" smtClean="0"/>
                        <a:t>상피내</a:t>
                      </a:r>
                      <a:r>
                        <a:rPr lang="ko-KR" altLang="en-US" sz="1100" baseline="0" dirty="0" smtClean="0"/>
                        <a:t> 종양 </a:t>
                      </a:r>
                      <a:r>
                        <a:rPr lang="en-US" altLang="ko-KR" sz="1100" baseline="0" dirty="0" smtClean="0"/>
                        <a:t>1-3</a:t>
                      </a:r>
                      <a:r>
                        <a:rPr lang="ko-KR" altLang="en-US" sz="1100" baseline="0" dirty="0" smtClean="0"/>
                        <a:t>기</a:t>
                      </a:r>
                      <a:endParaRPr lang="en-US" altLang="ko-KR" sz="1400" baseline="0" dirty="0" smtClean="0"/>
                    </a:p>
                    <a:p>
                      <a:pPr lvl="0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200" b="1" spc="0" baseline="0" dirty="0" smtClean="0"/>
                        <a:t> 9~26</a:t>
                      </a:r>
                      <a:r>
                        <a:rPr lang="ko-KR" altLang="en-US" sz="1200" b="1" spc="0" baseline="0" dirty="0" smtClean="0"/>
                        <a:t>세 남성에서의 </a:t>
                      </a:r>
                      <a:r>
                        <a:rPr lang="en-US" altLang="ko-KR" sz="1200" b="1" spc="0" baseline="0" dirty="0" smtClean="0"/>
                        <a:t>HPV</a:t>
                      </a:r>
                      <a:r>
                        <a:rPr lang="ko-KR" altLang="en-US" sz="1200" b="1" spc="0" baseline="0" dirty="0" smtClean="0"/>
                        <a:t>에 의한 다음의 질병 예방</a:t>
                      </a:r>
                      <a:endParaRPr lang="en-US" altLang="ko-KR" sz="1200" b="1" spc="0" baseline="0" dirty="0" smtClean="0"/>
                    </a:p>
                    <a:p>
                      <a:pPr lvl="0" latinLnBrk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200" dirty="0" smtClean="0"/>
                        <a:t>- HPV 16, 18</a:t>
                      </a:r>
                      <a:r>
                        <a:rPr lang="ko-KR" altLang="en-US" sz="1200" dirty="0" smtClean="0"/>
                        <a:t>형에 의한 </a:t>
                      </a:r>
                      <a:r>
                        <a:rPr lang="ko-KR" altLang="en-US" sz="1200" dirty="0" err="1" smtClean="0"/>
                        <a:t>항문암</a:t>
                      </a:r>
                      <a:endParaRPr lang="en-US" altLang="ko-KR" sz="1200" dirty="0" smtClean="0"/>
                    </a:p>
                    <a:p>
                      <a:pPr lvl="0" latinLnBrk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200" dirty="0" smtClean="0"/>
                        <a:t>- HPV 6, 11</a:t>
                      </a:r>
                      <a:r>
                        <a:rPr lang="ko-KR" altLang="en-US" sz="1200" dirty="0" smtClean="0"/>
                        <a:t>형에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의한 생식기 사마귀</a:t>
                      </a:r>
                      <a:endParaRPr lang="en-US" altLang="ko-KR" sz="1200" dirty="0" smtClean="0"/>
                    </a:p>
                    <a:p>
                      <a:pPr lvl="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200" dirty="0" smtClean="0"/>
                        <a:t>HPV 6, 11, 16,</a:t>
                      </a:r>
                      <a:r>
                        <a:rPr lang="en-US" altLang="ko-KR" sz="1200" baseline="0" dirty="0" smtClean="0"/>
                        <a:t> 18</a:t>
                      </a:r>
                      <a:r>
                        <a:rPr lang="ko-KR" altLang="en-US" sz="1200" baseline="0" dirty="0" smtClean="0"/>
                        <a:t>형에 의한 다음의 </a:t>
                      </a:r>
                      <a:r>
                        <a:rPr lang="ko-KR" altLang="en-US" sz="1200" baseline="0" dirty="0" err="1" smtClean="0"/>
                        <a:t>전암성</a:t>
                      </a:r>
                      <a:r>
                        <a:rPr lang="ko-KR" altLang="en-US" sz="1200" baseline="0" dirty="0" smtClean="0"/>
                        <a:t> 또는  </a:t>
                      </a:r>
                      <a:endParaRPr lang="en-US" altLang="ko-KR" sz="1200" baseline="0" dirty="0" smtClean="0"/>
                    </a:p>
                    <a:p>
                      <a:pPr lvl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이형성 </a:t>
                      </a:r>
                      <a:r>
                        <a:rPr lang="ko-KR" altLang="en-US" sz="1200" baseline="0" dirty="0" err="1" smtClean="0"/>
                        <a:t>병변의</a:t>
                      </a:r>
                      <a:r>
                        <a:rPr lang="ko-KR" altLang="en-US" sz="1200" baseline="0" dirty="0" smtClean="0"/>
                        <a:t> 예방</a:t>
                      </a:r>
                      <a:endParaRPr lang="en-US" altLang="ko-KR" sz="1200" baseline="0" dirty="0" smtClean="0"/>
                    </a:p>
                    <a:p>
                      <a:pPr lvl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aseline="0" dirty="0" smtClean="0"/>
                        <a:t> * </a:t>
                      </a:r>
                      <a:r>
                        <a:rPr lang="ko-KR" altLang="en-US" sz="1200" baseline="0" dirty="0" smtClean="0"/>
                        <a:t>항문 </a:t>
                      </a:r>
                      <a:r>
                        <a:rPr lang="ko-KR" altLang="en-US" sz="1200" baseline="0" dirty="0" err="1" smtClean="0"/>
                        <a:t>상피내</a:t>
                      </a:r>
                      <a:r>
                        <a:rPr lang="ko-KR" altLang="en-US" sz="1200" baseline="0" dirty="0" smtClean="0"/>
                        <a:t> 종양 </a:t>
                      </a:r>
                      <a:r>
                        <a:rPr lang="en-US" altLang="ko-KR" sz="1200" baseline="0" dirty="0" smtClean="0"/>
                        <a:t>1-3</a:t>
                      </a:r>
                      <a:r>
                        <a:rPr lang="ko-KR" altLang="en-US" sz="1200" baseline="0" dirty="0" smtClean="0"/>
                        <a:t>기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/>
                        <a:t> 9~26</a:t>
                      </a:r>
                      <a:r>
                        <a:rPr lang="ko-KR" altLang="en-US" sz="1400" dirty="0" smtClean="0"/>
                        <a:t>세 여성 및 남성</a:t>
                      </a:r>
                      <a:endParaRPr lang="en-US" altLang="ko-KR" sz="14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/>
                        <a:t> 1</a:t>
                      </a:r>
                      <a:r>
                        <a:rPr lang="ko-KR" altLang="en-US" sz="1400" dirty="0" smtClean="0"/>
                        <a:t>회 </a:t>
                      </a:r>
                      <a:r>
                        <a:rPr lang="en-US" altLang="ko-KR" sz="1400" dirty="0" smtClean="0"/>
                        <a:t>0.5ml</a:t>
                      </a:r>
                      <a:r>
                        <a:rPr lang="en-US" altLang="ko-KR" sz="1400" baseline="0" dirty="0" smtClean="0"/>
                        <a:t>(</a:t>
                      </a:r>
                      <a:r>
                        <a:rPr lang="ko-KR" altLang="en-US" sz="1400" baseline="0" dirty="0" smtClean="0"/>
                        <a:t>근육</a:t>
                      </a:r>
                      <a:r>
                        <a:rPr lang="en-US" altLang="ko-KR" sz="1400" baseline="0" dirty="0" smtClean="0"/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baseline="0" dirty="0" smtClean="0"/>
                        <a:t> 0, 2, 6</a:t>
                      </a:r>
                      <a:r>
                        <a:rPr lang="ko-KR" altLang="en-US" sz="1400" baseline="0" dirty="0" smtClean="0"/>
                        <a:t>개월</a:t>
                      </a:r>
                      <a:r>
                        <a:rPr lang="en-US" altLang="ko-KR" sz="1400" baseline="0" dirty="0" smtClean="0"/>
                        <a:t>(3</a:t>
                      </a:r>
                      <a:r>
                        <a:rPr lang="ko-KR" altLang="en-US" sz="1400" baseline="0" dirty="0" smtClean="0"/>
                        <a:t>회</a:t>
                      </a:r>
                      <a:r>
                        <a:rPr lang="en-US" altLang="ko-KR" sz="1400" baseline="0" dirty="0" smtClean="0"/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  <a:buFont typeface="Arial" charset="0"/>
                        <a:buNone/>
                      </a:pPr>
                      <a:r>
                        <a:rPr lang="en-US" altLang="ko-KR" sz="1400" baseline="0" dirty="0" smtClean="0"/>
                        <a:t> *9~13</a:t>
                      </a:r>
                      <a:r>
                        <a:rPr lang="ko-KR" altLang="en-US" sz="1400" baseline="0" dirty="0" smtClean="0"/>
                        <a:t>세의 경우 </a:t>
                      </a:r>
                      <a:r>
                        <a:rPr lang="en-US" altLang="ko-KR" sz="1400" baseline="0" dirty="0" smtClean="0"/>
                        <a:t>2</a:t>
                      </a:r>
                      <a:r>
                        <a:rPr lang="ko-KR" altLang="en-US" sz="1400" baseline="0" dirty="0" smtClean="0"/>
                        <a:t>회</a:t>
                      </a:r>
                      <a:r>
                        <a:rPr lang="en-US" altLang="ko-KR" sz="1400" baseline="0" dirty="0" smtClean="0"/>
                        <a:t>(0, 6</a:t>
                      </a:r>
                      <a:r>
                        <a:rPr lang="ko-KR" altLang="en-US" sz="1400" baseline="0" dirty="0" smtClean="0"/>
                        <a:t>개월</a:t>
                      </a:r>
                      <a:r>
                        <a:rPr lang="en-US" altLang="ko-KR" sz="1400" baseline="0" dirty="0" smtClean="0"/>
                        <a:t>)</a:t>
                      </a:r>
                      <a:r>
                        <a:rPr lang="ko-KR" altLang="en-US" sz="1400" baseline="0" dirty="0" smtClean="0"/>
                        <a:t> </a:t>
                      </a:r>
                      <a:endParaRPr lang="en-US" altLang="ko-KR" sz="1400" baseline="0" dirty="0" smtClean="0"/>
                    </a:p>
                    <a:p>
                      <a:pPr latinLnBrk="1">
                        <a:lnSpc>
                          <a:spcPct val="150000"/>
                        </a:lnSpc>
                        <a:buFont typeface="Arial" charset="0"/>
                        <a:buNone/>
                      </a:pPr>
                      <a:r>
                        <a:rPr lang="en-US" altLang="ko-KR" sz="1400" baseline="0" dirty="0" smtClean="0"/>
                        <a:t>  </a:t>
                      </a:r>
                      <a:r>
                        <a:rPr lang="ko-KR" altLang="en-US" sz="1400" baseline="0" dirty="0" smtClean="0"/>
                        <a:t>접종 가능</a:t>
                      </a:r>
                      <a:endParaRPr lang="ko-KR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백신 허가사항</a:t>
            </a:r>
            <a:r>
              <a:rPr lang="en-US" altLang="ko-KR" sz="2400" b="1" dirty="0" smtClean="0">
                <a:latin typeface="+mn-ea"/>
              </a:rPr>
              <a:t>(2)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28596" y="1214422"/>
          <a:ext cx="8072493" cy="33575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6202"/>
                <a:gridCol w="903655"/>
                <a:gridCol w="3412410"/>
                <a:gridCol w="2640226"/>
              </a:tblGrid>
              <a:tr h="3283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제품명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/>
                        <a:t>수입사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효능효과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용법용량</a:t>
                      </a:r>
                      <a:endParaRPr lang="ko-KR" altLang="en-US" sz="1600" dirty="0"/>
                    </a:p>
                  </a:txBody>
                  <a:tcPr/>
                </a:tc>
              </a:tr>
              <a:tr h="30223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/>
                        <a:t>서바릭스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GSK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="1" dirty="0" smtClean="0"/>
                        <a:t> HPV</a:t>
                      </a:r>
                      <a:r>
                        <a:rPr lang="en-US" altLang="ko-KR" sz="1200" b="1" baseline="0" dirty="0" smtClean="0"/>
                        <a:t> 16, 18</a:t>
                      </a:r>
                      <a:r>
                        <a:rPr lang="ko-KR" altLang="en-US" sz="1200" b="1" baseline="0" dirty="0" smtClean="0"/>
                        <a:t>형에 의한 다음의 질병 예방</a:t>
                      </a:r>
                      <a:endParaRPr lang="en-US" altLang="ko-KR" sz="1200" b="1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/>
                        <a:t>  : </a:t>
                      </a:r>
                      <a:r>
                        <a:rPr lang="ko-KR" altLang="en-US" sz="1200" b="1" baseline="0" dirty="0" err="1" smtClean="0"/>
                        <a:t>자궁경부암</a:t>
                      </a:r>
                      <a:endParaRPr lang="en-US" altLang="ko-KR" sz="1200" b="1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="1" baseline="0" dirty="0" smtClean="0"/>
                        <a:t> HPV 16, 18</a:t>
                      </a:r>
                      <a:r>
                        <a:rPr lang="ko-KR" altLang="en-US" sz="1200" b="1" baseline="0" dirty="0" smtClean="0"/>
                        <a:t>형에 의한 다음의 예방</a:t>
                      </a:r>
                      <a:endParaRPr lang="en-US" altLang="ko-KR" sz="1200" b="1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 smtClean="0"/>
                        <a:t>- </a:t>
                      </a:r>
                      <a:r>
                        <a:rPr lang="ko-KR" altLang="en-US" sz="1100" baseline="0" dirty="0" smtClean="0"/>
                        <a:t>일시적</a:t>
                      </a:r>
                      <a:r>
                        <a:rPr lang="en-US" altLang="ko-KR" sz="1100" baseline="0" dirty="0" smtClean="0"/>
                        <a:t>, </a:t>
                      </a:r>
                      <a:r>
                        <a:rPr lang="ko-KR" altLang="en-US" sz="1100" baseline="0" dirty="0" smtClean="0"/>
                        <a:t>지속적 감염</a:t>
                      </a:r>
                      <a:endParaRPr lang="en-US" altLang="ko-KR" sz="11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100" baseline="0" dirty="0" smtClean="0"/>
                        <a:t> 유의성이 불확실한 비정형 </a:t>
                      </a:r>
                      <a:r>
                        <a:rPr lang="ko-KR" altLang="en-US" sz="1100" baseline="0" dirty="0" err="1" smtClean="0"/>
                        <a:t>편평세포</a:t>
                      </a:r>
                      <a:r>
                        <a:rPr lang="en-US" altLang="ko-KR" sz="1100" baseline="0" dirty="0" smtClean="0"/>
                        <a:t>(ASC-US)</a:t>
                      </a:r>
                      <a:r>
                        <a:rPr lang="ko-KR" altLang="en-US" sz="1100" baseline="0" dirty="0" smtClean="0"/>
                        <a:t>를 </a:t>
                      </a:r>
                      <a:endParaRPr lang="en-US" altLang="ko-KR" sz="11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 smtClean="0"/>
                        <a:t>  </a:t>
                      </a:r>
                      <a:r>
                        <a:rPr lang="ko-KR" altLang="en-US" sz="1100" baseline="0" dirty="0" smtClean="0"/>
                        <a:t>포함하는 세포학적 이상</a:t>
                      </a:r>
                      <a:endParaRPr lang="en-US" altLang="ko-KR" sz="11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100" baseline="0" dirty="0" smtClean="0"/>
                        <a:t> </a:t>
                      </a:r>
                      <a:r>
                        <a:rPr lang="ko-KR" altLang="en-US" sz="1100" baseline="0" dirty="0" smtClean="0"/>
                        <a:t>자궁경부 </a:t>
                      </a:r>
                      <a:r>
                        <a:rPr lang="ko-KR" altLang="en-US" sz="1100" baseline="0" dirty="0" err="1" smtClean="0"/>
                        <a:t>상피내</a:t>
                      </a:r>
                      <a:r>
                        <a:rPr lang="ko-KR" altLang="en-US" sz="1100" baseline="0" dirty="0" smtClean="0"/>
                        <a:t> 종양 </a:t>
                      </a:r>
                      <a:r>
                        <a:rPr lang="en-US" altLang="ko-KR" sz="1100" baseline="0" dirty="0" smtClean="0"/>
                        <a:t>1-3</a:t>
                      </a:r>
                      <a:r>
                        <a:rPr lang="ko-KR" altLang="en-US" sz="1100" baseline="0" dirty="0" smtClean="0"/>
                        <a:t>기</a:t>
                      </a:r>
                      <a:endParaRPr lang="en-US" altLang="ko-KR" sz="11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100" baseline="0" dirty="0" smtClean="0"/>
                        <a:t> </a:t>
                      </a:r>
                      <a:r>
                        <a:rPr lang="ko-KR" altLang="en-US" sz="1100" baseline="0" dirty="0" smtClean="0"/>
                        <a:t>외음부 </a:t>
                      </a:r>
                      <a:r>
                        <a:rPr lang="ko-KR" altLang="en-US" sz="1100" baseline="0" dirty="0" err="1" smtClean="0"/>
                        <a:t>상피내</a:t>
                      </a:r>
                      <a:r>
                        <a:rPr lang="ko-KR" altLang="en-US" sz="1100" baseline="0" dirty="0" smtClean="0"/>
                        <a:t> 종양 </a:t>
                      </a:r>
                      <a:r>
                        <a:rPr lang="en-US" altLang="ko-KR" sz="1100" baseline="0" dirty="0" smtClean="0"/>
                        <a:t>2, 3</a:t>
                      </a:r>
                      <a:r>
                        <a:rPr lang="ko-KR" altLang="en-US" sz="1100" baseline="0" dirty="0" smtClean="0"/>
                        <a:t>기</a:t>
                      </a:r>
                      <a:endParaRPr lang="en-US" altLang="ko-KR" sz="11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100" baseline="0" dirty="0" smtClean="0"/>
                        <a:t> </a:t>
                      </a:r>
                      <a:r>
                        <a:rPr lang="ko-KR" altLang="en-US" sz="1100" baseline="0" dirty="0" smtClean="0"/>
                        <a:t>질 </a:t>
                      </a:r>
                      <a:r>
                        <a:rPr lang="ko-KR" altLang="en-US" sz="1100" baseline="0" dirty="0" err="1" smtClean="0"/>
                        <a:t>상피내</a:t>
                      </a:r>
                      <a:r>
                        <a:rPr lang="ko-KR" altLang="en-US" sz="1100" baseline="0" dirty="0" smtClean="0"/>
                        <a:t> 종양 </a:t>
                      </a:r>
                      <a:r>
                        <a:rPr lang="en-US" altLang="ko-KR" sz="1100" baseline="0" dirty="0" smtClean="0"/>
                        <a:t>2, 3</a:t>
                      </a:r>
                      <a:r>
                        <a:rPr lang="ko-KR" altLang="en-US" sz="1100" baseline="0" dirty="0" smtClean="0"/>
                        <a:t>기</a:t>
                      </a:r>
                      <a:endParaRPr lang="en-US" altLang="ko-KR" sz="11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/>
                        <a:t> 9~25</a:t>
                      </a:r>
                      <a:r>
                        <a:rPr lang="ko-KR" altLang="en-US" sz="1400" dirty="0" smtClean="0"/>
                        <a:t>세 여성</a:t>
                      </a:r>
                      <a:endParaRPr lang="en-US" altLang="ko-KR" sz="14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/>
                        <a:t> 1</a:t>
                      </a:r>
                      <a:r>
                        <a:rPr lang="ko-KR" altLang="en-US" sz="1400" dirty="0" smtClean="0"/>
                        <a:t>회 </a:t>
                      </a:r>
                      <a:r>
                        <a:rPr lang="en-US" altLang="ko-KR" sz="1400" dirty="0" smtClean="0"/>
                        <a:t>0.5ml(</a:t>
                      </a:r>
                      <a:r>
                        <a:rPr lang="ko-KR" altLang="en-US" sz="1400" dirty="0" smtClean="0"/>
                        <a:t>근육</a:t>
                      </a:r>
                      <a:r>
                        <a:rPr lang="en-US" altLang="ko-KR" sz="1400" dirty="0" smtClean="0"/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/>
                        <a:t> 0, 1, 6</a:t>
                      </a:r>
                      <a:r>
                        <a:rPr lang="ko-KR" altLang="en-US" sz="1400" dirty="0" smtClean="0"/>
                        <a:t>개월</a:t>
                      </a:r>
                      <a:r>
                        <a:rPr lang="en-US" altLang="ko-KR" sz="1400" dirty="0" smtClean="0"/>
                        <a:t>(3</a:t>
                      </a:r>
                      <a:r>
                        <a:rPr lang="ko-KR" altLang="en-US" sz="1400" dirty="0" smtClean="0"/>
                        <a:t>회</a:t>
                      </a:r>
                      <a:r>
                        <a:rPr lang="en-US" altLang="ko-KR" sz="1400" dirty="0" smtClean="0"/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/>
                        <a:t> </a:t>
                      </a:r>
                      <a:r>
                        <a:rPr lang="en-US" altLang="ko-KR" sz="1400" spc="0" baseline="0" dirty="0" smtClean="0"/>
                        <a:t>9~14</a:t>
                      </a:r>
                      <a:r>
                        <a:rPr lang="ko-KR" altLang="en-US" sz="1400" spc="0" baseline="0" dirty="0" smtClean="0"/>
                        <a:t>세의 경우 </a:t>
                      </a:r>
                      <a:r>
                        <a:rPr lang="en-US" altLang="ko-KR" sz="1400" spc="0" baseline="0" dirty="0" smtClean="0"/>
                        <a:t>2</a:t>
                      </a:r>
                      <a:r>
                        <a:rPr lang="ko-KR" altLang="en-US" sz="1400" spc="0" baseline="0" dirty="0" smtClean="0"/>
                        <a:t>회</a:t>
                      </a:r>
                      <a:r>
                        <a:rPr lang="en-US" altLang="ko-KR" sz="1400" spc="0" baseline="0" dirty="0" smtClean="0"/>
                        <a:t>(0, 6</a:t>
                      </a:r>
                      <a:r>
                        <a:rPr lang="ko-KR" altLang="en-US" sz="1400" spc="0" baseline="0" dirty="0" smtClean="0"/>
                        <a:t>개월</a:t>
                      </a:r>
                      <a:r>
                        <a:rPr lang="en-US" altLang="ko-KR" sz="1400" spc="0" baseline="0" dirty="0" smtClean="0"/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400" spc="0" baseline="0" dirty="0" smtClean="0"/>
                        <a:t> </a:t>
                      </a:r>
                      <a:r>
                        <a:rPr lang="ko-KR" altLang="en-US" sz="1400" spc="0" baseline="0" dirty="0" smtClean="0"/>
                        <a:t> 접종 가능</a:t>
                      </a:r>
                      <a:r>
                        <a:rPr lang="en-US" altLang="ko-KR" sz="1100" spc="0" baseline="0" dirty="0" smtClean="0"/>
                        <a:t>(</a:t>
                      </a:r>
                      <a:r>
                        <a:rPr lang="ko-KR" altLang="en-US" sz="1100" spc="0" baseline="0" dirty="0" smtClean="0"/>
                        <a:t>접종 일정에 유동성이 필요한 경우 </a:t>
                      </a:r>
                      <a:r>
                        <a:rPr lang="en-US" altLang="ko-KR" sz="1100" spc="0" baseline="0" dirty="0" smtClean="0"/>
                        <a:t>5~7</a:t>
                      </a:r>
                      <a:r>
                        <a:rPr lang="ko-KR" altLang="en-US" sz="1100" spc="0" baseline="0" dirty="0" smtClean="0"/>
                        <a:t>개월 사이 투여 가능</a:t>
                      </a:r>
                      <a:r>
                        <a:rPr lang="en-US" altLang="ko-KR" sz="1100" spc="0" baseline="0" dirty="0" smtClean="0"/>
                        <a:t>)</a:t>
                      </a:r>
                      <a:endParaRPr lang="en-US" altLang="ko-KR" sz="1400" spc="0" baseline="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실시기준</a:t>
            </a:r>
            <a:r>
              <a:rPr lang="en-US" altLang="ko-KR" sz="2400" b="1" dirty="0" smtClean="0">
                <a:latin typeface="+mn-ea"/>
              </a:rPr>
              <a:t>(1)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28596" y="1142984"/>
            <a:ext cx="8229600" cy="5001419"/>
          </a:xfrm>
          <a:prstGeom prst="rect">
            <a:avLst/>
          </a:prstGeom>
        </p:spPr>
        <p:txBody>
          <a:bodyPr/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/>
              <a:t> </a:t>
            </a:r>
            <a:r>
              <a:rPr lang="ko-KR" altLang="en-US" sz="2000" b="1" dirty="0" smtClean="0">
                <a:latin typeface="+mn-ea"/>
              </a:rPr>
              <a:t>권장 접종연령</a:t>
            </a:r>
            <a:r>
              <a:rPr lang="en-US" altLang="ko-KR" sz="2000" b="1" dirty="0" smtClean="0">
                <a:latin typeface="+mn-ea"/>
              </a:rPr>
              <a:t>: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만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12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세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2000" b="1" spc="-100" dirty="0" smtClean="0">
                <a:latin typeface="+mn-ea"/>
              </a:rPr>
              <a:t>따라잡기 접종</a:t>
            </a:r>
            <a:r>
              <a:rPr lang="en-US" altLang="ko-KR" sz="2000" b="1" spc="-100" dirty="0" smtClean="0">
                <a:latin typeface="+mn-ea"/>
              </a:rPr>
              <a:t>: (</a:t>
            </a:r>
            <a:r>
              <a:rPr lang="ko-KR" altLang="en-US" sz="2000" b="1" spc="-100" dirty="0" err="1" smtClean="0">
                <a:latin typeface="+mn-ea"/>
              </a:rPr>
              <a:t>가다실</a:t>
            </a:r>
            <a:r>
              <a:rPr lang="en-US" altLang="ko-KR" sz="2000" b="1" spc="-100" dirty="0" smtClean="0">
                <a:latin typeface="+mn-ea"/>
              </a:rPr>
              <a:t>) 13~26</a:t>
            </a:r>
            <a:r>
              <a:rPr lang="ko-KR" altLang="en-US" sz="2000" b="1" spc="-100" dirty="0" smtClean="0">
                <a:latin typeface="+mn-ea"/>
              </a:rPr>
              <a:t>세 여성</a:t>
            </a:r>
            <a:r>
              <a:rPr lang="en-US" altLang="ko-KR" sz="2000" b="1" spc="-100" dirty="0" smtClean="0">
                <a:latin typeface="+mn-ea"/>
              </a:rPr>
              <a:t>, (</a:t>
            </a:r>
            <a:r>
              <a:rPr lang="ko-KR" altLang="en-US" sz="2000" b="1" spc="-100" dirty="0" err="1" smtClean="0">
                <a:latin typeface="+mn-ea"/>
              </a:rPr>
              <a:t>서바릭스</a:t>
            </a:r>
            <a:r>
              <a:rPr lang="en-US" altLang="ko-KR" sz="2000" b="1" spc="-100" dirty="0" smtClean="0">
                <a:latin typeface="+mn-ea"/>
              </a:rPr>
              <a:t>) 13~25</a:t>
            </a:r>
            <a:r>
              <a:rPr lang="ko-KR" altLang="en-US" sz="2000" b="1" spc="-100" dirty="0" smtClean="0">
                <a:latin typeface="+mn-ea"/>
              </a:rPr>
              <a:t>세 여성</a:t>
            </a:r>
            <a:endParaRPr lang="en-US" altLang="ko-KR" sz="2000" b="1" spc="-100" dirty="0" smtClean="0">
              <a:latin typeface="+mn-ea"/>
            </a:endParaRPr>
          </a:p>
          <a:p>
            <a:pPr marL="271463" indent="-271463" latinLnBrk="0">
              <a:lnSpc>
                <a:spcPct val="200000"/>
              </a:lnSpc>
              <a:buFont typeface="Wingdings" pitchFamily="2" charset="2"/>
              <a:buChar char="Ø"/>
              <a:defRPr/>
            </a:pPr>
            <a:endParaRPr lang="en-US" altLang="ko-KR" sz="8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접종 횟수</a:t>
            </a:r>
            <a:r>
              <a:rPr lang="en-US" altLang="ko-KR" sz="2000" b="1" dirty="0" smtClean="0">
                <a:latin typeface="+mn-ea"/>
              </a:rPr>
              <a:t>: 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회 접종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(0, 6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개월 간격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)</a:t>
            </a: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en-US" altLang="ko-KR" sz="2000" b="1" dirty="0" smtClean="0">
                <a:latin typeface="+mn-ea"/>
              </a:rPr>
              <a:t>2</a:t>
            </a:r>
            <a:r>
              <a:rPr lang="ko-KR" altLang="en-US" sz="2000" b="1" dirty="0" smtClean="0">
                <a:latin typeface="+mn-ea"/>
              </a:rPr>
              <a:t>회 접종 연령</a:t>
            </a:r>
            <a:r>
              <a:rPr lang="en-US" altLang="ko-KR" sz="2000" b="1" dirty="0" smtClean="0">
                <a:latin typeface="+mn-ea"/>
              </a:rPr>
              <a:t>: (</a:t>
            </a:r>
            <a:r>
              <a:rPr lang="ko-KR" altLang="en-US" sz="2000" b="1" dirty="0" err="1" smtClean="0">
                <a:latin typeface="+mn-ea"/>
              </a:rPr>
              <a:t>가다실</a:t>
            </a:r>
            <a:r>
              <a:rPr lang="en-US" altLang="ko-KR" sz="2000" b="1" dirty="0" smtClean="0">
                <a:latin typeface="+mn-ea"/>
              </a:rPr>
              <a:t>) 9~13</a:t>
            </a:r>
            <a:r>
              <a:rPr lang="ko-KR" altLang="en-US" sz="2000" b="1" dirty="0" smtClean="0">
                <a:latin typeface="+mn-ea"/>
              </a:rPr>
              <a:t>세</a:t>
            </a:r>
            <a:r>
              <a:rPr lang="en-US" altLang="ko-KR" sz="2000" b="1" dirty="0" smtClean="0">
                <a:latin typeface="+mn-ea"/>
              </a:rPr>
              <a:t>, (</a:t>
            </a:r>
            <a:r>
              <a:rPr lang="ko-KR" altLang="en-US" sz="2000" b="1" dirty="0" err="1" smtClean="0">
                <a:latin typeface="+mn-ea"/>
              </a:rPr>
              <a:t>서바릭스</a:t>
            </a:r>
            <a:r>
              <a:rPr lang="en-US" altLang="ko-KR" sz="2000" b="1" dirty="0" smtClean="0">
                <a:latin typeface="+mn-ea"/>
              </a:rPr>
              <a:t>) 9~14</a:t>
            </a:r>
            <a:r>
              <a:rPr lang="ko-KR" altLang="en-US" sz="2000" b="1" dirty="0" smtClean="0">
                <a:latin typeface="+mn-ea"/>
              </a:rPr>
              <a:t>세</a:t>
            </a:r>
            <a:endParaRPr lang="en-US" altLang="ko-KR" sz="2000" b="1" dirty="0" smtClean="0">
              <a:latin typeface="+mn-ea"/>
            </a:endParaRPr>
          </a:p>
          <a:p>
            <a:pPr marL="728663" lvl="1" indent="-271463" latinLnBrk="0">
              <a:buFont typeface="Wingdings" pitchFamily="2" charset="2"/>
              <a:buChar char="§"/>
              <a:defRPr/>
            </a:pPr>
            <a:endParaRPr lang="en-US" altLang="ko-KR" sz="800" b="1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ü"/>
              <a:defRPr/>
            </a:pPr>
            <a:r>
              <a:rPr lang="en-US" altLang="ko-KR" b="1" dirty="0" smtClean="0">
                <a:latin typeface="+mn-ea"/>
              </a:rPr>
              <a:t>2</a:t>
            </a:r>
            <a:r>
              <a:rPr lang="ko-KR" altLang="en-US" b="1" dirty="0" smtClean="0">
                <a:latin typeface="+mn-ea"/>
              </a:rPr>
              <a:t>회 접종 시 최대 접종간격은 없지만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접종 간 간격이 </a:t>
            </a:r>
            <a:r>
              <a:rPr lang="en-US" altLang="ko-KR" b="1" dirty="0" smtClean="0">
                <a:latin typeface="+mn-ea"/>
              </a:rPr>
              <a:t>12~15</a:t>
            </a:r>
            <a:r>
              <a:rPr lang="ko-KR" altLang="en-US" b="1" dirty="0" smtClean="0">
                <a:latin typeface="+mn-ea"/>
              </a:rPr>
              <a:t>개월보다 더 지연되지 않도록 하는 것이</a:t>
            </a:r>
            <a:r>
              <a:rPr lang="en-US" altLang="ko-KR" b="1" dirty="0" smtClean="0">
                <a:latin typeface="+mn-ea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성경험 시작 전에 접종을 완료</a:t>
            </a:r>
            <a:r>
              <a:rPr lang="ko-KR" altLang="en-US" b="1" dirty="0" smtClean="0">
                <a:latin typeface="+mn-ea"/>
              </a:rPr>
              <a:t>하기 위해 권고됨</a:t>
            </a:r>
            <a:r>
              <a:rPr lang="en-US" altLang="ko-KR" b="1" dirty="0" smtClean="0">
                <a:latin typeface="+mn-ea"/>
              </a:rPr>
              <a:t>(WHO, 2014) </a:t>
            </a:r>
            <a:r>
              <a:rPr lang="ko-KR" altLang="en-US" b="1" dirty="0" smtClean="0">
                <a:latin typeface="+mn-ea"/>
              </a:rPr>
              <a:t> </a:t>
            </a:r>
            <a:endParaRPr lang="en-US" altLang="ko-KR" b="1" dirty="0" smtClean="0">
              <a:latin typeface="+mn-ea"/>
            </a:endParaRPr>
          </a:p>
          <a:p>
            <a:pPr marL="728663" lvl="1" indent="-271463" latinLnBrk="0">
              <a:buFont typeface="Wingdings" pitchFamily="2" charset="2"/>
              <a:buChar char="ü"/>
              <a:defRPr/>
            </a:pPr>
            <a:endParaRPr lang="en-US" altLang="ko-KR" sz="800" b="1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ü"/>
              <a:defRPr/>
            </a:pPr>
            <a:r>
              <a:rPr lang="en-US" altLang="ko-KR" b="1" dirty="0" smtClean="0">
                <a:latin typeface="+mn-ea"/>
              </a:rPr>
              <a:t>2</a:t>
            </a:r>
            <a:r>
              <a:rPr lang="ko-KR" altLang="en-US" b="1" dirty="0" smtClean="0">
                <a:latin typeface="+mn-ea"/>
              </a:rPr>
              <a:t>차 접종이 </a:t>
            </a:r>
            <a:r>
              <a:rPr lang="en-US" altLang="ko-KR" b="1" dirty="0" smtClean="0">
                <a:latin typeface="+mn-ea"/>
              </a:rPr>
              <a:t>15</a:t>
            </a:r>
            <a:r>
              <a:rPr lang="ko-KR" altLang="en-US" b="1" dirty="0" smtClean="0">
                <a:latin typeface="+mn-ea"/>
              </a:rPr>
              <a:t>세 이후에 접종되더라도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차 접종이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9~13(14)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세에 접종되었다면 </a:t>
            </a:r>
            <a:r>
              <a:rPr lang="ko-KR" altLang="en-US" b="1" dirty="0" smtClean="0">
                <a:latin typeface="+mn-ea"/>
              </a:rPr>
              <a:t>총 </a:t>
            </a:r>
            <a:r>
              <a:rPr lang="en-US" altLang="ko-KR" b="1" dirty="0" smtClean="0">
                <a:latin typeface="+mn-ea"/>
              </a:rPr>
              <a:t>2</a:t>
            </a:r>
            <a:r>
              <a:rPr lang="ko-KR" altLang="en-US" b="1" dirty="0" smtClean="0">
                <a:latin typeface="+mn-ea"/>
              </a:rPr>
              <a:t>회 접종으로 완료</a:t>
            </a:r>
            <a:endParaRPr lang="en-US" altLang="ko-KR" b="1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실시기준</a:t>
            </a:r>
            <a:r>
              <a:rPr lang="en-US" altLang="ko-KR" sz="2400" b="1" dirty="0" smtClean="0">
                <a:latin typeface="+mn-ea"/>
              </a:rPr>
              <a:t>(2)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28596" y="1142984"/>
            <a:ext cx="8229600" cy="5001419"/>
          </a:xfrm>
          <a:prstGeom prst="rect">
            <a:avLst/>
          </a:prstGeom>
        </p:spPr>
        <p:txBody>
          <a:bodyPr/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/>
              <a:t> </a:t>
            </a:r>
            <a:r>
              <a:rPr lang="en-US" altLang="ko-KR" sz="2000" b="1" dirty="0" smtClean="0">
                <a:latin typeface="+mn-ea"/>
              </a:rPr>
              <a:t>2</a:t>
            </a:r>
            <a:r>
              <a:rPr lang="ko-KR" altLang="en-US" sz="2000" b="1" dirty="0" smtClean="0">
                <a:latin typeface="+mn-ea"/>
              </a:rPr>
              <a:t>회 접종이 허가된 연령에서</a:t>
            </a:r>
            <a:r>
              <a:rPr lang="en-US" altLang="ko-KR" sz="2000" b="1" dirty="0" smtClean="0">
                <a:latin typeface="+mn-ea"/>
              </a:rPr>
              <a:t>, 2</a:t>
            </a:r>
            <a:r>
              <a:rPr lang="ko-KR" altLang="en-US" sz="2000" b="1" dirty="0" smtClean="0">
                <a:latin typeface="+mn-ea"/>
              </a:rPr>
              <a:t>회 접종 간격이 </a:t>
            </a:r>
            <a:r>
              <a:rPr lang="en-US" altLang="ko-KR" sz="2000" b="1" dirty="0" smtClean="0">
                <a:latin typeface="+mn-ea"/>
              </a:rPr>
              <a:t>6</a:t>
            </a:r>
            <a:r>
              <a:rPr lang="ko-KR" altLang="en-US" sz="2000" b="1" dirty="0" smtClean="0">
                <a:latin typeface="+mn-ea"/>
              </a:rPr>
              <a:t>개월보다 일찍 접종될 경우</a:t>
            </a:r>
            <a:r>
              <a:rPr lang="en-US" altLang="ko-KR" sz="2000" b="1" dirty="0" smtClean="0">
                <a:latin typeface="+mn-ea"/>
              </a:rPr>
              <a:t>(</a:t>
            </a:r>
            <a:r>
              <a:rPr lang="ko-KR" altLang="en-US" sz="2000" b="1" dirty="0" smtClean="0">
                <a:latin typeface="+mn-ea"/>
              </a:rPr>
              <a:t>총 </a:t>
            </a:r>
            <a:r>
              <a:rPr lang="en-US" altLang="ko-KR" sz="2000" b="1" dirty="0" smtClean="0">
                <a:latin typeface="+mn-ea"/>
              </a:rPr>
              <a:t>3</a:t>
            </a:r>
            <a:r>
              <a:rPr lang="ko-KR" altLang="en-US" sz="2000" b="1" dirty="0" smtClean="0">
                <a:latin typeface="+mn-ea"/>
              </a:rPr>
              <a:t>회 접종</a:t>
            </a:r>
            <a:r>
              <a:rPr lang="en-US" altLang="ko-KR" sz="2000" b="1" dirty="0" smtClean="0">
                <a:latin typeface="+mn-ea"/>
              </a:rPr>
              <a:t>)</a:t>
            </a:r>
          </a:p>
          <a:p>
            <a:pPr marL="271463" indent="-271463" latinLnBrk="0">
              <a:buFont typeface="Wingdings" pitchFamily="2" charset="2"/>
              <a:buChar char="Ø"/>
              <a:defRPr/>
            </a:pPr>
            <a:endParaRPr lang="en-US" altLang="ko-KR" sz="800" b="1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en-US" altLang="ko-KR" sz="2000" b="1" spc="-100" dirty="0" smtClean="0">
                <a:latin typeface="+mn-ea"/>
              </a:rPr>
              <a:t>(</a:t>
            </a:r>
            <a:r>
              <a:rPr lang="ko-KR" altLang="en-US" sz="2000" b="1" spc="-100" dirty="0" err="1" smtClean="0">
                <a:latin typeface="+mn-ea"/>
              </a:rPr>
              <a:t>가다실</a:t>
            </a:r>
            <a:r>
              <a:rPr lang="en-US" altLang="ko-KR" sz="2000" b="1" spc="-100" dirty="0" smtClean="0">
                <a:latin typeface="+mn-ea"/>
              </a:rPr>
              <a:t>) 1</a:t>
            </a:r>
            <a:r>
              <a:rPr lang="ko-KR" altLang="en-US" sz="2000" b="1" spc="-100" dirty="0" smtClean="0">
                <a:latin typeface="+mn-ea"/>
              </a:rPr>
              <a:t>차 접종 후 </a:t>
            </a:r>
            <a:r>
              <a:rPr lang="en-US" altLang="ko-KR" sz="2000" b="1" spc="-100" dirty="0" smtClean="0">
                <a:solidFill>
                  <a:srgbClr val="FF0000"/>
                </a:solidFill>
                <a:latin typeface="+mn-ea"/>
              </a:rPr>
              <a:t>6</a:t>
            </a:r>
            <a:r>
              <a:rPr lang="ko-KR" altLang="en-US" sz="2000" b="1" spc="-100" dirty="0" smtClean="0">
                <a:solidFill>
                  <a:srgbClr val="FF0000"/>
                </a:solidFill>
                <a:latin typeface="+mn-ea"/>
              </a:rPr>
              <a:t>개월 이내에 </a:t>
            </a:r>
            <a:r>
              <a:rPr lang="en-US" altLang="ko-KR" sz="2000" b="1" spc="-1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2000" b="1" spc="-100" dirty="0" smtClean="0">
                <a:solidFill>
                  <a:srgbClr val="FF0000"/>
                </a:solidFill>
                <a:latin typeface="+mn-ea"/>
              </a:rPr>
              <a:t>차 접종될 경우</a:t>
            </a:r>
            <a:endParaRPr lang="en-US" altLang="ko-KR" sz="2000" b="1" spc="-100" dirty="0" smtClean="0">
              <a:solidFill>
                <a:srgbClr val="FF0000"/>
              </a:solidFill>
              <a:latin typeface="+mn-ea"/>
            </a:endParaRPr>
          </a:p>
          <a:p>
            <a:pPr marL="728663" lvl="1" indent="-271463" latinLnBrk="0">
              <a:defRPr/>
            </a:pPr>
            <a:endParaRPr lang="en-US" altLang="ko-KR" sz="800" b="1" spc="-100" dirty="0" smtClean="0">
              <a:solidFill>
                <a:srgbClr val="FF0000"/>
              </a:solidFill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en-US" altLang="ko-KR" sz="2000" b="1" dirty="0" smtClean="0">
                <a:latin typeface="+mn-ea"/>
              </a:rPr>
              <a:t>(</a:t>
            </a:r>
            <a:r>
              <a:rPr lang="ko-KR" altLang="en-US" sz="2000" b="1" dirty="0" err="1" smtClean="0">
                <a:latin typeface="+mn-ea"/>
              </a:rPr>
              <a:t>서바릭스</a:t>
            </a:r>
            <a:r>
              <a:rPr lang="en-US" altLang="ko-KR" sz="2000" b="1" dirty="0" smtClean="0">
                <a:latin typeface="+mn-ea"/>
              </a:rPr>
              <a:t>) 1</a:t>
            </a:r>
            <a:r>
              <a:rPr lang="ko-KR" altLang="en-US" sz="2000" b="1" dirty="0" smtClean="0">
                <a:latin typeface="+mn-ea"/>
              </a:rPr>
              <a:t>차 접종 후 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5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개월 이내 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차 접종될 경우 </a:t>
            </a:r>
            <a:endParaRPr lang="en-US" altLang="ko-KR" sz="2000" b="1" dirty="0" smtClean="0">
              <a:solidFill>
                <a:srgbClr val="FF0000"/>
              </a:solidFill>
              <a:latin typeface="+mn-ea"/>
            </a:endParaRPr>
          </a:p>
          <a:p>
            <a:pPr marL="1185863" lvl="2" indent="-271463" latinLnBrk="0">
              <a:lnSpc>
                <a:spcPts val="3100"/>
              </a:lnSpc>
              <a:buFont typeface="Wingdings" pitchFamily="2" charset="2"/>
              <a:buChar char="ü"/>
              <a:defRPr/>
            </a:pPr>
            <a:endParaRPr lang="en-US" altLang="ko-KR" sz="2000" b="1" dirty="0" smtClean="0">
              <a:solidFill>
                <a:srgbClr val="FF0000"/>
              </a:solidFill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en-US" altLang="ko-KR" sz="2000" b="1" dirty="0" smtClean="0">
                <a:latin typeface="+mn-ea"/>
              </a:rPr>
              <a:t>2</a:t>
            </a:r>
            <a:r>
              <a:rPr lang="ko-KR" altLang="en-US" sz="2000" b="1" dirty="0" smtClean="0">
                <a:latin typeface="+mn-ea"/>
              </a:rPr>
              <a:t>회 접종이 허가된 이후 연령에서 </a:t>
            </a:r>
            <a:r>
              <a:rPr lang="en-US" altLang="ko-KR" sz="2000" b="1" dirty="0" smtClean="0">
                <a:latin typeface="+mn-ea"/>
              </a:rPr>
              <a:t>1</a:t>
            </a:r>
            <a:r>
              <a:rPr lang="ko-KR" altLang="en-US" sz="2000" b="1" dirty="0" smtClean="0">
                <a:latin typeface="+mn-ea"/>
              </a:rPr>
              <a:t>차 접종 시작 시 총 </a:t>
            </a:r>
            <a:r>
              <a:rPr lang="en-US" altLang="ko-KR" sz="2000" b="1" dirty="0" smtClean="0">
                <a:latin typeface="+mn-ea"/>
              </a:rPr>
              <a:t>3</a:t>
            </a:r>
            <a:r>
              <a:rPr lang="ko-KR" altLang="en-US" sz="2000" b="1" dirty="0" smtClean="0">
                <a:latin typeface="+mn-ea"/>
              </a:rPr>
              <a:t>회 접종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buFont typeface="Wingdings" pitchFamily="2" charset="2"/>
              <a:buChar char="Ø"/>
              <a:defRPr/>
            </a:pPr>
            <a:endParaRPr lang="en-US" altLang="ko-KR" sz="800" b="1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en-US" altLang="ko-KR" sz="2000" b="1" dirty="0" smtClean="0">
                <a:latin typeface="+mn-ea"/>
              </a:rPr>
              <a:t>(</a:t>
            </a:r>
            <a:r>
              <a:rPr lang="ko-KR" altLang="en-US" sz="2000" b="1" dirty="0" err="1" smtClean="0">
                <a:latin typeface="+mn-ea"/>
              </a:rPr>
              <a:t>가다실</a:t>
            </a:r>
            <a:r>
              <a:rPr lang="en-US" altLang="ko-KR" sz="2000" b="1" dirty="0" smtClean="0">
                <a:latin typeface="+mn-ea"/>
              </a:rPr>
              <a:t>) 14</a:t>
            </a:r>
            <a:r>
              <a:rPr lang="ko-KR" altLang="en-US" sz="2000" b="1" dirty="0" smtClean="0">
                <a:latin typeface="+mn-ea"/>
              </a:rPr>
              <a:t>세 이상</a:t>
            </a:r>
            <a:r>
              <a:rPr lang="en-US" altLang="ko-KR" sz="2000" b="1" dirty="0" smtClean="0">
                <a:latin typeface="+mn-ea"/>
              </a:rPr>
              <a:t>(0, 2, 6</a:t>
            </a:r>
            <a:r>
              <a:rPr lang="ko-KR" altLang="en-US" sz="2000" b="1" dirty="0" smtClean="0">
                <a:latin typeface="+mn-ea"/>
              </a:rPr>
              <a:t>개월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간격</a:t>
            </a:r>
            <a:r>
              <a:rPr lang="en-US" altLang="ko-KR" sz="2000" b="1" dirty="0" smtClean="0">
                <a:latin typeface="+mn-ea"/>
              </a:rPr>
              <a:t>) </a:t>
            </a:r>
          </a:p>
          <a:p>
            <a:pPr marL="728663" lvl="1" indent="-271463" latinLnBrk="0">
              <a:buFont typeface="Wingdings" pitchFamily="2" charset="2"/>
              <a:buChar char="§"/>
              <a:defRPr/>
            </a:pPr>
            <a:endParaRPr lang="en-US" altLang="ko-KR" sz="800" b="1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en-US" altLang="ko-KR" sz="2000" b="1" dirty="0" smtClean="0">
                <a:latin typeface="+mn-ea"/>
              </a:rPr>
              <a:t>(</a:t>
            </a:r>
            <a:r>
              <a:rPr lang="ko-KR" altLang="en-US" sz="2000" b="1" dirty="0" err="1" smtClean="0">
                <a:latin typeface="+mn-ea"/>
              </a:rPr>
              <a:t>서바릭스</a:t>
            </a:r>
            <a:r>
              <a:rPr lang="en-US" altLang="ko-KR" sz="2000" b="1" dirty="0" smtClean="0">
                <a:latin typeface="+mn-ea"/>
              </a:rPr>
              <a:t>) 15</a:t>
            </a:r>
            <a:r>
              <a:rPr lang="ko-KR" altLang="en-US" sz="2000" b="1" dirty="0" smtClean="0">
                <a:latin typeface="+mn-ea"/>
              </a:rPr>
              <a:t>세 이상</a:t>
            </a:r>
            <a:r>
              <a:rPr lang="en-US" altLang="ko-KR" sz="2000" b="1" dirty="0" smtClean="0">
                <a:latin typeface="+mn-ea"/>
              </a:rPr>
              <a:t>(0, 1, 6</a:t>
            </a:r>
            <a:r>
              <a:rPr lang="ko-KR" altLang="en-US" sz="2000" b="1" dirty="0" smtClean="0">
                <a:latin typeface="+mn-ea"/>
              </a:rPr>
              <a:t>개월 간격</a:t>
            </a:r>
            <a:r>
              <a:rPr lang="en-US" altLang="ko-KR" sz="2000" b="1" dirty="0" smtClean="0">
                <a:latin typeface="+mn-ea"/>
              </a:rPr>
              <a:t>)</a:t>
            </a:r>
            <a:endParaRPr lang="en-US" altLang="ko-KR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실시기준</a:t>
            </a:r>
            <a:r>
              <a:rPr lang="en-US" altLang="ko-KR" sz="2400" b="1" dirty="0" smtClean="0">
                <a:latin typeface="+mn-ea"/>
              </a:rPr>
              <a:t>(3)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85720" y="1000108"/>
            <a:ext cx="8501122" cy="5001419"/>
          </a:xfrm>
          <a:prstGeom prst="rect">
            <a:avLst/>
          </a:prstGeom>
        </p:spPr>
        <p:txBody>
          <a:bodyPr/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/>
              <a:t> </a:t>
            </a:r>
            <a:r>
              <a:rPr lang="ko-KR" altLang="en-US" sz="2000" b="1" dirty="0" smtClean="0">
                <a:latin typeface="+mn-ea"/>
              </a:rPr>
              <a:t>권장 접종연령 및 횟수 결정 근거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buFont typeface="Wingdings" pitchFamily="2" charset="2"/>
              <a:buChar char="Ø"/>
              <a:defRPr/>
            </a:pPr>
            <a:endParaRPr lang="en-US" altLang="ko-KR" sz="800" b="1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en-US" altLang="ko-KR" sz="2000" b="1" spc="-100" dirty="0" smtClean="0">
                <a:latin typeface="+mn-ea"/>
              </a:rPr>
              <a:t>HPV </a:t>
            </a:r>
            <a:r>
              <a:rPr lang="ko-KR" altLang="en-US" sz="2000" b="1" spc="-100" dirty="0" smtClean="0">
                <a:latin typeface="+mn-ea"/>
              </a:rPr>
              <a:t>감염은 성 접촉을 통해 전파되므로 </a:t>
            </a:r>
            <a:r>
              <a:rPr lang="ko-KR" altLang="en-US" sz="2000" b="1" spc="-100" dirty="0" smtClean="0">
                <a:solidFill>
                  <a:srgbClr val="FF0000"/>
                </a:solidFill>
                <a:latin typeface="+mn-ea"/>
              </a:rPr>
              <a:t>성 경험 전 백신 접종이 최적의 효과를 나타냄</a:t>
            </a:r>
            <a:endParaRPr lang="en-US" altLang="ko-KR" sz="2000" b="1" spc="-100" dirty="0" smtClean="0">
              <a:solidFill>
                <a:srgbClr val="FF0000"/>
              </a:solidFill>
              <a:latin typeface="+mn-ea"/>
            </a:endParaRPr>
          </a:p>
          <a:p>
            <a:pPr marL="728663" lvl="1" indent="-271463" latinLnBrk="0">
              <a:buFont typeface="Wingdings" pitchFamily="2" charset="2"/>
              <a:buChar char="§"/>
              <a:defRPr/>
            </a:pPr>
            <a:endParaRPr lang="en-US" altLang="ko-KR" sz="800" b="1" spc="-100" dirty="0" smtClean="0">
              <a:latin typeface="+mn-ea"/>
            </a:endParaRPr>
          </a:p>
          <a:p>
            <a:pPr marL="1079500" lvl="2" indent="-269875" latinLnBrk="0">
              <a:lnSpc>
                <a:spcPts val="31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b="1" spc="-200" dirty="0" smtClean="0">
                <a:latin typeface="+mn-ea"/>
              </a:rPr>
              <a:t>국내 중</a:t>
            </a:r>
            <a:r>
              <a:rPr lang="en-US" altLang="ko-KR" sz="2000" b="1" spc="-200" dirty="0" smtClean="0">
                <a:latin typeface="+mn-ea"/>
              </a:rPr>
              <a:t>,</a:t>
            </a:r>
            <a:r>
              <a:rPr lang="ko-KR" altLang="en-US" sz="2000" b="1" spc="-200" dirty="0" smtClean="0">
                <a:latin typeface="+mn-ea"/>
              </a:rPr>
              <a:t>고등학생 대상 성 경험 실태조사</a:t>
            </a:r>
            <a:r>
              <a:rPr lang="en-US" altLang="ko-KR" sz="2000" b="1" spc="-200" dirty="0" smtClean="0">
                <a:latin typeface="+mn-ea"/>
              </a:rPr>
              <a:t>(2015</a:t>
            </a:r>
            <a:r>
              <a:rPr lang="ko-KR" altLang="en-US" sz="2000" b="1" spc="-200" dirty="0" smtClean="0">
                <a:latin typeface="+mn-ea"/>
              </a:rPr>
              <a:t>년</a:t>
            </a:r>
            <a:r>
              <a:rPr lang="en-US" altLang="ko-KR" sz="2000" b="1" spc="-200" dirty="0" smtClean="0">
                <a:latin typeface="+mn-ea"/>
              </a:rPr>
              <a:t>) </a:t>
            </a:r>
            <a:r>
              <a:rPr lang="ko-KR" altLang="en-US" sz="2000" b="1" spc="-200" dirty="0" smtClean="0">
                <a:latin typeface="+mn-ea"/>
              </a:rPr>
              <a:t>결과</a:t>
            </a:r>
            <a:r>
              <a:rPr lang="en-US" altLang="ko-KR" sz="2000" b="1" spc="-200" dirty="0" smtClean="0">
                <a:latin typeface="+mn-ea"/>
              </a:rPr>
              <a:t>, </a:t>
            </a:r>
          </a:p>
          <a:p>
            <a:pPr marL="900113" lvl="2" latinLnBrk="0">
              <a:lnSpc>
                <a:spcPts val="3100"/>
              </a:lnSpc>
              <a:defRPr/>
            </a:pPr>
            <a:r>
              <a:rPr lang="ko-KR" altLang="en-US" sz="2000" b="1" spc="-200" dirty="0" smtClean="0">
                <a:latin typeface="+mn-ea"/>
              </a:rPr>
              <a:t>  성 경험이 있는 여학생은 </a:t>
            </a:r>
            <a:r>
              <a:rPr lang="en-US" altLang="ko-KR" sz="2000" b="1" spc="-200" dirty="0" smtClean="0">
                <a:latin typeface="+mn-ea"/>
              </a:rPr>
              <a:t>2.8%, </a:t>
            </a:r>
            <a:r>
              <a:rPr lang="ko-KR" altLang="en-US" sz="2000" b="1" spc="-200" dirty="0" smtClean="0">
                <a:solidFill>
                  <a:srgbClr val="002060"/>
                </a:solidFill>
                <a:latin typeface="+mn-ea"/>
              </a:rPr>
              <a:t>이들의 평균 성 경험 시작 연령은 </a:t>
            </a:r>
            <a:r>
              <a:rPr lang="en-US" altLang="ko-KR" sz="2000" b="1" spc="-200" dirty="0" smtClean="0">
                <a:solidFill>
                  <a:srgbClr val="002060"/>
                </a:solidFill>
                <a:latin typeface="+mn-ea"/>
              </a:rPr>
              <a:t>13.5</a:t>
            </a:r>
            <a:r>
              <a:rPr lang="ko-KR" altLang="en-US" sz="2000" b="1" spc="-200" dirty="0" smtClean="0">
                <a:solidFill>
                  <a:srgbClr val="002060"/>
                </a:solidFill>
                <a:latin typeface="+mn-ea"/>
              </a:rPr>
              <a:t>세</a:t>
            </a:r>
            <a:endParaRPr lang="en-US" altLang="ko-KR" sz="2000" b="1" spc="-200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defRPr/>
            </a:pPr>
            <a:endParaRPr lang="en-US" altLang="ko-KR" sz="800" b="1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9~15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세 연령에서 접종 시 면역반응이 그 이상 연령에서보다 높음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buFont typeface="Wingdings" pitchFamily="2" charset="2"/>
              <a:buChar char="§"/>
              <a:defRPr/>
            </a:pPr>
            <a:endParaRPr lang="en-US" altLang="ko-KR" sz="800" b="1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2000" b="1" spc="-100" dirty="0" smtClean="0">
                <a:solidFill>
                  <a:srgbClr val="002060"/>
                </a:solidFill>
                <a:latin typeface="+mn-ea"/>
              </a:rPr>
              <a:t>접종 편의성</a:t>
            </a:r>
            <a:r>
              <a:rPr lang="en-US" altLang="ko-KR" sz="2000" b="1" spc="-100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2000" b="1" spc="-100" dirty="0" smtClean="0">
                <a:solidFill>
                  <a:srgbClr val="002060"/>
                </a:solidFill>
                <a:latin typeface="+mn-ea"/>
              </a:rPr>
              <a:t>일본뇌염</a:t>
            </a:r>
            <a:r>
              <a:rPr lang="en-US" altLang="ko-KR" sz="2000" b="1" spc="-100" dirty="0" smtClean="0">
                <a:solidFill>
                  <a:srgbClr val="002060"/>
                </a:solidFill>
                <a:latin typeface="+mn-ea"/>
              </a:rPr>
              <a:t>, </a:t>
            </a:r>
            <a:r>
              <a:rPr lang="en-US" altLang="ko-KR" sz="2000" b="1" spc="-100" dirty="0" err="1" smtClean="0">
                <a:solidFill>
                  <a:srgbClr val="002060"/>
                </a:solidFill>
                <a:latin typeface="+mn-ea"/>
              </a:rPr>
              <a:t>Tdap</a:t>
            </a:r>
            <a:r>
              <a:rPr lang="en-US" altLang="ko-KR" sz="2000" b="1" spc="-100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ko-KR" altLang="en-US" sz="2000" b="1" spc="-100" dirty="0" smtClean="0">
                <a:solidFill>
                  <a:srgbClr val="002060"/>
                </a:solidFill>
                <a:latin typeface="+mn-ea"/>
              </a:rPr>
              <a:t>예방접종이 </a:t>
            </a:r>
            <a:r>
              <a:rPr lang="en-US" altLang="ko-KR" sz="2000" b="1" spc="-100" dirty="0" smtClean="0">
                <a:solidFill>
                  <a:srgbClr val="002060"/>
                </a:solidFill>
                <a:latin typeface="+mn-ea"/>
              </a:rPr>
              <a:t>11~12</a:t>
            </a:r>
            <a:r>
              <a:rPr lang="ko-KR" altLang="en-US" sz="2000" b="1" spc="-100" dirty="0" smtClean="0">
                <a:solidFill>
                  <a:srgbClr val="002060"/>
                </a:solidFill>
                <a:latin typeface="+mn-ea"/>
              </a:rPr>
              <a:t>세 대상으로 실시</a:t>
            </a:r>
            <a:r>
              <a:rPr lang="en-US" altLang="ko-KR" sz="2000" b="1" spc="-100" dirty="0" smtClean="0">
                <a:solidFill>
                  <a:srgbClr val="002060"/>
                </a:solidFill>
                <a:latin typeface="+mn-ea"/>
              </a:rPr>
              <a:t>)</a:t>
            </a: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endParaRPr lang="en-US" altLang="ko-KR" sz="500" b="1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회 접종은 </a:t>
            </a:r>
            <a:r>
              <a:rPr lang="en-US" altLang="ko-KR" sz="2000" b="1" dirty="0" smtClean="0">
                <a:latin typeface="+mn-ea"/>
              </a:rPr>
              <a:t>3</a:t>
            </a:r>
            <a:r>
              <a:rPr lang="ko-KR" altLang="en-US" sz="2000" b="1" dirty="0" smtClean="0">
                <a:latin typeface="+mn-ea"/>
              </a:rPr>
              <a:t>회 접종과 비교할 때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면역원성이 떨어지지 않음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buFont typeface="Wingdings" pitchFamily="2" charset="2"/>
              <a:buChar char="§"/>
              <a:defRPr/>
            </a:pPr>
            <a:endParaRPr lang="en-US" altLang="ko-KR" sz="800" b="1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2000" b="1" dirty="0" smtClean="0">
                <a:latin typeface="+mn-ea"/>
              </a:rPr>
              <a:t>국내 </a:t>
            </a: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백신 경제성 분석 연구결과</a:t>
            </a:r>
            <a:r>
              <a:rPr lang="en-US" altLang="ko-KR" sz="2000" b="1" dirty="0" smtClean="0">
                <a:latin typeface="+mn-ea"/>
              </a:rPr>
              <a:t>,</a:t>
            </a:r>
            <a:r>
              <a:rPr lang="ko-KR" altLang="en-US" sz="2000" b="1" dirty="0" smtClean="0">
                <a:latin typeface="+mn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회 접종은 비용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-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효과적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defRPr/>
            </a:pPr>
            <a:endParaRPr lang="en-US" altLang="ko-KR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실시기준</a:t>
            </a:r>
            <a:r>
              <a:rPr lang="en-US" altLang="ko-KR" sz="2400" b="1" dirty="0" smtClean="0">
                <a:latin typeface="+mn-ea"/>
              </a:rPr>
              <a:t>(4)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28596" y="1142984"/>
            <a:ext cx="8229600" cy="5001419"/>
          </a:xfrm>
          <a:prstGeom prst="rect">
            <a:avLst/>
          </a:prstGeom>
        </p:spPr>
        <p:txBody>
          <a:bodyPr/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교차접종</a:t>
            </a:r>
            <a:r>
              <a:rPr lang="en-US" altLang="ko-KR" sz="2000" b="1" dirty="0" smtClean="0">
                <a:latin typeface="+mn-ea"/>
              </a:rPr>
              <a:t>: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두 백신 간 교차접종은 권고하지 않음</a:t>
            </a:r>
            <a:endParaRPr lang="en-US" altLang="ko-KR" sz="2000" b="1" dirty="0" smtClean="0">
              <a:solidFill>
                <a:srgbClr val="FF0000"/>
              </a:solidFill>
              <a:latin typeface="+mn-ea"/>
            </a:endParaRPr>
          </a:p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800" b="1" dirty="0" smtClean="0">
              <a:solidFill>
                <a:srgbClr val="FF0000"/>
              </a:solidFill>
              <a:latin typeface="+mn-ea"/>
            </a:endParaRPr>
          </a:p>
          <a:p>
            <a:pPr marL="271463" indent="-271463" latinLnBrk="0">
              <a:lnSpc>
                <a:spcPts val="3100"/>
              </a:lnSpc>
              <a:defRPr/>
            </a:pPr>
            <a:r>
              <a:rPr lang="en-US" altLang="ko-KR" b="1" dirty="0" smtClean="0">
                <a:latin typeface="+mn-ea"/>
              </a:rPr>
              <a:t>   * </a:t>
            </a:r>
            <a:r>
              <a:rPr lang="ko-KR" altLang="en-US" b="1" dirty="0" smtClean="0">
                <a:latin typeface="+mn-ea"/>
              </a:rPr>
              <a:t>이전에 접종한 백신의 종류를 모르거나 해당 백신의 공급이 불가능한  </a:t>
            </a:r>
            <a:endParaRPr lang="en-US" altLang="ko-KR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defRPr/>
            </a:pPr>
            <a:r>
              <a:rPr lang="en-US" altLang="ko-KR" b="1" dirty="0" smtClean="0">
                <a:latin typeface="+mn-ea"/>
              </a:rPr>
              <a:t>     </a:t>
            </a:r>
            <a:r>
              <a:rPr lang="ko-KR" altLang="en-US" b="1" dirty="0" smtClean="0">
                <a:latin typeface="+mn-ea"/>
              </a:rPr>
              <a:t>경우에 한해 이용 가능한 백신으로 접종 완료</a:t>
            </a:r>
            <a:endParaRPr lang="en-US" altLang="ko-KR" b="1" dirty="0" smtClean="0">
              <a:latin typeface="+mn-ea"/>
            </a:endParaRPr>
          </a:p>
          <a:p>
            <a:pPr marL="271463" indent="-271463" latinLnBrk="0">
              <a:defRPr/>
            </a:pPr>
            <a:endParaRPr lang="en-US" altLang="ko-KR" sz="1100" b="1" dirty="0" smtClean="0">
              <a:latin typeface="+mn-ea"/>
            </a:endParaRPr>
          </a:p>
          <a:p>
            <a:pPr marL="271463" indent="-271463" latinLnBrk="0">
              <a:defRPr/>
            </a:pPr>
            <a:endParaRPr lang="en-US" altLang="ko-KR" sz="1100" b="1" dirty="0" smtClean="0">
              <a:latin typeface="+mn-ea"/>
            </a:endParaRPr>
          </a:p>
          <a:p>
            <a:pPr marL="271463" lvl="0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solidFill>
                  <a:prstClr val="black"/>
                </a:solidFill>
              </a:rPr>
              <a:t>동시접종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다른 백신과 동시접종 가능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 marL="271463" indent="-271463" latinLnBrk="0">
              <a:defRPr/>
            </a:pPr>
            <a:endParaRPr lang="en-US" altLang="ko-KR" sz="1100" b="1" dirty="0" smtClean="0">
              <a:latin typeface="+mn-ea"/>
            </a:endParaRPr>
          </a:p>
          <a:p>
            <a:pPr marL="271463" indent="-271463" latinLnBrk="0">
              <a:defRPr/>
            </a:pPr>
            <a:endParaRPr lang="en-US" altLang="ko-KR" sz="11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spc="-100" dirty="0" smtClean="0">
                <a:latin typeface="+mn-ea"/>
              </a:rPr>
              <a:t>금기사항 </a:t>
            </a:r>
            <a:r>
              <a:rPr lang="en-US" altLang="ko-KR" sz="2000" b="1" spc="-100" dirty="0" smtClean="0">
                <a:latin typeface="+mn-ea"/>
              </a:rPr>
              <a:t>: </a:t>
            </a:r>
            <a:r>
              <a:rPr lang="ko-KR" altLang="en-US" sz="2000" b="1" spc="-100" dirty="0" smtClean="0">
                <a:latin typeface="+mn-ea"/>
              </a:rPr>
              <a:t>이전 접종 후 혹은 백신 성분에 심한 과민반응을 보였던 경우</a:t>
            </a:r>
            <a:endParaRPr lang="en-US" altLang="ko-KR" sz="2000" b="1" spc="-100" dirty="0" smtClean="0">
              <a:latin typeface="+mn-ea"/>
            </a:endParaRPr>
          </a:p>
          <a:p>
            <a:pPr marL="271463" indent="-271463" latinLnBrk="0">
              <a:defRPr/>
            </a:pPr>
            <a:endParaRPr lang="en-US" altLang="ko-KR" sz="1100" b="1" dirty="0" smtClean="0">
              <a:latin typeface="+mn-ea"/>
            </a:endParaRPr>
          </a:p>
          <a:p>
            <a:pPr marL="271463" indent="-271463" latinLnBrk="0">
              <a:defRPr/>
            </a:pPr>
            <a:endParaRPr lang="en-US" altLang="ko-KR" sz="11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주의사항</a:t>
            </a:r>
            <a:r>
              <a:rPr lang="en-US" altLang="ko-KR" sz="2000" b="1" dirty="0" smtClean="0">
                <a:latin typeface="+mn-ea"/>
              </a:rPr>
              <a:t>: </a:t>
            </a:r>
            <a:r>
              <a:rPr lang="ko-KR" altLang="en-US" sz="2000" b="1" dirty="0" smtClean="0">
                <a:latin typeface="+mn-ea"/>
              </a:rPr>
              <a:t>급성 중증 열성질환이 있는 경우 회복될 때까지 접종연기 </a:t>
            </a:r>
            <a:endParaRPr lang="en-US" altLang="ko-KR" sz="2000" b="1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defRPr/>
            </a:pPr>
            <a:r>
              <a:rPr lang="en-US" altLang="ko-KR" sz="2000" b="1" dirty="0" smtClean="0">
                <a:latin typeface="+mn-ea"/>
              </a:rPr>
              <a:t>          </a:t>
            </a: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endParaRPr lang="en-US" altLang="ko-KR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실시기준</a:t>
            </a:r>
            <a:r>
              <a:rPr lang="en-US" altLang="ko-KR" sz="2400" b="1" dirty="0" smtClean="0">
                <a:latin typeface="+mn-ea"/>
              </a:rPr>
              <a:t>(5)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1142984"/>
            <a:ext cx="8229600" cy="5001419"/>
          </a:xfrm>
          <a:prstGeom prst="rect">
            <a:avLst/>
          </a:prstGeom>
        </p:spPr>
        <p:txBody>
          <a:bodyPr/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백신 접종 후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일시적 실신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(syncope)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 발생에 대한 주의 필요</a:t>
            </a:r>
            <a:endParaRPr lang="en-US" altLang="ko-KR" sz="2000" b="1" dirty="0" smtClean="0">
              <a:solidFill>
                <a:srgbClr val="FF0000"/>
              </a:solidFill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endParaRPr lang="en-US" altLang="ko-KR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80824"/>
            <a:ext cx="3357586" cy="324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3436930" y="1785926"/>
            <a:ext cx="5500694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ü"/>
              <a:defRPr/>
            </a:pP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백신뿐만 아니라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다른 예방접종 후에도 발생 가능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buFont typeface="Wingdings" pitchFamily="2" charset="2"/>
              <a:buChar char="ü"/>
              <a:defRPr/>
            </a:pPr>
            <a:endParaRPr lang="en-US" altLang="ko-KR" sz="800" b="1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ü"/>
              <a:defRPr/>
            </a:pPr>
            <a:r>
              <a:rPr lang="ko-KR" altLang="en-US" sz="2000" b="1" spc="-200" dirty="0" smtClean="0">
                <a:solidFill>
                  <a:srgbClr val="002060"/>
                </a:solidFill>
                <a:latin typeface="+mn-ea"/>
              </a:rPr>
              <a:t>주로 청소년</a:t>
            </a:r>
            <a:r>
              <a:rPr lang="en-US" altLang="ko-KR" sz="2000" b="1" spc="-200" dirty="0" smtClean="0">
                <a:solidFill>
                  <a:srgbClr val="002060"/>
                </a:solidFill>
                <a:latin typeface="+mn-ea"/>
              </a:rPr>
              <a:t>, </a:t>
            </a:r>
            <a:r>
              <a:rPr lang="ko-KR" altLang="en-US" sz="2000" b="1" spc="-200" dirty="0" smtClean="0">
                <a:solidFill>
                  <a:srgbClr val="002060"/>
                </a:solidFill>
                <a:latin typeface="+mn-ea"/>
              </a:rPr>
              <a:t>젊은 성인에서 단체접종 시 발생</a:t>
            </a:r>
            <a:endParaRPr lang="en-US" altLang="ko-KR" sz="2000" b="1" spc="-200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buFont typeface="Wingdings" pitchFamily="2" charset="2"/>
              <a:buChar char="ü"/>
              <a:defRPr/>
            </a:pPr>
            <a:endParaRPr lang="en-US" altLang="ko-KR" sz="800" b="1" spc="-200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ü"/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종종 백신 접종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주사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)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에 대한 통증과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불안으로 인하여 발생한다고 알려짐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buFont typeface="Wingdings" pitchFamily="2" charset="2"/>
              <a:buChar char="ü"/>
              <a:defRPr/>
            </a:pPr>
            <a:endParaRPr lang="en-US" altLang="ko-KR" sz="800" b="1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ü"/>
              <a:defRPr/>
            </a:pPr>
            <a:r>
              <a:rPr lang="ko-KR" altLang="en-US" sz="2000" b="1" spc="-100" dirty="0" smtClean="0">
                <a:latin typeface="+mn-ea"/>
              </a:rPr>
              <a:t>의료기관에서 </a:t>
            </a:r>
            <a:r>
              <a:rPr lang="ko-KR" altLang="en-US" sz="2000" b="1" spc="-100" dirty="0" smtClean="0">
                <a:solidFill>
                  <a:srgbClr val="002060"/>
                </a:solidFill>
                <a:latin typeface="+mn-ea"/>
              </a:rPr>
              <a:t>백신 접종 후 </a:t>
            </a:r>
            <a:r>
              <a:rPr lang="en-US" altLang="ko-KR" sz="2000" b="1" spc="-100" dirty="0" smtClean="0">
                <a:solidFill>
                  <a:srgbClr val="002060"/>
                </a:solidFill>
                <a:latin typeface="+mn-ea"/>
              </a:rPr>
              <a:t>20~30</a:t>
            </a:r>
            <a:r>
              <a:rPr lang="ko-KR" altLang="en-US" sz="2000" b="1" spc="-100" dirty="0" smtClean="0">
                <a:solidFill>
                  <a:srgbClr val="002060"/>
                </a:solidFill>
                <a:latin typeface="+mn-ea"/>
              </a:rPr>
              <a:t>분 동안 앉아 있거나 누워있으면 충분히 예방 가능하며</a:t>
            </a:r>
            <a:r>
              <a:rPr lang="en-US" altLang="ko-KR" sz="2000" b="1" spc="-100" dirty="0" smtClean="0">
                <a:solidFill>
                  <a:srgbClr val="002060"/>
                </a:solidFill>
                <a:latin typeface="+mn-ea"/>
              </a:rPr>
              <a:t>, </a:t>
            </a:r>
            <a:r>
              <a:rPr lang="ko-KR" altLang="en-US" sz="2000" b="1" spc="-100" dirty="0" smtClean="0">
                <a:solidFill>
                  <a:srgbClr val="002060"/>
                </a:solidFill>
                <a:latin typeface="+mn-ea"/>
              </a:rPr>
              <a:t>실신으로 인한 부상을 예방할 수 있음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71472" y="1714488"/>
            <a:ext cx="7939016" cy="2224884"/>
            <a:chOff x="971600" y="1829966"/>
            <a:chExt cx="7939016" cy="2224884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971600" y="2015554"/>
              <a:ext cx="2160240" cy="203929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1518386" y="1829966"/>
              <a:ext cx="1080120" cy="38458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진료</a:t>
              </a:r>
              <a:endPara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대기 중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3851920" y="2015554"/>
              <a:ext cx="2160240" cy="203929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4398706" y="1829966"/>
              <a:ext cx="1080120" cy="38458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진료실에서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6732240" y="2015554"/>
              <a:ext cx="2160240" cy="203929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7279026" y="1829966"/>
              <a:ext cx="1080120" cy="38458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상담 후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18990" y="2358058"/>
              <a:ext cx="2191626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ko-KR" altLang="en-US" sz="1100" b="1" dirty="0" smtClean="0"/>
                <a:t>예방접종 시행</a:t>
              </a:r>
              <a:endParaRPr lang="en-US" altLang="ko-KR" sz="1100" b="1" dirty="0" smtClean="0"/>
            </a:p>
            <a:p>
              <a:pPr marL="171450" indent="-171450" latinLnBrk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ko-KR" altLang="en-US" sz="1100" b="1" dirty="0" smtClean="0"/>
                <a:t>의료기관 내에서 </a:t>
              </a:r>
              <a:r>
                <a:rPr lang="en-US" altLang="ko-KR" sz="1100" b="1" dirty="0" smtClean="0"/>
                <a:t>20~30</a:t>
              </a:r>
              <a:r>
                <a:rPr lang="ko-KR" altLang="en-US" sz="1100" b="1" dirty="0" smtClean="0"/>
                <a:t>분 관찰 후 귀가 </a:t>
              </a:r>
              <a:endParaRPr lang="en-US" altLang="ko-KR" sz="11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23928" y="2355562"/>
              <a:ext cx="2151551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altLang="ko-KR" sz="1100" b="1" dirty="0" smtClean="0"/>
                <a:t>1:1 </a:t>
              </a:r>
              <a:r>
                <a:rPr lang="ko-KR" altLang="en-US" sz="1100" b="1" dirty="0" smtClean="0"/>
                <a:t>건강상담 및 예방접종에 </a:t>
              </a:r>
              <a:endParaRPr lang="en-US" altLang="ko-KR" sz="1100" b="1" dirty="0" smtClean="0"/>
            </a:p>
            <a:p>
              <a:pPr marL="171450" indent="-171450">
                <a:lnSpc>
                  <a:spcPct val="150000"/>
                </a:lnSpc>
              </a:pPr>
              <a:r>
                <a:rPr lang="en-US" altLang="ko-KR" sz="1100" b="1" dirty="0" smtClean="0"/>
                <a:t>    </a:t>
              </a:r>
              <a:r>
                <a:rPr lang="ko-KR" altLang="en-US" sz="1100" b="1" dirty="0" smtClean="0"/>
                <a:t>대한 예진</a:t>
              </a:r>
              <a:endParaRPr lang="en-US" altLang="ko-KR" sz="1100" b="1" dirty="0" smtClean="0"/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100" spc="-100" dirty="0" smtClean="0"/>
                <a:t>상담 전 체크리스트 확인</a:t>
              </a:r>
              <a:r>
                <a:rPr lang="en-US" altLang="ko-KR" sz="1100" spc="-100" dirty="0" smtClean="0"/>
                <a:t>/</a:t>
              </a:r>
              <a:r>
                <a:rPr lang="ko-KR" altLang="en-US" sz="1100" spc="-100" dirty="0" smtClean="0"/>
                <a:t>상담 </a:t>
              </a:r>
              <a:endParaRPr lang="en-US" altLang="ko-KR" sz="1100" spc="-100" dirty="0" smtClean="0"/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100" spc="-100" dirty="0" smtClean="0"/>
                <a:t>체크리스트 의사 확인사항 작성</a:t>
              </a:r>
              <a:endParaRPr lang="en-US" altLang="ko-KR" sz="1100" spc="-100" dirty="0" smtClean="0"/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100" spc="-100" dirty="0" smtClean="0"/>
                <a:t>예방접종 예진표 확인 및 예진 </a:t>
              </a:r>
              <a:endParaRPr lang="en-US" altLang="ko-KR" sz="1100" spc="-100" dirty="0" smtClean="0"/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100" spc="-100" dirty="0" smtClean="0"/>
                <a:t>예방접종에 대한 설명</a:t>
              </a:r>
              <a:endParaRPr lang="en-US" altLang="ko-KR" sz="1100" spc="-100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1600" y="2374612"/>
              <a:ext cx="2199641" cy="1361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ko-KR" altLang="en-US" sz="1100" b="1" dirty="0" smtClean="0"/>
                <a:t>여성 청소년 또는 보호자에게</a:t>
              </a:r>
              <a:endParaRPr lang="en-US" altLang="ko-KR" sz="1100" b="1" dirty="0" smtClean="0"/>
            </a:p>
            <a:p>
              <a:pPr marL="171450" indent="-171450">
                <a:lnSpc>
                  <a:spcPct val="150000"/>
                </a:lnSpc>
              </a:pPr>
              <a:r>
                <a:rPr lang="en-US" altLang="ko-KR" sz="1100" b="1" dirty="0" smtClean="0"/>
                <a:t>  </a:t>
              </a:r>
              <a:r>
                <a:rPr lang="ko-KR" altLang="en-US" sz="1100" b="1" dirty="0" smtClean="0"/>
                <a:t>  작성 안내</a:t>
              </a:r>
              <a:endParaRPr lang="en-US" altLang="ko-KR" sz="1100" b="1" dirty="0" smtClean="0"/>
            </a:p>
            <a:p>
              <a:pPr marL="171450" indent="-171450">
                <a:lnSpc>
                  <a:spcPct val="150000"/>
                </a:lnSpc>
              </a:pPr>
              <a:r>
                <a:rPr lang="en-US" altLang="ko-KR" sz="1100" dirty="0" smtClean="0"/>
                <a:t> -  </a:t>
              </a:r>
              <a:r>
                <a:rPr lang="ko-KR" altLang="en-US" sz="1100" dirty="0" smtClean="0"/>
                <a:t>사업 안내자료</a:t>
              </a:r>
              <a:endParaRPr lang="en-US" altLang="ko-KR" sz="1100" dirty="0" smtClean="0"/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100" dirty="0" smtClean="0"/>
                <a:t>상담 전 체크리스트</a:t>
              </a:r>
              <a:endParaRPr lang="en-US" altLang="ko-KR" sz="1100" dirty="0" smtClean="0"/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100" dirty="0" smtClean="0"/>
                <a:t>예방접종 예진표</a:t>
              </a:r>
              <a:endParaRPr lang="en-US" altLang="ko-KR" sz="1100" dirty="0" smtClean="0"/>
            </a:p>
          </p:txBody>
        </p:sp>
        <p:sp>
          <p:nvSpPr>
            <p:cNvPr id="13" name="오른쪽 화살표 12"/>
            <p:cNvSpPr/>
            <p:nvPr/>
          </p:nvSpPr>
          <p:spPr>
            <a:xfrm>
              <a:off x="3347864" y="2801912"/>
              <a:ext cx="360040" cy="269490"/>
            </a:xfrm>
            <a:prstGeom prst="right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오른쪽 화살표 13"/>
            <p:cNvSpPr/>
            <p:nvPr/>
          </p:nvSpPr>
          <p:spPr>
            <a:xfrm>
              <a:off x="6228184" y="2820962"/>
              <a:ext cx="360040" cy="269490"/>
            </a:xfrm>
            <a:prstGeom prst="right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   </a:t>
            </a:r>
            <a:r>
              <a:rPr lang="ko-KR" altLang="en-US" sz="2000" b="1" dirty="0" smtClean="0">
                <a:latin typeface="+mn-ea"/>
                <a:cs typeface="+mj-cs"/>
              </a:rPr>
              <a:t>업무 흐름도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후 이상반응</a:t>
            </a: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1142984"/>
            <a:ext cx="8229600" cy="5001419"/>
          </a:xfrm>
          <a:prstGeom prst="rect">
            <a:avLst/>
          </a:prstGeom>
        </p:spPr>
        <p:txBody>
          <a:bodyPr/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현재까지 약 </a:t>
            </a:r>
            <a:r>
              <a:rPr lang="en-US" altLang="ko-KR" sz="2000" b="1" dirty="0" smtClean="0">
                <a:latin typeface="+mn-ea"/>
              </a:rPr>
              <a:t>2</a:t>
            </a:r>
            <a:r>
              <a:rPr lang="ko-KR" altLang="en-US" sz="2000" b="1" dirty="0" smtClean="0">
                <a:latin typeface="+mn-ea"/>
              </a:rPr>
              <a:t>억 도스이상 접종되었으며</a:t>
            </a:r>
            <a:r>
              <a:rPr lang="en-US" altLang="ko-KR" sz="2000" b="1" dirty="0" smtClean="0">
                <a:latin typeface="+mn-ea"/>
              </a:rPr>
              <a:t>,</a:t>
            </a:r>
            <a:r>
              <a:rPr lang="ko-KR" altLang="en-US" sz="2000" b="1" dirty="0" smtClean="0">
                <a:latin typeface="+mn-ea"/>
              </a:rPr>
              <a:t> 매우 안전하다는 것이 보고되어옴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buFont typeface="Wingdings" pitchFamily="2" charset="2"/>
              <a:buChar char="Ø"/>
              <a:defRPr/>
            </a:pPr>
            <a:endParaRPr lang="en-US" altLang="ko-KR" sz="800" b="1" dirty="0" smtClean="0">
              <a:solidFill>
                <a:srgbClr val="FF0000"/>
              </a:solidFill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대부분의 신고된 이상반응은 경증으로</a:t>
            </a:r>
            <a:r>
              <a:rPr lang="en-US" altLang="ko-KR" sz="2000" b="1" dirty="0" smtClean="0">
                <a:latin typeface="+mn-ea"/>
              </a:rPr>
              <a:t>,</a:t>
            </a:r>
            <a:r>
              <a:rPr lang="ko-KR" altLang="en-US" sz="2000" b="1" dirty="0" smtClean="0">
                <a:latin typeface="+mn-ea"/>
              </a:rPr>
              <a:t> 예상 가능한 범위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buFont typeface="Wingdings" pitchFamily="2" charset="2"/>
              <a:buChar char="Ø"/>
              <a:defRPr/>
            </a:pPr>
            <a:endParaRPr lang="en-US" altLang="ko-KR" sz="800" b="1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2000" b="1" dirty="0" smtClean="0">
                <a:latin typeface="+mn-ea"/>
              </a:rPr>
              <a:t>국소 이상반응 중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접종부위 통증이 가장 흔하게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약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80%)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보고</a:t>
            </a:r>
            <a:endParaRPr lang="en-US" altLang="ko-KR" sz="2000" b="1" dirty="0" smtClean="0">
              <a:latin typeface="+mn-ea"/>
            </a:endParaRPr>
          </a:p>
          <a:p>
            <a:pPr marL="728663" lvl="1" indent="-271463" latinLnBrk="0">
              <a:buFont typeface="Wingdings" pitchFamily="2" charset="2"/>
              <a:buChar char="§"/>
              <a:defRPr/>
            </a:pPr>
            <a:endParaRPr lang="en-US" altLang="ko-KR" sz="800" b="1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심한 통증</a:t>
            </a:r>
            <a:r>
              <a:rPr lang="en-US" altLang="ko-KR" sz="2000" b="1" dirty="0" smtClean="0">
                <a:latin typeface="+mn-ea"/>
              </a:rPr>
              <a:t>(</a:t>
            </a:r>
            <a:r>
              <a:rPr lang="ko-KR" altLang="en-US" sz="2000" b="1" dirty="0" smtClean="0">
                <a:latin typeface="+mn-ea"/>
              </a:rPr>
              <a:t>가만히 있어도 통증이 느껴지거나 일상활동을 방해할 정도의 통증</a:t>
            </a:r>
            <a:r>
              <a:rPr lang="en-US" altLang="ko-KR" sz="2000" b="1" dirty="0" smtClean="0">
                <a:latin typeface="+mn-ea"/>
              </a:rPr>
              <a:t>)</a:t>
            </a:r>
            <a:r>
              <a:rPr lang="ko-KR" altLang="en-US" sz="2000" b="1" dirty="0" smtClean="0">
                <a:latin typeface="+mn-ea"/>
              </a:rPr>
              <a:t>은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약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6%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에서 관찰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buFont typeface="Wingdings" pitchFamily="2" charset="2"/>
              <a:buChar char="§"/>
              <a:defRPr/>
            </a:pPr>
            <a:endParaRPr lang="en-US" altLang="ko-KR" sz="800" b="1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2000" b="1" dirty="0" smtClean="0">
                <a:latin typeface="+mn-ea"/>
              </a:rPr>
              <a:t>전신 이상반응으로 발열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두통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어지러움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근육통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오심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구토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복통 등과 같은 위장관계 증상 발생 가능</a:t>
            </a:r>
            <a:endParaRPr lang="en-US" altLang="ko-KR" sz="2000" b="1" dirty="0" smtClean="0">
              <a:latin typeface="+mn-ea"/>
            </a:endParaRPr>
          </a:p>
          <a:p>
            <a:pPr marL="728663" lvl="1" indent="-271463" latinLnBrk="0">
              <a:buFont typeface="Wingdings" pitchFamily="2" charset="2"/>
              <a:buChar char="§"/>
              <a:defRPr/>
            </a:pPr>
            <a:endParaRPr lang="en-US" altLang="ko-KR" sz="800" b="1" dirty="0" smtClean="0">
              <a:latin typeface="+mn-ea"/>
            </a:endParaRPr>
          </a:p>
          <a:p>
            <a:pPr marL="728663" lvl="1" indent="-271463" latinLnBrk="0">
              <a:buFont typeface="Wingdings" pitchFamily="2" charset="2"/>
              <a:buChar char="§"/>
              <a:defRPr/>
            </a:pPr>
            <a:endParaRPr lang="en-US" altLang="ko-KR" sz="8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spc="-100" dirty="0" smtClean="0">
                <a:latin typeface="+mn-ea"/>
              </a:rPr>
              <a:t>드물게 백신 접종 후 알레르기 반응</a:t>
            </a:r>
            <a:r>
              <a:rPr lang="en-US" altLang="ko-KR" sz="2000" b="1" spc="-100" dirty="0" smtClean="0">
                <a:latin typeface="+mn-ea"/>
              </a:rPr>
              <a:t>(</a:t>
            </a:r>
            <a:r>
              <a:rPr lang="ko-KR" altLang="en-US" sz="2000" b="1" spc="-100" dirty="0" err="1" smtClean="0">
                <a:latin typeface="+mn-ea"/>
              </a:rPr>
              <a:t>아나필락시스</a:t>
            </a:r>
            <a:r>
              <a:rPr lang="ko-KR" altLang="en-US" sz="2000" b="1" spc="-100" dirty="0" smtClean="0">
                <a:latin typeface="+mn-ea"/>
              </a:rPr>
              <a:t> 등</a:t>
            </a:r>
            <a:r>
              <a:rPr lang="en-US" altLang="ko-KR" sz="2000" b="1" spc="-100" dirty="0" smtClean="0">
                <a:latin typeface="+mn-ea"/>
              </a:rPr>
              <a:t>)</a:t>
            </a:r>
            <a:r>
              <a:rPr lang="ko-KR" altLang="en-US" sz="2000" b="1" spc="-100" dirty="0" smtClean="0">
                <a:latin typeface="+mn-ea"/>
              </a:rPr>
              <a:t>이 나타날 수 있음</a:t>
            </a:r>
            <a:endParaRPr lang="en-US" altLang="ko-KR" sz="2000" b="1" spc="-100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endParaRPr lang="en-US" altLang="ko-KR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백신의</a:t>
            </a:r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안전성 </a:t>
            </a: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1142984"/>
            <a:ext cx="8229600" cy="5001419"/>
          </a:xfrm>
          <a:prstGeom prst="rect">
            <a:avLst/>
          </a:prstGeom>
        </p:spPr>
        <p:txBody>
          <a:bodyPr/>
          <a:lstStyle/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일본 </a:t>
            </a:r>
            <a:endParaRPr lang="en-US" altLang="ko-KR" sz="2000" b="1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en-US" altLang="ko-KR" sz="2000" b="1" spc="-100" dirty="0" smtClean="0">
                <a:latin typeface="+mn-ea"/>
              </a:rPr>
              <a:t>HPV </a:t>
            </a:r>
            <a:r>
              <a:rPr lang="ko-KR" altLang="en-US" sz="2000" b="1" spc="-100" dirty="0" smtClean="0">
                <a:latin typeface="+mn-ea"/>
              </a:rPr>
              <a:t>백신 국가예방접종사업 도입</a:t>
            </a:r>
            <a:r>
              <a:rPr lang="en-US" altLang="ko-KR" sz="2000" b="1" spc="-100" dirty="0" smtClean="0">
                <a:latin typeface="+mn-ea"/>
              </a:rPr>
              <a:t>(‘13.4</a:t>
            </a:r>
            <a:r>
              <a:rPr lang="ko-KR" altLang="en-US" sz="2000" b="1" spc="-100" dirty="0" smtClean="0">
                <a:latin typeface="+mn-ea"/>
              </a:rPr>
              <a:t>월</a:t>
            </a:r>
            <a:r>
              <a:rPr lang="en-US" altLang="ko-KR" sz="2000" b="1" spc="-100" dirty="0" smtClean="0">
                <a:latin typeface="+mn-ea"/>
              </a:rPr>
              <a:t>)</a:t>
            </a:r>
            <a:r>
              <a:rPr lang="ko-KR" altLang="en-US" sz="2000" b="1" spc="-100" dirty="0" smtClean="0">
                <a:latin typeface="+mn-ea"/>
              </a:rPr>
              <a:t> 후 복합국소통증</a:t>
            </a:r>
            <a:r>
              <a:rPr lang="en-US" altLang="ko-KR" sz="2000" b="1" spc="-100" dirty="0" smtClean="0">
                <a:latin typeface="+mn-ea"/>
              </a:rPr>
              <a:t>, </a:t>
            </a:r>
            <a:r>
              <a:rPr lang="ko-KR" altLang="en-US" sz="2000" b="1" spc="-100" dirty="0" smtClean="0">
                <a:latin typeface="+mn-ea"/>
              </a:rPr>
              <a:t>보행장애 등의 환자 발생으로 </a:t>
            </a:r>
            <a:r>
              <a:rPr lang="ko-KR" altLang="en-US" sz="2000" b="1" spc="-1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권고수준 변경</a:t>
            </a:r>
            <a:r>
              <a:rPr lang="en-US" altLang="ko-KR" sz="2000" b="1" spc="-1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(</a:t>
            </a:r>
            <a:r>
              <a:rPr lang="ko-KR" altLang="en-US" sz="2000" b="1" spc="-1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적극 권장→희망자 권고</a:t>
            </a:r>
            <a:r>
              <a:rPr lang="en-US" altLang="ko-KR" sz="2000" b="1" spc="-1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)</a:t>
            </a:r>
          </a:p>
          <a:p>
            <a:pPr marL="728663" lvl="1" indent="-271463" latinLnBrk="0">
              <a:buFont typeface="Wingdings" pitchFamily="2" charset="2"/>
              <a:buChar char="§"/>
              <a:defRPr/>
            </a:pPr>
            <a:endParaRPr lang="en-US" altLang="ko-KR" sz="800" b="1" spc="-1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일본 후생노동성의 전문가위원회에서는 심리 불안반응으로 잠정결론</a:t>
            </a:r>
            <a:r>
              <a:rPr lang="en-US" altLang="ko-KR" sz="2000" b="1" dirty="0" smtClean="0">
                <a:latin typeface="+mn-ea"/>
              </a:rPr>
              <a:t>(‘14.2</a:t>
            </a:r>
            <a:r>
              <a:rPr lang="ko-KR" altLang="en-US" sz="2000" b="1" dirty="0" smtClean="0">
                <a:latin typeface="+mn-ea"/>
              </a:rPr>
              <a:t>월</a:t>
            </a:r>
            <a:r>
              <a:rPr lang="en-US" altLang="ko-KR" sz="2000" b="1" dirty="0" smtClean="0">
                <a:latin typeface="+mn-ea"/>
              </a:rPr>
              <a:t>, 7</a:t>
            </a:r>
            <a:r>
              <a:rPr lang="ko-KR" altLang="en-US" sz="2000" b="1" dirty="0" smtClean="0">
                <a:latin typeface="+mn-ea"/>
              </a:rPr>
              <a:t>월</a:t>
            </a:r>
            <a:r>
              <a:rPr lang="en-US" altLang="ko-KR" sz="2000" b="1" dirty="0" smtClean="0">
                <a:latin typeface="+mn-ea"/>
              </a:rPr>
              <a:t>)</a:t>
            </a:r>
          </a:p>
          <a:p>
            <a:pPr marL="728663" lvl="1" indent="-271463" latinLnBrk="0">
              <a:lnSpc>
                <a:spcPct val="200000"/>
              </a:lnSpc>
              <a:buFont typeface="Wingdings" pitchFamily="2" charset="2"/>
              <a:buChar char="§"/>
              <a:defRPr/>
            </a:pPr>
            <a:endParaRPr lang="en-US" altLang="ko-KR" sz="800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국제백신안전성자문위원회</a:t>
            </a:r>
            <a:r>
              <a:rPr lang="en-US" altLang="ko-KR" sz="1400" b="1" dirty="0" smtClean="0">
                <a:latin typeface="+mn-ea"/>
              </a:rPr>
              <a:t>(Global Advisory Committee on Vaccine Safety, GACVS)</a:t>
            </a:r>
          </a:p>
          <a:p>
            <a:pPr marL="271463" indent="-271463" latinLnBrk="0">
              <a:buFont typeface="Wingdings" pitchFamily="2" charset="2"/>
              <a:buChar char="Ø"/>
              <a:defRPr/>
            </a:pPr>
            <a:endParaRPr lang="en-US" altLang="ko-KR" sz="800" b="1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2000" b="1" dirty="0" smtClean="0">
                <a:latin typeface="+mn-ea"/>
              </a:rPr>
              <a:t>정기적으로 </a:t>
            </a: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안전성을 검토 중</a:t>
            </a:r>
            <a:endParaRPr lang="en-US" altLang="ko-KR" sz="2000" b="1" dirty="0" smtClean="0">
              <a:latin typeface="+mn-ea"/>
            </a:endParaRPr>
          </a:p>
          <a:p>
            <a:pPr marL="728663" lvl="1" indent="-271463" latinLnBrk="0">
              <a:buFont typeface="Wingdings" pitchFamily="2" charset="2"/>
              <a:buChar char="§"/>
              <a:defRPr/>
            </a:pPr>
            <a:endParaRPr lang="en-US" altLang="ko-KR" sz="800" b="1" dirty="0" smtClean="0"/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2000" b="1" dirty="0" smtClean="0">
                <a:latin typeface="+mn-ea"/>
              </a:rPr>
              <a:t>제조사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미국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호주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등 다양한 자료 분석결과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HPV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백신 접종을 중단할 만큼 안전성 우려는 없으며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여전히 안전하다고 발표</a:t>
            </a:r>
            <a:endParaRPr lang="en-US" altLang="ko-KR" sz="2000" b="1" dirty="0" smtClean="0">
              <a:solidFill>
                <a:srgbClr val="FF0000"/>
              </a:solidFill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defRPr/>
            </a:pP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  </a:t>
            </a:r>
            <a:r>
              <a:rPr lang="en-US" altLang="ko-KR" sz="2000" b="1" dirty="0" smtClean="0">
                <a:latin typeface="+mn-ea"/>
              </a:rPr>
              <a:t>(‘13.7</a:t>
            </a:r>
            <a:r>
              <a:rPr lang="ko-KR" altLang="en-US" sz="2000" b="1" dirty="0" smtClean="0">
                <a:latin typeface="+mn-ea"/>
              </a:rPr>
              <a:t>월</a:t>
            </a:r>
            <a:r>
              <a:rPr lang="en-US" altLang="ko-KR" sz="2000" b="1" dirty="0" smtClean="0">
                <a:latin typeface="+mn-ea"/>
              </a:rPr>
              <a:t>, ‘14.2</a:t>
            </a:r>
            <a:r>
              <a:rPr lang="ko-KR" altLang="en-US" sz="2000" b="1" dirty="0" smtClean="0">
                <a:latin typeface="+mn-ea"/>
              </a:rPr>
              <a:t>월</a:t>
            </a:r>
            <a:r>
              <a:rPr lang="en-US" altLang="ko-KR" sz="2000" b="1" dirty="0" smtClean="0">
                <a:latin typeface="+mn-ea"/>
              </a:rPr>
              <a:t>, ‘14.3</a:t>
            </a:r>
            <a:r>
              <a:rPr lang="ko-KR" altLang="en-US" sz="2000" b="1" dirty="0" smtClean="0">
                <a:latin typeface="+mn-ea"/>
              </a:rPr>
              <a:t>월</a:t>
            </a:r>
            <a:r>
              <a:rPr lang="en-US" altLang="ko-KR" sz="2000" b="1" dirty="0" smtClean="0">
                <a:latin typeface="+mn-ea"/>
              </a:rPr>
              <a:t>, 15.12</a:t>
            </a:r>
            <a:r>
              <a:rPr lang="ko-KR" altLang="en-US" sz="2000" b="1" dirty="0" smtClean="0">
                <a:latin typeface="+mn-ea"/>
              </a:rPr>
              <a:t>월</a:t>
            </a:r>
            <a:r>
              <a:rPr lang="en-US" altLang="ko-KR" sz="2000" b="1" dirty="0" smtClean="0">
                <a:latin typeface="+mn-ea"/>
              </a:rPr>
              <a:t>)</a:t>
            </a: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endParaRPr lang="en-US" altLang="ko-KR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ko-KR" altLang="en-US" sz="2400" b="1" dirty="0" err="1" smtClean="0">
                <a:latin typeface="+mn-ea"/>
              </a:rPr>
              <a:t>자궁경부암을</a:t>
            </a:r>
            <a:r>
              <a:rPr lang="ko-KR" altLang="en-US" sz="2400" b="1" dirty="0" smtClean="0">
                <a:latin typeface="+mn-ea"/>
              </a:rPr>
              <a:t> 예방하기 위해서는</a:t>
            </a:r>
            <a:r>
              <a:rPr lang="en-US" altLang="ko-KR" sz="2400" b="1" dirty="0" smtClean="0">
                <a:latin typeface="+mn-ea"/>
              </a:rPr>
              <a:t>…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643174" y="1571612"/>
            <a:ext cx="3799438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HPV </a:t>
            </a:r>
            <a:r>
              <a:rPr lang="ko-KR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예방접종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89154" y="2864022"/>
            <a:ext cx="45005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정기적인 자궁경부 세포검사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05110"/>
            <a:ext cx="62483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직사각형 10"/>
          <p:cNvSpPr/>
          <p:nvPr/>
        </p:nvSpPr>
        <p:spPr>
          <a:xfrm>
            <a:off x="428596" y="3616328"/>
            <a:ext cx="8429684" cy="232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latinLnBrk="0">
              <a:lnSpc>
                <a:spcPts val="3100"/>
              </a:lnSpc>
              <a:defRPr/>
            </a:pPr>
            <a:r>
              <a:rPr lang="ko-KR" altLang="en-US" sz="2000" b="1" dirty="0" smtClean="0">
                <a:latin typeface="+mn-ea"/>
              </a:rPr>
              <a:t>왜냐하면</a:t>
            </a:r>
            <a:r>
              <a:rPr lang="en-US" altLang="ko-KR" sz="2000" b="1" dirty="0" smtClean="0">
                <a:latin typeface="+mn-ea"/>
              </a:rPr>
              <a:t>… </a:t>
            </a:r>
          </a:p>
          <a:p>
            <a:pPr marL="271463" indent="-271463" latinLnBrk="0">
              <a:lnSpc>
                <a:spcPts val="3100"/>
              </a:lnSpc>
              <a:defRPr/>
            </a:pPr>
            <a:endParaRPr lang="en-US" altLang="ko-KR" sz="2000" b="1" dirty="0" smtClean="0"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HPV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예방접종을 통해 예방 가능한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HPV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유형은 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16, 18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형에 국한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buFont typeface="Wingdings" pitchFamily="2" charset="2"/>
              <a:buChar char="§"/>
              <a:defRPr/>
            </a:pPr>
            <a:endParaRPr lang="en-US" altLang="ko-KR" sz="800" b="1" dirty="0" smtClean="0">
              <a:solidFill>
                <a:srgbClr val="002060"/>
              </a:solidFill>
              <a:latin typeface="+mn-ea"/>
            </a:endParaRPr>
          </a:p>
          <a:p>
            <a:pPr marL="728663" lvl="1" indent="-271463" latinLnBrk="0">
              <a:lnSpc>
                <a:spcPts val="3100"/>
              </a:lnSpc>
              <a:buFont typeface="Wingdings" pitchFamily="2" charset="2"/>
              <a:buChar char="§"/>
              <a:defRPr/>
            </a:pPr>
            <a:r>
              <a:rPr lang="ko-KR" altLang="en-US" sz="2000" b="1" dirty="0" smtClean="0">
                <a:latin typeface="+mn-ea"/>
              </a:rPr>
              <a:t>다른 유형에 의한 </a:t>
            </a:r>
            <a:r>
              <a:rPr lang="ko-KR" altLang="en-US" sz="2000" b="1" dirty="0" err="1" smtClean="0">
                <a:latin typeface="+mn-ea"/>
              </a:rPr>
              <a:t>자궁경부암에</a:t>
            </a:r>
            <a:r>
              <a:rPr lang="ko-KR" altLang="en-US" sz="2000" b="1" dirty="0" smtClean="0">
                <a:latin typeface="+mn-ea"/>
              </a:rPr>
              <a:t> 대해 선별 검사는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필요</a:t>
            </a:r>
            <a:endParaRPr lang="en-US" altLang="ko-KR" sz="2000" b="1" dirty="0" smtClean="0">
              <a:latin typeface="+mn-ea"/>
            </a:endParaRPr>
          </a:p>
          <a:p>
            <a:pPr marL="728663" lvl="1" indent="-271463" latinLnBrk="0">
              <a:buFont typeface="Wingdings" pitchFamily="2" charset="2"/>
              <a:buChar char="§"/>
              <a:defRPr/>
            </a:pPr>
            <a:endParaRPr lang="en-US" altLang="ko-KR" sz="800" b="1" u="sng" dirty="0" smtClean="0">
              <a:solidFill>
                <a:srgbClr val="FF0000"/>
              </a:solidFill>
              <a:latin typeface="+mn-ea"/>
            </a:endParaRPr>
          </a:p>
          <a:p>
            <a:pPr marL="1079500" lvl="2" indent="-360363" latinLnBrk="0">
              <a:lnSpc>
                <a:spcPts val="31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b="1" spc="-150" dirty="0" smtClean="0">
                <a:solidFill>
                  <a:srgbClr val="FF0000"/>
                </a:solidFill>
                <a:latin typeface="+mn-ea"/>
              </a:rPr>
              <a:t>참고</a:t>
            </a:r>
            <a:r>
              <a:rPr lang="en-US" altLang="ko-KR" b="1" spc="-150" dirty="0" smtClean="0">
                <a:solidFill>
                  <a:srgbClr val="FF0000"/>
                </a:solidFill>
                <a:latin typeface="+mn-ea"/>
              </a:rPr>
              <a:t>) ’16</a:t>
            </a:r>
            <a:r>
              <a:rPr lang="ko-KR" altLang="en-US" b="1" spc="-150" dirty="0" smtClean="0">
                <a:solidFill>
                  <a:srgbClr val="FF0000"/>
                </a:solidFill>
                <a:latin typeface="+mn-ea"/>
              </a:rPr>
              <a:t>년 </a:t>
            </a:r>
            <a:r>
              <a:rPr lang="en-US" altLang="ko-KR" b="1" spc="-15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b="1" spc="-150" dirty="0" smtClean="0">
                <a:solidFill>
                  <a:srgbClr val="FF0000"/>
                </a:solidFill>
                <a:latin typeface="+mn-ea"/>
              </a:rPr>
              <a:t>월부터</a:t>
            </a:r>
            <a:r>
              <a:rPr lang="en-US" altLang="ko-KR" b="1" spc="-15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b="1" spc="-15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b="1" spc="-150" dirty="0" err="1" smtClean="0">
                <a:solidFill>
                  <a:srgbClr val="FF0000"/>
                </a:solidFill>
                <a:latin typeface="+mn-ea"/>
              </a:rPr>
              <a:t>자궁경부암</a:t>
            </a:r>
            <a:r>
              <a:rPr lang="ko-KR" altLang="en-US" b="1" spc="-150" dirty="0" smtClean="0">
                <a:solidFill>
                  <a:srgbClr val="FF0000"/>
                </a:solidFill>
                <a:latin typeface="+mn-ea"/>
              </a:rPr>
              <a:t> 검진 연령 </a:t>
            </a:r>
            <a:r>
              <a:rPr lang="en-US" altLang="ko-KR" b="1" spc="-150" dirty="0" smtClean="0">
                <a:solidFill>
                  <a:srgbClr val="FF0000"/>
                </a:solidFill>
                <a:latin typeface="+mn-ea"/>
              </a:rPr>
              <a:t>30</a:t>
            </a:r>
            <a:r>
              <a:rPr lang="ko-KR" altLang="en-US" b="1" spc="-150" dirty="0" smtClean="0">
                <a:solidFill>
                  <a:srgbClr val="FF0000"/>
                </a:solidFill>
                <a:latin typeface="+mn-ea"/>
              </a:rPr>
              <a:t>세 이상→</a:t>
            </a:r>
            <a:r>
              <a:rPr lang="en-US" altLang="ko-KR" b="1" spc="-150" dirty="0" smtClean="0">
                <a:solidFill>
                  <a:srgbClr val="FF0000"/>
                </a:solidFill>
                <a:latin typeface="+mn-ea"/>
              </a:rPr>
              <a:t>20</a:t>
            </a:r>
            <a:r>
              <a:rPr lang="ko-KR" altLang="en-US" b="1" spc="-150" dirty="0" smtClean="0">
                <a:solidFill>
                  <a:srgbClr val="FF0000"/>
                </a:solidFill>
                <a:latin typeface="+mn-ea"/>
              </a:rPr>
              <a:t>세 이상으로 변경</a:t>
            </a:r>
            <a:endParaRPr lang="en-US" altLang="ko-KR" b="1" spc="-150" dirty="0" smtClean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커뮤니케이션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1142984"/>
            <a:ext cx="8229600" cy="5001419"/>
          </a:xfrm>
          <a:prstGeom prst="rect">
            <a:avLst/>
          </a:prstGeom>
        </p:spPr>
        <p:txBody>
          <a:bodyPr/>
          <a:lstStyle/>
          <a:p>
            <a:pPr marL="271463" indent="-271463">
              <a:lnSpc>
                <a:spcPts val="3100"/>
              </a:lnSpc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청소년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보호자 대상 커뮤니케이션 핵심 포인트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defRPr/>
            </a:pPr>
            <a:r>
              <a:rPr lang="ko-KR" altLang="en-US" sz="2000" b="1" dirty="0" smtClean="0">
                <a:latin typeface="+mn-ea"/>
              </a:rPr>
              <a:t> 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634915" y="2271115"/>
            <a:ext cx="4714908" cy="749581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  <a:latin typeface="+mn-ea"/>
              </a:rPr>
              <a:t>HPV </a:t>
            </a:r>
            <a:r>
              <a:rPr lang="ko-KR" altLang="en-US" b="1" dirty="0" smtClean="0">
                <a:solidFill>
                  <a:srgbClr val="002060"/>
                </a:solidFill>
                <a:latin typeface="+mn-ea"/>
              </a:rPr>
              <a:t>백신은 효과적으로 암을 예방합니다</a:t>
            </a:r>
            <a:endParaRPr lang="ko-KR" altLang="en-US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519" y="2403094"/>
            <a:ext cx="2958917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모서리가 둥근 직사각형 7"/>
          <p:cNvSpPr/>
          <p:nvPr/>
        </p:nvSpPr>
        <p:spPr>
          <a:xfrm>
            <a:off x="3644342" y="3117473"/>
            <a:ext cx="4714908" cy="749581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002060"/>
                </a:solidFill>
                <a:latin typeface="+mn-ea"/>
              </a:rPr>
              <a:t>HPV </a:t>
            </a:r>
            <a:r>
              <a:rPr lang="ko-KR" altLang="en-US" sz="1600" b="1" dirty="0" smtClean="0">
                <a:solidFill>
                  <a:srgbClr val="002060"/>
                </a:solidFill>
                <a:latin typeface="+mn-ea"/>
              </a:rPr>
              <a:t>감염은 매우 흔하고</a:t>
            </a:r>
            <a:r>
              <a:rPr lang="en-US" altLang="ko-KR" sz="1600" b="1" dirty="0" smtClean="0">
                <a:solidFill>
                  <a:srgbClr val="002060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2060"/>
                </a:solidFill>
                <a:latin typeface="+mn-ea"/>
              </a:rPr>
              <a:t>성 생활을 시작하면 </a:t>
            </a:r>
            <a:endParaRPr lang="en-US" altLang="ko-KR" sz="1600" b="1" dirty="0" smtClean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rgbClr val="002060"/>
                </a:solidFill>
                <a:latin typeface="+mn-ea"/>
              </a:rPr>
              <a:t>대부분 평생 한 번 이상 감염될 수 있습니다</a:t>
            </a:r>
            <a:endParaRPr lang="ko-KR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649790" y="3967809"/>
            <a:ext cx="4851299" cy="749581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altLang="ko-KR" sz="1600" b="1" dirty="0" smtClean="0">
                <a:solidFill>
                  <a:srgbClr val="002060"/>
                </a:solidFill>
                <a:latin typeface="+mn-ea"/>
              </a:rPr>
              <a:t>HPV </a:t>
            </a:r>
            <a:r>
              <a:rPr lang="ko-KR" altLang="en-US" sz="1600" b="1" dirty="0" smtClean="0">
                <a:solidFill>
                  <a:srgbClr val="002060"/>
                </a:solidFill>
                <a:latin typeface="+mn-ea"/>
              </a:rPr>
              <a:t>백신의 최대 </a:t>
            </a:r>
            <a:r>
              <a:rPr lang="ko-KR" altLang="en-US" sz="1600" b="1" dirty="0">
                <a:solidFill>
                  <a:srgbClr val="002060"/>
                </a:solidFill>
                <a:latin typeface="+mn-ea"/>
              </a:rPr>
              <a:t>효과를 기대하기 위해서는</a:t>
            </a:r>
            <a:r>
              <a:rPr lang="en-US" altLang="ko-KR" sz="1600" b="1" dirty="0">
                <a:solidFill>
                  <a:srgbClr val="002060"/>
                </a:solidFill>
                <a:latin typeface="+mn-ea"/>
              </a:rPr>
              <a:t>,</a:t>
            </a:r>
          </a:p>
          <a:p>
            <a:pPr marL="0" lvl="1" algn="ctr"/>
            <a:r>
              <a:rPr lang="ko-KR" altLang="en-US" sz="1600" b="1" dirty="0" smtClean="0">
                <a:solidFill>
                  <a:srgbClr val="002060"/>
                </a:solidFill>
                <a:latin typeface="+mn-ea"/>
              </a:rPr>
              <a:t>만 </a:t>
            </a:r>
            <a:r>
              <a:rPr lang="en-US" altLang="ko-KR" sz="1600" b="1" dirty="0" smtClean="0">
                <a:solidFill>
                  <a:srgbClr val="002060"/>
                </a:solidFill>
                <a:latin typeface="+mn-ea"/>
              </a:rPr>
              <a:t>12</a:t>
            </a:r>
            <a:r>
              <a:rPr lang="ko-KR" altLang="en-US" sz="1600" b="1" dirty="0" smtClean="0">
                <a:solidFill>
                  <a:srgbClr val="002060"/>
                </a:solidFill>
                <a:latin typeface="+mn-ea"/>
              </a:rPr>
              <a:t>세에 </a:t>
            </a:r>
            <a:r>
              <a:rPr lang="en-US" altLang="ko-KR" sz="1600" b="1" dirty="0" smtClean="0">
                <a:solidFill>
                  <a:srgbClr val="002060"/>
                </a:solidFill>
                <a:latin typeface="+mn-ea"/>
              </a:rPr>
              <a:t>2</a:t>
            </a:r>
            <a:r>
              <a:rPr lang="ko-KR" altLang="en-US" sz="1600" b="1" dirty="0" smtClean="0">
                <a:solidFill>
                  <a:srgbClr val="002060"/>
                </a:solidFill>
                <a:latin typeface="+mn-ea"/>
              </a:rPr>
              <a:t>회 접종을 완료해야 합니다</a:t>
            </a:r>
            <a:endParaRPr lang="ko-KR" altLang="en-US" sz="1600" dirty="0">
              <a:solidFill>
                <a:srgbClr val="002060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648320" y="4815638"/>
            <a:ext cx="4714908" cy="749581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altLang="ko-KR" b="1" dirty="0" smtClean="0">
                <a:solidFill>
                  <a:srgbClr val="002060"/>
                </a:solidFill>
                <a:latin typeface="+mn-ea"/>
              </a:rPr>
              <a:t>HPV </a:t>
            </a:r>
            <a:r>
              <a:rPr lang="ko-KR" altLang="en-US" b="1" dirty="0" smtClean="0">
                <a:solidFill>
                  <a:srgbClr val="002060"/>
                </a:solidFill>
                <a:latin typeface="+mn-ea"/>
              </a:rPr>
              <a:t>백신은 안전합니다</a:t>
            </a:r>
            <a:endParaRPr lang="ko-KR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커뮤니케이션 팁 </a:t>
            </a:r>
            <a:r>
              <a:rPr lang="en-US" altLang="ko-KR" sz="2400" b="1" dirty="0" smtClean="0">
                <a:latin typeface="+mn-ea"/>
              </a:rPr>
              <a:t>1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0"/>
          <p:cNvSpPr txBox="1">
            <a:spLocks noChangeArrowheads="1"/>
          </p:cNvSpPr>
          <p:nvPr/>
        </p:nvSpPr>
        <p:spPr bwMode="auto">
          <a:xfrm>
            <a:off x="2428860" y="2182806"/>
            <a:ext cx="6572296" cy="23411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n-ea"/>
              </a:rPr>
              <a:t>암에 걸리기를 바라는 사람은 아무도 없을 겁니다</a:t>
            </a:r>
            <a:r>
              <a:rPr lang="en-US" altLang="ko-KR" sz="2000" b="1" dirty="0" smtClean="0">
                <a:latin typeface="+mn-ea"/>
              </a:rPr>
              <a:t>. </a:t>
            </a: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n-ea"/>
              </a:rPr>
              <a:t>저 또한 자녀</a:t>
            </a:r>
            <a:r>
              <a:rPr lang="ko-KR" altLang="en-US" sz="2000" b="1" dirty="0">
                <a:latin typeface="+mn-ea"/>
              </a:rPr>
              <a:t>분</a:t>
            </a:r>
            <a:r>
              <a:rPr lang="ko-KR" altLang="en-US" sz="2000" b="1" dirty="0" smtClean="0">
                <a:latin typeface="+mn-ea"/>
              </a:rPr>
              <a:t>이 </a:t>
            </a:r>
            <a:r>
              <a:rPr lang="ko-KR" altLang="en-US" sz="2000" b="1" dirty="0" err="1" smtClean="0">
                <a:latin typeface="+mn-ea"/>
              </a:rPr>
              <a:t>자궁경부암에</a:t>
            </a:r>
            <a:r>
              <a:rPr lang="ko-KR" altLang="en-US" sz="2000" b="1" dirty="0" smtClean="0">
                <a:latin typeface="+mn-ea"/>
              </a:rPr>
              <a:t> 걸리지 않기를 바랍니다</a:t>
            </a:r>
            <a:r>
              <a:rPr lang="en-US" altLang="ko-KR" sz="2000" b="1" dirty="0" smtClean="0">
                <a:latin typeface="+mn-ea"/>
              </a:rPr>
              <a:t>.</a:t>
            </a: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백신은 암을 효과적으로 예방할 수 있기 때문에</a:t>
            </a:r>
            <a:r>
              <a:rPr lang="en-US" altLang="ko-KR" sz="2000" b="1" dirty="0" smtClean="0">
                <a:latin typeface="+mn-ea"/>
              </a:rPr>
              <a:t>,</a:t>
            </a:r>
            <a:r>
              <a:rPr lang="ko-KR" altLang="en-US" sz="2000" b="1" dirty="0" smtClean="0">
                <a:latin typeface="+mn-ea"/>
              </a:rPr>
              <a:t> 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n-ea"/>
              </a:rPr>
              <a:t>저는 자녀분이 </a:t>
            </a: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백신을 접종 받는 것을 </a:t>
            </a:r>
            <a:r>
              <a:rPr lang="ko-KR" altLang="en-US" sz="2000" b="1" dirty="0" err="1" smtClean="0">
                <a:latin typeface="+mn-ea"/>
              </a:rPr>
              <a:t>보호자분께</a:t>
            </a:r>
            <a:r>
              <a:rPr lang="ko-KR" altLang="en-US" sz="2000" b="1" dirty="0" smtClean="0">
                <a:latin typeface="+mn-ea"/>
              </a:rPr>
              <a:t> 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n-ea"/>
              </a:rPr>
              <a:t>강력하게 권고합니다</a:t>
            </a:r>
            <a:r>
              <a:rPr lang="en-US" altLang="ko-KR" sz="2000" b="1" dirty="0" smtClean="0">
                <a:latin typeface="+mn-ea"/>
              </a:rPr>
              <a:t>.</a:t>
            </a:r>
            <a:endParaRPr lang="en-US" altLang="ko-KR" sz="2000" b="1" u="sng" dirty="0" smtClean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5720" y="1285860"/>
            <a:ext cx="8215370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rgbClr val="002060"/>
                </a:solidFill>
              </a:rPr>
              <a:t>“HPV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백신은 암을 예방한다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”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라는 강력한 메시지 전달 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54244"/>
            <a:ext cx="19021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28662" y="4897450"/>
            <a:ext cx="7572428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*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+mn-ea"/>
              </a:rPr>
              <a:t>많은 연구에서</a:t>
            </a: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sz="1600" b="1" dirty="0" smtClean="0">
                <a:solidFill>
                  <a:srgbClr val="FF0000"/>
                </a:solidFill>
                <a:latin typeface="+mn-ea"/>
              </a:rPr>
              <a:t> 의료진의 강력한 권고는 접종 대상자가 예방접종 여부를  </a:t>
            </a:r>
            <a:endParaRPr lang="en-US" altLang="ko-KR" sz="16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  </a:t>
            </a:r>
            <a:r>
              <a:rPr lang="ko-KR" altLang="en-US" sz="1600" b="1" dirty="0" smtClean="0">
                <a:solidFill>
                  <a:srgbClr val="FF0000"/>
                </a:solidFill>
                <a:latin typeface="+mn-ea"/>
              </a:rPr>
              <a:t>결정하는데 가장 큰 영향을 미친다는 것이 이미 증명되어 있습니다</a:t>
            </a: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커뮤니케이션 팁 </a:t>
            </a:r>
            <a:r>
              <a:rPr lang="en-US" altLang="ko-KR" sz="2400" b="1" dirty="0" smtClean="0">
                <a:latin typeface="+mn-ea"/>
              </a:rPr>
              <a:t>2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0"/>
          <p:cNvSpPr txBox="1">
            <a:spLocks noChangeArrowheads="1"/>
          </p:cNvSpPr>
          <p:nvPr/>
        </p:nvSpPr>
        <p:spPr bwMode="auto">
          <a:xfrm>
            <a:off x="2500298" y="2610683"/>
            <a:ext cx="6143668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백신의 최대 효과를 기대하기 위해서는</a:t>
            </a:r>
            <a:r>
              <a:rPr lang="en-US" altLang="ko-KR" sz="2000" b="1" dirty="0" smtClean="0">
                <a:latin typeface="+mn-ea"/>
              </a:rPr>
              <a:t>,</a:t>
            </a:r>
            <a:r>
              <a:rPr lang="ko-KR" altLang="en-US" sz="2000" b="1" dirty="0" smtClean="0">
                <a:latin typeface="+mn-ea"/>
              </a:rPr>
              <a:t> 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en-US" altLang="ko-KR" sz="2000" b="1" dirty="0" smtClean="0">
                <a:latin typeface="+mn-ea"/>
              </a:rPr>
              <a:t>   </a:t>
            </a:r>
            <a:r>
              <a:rPr lang="ko-KR" altLang="en-US" sz="2000" b="1" dirty="0" smtClean="0">
                <a:latin typeface="+mn-ea"/>
              </a:rPr>
              <a:t>첫 성경험을 하기 전에 예방접종을 완료하는 것이 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n-ea"/>
              </a:rPr>
              <a:t>   중요합니다</a:t>
            </a:r>
            <a:r>
              <a:rPr lang="en-US" altLang="ko-KR" sz="2000" b="1" dirty="0" smtClean="0">
                <a:latin typeface="+mn-ea"/>
              </a:rPr>
              <a:t>. </a:t>
            </a:r>
          </a:p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2000" b="1" spc="-100" dirty="0" smtClean="0">
                <a:latin typeface="+mn-ea"/>
              </a:rPr>
              <a:t>어린 연령에서 접종 시 그 이상 연령에서 접종하는 것과 비교하여 면역반응이 더 높게 나타납니다</a:t>
            </a:r>
            <a:r>
              <a:rPr lang="en-US" altLang="ko-KR" sz="2000" b="1" spc="-100" dirty="0" smtClean="0">
                <a:latin typeface="+mn-ea"/>
              </a:rPr>
              <a:t>. </a:t>
            </a:r>
          </a:p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2000" b="1" dirty="0" smtClean="0">
                <a:latin typeface="+mn-ea"/>
              </a:rPr>
              <a:t>또</a:t>
            </a:r>
            <a:r>
              <a:rPr lang="en-US" altLang="ko-KR" sz="2000" b="1" dirty="0" smtClean="0">
                <a:latin typeface="+mn-ea"/>
              </a:rPr>
              <a:t>, 12</a:t>
            </a:r>
            <a:r>
              <a:rPr lang="ko-KR" altLang="en-US" sz="2000" b="1" dirty="0" smtClean="0">
                <a:latin typeface="+mn-ea"/>
              </a:rPr>
              <a:t>세의 경우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en-US" altLang="ko-KR" sz="2000" b="1" dirty="0" err="1" smtClean="0">
                <a:latin typeface="+mn-ea"/>
              </a:rPr>
              <a:t>Tdap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백신과 같은 다른 백신도 함께 접종할 수 있어 이 연령에서 접종하도록 권장하고 있습니다</a:t>
            </a:r>
            <a:r>
              <a:rPr lang="en-US" altLang="ko-KR" sz="2000" b="1" dirty="0" smtClean="0">
                <a:latin typeface="+mn-ea"/>
              </a:rPr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85720" y="1285860"/>
            <a:ext cx="8358246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2060"/>
                </a:solidFill>
              </a:rPr>
              <a:t>보호자들은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HPV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백신을 왜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12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세에 접종하도록 권고하는지 알고 싶어 합니다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19021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커뮤니케이션 팁 </a:t>
            </a:r>
            <a:r>
              <a:rPr lang="en-US" altLang="ko-KR" sz="2400" b="1" dirty="0" smtClean="0">
                <a:latin typeface="+mn-ea"/>
              </a:rPr>
              <a:t>3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1285860"/>
            <a:ext cx="8358246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2060"/>
                </a:solidFill>
              </a:rPr>
              <a:t>보호자들은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HPV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예방접종으로 자녀가 혹시 부모의 자녀의 자유로운 성 생활을 용납하는 것으로 받아들일 수 있지 않을까 우려합니다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19021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40"/>
          <p:cNvSpPr txBox="1">
            <a:spLocks noChangeArrowheads="1"/>
          </p:cNvSpPr>
          <p:nvPr/>
        </p:nvSpPr>
        <p:spPr bwMode="auto">
          <a:xfrm>
            <a:off x="2571736" y="3143248"/>
            <a:ext cx="6000792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n-ea"/>
              </a:rPr>
              <a:t>많은 연구에서 </a:t>
            </a: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예방접종이 자녀의 성 생활을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n-ea"/>
              </a:rPr>
              <a:t>유도하지 않고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성 경험 시작 연령도 당기지</a:t>
            </a:r>
            <a:endParaRPr lang="en-US" altLang="ko-KR" sz="2000" b="1" dirty="0" smtClean="0">
              <a:solidFill>
                <a:srgbClr val="FF0000"/>
              </a:solidFill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n-ea"/>
              </a:rPr>
              <a:t>않는다는 것이 밝혀졌습니다</a:t>
            </a:r>
            <a:r>
              <a:rPr lang="en-US" altLang="ko-KR" sz="2000" b="1" dirty="0" smtClean="0">
                <a:latin typeface="+mn-ea"/>
              </a:rPr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커뮤니케이션 팁 </a:t>
            </a:r>
            <a:r>
              <a:rPr lang="en-US" altLang="ko-KR" sz="2400" b="1" dirty="0" smtClean="0">
                <a:latin typeface="+mn-ea"/>
              </a:rPr>
              <a:t>4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1285860"/>
            <a:ext cx="8358246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2060"/>
                </a:solidFill>
              </a:rPr>
              <a:t>보호자들은 자녀가 성 생활을 일찍 시작하지 않거나 오랫동안 하지 않을 것이기 때문에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HPV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에 노출되지 않을 것이라고 믿습니다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19021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40"/>
          <p:cNvSpPr txBox="1">
            <a:spLocks noChangeArrowheads="1"/>
          </p:cNvSpPr>
          <p:nvPr/>
        </p:nvSpPr>
        <p:spPr bwMode="auto">
          <a:xfrm>
            <a:off x="2500298" y="2403468"/>
            <a:ext cx="6215106" cy="39703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sz="2000" b="1" spc="-150" dirty="0" smtClean="0">
                <a:latin typeface="+mn-ea"/>
              </a:rPr>
              <a:t>HPV</a:t>
            </a:r>
            <a:r>
              <a:rPr lang="ko-KR" altLang="en-US" sz="2000" b="1" spc="-150" dirty="0" smtClean="0">
                <a:latin typeface="+mn-ea"/>
              </a:rPr>
              <a:t>는 성 생활을 시작하면 대부분 평생 한 번 이상 걸릴 수 있고</a:t>
            </a:r>
            <a:r>
              <a:rPr lang="en-US" altLang="ko-KR" sz="2000" b="1" spc="-150" dirty="0" smtClean="0">
                <a:latin typeface="+mn-ea"/>
              </a:rPr>
              <a:t>, </a:t>
            </a:r>
            <a:r>
              <a:rPr lang="ko-KR" altLang="en-US" sz="2000" b="1" spc="-150" dirty="0" smtClean="0">
                <a:latin typeface="+mn-ea"/>
              </a:rPr>
              <a:t>처음 성 경험을 하는 경우에도 감염될 수 있습니다</a:t>
            </a:r>
            <a:r>
              <a:rPr lang="en-US" altLang="ko-KR" sz="2000" b="1" spc="-150" dirty="0" smtClean="0">
                <a:latin typeface="+mn-ea"/>
              </a:rPr>
              <a:t>.  </a:t>
            </a:r>
            <a:r>
              <a:rPr lang="ko-KR" altLang="en-US" sz="2000" b="1" spc="-100" dirty="0" smtClean="0">
                <a:latin typeface="+mn-ea"/>
              </a:rPr>
              <a:t>감염된 사람의 대부분은 자신의 감염 사실을 알지 못합니다</a:t>
            </a:r>
            <a:r>
              <a:rPr lang="en-US" altLang="ko-KR" sz="2000" b="1" spc="-100" dirty="0" smtClean="0">
                <a:latin typeface="+mn-ea"/>
              </a:rPr>
              <a:t>. </a:t>
            </a:r>
          </a:p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en-US" altLang="ko-KR" sz="800" b="1" spc="-100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2000" b="1" spc="-150" dirty="0" smtClean="0">
                <a:latin typeface="+mn-ea"/>
              </a:rPr>
              <a:t>자녀가 결혼할 때까지 성 생활을 미루고</a:t>
            </a:r>
            <a:r>
              <a:rPr lang="en-US" altLang="ko-KR" sz="2000" b="1" spc="-150" dirty="0" smtClean="0">
                <a:latin typeface="+mn-ea"/>
              </a:rPr>
              <a:t>, </a:t>
            </a:r>
            <a:r>
              <a:rPr lang="ko-KR" altLang="en-US" sz="2000" b="1" spc="-150" dirty="0" smtClean="0">
                <a:latin typeface="+mn-ea"/>
              </a:rPr>
              <a:t>미래의 성 파트너가 </a:t>
            </a:r>
            <a:r>
              <a:rPr lang="en-US" altLang="ko-KR" sz="2000" b="1" spc="-150" dirty="0" smtClean="0">
                <a:latin typeface="+mn-ea"/>
              </a:rPr>
              <a:t>1</a:t>
            </a:r>
            <a:r>
              <a:rPr lang="ko-KR" altLang="en-US" sz="2000" b="1" spc="-150" dirty="0" smtClean="0">
                <a:latin typeface="+mn-ea"/>
              </a:rPr>
              <a:t>명 일지라도</a:t>
            </a:r>
            <a:r>
              <a:rPr lang="en-US" altLang="ko-KR" sz="2000" b="1" spc="-150" dirty="0" smtClean="0">
                <a:latin typeface="+mn-ea"/>
              </a:rPr>
              <a:t> </a:t>
            </a:r>
            <a:r>
              <a:rPr lang="ko-KR" altLang="en-US" sz="2000" b="1" spc="-150" dirty="0" smtClean="0">
                <a:latin typeface="+mn-ea"/>
              </a:rPr>
              <a:t>성 파트너가 </a:t>
            </a:r>
            <a:r>
              <a:rPr lang="en-US" altLang="ko-KR" sz="2000" b="1" spc="-150" dirty="0" smtClean="0">
                <a:latin typeface="+mn-ea"/>
              </a:rPr>
              <a:t>HPV</a:t>
            </a:r>
            <a:r>
              <a:rPr lang="ko-KR" altLang="en-US" sz="2000" b="1" spc="-150" dirty="0" smtClean="0">
                <a:latin typeface="+mn-ea"/>
              </a:rPr>
              <a:t>에   노출된다면 얼마든지 자녀분도 </a:t>
            </a:r>
            <a:r>
              <a:rPr lang="en-US" altLang="ko-KR" sz="2000" b="1" spc="-150" dirty="0" smtClean="0">
                <a:latin typeface="+mn-ea"/>
              </a:rPr>
              <a:t>HPV</a:t>
            </a:r>
            <a:r>
              <a:rPr lang="ko-KR" altLang="en-US" sz="2000" b="1" spc="-150" dirty="0" smtClean="0">
                <a:latin typeface="+mn-ea"/>
              </a:rPr>
              <a:t>에 감염될 수</a:t>
            </a:r>
            <a:endParaRPr lang="en-US" altLang="ko-KR" sz="2000" b="1" spc="-150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000" b="1" spc="-150" dirty="0" smtClean="0">
                <a:latin typeface="+mn-ea"/>
              </a:rPr>
              <a:t>    있습니다</a:t>
            </a:r>
            <a:r>
              <a:rPr lang="en-US" altLang="ko-KR" sz="2000" b="1" spc="-150" dirty="0" smtClean="0">
                <a:latin typeface="+mn-ea"/>
              </a:rPr>
              <a:t>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커뮤니케이션 팁 </a:t>
            </a:r>
            <a:r>
              <a:rPr lang="en-US" altLang="ko-KR" sz="2400" b="1" dirty="0" smtClean="0">
                <a:latin typeface="+mn-ea"/>
              </a:rPr>
              <a:t>5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1285860"/>
            <a:ext cx="8358246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</a:rPr>
              <a:t>HPV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예방접종의 중요성에 대한 의료진의 강한 믿음은 보호자가 접종 여부를 결정하는 과정에서 안정감을 느끼도록 도와줄 것입니다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19021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40"/>
          <p:cNvSpPr txBox="1">
            <a:spLocks noChangeArrowheads="1"/>
          </p:cNvSpPr>
          <p:nvPr/>
        </p:nvSpPr>
        <p:spPr bwMode="auto">
          <a:xfrm>
            <a:off x="2714612" y="2643182"/>
            <a:ext cx="5786478" cy="29854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백신은 암을 예방하는데 매우 효과적인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en-US" altLang="ko-KR" sz="2000" b="1" dirty="0" smtClean="0">
                <a:latin typeface="+mn-ea"/>
              </a:rPr>
              <a:t>   </a:t>
            </a:r>
            <a:r>
              <a:rPr lang="ko-KR" altLang="en-US" sz="2000" b="1" dirty="0" smtClean="0">
                <a:latin typeface="+mn-ea"/>
              </a:rPr>
              <a:t>백신이기 때문에</a:t>
            </a:r>
            <a:r>
              <a:rPr lang="en-US" altLang="ko-KR" sz="2000" b="1" dirty="0" smtClean="0">
                <a:latin typeface="+mn-ea"/>
              </a:rPr>
              <a:t>,</a:t>
            </a:r>
            <a:r>
              <a:rPr lang="ko-KR" altLang="en-US" sz="2000" b="1" dirty="0" smtClean="0">
                <a:latin typeface="+mn-ea"/>
              </a:rPr>
              <a:t> 저는 우리 아이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혹은 조카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친구의 자녀 등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에게도 </a:t>
            </a: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백신을 접종하였습니다</a:t>
            </a:r>
            <a:r>
              <a:rPr lang="en-US" altLang="ko-KR" sz="2000" b="1" dirty="0" smtClean="0">
                <a:latin typeface="+mn-ea"/>
              </a:rPr>
              <a:t>. </a:t>
            </a:r>
          </a:p>
          <a:p>
            <a:pPr marL="271463" indent="-271463" latinLnBrk="0">
              <a:defRPr/>
            </a:pPr>
            <a:endParaRPr lang="en-US" altLang="ko-KR" sz="8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2000" b="1" dirty="0" smtClean="0">
                <a:latin typeface="+mn-ea"/>
              </a:rPr>
              <a:t>많은 전문가들도 </a:t>
            </a: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예방접종의 중요성에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en-US" altLang="ko-KR" sz="2000" b="1" dirty="0" smtClean="0">
                <a:latin typeface="+mn-ea"/>
              </a:rPr>
              <a:t>   </a:t>
            </a:r>
            <a:r>
              <a:rPr lang="ko-KR" altLang="en-US" sz="2000" b="1" dirty="0" smtClean="0">
                <a:latin typeface="+mn-ea"/>
              </a:rPr>
              <a:t>동의하고 있습니다</a:t>
            </a:r>
            <a:r>
              <a:rPr lang="en-US" altLang="ko-KR" sz="2000" b="1" dirty="0" smtClean="0">
                <a:latin typeface="+mn-ea"/>
              </a:rPr>
              <a:t>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커뮤니케이션 팁 </a:t>
            </a:r>
            <a:r>
              <a:rPr lang="en-US" altLang="ko-KR" sz="2400" b="1" dirty="0" smtClean="0">
                <a:latin typeface="+mn-ea"/>
              </a:rPr>
              <a:t>6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1285860"/>
            <a:ext cx="8358246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</a:rPr>
              <a:t>HPV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예방접종 후 나타날 수 있는 이상반응이 심각하지 않다는 것을 이해시키고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백신 안전성에 대하여 충분한 정보를 제공하는 것은 보호자들을 안심시키는데 도움을 줄 수 있습니다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19021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40"/>
          <p:cNvSpPr txBox="1">
            <a:spLocks noChangeArrowheads="1"/>
          </p:cNvSpPr>
          <p:nvPr/>
        </p:nvSpPr>
        <p:spPr bwMode="auto">
          <a:xfrm>
            <a:off x="2357422" y="3143248"/>
            <a:ext cx="6357982" cy="292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latinLnBrk="0">
              <a:lnSpc>
                <a:spcPts val="3100"/>
              </a:lnSpc>
              <a:defRPr/>
            </a:pPr>
            <a:r>
              <a:rPr lang="en-US" altLang="ko-KR" sz="2000" b="1" dirty="0" smtClean="0">
                <a:latin typeface="+mn-ea"/>
              </a:rPr>
              <a:t>   HPV </a:t>
            </a:r>
            <a:r>
              <a:rPr lang="ko-KR" altLang="en-US" sz="2000" b="1" dirty="0" smtClean="0">
                <a:latin typeface="+mn-ea"/>
              </a:rPr>
              <a:t>백신은 매우 효과적이고 안전한 백신입니다</a:t>
            </a:r>
            <a:r>
              <a:rPr lang="en-US" altLang="ko-KR" sz="2000" b="1" dirty="0" smtClean="0">
                <a:latin typeface="+mn-ea"/>
              </a:rPr>
              <a:t>. </a:t>
            </a: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n-ea"/>
              </a:rPr>
              <a:t>   다른 백신과 마찬가지로 </a:t>
            </a: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백신도 예방접종 후 정상적인 면역반응으로 인해 접종부위 통증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부종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발진과 같은 국소반응과 발열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오심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근육통 등의 증상이 나타날 수 있습니다</a:t>
            </a:r>
            <a:r>
              <a:rPr lang="en-US" altLang="ko-KR" sz="2000" b="1" dirty="0" smtClean="0">
                <a:latin typeface="+mn-ea"/>
              </a:rPr>
              <a:t>. </a:t>
            </a:r>
            <a:r>
              <a:rPr lang="ko-KR" altLang="en-US" sz="2000" b="1" dirty="0" smtClean="0">
                <a:latin typeface="+mn-ea"/>
              </a:rPr>
              <a:t>하지만 대부분 증상이 가볍고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수일 내 회복됩니다</a:t>
            </a:r>
            <a:r>
              <a:rPr lang="en-US" altLang="ko-KR" sz="2000" b="1" dirty="0" smtClean="0">
                <a:latin typeface="+mn-ea"/>
              </a:rPr>
              <a:t>.</a:t>
            </a:r>
          </a:p>
          <a:p>
            <a:pPr marL="271463" indent="-271463" latinLnBrk="0">
              <a:defRPr/>
            </a:pPr>
            <a:endParaRPr lang="en-US" altLang="ko-KR" sz="800" b="1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   성장발달 상담</a:t>
            </a:r>
            <a:r>
              <a:rPr lang="en-US" altLang="ko-KR" sz="2000" b="1" dirty="0" smtClean="0">
                <a:latin typeface="+mn-ea"/>
                <a:cs typeface="+mj-cs"/>
              </a:rPr>
              <a:t> Flow chart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534218" y="1142984"/>
            <a:ext cx="8215370" cy="4429156"/>
            <a:chOff x="1538257" y="563860"/>
            <a:chExt cx="7795320" cy="4013868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43419" y="563860"/>
              <a:ext cx="1714512" cy="285752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35" tIns="45717" rIns="91435" bIns="45717"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8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8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8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8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8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8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8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8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8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b="1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초경을 했나요</a:t>
              </a:r>
              <a:r>
                <a:rPr kumimoji="0" lang="en-US" altLang="ko-KR" sz="1200" b="1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?</a:t>
              </a:r>
              <a:endParaRPr kumimoji="0" lang="ko-KR" altLang="en-US" sz="12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grpSp>
          <p:nvGrpSpPr>
            <p:cNvPr id="7" name="그룹 78"/>
            <p:cNvGrpSpPr/>
            <p:nvPr/>
          </p:nvGrpSpPr>
          <p:grpSpPr>
            <a:xfrm>
              <a:off x="5626421" y="1263846"/>
              <a:ext cx="3707156" cy="3313882"/>
              <a:chOff x="5893121" y="1263846"/>
              <a:chExt cx="3707156" cy="3313882"/>
            </a:xfrm>
          </p:grpSpPr>
          <p:grpSp>
            <p:nvGrpSpPr>
              <p:cNvPr id="40" name="그룹 73"/>
              <p:cNvGrpSpPr/>
              <p:nvPr/>
            </p:nvGrpSpPr>
            <p:grpSpPr>
              <a:xfrm>
                <a:off x="6686559" y="1503032"/>
                <a:ext cx="1982552" cy="875240"/>
                <a:chOff x="2081757" y="1500968"/>
                <a:chExt cx="1982552" cy="875240"/>
              </a:xfrm>
            </p:grpSpPr>
            <p:cxnSp>
              <p:nvCxnSpPr>
                <p:cNvPr id="69" name="직선 연결선 68"/>
                <p:cNvCxnSpPr/>
                <p:nvPr/>
              </p:nvCxnSpPr>
              <p:spPr>
                <a:xfrm rot="5400000">
                  <a:off x="2988458" y="1607331"/>
                  <a:ext cx="214314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그룹 65"/>
                <p:cNvGrpSpPr/>
                <p:nvPr/>
              </p:nvGrpSpPr>
              <p:grpSpPr>
                <a:xfrm>
                  <a:off x="2081757" y="1714488"/>
                  <a:ext cx="1982552" cy="661720"/>
                  <a:chOff x="2173197" y="1714488"/>
                  <a:chExt cx="1982552" cy="661720"/>
                </a:xfrm>
              </p:grpSpPr>
              <p:sp>
                <p:nvSpPr>
                  <p:cNvPr id="71" name="모서리가 둥근 직사각형 70"/>
                  <p:cNvSpPr/>
                  <p:nvPr/>
                </p:nvSpPr>
                <p:spPr>
                  <a:xfrm>
                    <a:off x="2173197" y="1714488"/>
                    <a:ext cx="1982552" cy="555286"/>
                  </a:xfrm>
                  <a:prstGeom prst="roundRect">
                    <a:avLst/>
                  </a:prstGeom>
                  <a:noFill/>
                  <a:ln w="12700"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185966" y="1714488"/>
                    <a:ext cx="1968809" cy="6617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Font typeface="Wingdings" pitchFamily="2" charset="2"/>
                      <a:buChar char="§"/>
                    </a:pPr>
                    <a:r>
                      <a:rPr lang="ko-KR" altLang="en-US" sz="700" b="1" dirty="0" smtClean="0"/>
                      <a:t> 정상 성장발달 과정에 대해 설명해 주세요</a:t>
                    </a:r>
                    <a:r>
                      <a:rPr lang="en-US" altLang="ko-KR" sz="700" b="1" dirty="0" smtClean="0"/>
                      <a:t>.</a:t>
                    </a:r>
                  </a:p>
                  <a:p>
                    <a:endParaRPr lang="en-US" altLang="ko-KR" sz="700" b="1" dirty="0" smtClean="0"/>
                  </a:p>
                  <a:p>
                    <a:pPr>
                      <a:buFont typeface="Wingdings" pitchFamily="2" charset="2"/>
                      <a:buChar char="§"/>
                    </a:pPr>
                    <a:r>
                      <a:rPr lang="ko-KR" altLang="en-US" sz="700" b="1" dirty="0" smtClean="0"/>
                      <a:t> 현재 대상자의  월경 상태에 따라 </a:t>
                    </a:r>
                    <a:endParaRPr lang="en-US" altLang="ko-KR" sz="700" b="1" dirty="0" smtClean="0"/>
                  </a:p>
                  <a:p>
                    <a:pPr>
                      <a:buFont typeface="Wingdings" pitchFamily="2" charset="2"/>
                      <a:buChar char="ü"/>
                    </a:pPr>
                    <a:endParaRPr lang="en-US" altLang="ko-KR" sz="200" b="1" dirty="0" smtClean="0"/>
                  </a:p>
                  <a:p>
                    <a:r>
                      <a:rPr lang="ko-KR" altLang="en-US" sz="700" b="1" dirty="0" smtClean="0"/>
                      <a:t>  아래사항을 부가적으로 설명해 주세요</a:t>
                    </a:r>
                    <a:r>
                      <a:rPr lang="en-US" altLang="ko-KR" sz="700" b="1" dirty="0" smtClean="0"/>
                      <a:t>.</a:t>
                    </a:r>
                  </a:p>
                  <a:p>
                    <a:endParaRPr lang="ko-KR" altLang="en-US" sz="700" b="1" dirty="0"/>
                  </a:p>
                </p:txBody>
              </p:sp>
            </p:grpSp>
          </p:grpSp>
          <p:sp>
            <p:nvSpPr>
              <p:cNvPr id="41" name="모서리가 둥근 직사각형 40"/>
              <p:cNvSpPr/>
              <p:nvPr/>
            </p:nvSpPr>
            <p:spPr>
              <a:xfrm>
                <a:off x="7103755" y="1263846"/>
                <a:ext cx="1175155" cy="285755"/>
              </a:xfrm>
              <a:prstGeom prst="round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lIns="91435" tIns="45717" rIns="91435" bIns="45717" rtlCol="0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200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rPr>
                  <a:t>예</a:t>
                </a:r>
                <a:endParaRPr kumimoji="0" lang="ko-KR" altLang="en-US" sz="12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grpSp>
            <p:nvGrpSpPr>
              <p:cNvPr id="42" name="그룹 99"/>
              <p:cNvGrpSpPr/>
              <p:nvPr/>
            </p:nvGrpSpPr>
            <p:grpSpPr>
              <a:xfrm>
                <a:off x="7184721" y="2698298"/>
                <a:ext cx="1018230" cy="443869"/>
                <a:chOff x="1096297" y="2000240"/>
                <a:chExt cx="1018230" cy="285752"/>
              </a:xfrm>
            </p:grpSpPr>
            <p:sp>
              <p:nvSpPr>
                <p:cNvPr id="67" name="모서리가 둥근 직사각형 66"/>
                <p:cNvSpPr/>
                <p:nvPr/>
              </p:nvSpPr>
              <p:spPr>
                <a:xfrm>
                  <a:off x="1114395" y="2000240"/>
                  <a:ext cx="1000132" cy="285752"/>
                </a:xfrm>
                <a:prstGeom prst="roundRect">
                  <a:avLst/>
                </a:prstGeom>
                <a:no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096297" y="2009524"/>
                  <a:ext cx="998991" cy="267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700" b="1" dirty="0" smtClean="0"/>
                    <a:t>과도한 </a:t>
                  </a:r>
                  <a:r>
                    <a:rPr lang="ko-KR" altLang="en-US" sz="700" b="1" dirty="0" err="1" smtClean="0"/>
                    <a:t>월경량으로</a:t>
                  </a:r>
                  <a:endParaRPr lang="en-US" altLang="ko-KR" sz="700" b="1" dirty="0"/>
                </a:p>
                <a:p>
                  <a:r>
                    <a:rPr lang="ko-KR" altLang="en-US" sz="700" b="1" dirty="0" smtClean="0"/>
                    <a:t>일상 생활에 제한이 있는 경우</a:t>
                  </a:r>
                  <a:endParaRPr lang="en-US" altLang="ko-KR" sz="700" b="1" dirty="0" smtClean="0"/>
                </a:p>
              </p:txBody>
            </p:sp>
          </p:grpSp>
          <p:grpSp>
            <p:nvGrpSpPr>
              <p:cNvPr id="43" name="그룹 100"/>
              <p:cNvGrpSpPr/>
              <p:nvPr/>
            </p:nvGrpSpPr>
            <p:grpSpPr>
              <a:xfrm>
                <a:off x="5893121" y="2689851"/>
                <a:ext cx="1101584" cy="571291"/>
                <a:chOff x="1081057" y="2000240"/>
                <a:chExt cx="1101584" cy="285752"/>
              </a:xfrm>
            </p:grpSpPr>
            <p:sp>
              <p:nvSpPr>
                <p:cNvPr id="65" name="모서리가 둥근 직사각형 64"/>
                <p:cNvSpPr/>
                <p:nvPr/>
              </p:nvSpPr>
              <p:spPr>
                <a:xfrm>
                  <a:off x="1114395" y="2000240"/>
                  <a:ext cx="1000132" cy="285752"/>
                </a:xfrm>
                <a:prstGeom prst="roundRect">
                  <a:avLst/>
                </a:prstGeom>
                <a:no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1081057" y="2011678"/>
                  <a:ext cx="1101584" cy="261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ko-KR" altLang="en-US" sz="700" b="1" kern="0" dirty="0">
                      <a:solidFill>
                        <a:sysClr val="windowText" lastClr="000000"/>
                      </a:solidFill>
                      <a:latin typeface="+mn-ea"/>
                    </a:rPr>
                    <a:t>월경주기가 </a:t>
                  </a:r>
                  <a:r>
                    <a:rPr lang="en-US" altLang="ko-KR" sz="700" b="1" kern="0" dirty="0">
                      <a:solidFill>
                        <a:sysClr val="windowText" lastClr="000000"/>
                      </a:solidFill>
                      <a:latin typeface="+mn-ea"/>
                    </a:rPr>
                    <a:t>21</a:t>
                  </a:r>
                  <a:r>
                    <a:rPr lang="ko-KR" altLang="en-US" sz="700" b="1" kern="0" dirty="0">
                      <a:solidFill>
                        <a:sysClr val="windowText" lastClr="000000"/>
                      </a:solidFill>
                      <a:latin typeface="+mn-ea"/>
                    </a:rPr>
                    <a:t>일 미만</a:t>
                  </a:r>
                  <a:r>
                    <a:rPr lang="en-US" altLang="ko-KR" sz="700" b="1" kern="0" dirty="0">
                      <a:solidFill>
                        <a:sysClr val="windowText" lastClr="000000"/>
                      </a:solidFill>
                      <a:latin typeface="+mn-ea"/>
                    </a:rPr>
                    <a:t> </a:t>
                  </a:r>
                </a:p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ko-KR" altLang="en-US" sz="700" b="1" kern="0" dirty="0">
                      <a:solidFill>
                        <a:sysClr val="windowText" lastClr="000000"/>
                      </a:solidFill>
                      <a:latin typeface="+mn-ea"/>
                    </a:rPr>
                    <a:t>또는 </a:t>
                  </a:r>
                  <a:r>
                    <a:rPr lang="en-US" altLang="ko-KR" sz="700" b="1" kern="0" dirty="0">
                      <a:solidFill>
                        <a:sysClr val="windowText" lastClr="000000"/>
                      </a:solidFill>
                      <a:latin typeface="+mn-ea"/>
                    </a:rPr>
                    <a:t>45</a:t>
                  </a:r>
                  <a:r>
                    <a:rPr lang="ko-KR" altLang="en-US" sz="700" b="1" kern="0" dirty="0">
                      <a:solidFill>
                        <a:sysClr val="windowText" lastClr="000000"/>
                      </a:solidFill>
                      <a:latin typeface="+mn-ea"/>
                    </a:rPr>
                    <a:t>일 이상이거나</a:t>
                  </a:r>
                  <a:endParaRPr lang="en-US" altLang="ko-KR" sz="700" b="1" kern="0" dirty="0">
                    <a:solidFill>
                      <a:sysClr val="windowText" lastClr="000000"/>
                    </a:solidFill>
                    <a:latin typeface="+mn-ea"/>
                  </a:endParaRPr>
                </a:p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ko-KR" altLang="en-US" sz="700" b="1" kern="0" dirty="0">
                      <a:solidFill>
                        <a:sysClr val="windowText" lastClr="000000"/>
                      </a:solidFill>
                      <a:latin typeface="+mn-ea"/>
                    </a:rPr>
                    <a:t>월경이 </a:t>
                  </a:r>
                  <a:r>
                    <a:rPr lang="en-US" altLang="ko-KR" sz="700" b="1" kern="0" dirty="0">
                      <a:solidFill>
                        <a:sysClr val="windowText" lastClr="000000"/>
                      </a:solidFill>
                      <a:latin typeface="+mn-ea"/>
                    </a:rPr>
                    <a:t>7</a:t>
                  </a:r>
                  <a:r>
                    <a:rPr lang="ko-KR" altLang="en-US" sz="700" b="1" kern="0" dirty="0">
                      <a:solidFill>
                        <a:sysClr val="windowText" lastClr="000000"/>
                      </a:solidFill>
                      <a:latin typeface="+mn-ea"/>
                    </a:rPr>
                    <a:t>일 이상 </a:t>
                  </a:r>
                  <a:r>
                    <a:rPr lang="ko-KR" altLang="en-US" sz="700" b="1" kern="0" dirty="0" smtClean="0">
                      <a:solidFill>
                        <a:sysClr val="windowText" lastClr="000000"/>
                      </a:solidFill>
                      <a:latin typeface="+mn-ea"/>
                    </a:rPr>
                    <a:t>지속</a:t>
                  </a:r>
                  <a:endParaRPr lang="en-US" altLang="ko-KR" sz="700" b="1" kern="0" dirty="0" smtClean="0">
                    <a:solidFill>
                      <a:sysClr val="windowText" lastClr="000000"/>
                    </a:solidFill>
                    <a:latin typeface="+mn-ea"/>
                  </a:endParaRPr>
                </a:p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ko-KR" altLang="en-US" sz="700" b="1" kern="0" dirty="0" smtClean="0">
                      <a:solidFill>
                        <a:sysClr val="windowText" lastClr="000000"/>
                      </a:solidFill>
                      <a:latin typeface="+mn-ea"/>
                    </a:rPr>
                    <a:t>되는 경우</a:t>
                  </a:r>
                  <a:endParaRPr lang="ko-KR" altLang="en-US" sz="700" b="1" kern="0" dirty="0">
                    <a:solidFill>
                      <a:sysClr val="windowText" lastClr="000000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44" name="그룹 120"/>
              <p:cNvGrpSpPr/>
              <p:nvPr/>
            </p:nvGrpSpPr>
            <p:grpSpPr>
              <a:xfrm>
                <a:off x="8472509" y="2705100"/>
                <a:ext cx="1000132" cy="285752"/>
                <a:chOff x="1114395" y="2000240"/>
                <a:chExt cx="1000132" cy="285752"/>
              </a:xfrm>
            </p:grpSpPr>
            <p:sp>
              <p:nvSpPr>
                <p:cNvPr id="63" name="모서리가 둥근 직사각형 62"/>
                <p:cNvSpPr/>
                <p:nvPr/>
              </p:nvSpPr>
              <p:spPr>
                <a:xfrm>
                  <a:off x="1114395" y="2000240"/>
                  <a:ext cx="1000132" cy="285752"/>
                </a:xfrm>
                <a:prstGeom prst="roundRect">
                  <a:avLst/>
                </a:prstGeom>
                <a:no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1378237" y="2030720"/>
                  <a:ext cx="492443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800" b="1" dirty="0" err="1" smtClean="0"/>
                    <a:t>월경통</a:t>
                  </a:r>
                  <a:endParaRPr lang="ko-KR" altLang="en-US" sz="800" b="1" dirty="0"/>
                </a:p>
              </p:txBody>
            </p:sp>
          </p:grpSp>
          <p:grpSp>
            <p:nvGrpSpPr>
              <p:cNvPr id="45" name="그룹 123"/>
              <p:cNvGrpSpPr/>
              <p:nvPr/>
            </p:nvGrpSpPr>
            <p:grpSpPr>
              <a:xfrm>
                <a:off x="7283781" y="3557594"/>
                <a:ext cx="857256" cy="285752"/>
                <a:chOff x="1114395" y="2000240"/>
                <a:chExt cx="1000132" cy="285752"/>
              </a:xfrm>
            </p:grpSpPr>
            <p:sp>
              <p:nvSpPr>
                <p:cNvPr id="61" name="모서리가 둥근 직사각형 60"/>
                <p:cNvSpPr/>
                <p:nvPr/>
              </p:nvSpPr>
              <p:spPr>
                <a:xfrm>
                  <a:off x="1114395" y="2000240"/>
                  <a:ext cx="1000132" cy="285752"/>
                </a:xfrm>
                <a:prstGeom prst="roundRect">
                  <a:avLst/>
                </a:prstGeom>
                <a:no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290607" y="2038340"/>
                  <a:ext cx="59503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800" b="1" dirty="0" smtClean="0"/>
                    <a:t>월경과</a:t>
                  </a:r>
                  <a:r>
                    <a:rPr lang="ko-KR" altLang="en-US" sz="800" b="1" dirty="0"/>
                    <a:t>다</a:t>
                  </a:r>
                </a:p>
              </p:txBody>
            </p:sp>
          </p:grpSp>
          <p:grpSp>
            <p:nvGrpSpPr>
              <p:cNvPr id="46" name="그룹 126"/>
              <p:cNvGrpSpPr/>
              <p:nvPr/>
            </p:nvGrpSpPr>
            <p:grpSpPr>
              <a:xfrm>
                <a:off x="5946461" y="3542354"/>
                <a:ext cx="1000132" cy="338554"/>
                <a:chOff x="1114395" y="1985000"/>
                <a:chExt cx="1000132" cy="338554"/>
              </a:xfrm>
            </p:grpSpPr>
            <p:sp>
              <p:nvSpPr>
                <p:cNvPr id="59" name="모서리가 둥근 직사각형 58"/>
                <p:cNvSpPr/>
                <p:nvPr/>
              </p:nvSpPr>
              <p:spPr>
                <a:xfrm>
                  <a:off x="1114395" y="2000240"/>
                  <a:ext cx="1000132" cy="285752"/>
                </a:xfrm>
                <a:prstGeom prst="roundRect">
                  <a:avLst/>
                </a:prstGeom>
                <a:no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210597" y="1985000"/>
                  <a:ext cx="7793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800" b="1" dirty="0" smtClean="0"/>
                    <a:t>비정상 출혈</a:t>
                  </a:r>
                  <a:r>
                    <a:rPr lang="en-US" altLang="ko-KR" sz="800" b="1" dirty="0" smtClean="0"/>
                    <a:t>/</a:t>
                  </a:r>
                </a:p>
                <a:p>
                  <a:pPr algn="ctr"/>
                  <a:r>
                    <a:rPr lang="ko-KR" altLang="en-US" sz="800" b="1" dirty="0" smtClean="0"/>
                    <a:t>월경 불순</a:t>
                  </a:r>
                  <a:endParaRPr lang="ko-KR" altLang="en-US" sz="800" b="1" dirty="0"/>
                </a:p>
              </p:txBody>
            </p:sp>
          </p:grpSp>
          <p:sp>
            <p:nvSpPr>
              <p:cNvPr id="47" name="모서리가 둥근 직사각형 46"/>
              <p:cNvSpPr/>
              <p:nvPr/>
            </p:nvSpPr>
            <p:spPr>
              <a:xfrm>
                <a:off x="8371423" y="3542352"/>
                <a:ext cx="1225063" cy="433001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330587" y="3557594"/>
                <a:ext cx="126969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700" b="1" dirty="0" smtClean="0"/>
                  <a:t>진통제에 반응하지 않고 </a:t>
                </a:r>
                <a:endParaRPr lang="en-US" altLang="ko-KR" sz="700" b="1" dirty="0" smtClean="0"/>
              </a:p>
              <a:p>
                <a:r>
                  <a:rPr lang="ko-KR" altLang="en-US" sz="700" b="1" dirty="0" smtClean="0"/>
                  <a:t>점점 심해지는 양상이라면 </a:t>
                </a:r>
                <a:endParaRPr lang="en-US" altLang="ko-KR" sz="700" b="1" dirty="0" smtClean="0"/>
              </a:p>
              <a:p>
                <a:r>
                  <a:rPr lang="ko-KR" altLang="en-US" sz="700" b="1" dirty="0" smtClean="0"/>
                  <a:t>병원을 방문하도록 합니다</a:t>
                </a:r>
                <a:r>
                  <a:rPr lang="en-US" altLang="ko-KR" sz="700" b="1" dirty="0" smtClean="0"/>
                  <a:t>.</a:t>
                </a:r>
                <a:endParaRPr lang="ko-KR" altLang="en-US" sz="700" b="1" dirty="0"/>
              </a:p>
            </p:txBody>
          </p:sp>
          <p:sp>
            <p:nvSpPr>
              <p:cNvPr id="49" name="모서리가 둥근 직사각형 48"/>
              <p:cNvSpPr/>
              <p:nvPr/>
            </p:nvSpPr>
            <p:spPr>
              <a:xfrm>
                <a:off x="6069335" y="4149100"/>
                <a:ext cx="1785950" cy="428628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076955" y="4197678"/>
                <a:ext cx="18197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800" b="1" dirty="0" smtClean="0"/>
                  <a:t>월경과다</a:t>
                </a:r>
                <a:r>
                  <a:rPr lang="en-US" altLang="ko-KR" sz="800" b="1" dirty="0" smtClean="0"/>
                  <a:t>/</a:t>
                </a:r>
                <a:r>
                  <a:rPr lang="ko-KR" altLang="en-US" sz="800" b="1" dirty="0" smtClean="0"/>
                  <a:t>월경불순</a:t>
                </a:r>
                <a:r>
                  <a:rPr lang="en-US" altLang="ko-KR" sz="800" b="1" dirty="0" smtClean="0"/>
                  <a:t>/</a:t>
                </a:r>
                <a:r>
                  <a:rPr lang="ko-KR" altLang="en-US" sz="800" b="1" dirty="0" smtClean="0"/>
                  <a:t>비정상 출혈이</a:t>
                </a:r>
                <a:endParaRPr lang="en-US" altLang="ko-KR" sz="800" b="1" dirty="0" smtClean="0"/>
              </a:p>
              <a:p>
                <a:r>
                  <a:rPr lang="ko-KR" altLang="en-US" sz="800" b="1" dirty="0" smtClean="0"/>
                  <a:t>의심된다면 전문가에게 의뢰합니다</a:t>
                </a:r>
                <a:r>
                  <a:rPr lang="en-US" altLang="ko-KR" sz="800" b="1" dirty="0" smtClean="0"/>
                  <a:t>.</a:t>
                </a:r>
                <a:endParaRPr lang="ko-KR" altLang="en-US" sz="800" b="1" dirty="0"/>
              </a:p>
            </p:txBody>
          </p:sp>
          <p:grpSp>
            <p:nvGrpSpPr>
              <p:cNvPr id="51" name="그룹 144"/>
              <p:cNvGrpSpPr/>
              <p:nvPr/>
            </p:nvGrpSpPr>
            <p:grpSpPr>
              <a:xfrm>
                <a:off x="6385567" y="2273614"/>
                <a:ext cx="2562244" cy="428628"/>
                <a:chOff x="1767655" y="1572406"/>
                <a:chExt cx="2562244" cy="428628"/>
              </a:xfrm>
            </p:grpSpPr>
            <p:cxnSp>
              <p:nvCxnSpPr>
                <p:cNvPr id="57" name="꺾인 연결선 56"/>
                <p:cNvCxnSpPr/>
                <p:nvPr/>
              </p:nvCxnSpPr>
              <p:spPr>
                <a:xfrm rot="5400000" flipH="1" flipV="1">
                  <a:off x="3047983" y="703878"/>
                  <a:ext cx="1588" cy="2562244"/>
                </a:xfrm>
                <a:prstGeom prst="bentConnector3">
                  <a:avLst>
                    <a:gd name="adj1" fmla="val 14395466"/>
                  </a:avLst>
                </a:prstGeom>
                <a:ln w="1270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직선 연결선 57"/>
                <p:cNvCxnSpPr/>
                <p:nvPr/>
              </p:nvCxnSpPr>
              <p:spPr>
                <a:xfrm rot="5400000">
                  <a:off x="2856525" y="1785926"/>
                  <a:ext cx="428628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직선 화살표 연결선 51"/>
              <p:cNvCxnSpPr/>
              <p:nvPr/>
            </p:nvCxnSpPr>
            <p:spPr>
              <a:xfrm rot="16200000" flipH="1">
                <a:off x="8687275" y="3260912"/>
                <a:ext cx="551500" cy="113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화살표 연결선 52"/>
              <p:cNvCxnSpPr/>
              <p:nvPr/>
            </p:nvCxnSpPr>
            <p:spPr>
              <a:xfrm rot="5400000">
                <a:off x="7457931" y="3362488"/>
                <a:ext cx="428628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화살표 연결선 53"/>
              <p:cNvCxnSpPr/>
              <p:nvPr/>
            </p:nvCxnSpPr>
            <p:spPr>
              <a:xfrm rot="5400000">
                <a:off x="6250307" y="3411860"/>
                <a:ext cx="285752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화살표 연결선 54"/>
              <p:cNvCxnSpPr/>
              <p:nvPr/>
            </p:nvCxnSpPr>
            <p:spPr>
              <a:xfrm rot="5400000">
                <a:off x="6242687" y="4013840"/>
                <a:ext cx="285752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화살표 연결선 55"/>
              <p:cNvCxnSpPr/>
              <p:nvPr/>
            </p:nvCxnSpPr>
            <p:spPr>
              <a:xfrm rot="5400000">
                <a:off x="7522847" y="4020670"/>
                <a:ext cx="285752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꺾인 연결선 7"/>
            <p:cNvCxnSpPr>
              <a:stCxn id="12" idx="0"/>
              <a:endCxn id="41" idx="0"/>
            </p:cNvCxnSpPr>
            <p:nvPr/>
          </p:nvCxnSpPr>
          <p:spPr>
            <a:xfrm rot="5400000" flipH="1" flipV="1">
              <a:off x="5390502" y="-758749"/>
              <a:ext cx="11536" cy="4056726"/>
            </a:xfrm>
            <a:prstGeom prst="bentConnector3">
              <a:avLst>
                <a:gd name="adj1" fmla="val 2081623"/>
              </a:avLst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rot="5400000">
              <a:off x="5293518" y="933909"/>
              <a:ext cx="214314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그룹 79"/>
            <p:cNvGrpSpPr/>
            <p:nvPr/>
          </p:nvGrpSpPr>
          <p:grpSpPr>
            <a:xfrm>
              <a:off x="1538257" y="1275382"/>
              <a:ext cx="3617666" cy="2516028"/>
              <a:chOff x="1263937" y="1275382"/>
              <a:chExt cx="3617666" cy="2516028"/>
            </a:xfrm>
          </p:grpSpPr>
          <p:grpSp>
            <p:nvGrpSpPr>
              <p:cNvPr id="11" name="그룹 72"/>
              <p:cNvGrpSpPr/>
              <p:nvPr/>
            </p:nvGrpSpPr>
            <p:grpSpPr>
              <a:xfrm>
                <a:off x="2081757" y="1500968"/>
                <a:ext cx="1982552" cy="875240"/>
                <a:chOff x="2081757" y="1500968"/>
                <a:chExt cx="1982552" cy="875240"/>
              </a:xfrm>
            </p:grpSpPr>
            <p:cxnSp>
              <p:nvCxnSpPr>
                <p:cNvPr id="36" name="직선 연결선 35"/>
                <p:cNvCxnSpPr/>
                <p:nvPr/>
              </p:nvCxnSpPr>
              <p:spPr>
                <a:xfrm rot="5400000">
                  <a:off x="2988458" y="1607331"/>
                  <a:ext cx="214314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그룹 65"/>
                <p:cNvGrpSpPr/>
                <p:nvPr/>
              </p:nvGrpSpPr>
              <p:grpSpPr>
                <a:xfrm>
                  <a:off x="2081757" y="1714488"/>
                  <a:ext cx="1982552" cy="661720"/>
                  <a:chOff x="2173197" y="1714488"/>
                  <a:chExt cx="1982552" cy="661720"/>
                </a:xfrm>
              </p:grpSpPr>
              <p:sp>
                <p:nvSpPr>
                  <p:cNvPr id="38" name="모서리가 둥근 직사각형 37"/>
                  <p:cNvSpPr/>
                  <p:nvPr/>
                </p:nvSpPr>
                <p:spPr>
                  <a:xfrm>
                    <a:off x="2173197" y="1714488"/>
                    <a:ext cx="1982552" cy="555286"/>
                  </a:xfrm>
                  <a:prstGeom prst="roundRect">
                    <a:avLst/>
                  </a:prstGeom>
                  <a:noFill/>
                  <a:ln w="12700"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185966" y="1714488"/>
                    <a:ext cx="1968809" cy="6617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Font typeface="Wingdings" pitchFamily="2" charset="2"/>
                      <a:buChar char="§"/>
                    </a:pPr>
                    <a:r>
                      <a:rPr lang="ko-KR" altLang="en-US" sz="700" b="1" dirty="0" smtClean="0"/>
                      <a:t> 정상 성장발달 과정에 대해 설명해 주세요</a:t>
                    </a:r>
                    <a:r>
                      <a:rPr lang="en-US" altLang="ko-KR" sz="700" b="1" dirty="0" smtClean="0"/>
                      <a:t>.</a:t>
                    </a:r>
                  </a:p>
                  <a:p>
                    <a:endParaRPr lang="en-US" altLang="ko-KR" sz="700" b="1" dirty="0" smtClean="0"/>
                  </a:p>
                  <a:p>
                    <a:pPr>
                      <a:buFont typeface="Wingdings" pitchFamily="2" charset="2"/>
                      <a:buChar char="§"/>
                    </a:pPr>
                    <a:r>
                      <a:rPr lang="ko-KR" altLang="en-US" sz="700" b="1" dirty="0" smtClean="0"/>
                      <a:t> 현재 대상자의 신체발달 상황에 따라 </a:t>
                    </a:r>
                    <a:endParaRPr lang="en-US" altLang="ko-KR" sz="700" b="1" dirty="0" smtClean="0"/>
                  </a:p>
                  <a:p>
                    <a:pPr>
                      <a:buFont typeface="Wingdings" pitchFamily="2" charset="2"/>
                      <a:buChar char="ü"/>
                    </a:pPr>
                    <a:endParaRPr lang="en-US" altLang="ko-KR" sz="200" b="1" dirty="0" smtClean="0"/>
                  </a:p>
                  <a:p>
                    <a:r>
                      <a:rPr lang="ko-KR" altLang="en-US" sz="700" b="1" dirty="0" smtClean="0"/>
                      <a:t>  아래사항을 부가적으로 설명해 주세요</a:t>
                    </a:r>
                    <a:r>
                      <a:rPr lang="en-US" altLang="ko-KR" sz="700" b="1" dirty="0" smtClean="0"/>
                      <a:t>.</a:t>
                    </a:r>
                  </a:p>
                  <a:p>
                    <a:endParaRPr lang="ko-KR" altLang="en-US" sz="700" b="1" dirty="0"/>
                  </a:p>
                </p:txBody>
              </p:sp>
            </p:grpSp>
          </p:grpSp>
          <p:sp>
            <p:nvSpPr>
              <p:cNvPr id="12" name="모서리가 둥근 직사각형 11"/>
              <p:cNvSpPr/>
              <p:nvPr/>
            </p:nvSpPr>
            <p:spPr>
              <a:xfrm>
                <a:off x="2506009" y="1275382"/>
                <a:ext cx="1175155" cy="285755"/>
              </a:xfrm>
              <a:prstGeom prst="round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lIns="91435" tIns="45717" rIns="91435" bIns="45717" rtlCol="0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800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200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rPr>
                  <a:t>아니요</a:t>
                </a:r>
                <a:endParaRPr kumimoji="0" lang="ko-KR" altLang="en-US" sz="12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grpSp>
            <p:nvGrpSpPr>
              <p:cNvPr id="13" name="그룹 60"/>
              <p:cNvGrpSpPr/>
              <p:nvPr/>
            </p:nvGrpSpPr>
            <p:grpSpPr>
              <a:xfrm>
                <a:off x="1263937" y="2262182"/>
                <a:ext cx="3617666" cy="1529228"/>
                <a:chOff x="1259175" y="1572406"/>
                <a:chExt cx="3617666" cy="1529228"/>
              </a:xfrm>
            </p:grpSpPr>
            <p:grpSp>
              <p:nvGrpSpPr>
                <p:cNvPr id="14" name="그룹 189"/>
                <p:cNvGrpSpPr/>
                <p:nvPr/>
              </p:nvGrpSpPr>
              <p:grpSpPr>
                <a:xfrm>
                  <a:off x="1266795" y="1985000"/>
                  <a:ext cx="3562837" cy="285752"/>
                  <a:chOff x="1266795" y="1985000"/>
                  <a:chExt cx="3562837" cy="285752"/>
                </a:xfrm>
              </p:grpSpPr>
              <p:grpSp>
                <p:nvGrpSpPr>
                  <p:cNvPr id="27" name="그룹 99"/>
                  <p:cNvGrpSpPr/>
                  <p:nvPr/>
                </p:nvGrpSpPr>
                <p:grpSpPr>
                  <a:xfrm>
                    <a:off x="2543155" y="1985000"/>
                    <a:ext cx="1000132" cy="285752"/>
                    <a:chOff x="1114395" y="2000240"/>
                    <a:chExt cx="1000132" cy="285752"/>
                  </a:xfrm>
                </p:grpSpPr>
                <p:sp>
                  <p:nvSpPr>
                    <p:cNvPr id="34" name="모서리가 둥근 직사각형 33"/>
                    <p:cNvSpPr/>
                    <p:nvPr/>
                  </p:nvSpPr>
                  <p:spPr>
                    <a:xfrm>
                      <a:off x="1114395" y="2000240"/>
                      <a:ext cx="1000132" cy="285752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1180117" y="2030720"/>
                      <a:ext cx="90281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ko-KR" altLang="en-US" sz="800" b="1" dirty="0" smtClean="0"/>
                        <a:t>유방</a:t>
                      </a:r>
                      <a:r>
                        <a:rPr lang="en-US" altLang="ko-KR" sz="800" b="1" dirty="0" smtClean="0"/>
                        <a:t>(+)/</a:t>
                      </a:r>
                      <a:r>
                        <a:rPr lang="ko-KR" altLang="en-US" sz="800" b="1" dirty="0" smtClean="0"/>
                        <a:t>음모</a:t>
                      </a:r>
                      <a:r>
                        <a:rPr lang="en-US" altLang="ko-KR" sz="800" b="1" dirty="0" smtClean="0"/>
                        <a:t>(-)</a:t>
                      </a:r>
                      <a:endParaRPr lang="ko-KR" altLang="en-US" sz="800" b="1" dirty="0"/>
                    </a:p>
                  </p:txBody>
                </p:sp>
              </p:grpSp>
              <p:grpSp>
                <p:nvGrpSpPr>
                  <p:cNvPr id="28" name="그룹 100"/>
                  <p:cNvGrpSpPr/>
                  <p:nvPr/>
                </p:nvGrpSpPr>
                <p:grpSpPr>
                  <a:xfrm>
                    <a:off x="1266795" y="1985000"/>
                    <a:ext cx="1000132" cy="285752"/>
                    <a:chOff x="1114395" y="2000240"/>
                    <a:chExt cx="1000132" cy="285752"/>
                  </a:xfrm>
                </p:grpSpPr>
                <p:sp>
                  <p:nvSpPr>
                    <p:cNvPr id="32" name="모서리가 둥근 직사각형 31"/>
                    <p:cNvSpPr/>
                    <p:nvPr/>
                  </p:nvSpPr>
                  <p:spPr>
                    <a:xfrm>
                      <a:off x="1114395" y="2000240"/>
                      <a:ext cx="1000132" cy="285752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1180117" y="2030720"/>
                      <a:ext cx="87075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ko-KR" altLang="en-US" sz="800" b="1" dirty="0" smtClean="0"/>
                        <a:t>유방</a:t>
                      </a:r>
                      <a:r>
                        <a:rPr lang="en-US" altLang="ko-KR" sz="800" b="1" dirty="0" smtClean="0"/>
                        <a:t>(-)/</a:t>
                      </a:r>
                      <a:r>
                        <a:rPr lang="ko-KR" altLang="en-US" sz="800" b="1" dirty="0" smtClean="0"/>
                        <a:t>음모</a:t>
                      </a:r>
                      <a:r>
                        <a:rPr lang="en-US" altLang="ko-KR" sz="800" b="1" dirty="0" smtClean="0"/>
                        <a:t>(-)</a:t>
                      </a:r>
                      <a:endParaRPr lang="ko-KR" altLang="en-US" sz="800" b="1" dirty="0"/>
                    </a:p>
                  </p:txBody>
                </p:sp>
              </p:grpSp>
              <p:grpSp>
                <p:nvGrpSpPr>
                  <p:cNvPr id="29" name="그룹 103"/>
                  <p:cNvGrpSpPr/>
                  <p:nvPr/>
                </p:nvGrpSpPr>
                <p:grpSpPr>
                  <a:xfrm>
                    <a:off x="3829039" y="1985000"/>
                    <a:ext cx="1000593" cy="285752"/>
                    <a:chOff x="1114395" y="2000240"/>
                    <a:chExt cx="1000593" cy="285752"/>
                  </a:xfrm>
                </p:grpSpPr>
                <p:sp>
                  <p:nvSpPr>
                    <p:cNvPr id="30" name="모서리가 둥근 직사각형 29"/>
                    <p:cNvSpPr/>
                    <p:nvPr/>
                  </p:nvSpPr>
                  <p:spPr>
                    <a:xfrm>
                      <a:off x="1114395" y="2000240"/>
                      <a:ext cx="1000132" cy="285752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180117" y="2030720"/>
                      <a:ext cx="93487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ko-KR" altLang="en-US" sz="800" b="1" dirty="0" smtClean="0"/>
                        <a:t>유방</a:t>
                      </a:r>
                      <a:r>
                        <a:rPr lang="en-US" altLang="ko-KR" sz="800" b="1" dirty="0" smtClean="0"/>
                        <a:t>(+)/</a:t>
                      </a:r>
                      <a:r>
                        <a:rPr lang="ko-KR" altLang="en-US" sz="800" b="1" dirty="0" smtClean="0"/>
                        <a:t>음모</a:t>
                      </a:r>
                      <a:r>
                        <a:rPr lang="en-US" altLang="ko-KR" sz="800" b="1" dirty="0" smtClean="0"/>
                        <a:t>(+)</a:t>
                      </a:r>
                      <a:endParaRPr lang="ko-KR" altLang="en-US" sz="800" b="1" dirty="0"/>
                    </a:p>
                  </p:txBody>
                </p:sp>
              </p:grpSp>
            </p:grpSp>
            <p:grpSp>
              <p:nvGrpSpPr>
                <p:cNvPr id="15" name="그룹 143"/>
                <p:cNvGrpSpPr/>
                <p:nvPr/>
              </p:nvGrpSpPr>
              <p:grpSpPr>
                <a:xfrm>
                  <a:off x="1767655" y="1572406"/>
                  <a:ext cx="2562244" cy="428628"/>
                  <a:chOff x="1767655" y="1572406"/>
                  <a:chExt cx="2562244" cy="428628"/>
                </a:xfrm>
              </p:grpSpPr>
              <p:cxnSp>
                <p:nvCxnSpPr>
                  <p:cNvPr id="25" name="꺾인 연결선 24"/>
                  <p:cNvCxnSpPr>
                    <a:stCxn id="32" idx="0"/>
                    <a:endCxn id="30" idx="0"/>
                  </p:cNvCxnSpPr>
                  <p:nvPr/>
                </p:nvCxnSpPr>
                <p:spPr>
                  <a:xfrm rot="5400000" flipH="1" flipV="1">
                    <a:off x="3047983" y="703878"/>
                    <a:ext cx="1588" cy="2562244"/>
                  </a:xfrm>
                  <a:prstGeom prst="bentConnector3">
                    <a:avLst>
                      <a:gd name="adj1" fmla="val 14395466"/>
                    </a:avLst>
                  </a:prstGeom>
                  <a:ln w="1270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직선 연결선 25"/>
                  <p:cNvCxnSpPr/>
                  <p:nvPr/>
                </p:nvCxnSpPr>
                <p:spPr>
                  <a:xfrm rot="5400000">
                    <a:off x="2856525" y="1785926"/>
                    <a:ext cx="428628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모서리가 둥근 직사각형 15"/>
                <p:cNvSpPr/>
                <p:nvPr/>
              </p:nvSpPr>
              <p:spPr>
                <a:xfrm>
                  <a:off x="2535535" y="2579360"/>
                  <a:ext cx="1000132" cy="492450"/>
                </a:xfrm>
                <a:prstGeom prst="round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512675" y="2578414"/>
                  <a:ext cx="108876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700" b="1" dirty="0" smtClean="0"/>
                    <a:t>유방</a:t>
                  </a:r>
                  <a:r>
                    <a:rPr lang="en-US" altLang="ko-KR" sz="700" b="1" dirty="0"/>
                    <a:t> </a:t>
                  </a:r>
                  <a:r>
                    <a:rPr lang="ko-KR" altLang="en-US" sz="700" b="1" dirty="0" smtClean="0"/>
                    <a:t>몽우리가 생긴 후</a:t>
                  </a:r>
                  <a:endParaRPr lang="en-US" altLang="ko-KR" sz="700" b="1" dirty="0" smtClean="0"/>
                </a:p>
                <a:p>
                  <a:pPr algn="ctr"/>
                  <a:r>
                    <a:rPr lang="en-US" altLang="ko-KR" sz="700" b="1" dirty="0" smtClean="0"/>
                    <a:t>2.5</a:t>
                  </a:r>
                  <a:r>
                    <a:rPr lang="ko-KR" altLang="en-US" sz="700" b="1" dirty="0" smtClean="0"/>
                    <a:t>년 후에 대부분 </a:t>
                  </a:r>
                  <a:endParaRPr lang="en-US" altLang="ko-KR" sz="700" b="1" dirty="0" smtClean="0"/>
                </a:p>
                <a:p>
                  <a:pPr algn="ctr"/>
                  <a:r>
                    <a:rPr lang="ko-KR" altLang="en-US" sz="700" b="1" dirty="0" smtClean="0"/>
                    <a:t>초경이 시작함을 </a:t>
                  </a:r>
                  <a:endParaRPr lang="en-US" altLang="ko-KR" sz="700" b="1" dirty="0" smtClean="0"/>
                </a:p>
                <a:p>
                  <a:pPr algn="ctr"/>
                  <a:r>
                    <a:rPr lang="ko-KR" altLang="en-US" sz="700" b="1" dirty="0" smtClean="0"/>
                    <a:t>설명합니다</a:t>
                  </a:r>
                  <a:r>
                    <a:rPr lang="en-US" altLang="ko-KR" sz="700" b="1" dirty="0" smtClean="0"/>
                    <a:t>.</a:t>
                  </a:r>
                  <a:endParaRPr lang="ko-KR" altLang="en-US" sz="700" b="1" dirty="0"/>
                </a:p>
              </p:txBody>
            </p:sp>
            <p:sp>
              <p:nvSpPr>
                <p:cNvPr id="18" name="모서리가 둥근 직사각형 17"/>
                <p:cNvSpPr/>
                <p:nvPr/>
              </p:nvSpPr>
              <p:spPr>
                <a:xfrm>
                  <a:off x="1259175" y="2579023"/>
                  <a:ext cx="1000132" cy="492787"/>
                </a:xfrm>
                <a:prstGeom prst="round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280131" y="2578414"/>
                  <a:ext cx="9749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700" b="1" dirty="0" smtClean="0"/>
                    <a:t>13</a:t>
                  </a:r>
                  <a:r>
                    <a:rPr lang="ko-KR" altLang="en-US" sz="700" b="1" dirty="0" smtClean="0"/>
                    <a:t>세까지 없다면 </a:t>
                  </a:r>
                  <a:endParaRPr lang="en-US" altLang="ko-KR" sz="700" b="1" dirty="0" smtClean="0"/>
                </a:p>
                <a:p>
                  <a:pPr algn="ctr"/>
                  <a:r>
                    <a:rPr lang="ko-KR" altLang="en-US" sz="700" b="1" dirty="0" smtClean="0"/>
                    <a:t>무월경</a:t>
                  </a:r>
                  <a:r>
                    <a:rPr lang="en-US" altLang="ko-KR" sz="700" b="1" dirty="0" smtClean="0"/>
                    <a:t>/</a:t>
                  </a:r>
                  <a:r>
                    <a:rPr lang="ko-KR" altLang="en-US" sz="700" b="1" dirty="0" smtClean="0"/>
                    <a:t>사춘기 지연</a:t>
                  </a:r>
                  <a:endParaRPr lang="en-US" altLang="ko-KR" sz="700" b="1" dirty="0" smtClean="0"/>
                </a:p>
                <a:p>
                  <a:pPr algn="ctr"/>
                  <a:r>
                    <a:rPr lang="ko-KR" altLang="en-US" sz="700" b="1" dirty="0" smtClean="0"/>
                    <a:t>발달을 의심할 수 </a:t>
                  </a:r>
                  <a:endParaRPr lang="en-US" altLang="ko-KR" sz="700" b="1" dirty="0" smtClean="0"/>
                </a:p>
                <a:p>
                  <a:pPr algn="ctr"/>
                  <a:r>
                    <a:rPr lang="ko-KR" altLang="en-US" sz="700" b="1" dirty="0" smtClean="0"/>
                    <a:t>있습니다</a:t>
                  </a:r>
                  <a:r>
                    <a:rPr lang="en-US" altLang="ko-KR" sz="700" b="1" dirty="0" smtClean="0"/>
                    <a:t>.</a:t>
                  </a:r>
                  <a:endParaRPr lang="ko-KR" altLang="en-US" sz="700" b="1" dirty="0"/>
                </a:p>
              </p:txBody>
            </p:sp>
            <p:cxnSp>
              <p:nvCxnSpPr>
                <p:cNvPr id="20" name="직선 화살표 연결선 19"/>
                <p:cNvCxnSpPr/>
                <p:nvPr/>
              </p:nvCxnSpPr>
              <p:spPr>
                <a:xfrm rot="5400000">
                  <a:off x="1615255" y="2428074"/>
                  <a:ext cx="285752" cy="158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직선 화살표 연결선 20"/>
                <p:cNvCxnSpPr/>
                <p:nvPr/>
              </p:nvCxnSpPr>
              <p:spPr>
                <a:xfrm rot="5400000">
                  <a:off x="2919237" y="2428074"/>
                  <a:ext cx="285752" cy="158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직선 화살표 연결선 21"/>
                <p:cNvCxnSpPr/>
                <p:nvPr/>
              </p:nvCxnSpPr>
              <p:spPr>
                <a:xfrm rot="5400000">
                  <a:off x="4187023" y="2428074"/>
                  <a:ext cx="285752" cy="158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모서리가 둥근 직사각형 22"/>
                <p:cNvSpPr/>
                <p:nvPr/>
              </p:nvSpPr>
              <p:spPr>
                <a:xfrm>
                  <a:off x="3826181" y="2576502"/>
                  <a:ext cx="1000132" cy="492450"/>
                </a:xfrm>
                <a:prstGeom prst="round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788081" y="2609844"/>
                  <a:ext cx="108876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700" b="1" dirty="0" smtClean="0"/>
                    <a:t>유방</a:t>
                  </a:r>
                  <a:r>
                    <a:rPr lang="en-US" altLang="ko-KR" sz="700" b="1" dirty="0" smtClean="0"/>
                    <a:t>/</a:t>
                  </a:r>
                  <a:r>
                    <a:rPr lang="ko-KR" altLang="en-US" sz="700" b="1" dirty="0" smtClean="0"/>
                    <a:t>음모 발달 후 </a:t>
                  </a:r>
                  <a:r>
                    <a:rPr lang="en-US" altLang="ko-KR" sz="700" b="1" dirty="0" smtClean="0"/>
                    <a:t>1~1.5</a:t>
                  </a:r>
                  <a:r>
                    <a:rPr lang="ko-KR" altLang="en-US" sz="700" b="1" dirty="0" smtClean="0"/>
                    <a:t>년 후 초경이 </a:t>
                  </a:r>
                  <a:endParaRPr lang="en-US" altLang="ko-KR" sz="700" b="1" dirty="0" smtClean="0"/>
                </a:p>
                <a:p>
                  <a:pPr algn="ctr"/>
                  <a:r>
                    <a:rPr lang="ko-KR" altLang="en-US" sz="700" b="1" dirty="0" smtClean="0"/>
                    <a:t>시작함을 설명합니다</a:t>
                  </a:r>
                  <a:r>
                    <a:rPr lang="en-US" altLang="ko-KR" sz="700" b="1" dirty="0" smtClean="0"/>
                    <a:t>.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커뮤니케이션 팁 </a:t>
            </a:r>
            <a:r>
              <a:rPr lang="en-US" altLang="ko-KR" sz="2400" b="1" dirty="0" smtClean="0">
                <a:latin typeface="+mn-ea"/>
              </a:rPr>
              <a:t>6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19021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786050" y="2000240"/>
            <a:ext cx="601959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 latinLnBrk="0">
              <a:lnSpc>
                <a:spcPct val="150000"/>
              </a:lnSpc>
              <a:defRPr/>
            </a:pP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백신은 전 세계적으로 약 </a:t>
            </a:r>
            <a:r>
              <a:rPr lang="en-US" altLang="ko-KR" sz="2000" b="1" dirty="0" smtClean="0">
                <a:latin typeface="+mn-ea"/>
              </a:rPr>
              <a:t>2</a:t>
            </a:r>
            <a:r>
              <a:rPr lang="ko-KR" altLang="en-US" sz="2000" b="1" dirty="0" smtClean="0">
                <a:latin typeface="+mn-ea"/>
              </a:rPr>
              <a:t>억 도스의 백신이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n-ea"/>
              </a:rPr>
              <a:t>유통되었고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현재까지 국내외 </a:t>
            </a: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백신 안전성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n-ea"/>
              </a:rPr>
              <a:t>연구와 모니터링에서 안전성에 대한 심각한 우려가</a:t>
            </a:r>
            <a:endParaRPr lang="en-US" altLang="ko-KR" sz="20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ko-KR" altLang="en-US" sz="2000" b="1" dirty="0" smtClean="0">
                <a:latin typeface="+mn-ea"/>
              </a:rPr>
              <a:t>없습니다</a:t>
            </a:r>
            <a:r>
              <a:rPr lang="en-US" altLang="ko-KR" sz="2000" b="1" dirty="0" smtClean="0">
                <a:latin typeface="+mn-ea"/>
              </a:rPr>
              <a:t>.</a:t>
            </a:r>
          </a:p>
          <a:p>
            <a:endParaRPr lang="ko-KR" altLang="en-US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커뮤니케이션 팁 </a:t>
            </a:r>
            <a:r>
              <a:rPr lang="en-US" altLang="ko-KR" sz="2400" b="1" dirty="0" smtClean="0">
                <a:latin typeface="+mn-ea"/>
              </a:rPr>
              <a:t>7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1285860"/>
            <a:ext cx="8358246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002060"/>
                </a:solidFill>
              </a:rPr>
              <a:t>보호자들은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HPV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백신의 효과에 대해 알고 싶어합니다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.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 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71810"/>
            <a:ext cx="19021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40"/>
          <p:cNvSpPr txBox="1">
            <a:spLocks noChangeArrowheads="1"/>
          </p:cNvSpPr>
          <p:nvPr/>
        </p:nvSpPr>
        <p:spPr bwMode="auto">
          <a:xfrm>
            <a:off x="2428860" y="2571744"/>
            <a:ext cx="6500858" cy="304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백신 임상연구에서 두 백신 모두 </a:t>
            </a:r>
            <a:r>
              <a:rPr lang="en-US" altLang="ko-KR" sz="2000" b="1" dirty="0" smtClean="0">
                <a:latin typeface="+mn-ea"/>
              </a:rPr>
              <a:t>HPV</a:t>
            </a:r>
            <a:r>
              <a:rPr lang="ko-KR" altLang="en-US" sz="2000" b="1" dirty="0" smtClean="0">
                <a:latin typeface="+mn-ea"/>
              </a:rPr>
              <a:t>와 관련된</a:t>
            </a:r>
            <a:r>
              <a:rPr lang="en-US" altLang="ko-KR" sz="2000" b="1" dirty="0" smtClean="0">
                <a:latin typeface="+mn-ea"/>
              </a:rPr>
              <a:t> </a:t>
            </a: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en-US" altLang="ko-KR" sz="2000" b="1" dirty="0" smtClean="0">
                <a:latin typeface="+mn-ea"/>
              </a:rPr>
              <a:t>   </a:t>
            </a:r>
            <a:r>
              <a:rPr lang="ko-KR" altLang="en-US" sz="2000" b="1" dirty="0" smtClean="0">
                <a:latin typeface="+mn-ea"/>
              </a:rPr>
              <a:t>암 예방에 매우 효과적인 것으로 나타났습니다</a:t>
            </a:r>
            <a:r>
              <a:rPr lang="en-US" altLang="ko-KR" sz="2000" b="1" dirty="0" smtClean="0">
                <a:latin typeface="+mn-ea"/>
              </a:rPr>
              <a:t>. </a:t>
            </a:r>
          </a:p>
          <a:p>
            <a:pPr marL="271463" indent="-271463" latinLnBrk="0">
              <a:lnSpc>
                <a:spcPct val="150000"/>
              </a:lnSpc>
              <a:defRPr/>
            </a:pPr>
            <a:endParaRPr lang="en-US" altLang="ko-KR" sz="8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2000" b="1" dirty="0" smtClean="0">
                <a:latin typeface="+mn-ea"/>
              </a:rPr>
              <a:t>또한 </a:t>
            </a: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백신을 국가예방접종으로 도입한 미국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호주 등 여러 나라에서 백신에 포함된 </a:t>
            </a:r>
            <a:r>
              <a:rPr lang="en-US" altLang="ko-KR" sz="2000" b="1" dirty="0" smtClean="0">
                <a:latin typeface="+mn-ea"/>
              </a:rPr>
              <a:t>HPV</a:t>
            </a:r>
            <a:r>
              <a:rPr lang="ko-KR" altLang="en-US" sz="2000" b="1" dirty="0" smtClean="0">
                <a:latin typeface="+mn-ea"/>
              </a:rPr>
              <a:t>에 의한 질환이 의미있게 감소하였다는 연구 결과들이 있습니다</a:t>
            </a:r>
            <a:r>
              <a:rPr lang="en-US" altLang="ko-KR" sz="2000" b="1" dirty="0" smtClean="0">
                <a:latin typeface="+mn-ea"/>
              </a:rPr>
              <a:t>.</a:t>
            </a:r>
            <a:endParaRPr lang="en-US" altLang="ko-KR" sz="2000" b="1" u="sng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en-US" altLang="ko-KR" sz="2400" b="1" dirty="0" smtClean="0">
                <a:latin typeface="+mn-ea"/>
              </a:rPr>
              <a:t>HPV </a:t>
            </a:r>
            <a:r>
              <a:rPr lang="ko-KR" altLang="en-US" sz="2400" b="1" dirty="0" smtClean="0">
                <a:latin typeface="+mn-ea"/>
              </a:rPr>
              <a:t>예방접종 커뮤니케이션 팁 </a:t>
            </a:r>
            <a:r>
              <a:rPr lang="en-US" altLang="ko-KR" sz="2400" b="1" dirty="0" smtClean="0">
                <a:latin typeface="+mn-ea"/>
              </a:rPr>
              <a:t>8</a:t>
            </a:r>
            <a:endParaRPr lang="ko-KR" altLang="en-US" sz="2400" b="1" dirty="0" smtClean="0"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1285860"/>
            <a:ext cx="8358246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2060"/>
                </a:solidFill>
              </a:rPr>
              <a:t>많은 보호자들이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HPV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백신은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회 접종하는 것이 필요하다는 것을 모릅니다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의료진이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회 접종을 상기시켜주는 것은 예방접종을 완료하는데 도움을 줄 것입니다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TextBox 40"/>
          <p:cNvSpPr txBox="1">
            <a:spLocks noChangeArrowheads="1"/>
          </p:cNvSpPr>
          <p:nvPr/>
        </p:nvSpPr>
        <p:spPr bwMode="auto">
          <a:xfrm>
            <a:off x="2285984" y="2928934"/>
            <a:ext cx="6643734" cy="34470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백신으로 </a:t>
            </a:r>
            <a:r>
              <a:rPr lang="en-US" altLang="ko-KR" sz="2000" b="1" dirty="0" smtClean="0">
                <a:latin typeface="+mn-ea"/>
              </a:rPr>
              <a:t>HPV </a:t>
            </a:r>
            <a:r>
              <a:rPr lang="ko-KR" altLang="en-US" sz="2000" b="1" dirty="0" smtClean="0">
                <a:latin typeface="+mn-ea"/>
              </a:rPr>
              <a:t>관련 암으로부터 가능한 최대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방어력을 얻기 위해서는 반드시 </a:t>
            </a:r>
            <a:r>
              <a:rPr lang="en-US" altLang="ko-KR" sz="2000" b="1" dirty="0" smtClean="0">
                <a:latin typeface="+mn-ea"/>
              </a:rPr>
              <a:t>2</a:t>
            </a:r>
            <a:r>
              <a:rPr lang="ko-KR" altLang="en-US" sz="2000" b="1" dirty="0" smtClean="0">
                <a:latin typeface="+mn-ea"/>
              </a:rPr>
              <a:t>회</a:t>
            </a:r>
            <a:r>
              <a:rPr lang="en-US" altLang="ko-KR" sz="2000" b="1" dirty="0" smtClean="0">
                <a:latin typeface="+mn-ea"/>
              </a:rPr>
              <a:t>(</a:t>
            </a:r>
            <a:r>
              <a:rPr lang="ko-KR" altLang="en-US" sz="2000" b="1" dirty="0" smtClean="0">
                <a:latin typeface="+mn-ea"/>
              </a:rPr>
              <a:t>백신에 따라 </a:t>
            </a:r>
            <a:r>
              <a:rPr lang="en-US" altLang="ko-KR" sz="2000" b="1" dirty="0" smtClean="0">
                <a:latin typeface="+mn-ea"/>
              </a:rPr>
              <a:t>14</a:t>
            </a:r>
            <a:r>
              <a:rPr lang="ko-KR" altLang="en-US" sz="2000" b="1" dirty="0" smtClean="0">
                <a:latin typeface="+mn-ea"/>
              </a:rPr>
              <a:t>세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혹은 </a:t>
            </a:r>
            <a:r>
              <a:rPr lang="en-US" altLang="ko-KR" sz="2000" b="1" dirty="0" smtClean="0">
                <a:latin typeface="+mn-ea"/>
              </a:rPr>
              <a:t>15</a:t>
            </a:r>
            <a:r>
              <a:rPr lang="ko-KR" altLang="en-US" sz="2000" b="1" dirty="0" smtClean="0">
                <a:latin typeface="+mn-ea"/>
              </a:rPr>
              <a:t>세에 접종 시 </a:t>
            </a:r>
            <a:r>
              <a:rPr lang="en-US" altLang="ko-KR" sz="2000" b="1" dirty="0" smtClean="0">
                <a:latin typeface="+mn-ea"/>
              </a:rPr>
              <a:t>3</a:t>
            </a:r>
            <a:r>
              <a:rPr lang="ko-KR" altLang="en-US" sz="2000" b="1" dirty="0" smtClean="0">
                <a:latin typeface="+mn-ea"/>
              </a:rPr>
              <a:t>회</a:t>
            </a:r>
            <a:r>
              <a:rPr lang="en-US" altLang="ko-KR" sz="2000" b="1" dirty="0" smtClean="0">
                <a:latin typeface="+mn-ea"/>
              </a:rPr>
              <a:t>) </a:t>
            </a:r>
            <a:r>
              <a:rPr lang="ko-KR" altLang="en-US" sz="2000" b="1" dirty="0" smtClean="0">
                <a:latin typeface="+mn-ea"/>
              </a:rPr>
              <a:t>접종을 완료해야 합니다</a:t>
            </a:r>
            <a:r>
              <a:rPr lang="en-US" altLang="ko-KR" sz="2000" b="1" dirty="0" smtClean="0">
                <a:latin typeface="+mn-ea"/>
              </a:rPr>
              <a:t>.</a:t>
            </a:r>
          </a:p>
          <a:p>
            <a:pPr marL="271463" indent="-271463" latinLnBrk="0">
              <a:defRPr/>
            </a:pPr>
            <a:endParaRPr lang="en-US" altLang="ko-KR" sz="8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2000" b="1" dirty="0" smtClean="0">
                <a:latin typeface="+mn-ea"/>
              </a:rPr>
              <a:t>다음 차수 예방접종을 위해 예약을 해 놓으시고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달력 등에 다음 </a:t>
            </a:r>
            <a:r>
              <a:rPr lang="ko-KR" altLang="en-US" sz="2000" b="1" dirty="0" err="1" smtClean="0">
                <a:latin typeface="+mn-ea"/>
              </a:rPr>
              <a:t>접종일을</a:t>
            </a:r>
            <a:r>
              <a:rPr lang="ko-KR" altLang="en-US" sz="2000" b="1" dirty="0" smtClean="0">
                <a:latin typeface="+mn-ea"/>
              </a:rPr>
              <a:t> 표시해 두세요</a:t>
            </a:r>
            <a:r>
              <a:rPr lang="en-US" altLang="ko-KR" sz="2000" b="1" dirty="0" smtClean="0">
                <a:latin typeface="+mn-ea"/>
              </a:rPr>
              <a:t>. </a:t>
            </a:r>
            <a:r>
              <a:rPr lang="ko-KR" altLang="en-US" sz="2000" b="1" dirty="0" smtClean="0">
                <a:latin typeface="+mn-ea"/>
              </a:rPr>
              <a:t>다음 예방접종 알림 문자서비스 수신 동의를 하신다면 접종</a:t>
            </a:r>
            <a:r>
              <a:rPr lang="ko-KR" altLang="en-US" sz="2000" b="1" dirty="0">
                <a:latin typeface="+mn-ea"/>
              </a:rPr>
              <a:t>일</a:t>
            </a:r>
            <a:r>
              <a:rPr lang="ko-KR" altLang="en-US" sz="2000" b="1" dirty="0" smtClean="0">
                <a:latin typeface="+mn-ea"/>
              </a:rPr>
              <a:t> 알림 문자를 받을 수 있습니다</a:t>
            </a:r>
            <a:r>
              <a:rPr lang="en-US" altLang="ko-KR" sz="2000" b="1" dirty="0" smtClean="0">
                <a:latin typeface="+mn-ea"/>
              </a:rPr>
              <a:t>.</a:t>
            </a:r>
            <a:endParaRPr lang="en-US" altLang="ko-KR" sz="800" b="1" dirty="0" smtClean="0">
              <a:latin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19021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643182"/>
            <a:ext cx="315342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감사합니다</a:t>
            </a:r>
            <a:r>
              <a:rPr lang="en-US" altLang="ko-K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14620"/>
            <a:ext cx="8090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여성 청소년을 위한 건강상담 정보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400" b="1" dirty="0" smtClean="0">
                <a:latin typeface="+mn-ea"/>
                <a:cs typeface="+mj-cs"/>
              </a:rPr>
              <a:t>   교육내용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4" name="TextBox 40"/>
          <p:cNvSpPr txBox="1">
            <a:spLocks noChangeArrowheads="1"/>
          </p:cNvSpPr>
          <p:nvPr/>
        </p:nvSpPr>
        <p:spPr bwMode="auto">
          <a:xfrm>
            <a:off x="285720" y="1142984"/>
            <a:ext cx="8429684" cy="205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latinLnBrk="0">
              <a:lnSpc>
                <a:spcPts val="3100"/>
              </a:lnSpc>
              <a:defRPr/>
            </a:pPr>
            <a:r>
              <a:rPr lang="en-US" altLang="ko-KR" sz="2400" b="1" spc="-100" dirty="0" smtClean="0">
                <a:latin typeface="+mn-ea"/>
              </a:rPr>
              <a:t>1. </a:t>
            </a:r>
            <a:r>
              <a:rPr lang="ko-KR" altLang="en-US" sz="2400" b="1" spc="-100" dirty="0" smtClean="0">
                <a:latin typeface="+mn-ea"/>
              </a:rPr>
              <a:t>사춘기와 초경</a:t>
            </a:r>
            <a:endParaRPr lang="en-US" altLang="ko-KR" sz="2400" b="1" spc="-100" dirty="0" smtClean="0">
              <a:latin typeface="+mn-ea"/>
            </a:endParaRPr>
          </a:p>
          <a:p>
            <a:pPr marL="514350" indent="-514350" latinLnBrk="0">
              <a:buAutoNum type="arabicPeriod"/>
              <a:defRPr/>
            </a:pPr>
            <a:endParaRPr lang="en-US" altLang="ko-KR" sz="600" b="1" spc="-100" dirty="0" smtClean="0">
              <a:latin typeface="+mn-ea"/>
            </a:endParaRPr>
          </a:p>
          <a:p>
            <a:pPr marL="514350" indent="-514350" latinLnBrk="0">
              <a:buAutoNum type="arabicPeriod"/>
              <a:defRPr/>
            </a:pPr>
            <a:endParaRPr lang="en-US" altLang="ko-KR" sz="600" b="1" spc="-100" dirty="0" smtClean="0">
              <a:latin typeface="+mn-ea"/>
            </a:endParaRPr>
          </a:p>
          <a:p>
            <a:pPr marL="514350" indent="-514350" latinLnBrk="0">
              <a:lnSpc>
                <a:spcPts val="3100"/>
              </a:lnSpc>
              <a:defRPr/>
            </a:pPr>
            <a:r>
              <a:rPr lang="en-US" altLang="ko-KR" sz="2400" b="1" spc="-100" dirty="0" smtClean="0">
                <a:latin typeface="+mn-ea"/>
              </a:rPr>
              <a:t>2. </a:t>
            </a:r>
            <a:r>
              <a:rPr lang="ko-KR" altLang="en-US" sz="2400" b="1" spc="-100" dirty="0" smtClean="0">
                <a:latin typeface="+mn-ea"/>
              </a:rPr>
              <a:t>무월경</a:t>
            </a:r>
            <a:endParaRPr lang="en-US" altLang="ko-KR" sz="2400" b="1" spc="-100" dirty="0" smtClean="0">
              <a:latin typeface="+mn-ea"/>
            </a:endParaRPr>
          </a:p>
          <a:p>
            <a:pPr marL="514350" indent="-514350" latinLnBrk="0">
              <a:defRPr/>
            </a:pPr>
            <a:endParaRPr lang="en-US" altLang="ko-KR" sz="600" b="1" spc="-100" dirty="0" smtClean="0">
              <a:latin typeface="+mn-ea"/>
            </a:endParaRPr>
          </a:p>
          <a:p>
            <a:pPr marL="514350" indent="-514350" latinLnBrk="0">
              <a:defRPr/>
            </a:pPr>
            <a:endParaRPr lang="en-US" altLang="ko-KR" sz="600" b="1" spc="-100" dirty="0" smtClean="0">
              <a:latin typeface="+mn-ea"/>
            </a:endParaRPr>
          </a:p>
          <a:p>
            <a:pPr marL="514350" indent="-514350" latinLnBrk="0">
              <a:lnSpc>
                <a:spcPts val="3100"/>
              </a:lnSpc>
              <a:defRPr/>
            </a:pPr>
            <a:r>
              <a:rPr lang="en-US" altLang="ko-KR" sz="2400" b="1" spc="-100" dirty="0" smtClean="0">
                <a:latin typeface="+mn-ea"/>
              </a:rPr>
              <a:t>3. </a:t>
            </a:r>
            <a:r>
              <a:rPr lang="ko-KR" altLang="en-US" sz="2400" b="1" spc="-100" dirty="0" smtClean="0">
                <a:latin typeface="+mn-ea"/>
              </a:rPr>
              <a:t>월경통과 월경이상</a:t>
            </a:r>
            <a:r>
              <a:rPr lang="en-US" altLang="ko-KR" sz="2400" b="1" spc="-100" dirty="0" smtClean="0">
                <a:latin typeface="+mn-ea"/>
              </a:rPr>
              <a:t>(</a:t>
            </a:r>
            <a:r>
              <a:rPr lang="ko-KR" altLang="en-US" sz="2400" b="1" spc="-100" dirty="0" smtClean="0">
                <a:latin typeface="+mn-ea"/>
              </a:rPr>
              <a:t>월경과다</a:t>
            </a:r>
            <a:r>
              <a:rPr lang="en-US" altLang="ko-KR" sz="2400" b="1" spc="-100" dirty="0" smtClean="0">
                <a:latin typeface="+mn-ea"/>
              </a:rPr>
              <a:t>, </a:t>
            </a:r>
            <a:r>
              <a:rPr lang="ko-KR" altLang="en-US" sz="2400" b="1" spc="-100" dirty="0" smtClean="0">
                <a:latin typeface="+mn-ea"/>
              </a:rPr>
              <a:t>불규칙한 월경</a:t>
            </a:r>
            <a:r>
              <a:rPr lang="en-US" altLang="ko-KR" sz="2400" b="1" spc="-100" dirty="0" smtClean="0">
                <a:latin typeface="+mn-ea"/>
              </a:rPr>
              <a:t>)</a:t>
            </a:r>
            <a:r>
              <a:rPr lang="ko-KR" altLang="en-US" sz="2400" b="1" dirty="0" smtClean="0">
                <a:latin typeface="+mn-ea"/>
              </a:rPr>
              <a:t>  </a:t>
            </a:r>
            <a:endParaRPr lang="en-US" altLang="ko-KR" sz="2400" b="1" dirty="0" smtClean="0">
              <a:latin typeface="+mn-ea"/>
            </a:endParaRPr>
          </a:p>
          <a:p>
            <a:pPr marL="271463" indent="-271463" latinLnBrk="0">
              <a:lnSpc>
                <a:spcPts val="3100"/>
              </a:lnSpc>
              <a:buFont typeface="Wingdings" pitchFamily="2" charset="2"/>
              <a:buChar char="Ø"/>
              <a:defRPr/>
            </a:pPr>
            <a:endParaRPr lang="en-US" altLang="ko-KR" sz="2400" b="1" dirty="0" smtClean="0">
              <a:latin typeface="+mn-ea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85720" y="3143248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400" b="1" dirty="0" smtClean="0">
                <a:latin typeface="+mn-ea"/>
                <a:cs typeface="+mj-cs"/>
              </a:rPr>
              <a:t>   교육목표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6" name="TextBox 40"/>
          <p:cNvSpPr txBox="1">
            <a:spLocks noChangeArrowheads="1"/>
          </p:cNvSpPr>
          <p:nvPr/>
        </p:nvSpPr>
        <p:spPr bwMode="auto">
          <a:xfrm>
            <a:off x="285720" y="3874389"/>
            <a:ext cx="8429684" cy="24006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latinLnBrk="0">
              <a:lnSpc>
                <a:spcPct val="150000"/>
              </a:lnSpc>
              <a:defRPr/>
            </a:pPr>
            <a:r>
              <a:rPr lang="en-US" altLang="ko-KR" sz="2400" b="1" dirty="0" smtClean="0">
                <a:latin typeface="+mn-ea"/>
              </a:rPr>
              <a:t>1. </a:t>
            </a:r>
            <a:r>
              <a:rPr lang="ko-KR" altLang="en-US" sz="2400" b="1" dirty="0" smtClean="0">
                <a:latin typeface="+mn-ea"/>
              </a:rPr>
              <a:t>사춘기와 초경에 대해 이해하고 설명할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spc="-100" dirty="0" smtClean="0">
              <a:latin typeface="+mn-ea"/>
            </a:endParaRPr>
          </a:p>
          <a:p>
            <a:pPr marL="271463" indent="-271463" latinLnBrk="0">
              <a:buFont typeface="Wingdings" pitchFamily="2" charset="2"/>
              <a:buChar char="Ø"/>
              <a:defRPr/>
            </a:pPr>
            <a:endParaRPr lang="en-US" altLang="ko-KR" sz="600" b="1" dirty="0" smtClean="0">
              <a:latin typeface="+mn-ea"/>
            </a:endParaRPr>
          </a:p>
          <a:p>
            <a:pPr marL="271463" indent="-271463" latinLnBrk="0">
              <a:lnSpc>
                <a:spcPct val="150000"/>
              </a:lnSpc>
              <a:defRPr/>
            </a:pPr>
            <a:r>
              <a:rPr lang="en-US" altLang="ko-KR" sz="2400" b="1" dirty="0" smtClean="0">
                <a:latin typeface="+mn-ea"/>
              </a:rPr>
              <a:t>2. </a:t>
            </a:r>
            <a:r>
              <a:rPr lang="ko-KR" altLang="en-US" sz="2400" b="1" dirty="0" smtClean="0">
                <a:latin typeface="+mn-ea"/>
              </a:rPr>
              <a:t>만 </a:t>
            </a:r>
            <a:r>
              <a:rPr lang="en-US" altLang="ko-KR" sz="2400" b="1" dirty="0" smtClean="0">
                <a:latin typeface="+mn-ea"/>
              </a:rPr>
              <a:t>12</a:t>
            </a:r>
            <a:r>
              <a:rPr lang="ko-KR" altLang="en-US" sz="2400" b="1" dirty="0" smtClean="0">
                <a:latin typeface="+mn-ea"/>
              </a:rPr>
              <a:t>세 여아 및 보호자에게 무월경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err="1" smtClean="0">
                <a:latin typeface="+mn-ea"/>
              </a:rPr>
              <a:t>월경통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월경 이상을 설명하고 필요한 경우 진료 및 검사를 시행하거나 전문가에게 의뢰할 수 </a:t>
            </a:r>
            <a:r>
              <a:rPr lang="ko-KR" altLang="en-US" sz="2400" b="1" spc="-100" dirty="0" smtClean="0">
                <a:latin typeface="+mn-ea"/>
              </a:rPr>
              <a:t>있다</a:t>
            </a:r>
            <a:r>
              <a:rPr lang="en-US" altLang="ko-KR" sz="2400" b="1" spc="-100" dirty="0" smtClean="0">
                <a:latin typeface="+mn-ea"/>
              </a:rPr>
              <a:t>.</a:t>
            </a:r>
            <a:r>
              <a:rPr lang="ko-KR" altLang="en-US" sz="2400" b="1" spc="-100" dirty="0" smtClean="0">
                <a:latin typeface="+mn-ea"/>
              </a:rPr>
              <a:t>  </a:t>
            </a:r>
            <a:endParaRPr lang="en-US" altLang="ko-KR" sz="2400" b="1" dirty="0" smtClean="0">
              <a:latin typeface="+mn-ea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53982" y="34053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내용 개체 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48729329"/>
              </p:ext>
            </p:extLst>
          </p:nvPr>
        </p:nvGraphicFramePr>
        <p:xfrm>
          <a:off x="357158" y="1068374"/>
          <a:ext cx="8208912" cy="17281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06830"/>
                <a:gridCol w="4402082"/>
              </a:tblGrid>
              <a:tr h="4320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Steele</a:t>
                      </a:r>
                      <a:r>
                        <a:rPr lang="en-US" altLang="ko-KR" sz="1600" baseline="0" dirty="0" smtClean="0"/>
                        <a:t> et al. (2013) – ER based</a:t>
                      </a:r>
                      <a:endParaRPr lang="ko-KR" altLang="en-US" sz="1600" b="1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American</a:t>
                      </a:r>
                      <a:r>
                        <a:rPr lang="en-US" altLang="ko-KR" sz="1600" baseline="0" dirty="0" smtClean="0"/>
                        <a:t> Academy of Pediatrics (2010)</a:t>
                      </a:r>
                      <a:endParaRPr lang="ko-KR" altLang="en-US" sz="1600" b="1" dirty="0">
                        <a:latin typeface="Trebuchet MS" pitchFamily="34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Vaginal bleeding</a:t>
                      </a:r>
                      <a:endParaRPr lang="ko-KR" altLang="en-US" sz="1600" b="0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Pubertal development</a:t>
                      </a:r>
                      <a:endParaRPr lang="ko-KR" altLang="en-US" sz="1600" b="0" dirty="0">
                        <a:latin typeface="Trebuchet MS" pitchFamily="34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STI (sexually transmitted infection)</a:t>
                      </a:r>
                      <a:endParaRPr lang="ko-KR" altLang="en-US" sz="1600" b="0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STI or non-STI</a:t>
                      </a:r>
                      <a:endParaRPr lang="ko-KR" altLang="en-US" sz="1600" b="0" dirty="0">
                        <a:latin typeface="Trebuchet MS" pitchFamily="34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Emergency</a:t>
                      </a:r>
                      <a:r>
                        <a:rPr lang="en-US" altLang="ko-KR" sz="1600" baseline="0" dirty="0" smtClean="0"/>
                        <a:t> contraception</a:t>
                      </a:r>
                      <a:endParaRPr lang="ko-KR" altLang="en-US" sz="1600" b="0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Menstrual Disorders</a:t>
                      </a:r>
                      <a:endParaRPr lang="ko-KR" altLang="en-US" sz="1600" b="0" dirty="0">
                        <a:latin typeface="Trebuchet MS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1872273"/>
              </p:ext>
            </p:extLst>
          </p:nvPr>
        </p:nvGraphicFramePr>
        <p:xfrm>
          <a:off x="340846" y="3127812"/>
          <a:ext cx="3240360" cy="31683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40360"/>
              </a:tblGrid>
              <a:tr h="3960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건강여성 첫걸음 클리닉 사업</a:t>
                      </a:r>
                      <a:endParaRPr lang="ko-KR" altLang="en-US" sz="1600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Pubertal</a:t>
                      </a:r>
                      <a:r>
                        <a:rPr lang="en-US" altLang="ko-KR" sz="1600" baseline="0" dirty="0" smtClean="0"/>
                        <a:t> development</a:t>
                      </a:r>
                      <a:endParaRPr lang="ko-KR" altLang="en-US" sz="1600" b="1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    Menarche</a:t>
                      </a:r>
                      <a:endParaRPr lang="ko-KR" altLang="en-US" sz="1600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Menstrual disorders</a:t>
                      </a:r>
                      <a:endParaRPr lang="ko-KR" altLang="en-US" sz="1600" b="1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    Amenorrhea, AUB</a:t>
                      </a:r>
                      <a:endParaRPr lang="ko-KR" altLang="en-US" sz="1600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    dysmenorrhea</a:t>
                      </a:r>
                      <a:endParaRPr lang="ko-KR" altLang="en-US" sz="1600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Contraception</a:t>
                      </a:r>
                      <a:r>
                        <a:rPr lang="en-US" altLang="ko-KR" sz="1600" baseline="0" dirty="0" smtClean="0"/>
                        <a:t> (optional)</a:t>
                      </a:r>
                      <a:endParaRPr lang="ko-KR" altLang="en-US" sz="1600" b="1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HPV vaccine &amp; cervical cancer</a:t>
                      </a:r>
                      <a:r>
                        <a:rPr lang="en-US" altLang="ko-KR" sz="1600" baseline="0" dirty="0" smtClean="0"/>
                        <a:t> </a:t>
                      </a:r>
                      <a:endParaRPr lang="ko-KR" alt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285720" y="214290"/>
            <a:ext cx="8429684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fontAlgn="auto" latinLnBrk="1">
              <a:spcAft>
                <a:spcPts val="0"/>
              </a:spcAft>
              <a:defRPr/>
            </a:pPr>
            <a:r>
              <a:rPr lang="ko-KR" altLang="en-US" sz="2400" b="1" dirty="0" smtClean="0">
                <a:latin typeface="+mn-ea"/>
              </a:rPr>
              <a:t>  여성 청소년들에서 흔한 부인과적 질환 혹은 증상</a:t>
            </a:r>
          </a:p>
        </p:txBody>
      </p:sp>
      <p:sp>
        <p:nvSpPr>
          <p:cNvPr id="6" name="타원 5"/>
          <p:cNvSpPr/>
          <p:nvPr/>
        </p:nvSpPr>
        <p:spPr>
          <a:xfrm>
            <a:off x="379382" y="4589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923TGp_flower_light">
  <a:themeElements>
    <a:clrScheme name="Custom 45">
      <a:dk1>
        <a:srgbClr val="000000"/>
      </a:dk1>
      <a:lt1>
        <a:srgbClr val="FFFFFF"/>
      </a:lt1>
      <a:dk2>
        <a:srgbClr val="1168A3"/>
      </a:dk2>
      <a:lt2>
        <a:srgbClr val="C0C0C0"/>
      </a:lt2>
      <a:accent1>
        <a:srgbClr val="2AAAC8"/>
      </a:accent1>
      <a:accent2>
        <a:srgbClr val="FEAE0E"/>
      </a:accent2>
      <a:accent3>
        <a:srgbClr val="FF9999"/>
      </a:accent3>
      <a:accent4>
        <a:srgbClr val="9999FF"/>
      </a:accent4>
      <a:accent5>
        <a:srgbClr val="78AEF0"/>
      </a:accent5>
      <a:accent6>
        <a:srgbClr val="75C256"/>
      </a:accent6>
      <a:hlink>
        <a:srgbClr val="3BAFA4"/>
      </a:hlink>
      <a:folHlink>
        <a:srgbClr val="F66B1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1168A3"/>
        </a:dk2>
        <a:lt2>
          <a:srgbClr val="C0C0C0"/>
        </a:lt2>
        <a:accent1>
          <a:srgbClr val="2AAAC8"/>
        </a:accent1>
        <a:accent2>
          <a:srgbClr val="FEAE0E"/>
        </a:accent2>
        <a:accent3>
          <a:srgbClr val="FFFFFF"/>
        </a:accent3>
        <a:accent4>
          <a:srgbClr val="000000"/>
        </a:accent4>
        <a:accent5>
          <a:srgbClr val="ACD2E0"/>
        </a:accent5>
        <a:accent6>
          <a:srgbClr val="E69D0C"/>
        </a:accent6>
        <a:hlink>
          <a:srgbClr val="3BAFA4"/>
        </a:hlink>
        <a:folHlink>
          <a:srgbClr val="F66B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C70BA"/>
        </a:dk2>
        <a:lt2>
          <a:srgbClr val="C0C0C0"/>
        </a:lt2>
        <a:accent1>
          <a:srgbClr val="96A0EA"/>
        </a:accent1>
        <a:accent2>
          <a:srgbClr val="52B1DC"/>
        </a:accent2>
        <a:accent3>
          <a:srgbClr val="FFFFFF"/>
        </a:accent3>
        <a:accent4>
          <a:srgbClr val="000000"/>
        </a:accent4>
        <a:accent5>
          <a:srgbClr val="C9CDF3"/>
        </a:accent5>
        <a:accent6>
          <a:srgbClr val="49A0C7"/>
        </a:accent6>
        <a:hlink>
          <a:srgbClr val="8CB44A"/>
        </a:hlink>
        <a:folHlink>
          <a:srgbClr val="D8B9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9D2F49"/>
        </a:dk2>
        <a:lt2>
          <a:srgbClr val="C0C0C0"/>
        </a:lt2>
        <a:accent1>
          <a:srgbClr val="D777A9"/>
        </a:accent1>
        <a:accent2>
          <a:srgbClr val="E5924D"/>
        </a:accent2>
        <a:accent3>
          <a:srgbClr val="FFFFFF"/>
        </a:accent3>
        <a:accent4>
          <a:srgbClr val="000000"/>
        </a:accent4>
        <a:accent5>
          <a:srgbClr val="E8BDD1"/>
        </a:accent5>
        <a:accent6>
          <a:srgbClr val="CF8445"/>
        </a:accent6>
        <a:hlink>
          <a:srgbClr val="E1BA15"/>
        </a:hlink>
        <a:folHlink>
          <a:srgbClr val="A8B2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923TGp_flower_light</Template>
  <TotalTime>811</TotalTime>
  <Words>3775</Words>
  <Application>Microsoft Office PowerPoint</Application>
  <PresentationFormat>화면 슬라이드 쇼(4:3)</PresentationFormat>
  <Paragraphs>761</Paragraphs>
  <Slides>63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63</vt:i4>
      </vt:variant>
    </vt:vector>
  </HeadingPairs>
  <TitlesOfParts>
    <vt:vector size="64" baseType="lpstr">
      <vt:lpstr>923TGp_flower_light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CDC</dc:creator>
  <cp:lastModifiedBy>eunseong</cp:lastModifiedBy>
  <cp:revision>88</cp:revision>
  <dcterms:created xsi:type="dcterms:W3CDTF">2016-05-11T05:29:01Z</dcterms:created>
  <dcterms:modified xsi:type="dcterms:W3CDTF">2016-05-18T08:09:19Z</dcterms:modified>
</cp:coreProperties>
</file>