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61" r:id="rId3"/>
    <p:sldId id="278" r:id="rId4"/>
    <p:sldId id="260" r:id="rId5"/>
    <p:sldId id="290" r:id="rId6"/>
    <p:sldId id="257" r:id="rId7"/>
    <p:sldId id="294" r:id="rId8"/>
    <p:sldId id="305" r:id="rId9"/>
    <p:sldId id="306" r:id="rId10"/>
    <p:sldId id="302" r:id="rId11"/>
    <p:sldId id="301" r:id="rId12"/>
    <p:sldId id="272" r:id="rId13"/>
    <p:sldId id="313" r:id="rId14"/>
    <p:sldId id="314" r:id="rId15"/>
    <p:sldId id="315" r:id="rId16"/>
    <p:sldId id="316" r:id="rId17"/>
    <p:sldId id="317" r:id="rId18"/>
    <p:sldId id="274" r:id="rId19"/>
    <p:sldId id="275" r:id="rId20"/>
    <p:sldId id="312" r:id="rId21"/>
    <p:sldId id="277" r:id="rId22"/>
    <p:sldId id="292" r:id="rId23"/>
    <p:sldId id="285" r:id="rId24"/>
    <p:sldId id="267" r:id="rId25"/>
    <p:sldId id="304" r:id="rId26"/>
    <p:sldId id="293" r:id="rId27"/>
    <p:sldId id="268" r:id="rId28"/>
    <p:sldId id="270" r:id="rId29"/>
    <p:sldId id="303" r:id="rId30"/>
    <p:sldId id="308" r:id="rId31"/>
    <p:sldId id="309" r:id="rId32"/>
    <p:sldId id="299" r:id="rId33"/>
    <p:sldId id="318" r:id="rId34"/>
    <p:sldId id="300" r:id="rId35"/>
    <p:sldId id="295" r:id="rId36"/>
    <p:sldId id="284" r:id="rId37"/>
    <p:sldId id="320" r:id="rId38"/>
    <p:sldId id="319" r:id="rId39"/>
    <p:sldId id="321" r:id="rId40"/>
    <p:sldId id="322" r:id="rId41"/>
    <p:sldId id="296" r:id="rId42"/>
    <p:sldId id="258" r:id="rId43"/>
    <p:sldId id="310" r:id="rId44"/>
    <p:sldId id="262" r:id="rId45"/>
    <p:sldId id="311" r:id="rId46"/>
    <p:sldId id="297" r:id="rId47"/>
    <p:sldId id="265" r:id="rId48"/>
    <p:sldId id="298" r:id="rId49"/>
    <p:sldId id="279" r:id="rId50"/>
    <p:sldId id="281" r:id="rId51"/>
    <p:sldId id="280" r:id="rId52"/>
    <p:sldId id="288" r:id="rId53"/>
    <p:sldId id="289" r:id="rId54"/>
    <p:sldId id="291" r:id="rId55"/>
    <p:sldId id="276" r:id="rId56"/>
    <p:sldId id="269" r:id="rId57"/>
    <p:sldId id="307" r:id="rId58"/>
    <p:sldId id="283" r:id="rId59"/>
    <p:sldId id="286" r:id="rId60"/>
    <p:sldId id="287" r:id="rId6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보통 스타일 3 - 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23" autoAdjust="0"/>
  </p:normalViewPr>
  <p:slideViewPr>
    <p:cSldViewPr>
      <p:cViewPr>
        <p:scale>
          <a:sx n="80" d="100"/>
          <a:sy n="80" d="100"/>
        </p:scale>
        <p:origin x="-984" y="-5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42386-DFF5-45D3-BF9C-D8F921DC9B9A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67832-4A32-4D4B-9FBC-8A02FE5B711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2312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67832-4A32-4D4B-9FBC-8A02FE5B711C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0606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67832-4A32-4D4B-9FBC-8A02FE5B711C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4623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The clinical picture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CAP in the elderly is usually incomplete; in addition,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is a wide variety of signs and symptoms, with no association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among them. (</a:t>
            </a:r>
            <a:r>
              <a:rPr lang="en-US" altLang="ko-K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primary diagnosis of pneumonia was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considered as such in 40 cases during the first medical visit,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definite diagnosis of pneumonia was delayed for more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 72 h in 62 patients. (</a:t>
            </a:r>
            <a:r>
              <a:rPr lang="en-US" altLang="ko-K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Delirium at admission was very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 (45%) in patients with pneumonia, and significantly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frequent than in controls. (</a:t>
            </a:r>
            <a:r>
              <a:rPr lang="en-US" altLang="ko-K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We did not find an association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 the clinical presentation (typical versus atypical)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etiology. However, pleuritic chest pain was found to be an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independent risk factor for pneumonia caused by “classical”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microorganisms. (</a:t>
            </a:r>
            <a:r>
              <a:rPr lang="en-US" altLang="ko-K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Malnutrition was more common in elderly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patients with pneumonia than in controls.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67832-4A32-4D4B-9FBC-8A02FE5B711C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244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 J </a:t>
            </a:r>
            <a:r>
              <a:rPr lang="en-US" altLang="ko-K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Respir</a:t>
            </a:r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Crit</a:t>
            </a:r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Care Med Vol 165. pp 766–772, 2002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Age-specific number of cases, incidence, and hospital mortality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hospitalized community-acquired pneumonia. Patient data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generated from the HCFA 1997 Medicare discharge database and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 only cases 65 years of age or older. Incidence (</a:t>
            </a:r>
            <a:r>
              <a:rPr lang="en-US" altLang="ko-K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diamonds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hospital mortality (</a:t>
            </a:r>
            <a:r>
              <a:rPr lang="en-US" altLang="ko-K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triangles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both rose with age across all age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groups (p  0.001). The number of cases fell beyond 80 years because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age distribution of the underlying population</a:t>
            </a:r>
          </a:p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Age-specific number, occurrence rate, and hospital mortality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complex cases in hospitalized community-acquired pneumonia.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Complex pneumonia was defined as one involving ICU care or mechanical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ventilation. Occurrence rate of complex cases decreased and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hospital mortality increased for each age group (p  0.001). Number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complex cases;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67832-4A32-4D4B-9FBC-8A02FE5B711C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2111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 J </a:t>
            </a:r>
            <a:r>
              <a:rPr lang="en-US" altLang="ko-K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Respir</a:t>
            </a:r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Crit</a:t>
            </a:r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Care Med Vol 165. pp 766–772, 2002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Age-specific number of cases, incidence, and hospital mortality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hospitalized community-acquired pneumonia. Patient data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generated from the HCFA 1997 Medicare discharge database and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 only cases 65 years of age or older. Incidence (</a:t>
            </a:r>
            <a:r>
              <a:rPr lang="en-US" altLang="ko-K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diamonds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hospital mortality (</a:t>
            </a:r>
            <a:r>
              <a:rPr lang="en-US" altLang="ko-K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triangles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both rose with age across all age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groups (p  0.001). The number of cases fell beyond 80 years because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age distribution of the underlying population</a:t>
            </a:r>
          </a:p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Age-specific number, occurrence rate, and hospital mortality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complex cases in hospitalized community-acquired pneumonia.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Complex pneumonia was defined as one involving ICU care or mechanical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ventilation. Occurrence rate of complex cases decreased and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hospital mortality increased for each age group (p  0.001). Number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complex cases;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67832-4A32-4D4B-9FBC-8A02FE5B711C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2111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Abnormal</a:t>
            </a:r>
            <a:r>
              <a:rPr lang="en-US" altLang="ko-KR" baseline="0" dirty="0" smtClean="0"/>
              <a:t> vital sign --- BT 36.1</a:t>
            </a:r>
            <a:r>
              <a:rPr lang="ko-KR" altLang="en-US" baseline="0" dirty="0" smtClean="0"/>
              <a:t>도 미만</a:t>
            </a:r>
            <a:r>
              <a:rPr lang="en-US" altLang="ko-KR" baseline="0" dirty="0" smtClean="0"/>
              <a:t>, SBP &lt; 90mmHg, HR &gt; 110 beats/min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67832-4A32-4D4B-9FBC-8A02FE5B711C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963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Prognostic staging system in the derivation set (</a:t>
            </a:r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and validation set (</a:t>
            </a:r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of patients 65 years of age and older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hospitalized with community-acquired pneumonia. X-axis indicates risk Stage for hospital mortality. Y-axis indicates hospital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mortality (percent).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67832-4A32-4D4B-9FBC-8A02FE5B711C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963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claim their rights to receive high-quality health care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including intensive care. The outcome of the very old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 improved over the past decades but remains poorer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 for younger patients. Several factors account for this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mortality and more related to underlying disease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 age by itself. Advanced care planning will become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and more important in the future because of the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increasing number of admission in combination with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technological innovation. We summarized in a table, the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keys elements that should be considered when deciding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admit a patient older than 80 in ICU (Table 4). There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still many unresolved questions [3] (Table 4), and it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important to get answers to these unresolved issues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 the huge ≪ age-tsunami ≫ reaches the hospitals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within 10–15 years.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67832-4A32-4D4B-9FBC-8A02FE5B711C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3116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67832-4A32-4D4B-9FBC-8A02FE5B711C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5950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Number of chronic comorbidities</a:t>
            </a:r>
            <a:r>
              <a:rPr lang="en-US" altLang="ko-KR" baseline="0" dirty="0" smtClean="0"/>
              <a:t> by age </a:t>
            </a:r>
            <a:r>
              <a:rPr lang="en-US" altLang="ko-KR" baseline="0" dirty="0" err="1" smtClean="0"/>
              <a:t>sratum</a:t>
            </a:r>
            <a:r>
              <a:rPr lang="en-US" altLang="ko-KR" baseline="0" dirty="0" smtClean="0"/>
              <a:t>. The number of comorbidities increases with age and is larger in individuals 65 years and older.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67832-4A32-4D4B-9FBC-8A02FE5B711C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285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990D-8050-46E0-A115-0E937AB1A1A5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DA15D-3DB5-4377-8A51-6A5801BCFE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803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990D-8050-46E0-A115-0E937AB1A1A5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DA15D-3DB5-4377-8A51-6A5801BCFE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5906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990D-8050-46E0-A115-0E937AB1A1A5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DA15D-3DB5-4377-8A51-6A5801BCFE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022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990D-8050-46E0-A115-0E937AB1A1A5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DA15D-3DB5-4377-8A51-6A5801BCFE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9163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990D-8050-46E0-A115-0E937AB1A1A5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DA15D-3DB5-4377-8A51-6A5801BCFE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4403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990D-8050-46E0-A115-0E937AB1A1A5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DA15D-3DB5-4377-8A51-6A5801BCFE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512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990D-8050-46E0-A115-0E937AB1A1A5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DA15D-3DB5-4377-8A51-6A5801BCFE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6406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990D-8050-46E0-A115-0E937AB1A1A5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DA15D-3DB5-4377-8A51-6A5801BCFE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5353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990D-8050-46E0-A115-0E937AB1A1A5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DA15D-3DB5-4377-8A51-6A5801BCFE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74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990D-8050-46E0-A115-0E937AB1A1A5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DA15D-3DB5-4377-8A51-6A5801BCFE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3170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990D-8050-46E0-A115-0E937AB1A1A5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DA15D-3DB5-4377-8A51-6A5801BCFE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2692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7990D-8050-46E0-A115-0E937AB1A1A5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DA15D-3DB5-4377-8A51-6A5801BCFE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74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elderly patients\인구쇼크_노인기준연령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9080" y="2571750"/>
            <a:ext cx="4195430" cy="285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>
                <a:latin typeface="Verdana" panose="020B0604030504040204" pitchFamily="34" charset="0"/>
                <a:ea typeface="Verdana" panose="020B0604030504040204" pitchFamily="34" charset="0"/>
              </a:rPr>
              <a:t>Respiratory Disease</a:t>
            </a:r>
            <a:r>
              <a:rPr lang="en-US" altLang="ko-KR" dirty="0">
                <a:ea typeface="Verdana" panose="020B0604030504040204" pitchFamily="34" charset="0"/>
              </a:rPr>
              <a:t/>
            </a:r>
            <a:br>
              <a:rPr lang="en-US" altLang="ko-KR" dirty="0">
                <a:ea typeface="Verdana" panose="020B0604030504040204" pitchFamily="34" charset="0"/>
              </a:rPr>
            </a:br>
            <a:r>
              <a:rPr lang="en-US" altLang="ko-KR" dirty="0" smtClean="0">
                <a:latin typeface="Verdana" panose="020B0604030504040204" pitchFamily="34" charset="0"/>
                <a:ea typeface="Verdana" panose="020B0604030504040204" pitchFamily="34" charset="0"/>
              </a:rPr>
              <a:t>in Elderly </a:t>
            </a:r>
            <a:r>
              <a:rPr lang="en-US" altLang="ko-KR" dirty="0" smtClean="0">
                <a:latin typeface="Verdana" panose="020B0604030504040204" pitchFamily="34" charset="0"/>
                <a:ea typeface="Verdana" panose="020B0604030504040204" pitchFamily="34" charset="0"/>
              </a:rPr>
              <a:t>Patients</a:t>
            </a:r>
            <a:endParaRPr lang="ko-KR" altLang="en-US" dirty="0">
              <a:latin typeface="Verdana" panose="020B060403050404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723878"/>
            <a:ext cx="6400800" cy="505222"/>
          </a:xfrm>
        </p:spPr>
        <p:txBody>
          <a:bodyPr>
            <a:normAutofit/>
          </a:bodyPr>
          <a:lstStyle/>
          <a:p>
            <a:r>
              <a:rPr lang="ko-KR" altLang="en-US" sz="1200" dirty="0" smtClean="0">
                <a:latin typeface="HY울릉도M" panose="02030600000101010101" pitchFamily="18" charset="-127"/>
                <a:ea typeface="HY울릉도M" panose="02030600000101010101" pitchFamily="18" charset="-127"/>
              </a:rPr>
              <a:t>영남호흡기학회</a:t>
            </a:r>
            <a:endParaRPr lang="en-US" altLang="ko-KR" sz="1200" dirty="0" smtClean="0">
              <a:latin typeface="HY울릉도M" panose="02030600000101010101" pitchFamily="18" charset="-127"/>
              <a:ea typeface="HY울릉도M" panose="02030600000101010101" pitchFamily="18" charset="-127"/>
            </a:endParaRPr>
          </a:p>
          <a:p>
            <a:r>
              <a:rPr lang="ko-KR" altLang="en-US" sz="1200" dirty="0" smtClean="0">
                <a:latin typeface="HY울릉도M" panose="02030600000101010101" pitchFamily="18" charset="-127"/>
                <a:ea typeface="HY울릉도M" panose="02030600000101010101" pitchFamily="18" charset="-127"/>
              </a:rPr>
              <a:t>계명의대 동산병원 김현정</a:t>
            </a:r>
            <a:endParaRPr lang="ko-KR" altLang="en-US" sz="1200" dirty="0"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82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CAP in Elderly</a:t>
            </a:r>
            <a:endParaRPr lang="ko-KR" alt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1" y="915307"/>
            <a:ext cx="4392488" cy="414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4"/>
          <a:stretch/>
        </p:blipFill>
        <p:spPr bwMode="auto">
          <a:xfrm>
            <a:off x="4367096" y="915564"/>
            <a:ext cx="4784777" cy="383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30477" y="4754313"/>
            <a:ext cx="1821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Eur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Respir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J 2003;21:294-302</a:t>
            </a:r>
          </a:p>
          <a:p>
            <a:pPr algn="r"/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AJRCCM 2001;163:317-23</a:t>
            </a:r>
            <a:endParaRPr lang="en-US" altLang="ko-KR" sz="1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90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5147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Etiology of CAP by age-group</a:t>
            </a:r>
            <a:endParaRPr lang="ko-KR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 b="6639"/>
          <a:stretch/>
        </p:blipFill>
        <p:spPr bwMode="auto">
          <a:xfrm>
            <a:off x="179512" y="771550"/>
            <a:ext cx="8572609" cy="437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92898" y="8717"/>
            <a:ext cx="16482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Medicine 2003;82: 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159–69</a:t>
            </a:r>
            <a:endParaRPr lang="en-US" altLang="ko-KR" sz="1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85029" y="3147814"/>
            <a:ext cx="8761574" cy="28803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-19473" y="2139702"/>
            <a:ext cx="8761574" cy="28803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343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Pneumonia in Elderly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Wide variety of signs and symptoms </a:t>
            </a:r>
            <a:r>
              <a:rPr lang="en-US" altLang="ko-KR" sz="2400" dirty="0" smtClean="0">
                <a:sym typeface="Wingdings" panose="05000000000000000000" pitchFamily="2" charset="2"/>
              </a:rPr>
              <a:t> delayed diagnosis</a:t>
            </a:r>
          </a:p>
          <a:p>
            <a:r>
              <a:rPr lang="en-US" altLang="ko-KR" sz="2400" dirty="0"/>
              <a:t>More subtle clinical presentation</a:t>
            </a:r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Different spectrum of causative agents</a:t>
            </a:r>
          </a:p>
          <a:p>
            <a:r>
              <a:rPr lang="en-US" altLang="ko-KR" sz="2400" dirty="0" smtClean="0"/>
              <a:t>Different response to therapy than do younger patients</a:t>
            </a:r>
          </a:p>
          <a:p>
            <a:r>
              <a:rPr lang="en-US" altLang="ko-KR" sz="2400" dirty="0" smtClean="0"/>
              <a:t>Delirium at admission, malnutrition – more common</a:t>
            </a:r>
            <a:endParaRPr lang="ko-KR" alt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149856" y="4743390"/>
            <a:ext cx="1991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Medicine 2003;82: 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159–69</a:t>
            </a:r>
          </a:p>
          <a:p>
            <a:pPr algn="r"/>
            <a:r>
              <a:rPr lang="fr-FR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Eur Respir J 1999; 14: 370±375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60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CASE 91/F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2400" dirty="0" smtClean="0"/>
              <a:t>C/C Dyspnea for 1 week</a:t>
            </a:r>
          </a:p>
          <a:p>
            <a:pPr marL="0" indent="0">
              <a:buNone/>
            </a:pPr>
            <a:r>
              <a:rPr lang="en-US" altLang="ko-KR" sz="2000" dirty="0" smtClean="0"/>
              <a:t>P/I </a:t>
            </a:r>
            <a:r>
              <a:rPr lang="ko-KR" altLang="en-US" sz="2000" dirty="0"/>
              <a:t> </a:t>
            </a:r>
            <a:r>
              <a:rPr lang="ko-KR" altLang="en-US" sz="2000" dirty="0" smtClean="0"/>
              <a:t>평소 혼자서 생활하는 환자로 보름 전부터 기운이 없고 입맛이 떨어졌다고 하며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일주일 전부터 일상 생활에서도 숨이 차다고 하여 </a:t>
            </a:r>
            <a:r>
              <a:rPr lang="ko-KR" altLang="en-US" sz="2000" dirty="0" err="1" smtClean="0"/>
              <a:t>타병원</a:t>
            </a:r>
            <a:r>
              <a:rPr lang="ko-KR" altLang="en-US" sz="2000" dirty="0" smtClean="0"/>
              <a:t> 들러 시행한 검사에서 </a:t>
            </a:r>
            <a:r>
              <a:rPr lang="en-US" altLang="ko-KR" sz="2000" dirty="0" smtClean="0"/>
              <a:t>r/o lung cancer </a:t>
            </a:r>
            <a:r>
              <a:rPr lang="ko-KR" altLang="en-US" sz="2000" dirty="0" smtClean="0"/>
              <a:t>소견으로 </a:t>
            </a:r>
            <a:r>
              <a:rPr lang="ko-KR" altLang="en-US" sz="2000" dirty="0" err="1" smtClean="0"/>
              <a:t>큰병원</a:t>
            </a:r>
            <a:r>
              <a:rPr lang="ko-KR" altLang="en-US" sz="2000" dirty="0" smtClean="0"/>
              <a:t> 권유 받고 </a:t>
            </a:r>
            <a:r>
              <a:rPr lang="en-US" altLang="ko-KR" sz="2000" dirty="0" smtClean="0"/>
              <a:t>ER.</a:t>
            </a:r>
          </a:p>
          <a:p>
            <a:pPr marL="0" indent="0">
              <a:buNone/>
            </a:pPr>
            <a:r>
              <a:rPr lang="en-US" altLang="ko-KR" sz="2000" dirty="0" smtClean="0"/>
              <a:t>Cough (-) sputum (+) scanty, fever/chills (-/-) anorexia (+)</a:t>
            </a:r>
          </a:p>
          <a:p>
            <a:pPr marL="0" indent="0">
              <a:buNone/>
            </a:pPr>
            <a:r>
              <a:rPr lang="en-US" altLang="ko-KR" sz="2000" dirty="0" smtClean="0"/>
              <a:t>DM (-) HTN (+) TB (-) hepatitis (-) CKD (+)</a:t>
            </a:r>
          </a:p>
          <a:p>
            <a:pPr marL="0" indent="0">
              <a:buNone/>
            </a:pPr>
            <a:r>
              <a:rPr lang="en-US" altLang="ko-KR" sz="2000" dirty="0" smtClean="0"/>
              <a:t>Alcohol (+) social</a:t>
            </a:r>
          </a:p>
          <a:p>
            <a:pPr marL="0" indent="0">
              <a:buNone/>
            </a:pPr>
            <a:r>
              <a:rPr lang="en-US" altLang="ko-KR" sz="2000" dirty="0" smtClean="0"/>
              <a:t>Smoking (-) ex-smoker. 20</a:t>
            </a:r>
            <a:r>
              <a:rPr lang="ko-KR" altLang="en-US" sz="2000" dirty="0" err="1" smtClean="0"/>
              <a:t>년전</a:t>
            </a:r>
            <a:r>
              <a:rPr lang="ko-KR" altLang="en-US" sz="2000" dirty="0" smtClean="0"/>
              <a:t> 금연</a:t>
            </a:r>
            <a:r>
              <a:rPr lang="en-US" altLang="ko-KR" sz="2000" dirty="0" smtClean="0"/>
              <a:t>. 0.5 PPD X 40yrs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400" dirty="0" smtClean="0"/>
              <a:t>124/73, HR 68,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36.8’C, 20/min, 97%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0541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73528"/>
            <a:ext cx="471484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99592" y="249492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2019-01-23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3385" y="2301720"/>
            <a:ext cx="3583777" cy="268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20171"/>
          <a:stretch/>
        </p:blipFill>
        <p:spPr bwMode="auto">
          <a:xfrm>
            <a:off x="5076056" y="411510"/>
            <a:ext cx="4018434" cy="240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675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9332"/>
            <a:ext cx="5180998" cy="329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99592" y="249492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2019-01-23</a:t>
            </a:r>
            <a:endParaRPr lang="ko-KR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3" y="836806"/>
            <a:ext cx="3802343" cy="344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64088" y="227521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2019-02-13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039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2468"/>
          <a:stretch/>
        </p:blipFill>
        <p:spPr bwMode="auto">
          <a:xfrm>
            <a:off x="10272" y="1437624"/>
            <a:ext cx="447078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22307"/>
          <a:stretch/>
        </p:blipFill>
        <p:spPr bwMode="auto">
          <a:xfrm>
            <a:off x="4572001" y="1437624"/>
            <a:ext cx="448006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504" y="928922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2019-02-18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81058" y="195486"/>
            <a:ext cx="4054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No evidence of endobronchial lesion</a:t>
            </a:r>
          </a:p>
          <a:p>
            <a:r>
              <a:rPr lang="en-US" altLang="ko-KR" dirty="0" smtClean="0"/>
              <a:t>AFB stain (-) MTB/NTM PCR (-/-)</a:t>
            </a:r>
          </a:p>
          <a:p>
            <a:r>
              <a:rPr lang="en-US" altLang="ko-KR" dirty="0" smtClean="0"/>
              <a:t>Cytology (-)</a:t>
            </a:r>
          </a:p>
          <a:p>
            <a:r>
              <a:rPr lang="en-US" altLang="ko-KR" dirty="0" smtClean="0"/>
              <a:t>Culture (-)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94977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275607"/>
            <a:ext cx="4067944" cy="321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28184" y="509798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2019-04-23</a:t>
            </a:r>
            <a:endParaRPr lang="ko-KR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75606"/>
            <a:ext cx="4353300" cy="326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06719" y="627534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2019-02-21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913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dirty="0"/>
              <a:t>A PREDICTION RULE TO IDENTIFY LOW-RISK PATIENTS WITH </a:t>
            </a:r>
            <a:r>
              <a:rPr lang="en-US" altLang="ko-KR" sz="2400" dirty="0" smtClean="0"/>
              <a:t>CAP</a:t>
            </a:r>
            <a:endParaRPr lang="ko-KR" alt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099"/>
            <a:ext cx="5819022" cy="809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84298" y="4876005"/>
            <a:ext cx="2659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N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Eng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J </a:t>
            </a:r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Med </a:t>
            </a:r>
            <a:r>
              <a:rPr lang="en-US" altLang="ko-KR" sz="1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1997</a:t>
            </a:r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;336:243-50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8"/>
          <a:stretch/>
        </p:blipFill>
        <p:spPr bwMode="auto">
          <a:xfrm>
            <a:off x="5704066" y="1108315"/>
            <a:ext cx="3419872" cy="326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0" y="3291830"/>
            <a:ext cx="5724128" cy="36004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287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PSI score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84298" y="4876005"/>
            <a:ext cx="2659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N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Eng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J </a:t>
            </a:r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Med </a:t>
            </a:r>
            <a:r>
              <a:rPr lang="en-US" altLang="ko-KR" sz="1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1997</a:t>
            </a:r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;336:243-50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0"/>
          <a:stretch/>
        </p:blipFill>
        <p:spPr bwMode="auto">
          <a:xfrm>
            <a:off x="144091" y="956805"/>
            <a:ext cx="4273313" cy="41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97"/>
          <a:stretch/>
        </p:blipFill>
        <p:spPr bwMode="auto">
          <a:xfrm>
            <a:off x="4499992" y="995078"/>
            <a:ext cx="4567237" cy="214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1"/>
          <a:stretch/>
        </p:blipFill>
        <p:spPr bwMode="auto">
          <a:xfrm>
            <a:off x="4186587" y="3125726"/>
            <a:ext cx="4896544" cy="176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269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노인 기준 연령으로 적합한 나이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pic>
        <p:nvPicPr>
          <p:cNvPr id="4" name="Picture 2" descr="E:\elderly patients\노인기준으로 적합한 나이___ 68,9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2" y="1226125"/>
            <a:ext cx="4352651" cy="324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E:\elderly patients\인구쇼크_노인기준연령_4_70대부터 노인이라는 인식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18" y="1226124"/>
            <a:ext cx="4374543" cy="325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6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PSI score</a:t>
            </a:r>
            <a:endParaRPr lang="ko-KR" alt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596086"/>
            <a:ext cx="72771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84298" y="4876005"/>
            <a:ext cx="2659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N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Eng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J </a:t>
            </a:r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Med </a:t>
            </a:r>
            <a:r>
              <a:rPr lang="en-US" altLang="ko-KR" sz="1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1997</a:t>
            </a:r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;336:243-50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947"/>
          <a:stretch/>
        </p:blipFill>
        <p:spPr bwMode="auto">
          <a:xfrm>
            <a:off x="0" y="915565"/>
            <a:ext cx="4567237" cy="429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13"/>
          <a:stretch/>
        </p:blipFill>
        <p:spPr bwMode="auto">
          <a:xfrm>
            <a:off x="4499992" y="983112"/>
            <a:ext cx="4567237" cy="215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1"/>
          <a:stretch/>
        </p:blipFill>
        <p:spPr bwMode="auto">
          <a:xfrm>
            <a:off x="4186587" y="3125726"/>
            <a:ext cx="4896544" cy="176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0498" y="1202091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 smtClean="0"/>
              <a:t>+91</a:t>
            </a:r>
          </a:p>
          <a:p>
            <a:pPr algn="r"/>
            <a:r>
              <a:rPr lang="en-US" altLang="ko-KR" dirty="0" smtClean="0"/>
              <a:t>-10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43553" y="2364291"/>
            <a:ext cx="5565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dirty="0" smtClean="0"/>
              <a:t>0</a:t>
            </a:r>
          </a:p>
          <a:p>
            <a:pPr algn="r"/>
            <a:r>
              <a:rPr lang="en-US" altLang="ko-KR" sz="1600" dirty="0" smtClean="0"/>
              <a:t>0</a:t>
            </a:r>
          </a:p>
          <a:p>
            <a:pPr algn="r"/>
            <a:r>
              <a:rPr lang="en-US" altLang="ko-KR" sz="1600" dirty="0" smtClean="0"/>
              <a:t>0</a:t>
            </a:r>
          </a:p>
          <a:p>
            <a:pPr algn="r"/>
            <a:r>
              <a:rPr lang="en-US" altLang="ko-KR" sz="1600" dirty="0" smtClean="0"/>
              <a:t>0</a:t>
            </a:r>
          </a:p>
          <a:p>
            <a:pPr algn="r"/>
            <a:r>
              <a:rPr lang="en-US" altLang="ko-KR" sz="1600" dirty="0" smtClean="0"/>
              <a:t>+10</a:t>
            </a:r>
            <a:endParaRPr lang="ko-KR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8532440" y="1278508"/>
            <a:ext cx="41229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0</a:t>
            </a:r>
          </a:p>
          <a:p>
            <a:r>
              <a:rPr lang="en-US" altLang="ko-KR" sz="1600" dirty="0" smtClean="0"/>
              <a:t>20</a:t>
            </a:r>
          </a:p>
          <a:p>
            <a:r>
              <a:rPr lang="en-US" altLang="ko-KR" sz="1600" dirty="0"/>
              <a:t>0</a:t>
            </a:r>
            <a:endParaRPr lang="en-US" altLang="ko-KR" sz="1600" dirty="0" smtClean="0"/>
          </a:p>
          <a:p>
            <a:r>
              <a:rPr lang="en-US" altLang="ko-KR" sz="1600" dirty="0" smtClean="0"/>
              <a:t>0</a:t>
            </a:r>
          </a:p>
          <a:p>
            <a:r>
              <a:rPr lang="en-US" altLang="ko-KR" sz="1600" dirty="0" smtClean="0"/>
              <a:t>10</a:t>
            </a:r>
          </a:p>
          <a:p>
            <a:r>
              <a:rPr lang="en-US" altLang="ko-KR" sz="1600" dirty="0" smtClean="0"/>
              <a:t>0</a:t>
            </a:r>
          </a:p>
          <a:p>
            <a:r>
              <a:rPr lang="en-US" altLang="ko-KR" sz="1600" dirty="0" smtClean="0"/>
              <a:t>10</a:t>
            </a:r>
            <a:endParaRPr lang="ko-KR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143735" y="3939902"/>
            <a:ext cx="2984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0</a:t>
            </a:r>
          </a:p>
          <a:p>
            <a:r>
              <a:rPr lang="en-US" altLang="ko-KR" sz="1600" dirty="0"/>
              <a:t>0</a:t>
            </a:r>
            <a:endParaRPr lang="en-US" altLang="ko-KR" sz="1600" dirty="0" smtClean="0"/>
          </a:p>
          <a:p>
            <a:r>
              <a:rPr lang="en-US" altLang="ko-KR" sz="1600" dirty="0" smtClean="0"/>
              <a:t>0</a:t>
            </a:r>
          </a:p>
          <a:p>
            <a:r>
              <a:rPr lang="en-US" altLang="ko-KR" sz="1600" dirty="0" smtClean="0"/>
              <a:t>0</a:t>
            </a:r>
          </a:p>
          <a:p>
            <a:r>
              <a:rPr lang="en-US" altLang="ko-KR" sz="1600" dirty="0" smtClean="0"/>
              <a:t>0</a:t>
            </a:r>
          </a:p>
          <a:p>
            <a:endParaRPr lang="ko-KR" altLang="en-US" sz="1600" dirty="0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4172870" y="4515966"/>
            <a:ext cx="4790290" cy="25659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799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857250"/>
          </a:xfrm>
        </p:spPr>
        <p:txBody>
          <a:bodyPr>
            <a:noAutofit/>
          </a:bodyPr>
          <a:lstStyle/>
          <a:p>
            <a:r>
              <a:rPr lang="en-US" altLang="ko-KR" sz="2000" dirty="0"/>
              <a:t>Defining community acquired pneumonia severity on</a:t>
            </a:r>
            <a:br>
              <a:rPr lang="en-US" altLang="ko-KR" sz="2000" dirty="0"/>
            </a:br>
            <a:r>
              <a:rPr lang="en-US" altLang="ko-KR" sz="2000" dirty="0"/>
              <a:t>presentation to hospital: an international derivation and</a:t>
            </a:r>
            <a:br>
              <a:rPr lang="en-US" altLang="ko-KR" sz="2000" dirty="0"/>
            </a:br>
            <a:r>
              <a:rPr lang="en-US" altLang="ko-KR" sz="2000" dirty="0"/>
              <a:t>validation study</a:t>
            </a:r>
            <a:endParaRPr lang="ko-KR" altLang="en-US" sz="20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30914"/>
            <a:ext cx="6768752" cy="406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84298" y="4876005"/>
            <a:ext cx="2696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Thorax 2003;58:377–382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3275856" y="2705463"/>
            <a:ext cx="2304256" cy="229365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412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dirty="0" smtClean="0"/>
              <a:t>Prognostic factors in the elderly with CAP</a:t>
            </a:r>
            <a:endParaRPr lang="ko-KR" alt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00151"/>
            <a:ext cx="4978896" cy="3394472"/>
          </a:xfrm>
        </p:spPr>
        <p:txBody>
          <a:bodyPr>
            <a:normAutofit fontScale="92500"/>
          </a:bodyPr>
          <a:lstStyle/>
          <a:p>
            <a:r>
              <a:rPr lang="en-US" altLang="ko-KR" sz="2400" dirty="0" smtClean="0"/>
              <a:t>Age </a:t>
            </a:r>
            <a:r>
              <a:rPr lang="en-US" altLang="ko-KR" sz="2400" i="1" dirty="0" smtClean="0"/>
              <a:t>per se </a:t>
            </a:r>
            <a:r>
              <a:rPr lang="en-US" altLang="ko-KR" sz="2400" dirty="0" smtClean="0"/>
              <a:t>may not be of prognostic significance in older patients.</a:t>
            </a:r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No</a:t>
            </a:r>
            <a:r>
              <a:rPr lang="ko-KR" altLang="en-US" sz="2400" dirty="0"/>
              <a:t> </a:t>
            </a:r>
            <a:r>
              <a:rPr lang="en-US" altLang="ko-KR" sz="2400" dirty="0" smtClean="0"/>
              <a:t>association between age &amp; mortality. Within the elderly population, the more frail tend to die at younger ages, hence the older survivors tend to be healthier.</a:t>
            </a:r>
            <a:endParaRPr lang="ko-KR" alt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792074" y="4752612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emography, 1998 </a:t>
            </a:r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Nov;35(4):391-412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algn="r"/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Eur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Respir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J 2001;17:200-205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0"/>
          <a:stretch/>
        </p:blipFill>
        <p:spPr bwMode="auto">
          <a:xfrm>
            <a:off x="5292080" y="915566"/>
            <a:ext cx="3703478" cy="385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66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Hospitalized CAP in the Elderly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84298" y="4876005"/>
            <a:ext cx="2659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Am J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Respir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Crit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Care Med 2002;165:766-772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2" y="1995686"/>
            <a:ext cx="4834006" cy="252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31" y="1971315"/>
            <a:ext cx="4211960" cy="252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내용 개체 틀 2"/>
          <p:cNvSpPr txBox="1">
            <a:spLocks/>
          </p:cNvSpPr>
          <p:nvPr/>
        </p:nvSpPr>
        <p:spPr>
          <a:xfrm>
            <a:off x="251520" y="1419622"/>
            <a:ext cx="4258816" cy="651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dirty="0" smtClean="0"/>
              <a:t>Pneumonia</a:t>
            </a:r>
            <a:endParaRPr lang="ko-KR" altLang="en-US" sz="2400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4733275" y="1419621"/>
            <a:ext cx="4258816" cy="651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dirty="0" smtClean="0"/>
              <a:t>Complex case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7286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Hospitalized CAP in the Elderly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84298" y="4876005"/>
            <a:ext cx="2659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Am J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Respir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Crit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Care Med 2002;165:766-772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28"/>
          <a:stretch/>
        </p:blipFill>
        <p:spPr bwMode="auto">
          <a:xfrm>
            <a:off x="278210" y="973535"/>
            <a:ext cx="3759647" cy="212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2976" y="2355726"/>
            <a:ext cx="409005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1" b="33614"/>
          <a:stretch/>
        </p:blipFill>
        <p:spPr bwMode="auto">
          <a:xfrm>
            <a:off x="4283968" y="990675"/>
            <a:ext cx="3759647" cy="218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6"/>
          <a:stretch/>
        </p:blipFill>
        <p:spPr bwMode="auto">
          <a:xfrm>
            <a:off x="278210" y="2793136"/>
            <a:ext cx="3759647" cy="21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3349146"/>
            <a:ext cx="29390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▲ </a:t>
            </a:r>
            <a:r>
              <a:rPr lang="en-US" altLang="ko-KR" dirty="0" smtClean="0"/>
              <a:t>men</a:t>
            </a:r>
          </a:p>
          <a:p>
            <a:r>
              <a:rPr lang="ko-KR" altLang="en-US" dirty="0" smtClean="0"/>
              <a:t>△ </a:t>
            </a:r>
            <a:r>
              <a:rPr lang="en-US" altLang="ko-KR" dirty="0" smtClean="0"/>
              <a:t>women</a:t>
            </a:r>
          </a:p>
          <a:p>
            <a:endParaRPr lang="en-US" altLang="ko-KR" dirty="0"/>
          </a:p>
          <a:p>
            <a:r>
              <a:rPr lang="en-US" altLang="ko-KR" dirty="0" smtClean="0"/>
              <a:t>&gt; 65 years, Medicare data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62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CAP in Elderly in Spain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30541" y="4909082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Eur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Respir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J 2003;21:294-302</a:t>
            </a:r>
            <a:endParaRPr lang="en-US" altLang="ko-KR" sz="1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57680"/>
            <a:ext cx="7223037" cy="39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그룹 6"/>
          <p:cNvGrpSpPr/>
          <p:nvPr/>
        </p:nvGrpSpPr>
        <p:grpSpPr>
          <a:xfrm>
            <a:off x="2464331" y="918113"/>
            <a:ext cx="4608511" cy="4206358"/>
            <a:chOff x="2777938" y="851418"/>
            <a:chExt cx="4608511" cy="4206358"/>
          </a:xfrm>
        </p:grpSpPr>
        <p:grpSp>
          <p:nvGrpSpPr>
            <p:cNvPr id="6" name="그룹 5"/>
            <p:cNvGrpSpPr/>
            <p:nvPr/>
          </p:nvGrpSpPr>
          <p:grpSpPr>
            <a:xfrm>
              <a:off x="2777938" y="851418"/>
              <a:ext cx="4608511" cy="4206358"/>
              <a:chOff x="3275856" y="957680"/>
              <a:chExt cx="4867275" cy="4914900"/>
            </a:xfrm>
          </p:grpSpPr>
          <p:pic>
            <p:nvPicPr>
              <p:cNvPr id="1024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856" y="957680"/>
                <a:ext cx="4867275" cy="4914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3281748" y="987574"/>
                <a:ext cx="47163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 Multivariate analysis of prognostic factors</a:t>
                </a:r>
                <a:endParaRPr lang="ko-KR" altLang="en-US" dirty="0"/>
              </a:p>
            </p:txBody>
          </p:sp>
        </p:grpSp>
        <p:sp>
          <p:nvSpPr>
            <p:cNvPr id="10" name="모서리가 둥근 직사각형 9"/>
            <p:cNvSpPr/>
            <p:nvPr/>
          </p:nvSpPr>
          <p:spPr>
            <a:xfrm>
              <a:off x="2987824" y="1851670"/>
              <a:ext cx="2094369" cy="288032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2989890" y="2859782"/>
              <a:ext cx="2092303" cy="360040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2951539" y="3363838"/>
              <a:ext cx="2169005" cy="360040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990953" y="3837308"/>
              <a:ext cx="2025371" cy="534641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334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dirty="0" smtClean="0"/>
              <a:t>Prognostic factors in the elderly with CAP</a:t>
            </a:r>
            <a:endParaRPr lang="ko-KR" alt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651519"/>
          </a:xfrm>
        </p:spPr>
        <p:txBody>
          <a:bodyPr>
            <a:normAutofit/>
          </a:bodyPr>
          <a:lstStyle/>
          <a:p>
            <a:r>
              <a:rPr lang="en-US" altLang="ko-KR" sz="2400" dirty="0" smtClean="0"/>
              <a:t>In-hospital mortality, Case-control study, </a:t>
            </a:r>
            <a:r>
              <a:rPr lang="en-US" altLang="ko-KR" sz="2400" dirty="0" smtClean="0"/>
              <a:t> </a:t>
            </a:r>
            <a:r>
              <a:rPr lang="en-US" altLang="ko-KR" sz="2400" dirty="0" smtClean="0"/>
              <a:t>≥ 75 </a:t>
            </a:r>
            <a:r>
              <a:rPr lang="en-US" altLang="ko-KR" sz="2400" dirty="0" smtClean="0"/>
              <a:t>years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2136" y="4876005"/>
            <a:ext cx="18918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Eur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Respir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J 2001;17:200-205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039775"/>
              </p:ext>
            </p:extLst>
          </p:nvPr>
        </p:nvGraphicFramePr>
        <p:xfrm>
          <a:off x="539552" y="1707654"/>
          <a:ext cx="777686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  <a:gridCol w="1584176"/>
                <a:gridCol w="1368152"/>
                <a:gridCol w="1008112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Clinical feature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OR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95% CI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P-value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Temperature &lt; 37℃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3.7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1.6-8.7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&lt;0.01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Pulse ≥95/min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3.1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1.3-7.2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&lt;0.01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RR &gt; 24/min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0.8-4.2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0.18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Confusion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0.8-4.1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0.16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Urea </a:t>
                      </a:r>
                      <a:r>
                        <a:rPr lang="en-US" altLang="ko-KR" dirty="0" smtClean="0"/>
                        <a:t>≥20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0.7-4.8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0.26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Bilateral or effusion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4.1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1.3-13.2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0.02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5016" y="4335815"/>
            <a:ext cx="7916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Mortality related factor ; </a:t>
            </a:r>
            <a:r>
              <a:rPr lang="en-US" altLang="ko-KR" sz="2400" b="1" dirty="0">
                <a:latin typeface="Cambria" panose="02040503050406030204" pitchFamily="18" charset="0"/>
                <a:ea typeface="Cambria" panose="02040503050406030204" pitchFamily="18" charset="0"/>
              </a:rPr>
              <a:t>absence of fever</a:t>
            </a:r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ko-KR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tachycardia</a:t>
            </a:r>
            <a:r>
              <a:rPr lang="en-US" altLang="ko-KR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altLang="ko-KR" sz="2400" b="1" dirty="0">
                <a:latin typeface="Cambria" panose="02040503050406030204" pitchFamily="18" charset="0"/>
                <a:ea typeface="Cambria" panose="02040503050406030204" pitchFamily="18" charset="0"/>
              </a:rPr>
              <a:t>bilateral</a:t>
            </a:r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 involvement or </a:t>
            </a:r>
            <a:r>
              <a:rPr lang="en-US" altLang="ko-KR" sz="2400" b="1" dirty="0">
                <a:latin typeface="Cambria" panose="02040503050406030204" pitchFamily="18" charset="0"/>
                <a:ea typeface="Cambria" panose="02040503050406030204" pitchFamily="18" charset="0"/>
              </a:rPr>
              <a:t>effusion</a:t>
            </a:r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ko-KR" altLang="en-US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88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dirty="0" smtClean="0"/>
              <a:t>A prognostic rule for Elderly Patients admitted with CAP</a:t>
            </a:r>
            <a:endParaRPr lang="ko-KR" alt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dirty="0" smtClean="0"/>
              <a:t>Independent predictors of hospital mortality in </a:t>
            </a:r>
            <a:r>
              <a:rPr lang="en-US" altLang="ko-KR" sz="2000" dirty="0"/>
              <a:t>t</a:t>
            </a:r>
            <a:r>
              <a:rPr lang="en-US" altLang="ko-KR" sz="2000" dirty="0" smtClean="0"/>
              <a:t>he </a:t>
            </a:r>
            <a:r>
              <a:rPr lang="en-US" altLang="ko-KR" sz="2000" dirty="0" smtClean="0"/>
              <a:t>derivation set of patients 65 years of age and older hospitalized with CAP</a:t>
            </a:r>
            <a:endParaRPr lang="ko-KR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484298" y="4876005"/>
            <a:ext cx="2696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AmJ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Med. 1999;106:20–28.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987694"/>
              </p:ext>
            </p:extLst>
          </p:nvPr>
        </p:nvGraphicFramePr>
        <p:xfrm>
          <a:off x="611560" y="1923678"/>
          <a:ext cx="7488832" cy="2808315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715344"/>
                <a:gridCol w="2388437"/>
                <a:gridCol w="1385051"/>
              </a:tblGrid>
              <a:tr h="65045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Predictor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Adjusted Odds Ratio (95% CI)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P-value</a:t>
                      </a:r>
                      <a:endParaRPr lang="ko-KR" altLang="en-US" dirty="0"/>
                    </a:p>
                  </a:txBody>
                  <a:tcPr/>
                </a:tc>
              </a:tr>
              <a:tr h="43157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Age≥ 85 years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1.8 (1.1-3.1)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0.02</a:t>
                      </a:r>
                      <a:endParaRPr lang="ko-KR" altLang="en-US" dirty="0"/>
                    </a:p>
                  </a:txBody>
                  <a:tcPr/>
                </a:tc>
              </a:tr>
              <a:tr h="43157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Presence</a:t>
                      </a:r>
                      <a:r>
                        <a:rPr lang="en-US" altLang="ko-KR" baseline="0" dirty="0" smtClean="0"/>
                        <a:t> of comorbid condition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4.1 (2.1-8.1)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0.0001</a:t>
                      </a:r>
                      <a:endParaRPr lang="ko-KR" altLang="en-US" dirty="0"/>
                    </a:p>
                  </a:txBody>
                  <a:tcPr/>
                </a:tc>
              </a:tr>
              <a:tr h="43157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Impaired motor response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2.3(1.4-3.7)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0.0009</a:t>
                      </a:r>
                      <a:endParaRPr lang="ko-KR" altLang="en-US" dirty="0"/>
                    </a:p>
                  </a:txBody>
                  <a:tcPr/>
                </a:tc>
              </a:tr>
              <a:tr h="43157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Abnormal vital sign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3.4(2.1-5.4)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0.0001</a:t>
                      </a:r>
                      <a:endParaRPr lang="ko-KR" altLang="en-US" dirty="0"/>
                    </a:p>
                  </a:txBody>
                  <a:tcPr/>
                </a:tc>
              </a:tr>
              <a:tr h="43157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Serum </a:t>
                      </a:r>
                      <a:r>
                        <a:rPr lang="en-US" altLang="ko-KR" dirty="0" err="1" smtClean="0"/>
                        <a:t>Cre</a:t>
                      </a:r>
                      <a:r>
                        <a:rPr lang="en-US" altLang="ko-KR" dirty="0" smtClean="0"/>
                        <a:t> ≥1.5mg/</a:t>
                      </a:r>
                      <a:r>
                        <a:rPr lang="en-US" altLang="ko-KR" dirty="0" err="1" smtClean="0"/>
                        <a:t>dL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2.5(1.5-4.2)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0.0003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타원 5"/>
          <p:cNvSpPr/>
          <p:nvPr/>
        </p:nvSpPr>
        <p:spPr>
          <a:xfrm>
            <a:off x="217736" y="2571750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8" name="타원 7"/>
          <p:cNvSpPr/>
          <p:nvPr/>
        </p:nvSpPr>
        <p:spPr>
          <a:xfrm>
            <a:off x="217736" y="3471850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9" name="타원 8"/>
          <p:cNvSpPr/>
          <p:nvPr/>
        </p:nvSpPr>
        <p:spPr>
          <a:xfrm>
            <a:off x="217736" y="4371950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217736" y="3921900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217736" y="3021800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7776" y="4765379"/>
            <a:ext cx="604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Abnormal V/S; BT&lt; 36.1℃, SBP&lt;90mmHg, HR&gt;110/min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402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dirty="0" smtClean="0"/>
              <a:t>A prognostic rule for Elderly Patients admitted with CAP</a:t>
            </a:r>
            <a:endParaRPr lang="ko-KR" alt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3568" y="1131590"/>
            <a:ext cx="8229600" cy="651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dirty="0" smtClean="0"/>
              <a:t>Prognostic staging system in the derivation set and validation set </a:t>
            </a:r>
            <a:endParaRPr lang="ko-KR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484298" y="4876005"/>
            <a:ext cx="2696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AmJ</a:t>
            </a:r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 Med. 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1999;106:20–28</a:t>
            </a:r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6" r="18995" b="20928"/>
          <a:stretch/>
        </p:blipFill>
        <p:spPr bwMode="auto">
          <a:xfrm>
            <a:off x="107504" y="1563638"/>
            <a:ext cx="5890969" cy="325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647967"/>
              </p:ext>
            </p:extLst>
          </p:nvPr>
        </p:nvGraphicFramePr>
        <p:xfrm>
          <a:off x="5940152" y="1851670"/>
          <a:ext cx="3168352" cy="185420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864096"/>
                <a:gridCol w="1008112"/>
                <a:gridCol w="1296144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Stage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Score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Mortality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4%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1-2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11%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3-4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23%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≥</a:t>
                      </a:r>
                      <a:r>
                        <a:rPr lang="en-US" altLang="ko-KR" dirty="0" smtClean="0"/>
                        <a:t>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41%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029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8229600" cy="857250"/>
          </a:xfrm>
        </p:spPr>
        <p:txBody>
          <a:bodyPr>
            <a:noAutofit/>
          </a:bodyPr>
          <a:lstStyle/>
          <a:p>
            <a:r>
              <a:rPr lang="en-US" altLang="ko-KR" sz="2000" b="1" dirty="0"/>
              <a:t>Only Severely Limited, Premorbid Functional</a:t>
            </a:r>
            <a:br>
              <a:rPr lang="en-US" altLang="ko-KR" sz="2000" b="1" dirty="0"/>
            </a:br>
            <a:r>
              <a:rPr lang="en-US" altLang="ko-KR" sz="2000" b="1" dirty="0"/>
              <a:t>Status Is Associated With Short- and </a:t>
            </a:r>
            <a:r>
              <a:rPr lang="en-US" altLang="ko-KR" sz="2000" b="1" dirty="0" err="1"/>
              <a:t>Longterm</a:t>
            </a:r>
            <a:r>
              <a:rPr lang="en-US" altLang="ko-KR" sz="2000" b="1" dirty="0"/>
              <a:t/>
            </a:r>
            <a:br>
              <a:rPr lang="en-US" altLang="ko-KR" sz="2000" b="1" dirty="0"/>
            </a:br>
            <a:r>
              <a:rPr lang="en-US" altLang="ko-KR" sz="2000" b="1" dirty="0"/>
              <a:t>Mortality in Patients With Pneumonia</a:t>
            </a:r>
            <a:br>
              <a:rPr lang="en-US" altLang="ko-KR" sz="2000" b="1" dirty="0"/>
            </a:br>
            <a:r>
              <a:rPr lang="en-US" altLang="ko-KR" sz="2000" b="1" dirty="0"/>
              <a:t>Who Are Critically Ill</a:t>
            </a:r>
            <a:endParaRPr lang="ko-KR" altLang="en-US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5"/>
          <a:stretch/>
        </p:blipFill>
        <p:spPr bwMode="auto">
          <a:xfrm>
            <a:off x="0" y="2275252"/>
            <a:ext cx="5364088" cy="220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46833"/>
            <a:ext cx="38242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44496" y="4891125"/>
            <a:ext cx="16995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CHEST 2011; 139(1):88–94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752" y="1600512"/>
            <a:ext cx="7595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Cambria" panose="02040503050406030204" pitchFamily="18" charset="0"/>
                <a:ea typeface="Cambria" panose="02040503050406030204" pitchFamily="18" charset="0"/>
              </a:rPr>
              <a:t>Multivariable Regression Examining </a:t>
            </a:r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Functional Status </a:t>
            </a:r>
            <a:endParaRPr lang="en-US" altLang="ko-KR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ko-KR" dirty="0" smtClean="0">
                <a:latin typeface="Cambria" panose="02040503050406030204" pitchFamily="18" charset="0"/>
                <a:ea typeface="Cambria" panose="02040503050406030204" pitchFamily="18" charset="0"/>
              </a:rPr>
              <a:t>as </a:t>
            </a:r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a Correlate of 30-d </a:t>
            </a:r>
            <a:r>
              <a:rPr lang="en-US" altLang="ko-KR" dirty="0" smtClean="0">
                <a:latin typeface="Cambria" panose="02040503050406030204" pitchFamily="18" charset="0"/>
                <a:ea typeface="Cambria" panose="02040503050406030204" pitchFamily="18" charset="0"/>
              </a:rPr>
              <a:t>and 1-y </a:t>
            </a:r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Mortality in Patients With Pneumonia in ICUs</a:t>
            </a:r>
            <a:endParaRPr lang="ko-KR" altLang="en-US" dirty="0">
              <a:latin typeface="Cambria" panose="02040503050406030204" pitchFamily="18" charset="0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0" y="3219822"/>
            <a:ext cx="5220072" cy="25659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85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UN</a:t>
            </a:r>
            <a:r>
              <a:rPr lang="ko-KR" altLang="en-US" dirty="0" smtClean="0"/>
              <a:t>이 정한 연령분류표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419622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0 ~ 17</a:t>
            </a:r>
            <a:r>
              <a:rPr lang="ko-KR" altLang="en-US" dirty="0" smtClean="0"/>
              <a:t>세</a:t>
            </a:r>
            <a:r>
              <a:rPr lang="en-US" altLang="ko-KR" dirty="0" smtClean="0"/>
              <a:t>: </a:t>
            </a:r>
            <a:r>
              <a:rPr lang="ko-KR" altLang="en-US" dirty="0" smtClean="0"/>
              <a:t>미성년자</a:t>
            </a:r>
            <a:r>
              <a:rPr lang="en-US" altLang="ko-KR" dirty="0" smtClean="0"/>
              <a:t>(Minor)</a:t>
            </a:r>
          </a:p>
          <a:p>
            <a:pPr marL="0" indent="0">
              <a:buNone/>
            </a:pPr>
            <a:r>
              <a:rPr lang="en-US" altLang="ko-KR" dirty="0" smtClean="0"/>
              <a:t>18~65</a:t>
            </a:r>
            <a:r>
              <a:rPr lang="ko-KR" altLang="en-US" dirty="0" smtClean="0"/>
              <a:t>세</a:t>
            </a:r>
            <a:r>
              <a:rPr lang="en-US" altLang="ko-KR" dirty="0"/>
              <a:t>:</a:t>
            </a:r>
            <a:r>
              <a:rPr lang="en-US" altLang="ko-KR" dirty="0" smtClean="0"/>
              <a:t> </a:t>
            </a:r>
            <a:r>
              <a:rPr lang="ko-KR" altLang="en-US" dirty="0" smtClean="0"/>
              <a:t>청년</a:t>
            </a:r>
            <a:r>
              <a:rPr lang="en-US" altLang="ko-KR" dirty="0" smtClean="0"/>
              <a:t>(Youth)</a:t>
            </a:r>
          </a:p>
          <a:p>
            <a:pPr marL="0" indent="0">
              <a:buNone/>
            </a:pPr>
            <a:r>
              <a:rPr lang="en-US" altLang="ko-KR" dirty="0" smtClean="0"/>
              <a:t>66~79</a:t>
            </a:r>
            <a:r>
              <a:rPr lang="ko-KR" altLang="en-US" dirty="0" smtClean="0"/>
              <a:t>세</a:t>
            </a:r>
            <a:r>
              <a:rPr lang="en-US" altLang="ko-KR" dirty="0" smtClean="0"/>
              <a:t>: </a:t>
            </a:r>
            <a:r>
              <a:rPr lang="ko-KR" altLang="en-US" dirty="0" smtClean="0"/>
              <a:t>중년 </a:t>
            </a:r>
            <a:r>
              <a:rPr lang="en-US" altLang="ko-KR" dirty="0" smtClean="0"/>
              <a:t>(Middle)</a:t>
            </a:r>
          </a:p>
          <a:p>
            <a:pPr marL="0" indent="0">
              <a:buNone/>
            </a:pPr>
            <a:r>
              <a:rPr lang="en-US" altLang="ko-KR" dirty="0" smtClean="0"/>
              <a:t>80~         : </a:t>
            </a:r>
            <a:r>
              <a:rPr lang="ko-KR" altLang="en-US" dirty="0" smtClean="0"/>
              <a:t>노인 </a:t>
            </a:r>
            <a:r>
              <a:rPr lang="en-US" altLang="ko-KR" dirty="0" smtClean="0"/>
              <a:t>(Old)</a:t>
            </a:r>
          </a:p>
          <a:p>
            <a:pPr marL="0" indent="0">
              <a:buNone/>
            </a:pPr>
            <a:r>
              <a:rPr lang="en-US" altLang="ko-KR" dirty="0" smtClean="0"/>
              <a:t>100~      : </a:t>
            </a:r>
            <a:r>
              <a:rPr lang="ko-KR" altLang="en-US" dirty="0" smtClean="0"/>
              <a:t>장수 노인 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Longlived</a:t>
            </a:r>
            <a:r>
              <a:rPr lang="en-US" altLang="ko-KR" dirty="0" smtClean="0"/>
              <a:t> elderly)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43443" y="4897279"/>
            <a:ext cx="1186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2015 UN Statistics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 smtClean="0"/>
              <a:t>Age, still matters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dirty="0" smtClean="0"/>
              <a:t>Reasons for hospital readmission within 30-days after discharge (n=81)</a:t>
            </a:r>
            <a:endParaRPr lang="ko-KR" altLang="en-US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7"/>
          <a:stretch/>
        </p:blipFill>
        <p:spPr bwMode="auto">
          <a:xfrm>
            <a:off x="971600" y="1563638"/>
            <a:ext cx="6991350" cy="343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33034" y="4897279"/>
            <a:ext cx="1685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Chest 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2009;136;1079-1085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56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 smtClean="0"/>
              <a:t>Re-admission after hospitalized CAP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dirty="0" smtClean="0"/>
              <a:t>Factors significantly associated in multivariate Cox Proportional Hazard Regression Models with 30-day Readmission (N=1,117)</a:t>
            </a:r>
            <a:endParaRPr lang="ko-KR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458923" y="4897278"/>
            <a:ext cx="1685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Chest 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2009;136;1079-1085</a:t>
            </a:r>
            <a:endParaRPr lang="ko-KR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2"/>
          <a:stretch/>
        </p:blipFill>
        <p:spPr bwMode="auto">
          <a:xfrm>
            <a:off x="2051720" y="1851670"/>
            <a:ext cx="4812862" cy="320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5148064" y="2067694"/>
            <a:ext cx="1800200" cy="57606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2051720" y="2787775"/>
            <a:ext cx="1800200" cy="28803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144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590"/>
            <a:ext cx="7056784" cy="380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09600" y="3583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altLang="ko-KR" smtClean="0"/>
              <a:t>Age, still matters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5576" y="4079796"/>
            <a:ext cx="8229600" cy="857250"/>
          </a:xfrm>
          <a:solidFill>
            <a:schemeClr val="bg1"/>
          </a:solidFill>
        </p:spPr>
        <p:txBody>
          <a:bodyPr/>
          <a:lstStyle/>
          <a:p>
            <a:r>
              <a:rPr lang="en-US" altLang="ko-KR" dirty="0" smtClean="0"/>
              <a:t>But, ≥ 70 years </a:t>
            </a:r>
            <a:endParaRPr lang="ko-KR" altLang="en-US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683568" y="2355726"/>
            <a:ext cx="5904656" cy="93610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484298" y="4876005"/>
            <a:ext cx="2696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Crit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Care Med 2010;38:2126-2132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89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Cut-off value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55"/>
          <a:stretch/>
        </p:blipFill>
        <p:spPr bwMode="auto">
          <a:xfrm>
            <a:off x="10657" y="1229434"/>
            <a:ext cx="2021054" cy="179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5"/>
          <a:stretch/>
        </p:blipFill>
        <p:spPr bwMode="auto">
          <a:xfrm>
            <a:off x="1946335" y="1203598"/>
            <a:ext cx="3435638" cy="179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13" y="2489966"/>
            <a:ext cx="5907187" cy="265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22441" y="2102659"/>
            <a:ext cx="5485663" cy="253067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3036794" y="3074456"/>
            <a:ext cx="2742831" cy="253067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046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dirty="0" smtClean="0"/>
              <a:t>Management of elderly patients with CAP</a:t>
            </a:r>
            <a:endParaRPr lang="ko-KR" alt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484298" y="4876005"/>
            <a:ext cx="2696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Eur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J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Int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Med 2013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609600" y="1203598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More extensive diagnostic work-up</a:t>
            </a:r>
          </a:p>
          <a:p>
            <a:r>
              <a:rPr lang="en-US" altLang="ko-KR" dirty="0" smtClean="0"/>
              <a:t>Expansion of antimicrobial coverage</a:t>
            </a:r>
          </a:p>
          <a:p>
            <a:r>
              <a:rPr lang="en-US" altLang="ko-KR" dirty="0" smtClean="0"/>
              <a:t>Evaluation of other infectious sources or nosocomial superinfections</a:t>
            </a:r>
          </a:p>
          <a:p>
            <a:r>
              <a:rPr lang="en-US" altLang="ko-KR" dirty="0" smtClean="0"/>
              <a:t>Rule out non-infectious process</a:t>
            </a:r>
          </a:p>
          <a:p>
            <a:r>
              <a:rPr lang="en-US" altLang="ko-KR" dirty="0" smtClean="0"/>
              <a:t>Optimization of adjuvant </a:t>
            </a:r>
            <a:r>
              <a:rPr lang="en-US" altLang="ko-KR" dirty="0" err="1" smtClean="0"/>
              <a:t>tx</a:t>
            </a:r>
            <a:r>
              <a:rPr lang="en-US" altLang="ko-KR" dirty="0" smtClean="0"/>
              <a:t>. </a:t>
            </a:r>
            <a:r>
              <a:rPr lang="en-US" altLang="ko-KR" sz="2400" dirty="0" smtClean="0"/>
              <a:t>(nutrition, hydration, oxygen)</a:t>
            </a:r>
          </a:p>
          <a:p>
            <a:r>
              <a:rPr lang="en-US" altLang="ko-KR" dirty="0" smtClean="0"/>
              <a:t>Stabilization and treatment of medical comorbidities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735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Verdana" panose="020B0604030504040204" pitchFamily="34" charset="0"/>
                <a:ea typeface="Verdana" panose="020B0604030504040204" pitchFamily="34" charset="0"/>
              </a:rPr>
              <a:t>Contents</a:t>
            </a:r>
            <a:endParaRPr lang="ko-KR" altLang="en-US" dirty="0">
              <a:latin typeface="Verdana" panose="020B060403050404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/>
              <a:t>Pneumonia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>
                <a:solidFill>
                  <a:srgbClr val="7030A0"/>
                </a:solidFill>
                <a:latin typeface="Cambria" panose="02040503050406030204" pitchFamily="18" charset="0"/>
              </a:rPr>
              <a:t>Critical Care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/>
              <a:t>COPD</a:t>
            </a:r>
            <a:endParaRPr lang="en-US" altLang="ko-KR" dirty="0" smtClean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/>
              <a:t>Interstitial Lung Disease</a:t>
            </a:r>
          </a:p>
          <a:p>
            <a:r>
              <a:rPr lang="en-US" altLang="ko-KR" dirty="0" smtClean="0"/>
              <a:t>Tuberculosis</a:t>
            </a:r>
          </a:p>
        </p:txBody>
      </p:sp>
    </p:spTree>
    <p:extLst>
      <p:ext uri="{BB962C8B-B14F-4D97-AF65-F5344CB8AC3E}">
        <p14:creationId xmlns:p14="http://schemas.microsoft.com/office/powerpoint/2010/main" val="100543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dirty="0"/>
              <a:t>Impact of acute stress on fit or frail </a:t>
            </a:r>
            <a:r>
              <a:rPr lang="en-US" altLang="ko-KR" sz="2800" dirty="0" smtClean="0"/>
              <a:t>elderly</a:t>
            </a:r>
            <a:endParaRPr lang="ko-KR" altLang="en-US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79615"/>
            <a:ext cx="7488832" cy="423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69393" y="4891125"/>
            <a:ext cx="20746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Ann. Intensive Care (2018) 8:114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91816"/>
            <a:ext cx="8229600" cy="857250"/>
          </a:xfrm>
        </p:spPr>
        <p:txBody>
          <a:bodyPr>
            <a:noAutofit/>
          </a:bodyPr>
          <a:lstStyle/>
          <a:p>
            <a:r>
              <a:rPr lang="en-US" altLang="ko-KR" sz="2800" dirty="0"/>
              <a:t>Risk factors for mortality in elderly and very</a:t>
            </a:r>
            <a:br>
              <a:rPr lang="en-US" altLang="ko-KR" sz="2800" dirty="0"/>
            </a:br>
            <a:r>
              <a:rPr lang="en-US" altLang="ko-KR" sz="2800" dirty="0"/>
              <a:t>elderly critically ill patients with sepsis</a:t>
            </a:r>
            <a:endParaRPr lang="ko-KR" alt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95"/>
          <a:stretch/>
        </p:blipFill>
        <p:spPr bwMode="auto">
          <a:xfrm>
            <a:off x="6491" y="973274"/>
            <a:ext cx="7324725" cy="405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39926" y="4891125"/>
            <a:ext cx="20040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Ann. Intensive Care (2019) 9:26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7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dirty="0"/>
              <a:t>Risk factors for mortality in elderly and very</a:t>
            </a:r>
            <a:br>
              <a:rPr lang="en-US" altLang="ko-KR" sz="2800" dirty="0"/>
            </a:br>
            <a:r>
              <a:rPr lang="en-US" altLang="ko-KR" sz="2800" dirty="0"/>
              <a:t>elderly critically ill patients with sepsis</a:t>
            </a:r>
            <a:endParaRPr lang="ko-KR" alt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3597"/>
            <a:ext cx="8136904" cy="376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7164288" y="4891485"/>
            <a:ext cx="19415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Ann. Intensive Care (2019) 9:26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57200" y="1955100"/>
            <a:ext cx="8075240" cy="25659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08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29" b="84023"/>
          <a:stretch/>
        </p:blipFill>
        <p:spPr bwMode="auto">
          <a:xfrm>
            <a:off x="251520" y="70040"/>
            <a:ext cx="7700963" cy="40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7"/>
          <a:stretch/>
        </p:blipFill>
        <p:spPr bwMode="auto">
          <a:xfrm>
            <a:off x="107504" y="475014"/>
            <a:ext cx="7700963" cy="13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5041"/>
          <a:stretch/>
        </p:blipFill>
        <p:spPr bwMode="auto">
          <a:xfrm>
            <a:off x="0" y="1809778"/>
            <a:ext cx="4912752" cy="263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50" b="18521"/>
          <a:stretch/>
        </p:blipFill>
        <p:spPr bwMode="auto">
          <a:xfrm>
            <a:off x="4089521" y="2859783"/>
            <a:ext cx="5021976" cy="228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07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0248"/>
            <a:ext cx="4307643" cy="3448004"/>
          </a:xfrm>
          <a:prstGeom prst="rect">
            <a:avLst/>
          </a:prstGeom>
        </p:spPr>
      </p:pic>
      <p:pic>
        <p:nvPicPr>
          <p:cNvPr id="2051" name="Picture 3" descr="E:\elderly patients\성별기대수명 추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14224"/>
            <a:ext cx="4968552" cy="369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그룹 6"/>
          <p:cNvGrpSpPr/>
          <p:nvPr/>
        </p:nvGrpSpPr>
        <p:grpSpPr>
          <a:xfrm>
            <a:off x="5580112" y="4038560"/>
            <a:ext cx="1648208" cy="860316"/>
            <a:chOff x="5332072" y="3651870"/>
            <a:chExt cx="1648208" cy="1004332"/>
          </a:xfrm>
        </p:grpSpPr>
        <p:cxnSp>
          <p:nvCxnSpPr>
            <p:cNvPr id="4" name="직선 화살표 연결선 3"/>
            <p:cNvCxnSpPr/>
            <p:nvPr/>
          </p:nvCxnSpPr>
          <p:spPr>
            <a:xfrm flipV="1">
              <a:off x="6156176" y="3651870"/>
              <a:ext cx="0" cy="6350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5332072" y="4286870"/>
              <a:ext cx="1648208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PSI, CURB-65</a:t>
              </a:r>
              <a:endParaRPr lang="ko-KR" altLang="en-US" b="1" dirty="0"/>
            </a:p>
          </p:txBody>
        </p:sp>
      </p:grp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기대 수명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383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dirty="0" smtClean="0"/>
              <a:t>Caring for the critically ill elderly patients</a:t>
            </a:r>
            <a:endParaRPr lang="ko-KR" alt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sz="2800" dirty="0"/>
              <a:t>rights to receive high-quality health </a:t>
            </a:r>
            <a:r>
              <a:rPr lang="en-US" altLang="ko-KR" sz="2800" dirty="0" smtClean="0"/>
              <a:t>care including </a:t>
            </a:r>
            <a:r>
              <a:rPr lang="en-US" altLang="ko-KR" sz="2800" dirty="0"/>
              <a:t>intensive </a:t>
            </a:r>
            <a:r>
              <a:rPr lang="en-US" altLang="ko-KR" sz="2800" dirty="0" smtClean="0"/>
              <a:t>care</a:t>
            </a:r>
          </a:p>
          <a:p>
            <a:r>
              <a:rPr lang="en-US" altLang="ko-KR" sz="2800" dirty="0"/>
              <a:t>high mortality and more related to underlying </a:t>
            </a:r>
            <a:r>
              <a:rPr lang="en-US" altLang="ko-KR" sz="2800" dirty="0" smtClean="0"/>
              <a:t>disease than </a:t>
            </a:r>
            <a:r>
              <a:rPr lang="en-US" altLang="ko-KR" sz="2800" dirty="0"/>
              <a:t>age by </a:t>
            </a:r>
            <a:r>
              <a:rPr lang="en-US" altLang="ko-KR" sz="2800" dirty="0" smtClean="0"/>
              <a:t>itself</a:t>
            </a:r>
          </a:p>
          <a:p>
            <a:r>
              <a:rPr lang="en-US" altLang="ko-KR" sz="2800" dirty="0"/>
              <a:t>Advanced care </a:t>
            </a:r>
            <a:r>
              <a:rPr lang="en-US" altLang="ko-KR" sz="2800" dirty="0" smtClean="0"/>
              <a:t>plan; more </a:t>
            </a:r>
            <a:r>
              <a:rPr lang="en-US" altLang="ko-KR" sz="2800" dirty="0"/>
              <a:t>and more important </a:t>
            </a:r>
            <a:r>
              <a:rPr lang="en-US" altLang="ko-KR" sz="2800" dirty="0" smtClean="0"/>
              <a:t> </a:t>
            </a:r>
          </a:p>
          <a:p>
            <a:pPr marL="0" indent="0">
              <a:buNone/>
            </a:pPr>
            <a:r>
              <a:rPr lang="en-US" altLang="ko-KR" sz="2800" dirty="0" smtClean="0"/>
              <a:t>      - increasing </a:t>
            </a:r>
            <a:r>
              <a:rPr lang="en-US" altLang="ko-KR" sz="2800" dirty="0"/>
              <a:t>number of admission </a:t>
            </a:r>
            <a:endParaRPr lang="en-US" altLang="ko-KR" sz="2800" dirty="0" smtClean="0"/>
          </a:p>
          <a:p>
            <a:pPr marL="0" indent="0"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    -  technological innovation</a:t>
            </a:r>
          </a:p>
          <a:p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9471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Verdana" panose="020B0604030504040204" pitchFamily="34" charset="0"/>
                <a:ea typeface="Verdana" panose="020B0604030504040204" pitchFamily="34" charset="0"/>
              </a:rPr>
              <a:t>Contents</a:t>
            </a:r>
            <a:endParaRPr lang="ko-KR" altLang="en-US" dirty="0">
              <a:latin typeface="Verdana" panose="020B060403050404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/>
              <a:t>Pneumonia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>
                <a:latin typeface="Cambria" panose="02040503050406030204" pitchFamily="18" charset="0"/>
              </a:rPr>
              <a:t>Critical Care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>
                <a:solidFill>
                  <a:srgbClr val="7030A0"/>
                </a:solidFill>
              </a:rPr>
              <a:t>COPD</a:t>
            </a:r>
            <a:endParaRPr lang="en-US" altLang="ko-KR" dirty="0" smtClean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/>
              <a:t>Interstitial Lung Disease</a:t>
            </a:r>
          </a:p>
          <a:p>
            <a:r>
              <a:rPr lang="en-US" altLang="ko-KR" dirty="0" smtClean="0"/>
              <a:t>Tuberculosis</a:t>
            </a:r>
          </a:p>
        </p:txBody>
      </p:sp>
    </p:spTree>
    <p:extLst>
      <p:ext uri="{BB962C8B-B14F-4D97-AF65-F5344CB8AC3E}">
        <p14:creationId xmlns:p14="http://schemas.microsoft.com/office/powerpoint/2010/main" val="100543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dirty="0" smtClean="0"/>
              <a:t>Smoking and Aging-related changes</a:t>
            </a:r>
            <a:endParaRPr lang="ko-KR" alt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1"/>
          <a:stretch/>
        </p:blipFill>
        <p:spPr bwMode="auto">
          <a:xfrm>
            <a:off x="1619672" y="864757"/>
            <a:ext cx="6048672" cy="426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69870" y="4886480"/>
            <a:ext cx="26741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Semin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Respir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Crit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Care Med 2010;31:596-606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1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Prevalence of COPD by age</a:t>
            </a:r>
            <a:endParaRPr lang="ko-KR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7614"/>
            <a:ext cx="6704062" cy="330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58786" y="4897279"/>
            <a:ext cx="2185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Clin Geriatr Med 33 (2017) 539–552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38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Ageing and </a:t>
            </a:r>
            <a:r>
              <a:rPr lang="en-US" altLang="ko-KR" dirty="0" err="1" smtClean="0"/>
              <a:t>multimoribidity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81603" y="4886479"/>
            <a:ext cx="1962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Eur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Respir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J 2014;44:1055-1068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82323"/>
            <a:ext cx="5031668" cy="368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18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COPD in Elderly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Under-diagnosis &amp; under-treatment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- nonspecific symptoms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- physical, cognitive and educational 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- polypharmacy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- adverse effect</a:t>
            </a:r>
          </a:p>
        </p:txBody>
      </p:sp>
    </p:spTree>
    <p:extLst>
      <p:ext uri="{BB962C8B-B14F-4D97-AF65-F5344CB8AC3E}">
        <p14:creationId xmlns:p14="http://schemas.microsoft.com/office/powerpoint/2010/main" val="184017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Verdana" panose="020B0604030504040204" pitchFamily="34" charset="0"/>
                <a:ea typeface="Verdana" panose="020B0604030504040204" pitchFamily="34" charset="0"/>
              </a:rPr>
              <a:t>Contents</a:t>
            </a:r>
            <a:endParaRPr lang="ko-KR" altLang="en-US" dirty="0">
              <a:latin typeface="Verdana" panose="020B060403050404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/>
              <a:t>Pneumonia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>
                <a:latin typeface="Cambria" panose="02040503050406030204" pitchFamily="18" charset="0"/>
              </a:rPr>
              <a:t>Critical Care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/>
              <a:t>COPD</a:t>
            </a:r>
            <a:endParaRPr lang="en-US" altLang="ko-KR" dirty="0" smtClean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>
                <a:solidFill>
                  <a:srgbClr val="7030A0"/>
                </a:solidFill>
              </a:rPr>
              <a:t>Interstitial Lung Disease</a:t>
            </a:r>
          </a:p>
          <a:p>
            <a:r>
              <a:rPr lang="en-US" altLang="ko-KR" dirty="0" smtClean="0"/>
              <a:t>Tuberculosis</a:t>
            </a:r>
          </a:p>
        </p:txBody>
      </p:sp>
    </p:spTree>
    <p:extLst>
      <p:ext uri="{BB962C8B-B14F-4D97-AF65-F5344CB8AC3E}">
        <p14:creationId xmlns:p14="http://schemas.microsoft.com/office/powerpoint/2010/main" val="100543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ILD in the Elderly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48064" y="1131590"/>
            <a:ext cx="3744416" cy="3394472"/>
          </a:xfrm>
        </p:spPr>
        <p:txBody>
          <a:bodyPr>
            <a:normAutofit fontScale="77500" lnSpcReduction="20000"/>
          </a:bodyPr>
          <a:lstStyle/>
          <a:p>
            <a:r>
              <a:rPr lang="en-US" altLang="ko-KR" sz="2300" dirty="0" smtClean="0"/>
              <a:t>Elderly;  ≥ 70 years</a:t>
            </a:r>
          </a:p>
          <a:p>
            <a:r>
              <a:rPr lang="en-US" altLang="ko-KR" sz="2300" dirty="0" smtClean="0"/>
              <a:t>Prospective cohort study</a:t>
            </a:r>
          </a:p>
          <a:p>
            <a:r>
              <a:rPr lang="en-US" altLang="ko-KR" sz="2300" dirty="0" smtClean="0"/>
              <a:t>327 subjects enrolled,</a:t>
            </a:r>
          </a:p>
          <a:p>
            <a:pPr>
              <a:buFont typeface="Wingdings"/>
              <a:buChar char="à"/>
            </a:pPr>
            <a:r>
              <a:rPr lang="en-US" altLang="ko-KR" sz="2300" dirty="0" smtClean="0"/>
              <a:t>80 (24%) were elderly.</a:t>
            </a:r>
          </a:p>
          <a:p>
            <a:pPr marL="0" indent="0">
              <a:buNone/>
            </a:pPr>
            <a:endParaRPr lang="en-US" altLang="ko-KR" sz="2000" dirty="0"/>
          </a:p>
          <a:p>
            <a:r>
              <a:rPr lang="en-US" altLang="ko-KR" sz="2300" dirty="0" smtClean="0"/>
              <a:t>The need for every patients with new-onset ILD, regardless of age, to be surveyed for exposures and findings of CTD.</a:t>
            </a:r>
          </a:p>
          <a:p>
            <a:r>
              <a:rPr lang="en-US" altLang="ko-KR" sz="2300" dirty="0" smtClean="0"/>
              <a:t>No differences in pulmonary function or 3-year mortality between nonelderly and elderly subjects.</a:t>
            </a:r>
          </a:p>
          <a:p>
            <a:endParaRPr lang="en-US" altLang="ko-KR" sz="2000" dirty="0"/>
          </a:p>
          <a:p>
            <a:endParaRPr lang="ko-KR" alt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9582"/>
            <a:ext cx="488176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29649" y="2859781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34%</a:t>
            </a:r>
            <a:endParaRPr lang="ko-KR" altLang="en-US" sz="2400" b="1" dirty="0">
              <a:latin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9952" y="1923678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45%</a:t>
            </a:r>
            <a:endParaRPr lang="ko-KR" altLang="en-US" sz="2400" b="1" dirty="0">
              <a:latin typeface="Cambria Math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5388" y="4035102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8%</a:t>
            </a:r>
            <a:endParaRPr lang="ko-KR" altLang="en-US" b="1" dirty="0">
              <a:latin typeface="Cambria Math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9650" y="3651870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11%</a:t>
            </a:r>
            <a:endParaRPr lang="ko-KR" altLang="en-US" sz="2400" b="1" dirty="0">
              <a:latin typeface="Cambria Math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23657" y="4876006"/>
            <a:ext cx="1720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Chest 2017;151(4):838-844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60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Verdana" panose="020B0604030504040204" pitchFamily="34" charset="0"/>
                <a:ea typeface="Verdana" panose="020B0604030504040204" pitchFamily="34" charset="0"/>
              </a:rPr>
              <a:t>Contents</a:t>
            </a:r>
            <a:endParaRPr lang="ko-KR" altLang="en-US" dirty="0">
              <a:latin typeface="Verdana" panose="020B060403050404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/>
              <a:t>Pneumonia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>
                <a:latin typeface="Cambria" panose="02040503050406030204" pitchFamily="18" charset="0"/>
              </a:rPr>
              <a:t>Critical Care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/>
              <a:t>COPD</a:t>
            </a:r>
            <a:endParaRPr lang="en-US" altLang="ko-KR" dirty="0" smtClean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/>
              <a:t>Interstitial Lung Disease</a:t>
            </a:r>
          </a:p>
          <a:p>
            <a:r>
              <a:rPr lang="en-US" altLang="ko-KR" dirty="0" smtClean="0">
                <a:solidFill>
                  <a:srgbClr val="7030A0"/>
                </a:solidFill>
              </a:rPr>
              <a:t>Tuberculosis</a:t>
            </a:r>
          </a:p>
        </p:txBody>
      </p:sp>
    </p:spTree>
    <p:extLst>
      <p:ext uri="{BB962C8B-B14F-4D97-AF65-F5344CB8AC3E}">
        <p14:creationId xmlns:p14="http://schemas.microsoft.com/office/powerpoint/2010/main" val="100543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4450"/>
            <a:ext cx="4104456" cy="41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77" y="943322"/>
            <a:ext cx="3834463" cy="42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12664" y="4894260"/>
            <a:ext cx="3831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 Korean Med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Sci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2005;20:784-9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dirty="0" smtClean="0"/>
              <a:t>Diagnostic problems of Pulmonary tuberculosis</a:t>
            </a:r>
            <a:br>
              <a:rPr lang="en-US" altLang="ko-KR" sz="2400" dirty="0" smtClean="0"/>
            </a:br>
            <a:r>
              <a:rPr lang="en-US" altLang="ko-KR" sz="2400" dirty="0" smtClean="0"/>
              <a:t> in Elderly Patients</a:t>
            </a:r>
            <a:endParaRPr lang="ko-KR" altLang="en-US" sz="2400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4697976" y="2508126"/>
            <a:ext cx="3762455" cy="57606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107504" y="2829643"/>
            <a:ext cx="1800200" cy="21194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027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62701" b="8423"/>
          <a:stretch/>
        </p:blipFill>
        <p:spPr bwMode="auto">
          <a:xfrm>
            <a:off x="0" y="0"/>
            <a:ext cx="5832648" cy="875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/>
        </p:nvSpPr>
        <p:spPr>
          <a:xfrm>
            <a:off x="4131370" y="1059582"/>
            <a:ext cx="1592757" cy="7128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076056" y="411510"/>
            <a:ext cx="4493868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2019.6.19</a:t>
            </a:r>
          </a:p>
          <a:p>
            <a:r>
              <a:rPr lang="en-US" altLang="ko-KR" dirty="0" smtClean="0"/>
              <a:t>≥ 80</a:t>
            </a:r>
            <a:r>
              <a:rPr lang="ko-KR" altLang="en-US" dirty="0" smtClean="0"/>
              <a:t>세</a:t>
            </a:r>
            <a:r>
              <a:rPr lang="en-US" altLang="ko-KR" dirty="0" smtClean="0"/>
              <a:t>;</a:t>
            </a:r>
            <a:r>
              <a:rPr lang="ko-KR" altLang="en-US" dirty="0" smtClean="0"/>
              <a:t> </a:t>
            </a:r>
            <a:r>
              <a:rPr lang="en-US" altLang="ko-KR" dirty="0" smtClean="0"/>
              <a:t>16/58 = 27.5%</a:t>
            </a:r>
          </a:p>
          <a:p>
            <a:r>
              <a:rPr lang="en-US" altLang="ko-KR" dirty="0"/>
              <a:t>≥ 70</a:t>
            </a:r>
            <a:r>
              <a:rPr lang="ko-KR" altLang="en-US" dirty="0" smtClean="0"/>
              <a:t>세</a:t>
            </a:r>
            <a:r>
              <a:rPr lang="en-US" altLang="ko-KR" dirty="0" smtClean="0"/>
              <a:t>;</a:t>
            </a:r>
            <a:r>
              <a:rPr lang="ko-KR" altLang="en-US" dirty="0" smtClean="0"/>
              <a:t> </a:t>
            </a:r>
            <a:r>
              <a:rPr lang="en-US" altLang="ko-KR" dirty="0" smtClean="0"/>
              <a:t>40/58 = 68.9%</a:t>
            </a:r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dirty="0" smtClean="0"/>
              <a:t>2018.5.1-2019.5.31</a:t>
            </a:r>
          </a:p>
          <a:p>
            <a:r>
              <a:rPr lang="en-US" altLang="ko-KR" dirty="0"/>
              <a:t>≥ 80</a:t>
            </a:r>
            <a:r>
              <a:rPr lang="ko-KR" altLang="en-US" dirty="0" smtClean="0"/>
              <a:t>세</a:t>
            </a:r>
            <a:endParaRPr lang="en-US" altLang="ko-KR" dirty="0" smtClean="0"/>
          </a:p>
          <a:p>
            <a:r>
              <a:rPr lang="en-US" altLang="ko-KR" dirty="0" smtClean="0"/>
              <a:t>334/1126 = 29.6 = 30%</a:t>
            </a:r>
          </a:p>
          <a:p>
            <a:endParaRPr lang="en-US" altLang="ko-KR" dirty="0"/>
          </a:p>
          <a:p>
            <a:r>
              <a:rPr lang="ko-KR" altLang="en-US" dirty="0" smtClean="0"/>
              <a:t>평균 </a:t>
            </a:r>
            <a:r>
              <a:rPr lang="ko-KR" altLang="en-US" dirty="0" smtClean="0"/>
              <a:t>연령 </a:t>
            </a:r>
            <a:r>
              <a:rPr lang="en-US" altLang="ko-KR" dirty="0" smtClean="0"/>
              <a:t>72</a:t>
            </a:r>
            <a:r>
              <a:rPr lang="ko-KR" altLang="en-US" dirty="0" smtClean="0"/>
              <a:t>세(</a:t>
            </a:r>
            <a:r>
              <a:rPr lang="en-US" altLang="ko-KR" dirty="0"/>
              <a:t>20</a:t>
            </a:r>
            <a:r>
              <a:rPr lang="ko-KR" altLang="en-US" dirty="0"/>
              <a:t>대 </a:t>
            </a:r>
            <a:r>
              <a:rPr lang="en-US" altLang="ko-KR" dirty="0"/>
              <a:t>11</a:t>
            </a:r>
            <a:r>
              <a:rPr lang="ko-KR" altLang="en-US" dirty="0"/>
              <a:t>명 </a:t>
            </a:r>
            <a:r>
              <a:rPr lang="ko-KR" altLang="en-US" dirty="0" smtClean="0"/>
              <a:t>포함</a:t>
            </a:r>
            <a:r>
              <a:rPr lang="en-US" altLang="ko-KR" dirty="0" smtClean="0"/>
              <a:t>)</a:t>
            </a:r>
            <a:endParaRPr lang="en-US" altLang="ko-KR" dirty="0" smtClean="0"/>
          </a:p>
        </p:txBody>
      </p:sp>
      <p:sp>
        <p:nvSpPr>
          <p:cNvPr id="2" name="직사각형 1"/>
          <p:cNvSpPr/>
          <p:nvPr/>
        </p:nvSpPr>
        <p:spPr>
          <a:xfrm>
            <a:off x="395536" y="1059582"/>
            <a:ext cx="1152128" cy="67687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927748" y="3219822"/>
            <a:ext cx="3917804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CURB-65</a:t>
            </a:r>
            <a:endParaRPr lang="en-US" altLang="ko-KR" dirty="0"/>
          </a:p>
          <a:p>
            <a:pPr marL="285750" indent="-285750">
              <a:buFont typeface="Wingdings"/>
              <a:buChar char="à"/>
            </a:pPr>
            <a:r>
              <a:rPr lang="en-US" altLang="ko-KR" dirty="0">
                <a:sym typeface="Wingdings" panose="05000000000000000000" pitchFamily="2" charset="2"/>
              </a:rPr>
              <a:t>65</a:t>
            </a:r>
            <a:r>
              <a:rPr lang="ko-KR" altLang="en-US" dirty="0">
                <a:sym typeface="Wingdings" panose="05000000000000000000" pitchFamily="2" charset="2"/>
              </a:rPr>
              <a:t>세는 </a:t>
            </a:r>
            <a:r>
              <a:rPr lang="en-US" altLang="ko-KR" dirty="0">
                <a:sym typeface="Wingdings" panose="05000000000000000000" pitchFamily="2" charset="2"/>
              </a:rPr>
              <a:t>cut-off value</a:t>
            </a:r>
            <a:r>
              <a:rPr lang="ko-KR" altLang="en-US" dirty="0">
                <a:sym typeface="Wingdings" panose="05000000000000000000" pitchFamily="2" charset="2"/>
              </a:rPr>
              <a:t>로 적절한가</a:t>
            </a:r>
            <a:r>
              <a:rPr lang="en-US" altLang="ko-KR" dirty="0">
                <a:sym typeface="Wingdings" panose="05000000000000000000" pitchFamily="2" charset="2"/>
              </a:rPr>
              <a:t>?</a:t>
            </a:r>
          </a:p>
          <a:p>
            <a:pPr marL="285750" indent="-285750">
              <a:buFont typeface="Wingdings"/>
              <a:buChar char="à"/>
            </a:pPr>
            <a:r>
              <a:rPr lang="en-US" altLang="ko-KR" dirty="0">
                <a:sym typeface="Wingdings" panose="05000000000000000000" pitchFamily="2" charset="2"/>
              </a:rPr>
              <a:t>65</a:t>
            </a:r>
            <a:r>
              <a:rPr lang="ko-KR" altLang="en-US" dirty="0">
                <a:sym typeface="Wingdings" panose="05000000000000000000" pitchFamily="2" charset="2"/>
              </a:rPr>
              <a:t>세 이상의 폐렴 환자는</a:t>
            </a:r>
            <a:endParaRPr lang="en-US" altLang="ko-KR" dirty="0">
              <a:sym typeface="Wingdings" panose="05000000000000000000" pitchFamily="2" charset="2"/>
            </a:endParaRPr>
          </a:p>
          <a:p>
            <a:r>
              <a:rPr lang="en-US" altLang="ko-KR" dirty="0">
                <a:sym typeface="Wingdings" panose="05000000000000000000" pitchFamily="2" charset="2"/>
              </a:rPr>
              <a:t>CURB</a:t>
            </a:r>
            <a:r>
              <a:rPr lang="ko-KR" altLang="en-US" dirty="0">
                <a:sym typeface="Wingdings" panose="05000000000000000000" pitchFamily="2" charset="2"/>
              </a:rPr>
              <a:t>로 예후 판별이 가능한가</a:t>
            </a:r>
            <a:r>
              <a:rPr lang="en-US" altLang="ko-KR" dirty="0">
                <a:sym typeface="Wingdings" panose="05000000000000000000" pitchFamily="2" charset="2"/>
              </a:rPr>
              <a:t>?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585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dirty="0" smtClean="0"/>
              <a:t>Tuberculosis in Young Adults and the Elderly</a:t>
            </a:r>
            <a:br>
              <a:rPr lang="en-US" altLang="ko-KR" sz="2400" dirty="0" smtClean="0"/>
            </a:br>
            <a:r>
              <a:rPr lang="en-US" altLang="ko-KR" sz="1400" dirty="0" smtClean="0"/>
              <a:t>A Prospective Comparison Study</a:t>
            </a:r>
            <a:endParaRPr lang="ko-KR" altLang="en-US" sz="14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9582"/>
            <a:ext cx="566833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12664" y="4894260"/>
            <a:ext cx="3831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JChest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1994; 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106:28-32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2029455" y="2499742"/>
            <a:ext cx="1800200" cy="23419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2006140" y="2947647"/>
            <a:ext cx="1800200" cy="23419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2004151" y="3187224"/>
            <a:ext cx="1800200" cy="23419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737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dirty="0" smtClean="0"/>
              <a:t>Therapeutic </a:t>
            </a:r>
            <a:r>
              <a:rPr lang="en-US" altLang="ko-KR" sz="2400" dirty="0"/>
              <a:t>problems of Pulmonary tuberculosis</a:t>
            </a:r>
            <a:br>
              <a:rPr lang="en-US" altLang="ko-KR" sz="2400" dirty="0"/>
            </a:br>
            <a:r>
              <a:rPr lang="en-US" altLang="ko-KR" sz="2400" dirty="0"/>
              <a:t> in Elderly Patients</a:t>
            </a:r>
            <a:endParaRPr lang="ko-KR" altLang="en-US" sz="24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r="-506" b="9661"/>
          <a:stretch/>
        </p:blipFill>
        <p:spPr bwMode="auto">
          <a:xfrm>
            <a:off x="2051720" y="1028100"/>
            <a:ext cx="4831783" cy="411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12664" y="4894260"/>
            <a:ext cx="3831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 Korean Med </a:t>
            </a:r>
            <a:r>
              <a:rPr lang="en-US" altLang="ko-KR" sz="1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Sci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2005;20:784-9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2051721" y="2193541"/>
            <a:ext cx="1800200" cy="23419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1944703" y="3902903"/>
            <a:ext cx="1800200" cy="23419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04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Conclusions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dirty="0" smtClean="0"/>
              <a:t>Pneumonia</a:t>
            </a:r>
            <a:r>
              <a:rPr lang="en-US" altLang="ko-KR" sz="2800" dirty="0" smtClean="0"/>
              <a:t> </a:t>
            </a:r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-</a:t>
            </a:r>
            <a:r>
              <a:rPr lang="en-US" altLang="ko-KR" sz="1800" dirty="0" smtClean="0"/>
              <a:t>Difficult to diagnosis</a:t>
            </a:r>
          </a:p>
          <a:p>
            <a:pPr marL="0" indent="0">
              <a:buNone/>
            </a:pPr>
            <a:r>
              <a:rPr lang="en-US" altLang="ko-KR" sz="1800" dirty="0"/>
              <a:t> </a:t>
            </a:r>
            <a:r>
              <a:rPr lang="en-US" altLang="ko-KR" sz="1800" dirty="0" smtClean="0"/>
              <a:t> -Complications related to treatment</a:t>
            </a:r>
          </a:p>
          <a:p>
            <a:pPr marL="0" indent="0">
              <a:buNone/>
            </a:pPr>
            <a:r>
              <a:rPr lang="en-US" altLang="ko-KR" sz="1800" dirty="0"/>
              <a:t> </a:t>
            </a:r>
            <a:r>
              <a:rPr lang="en-US" altLang="ko-KR" sz="1800" dirty="0" smtClean="0"/>
              <a:t> -Poor prognosis according to increasing age, but need to set new </a:t>
            </a:r>
            <a:r>
              <a:rPr lang="en-US" altLang="ko-KR" sz="1800" dirty="0" smtClean="0"/>
              <a:t>point</a:t>
            </a:r>
          </a:p>
          <a:p>
            <a:pPr marL="0" indent="0">
              <a:buNone/>
            </a:pPr>
            <a:endParaRPr lang="en-US" altLang="ko-KR" sz="1800" dirty="0" smtClean="0"/>
          </a:p>
          <a:p>
            <a:r>
              <a:rPr lang="en-US" altLang="ko-KR" sz="2400" dirty="0" smtClean="0"/>
              <a:t>Critical Care </a:t>
            </a:r>
          </a:p>
          <a:p>
            <a:pPr marL="0" indent="0">
              <a:buNone/>
            </a:pPr>
            <a:r>
              <a:rPr lang="en-US" altLang="ko-KR" sz="1800" dirty="0"/>
              <a:t> </a:t>
            </a:r>
            <a:r>
              <a:rPr lang="en-US" altLang="ko-KR" sz="1800" dirty="0" smtClean="0"/>
              <a:t>- a lot of unsolved problems</a:t>
            </a:r>
          </a:p>
          <a:p>
            <a:pPr marL="0" indent="0">
              <a:buNone/>
            </a:pPr>
            <a:r>
              <a:rPr lang="en-US" altLang="ko-KR" sz="1800" dirty="0"/>
              <a:t> </a:t>
            </a:r>
            <a:r>
              <a:rPr lang="en-US" altLang="ko-KR" sz="1800" dirty="0" smtClean="0"/>
              <a:t>- Advanced care plan</a:t>
            </a:r>
          </a:p>
          <a:p>
            <a:pPr marL="0" indent="0">
              <a:buNone/>
            </a:pPr>
            <a:endParaRPr lang="en-US" altLang="ko-KR" sz="2000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71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Conclusions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sz="2400" dirty="0" smtClean="0"/>
              <a:t>COPD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- </a:t>
            </a:r>
            <a:r>
              <a:rPr lang="en-US" altLang="ko-KR" sz="1800" dirty="0" smtClean="0"/>
              <a:t>multi-morbidities &amp; polypharmacy</a:t>
            </a:r>
          </a:p>
          <a:p>
            <a:pPr marL="0" indent="0">
              <a:buNone/>
            </a:pPr>
            <a:r>
              <a:rPr lang="en-US" altLang="ko-KR" sz="1800" dirty="0"/>
              <a:t> </a:t>
            </a:r>
            <a:r>
              <a:rPr lang="en-US" altLang="ko-KR" sz="1800" dirty="0" smtClean="0"/>
              <a:t> - </a:t>
            </a:r>
            <a:r>
              <a:rPr lang="en-US" altLang="ko-KR" sz="1800" dirty="0" err="1" smtClean="0"/>
              <a:t>underdiagnosis</a:t>
            </a:r>
            <a:endParaRPr lang="en-US" altLang="ko-KR" sz="1800" dirty="0" smtClean="0"/>
          </a:p>
          <a:p>
            <a:r>
              <a:rPr lang="en-US" altLang="ko-KR" sz="2400" dirty="0" smtClean="0"/>
              <a:t>ILD</a:t>
            </a:r>
            <a:r>
              <a:rPr lang="en-US" altLang="ko-KR" sz="2800" dirty="0" smtClean="0"/>
              <a:t> </a:t>
            </a:r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- Other than IPF</a:t>
            </a:r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- No differences of prognosis </a:t>
            </a:r>
            <a:r>
              <a:rPr lang="en-US" altLang="ko-KR" sz="2000" dirty="0" err="1" smtClean="0"/>
              <a:t>bwt</a:t>
            </a:r>
            <a:r>
              <a:rPr lang="en-US" altLang="ko-KR" sz="2000" dirty="0" smtClean="0"/>
              <a:t> elderly and non-elderly</a:t>
            </a:r>
          </a:p>
          <a:p>
            <a:r>
              <a:rPr lang="en-US" altLang="ko-KR" sz="2400" dirty="0" smtClean="0"/>
              <a:t>Tuberculosis </a:t>
            </a:r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- </a:t>
            </a:r>
            <a:r>
              <a:rPr lang="en-US" altLang="ko-KR" sz="1800" dirty="0" smtClean="0"/>
              <a:t>atypical clinical and radiological presentation</a:t>
            </a:r>
          </a:p>
          <a:p>
            <a:pPr marL="0" indent="0">
              <a:buNone/>
            </a:pPr>
            <a:r>
              <a:rPr lang="en-US" altLang="ko-KR" sz="1800" dirty="0"/>
              <a:t> </a:t>
            </a:r>
            <a:r>
              <a:rPr lang="en-US" altLang="ko-KR" sz="1800" dirty="0" smtClean="0"/>
              <a:t>- Adverse effect of medication</a:t>
            </a:r>
          </a:p>
          <a:p>
            <a:pPr marL="0" indent="0">
              <a:buNone/>
            </a:pPr>
            <a:endParaRPr lang="en-US" altLang="ko-KR" sz="2000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878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 smtClean="0">
                <a:solidFill>
                  <a:srgbClr val="7030A0"/>
                </a:solidFill>
              </a:rPr>
              <a:t>Thank you for your attention</a:t>
            </a:r>
            <a:endParaRPr lang="ko-KR" alt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Picture 2" descr="E:\elderly patients\나이는 숫자에 불과해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4"/>
          <a:stretch/>
        </p:blipFill>
        <p:spPr bwMode="auto">
          <a:xfrm>
            <a:off x="467544" y="1203598"/>
            <a:ext cx="757038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63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b="1" dirty="0"/>
              <a:t>Defining community acquired pneumonia severity </a:t>
            </a:r>
            <a:r>
              <a:rPr lang="en-US" altLang="ko-KR" sz="2400" b="1" dirty="0" smtClean="0"/>
              <a:t>on presentation </a:t>
            </a:r>
            <a:r>
              <a:rPr lang="en-US" altLang="ko-KR" sz="2400" b="1" dirty="0"/>
              <a:t>to </a:t>
            </a:r>
            <a:r>
              <a:rPr lang="en-US" altLang="ko-KR" sz="2400" b="1" dirty="0" smtClean="0"/>
              <a:t>hospital</a:t>
            </a:r>
            <a:endParaRPr lang="ko-KR" altLang="en-US" sz="24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4703" y="1119339"/>
            <a:ext cx="8229600" cy="339447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553501" y="4876005"/>
            <a:ext cx="15904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Thorax 2003;58:377–382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7" y="1122590"/>
            <a:ext cx="6053137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175047" y="1874860"/>
            <a:ext cx="5760640" cy="134496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34" y="3171004"/>
            <a:ext cx="3920766" cy="195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5263148" y="4455682"/>
            <a:ext cx="3779912" cy="210237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745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dirty="0"/>
              <a:t>Interrelationship of risk factors, acute illness, and outcomes in </a:t>
            </a:r>
            <a:r>
              <a:rPr lang="en-US" altLang="ko-KR" sz="2800" dirty="0" smtClean="0"/>
              <a:t>CAP</a:t>
            </a:r>
            <a:endParaRPr lang="ko-KR" altLang="en-US" sz="2800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31589"/>
            <a:ext cx="6336704" cy="392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12664" y="4894260"/>
            <a:ext cx="3831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Current Opinion in Infectious Diseases </a:t>
            </a:r>
            <a:r>
              <a:rPr lang="en-US" altLang="ko-KR" sz="1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2011,24:142–147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16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Clinical manifestations</a:t>
            </a:r>
            <a:endParaRPr lang="ko-KR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4183544" cy="383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69"/>
          <a:stretch/>
        </p:blipFill>
        <p:spPr bwMode="auto">
          <a:xfrm>
            <a:off x="3444040" y="998007"/>
            <a:ext cx="1632016" cy="17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0"/>
          <a:stretch/>
        </p:blipFill>
        <p:spPr bwMode="auto">
          <a:xfrm>
            <a:off x="5076056" y="997701"/>
            <a:ext cx="3974048" cy="17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6" y="2883556"/>
            <a:ext cx="8892480" cy="225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59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dirty="0"/>
              <a:t>Algorithm for critically ill patients over 80y</a:t>
            </a:r>
            <a:endParaRPr lang="ko-KR" alt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069393" y="4891125"/>
            <a:ext cx="20746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Ann. Intensive Care (2018) 8:114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61"/>
          <a:stretch/>
        </p:blipFill>
        <p:spPr bwMode="auto">
          <a:xfrm>
            <a:off x="4610116" y="3838424"/>
            <a:ext cx="4276725" cy="105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51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000" dirty="0"/>
              <a:t>ICU admission characteristics and mortality</a:t>
            </a:r>
            <a:br>
              <a:rPr lang="en-US" altLang="ko-KR" sz="2000" dirty="0"/>
            </a:br>
            <a:r>
              <a:rPr lang="en-US" altLang="ko-KR" sz="2000" dirty="0"/>
              <a:t>rates among elderly and very elderly patients</a:t>
            </a:r>
            <a:endParaRPr lang="ko-KR" altLang="en-US" sz="2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19622"/>
            <a:ext cx="4626387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307" y="1608449"/>
            <a:ext cx="4517614" cy="240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78875" y="4891125"/>
            <a:ext cx="25651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Intensive Care Med (2012) 38:1654–1661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07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Verdana" panose="020B0604030504040204" pitchFamily="34" charset="0"/>
                <a:ea typeface="Verdana" panose="020B0604030504040204" pitchFamily="34" charset="0"/>
              </a:rPr>
              <a:t>Contents</a:t>
            </a:r>
            <a:endParaRPr lang="ko-KR" altLang="en-US" dirty="0">
              <a:latin typeface="Verdana" panose="020B060403050404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/>
              <a:t>Pneumonia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>
                <a:latin typeface="Cambria" panose="02040503050406030204" pitchFamily="18" charset="0"/>
              </a:rPr>
              <a:t>Critical Care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/>
              <a:t>COPD</a:t>
            </a:r>
            <a:endParaRPr lang="en-US" altLang="ko-KR" dirty="0" smtClean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/>
              <a:t>Interstitial Lung Disease</a:t>
            </a:r>
          </a:p>
          <a:p>
            <a:r>
              <a:rPr lang="en-US" altLang="ko-KR" dirty="0" smtClean="0"/>
              <a:t>Tuberculosis</a:t>
            </a:r>
          </a:p>
        </p:txBody>
      </p:sp>
    </p:spTree>
    <p:extLst>
      <p:ext uri="{BB962C8B-B14F-4D97-AF65-F5344CB8AC3E}">
        <p14:creationId xmlns:p14="http://schemas.microsoft.com/office/powerpoint/2010/main" val="250416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3598"/>
            <a:ext cx="3705225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0736"/>
            <a:ext cx="3767138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78875" y="4891125"/>
            <a:ext cx="25651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Intensive Care Med (2012) 38:1654–1661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474662" y="19548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altLang="ko-KR" sz="2000" dirty="0" smtClean="0"/>
              <a:t>ICU admission characteristics and mortality</a:t>
            </a:r>
            <a:br>
              <a:rPr lang="en-US" altLang="ko-KR" sz="2000" dirty="0" smtClean="0"/>
            </a:br>
            <a:r>
              <a:rPr lang="en-US" altLang="ko-KR" sz="2000" dirty="0" smtClean="0"/>
              <a:t>rates among elderly and very elderly patients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6885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Verdana" panose="020B0604030504040204" pitchFamily="34" charset="0"/>
                <a:ea typeface="Verdana" panose="020B0604030504040204" pitchFamily="34" charset="0"/>
              </a:rPr>
              <a:t>Contents</a:t>
            </a:r>
            <a:endParaRPr lang="ko-KR" altLang="en-US" dirty="0">
              <a:latin typeface="Verdana" panose="020B060403050404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solidFill>
                  <a:srgbClr val="7030A0"/>
                </a:solidFill>
              </a:rPr>
              <a:t>Pneumonia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>
                <a:latin typeface="Cambria" panose="02040503050406030204" pitchFamily="18" charset="0"/>
              </a:rPr>
              <a:t>Critical Care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/>
              <a:t>COPD</a:t>
            </a:r>
            <a:endParaRPr lang="en-US" altLang="ko-KR" dirty="0" smtClean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 smtClean="0"/>
              <a:t>Interstitial Lung Disease</a:t>
            </a:r>
          </a:p>
          <a:p>
            <a:r>
              <a:rPr lang="en-US" altLang="ko-KR" dirty="0" smtClean="0"/>
              <a:t>Tuberculosis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9872" y="1352699"/>
            <a:ext cx="23453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Cambria" panose="02040503050406030204" pitchFamily="18" charset="0"/>
                <a:ea typeface="Cambria" panose="02040503050406030204" pitchFamily="18" charset="0"/>
              </a:rPr>
              <a:t>- Clinical presentation</a:t>
            </a:r>
          </a:p>
          <a:p>
            <a:r>
              <a:rPr lang="en-US" altLang="ko-KR" dirty="0" smtClean="0">
                <a:latin typeface="Cambria" panose="02040503050406030204" pitchFamily="18" charset="0"/>
                <a:ea typeface="Cambria" panose="02040503050406030204" pitchFamily="18" charset="0"/>
              </a:rPr>
              <a:t>- Causative agents</a:t>
            </a:r>
          </a:p>
          <a:p>
            <a:r>
              <a:rPr lang="en-US" altLang="ko-KR" dirty="0" smtClean="0">
                <a:latin typeface="Cambria" panose="02040503050406030204" pitchFamily="18" charset="0"/>
                <a:ea typeface="Cambria" panose="02040503050406030204" pitchFamily="18" charset="0"/>
              </a:rPr>
              <a:t>- Prognosis</a:t>
            </a:r>
            <a:endParaRPr lang="ko-KR" alt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8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CAP in the Elderly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09809" y="4897279"/>
            <a:ext cx="3134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AM J RESPIR CRIT CARE MED 1997;156:1908–1914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7614"/>
            <a:ext cx="652690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1177493" y="3435846"/>
            <a:ext cx="2304256" cy="28803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967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CAP in the Elderly</a:t>
            </a:r>
            <a:endParaRPr lang="ko-KR" alt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21" y="927990"/>
            <a:ext cx="4680520" cy="421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09809" y="4897279"/>
            <a:ext cx="3134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AM J RESPIR CRIT CARE MED 1997;156:1908–1914</a:t>
            </a:r>
            <a:endParaRPr lang="ko-KR" altLang="en-US" sz="1000" dirty="0">
              <a:latin typeface="Cambria Math" panose="02040503050406030204" pitchFamily="18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267744" y="1779662"/>
            <a:ext cx="2304256" cy="21602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2329621" y="2571750"/>
            <a:ext cx="2304256" cy="50405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2270478" y="3723878"/>
            <a:ext cx="2304256" cy="21602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662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8755</TotalTime>
  <Words>1990</Words>
  <Application>Microsoft Office PowerPoint</Application>
  <PresentationFormat>화면 슬라이드 쇼(16:9)</PresentationFormat>
  <Paragraphs>395</Paragraphs>
  <Slides>60</Slides>
  <Notes>10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60</vt:i4>
      </vt:variant>
    </vt:vector>
  </HeadingPairs>
  <TitlesOfParts>
    <vt:vector size="61" baseType="lpstr">
      <vt:lpstr>Office 테마</vt:lpstr>
      <vt:lpstr>Respiratory Disease in Elderly Patients</vt:lpstr>
      <vt:lpstr>노인 기준 연령으로 적합한 나이?</vt:lpstr>
      <vt:lpstr>UN이 정한 연령분류표</vt:lpstr>
      <vt:lpstr>기대 수명</vt:lpstr>
      <vt:lpstr>PowerPoint 프레젠테이션</vt:lpstr>
      <vt:lpstr>Contents</vt:lpstr>
      <vt:lpstr>Contents</vt:lpstr>
      <vt:lpstr>CAP in the Elderly</vt:lpstr>
      <vt:lpstr>CAP in the Elderly</vt:lpstr>
      <vt:lpstr>CAP in Elderly</vt:lpstr>
      <vt:lpstr>Etiology of CAP by age-group</vt:lpstr>
      <vt:lpstr>Pneumonia in Elderly</vt:lpstr>
      <vt:lpstr>CASE 91/F</vt:lpstr>
      <vt:lpstr>PowerPoint 프레젠테이션</vt:lpstr>
      <vt:lpstr>PowerPoint 프레젠테이션</vt:lpstr>
      <vt:lpstr>PowerPoint 프레젠테이션</vt:lpstr>
      <vt:lpstr>PowerPoint 프레젠테이션</vt:lpstr>
      <vt:lpstr>A PREDICTION RULE TO IDENTIFY LOW-RISK PATIENTS WITH CAP</vt:lpstr>
      <vt:lpstr>PSI score</vt:lpstr>
      <vt:lpstr>PSI score</vt:lpstr>
      <vt:lpstr>Defining community acquired pneumonia severity on presentation to hospital: an international derivation and validation study</vt:lpstr>
      <vt:lpstr>Prognostic factors in the elderly with CAP</vt:lpstr>
      <vt:lpstr>Hospitalized CAP in the Elderly</vt:lpstr>
      <vt:lpstr>Hospitalized CAP in the Elderly</vt:lpstr>
      <vt:lpstr>CAP in Elderly in Spain</vt:lpstr>
      <vt:lpstr>Prognostic factors in the elderly with CAP</vt:lpstr>
      <vt:lpstr>A prognostic rule for Elderly Patients admitted with CAP</vt:lpstr>
      <vt:lpstr>A prognostic rule for Elderly Patients admitted with CAP</vt:lpstr>
      <vt:lpstr>Only Severely Limited, Premorbid Functional Status Is Associated With Short- and Longterm Mortality in Patients With Pneumonia Who Are Critically Ill</vt:lpstr>
      <vt:lpstr>Age, still matters</vt:lpstr>
      <vt:lpstr>Re-admission after hospitalized CAP</vt:lpstr>
      <vt:lpstr>But, ≥ 70 years </vt:lpstr>
      <vt:lpstr>Cut-off value </vt:lpstr>
      <vt:lpstr>Management of elderly patients with CAP</vt:lpstr>
      <vt:lpstr>Contents</vt:lpstr>
      <vt:lpstr>Impact of acute stress on fit or frail elderly</vt:lpstr>
      <vt:lpstr>Risk factors for mortality in elderly and very elderly critically ill patients with sepsis</vt:lpstr>
      <vt:lpstr>Risk factors for mortality in elderly and very elderly critically ill patients with sepsis</vt:lpstr>
      <vt:lpstr>PowerPoint 프레젠테이션</vt:lpstr>
      <vt:lpstr>Caring for the critically ill elderly patients</vt:lpstr>
      <vt:lpstr>Contents</vt:lpstr>
      <vt:lpstr>Smoking and Aging-related changes</vt:lpstr>
      <vt:lpstr>Prevalence of COPD by age</vt:lpstr>
      <vt:lpstr>Ageing and multimoribidity</vt:lpstr>
      <vt:lpstr>COPD in Elderly</vt:lpstr>
      <vt:lpstr>Contents</vt:lpstr>
      <vt:lpstr>ILD in the Elderly</vt:lpstr>
      <vt:lpstr>Contents</vt:lpstr>
      <vt:lpstr>Diagnostic problems of Pulmonary tuberculosis  in Elderly Patients</vt:lpstr>
      <vt:lpstr>Tuberculosis in Young Adults and the Elderly A Prospective Comparison Study</vt:lpstr>
      <vt:lpstr>Therapeutic problems of Pulmonary tuberculosis  in Elderly Patients</vt:lpstr>
      <vt:lpstr>Conclusions</vt:lpstr>
      <vt:lpstr>Conclusions</vt:lpstr>
      <vt:lpstr>Thank you for your attention</vt:lpstr>
      <vt:lpstr>Defining community acquired pneumonia severity on presentation to hospital</vt:lpstr>
      <vt:lpstr>Interrelationship of risk factors, acute illness, and outcomes in CAP</vt:lpstr>
      <vt:lpstr>Clinical manifestations</vt:lpstr>
      <vt:lpstr>Algorithm for critically ill patients over 80y</vt:lpstr>
      <vt:lpstr>ICU admission characteristics and mortality rates among elderly and very elderly patients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Respiratory Disease      in Elderly Patients</dc:title>
  <dc:creator>user</dc:creator>
  <cp:lastModifiedBy>user</cp:lastModifiedBy>
  <cp:revision>67</cp:revision>
  <dcterms:created xsi:type="dcterms:W3CDTF">2019-04-09T02:52:27Z</dcterms:created>
  <dcterms:modified xsi:type="dcterms:W3CDTF">2019-06-22T03:28:51Z</dcterms:modified>
</cp:coreProperties>
</file>