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854" r:id="rId3"/>
    <p:sldId id="855" r:id="rId4"/>
    <p:sldId id="835" r:id="rId5"/>
    <p:sldId id="836" r:id="rId6"/>
    <p:sldId id="838" r:id="rId7"/>
    <p:sldId id="259" r:id="rId8"/>
    <p:sldId id="861" r:id="rId9"/>
    <p:sldId id="867" r:id="rId10"/>
    <p:sldId id="650" r:id="rId11"/>
    <p:sldId id="868" r:id="rId12"/>
    <p:sldId id="869" r:id="rId13"/>
    <p:sldId id="870" r:id="rId14"/>
    <p:sldId id="871" r:id="rId15"/>
    <p:sldId id="872" r:id="rId16"/>
    <p:sldId id="875" r:id="rId17"/>
    <p:sldId id="877" r:id="rId18"/>
    <p:sldId id="874" r:id="rId19"/>
    <p:sldId id="873" r:id="rId20"/>
    <p:sldId id="878" r:id="rId21"/>
    <p:sldId id="879" r:id="rId22"/>
    <p:sldId id="880" r:id="rId23"/>
    <p:sldId id="882" r:id="rId24"/>
    <p:sldId id="883" r:id="rId25"/>
    <p:sldId id="884" r:id="rId26"/>
    <p:sldId id="885" r:id="rId27"/>
    <p:sldId id="894" r:id="rId28"/>
    <p:sldId id="895" r:id="rId29"/>
    <p:sldId id="887" r:id="rId30"/>
    <p:sldId id="260" r:id="rId31"/>
    <p:sldId id="889" r:id="rId32"/>
    <p:sldId id="898" r:id="rId33"/>
    <p:sldId id="890" r:id="rId34"/>
    <p:sldId id="888" r:id="rId35"/>
    <p:sldId id="896" r:id="rId36"/>
    <p:sldId id="897" r:id="rId37"/>
    <p:sldId id="263" r:id="rId38"/>
    <p:sldId id="886" r:id="rId39"/>
    <p:sldId id="852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BA5A4-250D-4F10-9F24-D77414C64B6B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6053E-310C-4358-85E5-6D2C1B483A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370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Stage IA–IB</a:t>
            </a:r>
            <a:r>
              <a:rPr lang="ko-KR" altLang="en-US"/>
              <a:t>는 수술 단독으로 완치가 가능한 가장 이상적인 조기암입니다</a:t>
            </a:r>
            <a:r>
              <a:rPr lang="en-US" altLang="ko-KR"/>
              <a:t>.Stage II</a:t>
            </a:r>
            <a:r>
              <a:rPr lang="ko-KR" altLang="en-US"/>
              <a:t>는 수술 후 **보조 항암치료</a:t>
            </a:r>
            <a:r>
              <a:rPr lang="en-US" altLang="ko-KR"/>
              <a:t>(adjuvant chemotherapy)**</a:t>
            </a:r>
            <a:r>
              <a:rPr lang="ko-KR" altLang="en-US"/>
              <a:t>가 필요한 경우가 많지만</a:t>
            </a:r>
            <a:r>
              <a:rPr lang="en-US" altLang="ko-KR"/>
              <a:t>, </a:t>
            </a:r>
            <a:r>
              <a:rPr lang="ko-KR" altLang="en-US"/>
              <a:t>여전히 치료 가능성 높은 조기암으로 분류됩니다</a:t>
            </a:r>
            <a:r>
              <a:rPr lang="en-US" altLang="ko-KR"/>
              <a:t>.</a:t>
            </a:r>
            <a:r>
              <a:rPr lang="ko-KR" altLang="en-US"/>
              <a:t>최근에는 </a:t>
            </a:r>
            <a:r>
              <a:rPr lang="en-US" altLang="ko-KR"/>
              <a:t>Stage I </a:t>
            </a:r>
            <a:r>
              <a:rPr lang="ko-KR" altLang="en-US"/>
              <a:t>중에서도 </a:t>
            </a:r>
            <a:r>
              <a:rPr lang="en-US" altLang="ko-KR"/>
              <a:t>IA1–IA3</a:t>
            </a:r>
            <a:r>
              <a:rPr lang="ko-KR" altLang="en-US"/>
              <a:t>로 세분화되어</a:t>
            </a:r>
            <a:r>
              <a:rPr lang="en-US" altLang="ko-KR"/>
              <a:t>, </a:t>
            </a:r>
            <a:r>
              <a:rPr lang="ko-KR" altLang="en-US"/>
              <a:t>영상검사</a:t>
            </a:r>
            <a:r>
              <a:rPr lang="en-US" altLang="ko-KR"/>
              <a:t>/</a:t>
            </a:r>
            <a:r>
              <a:rPr lang="ko-KR" altLang="en-US"/>
              <a:t>광범위 폐절제</a:t>
            </a:r>
            <a:r>
              <a:rPr lang="en-US" altLang="ko-KR"/>
              <a:t>/</a:t>
            </a:r>
            <a:r>
              <a:rPr lang="ko-KR" altLang="en-US"/>
              <a:t>수술 방법 선택에 큰 영향을 줍니다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6053E-310C-4358-85E5-6D2C1B483AA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5985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1F546-9B9A-46AF-8F20-8F68EDDBEF85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3439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1F546-9B9A-46AF-8F20-8F68EDDBEF85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2319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1F546-9B9A-46AF-8F20-8F68EDDBEF85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6783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1F546-9B9A-46AF-8F20-8F68EDDBEF85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4075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1F546-9B9A-46AF-8F20-8F68EDDBEF85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0734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1F546-9B9A-46AF-8F20-8F68EDDBEF85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75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1F546-9B9A-46AF-8F20-8F68EDDBEF85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179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65" y="2130425"/>
            <a:ext cx="8829962" cy="1470025"/>
          </a:xfrm>
        </p:spPr>
        <p:txBody>
          <a:bodyPr>
            <a:normAutofit/>
          </a:bodyPr>
          <a:lstStyle/>
          <a:p>
            <a:r>
              <a:rPr sz="3600">
                <a:latin typeface="Arial" panose="020B0604020202020204" pitchFamily="34" charset="0"/>
                <a:cs typeface="Arial" panose="020B0604020202020204" pitchFamily="34" charset="0"/>
              </a:rPr>
              <a:t>New Trends and Practices </a:t>
            </a:r>
            <a:br>
              <a:rPr lang="en-US" altLang="ko-KR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3600">
                <a:latin typeface="Arial" panose="020B0604020202020204" pitchFamily="34" charset="0"/>
                <a:cs typeface="Arial" panose="020B0604020202020204" pitchFamily="34" charset="0"/>
              </a:rPr>
              <a:t>in Early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Stage </a:t>
            </a:r>
            <a:r>
              <a:rPr sz="3600">
                <a:latin typeface="Arial" panose="020B0604020202020204" pitchFamily="34" charset="0"/>
                <a:cs typeface="Arial" panose="020B0604020202020204" pitchFamily="34" charset="0"/>
              </a:rPr>
              <a:t>Lung Cancer Treatment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sz="2800">
                <a:latin typeface="Arial" panose="020B0604020202020204" pitchFamily="34" charset="0"/>
                <a:cs typeface="Arial" panose="020B0604020202020204" pitchFamily="34" charset="0"/>
              </a:rPr>
              <a:t>An Overview of Advancements in Detection and Therapy - 2025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0BA2E0-E7EF-4F6A-B925-ED05A6583D6A}"/>
              </a:ext>
            </a:extLst>
          </p:cNvPr>
          <p:cNvSpPr txBox="1"/>
          <p:nvPr/>
        </p:nvSpPr>
        <p:spPr>
          <a:xfrm>
            <a:off x="3588590" y="5443268"/>
            <a:ext cx="5400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>
                <a:latin typeface="Arial" panose="020B0604020202020204" pitchFamily="34" charset="0"/>
                <a:cs typeface="Arial" panose="020B0604020202020204" pitchFamily="34" charset="0"/>
              </a:rPr>
              <a:t> Dong-A university college of medicine</a:t>
            </a:r>
          </a:p>
          <a:p>
            <a:pPr algn="r"/>
            <a:r>
              <a:rPr lang="en-US" altLang="ko-KR" sz="2400" err="1">
                <a:latin typeface="Arial" panose="020B0604020202020204" pitchFamily="34" charset="0"/>
                <a:cs typeface="Arial" panose="020B0604020202020204" pitchFamily="34" charset="0"/>
              </a:rPr>
              <a:t>Insu</a:t>
            </a:r>
            <a:r>
              <a:rPr lang="en-US" altLang="ko-KR" sz="2400">
                <a:latin typeface="Arial" panose="020B0604020202020204" pitchFamily="34" charset="0"/>
                <a:cs typeface="Arial" panose="020B0604020202020204" pitchFamily="34" charset="0"/>
              </a:rPr>
              <a:t> Kim</a:t>
            </a:r>
            <a:endParaRPr lang="ko-KR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457200" y="274955"/>
            <a:ext cx="8230235" cy="85090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>
                <a:latin typeface="Arial" panose="020B0604020202020204" pitchFamily="34" charset="0"/>
                <a:ea typeface="맑은 고딕" charset="0"/>
                <a:cs typeface="Arial" panose="020B0604020202020204" pitchFamily="34" charset="0"/>
              </a:rPr>
              <a:t>Methods</a:t>
            </a:r>
            <a:endParaRPr lang="ko-KR" altLang="en-US" sz="4400" b="0" cap="none" dirty="0">
              <a:latin typeface="Arial" panose="020B0604020202020204" pitchFamily="34" charset="0"/>
              <a:ea typeface="맑은 고딕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323528" y="1412875"/>
            <a:ext cx="8496944" cy="4873646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</a:pPr>
            <a:r>
              <a:rPr lang="en-US" altLang="ko-KR" sz="3700">
                <a:latin typeface="Arial" panose="020B0604020202020204" pitchFamily="34" charset="0"/>
                <a:ea typeface="맑은 고딕" charset="0"/>
                <a:cs typeface="Arial" panose="020B0604020202020204" pitchFamily="34" charset="0"/>
              </a:rPr>
              <a:t> Pneumonectomy</a:t>
            </a:r>
            <a:endParaRPr lang="en-US" altLang="ko-KR" sz="3700" dirty="0">
              <a:latin typeface="Arial" panose="020B0604020202020204" pitchFamily="34" charset="0"/>
              <a:ea typeface="맑은 고딕" charset="0"/>
              <a:cs typeface="Arial" panose="020B0604020202020204" pitchFamily="34" charset="0"/>
            </a:endParaRPr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3A1CEBB4-F03C-4930-810C-2CB5AE20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pPr marL="0" indent="0" algn="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10</a:t>
            </a:fld>
            <a:endParaRPr lang="en-US" altLang="ko-KR" sz="1200" b="0" cap="none" dirty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DF85B096-B0E3-4AA9-8893-A25382FCFD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68418"/>
          <a:stretch/>
        </p:blipFill>
        <p:spPr>
          <a:xfrm>
            <a:off x="2216727" y="2151812"/>
            <a:ext cx="4363471" cy="470618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7D6AF15-2D32-49C9-887B-4DB55A500CA8}"/>
              </a:ext>
            </a:extLst>
          </p:cNvPr>
          <p:cNvSpPr txBox="1"/>
          <p:nvPr/>
        </p:nvSpPr>
        <p:spPr>
          <a:xfrm>
            <a:off x="5283201" y="6460251"/>
            <a:ext cx="386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https://utpaqp.edu.pe/post/lung-resection-surgery-procedure-details-and-recovery-an-t-m/lung-removal-surgery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73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457200" y="274955"/>
            <a:ext cx="8230235" cy="85090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>
                <a:latin typeface="Arial" panose="020B0604020202020204" pitchFamily="34" charset="0"/>
                <a:ea typeface="맑은 고딕" charset="0"/>
                <a:cs typeface="Arial" panose="020B0604020202020204" pitchFamily="34" charset="0"/>
              </a:rPr>
              <a:t>Methods</a:t>
            </a:r>
            <a:endParaRPr lang="ko-KR" altLang="en-US" sz="4400" b="0" cap="none" dirty="0">
              <a:latin typeface="Arial" panose="020B0604020202020204" pitchFamily="34" charset="0"/>
              <a:ea typeface="맑은 고딕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323528" y="1412875"/>
            <a:ext cx="8496944" cy="4873646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</a:pPr>
            <a:r>
              <a:rPr lang="en-US" altLang="ko-KR" sz="3700">
                <a:latin typeface="Arial" panose="020B0604020202020204" pitchFamily="34" charset="0"/>
                <a:ea typeface="맑은 고딕" charset="0"/>
                <a:cs typeface="Arial" panose="020B0604020202020204" pitchFamily="34" charset="0"/>
              </a:rPr>
              <a:t> Lobectomy</a:t>
            </a:r>
            <a:endParaRPr lang="en-US" altLang="ko-KR" sz="3700" dirty="0">
              <a:latin typeface="Arial" panose="020B0604020202020204" pitchFamily="34" charset="0"/>
              <a:ea typeface="맑은 고딕" charset="0"/>
              <a:cs typeface="Arial" panose="020B0604020202020204" pitchFamily="34" charset="0"/>
            </a:endParaRPr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3A1CEBB4-F03C-4930-810C-2CB5AE20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pPr marL="0" indent="0" algn="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11</a:t>
            </a:fld>
            <a:endParaRPr lang="en-US" altLang="ko-KR" sz="1200" b="0" cap="none" dirty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DF85B096-B0E3-4AA9-8893-A25382FCFD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6" t="68418" r="51057"/>
          <a:stretch/>
        </p:blipFill>
        <p:spPr>
          <a:xfrm>
            <a:off x="2429163" y="2015288"/>
            <a:ext cx="4285673" cy="4706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C880F5-8B57-42A1-8DFD-3FFF0F03ECF4}"/>
              </a:ext>
            </a:extLst>
          </p:cNvPr>
          <p:cNvSpPr txBox="1"/>
          <p:nvPr/>
        </p:nvSpPr>
        <p:spPr>
          <a:xfrm>
            <a:off x="5283201" y="6460251"/>
            <a:ext cx="386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https://utpaqp.edu.pe/post/lung-resection-surgery-procedure-details-and-recovery-an-t-m/lung-removal-surgery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89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457200" y="274955"/>
            <a:ext cx="8230235" cy="85090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>
                <a:latin typeface="Arial" panose="020B0604020202020204" pitchFamily="34" charset="0"/>
                <a:ea typeface="맑은 고딕" charset="0"/>
                <a:cs typeface="Arial" panose="020B0604020202020204" pitchFamily="34" charset="0"/>
              </a:rPr>
              <a:t>Methods</a:t>
            </a:r>
            <a:endParaRPr lang="ko-KR" altLang="en-US" sz="4400" b="0" cap="none" dirty="0">
              <a:latin typeface="Arial" panose="020B0604020202020204" pitchFamily="34" charset="0"/>
              <a:ea typeface="맑은 고딕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323528" y="1412875"/>
            <a:ext cx="8496944" cy="4873646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</a:pPr>
            <a:r>
              <a:rPr lang="en-US" altLang="ko-KR" sz="3700">
                <a:latin typeface="Arial" panose="020B0604020202020204" pitchFamily="34" charset="0"/>
                <a:ea typeface="맑은 고딕" charset="0"/>
                <a:cs typeface="Arial" panose="020B0604020202020204" pitchFamily="34" charset="0"/>
              </a:rPr>
              <a:t> Segmentectomy</a:t>
            </a:r>
            <a:endParaRPr lang="en-US" altLang="ko-KR" sz="3700" dirty="0">
              <a:latin typeface="Arial" panose="020B0604020202020204" pitchFamily="34" charset="0"/>
              <a:ea typeface="맑은 고딕" charset="0"/>
              <a:cs typeface="Arial" panose="020B0604020202020204" pitchFamily="34" charset="0"/>
            </a:endParaRPr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3A1CEBB4-F03C-4930-810C-2CB5AE20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pPr marL="0" indent="0" algn="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12</a:t>
            </a:fld>
            <a:endParaRPr lang="en-US" altLang="ko-KR" sz="1200" b="0" cap="none" dirty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DF85B096-B0E3-4AA9-8893-A25382FCFD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70" t="36388" r="466" b="33904"/>
          <a:stretch/>
        </p:blipFill>
        <p:spPr>
          <a:xfrm>
            <a:off x="2339440" y="2294618"/>
            <a:ext cx="4395189" cy="4426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DB44A1-A7CA-4545-A195-035A8449A67A}"/>
              </a:ext>
            </a:extLst>
          </p:cNvPr>
          <p:cNvSpPr txBox="1"/>
          <p:nvPr/>
        </p:nvSpPr>
        <p:spPr>
          <a:xfrm>
            <a:off x="5283201" y="6460251"/>
            <a:ext cx="386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https://utpaqp.edu.pe/post/lung-resection-surgery-procedure-details-and-recovery-an-t-m/lung-removal-surgery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71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457200" y="274955"/>
            <a:ext cx="8230235" cy="85090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>
                <a:latin typeface="Arial" panose="020B0604020202020204" pitchFamily="34" charset="0"/>
                <a:ea typeface="맑은 고딕" charset="0"/>
                <a:cs typeface="Arial" panose="020B0604020202020204" pitchFamily="34" charset="0"/>
              </a:rPr>
              <a:t>Methods</a:t>
            </a:r>
            <a:endParaRPr lang="ko-KR" altLang="en-US" sz="4400" b="0" cap="none" dirty="0">
              <a:latin typeface="Arial" panose="020B0604020202020204" pitchFamily="34" charset="0"/>
              <a:ea typeface="맑은 고딕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323528" y="1412875"/>
            <a:ext cx="8496944" cy="4873646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</a:pPr>
            <a:r>
              <a:rPr lang="en-US" altLang="ko-KR" sz="3700">
                <a:latin typeface="Arial" panose="020B0604020202020204" pitchFamily="34" charset="0"/>
                <a:ea typeface="맑은 고딕" charset="0"/>
                <a:cs typeface="Arial" panose="020B0604020202020204" pitchFamily="34" charset="0"/>
              </a:rPr>
              <a:t> Wedge resection</a:t>
            </a:r>
            <a:endParaRPr lang="en-US" altLang="ko-KR" sz="3700" dirty="0">
              <a:latin typeface="Arial" panose="020B0604020202020204" pitchFamily="34" charset="0"/>
              <a:ea typeface="맑은 고딕" charset="0"/>
              <a:cs typeface="Arial" panose="020B0604020202020204" pitchFamily="34" charset="0"/>
            </a:endParaRPr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3A1CEBB4-F03C-4930-810C-2CB5AE20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pPr marL="0" indent="0" algn="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13</a:t>
            </a:fld>
            <a:endParaRPr lang="en-US" altLang="ko-KR" sz="1200" b="0" cap="none" dirty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DF85B096-B0E3-4AA9-8893-A25382FCFD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" t="36388" r="49697" b="33904"/>
          <a:stretch/>
        </p:blipFill>
        <p:spPr>
          <a:xfrm>
            <a:off x="2387600" y="2112055"/>
            <a:ext cx="4368800" cy="4426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0F343F-F0AE-4A9D-8E33-85091BEE8ED3}"/>
              </a:ext>
            </a:extLst>
          </p:cNvPr>
          <p:cNvSpPr txBox="1"/>
          <p:nvPr/>
        </p:nvSpPr>
        <p:spPr>
          <a:xfrm>
            <a:off x="5283201" y="6460251"/>
            <a:ext cx="386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https://utpaqp.edu.pe/post/lung-resection-surgery-procedure-details-and-recovery-an-t-m/lung-removal-surgery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65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457200" y="274955"/>
            <a:ext cx="8230235" cy="85090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>
                <a:latin typeface="Arial" panose="020B0604020202020204" pitchFamily="34" charset="0"/>
                <a:ea typeface="맑은 고딕" charset="0"/>
                <a:cs typeface="Arial" panose="020B0604020202020204" pitchFamily="34" charset="0"/>
              </a:rPr>
              <a:t>Methods</a:t>
            </a:r>
            <a:endParaRPr lang="ko-KR" altLang="en-US" sz="4400" b="0" cap="none" dirty="0">
              <a:latin typeface="Arial" panose="020B0604020202020204" pitchFamily="34" charset="0"/>
              <a:ea typeface="맑은 고딕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323528" y="1412875"/>
            <a:ext cx="8496944" cy="4873646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</a:pPr>
            <a:r>
              <a:rPr lang="en-US" altLang="ko-KR" sz="3700">
                <a:latin typeface="Arial" panose="020B0604020202020204" pitchFamily="34" charset="0"/>
                <a:ea typeface="맑은 고딕" charset="0"/>
                <a:cs typeface="Arial" panose="020B0604020202020204" pitchFamily="34" charset="0"/>
              </a:rPr>
              <a:t> Conversion OP</a:t>
            </a:r>
            <a:endParaRPr lang="en-US" altLang="ko-KR" sz="3700" dirty="0">
              <a:latin typeface="Arial" panose="020B0604020202020204" pitchFamily="34" charset="0"/>
              <a:ea typeface="맑은 고딕" charset="0"/>
              <a:cs typeface="Arial" panose="020B0604020202020204" pitchFamily="34" charset="0"/>
            </a:endParaRPr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3A1CEBB4-F03C-4930-810C-2CB5AE20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pPr marL="0" indent="0" algn="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14</a:t>
            </a:fld>
            <a:endParaRPr lang="en-US" altLang="ko-KR" sz="1200" b="0" cap="none" dirty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DF85B096-B0E3-4AA9-8893-A25382FCFD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" t="36386" r="511" b="1593"/>
          <a:stretch/>
        </p:blipFill>
        <p:spPr>
          <a:xfrm>
            <a:off x="2288200" y="1986715"/>
            <a:ext cx="4265000" cy="45507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0F343F-F0AE-4A9D-8E33-85091BEE8ED3}"/>
              </a:ext>
            </a:extLst>
          </p:cNvPr>
          <p:cNvSpPr txBox="1"/>
          <p:nvPr/>
        </p:nvSpPr>
        <p:spPr>
          <a:xfrm>
            <a:off x="5283201" y="6460251"/>
            <a:ext cx="386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https://utpaqp.edu.pe/post/lung-resection-surgery-procedure-details-and-recovery-an-t-m/lung-removal-surgery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화살표: 아래쪽 3">
            <a:extLst>
              <a:ext uri="{FF2B5EF4-FFF2-40B4-BE49-F238E27FC236}">
                <a16:creationId xmlns:a16="http://schemas.microsoft.com/office/drawing/2014/main" id="{CBC820C2-C462-46C0-AC00-3E27479CE84B}"/>
              </a:ext>
            </a:extLst>
          </p:cNvPr>
          <p:cNvSpPr/>
          <p:nvPr/>
        </p:nvSpPr>
        <p:spPr>
          <a:xfrm>
            <a:off x="3228975" y="4158804"/>
            <a:ext cx="300037" cy="2322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51B5E2BD-32B5-4FBA-9F5E-8D1E295CC0A3}"/>
              </a:ext>
            </a:extLst>
          </p:cNvPr>
          <p:cNvSpPr/>
          <p:nvPr/>
        </p:nvSpPr>
        <p:spPr>
          <a:xfrm rot="2251016">
            <a:off x="4338407" y="4148653"/>
            <a:ext cx="300037" cy="98160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화살표: 아래쪽 8">
            <a:extLst>
              <a:ext uri="{FF2B5EF4-FFF2-40B4-BE49-F238E27FC236}">
                <a16:creationId xmlns:a16="http://schemas.microsoft.com/office/drawing/2014/main" id="{7EC3CAC8-3FE0-4290-A836-838F2E053C72}"/>
              </a:ext>
            </a:extLst>
          </p:cNvPr>
          <p:cNvSpPr/>
          <p:nvPr/>
        </p:nvSpPr>
        <p:spPr>
          <a:xfrm rot="16200000">
            <a:off x="4270681" y="5461877"/>
            <a:ext cx="300037" cy="2322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7982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457200" y="274955"/>
            <a:ext cx="8230235" cy="85090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>
                <a:latin typeface="Arial" panose="020B0604020202020204" pitchFamily="34" charset="0"/>
                <a:ea typeface="맑은 고딕" charset="0"/>
                <a:cs typeface="Arial" panose="020B0604020202020204" pitchFamily="34" charset="0"/>
              </a:rPr>
              <a:t>Methods</a:t>
            </a:r>
            <a:endParaRPr lang="ko-KR" altLang="en-US" sz="4400" b="0" cap="none" dirty="0">
              <a:latin typeface="Arial" panose="020B0604020202020204" pitchFamily="34" charset="0"/>
              <a:ea typeface="맑은 고딕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323528" y="1412875"/>
            <a:ext cx="8496944" cy="4873646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</a:pPr>
            <a:r>
              <a:rPr lang="en-US" altLang="ko-KR" sz="3700">
                <a:latin typeface="Arial" panose="020B0604020202020204" pitchFamily="34" charset="0"/>
                <a:ea typeface="맑은 고딕" charset="0"/>
                <a:cs typeface="Arial" panose="020B0604020202020204" pitchFamily="34" charset="0"/>
              </a:rPr>
              <a:t>Sleeve resection</a:t>
            </a:r>
            <a:endParaRPr lang="en-US" altLang="ko-KR" sz="3700" dirty="0">
              <a:latin typeface="Arial" panose="020B0604020202020204" pitchFamily="34" charset="0"/>
              <a:ea typeface="맑은 고딕" charset="0"/>
              <a:cs typeface="Arial" panose="020B0604020202020204" pitchFamily="34" charset="0"/>
            </a:endParaRPr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3A1CEBB4-F03C-4930-810C-2CB5AE20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pPr marL="0" indent="0" algn="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15</a:t>
            </a:fld>
            <a:endParaRPr lang="en-US" altLang="ko-KR" sz="1200" b="0" cap="none" dirty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F343F-F0AE-4A9D-8E33-85091BEE8ED3}"/>
              </a:ext>
            </a:extLst>
          </p:cNvPr>
          <p:cNvSpPr txBox="1"/>
          <p:nvPr/>
        </p:nvSpPr>
        <p:spPr>
          <a:xfrm>
            <a:off x="5283201" y="6460251"/>
            <a:ext cx="386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https://www.lungevity.org/for-patients-caregivers/navigating-your-diagnosis/treatment-options/surgery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Sleeve resection">
            <a:extLst>
              <a:ext uri="{FF2B5EF4-FFF2-40B4-BE49-F238E27FC236}">
                <a16:creationId xmlns:a16="http://schemas.microsoft.com/office/drawing/2014/main" id="{BB62262B-27FC-4A8D-AF38-1223EA362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444" y="2283193"/>
            <a:ext cx="5853112" cy="398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140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Surgical Approaches 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C8E3BF0-4823-45DC-9AE7-E20FB34D7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Open Thoracotomy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61D3EF-FC50-45DB-BDF9-D6681D5904ED}"/>
              </a:ext>
            </a:extLst>
          </p:cNvPr>
          <p:cNvSpPr txBox="1"/>
          <p:nvPr/>
        </p:nvSpPr>
        <p:spPr>
          <a:xfrm>
            <a:off x="5283201" y="6543159"/>
            <a:ext cx="386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Annals of Surgery 177(6):p 798-805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85EBCC7-DCAF-4482-9BEB-9AFC33B8E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2222500"/>
            <a:ext cx="68389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55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Surgical Approaches 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C8E3BF0-4823-45DC-9AE7-E20FB34D7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VATS</a:t>
            </a: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61D3EF-FC50-45DB-BDF9-D6681D5904ED}"/>
              </a:ext>
            </a:extLst>
          </p:cNvPr>
          <p:cNvSpPr txBox="1"/>
          <p:nvPr/>
        </p:nvSpPr>
        <p:spPr>
          <a:xfrm>
            <a:off x="5283201" y="6543159"/>
            <a:ext cx="386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https://bi-maristan.com/en/thoracic/lung-cancer/vats-lobectomy-3/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A3DBCCA-E45B-4A2C-A228-21B566B72B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06" t="4287" r="16182" b="4022"/>
          <a:stretch/>
        </p:blipFill>
        <p:spPr>
          <a:xfrm>
            <a:off x="1694872" y="2318327"/>
            <a:ext cx="5754255" cy="415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89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BB63CAEB-EAB8-4F90-828F-B4AEE8EF0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731" y="1417638"/>
            <a:ext cx="6586537" cy="4785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Surgical Approaches 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C8E3BF0-4823-45DC-9AE7-E20FB34D7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RATS</a:t>
            </a: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61D3EF-FC50-45DB-BDF9-D6681D5904ED}"/>
              </a:ext>
            </a:extLst>
          </p:cNvPr>
          <p:cNvSpPr txBox="1"/>
          <p:nvPr/>
        </p:nvSpPr>
        <p:spPr>
          <a:xfrm>
            <a:off x="5283201" y="6460251"/>
            <a:ext cx="386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Surgical I. About Intuitive USA 2019. https://www.intuitive.com/en/about-us/company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71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Surgical Approaches 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50EB894B-6F48-47A1-9585-A471108B4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609675"/>
              </p:ext>
            </p:extLst>
          </p:nvPr>
        </p:nvGraphicFramePr>
        <p:xfrm>
          <a:off x="457200" y="1247775"/>
          <a:ext cx="8229600" cy="54448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7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072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Thoracotomy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072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</a:t>
                      </a:r>
                      <a:endParaRPr lang="en-US" altLang="ko-K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rib-spreading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ports, robotic arms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072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2D/HD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3D-HD with magnification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72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Dexterity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072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072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 Stay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5–10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3–5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2–4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072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072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072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Lymph Node Dissection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Superior</a:t>
                      </a:r>
                      <a:endParaRPr lang="en-US" altLang="ko-K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(some studies)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072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Operative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Longer</a:t>
                      </a:r>
                      <a:endParaRPr lang="en-US" altLang="ko-K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(setup time)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08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Curve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3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2048C7BC-CF37-4A4B-B62C-4854019C4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305" y="1601369"/>
            <a:ext cx="7919390" cy="45236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86255B-F536-4AB4-8B32-D5FDD92CB21A}"/>
              </a:ext>
            </a:extLst>
          </p:cNvPr>
          <p:cNvSpPr txBox="1"/>
          <p:nvPr/>
        </p:nvSpPr>
        <p:spPr>
          <a:xfrm>
            <a:off x="6081624" y="6460251"/>
            <a:ext cx="3200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Annual report of cancer statistics in Korea in 2021.; National cancer information center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6FA6237-94BA-4D9E-89FB-BDF971242D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Radiotherapy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72B820B7-F5AF-4EBA-8B82-0AAE8A18D0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2945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Radiotherapy is a key treatment option for early-stage NSCLC (Stage I–II).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Particularly useful in medically inoperable patients or those refusing surgery.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SBRT is now the standard of care for many early-stage cases.</a:t>
            </a:r>
          </a:p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03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Indications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Medically inoperable Stage I–II NSCLC.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Patients refusing surgery.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Small peripheral tumors.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Oligometastatic lesions and recurrence.</a:t>
            </a:r>
          </a:p>
        </p:txBody>
      </p:sp>
    </p:spTree>
    <p:extLst>
      <p:ext uri="{BB962C8B-B14F-4D97-AF65-F5344CB8AC3E}">
        <p14:creationId xmlns:p14="http://schemas.microsoft.com/office/powerpoint/2010/main" val="3460970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Types of Radiotherapy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3A21E383-B343-4888-8BBB-9AA78CE43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268" y="1580643"/>
            <a:ext cx="8034144" cy="448764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346D48-2584-4195-AB7D-2FBAF7BDD1B5}"/>
              </a:ext>
            </a:extLst>
          </p:cNvPr>
          <p:cNvSpPr txBox="1"/>
          <p:nvPr/>
        </p:nvSpPr>
        <p:spPr>
          <a:xfrm>
            <a:off x="5671126" y="6581000"/>
            <a:ext cx="3472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World J Gastroenterol. May 28, 2021; 27(20): 2434-2457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05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Types of Radiotherapy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346D48-2584-4195-AB7D-2FBAF7BDD1B5}"/>
              </a:ext>
            </a:extLst>
          </p:cNvPr>
          <p:cNvSpPr txBox="1"/>
          <p:nvPr/>
        </p:nvSpPr>
        <p:spPr>
          <a:xfrm>
            <a:off x="5671126" y="6581000"/>
            <a:ext cx="3472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Med Dosim. 2006 Spring;31(1):12-9.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내용 개체 틀 13">
            <a:extLst>
              <a:ext uri="{FF2B5EF4-FFF2-40B4-BE49-F238E27FC236}">
                <a16:creationId xmlns:a16="http://schemas.microsoft.com/office/drawing/2014/main" id="{2A6E570E-1A47-4C70-95F7-3C27A7B56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597" y="1923952"/>
            <a:ext cx="7022805" cy="4150733"/>
          </a:xfrm>
        </p:spPr>
      </p:pic>
    </p:spTree>
    <p:extLst>
      <p:ext uri="{BB962C8B-B14F-4D97-AF65-F5344CB8AC3E}">
        <p14:creationId xmlns:p14="http://schemas.microsoft.com/office/powerpoint/2010/main" val="1933472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Types of Radiotherapy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346D48-2584-4195-AB7D-2FBAF7BDD1B5}"/>
              </a:ext>
            </a:extLst>
          </p:cNvPr>
          <p:cNvSpPr txBox="1"/>
          <p:nvPr/>
        </p:nvSpPr>
        <p:spPr>
          <a:xfrm>
            <a:off x="5671126" y="6581000"/>
            <a:ext cx="3472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ko-KR" sz="1000">
                <a:latin typeface="Arial" panose="020B0604020202020204" pitchFamily="34" charset="0"/>
                <a:cs typeface="Arial" panose="020B0604020202020204" pitchFamily="34" charset="0"/>
              </a:rPr>
              <a:t>EPMA J. 2013 Mar 4;4(1):9.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4" descr="figure 1">
            <a:extLst>
              <a:ext uri="{FF2B5EF4-FFF2-40B4-BE49-F238E27FC236}">
                <a16:creationId xmlns:a16="http://schemas.microsoft.com/office/drawing/2014/main" id="{0E5898C7-6C07-445F-97D1-3218609EAF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280" y="1600200"/>
            <a:ext cx="604343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674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Types of Radiotherapy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346D48-2584-4195-AB7D-2FBAF7BDD1B5}"/>
              </a:ext>
            </a:extLst>
          </p:cNvPr>
          <p:cNvSpPr txBox="1"/>
          <p:nvPr/>
        </p:nvSpPr>
        <p:spPr>
          <a:xfrm>
            <a:off x="5671126" y="6581000"/>
            <a:ext cx="3472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altLang="ko-KR" sz="1000">
                <a:latin typeface="Arial" panose="020B0604020202020204" pitchFamily="34" charset="0"/>
                <a:cs typeface="Arial" panose="020B0604020202020204" pitchFamily="34" charset="0"/>
              </a:rPr>
              <a:t>Lancet Oncol. 2015 Feb;16(2):e93-e100.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122C5795-1E0C-4ABE-972A-E997E59D1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886747"/>
              </p:ext>
            </p:extLst>
          </p:nvPr>
        </p:nvGraphicFramePr>
        <p:xfrm>
          <a:off x="365760" y="1188349"/>
          <a:ext cx="8412480" cy="53949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 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SBRT (X-ray)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Proton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 Ion Therapy (CIRT)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 / Dose 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Good; some dose spill to normal tissue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precise (Bragg peak)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Extremely precise (Bragg peak + heavier particles)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Biological Effectiveness (RBE)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(~1.1)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(~1.1)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(2–3)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Control Rate (Stage I NSCLC)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85–95%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90–95%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Tissue Sparing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Suitability for Re-irradiation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Better than SBRT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Highly suitable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and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Relatively low cost; standard LINAC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cost; proton center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high cost; complex accelerator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Widely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(major cancer centers only)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limited (Japan, Germany, few centers)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Data and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 established with large clinical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Growing data; promising results in early NSCLC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Promising but limited long-term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352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Clinical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• Local Control:</a:t>
            </a:r>
          </a:p>
          <a:p>
            <a:pPr marL="400050" lvl="1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  - SBRT: 85–95%</a:t>
            </a:r>
          </a:p>
          <a:p>
            <a:pPr marL="400050" lvl="1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  - Surgery: &gt;95%</a:t>
            </a:r>
          </a:p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• 5-Year Overall Survival:</a:t>
            </a:r>
          </a:p>
          <a:p>
            <a:pPr marL="400050" lvl="1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  - SBRT: 40–60% (in inoperable patients)</a:t>
            </a:r>
          </a:p>
          <a:p>
            <a:pPr marL="400050" lvl="1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  - Surgery: 60–80%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7A0258-0F4B-49D2-9D06-FB857C29ED44}"/>
              </a:ext>
            </a:extLst>
          </p:cNvPr>
          <p:cNvSpPr txBox="1"/>
          <p:nvPr/>
        </p:nvSpPr>
        <p:spPr>
          <a:xfrm>
            <a:off x="5671126" y="6581000"/>
            <a:ext cx="3472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altLang="ko-KR" sz="1000">
                <a:latin typeface="Arial" panose="020B0604020202020204" pitchFamily="34" charset="0"/>
                <a:cs typeface="Arial" panose="020B0604020202020204" pitchFamily="34" charset="0"/>
              </a:rPr>
              <a:t>Lancet Oncol. 2015 Jun;16(6):630-7.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39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• RTx. is generally well tolerated.</a:t>
            </a:r>
          </a:p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• Common toxicities</a:t>
            </a:r>
          </a:p>
          <a:p>
            <a:pPr marL="400050" lvl="1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 Fatigue, chest wall pain, mild pneumonitis.</a:t>
            </a:r>
          </a:p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• Rare but serious complications</a:t>
            </a:r>
          </a:p>
          <a:p>
            <a:pPr marL="400050" lvl="1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 Rib fractures, bronchial stenosis (central tumors).</a:t>
            </a:r>
          </a:p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• Lower complication burden compared to thoracic surgery.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A0D5E5-42AD-4B2B-8A27-C3972345FE18}"/>
              </a:ext>
            </a:extLst>
          </p:cNvPr>
          <p:cNvSpPr txBox="1"/>
          <p:nvPr/>
        </p:nvSpPr>
        <p:spPr>
          <a:xfrm>
            <a:off x="5671126" y="6581000"/>
            <a:ext cx="3472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altLang="ko-KR" sz="1000">
                <a:latin typeface="Arial" panose="020B0604020202020204" pitchFamily="34" charset="0"/>
                <a:cs typeface="Arial" panose="020B0604020202020204" pitchFamily="34" charset="0"/>
              </a:rPr>
              <a:t>Lancet Oncol. 2015 Jun;16(6):630-7.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6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6FA6237-94BA-4D9E-89FB-BDF971242D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Medical therapy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72B820B7-F5AF-4EBA-8B82-0AAE8A18D0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973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What is the definition of early lung cancer?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Stages I to II, primarily based on the pathological TNM classification.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goal of treatment is curative.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86255B-F536-4AB4-8B32-D5FDD92CB21A}"/>
              </a:ext>
            </a:extLst>
          </p:cNvPr>
          <p:cNvSpPr txBox="1"/>
          <p:nvPr/>
        </p:nvSpPr>
        <p:spPr>
          <a:xfrm>
            <a:off x="5900469" y="6611779"/>
            <a:ext cx="3243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Lung Cancer. 2004 Sep;45(3):267-77.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620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Targeted Therapy and Immunotherapy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CDF2E40F-B2F9-4A6A-8F61-1FFCC586D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50406"/>
            <a:ext cx="8229600" cy="3225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B0108B-41E2-4F06-8B87-D8E58E0E2355}"/>
              </a:ext>
            </a:extLst>
          </p:cNvPr>
          <p:cNvSpPr txBox="1"/>
          <p:nvPr/>
        </p:nvSpPr>
        <p:spPr>
          <a:xfrm>
            <a:off x="5671126" y="6581000"/>
            <a:ext cx="3472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altLang="ko-KR" sz="1000">
                <a:latin typeface="Arial" panose="020B0604020202020204" pitchFamily="34" charset="0"/>
                <a:cs typeface="Arial" panose="020B0604020202020204" pitchFamily="34" charset="0"/>
              </a:rPr>
              <a:t>NCCN Guidelines Version 3.2025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B1EDC5E-69CD-4E90-A279-2E73BD9CA767}"/>
              </a:ext>
            </a:extLst>
          </p:cNvPr>
          <p:cNvSpPr/>
          <p:nvPr/>
        </p:nvSpPr>
        <p:spPr>
          <a:xfrm>
            <a:off x="4054475" y="3447471"/>
            <a:ext cx="1238400" cy="12446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Targeted Therapy and Immunotherapy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B0108B-41E2-4F06-8B87-D8E58E0E2355}"/>
              </a:ext>
            </a:extLst>
          </p:cNvPr>
          <p:cNvSpPr txBox="1"/>
          <p:nvPr/>
        </p:nvSpPr>
        <p:spPr>
          <a:xfrm>
            <a:off x="5671126" y="6581000"/>
            <a:ext cx="3472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altLang="ko-KR" sz="1000">
                <a:latin typeface="Arial" panose="020B0604020202020204" pitchFamily="34" charset="0"/>
                <a:cs typeface="Arial" panose="020B0604020202020204" pitchFamily="34" charset="0"/>
              </a:rPr>
              <a:t>NCCN Guidelines Version 3.2025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091994E2-6358-4531-88C5-41F95F51B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02405"/>
            <a:ext cx="8229600" cy="4321553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22F7DD2-6BBD-486D-ADF3-7B69513C8007}"/>
              </a:ext>
            </a:extLst>
          </p:cNvPr>
          <p:cNvSpPr/>
          <p:nvPr/>
        </p:nvSpPr>
        <p:spPr>
          <a:xfrm>
            <a:off x="457200" y="5578764"/>
            <a:ext cx="2239818" cy="4451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A8CEFB3-AEA3-45FE-BCF9-156829013DA3}"/>
              </a:ext>
            </a:extLst>
          </p:cNvPr>
          <p:cNvSpPr/>
          <p:nvPr/>
        </p:nvSpPr>
        <p:spPr>
          <a:xfrm>
            <a:off x="1348507" y="2687781"/>
            <a:ext cx="1368000" cy="9513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1710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Immunot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Perioperative</a:t>
            </a:r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Neo-adjuvant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Nivolumab + chemotherapy vs. chemotherapy alone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pCR: 24% vs. 2.2%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MPR: 36.9% vs. 8.9%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Median event-free survival: 31.6 vs. 20.8 months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Adjuvant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Atezolizumab vs. best supportive care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Improved DFS, especially in PD-L1 ≥1% tumors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Ongoing OS data</a:t>
            </a:r>
          </a:p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59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Immunot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Immunotherapy is </a:t>
            </a:r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currently a standalone definitive therapy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in early-stage lung cancer.</a:t>
            </a:r>
          </a:p>
          <a:p>
            <a:r>
              <a:rPr lang="en-U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replacing surgery or SBRT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as the definitive treatment.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12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Targeted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Targeted therapy is </a:t>
            </a:r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considered a standalone definitive therapy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in early-stage lung cancer.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Typically </a:t>
            </a:r>
            <a:r>
              <a:rPr lang="en-U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surgical resection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as adjuvant therapy (post-surgery) to reduce the risk of recurrence.</a:t>
            </a:r>
          </a:p>
          <a:p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as a replacement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for surgery or radiotherapy.</a:t>
            </a:r>
          </a:p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40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6FA6237-94BA-4D9E-89FB-BDF971242D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72B820B7-F5AF-4EBA-8B82-0AAE8A18D0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8903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Surgery vs Definitive Radiotherapy (SBRT)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F0F609-B93E-4DB7-82B6-3072C2BB4104}"/>
              </a:ext>
            </a:extLst>
          </p:cNvPr>
          <p:cNvSpPr txBox="1"/>
          <p:nvPr/>
        </p:nvSpPr>
        <p:spPr>
          <a:xfrm>
            <a:off x="5671126" y="6581000"/>
            <a:ext cx="3472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Lancet Oncol. 2015 Jun;16(6):630-7.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D22C9E56-FFB1-4BCF-98A3-9781FBD26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311182"/>
              </p:ext>
            </p:extLst>
          </p:nvPr>
        </p:nvGraphicFramePr>
        <p:xfrm>
          <a:off x="457200" y="1600199"/>
          <a:ext cx="8229600" cy="453274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5158"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Definitive Radiotherapy (SBRT)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405"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Medically operable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Medically inoperable or high-risk patients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405"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Modality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Lobectomy or segmentectomy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High-dose stereotactic body radiotherapy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768"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Survival 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5-yr OS ~60–80%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5-yr OS ~50–70% (stage 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768"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Excellent (~90%)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Excellent (~85–90%)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768"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Recurrence 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Mostly distant recurrence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Mostly local/distant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405"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Surgical risks </a:t>
                      </a:r>
                      <a:endParaRPr lang="en-US" altLang="ko-K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(bleeding, infection)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Radiation pneumonitis, rib fracture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768"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 Stay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Usually 3–7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Outpatient or 1–2 visits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768"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Recovery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Weeks to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 downtime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768"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of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be affected short-term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Generally well tolerated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768"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Suitability for Elderly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by comorbidities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Preferred option in frail/elderly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505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Early lung cancer treatment is evolving rapidly with technological and therapeutic advancements.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Emphasis on personalized and minimally invasive approaches.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Future directions include broader adoption of AI, molecular diagnostics, and precision medicine.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pic>
        <p:nvPicPr>
          <p:cNvPr id="18434" name="Picture 2" descr="World War II Archives | Moderate Rebels">
            <a:extLst>
              <a:ext uri="{FF2B5EF4-FFF2-40B4-BE49-F238E27FC236}">
                <a16:creationId xmlns:a16="http://schemas.microsoft.com/office/drawing/2014/main" id="{850E7CC6-FDD4-46E2-A682-730C56F17B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9623" y="1600200"/>
            <a:ext cx="678475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682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23459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감사합니다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10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Early stage non-small cell lung cancer (NSCLC) accounts for approximately 40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−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60% of all NSCLC stages.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Stage I: 25.6%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Stage II: 9.5%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Stage III: 22.9%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Stage IV: 42.0%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86255B-F536-4AB4-8B32-D5FDD92CB21A}"/>
              </a:ext>
            </a:extLst>
          </p:cNvPr>
          <p:cNvSpPr txBox="1"/>
          <p:nvPr/>
        </p:nvSpPr>
        <p:spPr>
          <a:xfrm>
            <a:off x="5900469" y="6460251"/>
            <a:ext cx="3243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sz="1000" dirty="0" err="1">
                <a:latin typeface="Arial" panose="020B0604020202020204" pitchFamily="34" charset="0"/>
                <a:cs typeface="Arial" panose="020B0604020202020204" pitchFamily="34" charset="0"/>
              </a:rPr>
              <a:t>Tuberc</a:t>
            </a:r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 Respir Dis (Seoul) 2021;84:89-95.</a:t>
            </a:r>
          </a:p>
          <a:p>
            <a:pPr marL="228600" indent="-228600">
              <a:buAutoNum type="arabicPeriod"/>
            </a:pPr>
            <a:r>
              <a:rPr lang="en-US" altLang="ko-KR" sz="1000" dirty="0" err="1">
                <a:latin typeface="Arial" panose="020B0604020202020204" pitchFamily="34" charset="0"/>
                <a:cs typeface="Arial" panose="020B0604020202020204" pitchFamily="34" charset="0"/>
              </a:rPr>
              <a:t>Tuberc</a:t>
            </a:r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 Respir Dis (Seoul) 2019; 82(2): 118–125.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0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Earlier diagnosis leads to a survival gain of 33% and 60% for regional and local cancer stages.</a:t>
            </a:r>
          </a:p>
          <a:p>
            <a:pPr lvl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5-year relative survival rate (2013-2017)</a:t>
            </a:r>
          </a:p>
          <a:p>
            <a:pPr lvl="2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Localized cancer: 69.0%</a:t>
            </a:r>
          </a:p>
          <a:p>
            <a:pPr lvl="2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Regional cancer: 39.3%</a:t>
            </a:r>
          </a:p>
          <a:p>
            <a:pPr lvl="2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Distant cancer: 7.7%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Surgery is the primary treatment option for patients with early stage lung cancer.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86255B-F536-4AB4-8B32-D5FDD92CB21A}"/>
              </a:ext>
            </a:extLst>
          </p:cNvPr>
          <p:cNvSpPr txBox="1"/>
          <p:nvPr/>
        </p:nvSpPr>
        <p:spPr>
          <a:xfrm>
            <a:off x="6331789" y="6611779"/>
            <a:ext cx="2812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err="1">
                <a:latin typeface="Arial" panose="020B0604020202020204" pitchFamily="34" charset="0"/>
                <a:cs typeface="Arial" panose="020B0604020202020204" pitchFamily="34" charset="0"/>
              </a:rPr>
              <a:t>Tuberc</a:t>
            </a:r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 Respir Dis (Seoul) 2021;84:89-95.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76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6FA6237-94BA-4D9E-89FB-BDF971242D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Surgical treatment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72B820B7-F5AF-4EBA-8B82-0AAE8A18D0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0009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Purpose of surgery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Surgery for lung cancer is performed with curative intent in patients with early-stage disease (NSCLC Stages I-II and some IIIA).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Surgery is also performed to confirm the pathologic diagnosis and stage.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1A580F-D7C2-4D37-BF66-C7149DF11BB4}"/>
              </a:ext>
            </a:extLst>
          </p:cNvPr>
          <p:cNvSpPr txBox="1"/>
          <p:nvPr/>
        </p:nvSpPr>
        <p:spPr>
          <a:xfrm>
            <a:off x="5671126" y="6581000"/>
            <a:ext cx="3472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altLang="ko-KR" sz="1000">
                <a:latin typeface="Arial" panose="020B0604020202020204" pitchFamily="34" charset="0"/>
                <a:cs typeface="Arial" panose="020B0604020202020204" pitchFamily="34" charset="0"/>
              </a:rPr>
              <a:t>NCCN Guidelines Version 3.2025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Indications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patient's general condition is adequate for surgery under general anesthesia.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Lung resection is possible based on pulmonary function tests.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The patient wants surgery.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42C6F4-50A8-4CE4-9CFA-7DC74902E422}"/>
              </a:ext>
            </a:extLst>
          </p:cNvPr>
          <p:cNvSpPr txBox="1"/>
          <p:nvPr/>
        </p:nvSpPr>
        <p:spPr>
          <a:xfrm>
            <a:off x="5671126" y="6581000"/>
            <a:ext cx="3472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BMC Cancer. 2020 Feb 10;20(1):109.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28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457200" y="274955"/>
            <a:ext cx="8230235" cy="85090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>
                <a:latin typeface="Arial" panose="020B0604020202020204" pitchFamily="34" charset="0"/>
                <a:ea typeface="맑은 고딕" charset="0"/>
                <a:cs typeface="Arial" panose="020B0604020202020204" pitchFamily="34" charset="0"/>
              </a:rPr>
              <a:t>Anatomy</a:t>
            </a:r>
            <a:endParaRPr lang="ko-KR" altLang="en-US" sz="4400" b="0" cap="none" dirty="0">
              <a:latin typeface="Arial" panose="020B0604020202020204" pitchFamily="34" charset="0"/>
              <a:ea typeface="맑은 고딕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ung Resection Surgery Procedure Details And Recovery An T M">
            <a:extLst>
              <a:ext uri="{FF2B5EF4-FFF2-40B4-BE49-F238E27FC236}">
                <a16:creationId xmlns:a16="http://schemas.microsoft.com/office/drawing/2014/main" id="{B76A074F-0BF2-4463-9F08-E42867C699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4"/>
          <a:stretch/>
        </p:blipFill>
        <p:spPr bwMode="auto">
          <a:xfrm>
            <a:off x="692727" y="1600200"/>
            <a:ext cx="7897091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927BDB4-57B7-4FF9-8D3C-C28CD03759D6}"/>
              </a:ext>
            </a:extLst>
          </p:cNvPr>
          <p:cNvSpPr txBox="1"/>
          <p:nvPr/>
        </p:nvSpPr>
        <p:spPr>
          <a:xfrm>
            <a:off x="5283201" y="6460251"/>
            <a:ext cx="386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https://utpaqp.edu.pe/post/lung-resection-surgery-procedure-details-and-recovery-an-t-m/lung-removal-surgery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489F50FC-4CC2-4060-A9AB-E09F9C3CE6B2}"/>
              </a:ext>
            </a:extLst>
          </p:cNvPr>
          <p:cNvGrpSpPr/>
          <p:nvPr/>
        </p:nvGrpSpPr>
        <p:grpSpPr>
          <a:xfrm>
            <a:off x="692727" y="1773382"/>
            <a:ext cx="6520874" cy="1136073"/>
            <a:chOff x="692727" y="1773382"/>
            <a:chExt cx="6520874" cy="1136073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505A6ADA-78FC-4649-97CC-A1EC704A776B}"/>
                </a:ext>
              </a:extLst>
            </p:cNvPr>
            <p:cNvSpPr/>
            <p:nvPr/>
          </p:nvSpPr>
          <p:spPr>
            <a:xfrm>
              <a:off x="692727" y="1773382"/>
              <a:ext cx="1320800" cy="1136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3CC939-5A7D-4DA0-9C9F-05955C44B52F}"/>
                </a:ext>
              </a:extLst>
            </p:cNvPr>
            <p:cNvSpPr txBox="1"/>
            <p:nvPr/>
          </p:nvSpPr>
          <p:spPr>
            <a:xfrm>
              <a:off x="1440873" y="2298857"/>
              <a:ext cx="637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>
                  <a:latin typeface="Arial" panose="020B0604020202020204" pitchFamily="34" charset="0"/>
                  <a:cs typeface="Arial" panose="020B0604020202020204" pitchFamily="34" charset="0"/>
                </a:rPr>
                <a:t>Rt.</a:t>
              </a: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60D56D-B2FB-4E8A-A7D7-A9706A759ABD}"/>
                </a:ext>
              </a:extLst>
            </p:cNvPr>
            <p:cNvSpPr txBox="1"/>
            <p:nvPr/>
          </p:nvSpPr>
          <p:spPr>
            <a:xfrm>
              <a:off x="6576292" y="2341418"/>
              <a:ext cx="637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>
                  <a:latin typeface="Arial" panose="020B0604020202020204" pitchFamily="34" charset="0"/>
                  <a:cs typeface="Arial" panose="020B0604020202020204" pitchFamily="34" charset="0"/>
                </a:rPr>
                <a:t>Lt.</a:t>
              </a: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710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</TotalTime>
  <Words>1303</Words>
  <Application>Microsoft Office PowerPoint</Application>
  <PresentationFormat>화면 슬라이드 쇼(4:3)</PresentationFormat>
  <Paragraphs>270</Paragraphs>
  <Slides>39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4" baseType="lpstr">
      <vt:lpstr>맑은 고딕</vt:lpstr>
      <vt:lpstr>Arial</vt:lpstr>
      <vt:lpstr>Calibri</vt:lpstr>
      <vt:lpstr>Verdana</vt:lpstr>
      <vt:lpstr>Office Theme</vt:lpstr>
      <vt:lpstr>New Trends and Practices  in Early Stage Lung Cancer Treatment</vt:lpstr>
      <vt:lpstr>Introduction</vt:lpstr>
      <vt:lpstr>Introduction</vt:lpstr>
      <vt:lpstr>Introduction</vt:lpstr>
      <vt:lpstr>Introduction</vt:lpstr>
      <vt:lpstr>Surgical treatment</vt:lpstr>
      <vt:lpstr>Background</vt:lpstr>
      <vt:lpstr>Background</vt:lpstr>
      <vt:lpstr>Anatomy</vt:lpstr>
      <vt:lpstr>Methods</vt:lpstr>
      <vt:lpstr>Methods</vt:lpstr>
      <vt:lpstr>Methods</vt:lpstr>
      <vt:lpstr>Methods</vt:lpstr>
      <vt:lpstr>Methods</vt:lpstr>
      <vt:lpstr>Methods</vt:lpstr>
      <vt:lpstr>Surgical Approaches </vt:lpstr>
      <vt:lpstr>Surgical Approaches </vt:lpstr>
      <vt:lpstr>Surgical Approaches </vt:lpstr>
      <vt:lpstr>Surgical Approaches </vt:lpstr>
      <vt:lpstr>Radiotherapy</vt:lpstr>
      <vt:lpstr>Background</vt:lpstr>
      <vt:lpstr>Background</vt:lpstr>
      <vt:lpstr>Types of Radiotherapy</vt:lpstr>
      <vt:lpstr>Types of Radiotherapy</vt:lpstr>
      <vt:lpstr>Types of Radiotherapy</vt:lpstr>
      <vt:lpstr>Types of Radiotherapy</vt:lpstr>
      <vt:lpstr>Clinical Outcomes</vt:lpstr>
      <vt:lpstr>Complications</vt:lpstr>
      <vt:lpstr>Medical therapy</vt:lpstr>
      <vt:lpstr>Targeted Therapy and Immunotherapy</vt:lpstr>
      <vt:lpstr>Targeted Therapy and Immunotherapy</vt:lpstr>
      <vt:lpstr>Immunotherapy</vt:lpstr>
      <vt:lpstr>Immunotherapy</vt:lpstr>
      <vt:lpstr>Targeted Therapy</vt:lpstr>
      <vt:lpstr>Conclusions</vt:lpstr>
      <vt:lpstr>Surgery vs Definitive Radiotherapy (SBRT)</vt:lpstr>
      <vt:lpstr>Conclusion</vt:lpstr>
      <vt:lpstr>Conclusion</vt:lpstr>
      <vt:lpstr>감사합니다.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Trends and Practices in Early Lung Cancer Treatment</dc:title>
  <dc:subject/>
  <dc:creator>sec</dc:creator>
  <cp:keywords/>
  <dc:description>generated using python-pptx</dc:description>
  <cp:lastModifiedBy>김인수</cp:lastModifiedBy>
  <cp:revision>80</cp:revision>
  <dcterms:created xsi:type="dcterms:W3CDTF">2013-01-27T09:14:16Z</dcterms:created>
  <dcterms:modified xsi:type="dcterms:W3CDTF">2025-04-18T13:19:02Z</dcterms:modified>
  <cp:category/>
</cp:coreProperties>
</file>