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8" r:id="rId2"/>
    <p:sldId id="347" r:id="rId3"/>
    <p:sldId id="352" r:id="rId4"/>
    <p:sldId id="349" r:id="rId5"/>
    <p:sldId id="353" r:id="rId6"/>
    <p:sldId id="354" r:id="rId7"/>
    <p:sldId id="355" r:id="rId8"/>
    <p:sldId id="356" r:id="rId9"/>
    <p:sldId id="291" r:id="rId10"/>
  </p:sldIdLst>
  <p:sldSz cx="9144000" cy="6858000" type="screen4x3"/>
  <p:notesSz cx="6797675" cy="9926638"/>
  <p:embeddedFontLst>
    <p:embeddedFont>
      <p:font typeface="G마켓 산스 Bold" panose="02000000000000000000" pitchFamily="50" charset="-127"/>
      <p:regular r:id="rId12"/>
    </p:embeddedFont>
    <p:embeddedFont>
      <p:font typeface="G마켓 산스 Medium" panose="02000000000000000000" pitchFamily="50" charset="-127"/>
      <p:regular r:id="rId13"/>
    </p:embeddedFont>
    <p:embeddedFont>
      <p:font typeface="맑은 고딕" panose="020B0503020000020004" pitchFamily="50" charset="-127"/>
      <p:regular r:id="rId14"/>
      <p:bold r:id="rId15"/>
    </p:embeddedFont>
    <p:embeddedFont>
      <p:font typeface="함초롬돋움" panose="020B0604000101010101" pitchFamily="50" charset="-127"/>
      <p:regular r:id="rId16"/>
      <p:bold r:id="rId17"/>
    </p:embeddedFont>
    <p:embeddedFont>
      <p:font typeface="휴먼모음T" panose="02030504000101010101" pitchFamily="18" charset="-127"/>
      <p:regular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43E"/>
    <a:srgbClr val="FF3300"/>
    <a:srgbClr val="0322A7"/>
    <a:srgbClr val="0153A9"/>
    <a:srgbClr val="FE854E"/>
    <a:srgbClr val="BFE6F5"/>
    <a:srgbClr val="FF6340"/>
    <a:srgbClr val="18296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4816" autoAdjust="0"/>
  </p:normalViewPr>
  <p:slideViewPr>
    <p:cSldViewPr>
      <p:cViewPr varScale="1">
        <p:scale>
          <a:sx n="104" d="100"/>
          <a:sy n="104" d="100"/>
        </p:scale>
        <p:origin x="13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9826" y="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E2F5A077-C4CA-445F-826B-8E0300184BDE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288" y="4777245"/>
            <a:ext cx="5439101" cy="3908363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310"/>
            <a:ext cx="2946247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9826" y="9428310"/>
            <a:ext cx="2946246" cy="498328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13822B89-9ED5-4A59-AECC-8F8E167D48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5842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22B89-9ED5-4A59-AECC-8F8E167D48E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907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144000" cy="836712"/>
          </a:xfrm>
          <a:prstGeom prst="rect">
            <a:avLst/>
          </a:prstGeom>
          <a:solidFill>
            <a:srgbClr val="BF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자유형 7"/>
          <p:cNvSpPr/>
          <p:nvPr userDrawn="1"/>
        </p:nvSpPr>
        <p:spPr>
          <a:xfrm>
            <a:off x="7456494" y="0"/>
            <a:ext cx="1690597" cy="836712"/>
          </a:xfrm>
          <a:custGeom>
            <a:avLst/>
            <a:gdLst>
              <a:gd name="connsiteX0" fmla="*/ 664178 w 1690597"/>
              <a:gd name="connsiteY0" fmla="*/ 0 h 836712"/>
              <a:gd name="connsiteX1" fmla="*/ 1690597 w 1690597"/>
              <a:gd name="connsiteY1" fmla="*/ 0 h 836712"/>
              <a:gd name="connsiteX2" fmla="*/ 1690597 w 1690597"/>
              <a:gd name="connsiteY2" fmla="*/ 836712 h 836712"/>
              <a:gd name="connsiteX3" fmla="*/ 0 w 1690597"/>
              <a:gd name="connsiteY3" fmla="*/ 836712 h 8367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0597" h="836712">
                <a:moveTo>
                  <a:pt x="664178" y="0"/>
                </a:moveTo>
                <a:lnTo>
                  <a:pt x="1690597" y="0"/>
                </a:lnTo>
                <a:lnTo>
                  <a:pt x="1690597" y="836712"/>
                </a:lnTo>
                <a:lnTo>
                  <a:pt x="0" y="836712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 userDrawn="1"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829" y="6496221"/>
            <a:ext cx="864096" cy="246885"/>
          </a:xfrm>
          <a:prstGeom prst="rect">
            <a:avLst/>
          </a:prstGeom>
        </p:spPr>
      </p:pic>
      <p:grpSp>
        <p:nvGrpSpPr>
          <p:cNvPr id="16" name="그룹 15"/>
          <p:cNvGrpSpPr/>
          <p:nvPr userDrawn="1"/>
        </p:nvGrpSpPr>
        <p:grpSpPr>
          <a:xfrm>
            <a:off x="488132" y="5544614"/>
            <a:ext cx="8188324" cy="836712"/>
            <a:chOff x="422691" y="5301208"/>
            <a:chExt cx="8188324" cy="792088"/>
          </a:xfrm>
        </p:grpSpPr>
        <p:sp>
          <p:nvSpPr>
            <p:cNvPr id="17" name="직사각형 16"/>
            <p:cNvSpPr/>
            <p:nvPr/>
          </p:nvSpPr>
          <p:spPr>
            <a:xfrm>
              <a:off x="604522" y="5301208"/>
              <a:ext cx="8006493" cy="792088"/>
            </a:xfrm>
            <a:prstGeom prst="rect">
              <a:avLst/>
            </a:prstGeom>
            <a:noFill/>
            <a:ln>
              <a:solidFill>
                <a:srgbClr val="FE854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9" name="그룹 18"/>
            <p:cNvGrpSpPr/>
            <p:nvPr/>
          </p:nvGrpSpPr>
          <p:grpSpPr>
            <a:xfrm>
              <a:off x="422691" y="5513204"/>
              <a:ext cx="363663" cy="363663"/>
              <a:chOff x="1157417" y="5476588"/>
              <a:chExt cx="363663" cy="363663"/>
            </a:xfrm>
          </p:grpSpPr>
          <p:sp>
            <p:nvSpPr>
              <p:cNvPr id="20" name="타원 19"/>
              <p:cNvSpPr/>
              <p:nvPr/>
            </p:nvSpPr>
            <p:spPr>
              <a:xfrm>
                <a:off x="1157417" y="5476588"/>
                <a:ext cx="363663" cy="363663"/>
              </a:xfrm>
              <a:prstGeom prst="ellipse">
                <a:avLst/>
              </a:prstGeom>
              <a:solidFill>
                <a:srgbClr val="FE85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pic>
            <p:nvPicPr>
              <p:cNvPr id="21" name="그림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59632" y="5562158"/>
                <a:ext cx="189261" cy="2131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263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07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1139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4905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5987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4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6554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76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/>
          <p:cNvGrpSpPr/>
          <p:nvPr userDrawn="1"/>
        </p:nvGrpSpPr>
        <p:grpSpPr>
          <a:xfrm>
            <a:off x="1547664" y="1484784"/>
            <a:ext cx="5868144" cy="1800200"/>
            <a:chOff x="1475656" y="2132856"/>
            <a:chExt cx="5868144" cy="1800200"/>
          </a:xfrm>
        </p:grpSpPr>
        <p:sp>
          <p:nvSpPr>
            <p:cNvPr id="6" name="직사각형 5"/>
            <p:cNvSpPr/>
            <p:nvPr/>
          </p:nvSpPr>
          <p:spPr>
            <a:xfrm>
              <a:off x="1691680" y="2348880"/>
              <a:ext cx="5652120" cy="1584176"/>
            </a:xfrm>
            <a:prstGeom prst="rect">
              <a:avLst/>
            </a:prstGeom>
            <a:solidFill>
              <a:srgbClr val="0153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1475656" y="2132856"/>
              <a:ext cx="1080120" cy="1080120"/>
            </a:xfrm>
            <a:prstGeom prst="rect">
              <a:avLst/>
            </a:prstGeom>
            <a:solidFill>
              <a:srgbClr val="1829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제목 1"/>
          <p:cNvSpPr txBox="1">
            <a:spLocks/>
          </p:cNvSpPr>
          <p:nvPr userDrawn="1"/>
        </p:nvSpPr>
        <p:spPr>
          <a:xfrm>
            <a:off x="5233646" y="3284983"/>
            <a:ext cx="2016224" cy="10673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32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회원가입</a:t>
            </a:r>
          </a:p>
        </p:txBody>
      </p:sp>
    </p:spTree>
    <p:extLst>
      <p:ext uri="{BB962C8B-B14F-4D97-AF65-F5344CB8AC3E}">
        <p14:creationId xmlns:p14="http://schemas.microsoft.com/office/powerpoint/2010/main" val="217541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258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24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79525-07A0-42A3-8BF1-024B8300A480}" type="datetimeFigureOut">
              <a:rPr lang="ko-KR" altLang="en-US" smtClean="0"/>
              <a:t>2024-09-12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E4F0C-72E4-4F90-B6E8-A12F837E87C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447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2563" y="-2"/>
            <a:ext cx="9144000" cy="6290345"/>
          </a:xfrm>
          <a:prstGeom prst="rect">
            <a:avLst/>
          </a:prstGeom>
          <a:solidFill>
            <a:srgbClr val="0153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직사각형 16"/>
          <p:cNvSpPr/>
          <p:nvPr/>
        </p:nvSpPr>
        <p:spPr>
          <a:xfrm>
            <a:off x="0" y="1943281"/>
            <a:ext cx="9144000" cy="524443"/>
          </a:xfrm>
          <a:prstGeom prst="rect">
            <a:avLst/>
          </a:prstGeom>
          <a:solidFill>
            <a:srgbClr val="18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665271" y="1949436"/>
            <a:ext cx="7981374" cy="52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2000" dirty="0" err="1">
                <a:solidFill>
                  <a:schemeClr val="bg1"/>
                </a:solidFill>
                <a:latin typeface="G마켓 산스 Medium" pitchFamily="50" charset="-127"/>
                <a:ea typeface="G마켓 산스 Medium" pitchFamily="50" charset="-127"/>
              </a:rPr>
              <a:t>질병보건통합관리시스템</a:t>
            </a:r>
            <a:r>
              <a:rPr lang="en-US" altLang="ko-KR" sz="2000" dirty="0">
                <a:solidFill>
                  <a:schemeClr val="bg1"/>
                </a:solidFill>
                <a:latin typeface="G마켓 산스 Medium" pitchFamily="50" charset="-127"/>
                <a:ea typeface="G마켓 산스 Medium" pitchFamily="50" charset="-127"/>
              </a:rPr>
              <a:t>(https://is.kdca.go.kr)</a:t>
            </a:r>
            <a:r>
              <a:rPr lang="ko-KR" altLang="en-US" sz="2000" dirty="0">
                <a:solidFill>
                  <a:schemeClr val="bg1"/>
                </a:solidFill>
                <a:latin typeface="G마켓 산스 Medium" pitchFamily="50" charset="-127"/>
                <a:ea typeface="G마켓 산스 Medium" pitchFamily="50" charset="-127"/>
              </a:rPr>
              <a:t> 사용 매뉴얼</a:t>
            </a:r>
            <a:endParaRPr lang="en-US" altLang="ko-KR" sz="2000" dirty="0">
              <a:solidFill>
                <a:schemeClr val="bg1"/>
              </a:solidFill>
              <a:latin typeface="G마켓 산스 Medium" pitchFamily="50" charset="-127"/>
              <a:ea typeface="G마켓 산스 Medium" pitchFamily="50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0" y="6251822"/>
            <a:ext cx="9144000" cy="620598"/>
            <a:chOff x="0" y="6251822"/>
            <a:chExt cx="9144000" cy="620598"/>
          </a:xfrm>
        </p:grpSpPr>
        <p:sp>
          <p:nvSpPr>
            <p:cNvPr id="19" name="직사각형 18"/>
            <p:cNvSpPr/>
            <p:nvPr/>
          </p:nvSpPr>
          <p:spPr>
            <a:xfrm>
              <a:off x="0" y="6251822"/>
              <a:ext cx="9144000" cy="6205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3528" y="6423385"/>
              <a:ext cx="1105972" cy="315992"/>
            </a:xfrm>
            <a:prstGeom prst="rect">
              <a:avLst/>
            </a:prstGeom>
          </p:spPr>
        </p:pic>
        <p:sp>
          <p:nvSpPr>
            <p:cNvPr id="21" name="제목 1"/>
            <p:cNvSpPr txBox="1">
              <a:spLocks/>
            </p:cNvSpPr>
            <p:nvPr/>
          </p:nvSpPr>
          <p:spPr>
            <a:xfrm>
              <a:off x="1669386" y="6308662"/>
              <a:ext cx="3872526" cy="52744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1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COPYRIGHT ⓒ 2021 </a:t>
              </a:r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질병관리청 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ALL RIGHTS RESERVED.</a:t>
              </a:r>
            </a:p>
            <a:p>
              <a:pPr algn="l"/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해당 매뉴얼의 모든 저작권은 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2021 </a:t>
              </a:r>
              <a:r>
                <a:rPr lang="ko-KR" altLang="en-US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질병관리청에 있으므로 무단 배포 및 복제를 금합니다</a:t>
              </a:r>
              <a:r>
                <a:rPr lang="en-US" altLang="ko-KR" sz="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함초롬돋움" panose="020B0604000101010101" pitchFamily="50" charset="-127"/>
                  <a:ea typeface="함초롬돋움" panose="020B0604000101010101" pitchFamily="50" charset="-127"/>
                </a:rPr>
                <a:t>.</a:t>
              </a:r>
              <a:endParaRPr lang="ko-KR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함초롬돋움" panose="020B0604000101010101" pitchFamily="50" charset="-127"/>
                <a:ea typeface="함초롬돋움" panose="020B0604000101010101" pitchFamily="50" charset="-127"/>
              </a:endParaRPr>
            </a:p>
          </p:txBody>
        </p:sp>
        <p:pic>
          <p:nvPicPr>
            <p:cNvPr id="22" name="그림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610" y="6423385"/>
              <a:ext cx="1302862" cy="315992"/>
            </a:xfrm>
            <a:prstGeom prst="rect">
              <a:avLst/>
            </a:prstGeom>
          </p:spPr>
        </p:pic>
      </p:grpSp>
      <p:sp>
        <p:nvSpPr>
          <p:cNvPr id="13" name="제목 1"/>
          <p:cNvSpPr>
            <a:spLocks noGrp="1"/>
          </p:cNvSpPr>
          <p:nvPr>
            <p:ph type="title"/>
          </p:nvPr>
        </p:nvSpPr>
        <p:spPr>
          <a:xfrm>
            <a:off x="660614" y="1239520"/>
            <a:ext cx="7295762" cy="576064"/>
          </a:xfrm>
        </p:spPr>
        <p:txBody>
          <a:bodyPr>
            <a:noAutofit/>
          </a:bodyPr>
          <a:lstStyle/>
          <a:p>
            <a:pPr algn="l"/>
            <a:r>
              <a:rPr lang="ko-KR" altLang="en-US" sz="3600" dirty="0" err="1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전자예진표</a:t>
            </a:r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매뉴얼 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의료기관용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</a:t>
            </a:r>
            <a:endParaRPr lang="ko-KR" altLang="en-US" sz="3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0525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99592" y="5540424"/>
            <a:ext cx="7264217" cy="6968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전자예진표를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작성한 피접종자의 주민등록번호 조회 시 알림이 표시됩니다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23528" y="261675"/>
            <a:ext cx="397838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1.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전자예진표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작성 알림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1</a:t>
            </a:r>
          </a:p>
        </p:txBody>
      </p:sp>
      <p:pic>
        <p:nvPicPr>
          <p:cNvPr id="46" name="그림 45">
            <a:extLst>
              <a:ext uri="{FF2B5EF4-FFF2-40B4-BE49-F238E27FC236}">
                <a16:creationId xmlns:a16="http://schemas.microsoft.com/office/drawing/2014/main" id="{22914CA5-0946-4118-8AD8-42A828FD4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78073"/>
            <a:ext cx="8599135" cy="2698999"/>
          </a:xfrm>
          <a:prstGeom prst="rect">
            <a:avLst/>
          </a:prstGeom>
        </p:spPr>
      </p:pic>
      <p:sp>
        <p:nvSpPr>
          <p:cNvPr id="47" name="직사각형 46">
            <a:extLst>
              <a:ext uri="{FF2B5EF4-FFF2-40B4-BE49-F238E27FC236}">
                <a16:creationId xmlns:a16="http://schemas.microsoft.com/office/drawing/2014/main" id="{E543929A-8CC5-4CE4-91D5-7DC946625C50}"/>
              </a:ext>
            </a:extLst>
          </p:cNvPr>
          <p:cNvSpPr/>
          <p:nvPr/>
        </p:nvSpPr>
        <p:spPr>
          <a:xfrm>
            <a:off x="5094528" y="1772816"/>
            <a:ext cx="3774599" cy="13361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974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939891" y="5626219"/>
            <a:ext cx="7264217" cy="6968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 err="1">
                <a:solidFill>
                  <a:srgbClr val="0000FF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버튼을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   (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확인할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전자예진표가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없는 경우 버튼은 회색으로 표기됩니다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.)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02058" y="266026"/>
            <a:ext cx="3978383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작성된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전자예진표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열기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16416" y="180459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2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431F748-41C1-41D8-A251-137D5D9F27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883337"/>
            <a:ext cx="6336704" cy="4561887"/>
          </a:xfrm>
          <a:prstGeom prst="rect">
            <a:avLst/>
          </a:prstGeom>
        </p:spPr>
      </p:pic>
      <p:sp>
        <p:nvSpPr>
          <p:cNvPr id="28" name="직사각형 27">
            <a:extLst>
              <a:ext uri="{FF2B5EF4-FFF2-40B4-BE49-F238E27FC236}">
                <a16:creationId xmlns:a16="http://schemas.microsoft.com/office/drawing/2014/main" id="{12C7A1A7-B4AC-4BE4-8B01-FFA9325B78EC}"/>
              </a:ext>
            </a:extLst>
          </p:cNvPr>
          <p:cNvSpPr/>
          <p:nvPr/>
        </p:nvSpPr>
        <p:spPr>
          <a:xfrm>
            <a:off x="6704532" y="3645024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8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99592" y="5664234"/>
            <a:ext cx="7757368" cy="689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왼쪽 상단의 피접종자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목록을 클릭하면 작성된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화면이 보여집니다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내용을 확인하고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 결과를 입력한 후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"</a:t>
            </a:r>
            <a:r>
              <a:rPr lang="ko-KR" altLang="en-US" sz="1100" dirty="0">
                <a:solidFill>
                  <a:srgbClr val="0000FF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서명 및 제출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”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버튼을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77592" y="241141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3.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내용 확인 및 예진결과 입력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3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8E8F278E-4E3F-4CEF-A84A-6BBF7E3191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78342"/>
            <a:ext cx="6248162" cy="4566882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2E95903-7EFE-442C-9985-2B484D45ABCC}"/>
              </a:ext>
            </a:extLst>
          </p:cNvPr>
          <p:cNvSpPr/>
          <p:nvPr/>
        </p:nvSpPr>
        <p:spPr>
          <a:xfrm>
            <a:off x="1368584" y="1036144"/>
            <a:ext cx="2160240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9D55518A-4D7B-4E1D-8C9A-0B764C6E64F3}"/>
              </a:ext>
            </a:extLst>
          </p:cNvPr>
          <p:cNvSpPr/>
          <p:nvPr/>
        </p:nvSpPr>
        <p:spPr>
          <a:xfrm>
            <a:off x="1040938" y="1036144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85D38B3-2998-4AE4-AF47-6F2ED53E0572}"/>
              </a:ext>
            </a:extLst>
          </p:cNvPr>
          <p:cNvSpPr/>
          <p:nvPr/>
        </p:nvSpPr>
        <p:spPr>
          <a:xfrm>
            <a:off x="3131840" y="4221088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77EFA6A-2728-4A01-9AD4-C91AEFE5FCD0}"/>
              </a:ext>
            </a:extLst>
          </p:cNvPr>
          <p:cNvSpPr/>
          <p:nvPr/>
        </p:nvSpPr>
        <p:spPr>
          <a:xfrm>
            <a:off x="3464172" y="4221088"/>
            <a:ext cx="411563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98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EB1B404D-CF4F-418F-A48C-603971E0ED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8" y="874585"/>
            <a:ext cx="3833971" cy="4579588"/>
          </a:xfrm>
          <a:prstGeom prst="rect">
            <a:avLst/>
          </a:prstGeom>
        </p:spPr>
      </p:pic>
      <p:sp>
        <p:nvSpPr>
          <p:cNvPr id="5" name="标题 11"/>
          <p:cNvSpPr txBox="1">
            <a:spLocks/>
          </p:cNvSpPr>
          <p:nvPr/>
        </p:nvSpPr>
        <p:spPr>
          <a:xfrm>
            <a:off x="839777" y="5655569"/>
            <a:ext cx="7757368" cy="66654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전자문서 하단 의사성명 옆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1100" dirty="0">
                <a:solidFill>
                  <a:srgbClr val="0000FF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서명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을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인증서 선택창이 열리면 서명에 사용할 인증서를 선택하고 암호를 입력합니다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77592" y="241141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4-1.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서명하기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4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3BAE0191-7945-4A05-86BD-9C7BE4D3DA5E}"/>
              </a:ext>
            </a:extLst>
          </p:cNvPr>
          <p:cNvSpPr/>
          <p:nvPr/>
        </p:nvSpPr>
        <p:spPr>
          <a:xfrm>
            <a:off x="3517644" y="5013176"/>
            <a:ext cx="28803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6D8661-6C63-425E-A2D3-C170438E2479}"/>
              </a:ext>
            </a:extLst>
          </p:cNvPr>
          <p:cNvSpPr txBox="1"/>
          <p:nvPr/>
        </p:nvSpPr>
        <p:spPr>
          <a:xfrm>
            <a:off x="3417042" y="4772376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click</a:t>
            </a:r>
            <a:endParaRPr lang="ko-KR" altLang="en-US" sz="12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D8005084-B1C7-45AF-9BBE-88D9CAE77E0F}"/>
              </a:ext>
            </a:extLst>
          </p:cNvPr>
          <p:cNvSpPr/>
          <p:nvPr/>
        </p:nvSpPr>
        <p:spPr>
          <a:xfrm>
            <a:off x="612433" y="878276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1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5A0EF02E-4191-48D5-80A4-F9BC97EFD70C}"/>
              </a:ext>
            </a:extLst>
          </p:cNvPr>
          <p:cNvSpPr/>
          <p:nvPr/>
        </p:nvSpPr>
        <p:spPr>
          <a:xfrm>
            <a:off x="5120833" y="1035558"/>
            <a:ext cx="272230" cy="2297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>
                <a:solidFill>
                  <a:srgbClr val="FF0000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2</a:t>
            </a:r>
            <a:endParaRPr lang="ko-KR" altLang="en-US" sz="1200" dirty="0">
              <a:solidFill>
                <a:srgbClr val="FF0000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9C29E827-F1DA-49A5-9856-11EDB368F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883" y="1004153"/>
            <a:ext cx="3096262" cy="3536522"/>
          </a:xfrm>
          <a:prstGeom prst="rect">
            <a:avLst/>
          </a:prstGeom>
        </p:spPr>
      </p:pic>
      <p:sp>
        <p:nvSpPr>
          <p:cNvPr id="39" name="직사각형 38">
            <a:extLst>
              <a:ext uri="{FF2B5EF4-FFF2-40B4-BE49-F238E27FC236}">
                <a16:creationId xmlns:a16="http://schemas.microsoft.com/office/drawing/2014/main" id="{D22A8474-5103-42E5-96AA-F7906C735AAC}"/>
              </a:ext>
            </a:extLst>
          </p:cNvPr>
          <p:cNvSpPr/>
          <p:nvPr/>
        </p:nvSpPr>
        <p:spPr>
          <a:xfrm>
            <a:off x="7053593" y="3735504"/>
            <a:ext cx="153431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351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39777" y="5629473"/>
            <a:ext cx="7757368" cy="689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예진한 의사성명과  인증서 사용자 성명이 불일치할 경우 오류가 발생합니다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반드시 예진의사명을 확인하여 주시기 바랍니다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77592" y="241141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4-2.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서명하기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5</a:t>
            </a: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C2B67D86-A26A-4AA2-9F3F-DE21FCCDC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6" y="867898"/>
            <a:ext cx="4277974" cy="988413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D5F01D49-B20D-4D1A-BC3A-C32C85BA018F}"/>
              </a:ext>
            </a:extLst>
          </p:cNvPr>
          <p:cNvSpPr/>
          <p:nvPr/>
        </p:nvSpPr>
        <p:spPr>
          <a:xfrm>
            <a:off x="1619672" y="3501008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32BF02E-2668-4E5A-B749-F6141FD284B2}"/>
              </a:ext>
            </a:extLst>
          </p:cNvPr>
          <p:cNvSpPr/>
          <p:nvPr/>
        </p:nvSpPr>
        <p:spPr>
          <a:xfrm>
            <a:off x="3059832" y="1587309"/>
            <a:ext cx="432048" cy="269002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8C2015D6-6AB8-470E-A9FF-7E57F0C5A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92540"/>
            <a:ext cx="3097036" cy="3535986"/>
          </a:xfrm>
          <a:prstGeom prst="rect">
            <a:avLst/>
          </a:prstGeom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9591DBBA-6216-4119-98B2-9C8AC890CEAB}"/>
              </a:ext>
            </a:extLst>
          </p:cNvPr>
          <p:cNvSpPr/>
          <p:nvPr/>
        </p:nvSpPr>
        <p:spPr>
          <a:xfrm>
            <a:off x="1475656" y="3573016"/>
            <a:ext cx="936104" cy="21602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9345627B-C843-460F-9413-C0AC0E67CC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8879" y="859426"/>
            <a:ext cx="3834716" cy="4584589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A36079C9-8DE2-4A68-B6CA-786A90EAA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08" y="2636912"/>
            <a:ext cx="3698057" cy="1346425"/>
          </a:xfrm>
          <a:prstGeom prst="rect">
            <a:avLst/>
          </a:prstGeom>
        </p:spPr>
      </p:pic>
      <p:sp>
        <p:nvSpPr>
          <p:cNvPr id="37" name="직사각형 36">
            <a:extLst>
              <a:ext uri="{FF2B5EF4-FFF2-40B4-BE49-F238E27FC236}">
                <a16:creationId xmlns:a16="http://schemas.microsoft.com/office/drawing/2014/main" id="{8EC1F994-68EB-4AC0-A0D5-34A040856961}"/>
              </a:ext>
            </a:extLst>
          </p:cNvPr>
          <p:cNvSpPr/>
          <p:nvPr/>
        </p:nvSpPr>
        <p:spPr>
          <a:xfrm>
            <a:off x="4907208" y="2636912"/>
            <a:ext cx="3698057" cy="13464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화살표: 오른쪽 37">
            <a:extLst>
              <a:ext uri="{FF2B5EF4-FFF2-40B4-BE49-F238E27FC236}">
                <a16:creationId xmlns:a16="http://schemas.microsoft.com/office/drawing/2014/main" id="{517617F2-F3A4-41F5-8FED-CEBBBDE1E52C}"/>
              </a:ext>
            </a:extLst>
          </p:cNvPr>
          <p:cNvSpPr/>
          <p:nvPr/>
        </p:nvSpPr>
        <p:spPr>
          <a:xfrm>
            <a:off x="4283968" y="2636912"/>
            <a:ext cx="486581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3096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60809" y="5667201"/>
            <a:ext cx="7757368" cy="68970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전자서명이 정상적으로 처리되면 왼쪽 상단의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>
                <a:solidFill>
                  <a:srgbClr val="0000FF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전자문서등록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버튼을 클릭합니다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2600" algn="l" defTabSz="864000">
              <a:lnSpc>
                <a:spcPct val="150000"/>
              </a:lnSpc>
            </a:pP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   ※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상단의 메뉴가 보이지않을 경우 키보드의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‘Alt＇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키를 클릭하고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,  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보기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＂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항목에서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‘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기본도구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’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를 체크합니다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77592" y="241141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4-3.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서명하기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6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597B3D2B-1D6D-42F9-9A64-28851F798D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64" y="845948"/>
            <a:ext cx="3867102" cy="46191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10F0EE70-2428-4843-BFB7-E6452A83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289" y="2794844"/>
            <a:ext cx="2940135" cy="131387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F6CC106E-6556-4090-B7AF-F494772AA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74" y="1059491"/>
            <a:ext cx="3040402" cy="713325"/>
          </a:xfrm>
          <a:prstGeom prst="rect">
            <a:avLst/>
          </a:prstGeom>
        </p:spPr>
      </p:pic>
      <p:sp>
        <p:nvSpPr>
          <p:cNvPr id="21" name="직사각형 20">
            <a:extLst>
              <a:ext uri="{FF2B5EF4-FFF2-40B4-BE49-F238E27FC236}">
                <a16:creationId xmlns:a16="http://schemas.microsoft.com/office/drawing/2014/main" id="{7A9D5C7F-ABA6-4AFF-9A9A-ED6CAD91896D}"/>
              </a:ext>
            </a:extLst>
          </p:cNvPr>
          <p:cNvSpPr/>
          <p:nvPr/>
        </p:nvSpPr>
        <p:spPr>
          <a:xfrm>
            <a:off x="755576" y="845948"/>
            <a:ext cx="1242080" cy="432048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350C9D5-DD3E-4412-AF69-11A77DF379E0}"/>
              </a:ext>
            </a:extLst>
          </p:cNvPr>
          <p:cNvSpPr/>
          <p:nvPr/>
        </p:nvSpPr>
        <p:spPr>
          <a:xfrm>
            <a:off x="5292080" y="950814"/>
            <a:ext cx="3312368" cy="111003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화살표: 오른쪽 24">
            <a:extLst>
              <a:ext uri="{FF2B5EF4-FFF2-40B4-BE49-F238E27FC236}">
                <a16:creationId xmlns:a16="http://schemas.microsoft.com/office/drawing/2014/main" id="{F3BBB22C-54B9-4903-8C28-2DADF0F05159}"/>
              </a:ext>
            </a:extLst>
          </p:cNvPr>
          <p:cNvSpPr/>
          <p:nvPr/>
        </p:nvSpPr>
        <p:spPr>
          <a:xfrm>
            <a:off x="4860032" y="1196752"/>
            <a:ext cx="34843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A4CCEDF5-F6DB-4A75-8374-C88EE5E6ABF4}"/>
              </a:ext>
            </a:extLst>
          </p:cNvPr>
          <p:cNvSpPr/>
          <p:nvPr/>
        </p:nvSpPr>
        <p:spPr>
          <a:xfrm>
            <a:off x="5493482" y="1224459"/>
            <a:ext cx="1454782" cy="6570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ED12B5-FB9C-4D01-9FEA-BEA64C381EB9}"/>
              </a:ext>
            </a:extLst>
          </p:cNvPr>
          <p:cNvSpPr txBox="1"/>
          <p:nvPr/>
        </p:nvSpPr>
        <p:spPr>
          <a:xfrm>
            <a:off x="5846093" y="991761"/>
            <a:ext cx="4892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click</a:t>
            </a:r>
            <a:endParaRPr lang="ko-KR" altLang="en-US" sz="12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6697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1"/>
          <p:cNvSpPr txBox="1">
            <a:spLocks/>
          </p:cNvSpPr>
          <p:nvPr/>
        </p:nvSpPr>
        <p:spPr>
          <a:xfrm>
            <a:off x="860809" y="5544940"/>
            <a:ext cx="7757368" cy="86409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최종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전자예진표가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저장되면 피접종자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목록에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＇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의사서명완료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＇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로 표기되고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해당 내용 클릭 시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작성완료된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1100" dirty="0" err="1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예진표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내용 확인이 가능합니다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241200" indent="-228600" algn="l" defTabSz="864000">
              <a:lnSpc>
                <a:spcPct val="150000"/>
              </a:lnSpc>
              <a:buAutoNum type="arabicPeriod"/>
            </a:pP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하단의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sz="1100" dirty="0" err="1">
                <a:solidFill>
                  <a:srgbClr val="0000FF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예진표</a:t>
            </a:r>
            <a:r>
              <a:rPr lang="ko-KR" altLang="en-US" sz="1100" dirty="0">
                <a:solidFill>
                  <a:srgbClr val="0000FF"/>
                </a:solidFill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 확인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“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버튼을 클릭하면 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PDF </a:t>
            </a:r>
            <a:r>
              <a:rPr lang="ko-KR" altLang="en-US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파일로 확인할 수 있습니다</a:t>
            </a:r>
            <a:r>
              <a:rPr lang="en-US" altLang="ko-KR" sz="1100" dirty="0">
                <a:latin typeface="나눔스퀘어_ac" panose="020B0600000101010101" pitchFamily="50" charset="-127"/>
                <a:ea typeface="나눔스퀘어_ac" panose="020B0600000101010101" pitchFamily="50" charset="-127"/>
                <a:cs typeface="함초롬돋움" panose="020B0604000101010101" pitchFamily="50" charset="-127"/>
              </a:rPr>
              <a:t>.</a:t>
            </a: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395536" y="246292"/>
            <a:ext cx="4914487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5. 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서명 완료된 </a:t>
            </a:r>
            <a:r>
              <a:rPr lang="ko-KR" altLang="en-US" sz="1800" dirty="0" err="1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예진표</a:t>
            </a:r>
            <a:r>
              <a:rPr lang="ko-KR" altLang="en-US" sz="1800" dirty="0"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확인</a:t>
            </a:r>
            <a:endParaRPr lang="en-US" altLang="ko-KR" sz="1800" dirty="0"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338964" y="246292"/>
            <a:ext cx="558426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7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15D89A2-C574-4196-B62B-6C6A7615CC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877554"/>
            <a:ext cx="6336704" cy="4638831"/>
          </a:xfrm>
          <a:prstGeom prst="rect">
            <a:avLst/>
          </a:prstGeom>
        </p:spPr>
      </p:pic>
      <p:sp>
        <p:nvSpPr>
          <p:cNvPr id="4" name="직사각형 3">
            <a:extLst>
              <a:ext uri="{FF2B5EF4-FFF2-40B4-BE49-F238E27FC236}">
                <a16:creationId xmlns:a16="http://schemas.microsoft.com/office/drawing/2014/main" id="{6090A0C6-F3CC-4B74-99E5-E88E67989897}"/>
              </a:ext>
            </a:extLst>
          </p:cNvPr>
          <p:cNvSpPr/>
          <p:nvPr/>
        </p:nvSpPr>
        <p:spPr>
          <a:xfrm>
            <a:off x="1331640" y="1628800"/>
            <a:ext cx="2016224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2228413-E3B5-4D19-A0C5-5F366DFB0F80}"/>
              </a:ext>
            </a:extLst>
          </p:cNvPr>
          <p:cNvSpPr/>
          <p:nvPr/>
        </p:nvSpPr>
        <p:spPr>
          <a:xfrm>
            <a:off x="4653244" y="5094420"/>
            <a:ext cx="666015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20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0" y="4365104"/>
            <a:ext cx="9144000" cy="524443"/>
          </a:xfrm>
          <a:prstGeom prst="rect">
            <a:avLst/>
          </a:prstGeom>
          <a:solidFill>
            <a:srgbClr val="1829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5796136" y="5229200"/>
            <a:ext cx="3028528" cy="576064"/>
          </a:xfrm>
        </p:spPr>
        <p:txBody>
          <a:bodyPr>
            <a:noAutofit/>
          </a:bodyPr>
          <a:lstStyle/>
          <a:p>
            <a:r>
              <a:rPr lang="ko-KR" altLang="en-US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감사합니다</a:t>
            </a:r>
            <a:r>
              <a:rPr lang="en-US" altLang="ko-KR" sz="3600" dirty="0">
                <a:solidFill>
                  <a:srgbClr val="BFE6F5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.</a:t>
            </a:r>
            <a:r>
              <a:rPr lang="en-US" altLang="ko-KR" sz="3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endParaRPr lang="ko-KR" altLang="en-US" sz="3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611560" y="4365104"/>
            <a:ext cx="8053382" cy="5274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ko-KR" altLang="en-US" sz="1600" dirty="0" err="1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전자예진표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 </a:t>
            </a:r>
            <a:r>
              <a:rPr lang="ko-KR" altLang="en-US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매뉴얼 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의료기관용</a:t>
            </a:r>
            <a:r>
              <a:rPr lang="en-US" altLang="ko-KR" sz="1600" dirty="0">
                <a:solidFill>
                  <a:schemeClr val="bg1"/>
                </a:solidFill>
                <a:latin typeface="G마켓 산스 Bold" panose="02000000000000000000" pitchFamily="50" charset="-127"/>
                <a:ea typeface="G마켓 산스 Bold" panose="02000000000000000000" pitchFamily="50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G마켓 산스 Bold" panose="02000000000000000000" pitchFamily="50" charset="-127"/>
              <a:ea typeface="G마켓 산스 Bold" panose="02000000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5242</TotalTime>
  <Words>249</Words>
  <Application>Microsoft Office PowerPoint</Application>
  <PresentationFormat>화면 슬라이드 쇼(4:3)</PresentationFormat>
  <Paragraphs>40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G마켓 산스 Bold</vt:lpstr>
      <vt:lpstr>G마켓 산스 Medium</vt:lpstr>
      <vt:lpstr>나눔스퀘어_ac</vt:lpstr>
      <vt:lpstr>휴먼모음T</vt:lpstr>
      <vt:lpstr>맑은 고딕</vt:lpstr>
      <vt:lpstr>함초롬돋움</vt:lpstr>
      <vt:lpstr>Arial</vt:lpstr>
      <vt:lpstr>나눔스퀘어</vt:lpstr>
      <vt:lpstr>Office 테마</vt:lpstr>
      <vt:lpstr>전자예진표 매뉴얼 (의료기관용)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 </vt:lpstr>
    </vt:vector>
  </TitlesOfParts>
  <Company>Windows7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코로나19 대상자관리(의료기관) 매뉴얼 </dc:title>
  <dc:creator>User</dc:creator>
  <cp:lastModifiedBy>KDCA</cp:lastModifiedBy>
  <cp:revision>672</cp:revision>
  <cp:lastPrinted>2021-04-07T04:27:29Z</cp:lastPrinted>
  <dcterms:created xsi:type="dcterms:W3CDTF">2021-01-14T00:45:55Z</dcterms:created>
  <dcterms:modified xsi:type="dcterms:W3CDTF">2024-09-12T01:05:21Z</dcterms:modified>
</cp:coreProperties>
</file>