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7" r:id="rId4"/>
  </p:sldMasterIdLst>
  <p:sldIdLst>
    <p:sldId id="330" r:id="rId5"/>
    <p:sldId id="372" r:id="rId6"/>
    <p:sldId id="352" r:id="rId7"/>
    <p:sldId id="338" r:id="rId8"/>
    <p:sldId id="345" r:id="rId9"/>
    <p:sldId id="353" r:id="rId10"/>
    <p:sldId id="339" r:id="rId11"/>
    <p:sldId id="374" r:id="rId12"/>
    <p:sldId id="360" r:id="rId13"/>
    <p:sldId id="346" r:id="rId14"/>
    <p:sldId id="347" r:id="rId15"/>
    <p:sldId id="386" r:id="rId16"/>
    <p:sldId id="272" r:id="rId17"/>
    <p:sldId id="349" r:id="rId18"/>
    <p:sldId id="273" r:id="rId19"/>
    <p:sldId id="387" r:id="rId20"/>
    <p:sldId id="361" r:id="rId21"/>
    <p:sldId id="356" r:id="rId22"/>
    <p:sldId id="364" r:id="rId23"/>
    <p:sldId id="384" r:id="rId24"/>
    <p:sldId id="282" r:id="rId25"/>
    <p:sldId id="354" r:id="rId26"/>
    <p:sldId id="283" r:id="rId27"/>
    <p:sldId id="367" r:id="rId28"/>
    <p:sldId id="368" r:id="rId29"/>
    <p:sldId id="388" r:id="rId30"/>
    <p:sldId id="291" r:id="rId31"/>
    <p:sldId id="293" r:id="rId32"/>
    <p:sldId id="389" r:id="rId33"/>
    <p:sldId id="295" r:id="rId34"/>
    <p:sldId id="365" r:id="rId35"/>
    <p:sldId id="382" r:id="rId36"/>
    <p:sldId id="375" r:id="rId37"/>
    <p:sldId id="376" r:id="rId38"/>
    <p:sldId id="378" r:id="rId39"/>
    <p:sldId id="379" r:id="rId40"/>
    <p:sldId id="380" r:id="rId41"/>
    <p:sldId id="381" r:id="rId42"/>
    <p:sldId id="383" r:id="rId43"/>
    <p:sldId id="334" r:id="rId44"/>
    <p:sldId id="342" r:id="rId45"/>
    <p:sldId id="343" r:id="rId46"/>
    <p:sldId id="344" r:id="rId47"/>
    <p:sldId id="335" r:id="rId48"/>
    <p:sldId id="336" r:id="rId49"/>
    <p:sldId id="337" r:id="rId5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7" autoAdjust="0"/>
    <p:restoredTop sz="94660"/>
  </p:normalViewPr>
  <p:slideViewPr>
    <p:cSldViewPr snapToGrid="0">
      <p:cViewPr varScale="1">
        <p:scale>
          <a:sx n="62" d="100"/>
          <a:sy n="62" d="100"/>
        </p:scale>
        <p:origin x="836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25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6847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0464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3774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373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7461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3974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169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5820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6587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881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8515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6F1773-F989-490A-92C8-221464C9B97B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63982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AEEBB0-00D7-423A-8743-A1CCA54C4E0D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60880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857FC0-FDBC-4E62-B6C9-7C2DA60AB070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890800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684F90-CBBA-4342-8BAC-04D6A3F43BD3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099728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A3585-A271-44B8-95A1-7777F0061C2E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8340945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1D9D88-6AFC-4FE0-A547-D361A7906C4A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284862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2620FD-5DD2-4FBF-8B82-233AF8D09187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8180981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54C67B-D49C-4EA7-9038-66C32FE8ED67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728654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26736B-BE6F-4628-B98C-7E9BE2358BFA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397051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818FF4-221E-4117-9E3B-889F731B6D53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518005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D00365-BB53-40A7-A8C8-0965965310F7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565408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74FE68E-40EB-4D42-A1F5-33C0C5AC3478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9507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C82992D-57BD-43C2-970A-798169D1B041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0776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86ACDBB-8913-403F-98AF-898C5765A5D3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2280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531164-5ED0-4D0A-9C0A-83A2FCAF86C3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1766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8102998-EDA1-4E35-99CF-769D61773778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9669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C381009-3683-4BE6-9EE3-06B303876E3C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9585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B55061-AEE4-4BB6-A188-B19411554AD2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4432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FD967F9-4CD5-428A-AA70-2E875393C43E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7470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014709-C4B2-4232-BE0C-3089EB4E7696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0043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27240A-75E9-4709-8AC7-04B863C84E9B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9431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E2E886A-299E-446B-9A0E-90CF409A699C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6858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F922D52-EDDD-4367-AA4A-E41AFD6CD787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57726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제목, 내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EF5935F-1452-4C85-AE38-16C68CAD294F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8013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6836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endParaRPr lang="ko-KR" altLang="en-US" noProof="0"/>
          </a:p>
        </p:txBody>
      </p:sp>
      <p:sp>
        <p:nvSpPr>
          <p:cNvPr id="5" name="날짜 개체 틀 4"/>
          <p:cNvSpPr>
            <a:spLocks noGrp="1"/>
          </p:cNvSpPr>
          <p:nvPr>
            <p:ph type="dt" sz="quarter" idx="10"/>
          </p:nvPr>
        </p:nvSpPr>
        <p:spPr>
          <a:xfrm>
            <a:off x="609600" y="6245226"/>
            <a:ext cx="2844800" cy="269875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5600" y="6245226"/>
            <a:ext cx="3860800" cy="269875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737600" y="6245226"/>
            <a:ext cx="2844800" cy="269875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FF540B9-1185-48BF-B2BB-A3B620CAD030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297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96388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09595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406731720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052514"/>
            <a:ext cx="5384800" cy="5400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052514"/>
            <a:ext cx="5384800" cy="5400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240603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387869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303338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474148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69041990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50802220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586330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617855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61785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48350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3341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609600" y="1052514"/>
            <a:ext cx="5384800" cy="54006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052514"/>
            <a:ext cx="5384800" cy="54006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10821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제목 및 내용/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3341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052514"/>
            <a:ext cx="10972800" cy="262413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0" y="3829050"/>
            <a:ext cx="10972800" cy="26241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366191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3341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609600" y="1052514"/>
            <a:ext cx="5384800" cy="54006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6197600" y="1052514"/>
            <a:ext cx="5384800" cy="5400675"/>
          </a:xfrm>
        </p:spPr>
        <p:txBody>
          <a:bodyPr/>
          <a:lstStyle/>
          <a:p>
            <a:pPr lvl="0"/>
            <a:endParaRPr lang="ko-KR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64427967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제목, 내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3341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052514"/>
            <a:ext cx="5384800" cy="54006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197600" y="1052514"/>
            <a:ext cx="5384800" cy="54006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879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6" Type="http://schemas.openxmlformats.org/officeDocument/2006/relationships/theme" Target="../theme/theme4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9FC4A-A8E3-4E89-A2A1-EB8ADC697431}" type="datetimeFigureOut">
              <a:rPr lang="ko-KR" altLang="en-US" smtClean="0"/>
              <a:t>2019-04-27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E0184-0520-4EA6-B334-C6114F7251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3968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kumimoji="1" sz="1400" b="0">
                <a:solidFill>
                  <a:srgbClr val="000000"/>
                </a:solidFill>
                <a:latin typeface="굴림" charset="-127"/>
                <a:ea typeface="굴림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kumimoji="1" sz="1400" b="0">
                <a:solidFill>
                  <a:srgbClr val="000000"/>
                </a:solidFill>
                <a:latin typeface="굴림" charset="-127"/>
                <a:ea typeface="굴림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1" sz="1400" b="0" smtClean="0">
                <a:solidFill>
                  <a:srgbClr val="000000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D1A276-A267-4A05-BCD8-8D4CFE71FDCC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00116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CF98246-6DFF-4402-91CC-A6F0363044AC}" type="slidenum">
              <a:rPr kumimoji="1" lang="en-US" altLang="ko-K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676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3133A"/>
            </a:gs>
            <a:gs pos="100000">
              <a:srgbClr val="3333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52514"/>
            <a:ext cx="109728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84104211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000" b="1">
          <a:solidFill>
            <a:srgbClr val="6600FF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000" b="1">
          <a:solidFill>
            <a:srgbClr val="6600FF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000" b="1">
          <a:solidFill>
            <a:srgbClr val="6600FF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000" b="1">
          <a:solidFill>
            <a:srgbClr val="6600FF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000" b="1">
          <a:solidFill>
            <a:srgbClr val="6600FF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000" b="1">
          <a:solidFill>
            <a:srgbClr val="6600FF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000" b="1">
          <a:solidFill>
            <a:srgbClr val="6600FF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000" b="1">
          <a:solidFill>
            <a:srgbClr val="6600FF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000" b="1">
          <a:solidFill>
            <a:srgbClr val="6600FF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6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38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7.png"/><Relationship Id="rId5" Type="http://schemas.openxmlformats.org/officeDocument/2006/relationships/slideLayout" Target="../slideLayouts/slideLayout4.xml"/><Relationship Id="rId4" Type="http://schemas.openxmlformats.org/officeDocument/2006/relationships/video" Target="../media/media2.mp4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://www.chestjournal.org/content/vol123/issue90030/images/large/cb03t1916001.jpeg" TargetMode="External"/><Relationship Id="rId1" Type="http://schemas.openxmlformats.org/officeDocument/2006/relationships/slideLayout" Target="../slideLayouts/slideLayout5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://www.chestjournal.org/content/vol123/issue90030/images/large/cb03t1916001.jpeg" TargetMode="External"/><Relationship Id="rId1" Type="http://schemas.openxmlformats.org/officeDocument/2006/relationships/slideLayout" Target="../slideLayouts/slideLayout3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err="1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폐기능검사</a:t>
            </a:r>
            <a:r>
              <a:rPr lang="en-US" altLang="ko-KR" dirty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/>
            </a:r>
            <a:br>
              <a:rPr lang="en-US" altLang="ko-KR" dirty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</a:br>
            <a:r>
              <a:rPr lang="ko-KR" altLang="en-US" dirty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How to do and interpret?</a:t>
            </a:r>
            <a:endParaRPr lang="ko-KR" altLang="en-US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068864"/>
            <a:ext cx="9144000" cy="1655762"/>
          </a:xfrm>
        </p:spPr>
        <p:txBody>
          <a:bodyPr/>
          <a:lstStyle/>
          <a:p>
            <a:r>
              <a:rPr lang="ko-KR" altLang="en-US" b="1" dirty="0" err="1" smtClean="0">
                <a:solidFill>
                  <a:schemeClr val="tx2"/>
                </a:solidFill>
              </a:rPr>
              <a:t>고신대학교</a:t>
            </a:r>
            <a:r>
              <a:rPr lang="ko-KR" altLang="en-US" b="1" dirty="0" smtClean="0">
                <a:solidFill>
                  <a:schemeClr val="tx2"/>
                </a:solidFill>
              </a:rPr>
              <a:t> 의과대학 호흡기내과 옥철호 </a:t>
            </a:r>
            <a:endParaRPr lang="ko-KR" altLang="en-US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8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                Contents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45143" y="2205823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altLang="ko-KR" b="1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Brief history of spirometry </a:t>
            </a:r>
          </a:p>
          <a:p>
            <a:pPr marL="514350" indent="-514350">
              <a:buAutoNum type="arabicPeriod"/>
            </a:pPr>
            <a:r>
              <a:rPr lang="en-US" altLang="ko-KR" b="1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Introduction of parameters in Pulmonary function test.</a:t>
            </a:r>
          </a:p>
          <a:p>
            <a:pPr marL="514350" indent="-514350">
              <a:buAutoNum type="arabicPeriod"/>
            </a:pPr>
            <a:r>
              <a:rPr lang="en-US" altLang="ko-KR" b="1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Acceptance and Reproducibility in PFT</a:t>
            </a:r>
          </a:p>
          <a:p>
            <a:pPr marL="514350" indent="-514350">
              <a:buAutoNum type="arabicPeriod"/>
            </a:pPr>
            <a:r>
              <a:rPr lang="en-US" altLang="ko-KR" b="1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Examples and interpretation of airway obstruction in PFT</a:t>
            </a:r>
          </a:p>
          <a:p>
            <a:pPr marL="514350" indent="-514350">
              <a:buAutoNum type="arabicPeriod"/>
            </a:pPr>
            <a:r>
              <a:rPr lang="en-US" altLang="ko-KR" b="1" dirty="0" smtClean="0">
                <a:solidFill>
                  <a:srgbClr val="00206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Simple Spirometry in primary clinic or home. </a:t>
            </a:r>
            <a:endParaRPr lang="ko-KR" altLang="en-US" b="1" dirty="0">
              <a:solidFill>
                <a:srgbClr val="00206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719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01278" y="432502"/>
            <a:ext cx="10515600" cy="1325563"/>
          </a:xfrm>
        </p:spPr>
        <p:txBody>
          <a:bodyPr/>
          <a:lstStyle/>
          <a:p>
            <a:r>
              <a:rPr lang="ko-KR" altLang="en-US" dirty="0" smtClean="0"/>
              <a:t>          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폐기능검사의 기원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506"/>
          <a:stretch/>
        </p:blipFill>
        <p:spPr>
          <a:xfrm>
            <a:off x="1106906" y="1689234"/>
            <a:ext cx="9115124" cy="4121969"/>
          </a:xfrm>
        </p:spPr>
      </p:pic>
    </p:spTree>
    <p:extLst>
      <p:ext uri="{BB962C8B-B14F-4D97-AF65-F5344CB8AC3E}">
        <p14:creationId xmlns:p14="http://schemas.microsoft.com/office/powerpoint/2010/main" val="110500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      In the beginning of Spirometry 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2379079"/>
            <a:ext cx="5885047" cy="4351338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in </a:t>
            </a:r>
            <a:r>
              <a:rPr lang="en-US" altLang="ko-KR" dirty="0"/>
              <a:t>the </a:t>
            </a:r>
            <a:r>
              <a:rPr lang="en-US" altLang="ko-KR" b="1" dirty="0">
                <a:solidFill>
                  <a:srgbClr val="0070C0"/>
                </a:solidFill>
              </a:rPr>
              <a:t>1840’s</a:t>
            </a:r>
            <a:r>
              <a:rPr lang="en-US" altLang="ko-KR" dirty="0"/>
              <a:t> by John Hutchinson an English surgeon. </a:t>
            </a:r>
          </a:p>
          <a:p>
            <a:r>
              <a:rPr lang="en-US" altLang="ko-KR" dirty="0" smtClean="0"/>
              <a:t>The </a:t>
            </a:r>
            <a:r>
              <a:rPr lang="en-US" altLang="ko-KR" dirty="0"/>
              <a:t>volume of exhaled air from fully inflated lungs could accurately be measured by exhaling into a </a:t>
            </a:r>
            <a:r>
              <a:rPr lang="en-US" altLang="ko-KR" b="1" dirty="0" smtClean="0">
                <a:solidFill>
                  <a:srgbClr val="0070C0"/>
                </a:solidFill>
              </a:rPr>
              <a:t>water tube </a:t>
            </a:r>
            <a:r>
              <a:rPr lang="en-US" altLang="ko-KR" dirty="0"/>
              <a:t>leading into the </a:t>
            </a:r>
            <a:r>
              <a:rPr lang="en-US" altLang="ko-KR" dirty="0" smtClean="0"/>
              <a:t>bucket: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339" y="2464067"/>
            <a:ext cx="3720213" cy="319077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398459" y="5766153"/>
            <a:ext cx="36036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rgbClr val="FF0000"/>
                </a:solidFill>
              </a:rPr>
              <a:t>classic water type spirometers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8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1495746" y="273869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4000" b="1" dirty="0" smtClean="0">
                <a:solidFill>
                  <a:srgbClr val="FF6600"/>
                </a:solidFill>
              </a:rPr>
              <a:t>Origin of The Term “Vital Capacity”</a:t>
            </a:r>
            <a:endParaRPr lang="ko-KR" altLang="en-US" sz="4000" b="1" dirty="0">
              <a:solidFill>
                <a:srgbClr val="FF6600"/>
              </a:solidFill>
            </a:endParaRP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528" y="1791937"/>
            <a:ext cx="5423034" cy="4351338"/>
          </a:xfrm>
        </p:spPr>
      </p:pic>
      <p:sp>
        <p:nvSpPr>
          <p:cNvPr id="6" name="내용 개체 틀 5"/>
          <p:cNvSpPr>
            <a:spLocks noGrp="1"/>
          </p:cNvSpPr>
          <p:nvPr>
            <p:ph sz="half" idx="2"/>
          </p:nvPr>
        </p:nvSpPr>
        <p:spPr>
          <a:xfrm>
            <a:off x="838200" y="2176946"/>
            <a:ext cx="5181600" cy="4351338"/>
          </a:xfrm>
        </p:spPr>
        <p:txBody>
          <a:bodyPr/>
          <a:lstStyle/>
          <a:p>
            <a:r>
              <a:rPr lang="en-US" altLang="ko-KR" sz="3200" dirty="0"/>
              <a:t>the term </a:t>
            </a:r>
            <a:r>
              <a:rPr lang="en-US" altLang="ko-KR" sz="3200" b="1" dirty="0">
                <a:solidFill>
                  <a:srgbClr val="0070C0"/>
                </a:solidFill>
              </a:rPr>
              <a:t>“vital capacity”, </a:t>
            </a:r>
            <a:r>
              <a:rPr lang="en-US" altLang="ko-KR" sz="3200" dirty="0"/>
              <a:t>capacity for life, used primarily in a limited function to measure usable lung </a:t>
            </a:r>
            <a:r>
              <a:rPr lang="en-US" altLang="ko-KR" sz="3200" b="1" dirty="0">
                <a:solidFill>
                  <a:srgbClr val="0070C0"/>
                </a:solidFill>
              </a:rPr>
              <a:t>volumes in patients at tuberculosis</a:t>
            </a:r>
            <a:r>
              <a:rPr lang="en-US" altLang="ko-KR" sz="3200" dirty="0"/>
              <a:t> sanitariums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 l="8923" t="8245" r="11404" b="8245"/>
          <a:stretch/>
        </p:blipFill>
        <p:spPr>
          <a:xfrm>
            <a:off x="9057373" y="3797167"/>
            <a:ext cx="2358189" cy="232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50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Vital Capacities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  <a:sym typeface="Wingdings" panose="05000000000000000000" pitchFamily="2" charset="2"/>
              </a:rPr>
              <a:t> Forced Vital Capacity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52" y="2093495"/>
            <a:ext cx="3441031" cy="3432639"/>
          </a:xfrm>
        </p:spPr>
      </p:pic>
      <p:pic>
        <p:nvPicPr>
          <p:cNvPr id="6" name="내용 개체 틀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358" y="2093495"/>
            <a:ext cx="3581667" cy="3432639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4" t="7590" r="14320" b="7525"/>
          <a:stretch/>
        </p:blipFill>
        <p:spPr>
          <a:xfrm>
            <a:off x="7868652" y="2093496"/>
            <a:ext cx="3903045" cy="34326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18147" y="5770345"/>
            <a:ext cx="10241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Interstitial lung disease            TB  </a:t>
            </a:r>
            <a:r>
              <a:rPr kumimoji="0" lang="en-US" altLang="ko-KR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destroid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 lung                        </a:t>
            </a:r>
            <a:r>
              <a:rPr kumimoji="0" lang="en-US" altLang="ko-KR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Fibrothorax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Verdana" panose="020B0604030504040204" pitchFamily="34" charset="0"/>
              <a:ea typeface="굴림"/>
            </a:endParaRPr>
          </a:p>
        </p:txBody>
      </p:sp>
    </p:spTree>
    <p:extLst>
      <p:ext uri="{BB962C8B-B14F-4D97-AF65-F5344CB8AC3E}">
        <p14:creationId xmlns:p14="http://schemas.microsoft.com/office/powerpoint/2010/main" val="177844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76663" y="302561"/>
            <a:ext cx="10515600" cy="1325563"/>
          </a:xfrm>
        </p:spPr>
        <p:txBody>
          <a:bodyPr/>
          <a:lstStyle/>
          <a:p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The limitation of </a:t>
            </a:r>
            <a:r>
              <a:rPr lang="en-US" altLang="ko-KR" b="1" dirty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F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irst </a:t>
            </a:r>
            <a:r>
              <a:rPr lang="en-US" altLang="ko-KR" b="1" dirty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S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pirometry 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5752" y="1729373"/>
            <a:ext cx="6943827" cy="4351338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90</a:t>
            </a:r>
            <a:r>
              <a:rPr lang="en-US" altLang="ko-KR" dirty="0"/>
              <a:t>% of the predominant respiratory disorders (asthma and COPD) were obstructive (limited flow rate) in nature whereas vital capacity measured restriction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In </a:t>
            </a:r>
            <a:r>
              <a:rPr lang="en-US" altLang="ko-KR" dirty="0"/>
              <a:t>1950 Dr. </a:t>
            </a:r>
            <a:r>
              <a:rPr lang="en-US" altLang="ko-KR" dirty="0" err="1"/>
              <a:t>Tiffeneau</a:t>
            </a:r>
            <a:r>
              <a:rPr lang="en-US" altLang="ko-KR" dirty="0"/>
              <a:t> of France introduced the forced measurement of air volume during a given time frame, i.e., </a:t>
            </a:r>
            <a:r>
              <a:rPr lang="en-US" altLang="ko-KR" b="1" dirty="0">
                <a:solidFill>
                  <a:srgbClr val="0070C0"/>
                </a:solidFill>
              </a:rPr>
              <a:t>forced expiratory volume in 1 second, FEV1.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1513" y="1936931"/>
            <a:ext cx="4687502" cy="3833413"/>
          </a:xfrm>
          <a:prstGeom prst="rect">
            <a:avLst/>
          </a:prstGeom>
        </p:spPr>
      </p:pic>
      <p:sp>
        <p:nvSpPr>
          <p:cNvPr id="5" name="위쪽 화살표 4"/>
          <p:cNvSpPr/>
          <p:nvPr/>
        </p:nvSpPr>
        <p:spPr>
          <a:xfrm>
            <a:off x="10703293" y="5189058"/>
            <a:ext cx="163630" cy="873444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5796" y="5189058"/>
            <a:ext cx="201185" cy="890093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9828346" y="6146351"/>
            <a:ext cx="1616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vital capacity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438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0154" y="384375"/>
            <a:ext cx="10515600" cy="1325563"/>
          </a:xfrm>
        </p:spPr>
        <p:txBody>
          <a:bodyPr/>
          <a:lstStyle/>
          <a:p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Renovation of Second Spirometry 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18435" y="1973177"/>
            <a:ext cx="7405838" cy="4351338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the </a:t>
            </a:r>
            <a:r>
              <a:rPr lang="en-US" altLang="ko-KR" dirty="0"/>
              <a:t>classic water type spirometers </a:t>
            </a:r>
            <a:r>
              <a:rPr lang="en-US" altLang="ko-KR" dirty="0" smtClean="0"/>
              <a:t>were </a:t>
            </a:r>
            <a:r>
              <a:rPr lang="en-US" altLang="ko-KR" dirty="0"/>
              <a:t>not suitable for accurately measuring flow rates. </a:t>
            </a:r>
            <a:endParaRPr lang="en-US" altLang="ko-KR" dirty="0" smtClean="0"/>
          </a:p>
          <a:p>
            <a:r>
              <a:rPr lang="en-US" altLang="ko-KR" b="1" dirty="0" smtClean="0">
                <a:solidFill>
                  <a:srgbClr val="0070C0"/>
                </a:solidFill>
              </a:rPr>
              <a:t>In 1960, the </a:t>
            </a:r>
            <a:r>
              <a:rPr lang="en-US" altLang="ko-KR" b="1" dirty="0">
                <a:solidFill>
                  <a:srgbClr val="0070C0"/>
                </a:solidFill>
              </a:rPr>
              <a:t>first available waterless spirometer</a:t>
            </a:r>
            <a:r>
              <a:rPr lang="en-US" altLang="ko-KR" dirty="0"/>
              <a:t> providing an easier, more accurate, hygienic and affordable spirometer </a:t>
            </a:r>
            <a:r>
              <a:rPr lang="en-US" altLang="ko-KR" dirty="0" smtClean="0"/>
              <a:t>– early detection of pulmonary disease </a:t>
            </a:r>
            <a:r>
              <a:rPr lang="en-US" altLang="ko-KR" b="1" dirty="0" smtClean="0"/>
              <a:t>at the </a:t>
            </a:r>
            <a:r>
              <a:rPr lang="en-US" altLang="ko-KR" b="1" dirty="0"/>
              <a:t>physician office level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273" y="1915425"/>
            <a:ext cx="4124425" cy="3566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68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99148" y="56485"/>
            <a:ext cx="10515600" cy="1325563"/>
          </a:xfrm>
        </p:spPr>
        <p:txBody>
          <a:bodyPr/>
          <a:lstStyle/>
          <a:p>
            <a:r>
              <a:rPr lang="ko-KR" altLang="en-US" dirty="0" smtClean="0"/>
              <a:t>                 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용어 정리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978"/>
          <a:stretch/>
        </p:blipFill>
        <p:spPr>
          <a:xfrm>
            <a:off x="0" y="5385334"/>
            <a:ext cx="8795834" cy="1015725"/>
          </a:xfr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rcRect l="5590" t="7425" r="56096" b="21834"/>
          <a:stretch/>
        </p:blipFill>
        <p:spPr>
          <a:xfrm>
            <a:off x="8896899" y="4175526"/>
            <a:ext cx="2885601" cy="201351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26" y="3833125"/>
            <a:ext cx="8321040" cy="125163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6261" y="1867299"/>
            <a:ext cx="2840307" cy="208387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6"/>
          <a:srcRect t="54064" b="25561"/>
          <a:stretch/>
        </p:blipFill>
        <p:spPr>
          <a:xfrm>
            <a:off x="-1456" y="2528405"/>
            <a:ext cx="8797290" cy="88071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6"/>
          <a:srcRect b="76629"/>
          <a:stretch/>
        </p:blipFill>
        <p:spPr>
          <a:xfrm>
            <a:off x="8971" y="1094198"/>
            <a:ext cx="8797290" cy="101019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66274" y="2120768"/>
            <a:ext cx="20842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1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초 노력 </a:t>
            </a:r>
            <a:r>
              <a:rPr kumimoji="0" lang="ko-KR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호기량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 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휴먼매직체" panose="02030504000101010101" pitchFamily="18" charset="-127"/>
              <a:ea typeface="휴먼매직체" panose="02030504000101010101" pitchFamily="18" charset="-127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09588" y="3375533"/>
            <a:ext cx="16898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노력 폐활량 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휴먼매직체" panose="02030504000101010101" pitchFamily="18" charset="-127"/>
              <a:ea typeface="휴먼매직체" panose="02030504000101010101" pitchFamily="18" charset="-127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6274" y="5050383"/>
            <a:ext cx="79544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노력 호기 </a:t>
            </a:r>
            <a:r>
              <a:rPr kumimoji="0" lang="ko-KR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중간기류량</a:t>
            </a: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: </a:t>
            </a:r>
            <a:r>
              <a:rPr kumimoji="0" lang="ko-KR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호기근의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 노력과 </a:t>
            </a:r>
            <a:r>
              <a:rPr kumimoji="0" lang="ko-KR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관련없는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 초기의 소기도 변화  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휴먼매직체" panose="02030504000101010101" pitchFamily="18" charset="-127"/>
              <a:ea typeface="휴먼매직체" panose="02030504000101010101" pitchFamily="18" charset="-127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76888" y="5987172"/>
            <a:ext cx="766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1</a:t>
            </a:r>
            <a:r>
              <a:rPr kumimoji="0" lang="ko-KR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초율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휴먼매직체" panose="02030504000101010101" pitchFamily="18" charset="-127"/>
              <a:ea typeface="휴먼매직체" panose="02030504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481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1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초당 노력 </a:t>
            </a:r>
            <a:r>
              <a:rPr lang="ko-KR" altLang="en-US" b="1" dirty="0" err="1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호기량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 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FEV1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</a:p>
        </p:txBody>
      </p:sp>
      <p:pic>
        <p:nvPicPr>
          <p:cNvPr id="56323" name="그림 2" descr="BandPhoto_2019_01_09_22_56_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301" y="1571625"/>
            <a:ext cx="4157262" cy="435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그림 3" descr="BandPhoto_2019_01_09_22_56_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1571625"/>
            <a:ext cx="4770921" cy="435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424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Vital Capacity and FEV1 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11" name="내용 개체 틀 10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5" y="1857676"/>
            <a:ext cx="5112619" cy="3907856"/>
          </a:xfrm>
        </p:spPr>
      </p:pic>
      <p:pic>
        <p:nvPicPr>
          <p:cNvPr id="12" name="내용 개체 틀 11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632" y="1857676"/>
            <a:ext cx="5049584" cy="3907856"/>
          </a:xfr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4292" y="1857677"/>
            <a:ext cx="2209469" cy="398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57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283945" y="274638"/>
            <a:ext cx="11550316" cy="1143000"/>
          </a:xfrm>
        </p:spPr>
        <p:txBody>
          <a:bodyPr/>
          <a:lstStyle/>
          <a:p>
            <a:r>
              <a:rPr lang="en-US" altLang="ko-KR" sz="40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4</a:t>
            </a:r>
            <a:r>
              <a:rPr lang="ko-KR" altLang="en-US" sz="40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차 산업 혁명 기반 개인용 사물 </a:t>
            </a:r>
            <a:r>
              <a:rPr lang="en-US" altLang="ko-KR" sz="40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ICT </a:t>
            </a:r>
            <a:r>
              <a:rPr lang="ko-KR" altLang="en-US" sz="40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의료기기</a:t>
            </a:r>
            <a:r>
              <a:rPr lang="en-US" altLang="ko-KR" sz="40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/>
            </a:r>
            <a:br>
              <a:rPr lang="en-US" altLang="ko-KR" sz="40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</a:br>
            <a:r>
              <a:rPr lang="en-US" altLang="ko-KR" sz="3200" b="1" dirty="0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Smart city: </a:t>
            </a:r>
            <a:r>
              <a:rPr lang="ko-KR" altLang="en-US" sz="3200" b="1" dirty="0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개인정보 규제 완화 지역 </a:t>
            </a:r>
            <a:endParaRPr lang="ko-KR" altLang="en-US" sz="3200" b="1" dirty="0">
              <a:solidFill>
                <a:srgbClr val="0070C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42" y="2058743"/>
            <a:ext cx="3307815" cy="3557598"/>
          </a:xfrm>
        </p:spPr>
      </p:pic>
      <p:pic>
        <p:nvPicPr>
          <p:cNvPr id="8" name="내용 개체 틀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248" y="1927081"/>
            <a:ext cx="3884863" cy="3724667"/>
          </a:xfr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732" y="2103429"/>
            <a:ext cx="3317668" cy="346974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31483" y="6040522"/>
            <a:ext cx="9252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solidFill>
                  <a:srgbClr val="0070C0"/>
                </a:solidFill>
              </a:rPr>
              <a:t>1.2,3 </a:t>
            </a:r>
            <a:r>
              <a:rPr lang="ko-KR" altLang="en-US" sz="2800" b="1" dirty="0" smtClean="0">
                <a:solidFill>
                  <a:srgbClr val="0070C0"/>
                </a:solidFill>
              </a:rPr>
              <a:t>차 진료 의료기관을 이용객의 개인정보를 서로 공유</a:t>
            </a:r>
            <a:endParaRPr lang="ko-KR" alt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49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480462" y="461377"/>
            <a:ext cx="10515600" cy="1325563"/>
          </a:xfrm>
        </p:spPr>
        <p:txBody>
          <a:bodyPr/>
          <a:lstStyle/>
          <a:p>
            <a:r>
              <a:rPr lang="en-US" altLang="ko-KR" dirty="0" smtClean="0"/>
              <a:t>                </a:t>
            </a:r>
            <a:r>
              <a:rPr lang="en-US" altLang="ko-KR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SPIROMETRY : </a:t>
            </a:r>
            <a:r>
              <a:rPr lang="ko-KR" altLang="en-US" dirty="0" err="1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폐기능검사</a:t>
            </a:r>
            <a:r>
              <a:rPr lang="ko-KR" altLang="en-US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endParaRPr lang="ko-KR" altLang="en-US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66" b="23156"/>
          <a:stretch/>
        </p:blipFill>
        <p:spPr>
          <a:xfrm>
            <a:off x="1049154" y="1786940"/>
            <a:ext cx="9899584" cy="3550267"/>
          </a:xfrm>
        </p:spPr>
      </p:pic>
    </p:spTree>
    <p:extLst>
      <p:ext uri="{BB962C8B-B14F-4D97-AF65-F5344CB8AC3E}">
        <p14:creationId xmlns:p14="http://schemas.microsoft.com/office/powerpoint/2010/main" val="312585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1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초당 노력 </a:t>
            </a:r>
            <a:r>
              <a:rPr lang="ko-KR" altLang="en-US" b="1" dirty="0" err="1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호기량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 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FEV1  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2"/>
          <a:stretch/>
        </p:blipFill>
        <p:spPr>
          <a:xfrm>
            <a:off x="891931" y="1814360"/>
            <a:ext cx="4657033" cy="4052237"/>
          </a:xfr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414" y="2180123"/>
            <a:ext cx="4605689" cy="3686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35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24276" y="365125"/>
            <a:ext cx="10515600" cy="1325563"/>
          </a:xfrm>
        </p:spPr>
        <p:txBody>
          <a:bodyPr/>
          <a:lstStyle/>
          <a:p>
            <a:r>
              <a:rPr lang="en-US" altLang="ko-KR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COPD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환자에서 폐기능검사가 필요한가</a:t>
            </a:r>
            <a:r>
              <a:rPr lang="en-US" altLang="ko-KR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?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6" t="29493" r="11211" b="-2544"/>
          <a:stretch/>
        </p:blipFill>
        <p:spPr>
          <a:xfrm>
            <a:off x="813334" y="2059807"/>
            <a:ext cx="6006165" cy="4309662"/>
          </a:xfr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4740" y="2059807"/>
            <a:ext cx="4828450" cy="384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09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err="1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폐기능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검사 하면 좋은데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…….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644" r="22944" b="17006"/>
          <a:stretch/>
        </p:blipFill>
        <p:spPr>
          <a:xfrm>
            <a:off x="349717" y="1628842"/>
            <a:ext cx="10897404" cy="3313731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256097" y="5050735"/>
            <a:ext cx="93990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“</a:t>
            </a:r>
            <a:r>
              <a:rPr kumimoji="0" lang="ko-KR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결핵및호흡기학회가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 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10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년 이상 흡연 병력이 있는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40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세 이상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1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차 의료기관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(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동네의원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)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진료 경험이 있는 환자를 대상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으로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, 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기침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·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호흡곤란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·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/>
                <a:ea typeface="굴림"/>
                <a:cs typeface="+mn-cs"/>
              </a:rPr>
              <a:t>가래 중 하나의 증상만 있어도 대학병원에서 </a:t>
            </a:r>
            <a:r>
              <a:rPr kumimoji="0" lang="ko-KR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폐기능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 검사를 한 결과 대상자의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23%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가 </a:t>
            </a:r>
            <a:r>
              <a:rPr kumimoji="0" lang="en-US" altLang="ko-KR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COPD </a:t>
            </a:r>
            <a:r>
              <a: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환자였다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/>
              <a:ea typeface="굴림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90813" y="1105622"/>
            <a:ext cx="10658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폐암의 의료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.</a:t>
            </a:r>
            <a:r>
              <a:rPr kumimoji="0" lang="ko-KR" alt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사회비용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  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2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조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, 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천식 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 4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조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, </a:t>
            </a:r>
            <a:r>
              <a:rPr kumimoji="0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C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OPD 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 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1.7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조  </a:t>
            </a:r>
            <a:endParaRPr kumimoji="0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휴먼매직체" panose="02030504000101010101" pitchFamily="18" charset="-127"/>
              <a:ea typeface="휴먼매직체" panose="02030504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540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265017" y="277795"/>
            <a:ext cx="10515600" cy="1325563"/>
          </a:xfrm>
        </p:spPr>
        <p:txBody>
          <a:bodyPr/>
          <a:lstStyle/>
          <a:p>
            <a:r>
              <a:rPr lang="en-US" altLang="ko-KR" dirty="0" smtClean="0"/>
              <a:t>          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폐기능검사를</a:t>
            </a:r>
            <a:r>
              <a:rPr lang="en-US" altLang="ko-KR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통한 </a:t>
            </a:r>
            <a:r>
              <a:rPr lang="en-US" altLang="ko-KR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airflow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중증도 확인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36"/>
          <a:stretch/>
        </p:blipFill>
        <p:spPr>
          <a:xfrm>
            <a:off x="1136053" y="1603359"/>
            <a:ext cx="9047748" cy="4530314"/>
          </a:xfr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2" r="4475" b="14958"/>
          <a:stretch/>
        </p:blipFill>
        <p:spPr>
          <a:xfrm>
            <a:off x="4368629" y="4819023"/>
            <a:ext cx="4713727" cy="203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94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COPD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의 </a:t>
            </a:r>
            <a:r>
              <a:rPr lang="ko-KR" altLang="en-US" b="1" dirty="0" err="1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유병율과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예후 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0891" t="17066" r="26115" b="15518"/>
          <a:stretch/>
        </p:blipFill>
        <p:spPr>
          <a:xfrm>
            <a:off x="524577" y="1848050"/>
            <a:ext cx="5419023" cy="403298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l="15574" t="17073" r="12543" b="16434"/>
          <a:stretch/>
        </p:blipFill>
        <p:spPr>
          <a:xfrm>
            <a:off x="6015790" y="1848050"/>
            <a:ext cx="5746282" cy="4032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857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27613" y="49985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      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노력 </a:t>
            </a:r>
            <a:r>
              <a:rPr lang="ko-KR" altLang="en-US" b="1" dirty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호기 </a:t>
            </a:r>
            <a:r>
              <a:rPr lang="ko-KR" altLang="en-US" b="1" dirty="0" err="1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중간기류량</a:t>
            </a:r>
            <a:r>
              <a:rPr lang="ko-KR" altLang="en-US" b="1" dirty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FEF 25-75%</a:t>
            </a:r>
            <a:b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</a:br>
            <a:r>
              <a:rPr lang="en-US" altLang="ko-KR" sz="36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            </a:t>
            </a:r>
            <a:r>
              <a:rPr lang="en-US" altLang="ko-KR" sz="3600" b="1" dirty="0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COPD </a:t>
            </a:r>
            <a:r>
              <a:rPr lang="ko-KR" altLang="en-US" sz="3600" b="1" dirty="0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예측 및 추후 경과 관찰 </a:t>
            </a:r>
            <a:r>
              <a:rPr lang="en-US" altLang="ko-KR" sz="36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/>
            </a:r>
            <a:br>
              <a:rPr lang="en-US" altLang="ko-KR" sz="36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</a:b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845" y="1368435"/>
            <a:ext cx="8888932" cy="148191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6398" y="3765892"/>
            <a:ext cx="3537284" cy="248813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549017" y="2303716"/>
            <a:ext cx="57935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b="1" dirty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ko-KR" altLang="en-US" sz="24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kumimoji="0" lang="ko-KR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호기근의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 노력과 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관련 없는 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휴먼매직체" panose="02030504000101010101" pitchFamily="18" charset="-127"/>
                <a:ea typeface="휴먼매직체" panose="02030504000101010101" pitchFamily="18" charset="-127"/>
                <a:cs typeface="+mn-cs"/>
              </a:rPr>
              <a:t>초기의 소기도 변화  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휴먼매직체" panose="02030504000101010101" pitchFamily="18" charset="-127"/>
              <a:ea typeface="휴먼매직체" panose="02030504000101010101" pitchFamily="18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4"/>
          <a:srcRect l="11058" r="61717" b="55421"/>
          <a:stretch/>
        </p:blipFill>
        <p:spPr>
          <a:xfrm>
            <a:off x="216569" y="2911643"/>
            <a:ext cx="3811604" cy="3116168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5804" y="6036237"/>
            <a:ext cx="420627" cy="435577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2762" y="6036237"/>
            <a:ext cx="429784" cy="418721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1907" y="2992317"/>
            <a:ext cx="4001306" cy="3187909"/>
          </a:xfrm>
          <a:prstGeom prst="rect">
            <a:avLst/>
          </a:prstGeom>
        </p:spPr>
      </p:pic>
      <p:cxnSp>
        <p:nvCxnSpPr>
          <p:cNvPr id="20" name="직선 연결선 19"/>
          <p:cNvCxnSpPr/>
          <p:nvPr/>
        </p:nvCxnSpPr>
        <p:spPr>
          <a:xfrm>
            <a:off x="1517654" y="3975234"/>
            <a:ext cx="9959" cy="19106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2739382" y="3975234"/>
            <a:ext cx="13443" cy="19924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48" t="39294" r="4674"/>
          <a:stretch/>
        </p:blipFill>
        <p:spPr>
          <a:xfrm>
            <a:off x="4154296" y="2825015"/>
            <a:ext cx="3728796" cy="391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3809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                 </a:t>
            </a:r>
            <a:r>
              <a:rPr lang="ko-KR" altLang="en-US" dirty="0" err="1" smtClean="0"/>
              <a:t>폐기능</a:t>
            </a:r>
            <a:r>
              <a:rPr lang="ko-KR" altLang="en-US" dirty="0" smtClean="0"/>
              <a:t> 검사 </a:t>
            </a:r>
            <a:endParaRPr lang="ko-KR" altLang="en-US" dirty="0"/>
          </a:p>
        </p:txBody>
      </p:sp>
      <p:pic>
        <p:nvPicPr>
          <p:cNvPr id="6" name="2019-01-14_폐기능검사">
            <a:hlinkClick r:id="" action="ppaction://media"/>
          </p:cNvPr>
          <p:cNvPicPr>
            <a:picLocks noGrp="1" noChangeAspect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0" y="2058988"/>
            <a:ext cx="5181600" cy="3398837"/>
          </a:xfrm>
        </p:spPr>
      </p:pic>
      <p:pic>
        <p:nvPicPr>
          <p:cNvPr id="7" name="Lung Recruitment">
            <a:hlinkClick r:id="" action="ppaction://media"/>
          </p:cNvPr>
          <p:cNvPicPr>
            <a:picLocks noGrp="1" noChangeAspect="1"/>
          </p:cNvPicPr>
          <p:nvPr>
            <p:ph sz="half" idx="2"/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172200" y="2058988"/>
            <a:ext cx="5181600" cy="3398837"/>
          </a:xfrm>
        </p:spPr>
      </p:pic>
    </p:spTree>
    <p:extLst>
      <p:ext uri="{BB962C8B-B14F-4D97-AF65-F5344CB8AC3E}">
        <p14:creationId xmlns:p14="http://schemas.microsoft.com/office/powerpoint/2010/main" val="3023661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41396" y="365125"/>
            <a:ext cx="10515600" cy="1325563"/>
          </a:xfrm>
        </p:spPr>
        <p:txBody>
          <a:bodyPr/>
          <a:lstStyle/>
          <a:p>
            <a:r>
              <a:rPr lang="ko-KR" altLang="en-US" dirty="0" smtClean="0"/>
              <a:t>             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검사의 적절성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70" b="19742"/>
          <a:stretch/>
        </p:blipFill>
        <p:spPr>
          <a:xfrm>
            <a:off x="1761421" y="1690688"/>
            <a:ext cx="8398043" cy="4108533"/>
          </a:xfrm>
        </p:spPr>
      </p:pic>
      <p:sp>
        <p:nvSpPr>
          <p:cNvPr id="5" name="TextBox 4"/>
          <p:cNvSpPr txBox="1"/>
          <p:nvPr/>
        </p:nvSpPr>
        <p:spPr>
          <a:xfrm>
            <a:off x="5885849" y="2714322"/>
            <a:ext cx="2411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끝이 </a:t>
            </a:r>
            <a:r>
              <a:rPr lang="ko-KR" altLang="en-US" sz="2800" b="1" dirty="0" err="1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뽀족해야함</a:t>
            </a:r>
            <a:r>
              <a:rPr lang="ko-KR" altLang="en-US" sz="2800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endParaRPr lang="ko-KR" altLang="en-US" sz="2800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87754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09800" y="316638"/>
            <a:ext cx="10515600" cy="1325563"/>
          </a:xfrm>
        </p:spPr>
        <p:txBody>
          <a:bodyPr/>
          <a:lstStyle/>
          <a:p>
            <a:r>
              <a:rPr lang="ko-KR" altLang="en-US" b="1" dirty="0" err="1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폐기능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검사의 적합성 그리고 오류</a:t>
            </a:r>
            <a:r>
              <a:rPr lang="en-US" altLang="ko-KR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…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26" y="1414914"/>
            <a:ext cx="12143874" cy="537089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0008" y="4100362"/>
            <a:ext cx="3291840" cy="244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334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7825" y="219291"/>
            <a:ext cx="10515600" cy="1325563"/>
          </a:xfrm>
        </p:spPr>
        <p:txBody>
          <a:bodyPr/>
          <a:lstStyle/>
          <a:p>
            <a:r>
              <a:rPr lang="ko-KR" altLang="en-US" dirty="0" smtClean="0"/>
              <a:t>                   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적절성과</a:t>
            </a:r>
            <a:r>
              <a:rPr lang="ko-KR" altLang="en-US" dirty="0" smtClean="0"/>
              <a:t> </a:t>
            </a:r>
            <a:r>
              <a:rPr lang="ko-KR" altLang="en-US" b="1" dirty="0" err="1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재현성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75" b="34604"/>
          <a:stretch/>
        </p:blipFill>
        <p:spPr>
          <a:xfrm>
            <a:off x="1046381" y="2401503"/>
            <a:ext cx="7546206" cy="3407343"/>
          </a:xfr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rcRect l="8794" t="34272" r="52541" b="35698"/>
          <a:stretch/>
        </p:blipFill>
        <p:spPr>
          <a:xfrm>
            <a:off x="8691612" y="2875549"/>
            <a:ext cx="3128212" cy="261325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l="47272" t="35009" b="38383"/>
          <a:stretch/>
        </p:blipFill>
        <p:spPr>
          <a:xfrm>
            <a:off x="4884089" y="1123694"/>
            <a:ext cx="3066380" cy="154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8929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ko-KR" b="0" smtClean="0">
                <a:solidFill>
                  <a:schemeClr val="folHlink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C/C: Chronic cough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92313" y="2060575"/>
            <a:ext cx="3835400" cy="4318000"/>
          </a:xfrm>
        </p:spPr>
        <p:txBody>
          <a:bodyPr/>
          <a:lstStyle/>
          <a:p>
            <a:pPr eaLnBrk="1" hangingPunct="1"/>
            <a:r>
              <a:rPr lang="en-US" altLang="ko-KR" sz="2800" b="1"/>
              <a:t>17/M</a:t>
            </a:r>
          </a:p>
          <a:p>
            <a:pPr eaLnBrk="1" hangingPunct="1"/>
            <a:r>
              <a:rPr lang="en-US" altLang="ko-KR" sz="2800" b="1"/>
              <a:t>paroxysmal cough</a:t>
            </a:r>
          </a:p>
          <a:p>
            <a:pPr eaLnBrk="1" hangingPunct="1">
              <a:buFontTx/>
              <a:buNone/>
            </a:pPr>
            <a:r>
              <a:rPr lang="en-US" altLang="ko-KR" sz="2800" b="1"/>
              <a:t>   at night with dyspnea</a:t>
            </a:r>
          </a:p>
          <a:p>
            <a:pPr eaLnBrk="1" hangingPunct="1"/>
            <a:r>
              <a:rPr lang="en-US" altLang="ko-KR" sz="2800" b="1"/>
              <a:t>P/E: wheeze on    </a:t>
            </a:r>
          </a:p>
          <a:p>
            <a:pPr eaLnBrk="1" hangingPunct="1">
              <a:buFontTx/>
              <a:buNone/>
            </a:pPr>
            <a:r>
              <a:rPr lang="en-US" altLang="ko-KR" sz="2800" b="1"/>
              <a:t>            both lung field. </a:t>
            </a:r>
          </a:p>
          <a:p>
            <a:pPr eaLnBrk="1" hangingPunct="1">
              <a:buFontTx/>
              <a:buNone/>
            </a:pPr>
            <a:r>
              <a:rPr lang="en-US" altLang="ko-KR" sz="2800"/>
              <a:t> 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1849439" y="360363"/>
            <a:ext cx="1203325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945" tIns="41473" rIns="82945" bIns="41473">
            <a:spAutoFit/>
          </a:bodyPr>
          <a:lstStyle>
            <a:lvl1pPr defTabSz="828675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828675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828675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828675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828675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2900" b="1">
                <a:solidFill>
                  <a:srgbClr val="FF6600"/>
                </a:solidFill>
                <a:latin typeface="Times New Roman" panose="02020603050405020304" pitchFamily="18" charset="0"/>
              </a:rPr>
              <a:t>Case 3</a:t>
            </a:r>
          </a:p>
        </p:txBody>
      </p:sp>
      <p:pic>
        <p:nvPicPr>
          <p:cNvPr id="371717" name="Picture 5" descr="1089062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1" t="4211" r="18741" b="4489"/>
          <a:stretch>
            <a:fillRect/>
          </a:stretch>
        </p:blipFill>
        <p:spPr>
          <a:xfrm>
            <a:off x="6167438" y="1927226"/>
            <a:ext cx="3835400" cy="4308475"/>
          </a:xfrm>
          <a:noFill/>
        </p:spPr>
      </p:pic>
    </p:spTree>
    <p:extLst>
      <p:ext uri="{BB962C8B-B14F-4D97-AF65-F5344CB8AC3E}">
        <p14:creationId xmlns:p14="http://schemas.microsoft.com/office/powerpoint/2010/main" val="2898322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1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1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1979613" y="0"/>
            <a:ext cx="8229600" cy="1417638"/>
          </a:xfrm>
        </p:spPr>
        <p:txBody>
          <a:bodyPr/>
          <a:lstStyle/>
          <a:p>
            <a:pPr eaLnBrk="1" hangingPunct="1"/>
            <a:r>
              <a:rPr lang="en-US" altLang="ko-KR" b="0" smtClean="0">
                <a:solidFill>
                  <a:schemeClr val="folHlink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Reversibility</a:t>
            </a:r>
          </a:p>
        </p:txBody>
      </p:sp>
      <p:pic>
        <p:nvPicPr>
          <p:cNvPr id="52227" name="Picture 3" descr="장귀순씨p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1077913"/>
            <a:ext cx="8037512" cy="528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3678238" y="6302375"/>
            <a:ext cx="5120276" cy="422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945" tIns="41473" rIns="82945" bIns="41473">
            <a:spAutoFit/>
          </a:bodyPr>
          <a:lstStyle>
            <a:lvl1pPr defTabSz="828675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828675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828675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828675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828675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82867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2200" b="1">
                <a:solidFill>
                  <a:srgbClr val="FFE701"/>
                </a:solidFill>
                <a:latin typeface="Times New Roman" panose="02020603050405020304" pitchFamily="18" charset="0"/>
              </a:rPr>
              <a:t>FEV1: 21% change  after bronchodilator</a:t>
            </a:r>
          </a:p>
        </p:txBody>
      </p:sp>
    </p:spTree>
    <p:extLst>
      <p:ext uri="{BB962C8B-B14F-4D97-AF65-F5344CB8AC3E}">
        <p14:creationId xmlns:p14="http://schemas.microsoft.com/office/powerpoint/2010/main" val="102905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1</a:t>
            </a:r>
            <a:r>
              <a:rPr lang="ko-KR" altLang="en-US" b="1" dirty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초당 노력 </a:t>
            </a:r>
            <a:r>
              <a:rPr lang="ko-KR" altLang="en-US" b="1" dirty="0" err="1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호기량</a:t>
            </a:r>
            <a:r>
              <a:rPr lang="ko-KR" altLang="en-US" b="1" dirty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 </a:t>
            </a:r>
            <a:r>
              <a:rPr lang="en-US" altLang="ko-KR" b="1" dirty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FEV1 </a:t>
            </a:r>
            <a:r>
              <a:rPr lang="ko-KR" altLang="en-US" b="1" dirty="0" err="1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변화량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: 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가역성 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19" y="1842405"/>
            <a:ext cx="5384800" cy="4183010"/>
          </a:xfrm>
        </p:spPr>
      </p:pic>
      <p:pic>
        <p:nvPicPr>
          <p:cNvPr id="6" name="내용 개체 틀 5"/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8" t="8902" r="3787" b="21775"/>
          <a:stretch/>
        </p:blipFill>
        <p:spPr>
          <a:xfrm>
            <a:off x="6096000" y="1799091"/>
            <a:ext cx="5064493" cy="4226323"/>
          </a:xfrm>
        </p:spPr>
      </p:pic>
    </p:spTree>
    <p:extLst>
      <p:ext uri="{BB962C8B-B14F-4D97-AF65-F5344CB8AC3E}">
        <p14:creationId xmlns:p14="http://schemas.microsoft.com/office/powerpoint/2010/main" val="325324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             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기도 가역성 검사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61"/>
          <a:stretch/>
        </p:blipFill>
        <p:spPr>
          <a:xfrm>
            <a:off x="1737360" y="1886553"/>
            <a:ext cx="8324248" cy="4242284"/>
          </a:xfrm>
        </p:spPr>
      </p:pic>
    </p:spTree>
    <p:extLst>
      <p:ext uri="{BB962C8B-B14F-4D97-AF65-F5344CB8AC3E}">
        <p14:creationId xmlns:p14="http://schemas.microsoft.com/office/powerpoint/2010/main" val="4964724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                 </a:t>
            </a:r>
            <a:r>
              <a:rPr lang="ko-KR" altLang="en-US" b="1" dirty="0" err="1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기도가역성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608"/>
          <a:stretch/>
        </p:blipFill>
        <p:spPr>
          <a:xfrm>
            <a:off x="203404" y="1896176"/>
            <a:ext cx="7559369" cy="4136407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7280" y="1938261"/>
            <a:ext cx="5664720" cy="4052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1234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371725" y="425450"/>
            <a:ext cx="7372350" cy="922338"/>
          </a:xfrm>
        </p:spPr>
        <p:txBody>
          <a:bodyPr/>
          <a:lstStyle/>
          <a:p>
            <a:pPr eaLnBrk="1" hangingPunct="1"/>
            <a:r>
              <a:rPr lang="en-US" altLang="ko-KR" sz="4400" b="0">
                <a:solidFill>
                  <a:schemeClr val="folHlink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hyperresponsiveness</a:t>
            </a:r>
          </a:p>
        </p:txBody>
      </p:sp>
      <p:pic>
        <p:nvPicPr>
          <p:cNvPr id="53251" name="Picture 3" descr=" ">
            <a:hlinkClick r:id="rId2"/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3600" y="2133600"/>
            <a:ext cx="7162800" cy="4114800"/>
          </a:xfrm>
        </p:spPr>
      </p:pic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5637214" y="1828800"/>
            <a:ext cx="1525587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2" tIns="45711" rIns="91422" bIns="45711" anchor="ctr"/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t>환자</a:t>
            </a: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8382000" y="3962400"/>
            <a:ext cx="10668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2" tIns="45711" rIns="91422" bIns="45711" anchor="ctr"/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t>정상인</a:t>
            </a:r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7011988" y="2711451"/>
            <a:ext cx="1828800" cy="5318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2" tIns="45711" rIns="91422" bIns="45711" anchor="ctr"/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t>COPD </a:t>
            </a:r>
            <a:r>
              <a:rPr kumimoji="1" lang="ko-KR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t>환자</a:t>
            </a:r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4648200" y="5867400"/>
            <a:ext cx="37338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2" tIns="45711" rIns="91422" bIns="45711" anchor="ctr"/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t>기관지 수축제의 강도</a:t>
            </a:r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5710315" y="2590800"/>
            <a:ext cx="553961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91422" tIns="45711" rIns="91422" bIns="45711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2133600" y="2590800"/>
            <a:ext cx="1143000" cy="2819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2" tIns="45711" rIns="91422" bIns="45711" anchor="ctr"/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53258" name="Text Box 10"/>
          <p:cNvSpPr txBox="1">
            <a:spLocks noChangeArrowheads="1"/>
          </p:cNvSpPr>
          <p:nvPr/>
        </p:nvSpPr>
        <p:spPr bwMode="auto">
          <a:xfrm>
            <a:off x="2357515" y="2743201"/>
            <a:ext cx="553961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lIns="91422" tIns="45711" rIns="91422" bIns="45711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t>기관지  반응정도</a:t>
            </a:r>
          </a:p>
        </p:txBody>
      </p:sp>
    </p:spTree>
    <p:extLst>
      <p:ext uri="{BB962C8B-B14F-4D97-AF65-F5344CB8AC3E}">
        <p14:creationId xmlns:p14="http://schemas.microsoft.com/office/powerpoint/2010/main" val="38694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2210" y="403626"/>
            <a:ext cx="10805160" cy="1325563"/>
          </a:xfrm>
        </p:spPr>
        <p:txBody>
          <a:bodyPr/>
          <a:lstStyle/>
          <a:p>
            <a:r>
              <a:rPr lang="ko-KR" altLang="en-US" dirty="0" smtClean="0"/>
              <a:t>              </a:t>
            </a:r>
            <a:r>
              <a:rPr lang="ko-KR" altLang="en-US" sz="4800" b="1" dirty="0" err="1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천식유발</a:t>
            </a:r>
            <a:r>
              <a:rPr lang="ko-KR" altLang="en-US" sz="4800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검사</a:t>
            </a:r>
            <a:r>
              <a:rPr lang="en-US" altLang="ko-KR" sz="4800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: </a:t>
            </a:r>
            <a:r>
              <a:rPr lang="ko-KR" altLang="en-US" sz="4800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과민성 </a:t>
            </a:r>
            <a:r>
              <a:rPr lang="en-US" altLang="ko-KR" sz="4800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ko-KR" altLang="en-US" sz="4800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120" y="2752585"/>
            <a:ext cx="7517019" cy="185334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0078" y="2295625"/>
            <a:ext cx="3811855" cy="326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2821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 ">
            <a:hlinkClick r:id="rId2"/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3600" y="2133600"/>
            <a:ext cx="7162800" cy="4114800"/>
          </a:xfrm>
        </p:spPr>
      </p:pic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5591175" y="1887538"/>
            <a:ext cx="1524000" cy="5334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천식 확진</a:t>
            </a:r>
            <a:endParaRPr lang="ko-KR" altLang="en-US" b="1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8382000" y="3962400"/>
            <a:ext cx="1066800" cy="5334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ko-KR" altLang="en-US" b="1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정상인</a:t>
            </a:r>
          </a:p>
        </p:txBody>
      </p:sp>
      <p:sp>
        <p:nvSpPr>
          <p:cNvPr id="15365" name="Rectangle 6"/>
          <p:cNvSpPr>
            <a:spLocks noChangeArrowheads="1"/>
          </p:cNvSpPr>
          <p:nvPr/>
        </p:nvSpPr>
        <p:spPr bwMode="auto">
          <a:xfrm>
            <a:off x="7010400" y="2743200"/>
            <a:ext cx="1828800" cy="5334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기도과민성</a:t>
            </a:r>
            <a:endParaRPr lang="ko-KR" altLang="en-US" b="1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4648200" y="5949950"/>
            <a:ext cx="3733800" cy="3873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유발검사의 강도</a:t>
            </a:r>
          </a:p>
        </p:txBody>
      </p:sp>
      <p:sp>
        <p:nvSpPr>
          <p:cNvPr id="15367" name="Text Box 8"/>
          <p:cNvSpPr txBox="1">
            <a:spLocks noChangeArrowheads="1"/>
          </p:cNvSpPr>
          <p:nvPr/>
        </p:nvSpPr>
        <p:spPr bwMode="auto">
          <a:xfrm>
            <a:off x="5710277" y="2590800"/>
            <a:ext cx="553998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ko-KR" altLang="ko-KR">
              <a:solidFill>
                <a:srgbClr val="000000"/>
              </a:solidFill>
            </a:endParaRPr>
          </a:p>
        </p:txBody>
      </p:sp>
      <p:sp>
        <p:nvSpPr>
          <p:cNvPr id="8203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ko-KR" altLang="en-US" sz="4800" b="1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휴먼매직체" panose="02030504000101010101" pitchFamily="18" charset="-127"/>
                <a:ea typeface="휴먼매직체" panose="02030504000101010101" pitchFamily="18" charset="-127"/>
              </a:rPr>
              <a:t>기도 과민성</a:t>
            </a: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1992314" y="2997200"/>
            <a:ext cx="1366837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기관지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24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반응정도</a:t>
            </a:r>
            <a:r>
              <a:rPr kumimoji="1" lang="ko-KR" alt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032743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193774" y="265734"/>
            <a:ext cx="10515600" cy="1325563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여러 기타 유형의 장애들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06" y="1690688"/>
            <a:ext cx="6033408" cy="456247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3628" y="1690688"/>
            <a:ext cx="5797798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6061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79270" y="162995"/>
            <a:ext cx="10515600" cy="1325563"/>
          </a:xfrm>
        </p:spPr>
        <p:txBody>
          <a:bodyPr/>
          <a:lstStyle/>
          <a:p>
            <a:r>
              <a:rPr lang="ko-KR" altLang="en-US" b="1" dirty="0" err="1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폐기능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장애의 유형들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07"/>
          <a:stretch/>
        </p:blipFill>
        <p:spPr>
          <a:xfrm>
            <a:off x="144379" y="1232034"/>
            <a:ext cx="11819823" cy="550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9786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             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상기도 폐쇄의 유형들 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392" y="1644271"/>
            <a:ext cx="5795727" cy="4562475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42" y="1644272"/>
            <a:ext cx="6076950" cy="456247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38" y="2574758"/>
            <a:ext cx="5994535" cy="338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2737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              </a:t>
            </a:r>
            <a:r>
              <a:rPr lang="en-US" altLang="ko-KR" dirty="0" err="1" smtClean="0"/>
              <a:t>Tracheomalacia</a:t>
            </a:r>
            <a:r>
              <a:rPr lang="en-US" altLang="ko-KR" dirty="0" smtClean="0"/>
              <a:t>: UOA </a:t>
            </a:r>
            <a:endParaRPr lang="ko-KR" altLang="en-US" dirty="0"/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04270"/>
            <a:ext cx="5181600" cy="4194048"/>
          </a:xfrm>
        </p:spPr>
      </p:pic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966510"/>
            <a:ext cx="5181600" cy="4069567"/>
          </a:xfrm>
        </p:spPr>
      </p:pic>
    </p:spTree>
    <p:extLst>
      <p:ext uri="{BB962C8B-B14F-4D97-AF65-F5344CB8AC3E}">
        <p14:creationId xmlns:p14="http://schemas.microsoft.com/office/powerpoint/2010/main" val="11774659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81675" y="336249"/>
            <a:ext cx="10515600" cy="1325563"/>
          </a:xfrm>
        </p:spPr>
        <p:txBody>
          <a:bodyPr/>
          <a:lstStyle/>
          <a:p>
            <a:r>
              <a:rPr lang="ko-KR" altLang="en-US" b="1" dirty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상기도 폐쇄의 유형들 </a:t>
            </a: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5625" y="1926689"/>
            <a:ext cx="5792101" cy="435133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7726" y="1926689"/>
            <a:ext cx="5791702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9069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172326" y="350688"/>
            <a:ext cx="10515600" cy="1325563"/>
          </a:xfrm>
        </p:spPr>
        <p:txBody>
          <a:bodyPr/>
          <a:lstStyle/>
          <a:p>
            <a:r>
              <a:rPr lang="ko-KR" altLang="en-US" b="1" dirty="0" err="1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기도삽관</a:t>
            </a:r>
            <a:r>
              <a:rPr lang="ko-KR" altLang="en-US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후 기관 협착증 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40556"/>
            <a:ext cx="5181600" cy="3418893"/>
          </a:xfrm>
        </p:spPr>
      </p:pic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606" y="2040555"/>
            <a:ext cx="5179194" cy="3455469"/>
          </a:xfrm>
        </p:spPr>
      </p:pic>
    </p:spTree>
    <p:extLst>
      <p:ext uri="{BB962C8B-B14F-4D97-AF65-F5344CB8AC3E}">
        <p14:creationId xmlns:p14="http://schemas.microsoft.com/office/powerpoint/2010/main" val="1279837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81913" y="201496"/>
            <a:ext cx="10515600" cy="1325563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상기도 폐쇄의 유형들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092" y="1744988"/>
            <a:ext cx="5795727" cy="4562475"/>
          </a:xfr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587" y="1744988"/>
            <a:ext cx="5797798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015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91139" y="201496"/>
            <a:ext cx="10515600" cy="1325563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           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하기도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폐쇄의 유형들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5735199" y="1692601"/>
            <a:ext cx="6076950" cy="511916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53" y="1688776"/>
            <a:ext cx="5791702" cy="512299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2957" y="4726112"/>
            <a:ext cx="3340423" cy="202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0768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15165" y="398813"/>
            <a:ext cx="10515600" cy="1325563"/>
          </a:xfrm>
        </p:spPr>
        <p:txBody>
          <a:bodyPr/>
          <a:lstStyle/>
          <a:p>
            <a:r>
              <a:rPr lang="ko-KR" altLang="en-US" b="1" dirty="0" err="1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개원가에서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사용하는 </a:t>
            </a:r>
            <a:r>
              <a:rPr lang="ko-KR" altLang="en-US" b="1" dirty="0" err="1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폐기능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검사기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38" y="2010303"/>
            <a:ext cx="3720497" cy="29529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5718" y="1976615"/>
            <a:ext cx="3730190" cy="314264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8219" y="2010303"/>
            <a:ext cx="3951171" cy="26868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6872" y="5249130"/>
            <a:ext cx="112389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chemeClr val="accent1">
                    <a:lumMod val="50000"/>
                  </a:schemeClr>
                </a:solidFill>
              </a:rPr>
              <a:t>간이 </a:t>
            </a:r>
            <a:r>
              <a:rPr lang="ko-KR" alt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폐기능</a:t>
            </a:r>
            <a:r>
              <a:rPr lang="ko-KR" alt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검사기            초소형 </a:t>
            </a:r>
            <a:r>
              <a:rPr lang="ko-KR" alt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폐기능</a:t>
            </a:r>
            <a:r>
              <a:rPr lang="ko-KR" alt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검사기        호기 최대 유속 측정기 </a:t>
            </a:r>
            <a:endParaRPr lang="ko-KR" alt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662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       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PEF and PEFR 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>
          <a:xfrm>
            <a:off x="876702" y="1344362"/>
            <a:ext cx="10515600" cy="4351338"/>
          </a:xfrm>
        </p:spPr>
        <p:txBody>
          <a:bodyPr/>
          <a:lstStyle/>
          <a:p>
            <a:r>
              <a:rPr lang="en-US" altLang="ko-KR" dirty="0"/>
              <a:t>PEF is often used to monitor </a:t>
            </a:r>
            <a:r>
              <a:rPr lang="en-US" altLang="ko-KR" b="1" dirty="0">
                <a:solidFill>
                  <a:srgbClr val="002060"/>
                </a:solidFill>
              </a:rPr>
              <a:t>asthma symptoms</a:t>
            </a:r>
            <a:r>
              <a:rPr lang="en-US" altLang="ko-KR" dirty="0"/>
              <a:t>, not COPD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A </a:t>
            </a:r>
            <a:r>
              <a:rPr lang="en-US" altLang="ko-KR" dirty="0"/>
              <a:t>simple Peak flow can help detect this sudden change in airways status. </a:t>
            </a:r>
            <a:endParaRPr lang="en-US" altLang="ko-KR" dirty="0" smtClean="0"/>
          </a:p>
          <a:p>
            <a:r>
              <a:rPr lang="en-US" altLang="ko-KR" dirty="0" smtClean="0"/>
              <a:t>In </a:t>
            </a:r>
            <a:r>
              <a:rPr lang="en-US" altLang="ko-KR" dirty="0"/>
              <a:t>COPD</a:t>
            </a:r>
            <a:r>
              <a:rPr lang="en-US" altLang="ko-KR" dirty="0" smtClean="0"/>
              <a:t>, </a:t>
            </a:r>
            <a:r>
              <a:rPr lang="en-US" altLang="ko-KR" dirty="0"/>
              <a:t>there are </a:t>
            </a:r>
            <a:r>
              <a:rPr lang="en-US" altLang="ko-KR" dirty="0" err="1"/>
              <a:t>permannet</a:t>
            </a:r>
            <a:r>
              <a:rPr lang="en-US" altLang="ko-KR" dirty="0"/>
              <a:t> changes to PEF and FEV1. So, using Peak Flow to detect sudden changes is COPD is not as effective as it is in measuring changes in Asthma</a:t>
            </a:r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157" y="4298528"/>
            <a:ext cx="4427620" cy="2237026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232" y="4298528"/>
            <a:ext cx="4948789" cy="223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708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38124" y="379563"/>
            <a:ext cx="10515600" cy="1325563"/>
          </a:xfrm>
        </p:spPr>
        <p:txBody>
          <a:bodyPr/>
          <a:lstStyle/>
          <a:p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PEF and COPD 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screening</a:t>
            </a:r>
            <a:b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</a:br>
            <a:r>
              <a:rPr lang="en-US" altLang="ko-KR" b="1" dirty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   </a:t>
            </a:r>
            <a:r>
              <a:rPr lang="ko-KR" altLang="en-US" sz="3600" b="1" dirty="0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기관지 </a:t>
            </a:r>
            <a:r>
              <a:rPr lang="ko-KR" altLang="en-US" sz="3600" b="1" dirty="0" err="1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확장제</a:t>
            </a:r>
            <a:r>
              <a:rPr lang="ko-KR" altLang="en-US" sz="3600" b="1" dirty="0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선택의 팁</a:t>
            </a:r>
            <a:r>
              <a:rPr lang="en-US" altLang="ko-KR" sz="3600" b="1" dirty="0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endParaRPr lang="ko-KR" altLang="en-US" b="1" dirty="0">
              <a:solidFill>
                <a:srgbClr val="0070C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92204" y="2379078"/>
            <a:ext cx="10515600" cy="4351338"/>
          </a:xfrm>
        </p:spPr>
        <p:txBody>
          <a:bodyPr>
            <a:normAutofit/>
          </a:bodyPr>
          <a:lstStyle/>
          <a:p>
            <a:r>
              <a:rPr lang="en-US" altLang="ko-KR" dirty="0"/>
              <a:t>There are times when measuring PEF may be helpful. </a:t>
            </a:r>
            <a:endParaRPr lang="en-US" altLang="ko-KR" dirty="0" smtClean="0"/>
          </a:p>
          <a:p>
            <a:r>
              <a:rPr lang="en-US" altLang="ko-KR" b="1" dirty="0" smtClean="0">
                <a:solidFill>
                  <a:srgbClr val="0070C0"/>
                </a:solidFill>
              </a:rPr>
              <a:t>people </a:t>
            </a:r>
            <a:r>
              <a:rPr lang="en-US" altLang="ko-KR" b="1" dirty="0">
                <a:solidFill>
                  <a:srgbClr val="0070C0"/>
                </a:solidFill>
              </a:rPr>
              <a:t>with poor peak flow, had poor spirometry consistent with COPD in 93% of the cases with FEV1 (below </a:t>
            </a:r>
            <a:r>
              <a:rPr lang="en-US" altLang="ko-KR" b="1" dirty="0" smtClean="0">
                <a:solidFill>
                  <a:srgbClr val="0070C0"/>
                </a:solidFill>
              </a:rPr>
              <a:t>60%). </a:t>
            </a:r>
            <a:endParaRPr lang="en-US" altLang="ko-KR" b="1" dirty="0">
              <a:solidFill>
                <a:srgbClr val="0070C0"/>
              </a:solidFill>
            </a:endParaRPr>
          </a:p>
          <a:p>
            <a:r>
              <a:rPr lang="en-US" altLang="ko-KR" dirty="0" smtClean="0"/>
              <a:t> </a:t>
            </a:r>
            <a:r>
              <a:rPr lang="en-US" altLang="ko-KR" dirty="0"/>
              <a:t>PEF when used as a screening tool in undiagnosed people does a good job in predicting significant airways </a:t>
            </a:r>
            <a:r>
              <a:rPr lang="en-US" altLang="ko-KR" dirty="0" smtClean="0"/>
              <a:t>problems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26433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         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PEF &amp; COPD </a:t>
            </a:r>
            <a:r>
              <a:rPr lang="en-US" altLang="ko-KR" b="1" dirty="0" err="1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mornitoring</a:t>
            </a:r>
            <a:r>
              <a:rPr lang="en-US" altLang="ko-KR" b="1" dirty="0" smtClean="0">
                <a:solidFill>
                  <a:srgbClr val="FF660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endParaRPr lang="ko-KR" altLang="en-US" b="1" dirty="0">
              <a:solidFill>
                <a:srgbClr val="FF660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2215448"/>
            <a:ext cx="5841733" cy="4351338"/>
          </a:xfrm>
        </p:spPr>
        <p:txBody>
          <a:bodyPr/>
          <a:lstStyle/>
          <a:p>
            <a:r>
              <a:rPr lang="en-US" altLang="ko-KR" dirty="0" smtClean="0"/>
              <a:t>A peak expiratory flow rate of less than 80% will detect more than 90% of people with chronic obstructive pulmonary </a:t>
            </a:r>
            <a:r>
              <a:rPr lang="en-US" altLang="ko-KR" dirty="0"/>
              <a:t>disease in the </a:t>
            </a:r>
            <a:r>
              <a:rPr lang="en-US" altLang="ko-KR" dirty="0" smtClean="0"/>
              <a:t>community</a:t>
            </a:r>
            <a:r>
              <a:rPr lang="en-US" altLang="ko-KR" dirty="0" smtClean="0"/>
              <a:t>: &lt;60% Pred. </a:t>
            </a:r>
          </a:p>
          <a:p>
            <a:r>
              <a:rPr lang="en-US" altLang="ko-KR" b="1" dirty="0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Potential candidate for Bronchodilator treatment </a:t>
            </a:r>
            <a:endParaRPr lang="ko-KR" altLang="en-US" b="1" dirty="0">
              <a:solidFill>
                <a:srgbClr val="0070C0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8491" y="1623310"/>
            <a:ext cx="4445309" cy="475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93031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54141" y="196814"/>
            <a:ext cx="10515600" cy="1325563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핸드폰 의료기기의 시대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9379" y="1638191"/>
            <a:ext cx="2701594" cy="233037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5857" y="1680245"/>
            <a:ext cx="3040034" cy="231801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7589" y="1727054"/>
            <a:ext cx="3336158" cy="215265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379" y="4161148"/>
            <a:ext cx="2701593" cy="236478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5857" y="4161148"/>
            <a:ext cx="3092972" cy="230221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42257" y="4289057"/>
            <a:ext cx="3646822" cy="2236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00008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40769" y="341062"/>
            <a:ext cx="10515600" cy="1325563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핸드폰 </a:t>
            </a:r>
            <a:r>
              <a:rPr lang="ko-KR" altLang="en-US" b="1" dirty="0" err="1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폐기능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측정기 </a:t>
            </a:r>
            <a:endParaRPr lang="ko-KR" altLang="en-US" b="1" dirty="0">
              <a:solidFill>
                <a:schemeClr val="accent2"/>
              </a:solidFill>
              <a:latin typeface="휴먼매직체" panose="02030504000101010101" pitchFamily="18" charset="-127"/>
              <a:ea typeface="휴먼매직체" panose="0203050400010101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3131" y="1925054"/>
            <a:ext cx="5515276" cy="391266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284" y="1973179"/>
            <a:ext cx="5255844" cy="378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148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13034" y="365125"/>
            <a:ext cx="10515600" cy="1325563"/>
          </a:xfrm>
        </p:spPr>
        <p:txBody>
          <a:bodyPr/>
          <a:lstStyle/>
          <a:p>
            <a:r>
              <a:rPr lang="ko-KR" altLang="en-US" dirty="0" smtClean="0"/>
              <a:t>         </a:t>
            </a:r>
            <a:r>
              <a:rPr lang="ko-KR" altLang="en-US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경청해 주셔서 감사합니다</a:t>
            </a:r>
            <a:r>
              <a:rPr lang="en-US" altLang="ko-KR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/>
            </a:r>
            <a:br>
              <a:rPr lang="en-US" altLang="ko-KR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</a:br>
            <a:r>
              <a:rPr lang="en-US" altLang="ko-KR" b="1" dirty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</a:t>
            </a:r>
            <a:r>
              <a:rPr lang="en-US" altLang="ko-KR" b="1" dirty="0" smtClean="0">
                <a:solidFill>
                  <a:schemeClr val="accent2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       </a:t>
            </a:r>
            <a:r>
              <a:rPr lang="ko-KR" altLang="en-US" sz="3200" b="1" dirty="0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원격진료</a:t>
            </a:r>
            <a:r>
              <a:rPr lang="en-US" altLang="ko-KR" sz="3200" b="1" dirty="0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:</a:t>
            </a:r>
            <a:r>
              <a:rPr lang="ko-KR" altLang="en-US" sz="2800" b="1" dirty="0" err="1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폐기능</a:t>
            </a:r>
            <a:r>
              <a:rPr lang="ko-KR" altLang="en-US" sz="2800" b="1" dirty="0" smtClean="0">
                <a:solidFill>
                  <a:srgbClr val="0070C0"/>
                </a:solidFill>
                <a:latin typeface="휴먼매직체" panose="02030504000101010101" pitchFamily="18" charset="-127"/>
                <a:ea typeface="휴먼매직체" panose="02030504000101010101" pitchFamily="18" charset="-127"/>
              </a:rPr>
              <a:t> 검사 지도 및 판독 </a:t>
            </a:r>
            <a:r>
              <a:rPr lang="en-US" altLang="ko-KR" sz="2800" dirty="0" smtClean="0">
                <a:solidFill>
                  <a:srgbClr val="0070C0"/>
                </a:solidFill>
              </a:rPr>
              <a:t> </a:t>
            </a:r>
            <a:endParaRPr lang="ko-KR" altLang="en-US" dirty="0">
              <a:solidFill>
                <a:srgbClr val="0070C0"/>
              </a:solidFill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3034" y="1690688"/>
            <a:ext cx="8616510" cy="435133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3035" y="3474068"/>
            <a:ext cx="2241884" cy="1969017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207818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기본 디자인">
  <a:themeElements>
    <a:clrScheme name="기본 디자인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기본 디자인">
      <a:majorFont>
        <a:latin typeface="굴림"/>
        <a:ea typeface="굴림"/>
        <a:cs typeface=""/>
      </a:majorFont>
      <a:minorFont>
        <a:latin typeface="Arial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1347</TotalTime>
  <Words>704</Words>
  <Application>Microsoft Office PowerPoint</Application>
  <PresentationFormat>와이드스크린</PresentationFormat>
  <Paragraphs>99</Paragraphs>
  <Slides>46</Slides>
  <Notes>0</Notes>
  <HiddenSlides>0</HiddenSlides>
  <MMClips>2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46</vt:i4>
      </vt:variant>
    </vt:vector>
  </HeadingPairs>
  <TitlesOfParts>
    <vt:vector size="59" baseType="lpstr">
      <vt:lpstr>HY견고딕</vt:lpstr>
      <vt:lpstr>HY헤드라인M</vt:lpstr>
      <vt:lpstr>굴림</vt:lpstr>
      <vt:lpstr>맑은 고딕</vt:lpstr>
      <vt:lpstr>휴먼매직체</vt:lpstr>
      <vt:lpstr>Arial</vt:lpstr>
      <vt:lpstr>Times New Roman</vt:lpstr>
      <vt:lpstr>Verdana</vt:lpstr>
      <vt:lpstr>Wingdings</vt:lpstr>
      <vt:lpstr>Office 테마</vt:lpstr>
      <vt:lpstr>기본 디자인</vt:lpstr>
      <vt:lpstr>1_기본 디자인</vt:lpstr>
      <vt:lpstr>2_기본 디자인</vt:lpstr>
      <vt:lpstr>폐기능검사  How to do and interpret?</vt:lpstr>
      <vt:lpstr>                 Contents</vt:lpstr>
      <vt:lpstr>           폐기능검사의 기원 </vt:lpstr>
      <vt:lpstr>       In the beginning of Spirometry </vt:lpstr>
      <vt:lpstr>Origin of The Term “Vital Capacity”</vt:lpstr>
      <vt:lpstr>Vital Capacities Forced Vital Capacity</vt:lpstr>
      <vt:lpstr>The limitation of First Spirometry </vt:lpstr>
      <vt:lpstr>Renovation of Second Spirometry </vt:lpstr>
      <vt:lpstr>                  용어 정리 </vt:lpstr>
      <vt:lpstr>1초당 노력 호기량  FEV1 </vt:lpstr>
      <vt:lpstr>Vital Capacity and FEV1 </vt:lpstr>
      <vt:lpstr>4차 산업 혁명 기반 개인용 사물 ICT 의료기기 Smart city: 개인정보 규제 완화 지역 </vt:lpstr>
      <vt:lpstr>                SPIROMETRY : 폐기능검사 </vt:lpstr>
      <vt:lpstr>1초당 노력 호기량  FEV1  </vt:lpstr>
      <vt:lpstr> COPD 환자에서 폐기능검사가 필요한가?</vt:lpstr>
      <vt:lpstr>폐기능 검사 하면 좋은데…….</vt:lpstr>
      <vt:lpstr>           폐기능검사를 통한 airflow 중증도 확인</vt:lpstr>
      <vt:lpstr>COPD의 유병율과 예후 </vt:lpstr>
      <vt:lpstr>      노력 호기 중간기류량 FEF 25-75%              COPD 예측 및 추후 경과 관찰  </vt:lpstr>
      <vt:lpstr>                 폐기능 검사 </vt:lpstr>
      <vt:lpstr>              검사의 적절성 </vt:lpstr>
      <vt:lpstr>폐기능 검사의 적합성 그리고 오류… </vt:lpstr>
      <vt:lpstr>                   적절성과 재현성 </vt:lpstr>
      <vt:lpstr>C/C: Chronic cough</vt:lpstr>
      <vt:lpstr>Reversibility</vt:lpstr>
      <vt:lpstr>1초당 노력 호기량  FEV1 변화량: 가역성 </vt:lpstr>
      <vt:lpstr>              기도 가역성 검사 </vt:lpstr>
      <vt:lpstr>                 기도가역성 </vt:lpstr>
      <vt:lpstr>hyperresponsiveness</vt:lpstr>
      <vt:lpstr>              천식유발 검사: 과민성   </vt:lpstr>
      <vt:lpstr>기도 과민성</vt:lpstr>
      <vt:lpstr>여러 기타 유형의 장애들 </vt:lpstr>
      <vt:lpstr>폐기능 장애의 유형들 </vt:lpstr>
      <vt:lpstr>              상기도 폐쇄의 유형들  </vt:lpstr>
      <vt:lpstr>              Tracheomalacia: UOA </vt:lpstr>
      <vt:lpstr>상기도 폐쇄의 유형들 </vt:lpstr>
      <vt:lpstr>기도삽관 후 기관 협착증 </vt:lpstr>
      <vt:lpstr>상기도 폐쇄의 유형들 </vt:lpstr>
      <vt:lpstr>             하기도 폐쇄의 유형들 </vt:lpstr>
      <vt:lpstr>개원가에서 사용하는 폐기능 검사기 </vt:lpstr>
      <vt:lpstr>                PEF and PEFR </vt:lpstr>
      <vt:lpstr>PEF and COPD screening      기관지 확장제 선택의 팁 </vt:lpstr>
      <vt:lpstr>          PEF &amp; COPD mornitoring </vt:lpstr>
      <vt:lpstr>핸드폰 의료기기의 시대 </vt:lpstr>
      <vt:lpstr>핸드폰 폐기능 측정기 </vt:lpstr>
      <vt:lpstr>         경청해 주셔서 감사합니다          원격진료:폐기능 검사 지도 및 판독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옥철호</dc:creator>
  <cp:lastModifiedBy>옥철호</cp:lastModifiedBy>
  <cp:revision>68</cp:revision>
  <dcterms:created xsi:type="dcterms:W3CDTF">2019-04-07T09:48:46Z</dcterms:created>
  <dcterms:modified xsi:type="dcterms:W3CDTF">2019-04-27T22:57:34Z</dcterms:modified>
</cp:coreProperties>
</file>