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264" r:id="rId1"/>
  </p:sldMasterIdLst>
  <p:notesMasterIdLst>
    <p:notesMasterId r:id="rId53"/>
  </p:notesMasterIdLst>
  <p:sldIdLst>
    <p:sldId id="258" r:id="rId2"/>
    <p:sldId id="257" r:id="rId3"/>
    <p:sldId id="264" r:id="rId4"/>
    <p:sldId id="263" r:id="rId5"/>
    <p:sldId id="315" r:id="rId6"/>
    <p:sldId id="259" r:id="rId7"/>
    <p:sldId id="265" r:id="rId8"/>
    <p:sldId id="267" r:id="rId9"/>
    <p:sldId id="266" r:id="rId10"/>
    <p:sldId id="261" r:id="rId11"/>
    <p:sldId id="268" r:id="rId12"/>
    <p:sldId id="269" r:id="rId13"/>
    <p:sldId id="270" r:id="rId14"/>
    <p:sldId id="277" r:id="rId15"/>
    <p:sldId id="271" r:id="rId16"/>
    <p:sldId id="278" r:id="rId17"/>
    <p:sldId id="272" r:id="rId18"/>
    <p:sldId id="280" r:id="rId19"/>
    <p:sldId id="281" r:id="rId20"/>
    <p:sldId id="273" r:id="rId21"/>
    <p:sldId id="283" r:id="rId22"/>
    <p:sldId id="284" r:id="rId23"/>
    <p:sldId id="275" r:id="rId24"/>
    <p:sldId id="316" r:id="rId25"/>
    <p:sldId id="298" r:id="rId26"/>
    <p:sldId id="299" r:id="rId27"/>
    <p:sldId id="286" r:id="rId28"/>
    <p:sldId id="290" r:id="rId29"/>
    <p:sldId id="294" r:id="rId30"/>
    <p:sldId id="295" r:id="rId31"/>
    <p:sldId id="292" r:id="rId32"/>
    <p:sldId id="293" r:id="rId33"/>
    <p:sldId id="297" r:id="rId34"/>
    <p:sldId id="296" r:id="rId35"/>
    <p:sldId id="287" r:id="rId36"/>
    <p:sldId id="310" r:id="rId37"/>
    <p:sldId id="304" r:id="rId38"/>
    <p:sldId id="301" r:id="rId39"/>
    <p:sldId id="302" r:id="rId40"/>
    <p:sldId id="303" r:id="rId41"/>
    <p:sldId id="305" r:id="rId42"/>
    <p:sldId id="308" r:id="rId43"/>
    <p:sldId id="309" r:id="rId44"/>
    <p:sldId id="317" r:id="rId45"/>
    <p:sldId id="307" r:id="rId46"/>
    <p:sldId id="312" r:id="rId47"/>
    <p:sldId id="306" r:id="rId48"/>
    <p:sldId id="311" r:id="rId49"/>
    <p:sldId id="313" r:id="rId50"/>
    <p:sldId id="314" r:id="rId51"/>
    <p:sldId id="262"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62" autoAdjust="0"/>
    <p:restoredTop sz="88597" autoAdjust="0"/>
  </p:normalViewPr>
  <p:slideViewPr>
    <p:cSldViewPr snapToGrid="0">
      <p:cViewPr varScale="1">
        <p:scale>
          <a:sx n="101" d="100"/>
          <a:sy n="101" d="100"/>
        </p:scale>
        <p:origin x="135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A74D1D-E8C8-4BC0-A5CB-31A700DB6A9B}"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pPr latinLnBrk="1"/>
          <a:endParaRPr lang="ko-KR" altLang="en-US"/>
        </a:p>
      </dgm:t>
    </dgm:pt>
    <dgm:pt modelId="{FA77E808-3D35-4C23-A230-2A3E6068D652}">
      <dgm:prSet phldrT="[텍스트]"/>
      <dgm:spPr/>
      <dgm:t>
        <a:bodyPr/>
        <a:lstStyle/>
        <a:p>
          <a:pPr latinLnBrk="1"/>
          <a:r>
            <a:rPr lang="en-US" altLang="ko-KR" dirty="0"/>
            <a:t>Airway disease (COPD, BA)</a:t>
          </a:r>
          <a:endParaRPr lang="ko-KR" altLang="en-US" dirty="0"/>
        </a:p>
      </dgm:t>
    </dgm:pt>
    <dgm:pt modelId="{9F35ECEA-FC6C-4187-BDE2-FEE1E9B21D32}" type="parTrans" cxnId="{BB02B38B-A399-4884-9447-0F2FDFA050EF}">
      <dgm:prSet/>
      <dgm:spPr/>
      <dgm:t>
        <a:bodyPr/>
        <a:lstStyle/>
        <a:p>
          <a:pPr latinLnBrk="1"/>
          <a:endParaRPr lang="ko-KR" altLang="en-US"/>
        </a:p>
      </dgm:t>
    </dgm:pt>
    <dgm:pt modelId="{A32750BF-8CF9-45E2-8D00-3D5E5F09E871}" type="sibTrans" cxnId="{BB02B38B-A399-4884-9447-0F2FDFA050EF}">
      <dgm:prSet/>
      <dgm:spPr/>
      <dgm:t>
        <a:bodyPr/>
        <a:lstStyle/>
        <a:p>
          <a:pPr latinLnBrk="1"/>
          <a:endParaRPr lang="ko-KR" altLang="en-US"/>
        </a:p>
      </dgm:t>
    </dgm:pt>
    <dgm:pt modelId="{BAEAC1B3-9E47-4BA4-B9E6-7FF4FA02F268}">
      <dgm:prSet phldrT="[텍스트]"/>
      <dgm:spPr/>
      <dgm:t>
        <a:bodyPr/>
        <a:lstStyle/>
        <a:p>
          <a:pPr latinLnBrk="1"/>
          <a:r>
            <a:rPr lang="en-US" altLang="ko-KR" dirty="0" err="1"/>
            <a:t>Bronchiectasis</a:t>
          </a:r>
          <a:endParaRPr lang="ko-KR" altLang="en-US" dirty="0"/>
        </a:p>
      </dgm:t>
    </dgm:pt>
    <dgm:pt modelId="{59F91D58-216F-4366-A92B-C0913FF4B33D}" type="parTrans" cxnId="{EAB59967-E51B-49E9-B279-4E1F0A8175FC}">
      <dgm:prSet/>
      <dgm:spPr/>
      <dgm:t>
        <a:bodyPr/>
        <a:lstStyle/>
        <a:p>
          <a:pPr latinLnBrk="1"/>
          <a:endParaRPr lang="ko-KR" altLang="en-US"/>
        </a:p>
      </dgm:t>
    </dgm:pt>
    <dgm:pt modelId="{B393F31D-DF17-418E-AE75-DA5BA92784F5}" type="sibTrans" cxnId="{EAB59967-E51B-49E9-B279-4E1F0A8175FC}">
      <dgm:prSet/>
      <dgm:spPr/>
      <dgm:t>
        <a:bodyPr/>
        <a:lstStyle/>
        <a:p>
          <a:pPr latinLnBrk="1"/>
          <a:endParaRPr lang="ko-KR" altLang="en-US"/>
        </a:p>
      </dgm:t>
    </dgm:pt>
    <dgm:pt modelId="{F45F9CB8-02EB-4BDB-AEBD-F53D0AB7B8A8}">
      <dgm:prSet/>
      <dgm:spPr/>
      <dgm:t>
        <a:bodyPr/>
        <a:lstStyle/>
        <a:p>
          <a:pPr latinLnBrk="1"/>
          <a:endParaRPr lang="ko-KR" altLang="en-US"/>
        </a:p>
      </dgm:t>
    </dgm:pt>
    <dgm:pt modelId="{3680AD5C-E32B-4421-8692-C73ADBBC175B}" type="parTrans" cxnId="{995A549C-E28A-422F-B90A-8A1130D8CEC7}">
      <dgm:prSet/>
      <dgm:spPr/>
      <dgm:t>
        <a:bodyPr/>
        <a:lstStyle/>
        <a:p>
          <a:pPr latinLnBrk="1"/>
          <a:endParaRPr lang="ko-KR" altLang="en-US"/>
        </a:p>
      </dgm:t>
    </dgm:pt>
    <dgm:pt modelId="{0F8710E7-313C-4B93-BA1D-515B3C76EFD9}" type="sibTrans" cxnId="{995A549C-E28A-422F-B90A-8A1130D8CEC7}">
      <dgm:prSet/>
      <dgm:spPr/>
      <dgm:t>
        <a:bodyPr/>
        <a:lstStyle/>
        <a:p>
          <a:pPr latinLnBrk="1"/>
          <a:endParaRPr lang="ko-KR" altLang="en-US"/>
        </a:p>
      </dgm:t>
    </dgm:pt>
    <dgm:pt modelId="{E1185B6C-C82F-4C24-A086-392BBDA9853E}" type="pres">
      <dgm:prSet presAssocID="{83A74D1D-E8C8-4BC0-A5CB-31A700DB6A9B}" presName="compositeShape" presStyleCnt="0">
        <dgm:presLayoutVars>
          <dgm:chMax val="2"/>
          <dgm:dir/>
          <dgm:resizeHandles val="exact"/>
        </dgm:presLayoutVars>
      </dgm:prSet>
      <dgm:spPr/>
    </dgm:pt>
    <dgm:pt modelId="{02083130-ACC9-4C1D-88F0-47239380E1BE}" type="pres">
      <dgm:prSet presAssocID="{83A74D1D-E8C8-4BC0-A5CB-31A700DB6A9B}" presName="ribbon" presStyleLbl="node1" presStyleIdx="0" presStyleCnt="1" custScaleY="99465" custLinFactNeighborY="-255"/>
      <dgm:spPr/>
    </dgm:pt>
    <dgm:pt modelId="{72F797D4-EDC1-4907-A1B7-5F7F7F84BEFA}" type="pres">
      <dgm:prSet presAssocID="{83A74D1D-E8C8-4BC0-A5CB-31A700DB6A9B}" presName="leftArrowText" presStyleLbl="node1" presStyleIdx="0" presStyleCnt="1">
        <dgm:presLayoutVars>
          <dgm:chMax val="0"/>
          <dgm:bulletEnabled val="1"/>
        </dgm:presLayoutVars>
      </dgm:prSet>
      <dgm:spPr/>
    </dgm:pt>
    <dgm:pt modelId="{A000149C-5638-44DD-AA80-227AC5A9FE30}" type="pres">
      <dgm:prSet presAssocID="{83A74D1D-E8C8-4BC0-A5CB-31A700DB6A9B}" presName="rightArrowText" presStyleLbl="node1" presStyleIdx="0" presStyleCnt="1">
        <dgm:presLayoutVars>
          <dgm:chMax val="0"/>
          <dgm:bulletEnabled val="1"/>
        </dgm:presLayoutVars>
      </dgm:prSet>
      <dgm:spPr/>
    </dgm:pt>
  </dgm:ptLst>
  <dgm:cxnLst>
    <dgm:cxn modelId="{EAB59967-E51B-49E9-B279-4E1F0A8175FC}" srcId="{83A74D1D-E8C8-4BC0-A5CB-31A700DB6A9B}" destId="{BAEAC1B3-9E47-4BA4-B9E6-7FF4FA02F268}" srcOrd="1" destOrd="0" parTransId="{59F91D58-216F-4366-A92B-C0913FF4B33D}" sibTransId="{B393F31D-DF17-418E-AE75-DA5BA92784F5}"/>
    <dgm:cxn modelId="{CA938368-E05B-40F1-9340-29D7424BB7E8}" type="presOf" srcId="{FA77E808-3D35-4C23-A230-2A3E6068D652}" destId="{72F797D4-EDC1-4907-A1B7-5F7F7F84BEFA}" srcOrd="0" destOrd="0" presId="urn:microsoft.com/office/officeart/2005/8/layout/arrow6"/>
    <dgm:cxn modelId="{4BEAA983-14A7-4624-8A40-C9E6C2A55525}" type="presOf" srcId="{BAEAC1B3-9E47-4BA4-B9E6-7FF4FA02F268}" destId="{A000149C-5638-44DD-AA80-227AC5A9FE30}" srcOrd="0" destOrd="0" presId="urn:microsoft.com/office/officeart/2005/8/layout/arrow6"/>
    <dgm:cxn modelId="{B986E483-4D84-4D4C-A79D-93811580D2D4}" type="presOf" srcId="{83A74D1D-E8C8-4BC0-A5CB-31A700DB6A9B}" destId="{E1185B6C-C82F-4C24-A086-392BBDA9853E}" srcOrd="0" destOrd="0" presId="urn:microsoft.com/office/officeart/2005/8/layout/arrow6"/>
    <dgm:cxn modelId="{BB02B38B-A399-4884-9447-0F2FDFA050EF}" srcId="{83A74D1D-E8C8-4BC0-A5CB-31A700DB6A9B}" destId="{FA77E808-3D35-4C23-A230-2A3E6068D652}" srcOrd="0" destOrd="0" parTransId="{9F35ECEA-FC6C-4187-BDE2-FEE1E9B21D32}" sibTransId="{A32750BF-8CF9-45E2-8D00-3D5E5F09E871}"/>
    <dgm:cxn modelId="{995A549C-E28A-422F-B90A-8A1130D8CEC7}" srcId="{83A74D1D-E8C8-4BC0-A5CB-31A700DB6A9B}" destId="{F45F9CB8-02EB-4BDB-AEBD-F53D0AB7B8A8}" srcOrd="2" destOrd="0" parTransId="{3680AD5C-E32B-4421-8692-C73ADBBC175B}" sibTransId="{0F8710E7-313C-4B93-BA1D-515B3C76EFD9}"/>
    <dgm:cxn modelId="{8932214B-6A1E-4C23-8E79-67DF9F3E4564}" type="presParOf" srcId="{E1185B6C-C82F-4C24-A086-392BBDA9853E}" destId="{02083130-ACC9-4C1D-88F0-47239380E1BE}" srcOrd="0" destOrd="0" presId="urn:microsoft.com/office/officeart/2005/8/layout/arrow6"/>
    <dgm:cxn modelId="{4B9459AB-1B11-456F-8D5B-39D45916E137}" type="presParOf" srcId="{E1185B6C-C82F-4C24-A086-392BBDA9853E}" destId="{72F797D4-EDC1-4907-A1B7-5F7F7F84BEFA}" srcOrd="1" destOrd="0" presId="urn:microsoft.com/office/officeart/2005/8/layout/arrow6"/>
    <dgm:cxn modelId="{013F0F9E-3B36-4E7A-8468-595D7C2881D6}" type="presParOf" srcId="{E1185B6C-C82F-4C24-A086-392BBDA9853E}" destId="{A000149C-5638-44DD-AA80-227AC5A9FE30}"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83130-ACC9-4C1D-88F0-47239380E1BE}">
      <dsp:nvSpPr>
        <dsp:cNvPr id="0" name=""/>
        <dsp:cNvSpPr/>
      </dsp:nvSpPr>
      <dsp:spPr>
        <a:xfrm>
          <a:off x="2427576" y="163"/>
          <a:ext cx="3268832" cy="1300537"/>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F797D4-EDC1-4907-A1B7-5F7F7F84BEFA}">
      <dsp:nvSpPr>
        <dsp:cNvPr id="0" name=""/>
        <dsp:cNvSpPr/>
      </dsp:nvSpPr>
      <dsp:spPr>
        <a:xfrm>
          <a:off x="2819836" y="228818"/>
          <a:ext cx="1078714" cy="640691"/>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9784" rIns="0" bIns="53340" numCol="1" spcCol="1270" anchor="ctr" anchorCtr="0">
          <a:noAutofit/>
        </a:bodyPr>
        <a:lstStyle/>
        <a:p>
          <a:pPr marL="0" lvl="0" indent="0" algn="ctr" defTabSz="622300" latinLnBrk="1">
            <a:lnSpc>
              <a:spcPct val="90000"/>
            </a:lnSpc>
            <a:spcBef>
              <a:spcPct val="0"/>
            </a:spcBef>
            <a:spcAft>
              <a:spcPct val="35000"/>
            </a:spcAft>
            <a:buNone/>
          </a:pPr>
          <a:r>
            <a:rPr lang="en-US" altLang="ko-KR" sz="1400" kern="1200" dirty="0"/>
            <a:t>Airway disease (COPD, BA)</a:t>
          </a:r>
          <a:endParaRPr lang="ko-KR" altLang="en-US" sz="1400" kern="1200" dirty="0"/>
        </a:p>
      </dsp:txBody>
      <dsp:txXfrm>
        <a:off x="2819836" y="228818"/>
        <a:ext cx="1078714" cy="640691"/>
      </dsp:txXfrm>
    </dsp:sp>
    <dsp:sp modelId="{A000149C-5638-44DD-AA80-227AC5A9FE30}">
      <dsp:nvSpPr>
        <dsp:cNvPr id="0" name=""/>
        <dsp:cNvSpPr/>
      </dsp:nvSpPr>
      <dsp:spPr>
        <a:xfrm>
          <a:off x="4061992" y="438023"/>
          <a:ext cx="1274844" cy="640691"/>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9784" rIns="0" bIns="53340" numCol="1" spcCol="1270" anchor="ctr" anchorCtr="0">
          <a:noAutofit/>
        </a:bodyPr>
        <a:lstStyle/>
        <a:p>
          <a:pPr marL="0" lvl="0" indent="0" algn="ctr" defTabSz="622300" latinLnBrk="1">
            <a:lnSpc>
              <a:spcPct val="90000"/>
            </a:lnSpc>
            <a:spcBef>
              <a:spcPct val="0"/>
            </a:spcBef>
            <a:spcAft>
              <a:spcPct val="35000"/>
            </a:spcAft>
            <a:buNone/>
          </a:pPr>
          <a:r>
            <a:rPr lang="en-US" altLang="ko-KR" sz="1400" kern="1200" dirty="0" err="1"/>
            <a:t>Bronchiectasis</a:t>
          </a:r>
          <a:endParaRPr lang="ko-KR" altLang="en-US" sz="1400" kern="1200" dirty="0"/>
        </a:p>
      </dsp:txBody>
      <dsp:txXfrm>
        <a:off x="4061992" y="438023"/>
        <a:ext cx="1274844" cy="640691"/>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image" Target="../media/image7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4732D1-4060-450A-9218-449D2828CED3}" type="datetimeFigureOut">
              <a:rPr lang="ko-KR" altLang="en-US" smtClean="0"/>
              <a:t>2019-03-29</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BC6C26-F1B7-4465-8782-242C62ED676C}" type="slidenum">
              <a:rPr lang="ko-KR" altLang="en-US" smtClean="0"/>
              <a:t>‹#›</a:t>
            </a:fld>
            <a:endParaRPr lang="ko-KR" altLang="en-US"/>
          </a:p>
        </p:txBody>
      </p:sp>
    </p:spTree>
    <p:extLst>
      <p:ext uri="{BB962C8B-B14F-4D97-AF65-F5344CB8AC3E}">
        <p14:creationId xmlns:p14="http://schemas.microsoft.com/office/powerpoint/2010/main" val="2122166474"/>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ABSTRACT There is a paucity of data on incidence, prevalence and mortality associated with non-cystic</a:t>
            </a:r>
          </a:p>
          <a:p>
            <a:r>
              <a:rPr lang="en-US" altLang="ko-KR" sz="1200" b="0" i="0" u="none" strike="noStrike" kern="1200" baseline="0" dirty="0">
                <a:solidFill>
                  <a:schemeClr val="tx1"/>
                </a:solidFill>
                <a:latin typeface="+mn-lt"/>
                <a:ea typeface="+mn-ea"/>
                <a:cs typeface="+mn-cs"/>
              </a:rPr>
              <a:t>fibrosis bronchiectasis.</a:t>
            </a:r>
          </a:p>
          <a:p>
            <a:r>
              <a:rPr lang="en-US" altLang="ko-KR" sz="1200" b="0" i="0" u="none" strike="noStrike" kern="1200" baseline="0" dirty="0">
                <a:solidFill>
                  <a:schemeClr val="tx1"/>
                </a:solidFill>
                <a:latin typeface="+mn-lt"/>
                <a:ea typeface="+mn-ea"/>
                <a:cs typeface="+mn-cs"/>
              </a:rPr>
              <a:t>Using the Clinical Practice Research Datalink for participants registered between January 1, 2004 and</a:t>
            </a:r>
          </a:p>
          <a:p>
            <a:r>
              <a:rPr lang="en-US" altLang="ko-KR" sz="1200" b="0" i="0" u="none" strike="noStrike" kern="1200" baseline="0" dirty="0">
                <a:solidFill>
                  <a:schemeClr val="tx1"/>
                </a:solidFill>
                <a:latin typeface="+mn-lt"/>
                <a:ea typeface="+mn-ea"/>
                <a:cs typeface="+mn-cs"/>
              </a:rPr>
              <a:t>December 31, 2013, we determined incidence, prevalence and mortality associated with bronchiectasis in</a:t>
            </a:r>
          </a:p>
          <a:p>
            <a:r>
              <a:rPr lang="en-US" altLang="ko-KR" sz="1200" b="0" i="0" u="none" strike="noStrike" kern="1200" baseline="0" dirty="0">
                <a:solidFill>
                  <a:schemeClr val="tx1"/>
                </a:solidFill>
                <a:latin typeface="+mn-lt"/>
                <a:ea typeface="+mn-ea"/>
                <a:cs typeface="+mn-cs"/>
              </a:rPr>
              <a:t>the UK and investigated changes over time.</a:t>
            </a:r>
          </a:p>
          <a:p>
            <a:r>
              <a:rPr lang="en-US" altLang="ko-KR" sz="1200" b="0" i="0" u="none" strike="noStrike" kern="1200" baseline="0" dirty="0">
                <a:solidFill>
                  <a:schemeClr val="tx1"/>
                </a:solidFill>
                <a:latin typeface="+mn-lt"/>
                <a:ea typeface="+mn-ea"/>
                <a:cs typeface="+mn-cs"/>
              </a:rPr>
              <a:t>The incidence and point prevalence of bronchiectasis increased yearly during the study period. Across</a:t>
            </a:r>
          </a:p>
          <a:p>
            <a:r>
              <a:rPr lang="en-US" altLang="ko-KR" sz="1200" b="0" i="0" u="none" strike="noStrike" kern="1200" baseline="0" dirty="0">
                <a:solidFill>
                  <a:schemeClr val="tx1"/>
                </a:solidFill>
                <a:latin typeface="+mn-lt"/>
                <a:ea typeface="+mn-ea"/>
                <a:cs typeface="+mn-cs"/>
              </a:rPr>
              <a:t>all age groups, the incidence in women increased from 21.2 per 100000 person-years in 2004 to 35.2 per</a:t>
            </a:r>
          </a:p>
          <a:p>
            <a:r>
              <a:rPr lang="en-US" altLang="ko-KR" sz="1200" b="0" i="0" u="none" strike="noStrike" kern="1200" baseline="0" dirty="0">
                <a:solidFill>
                  <a:schemeClr val="tx1"/>
                </a:solidFill>
                <a:latin typeface="+mn-lt"/>
                <a:ea typeface="+mn-ea"/>
                <a:cs typeface="+mn-cs"/>
              </a:rPr>
              <a:t>100 000 person-years in 2013 and in men from 18.2 per 100000 person-years in 2004 to 26.9 per 100 000</a:t>
            </a:r>
          </a:p>
          <a:p>
            <a:r>
              <a:rPr lang="en-US" altLang="ko-KR" sz="1200" b="0" i="0" u="none" strike="noStrike" kern="1200" baseline="0" dirty="0">
                <a:solidFill>
                  <a:schemeClr val="tx1"/>
                </a:solidFill>
                <a:latin typeface="+mn-lt"/>
                <a:ea typeface="+mn-ea"/>
                <a:cs typeface="+mn-cs"/>
              </a:rPr>
              <a:t>person-years in 2013. The point prevalence in women increased from 350.5 per 100 000 in 2004 to 566.1</a:t>
            </a:r>
          </a:p>
          <a:p>
            <a:r>
              <a:rPr lang="en-US" altLang="ko-KR" sz="1200" b="0" i="0" u="none" strike="noStrike" kern="1200" baseline="0" dirty="0">
                <a:solidFill>
                  <a:schemeClr val="tx1"/>
                </a:solidFill>
                <a:latin typeface="+mn-lt"/>
                <a:ea typeface="+mn-ea"/>
                <a:cs typeface="+mn-cs"/>
              </a:rPr>
              <a:t>per 100 000 in 2013 and in men from 301.2 per 100 000 in 2004 to 485.5 per 100 000 in 2013. Comparing</a:t>
            </a:r>
          </a:p>
          <a:p>
            <a:r>
              <a:rPr lang="en-US" altLang="ko-KR" sz="1200" b="0" i="0" u="none" strike="noStrike" kern="1200" baseline="0" dirty="0">
                <a:solidFill>
                  <a:schemeClr val="tx1"/>
                </a:solidFill>
                <a:latin typeface="+mn-lt"/>
                <a:ea typeface="+mn-ea"/>
                <a:cs typeface="+mn-cs"/>
              </a:rPr>
              <a:t>morality rates in women and men with bronchiectasis in England and Wales (n=11 862) with mortality</a:t>
            </a:r>
          </a:p>
          <a:p>
            <a:r>
              <a:rPr lang="en-US" altLang="ko-KR" sz="1200" b="0" i="0" u="none" strike="noStrike" kern="1200" baseline="0" dirty="0">
                <a:solidFill>
                  <a:schemeClr val="tx1"/>
                </a:solidFill>
                <a:latin typeface="+mn-lt"/>
                <a:ea typeface="+mn-ea"/>
                <a:cs typeface="+mn-cs"/>
              </a:rPr>
              <a:t>rates in the general population from Office of National Statistics data showed that in women the </a:t>
            </a:r>
            <a:r>
              <a:rPr lang="en-US" altLang="ko-KR" sz="1200" b="0" i="0" u="none" strike="noStrike" kern="1200" baseline="0" dirty="0" err="1">
                <a:solidFill>
                  <a:schemeClr val="tx1"/>
                </a:solidFill>
                <a:latin typeface="+mn-lt"/>
                <a:ea typeface="+mn-ea"/>
                <a:cs typeface="+mn-cs"/>
              </a:rPr>
              <a:t>ageadjusted</a:t>
            </a:r>
            <a:endParaRPr lang="en-US" altLang="ko-KR" sz="1200" b="0" i="0" u="none" strike="noStrike" kern="1200" baseline="0" dirty="0">
              <a:solidFill>
                <a:schemeClr val="tx1"/>
              </a:solidFill>
              <a:latin typeface="+mn-lt"/>
              <a:ea typeface="+mn-ea"/>
              <a:cs typeface="+mn-cs"/>
            </a:endParaRPr>
          </a:p>
          <a:p>
            <a:r>
              <a:rPr lang="en-US" altLang="ko-KR" sz="1200" b="0" i="0" u="none" strike="noStrike" kern="1200" baseline="0" dirty="0">
                <a:solidFill>
                  <a:schemeClr val="tx1"/>
                </a:solidFill>
                <a:latin typeface="+mn-lt"/>
                <a:ea typeface="+mn-ea"/>
                <a:cs typeface="+mn-cs"/>
              </a:rPr>
              <a:t>mortality rate for the bronchiectasis population was 1437.7 per 100 000 and for the general</a:t>
            </a:r>
          </a:p>
          <a:p>
            <a:r>
              <a:rPr lang="en-US" altLang="ko-KR" sz="1200" b="0" i="0" u="none" strike="noStrike" kern="1200" baseline="0" dirty="0">
                <a:solidFill>
                  <a:schemeClr val="tx1"/>
                </a:solidFill>
                <a:latin typeface="+mn-lt"/>
                <a:ea typeface="+mn-ea"/>
                <a:cs typeface="+mn-cs"/>
              </a:rPr>
              <a:t>population 635.9 per 100 000 (comparative mortality figure of 2.26). In men, the age-adjusted mortality</a:t>
            </a:r>
          </a:p>
          <a:p>
            <a:r>
              <a:rPr lang="en-US" altLang="ko-KR" sz="1200" b="0" i="0" u="none" strike="noStrike" kern="1200" baseline="0" dirty="0">
                <a:solidFill>
                  <a:schemeClr val="tx1"/>
                </a:solidFill>
                <a:latin typeface="+mn-lt"/>
                <a:ea typeface="+mn-ea"/>
                <a:cs typeface="+mn-cs"/>
              </a:rPr>
              <a:t>rate for the bronchiectasis population was 1914.6 per 100 000 and for the general population 895.2 per</a:t>
            </a:r>
          </a:p>
          <a:p>
            <a:r>
              <a:rPr lang="en-US" altLang="ko-KR" sz="1200" b="0" i="0" u="none" strike="noStrike" kern="1200" baseline="0" dirty="0">
                <a:solidFill>
                  <a:schemeClr val="tx1"/>
                </a:solidFill>
                <a:latin typeface="+mn-lt"/>
                <a:ea typeface="+mn-ea"/>
                <a:cs typeface="+mn-cs"/>
              </a:rPr>
              <a:t>100 000 (comparative mortality figure of 2.14).</a:t>
            </a:r>
          </a:p>
          <a:p>
            <a:r>
              <a:rPr lang="en-US" altLang="ko-KR" sz="1200" b="0" i="0" u="none" strike="noStrike" kern="1200" baseline="0" dirty="0">
                <a:solidFill>
                  <a:schemeClr val="tx1"/>
                </a:solidFill>
                <a:latin typeface="+mn-lt"/>
                <a:ea typeface="+mn-ea"/>
                <a:cs typeface="+mn-cs"/>
              </a:rPr>
              <a:t>Bronchiectasis is surprisingly common and is increasing in incidence and prevalence in the UK,</a:t>
            </a:r>
          </a:p>
          <a:p>
            <a:r>
              <a:rPr lang="en-US" altLang="ko-KR" sz="1200" b="0" i="0" u="none" strike="noStrike" kern="1200" baseline="0" dirty="0">
                <a:solidFill>
                  <a:schemeClr val="tx1"/>
                </a:solidFill>
                <a:latin typeface="+mn-lt"/>
                <a:ea typeface="+mn-ea"/>
                <a:cs typeface="+mn-cs"/>
              </a:rPr>
              <a:t>particularly in older age groups. Bronchiectasis is associated with a markedly increased mortality.</a:t>
            </a:r>
            <a:endParaRPr lang="ko-KR" altLang="en-US" dirty="0"/>
          </a:p>
        </p:txBody>
      </p:sp>
      <p:sp>
        <p:nvSpPr>
          <p:cNvPr id="4" name="슬라이드 번호 개체 틀 3"/>
          <p:cNvSpPr>
            <a:spLocks noGrp="1"/>
          </p:cNvSpPr>
          <p:nvPr>
            <p:ph type="sldNum" sz="quarter" idx="10"/>
          </p:nvPr>
        </p:nvSpPr>
        <p:spPr/>
        <p:txBody>
          <a:bodyPr/>
          <a:lstStyle/>
          <a:p>
            <a:fld id="{17BC6C26-F1B7-4465-8782-242C62ED676C}" type="slidenum">
              <a:rPr lang="ko-KR" altLang="en-US" smtClean="0"/>
              <a:t>7</a:t>
            </a:fld>
            <a:endParaRPr lang="ko-KR" altLang="en-US"/>
          </a:p>
        </p:txBody>
      </p:sp>
    </p:spTree>
    <p:extLst>
      <p:ext uri="{BB962C8B-B14F-4D97-AF65-F5344CB8AC3E}">
        <p14:creationId xmlns:p14="http://schemas.microsoft.com/office/powerpoint/2010/main" val="1252870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Varicose:</a:t>
            </a:r>
            <a:r>
              <a:rPr lang="en-US" altLang="ko-KR" baseline="0" dirty="0"/>
              <a:t> string of pearls appearance</a:t>
            </a:r>
            <a:endParaRPr lang="ko-KR" altLang="en-US" dirty="0"/>
          </a:p>
        </p:txBody>
      </p:sp>
      <p:sp>
        <p:nvSpPr>
          <p:cNvPr id="4" name="슬라이드 번호 개체 틀 3"/>
          <p:cNvSpPr>
            <a:spLocks noGrp="1"/>
          </p:cNvSpPr>
          <p:nvPr>
            <p:ph type="sldNum" sz="quarter" idx="10"/>
          </p:nvPr>
        </p:nvSpPr>
        <p:spPr/>
        <p:txBody>
          <a:bodyPr/>
          <a:lstStyle/>
          <a:p>
            <a:fld id="{17BC6C26-F1B7-4465-8782-242C62ED676C}" type="slidenum">
              <a:rPr lang="ko-KR" altLang="en-US" smtClean="0"/>
              <a:t>23</a:t>
            </a:fld>
            <a:endParaRPr lang="ko-KR" altLang="en-US"/>
          </a:p>
        </p:txBody>
      </p:sp>
    </p:spTree>
    <p:extLst>
      <p:ext uri="{BB962C8B-B14F-4D97-AF65-F5344CB8AC3E}">
        <p14:creationId xmlns:p14="http://schemas.microsoft.com/office/powerpoint/2010/main" val="3183929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30</a:t>
            </a:r>
            <a:r>
              <a:rPr lang="ko-KR" altLang="en-US" dirty="0"/>
              <a:t>세 남자 </a:t>
            </a:r>
            <a:r>
              <a:rPr lang="en-US" altLang="ko-KR" dirty="0"/>
              <a:t>, </a:t>
            </a:r>
            <a:r>
              <a:rPr lang="ko-KR" altLang="en-US" dirty="0"/>
              <a:t>만성기침</a:t>
            </a:r>
            <a:r>
              <a:rPr lang="en-US" altLang="ko-KR" dirty="0"/>
              <a:t>, </a:t>
            </a:r>
            <a:r>
              <a:rPr lang="ko-KR" altLang="en-US" dirty="0"/>
              <a:t>객담</a:t>
            </a:r>
            <a:r>
              <a:rPr lang="en-US" altLang="ko-KR" dirty="0"/>
              <a:t>, recurrent infection</a:t>
            </a:r>
            <a:r>
              <a:rPr lang="ko-KR" altLang="en-US" dirty="0"/>
              <a:t>이 있었는데 </a:t>
            </a:r>
            <a:r>
              <a:rPr lang="ko-KR" altLang="en-US" dirty="0" err="1"/>
              <a:t>소아때</a:t>
            </a:r>
            <a:r>
              <a:rPr lang="ko-KR" altLang="en-US" dirty="0"/>
              <a:t> </a:t>
            </a:r>
            <a:r>
              <a:rPr lang="ko-KR" altLang="en-US" dirty="0" err="1"/>
              <a:t>과거력</a:t>
            </a:r>
            <a:r>
              <a:rPr lang="ko-KR" altLang="en-US" dirty="0"/>
              <a:t> 조사해보니 </a:t>
            </a:r>
            <a:r>
              <a:rPr lang="en-US" altLang="ko-KR" dirty="0"/>
              <a:t>measles</a:t>
            </a:r>
            <a:r>
              <a:rPr lang="ko-KR" altLang="en-US" dirty="0"/>
              <a:t>을 앓았다</a:t>
            </a:r>
            <a:r>
              <a:rPr lang="en-US" altLang="ko-KR" dirty="0"/>
              <a:t>.</a:t>
            </a:r>
            <a:r>
              <a:rPr lang="ko-KR" altLang="en-US" dirty="0"/>
              <a:t> </a:t>
            </a:r>
          </a:p>
        </p:txBody>
      </p:sp>
      <p:sp>
        <p:nvSpPr>
          <p:cNvPr id="4" name="슬라이드 번호 개체 틀 3"/>
          <p:cNvSpPr>
            <a:spLocks noGrp="1"/>
          </p:cNvSpPr>
          <p:nvPr>
            <p:ph type="sldNum" sz="quarter" idx="10"/>
          </p:nvPr>
        </p:nvSpPr>
        <p:spPr/>
        <p:txBody>
          <a:bodyPr/>
          <a:lstStyle/>
          <a:p>
            <a:fld id="{17BC6C26-F1B7-4465-8782-242C62ED676C}" type="slidenum">
              <a:rPr lang="ko-KR" altLang="en-US" smtClean="0"/>
              <a:t>24</a:t>
            </a:fld>
            <a:endParaRPr lang="ko-KR" altLang="en-US"/>
          </a:p>
        </p:txBody>
      </p:sp>
    </p:spTree>
    <p:extLst>
      <p:ext uri="{BB962C8B-B14F-4D97-AF65-F5344CB8AC3E}">
        <p14:creationId xmlns:p14="http://schemas.microsoft.com/office/powerpoint/2010/main" val="3388504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BACKGROUND: Bronchiectasis is an increasingly common chronic inflammatory airway disease.</a:t>
            </a:r>
          </a:p>
          <a:p>
            <a:r>
              <a:rPr lang="en-US" altLang="ko-KR" sz="1200" b="0" i="0" u="none" strike="noStrike" kern="1200" baseline="0" dirty="0">
                <a:solidFill>
                  <a:schemeClr val="tx1"/>
                </a:solidFill>
                <a:latin typeface="+mn-lt"/>
                <a:ea typeface="+mn-ea"/>
                <a:cs typeface="+mn-cs"/>
              </a:rPr>
              <a:t>There is an urgent need to understand the epidemiology of bronchiectasis in older</a:t>
            </a:r>
          </a:p>
          <a:p>
            <a:r>
              <a:rPr lang="en-US" altLang="ko-KR" sz="1200" b="0" i="0" u="none" strike="noStrike" kern="1200" baseline="0" dirty="0">
                <a:solidFill>
                  <a:schemeClr val="tx1"/>
                </a:solidFill>
                <a:latin typeface="+mn-lt"/>
                <a:ea typeface="+mn-ea"/>
                <a:cs typeface="+mn-cs"/>
              </a:rPr>
              <a:t>adults. We describe the prevalence and characteristics of patients with bronchiectasis within</a:t>
            </a:r>
          </a:p>
          <a:p>
            <a:r>
              <a:rPr lang="en-US" altLang="ko-KR" sz="1200" b="0" i="0" u="none" strike="noStrike" kern="1200" baseline="0" dirty="0">
                <a:solidFill>
                  <a:schemeClr val="tx1"/>
                </a:solidFill>
                <a:latin typeface="+mn-lt"/>
                <a:ea typeface="+mn-ea"/>
                <a:cs typeface="+mn-cs"/>
              </a:rPr>
              <a:t>the US Medicare population.</a:t>
            </a:r>
          </a:p>
          <a:p>
            <a:r>
              <a:rPr lang="en-US" altLang="ko-KR" sz="1200" b="0" i="0" u="none" strike="noStrike" kern="1200" baseline="0" dirty="0">
                <a:solidFill>
                  <a:schemeClr val="tx1"/>
                </a:solidFill>
                <a:latin typeface="+mn-lt"/>
                <a:ea typeface="+mn-ea"/>
                <a:cs typeface="+mn-cs"/>
              </a:rPr>
              <a:t>METHODS: Among the 40% of Medicare enrollees with prescription drug plans from 2006 to</a:t>
            </a:r>
          </a:p>
          <a:p>
            <a:r>
              <a:rPr lang="en-US" altLang="ko-KR" sz="1200" b="0" i="0" u="none" strike="noStrike" kern="1200" baseline="0" dirty="0">
                <a:solidFill>
                  <a:schemeClr val="tx1"/>
                </a:solidFill>
                <a:latin typeface="+mn-lt"/>
                <a:ea typeface="+mn-ea"/>
                <a:cs typeface="+mn-cs"/>
              </a:rPr>
              <a:t>2014, we identified patients $ 65 years of age with bronchiectasis by International Classification</a:t>
            </a:r>
          </a:p>
          <a:p>
            <a:r>
              <a:rPr lang="en-US" altLang="ko-KR" sz="1200" b="0" i="0" u="none" strike="noStrike" kern="1200" baseline="0" dirty="0">
                <a:solidFill>
                  <a:schemeClr val="tx1"/>
                </a:solidFill>
                <a:latin typeface="+mn-lt"/>
                <a:ea typeface="+mn-ea"/>
                <a:cs typeface="+mn-cs"/>
              </a:rPr>
              <a:t>of Diseases, Ninth Revision, Clinical Modification claims (494.0 or 494.1) from a pulmonologist</a:t>
            </a:r>
          </a:p>
          <a:p>
            <a:r>
              <a:rPr lang="en-US" altLang="ko-KR" sz="1200" b="0" i="0" u="none" strike="noStrike" kern="1200" baseline="0" dirty="0">
                <a:solidFill>
                  <a:schemeClr val="tx1"/>
                </a:solidFill>
                <a:latin typeface="+mn-lt"/>
                <a:ea typeface="+mn-ea"/>
                <a:cs typeface="+mn-cs"/>
              </a:rPr>
              <a:t>and no claim for cystic fibrosis. We calculated the prevalence from 2012 to 2014. Incident or</a:t>
            </a:r>
          </a:p>
          <a:p>
            <a:r>
              <a:rPr lang="en-US" altLang="ko-KR" sz="1200" b="0" i="0" u="none" strike="noStrike" kern="1200" baseline="0" dirty="0">
                <a:solidFill>
                  <a:schemeClr val="tx1"/>
                </a:solidFill>
                <a:latin typeface="+mn-lt"/>
                <a:ea typeface="+mn-ea"/>
                <a:cs typeface="+mn-cs"/>
              </a:rPr>
              <a:t>newly diagnosed patients were those enrolled in Medicare at least 12 months prior to the first</a:t>
            </a:r>
          </a:p>
          <a:p>
            <a:r>
              <a:rPr lang="en-US" altLang="ko-KR" sz="1200" b="0" i="0" u="none" strike="noStrike" kern="1200" baseline="0" dirty="0">
                <a:solidFill>
                  <a:schemeClr val="tx1"/>
                </a:solidFill>
                <a:latin typeface="+mn-lt"/>
                <a:ea typeface="+mn-ea"/>
                <a:cs typeface="+mn-cs"/>
              </a:rPr>
              <a:t>bronchiectasis diagnosis. We described clinical and health-care utilization characteristics for this</a:t>
            </a:r>
          </a:p>
          <a:p>
            <a:r>
              <a:rPr lang="en-US" altLang="ko-KR" sz="1200" b="0" i="0" u="none" strike="noStrike" kern="1200" baseline="0" dirty="0">
                <a:solidFill>
                  <a:schemeClr val="tx1"/>
                </a:solidFill>
                <a:latin typeface="+mn-lt"/>
                <a:ea typeface="+mn-ea"/>
                <a:cs typeface="+mn-cs"/>
              </a:rPr>
              <a:t>cohort during the prior 12-month (baseline) period, and explored differences between those</a:t>
            </a:r>
          </a:p>
          <a:p>
            <a:r>
              <a:rPr lang="en-US" altLang="ko-KR" sz="1200" b="0" i="0" u="none" strike="noStrike" kern="1200" baseline="0" dirty="0">
                <a:solidFill>
                  <a:schemeClr val="tx1"/>
                </a:solidFill>
                <a:latin typeface="+mn-lt"/>
                <a:ea typeface="+mn-ea"/>
                <a:cs typeface="+mn-cs"/>
              </a:rPr>
              <a:t>with and without a COPD diagnosis.</a:t>
            </a:r>
          </a:p>
          <a:p>
            <a:r>
              <a:rPr lang="en-US" altLang="ko-KR" sz="1200" b="0" i="0" u="none" strike="noStrike" kern="1200" baseline="0" dirty="0">
                <a:solidFill>
                  <a:schemeClr val="tx1"/>
                </a:solidFill>
                <a:latin typeface="+mn-lt"/>
                <a:ea typeface="+mn-ea"/>
                <a:cs typeface="+mn-cs"/>
              </a:rPr>
              <a:t>RESULTS: We identified 252,362 patients with bronchiectasis meeting all eligibility criteria. The</a:t>
            </a:r>
          </a:p>
          <a:p>
            <a:r>
              <a:rPr lang="en-US" altLang="ko-KR" sz="1200" b="0" i="0" u="none" strike="noStrike" kern="1200" baseline="0" dirty="0">
                <a:solidFill>
                  <a:schemeClr val="tx1"/>
                </a:solidFill>
                <a:latin typeface="+mn-lt"/>
                <a:ea typeface="+mn-ea"/>
                <a:cs typeface="+mn-cs"/>
              </a:rPr>
              <a:t>average annual prevalence from 2012 to 2014 was 701 per 100,000 persons. Newly diagnosed</a:t>
            </a:r>
          </a:p>
          <a:p>
            <a:r>
              <a:rPr lang="en-US" altLang="ko-KR" sz="1200" b="0" i="0" u="none" strike="noStrike" kern="1200" baseline="0" dirty="0">
                <a:solidFill>
                  <a:schemeClr val="tx1"/>
                </a:solidFill>
                <a:latin typeface="+mn-lt"/>
                <a:ea typeface="+mn-ea"/>
                <a:cs typeface="+mn-cs"/>
              </a:rPr>
              <a:t>patients were </a:t>
            </a:r>
            <a:r>
              <a:rPr lang="en-US" altLang="ko-KR" sz="1200" b="0" i="0" u="none" strike="noStrike" kern="1200" baseline="0" dirty="0" err="1">
                <a:solidFill>
                  <a:schemeClr val="tx1"/>
                </a:solidFill>
                <a:latin typeface="+mn-lt"/>
                <a:ea typeface="+mn-ea"/>
                <a:cs typeface="+mn-cs"/>
              </a:rPr>
              <a:t>amean</a:t>
            </a:r>
            <a:r>
              <a:rPr lang="en-US" altLang="ko-KR" sz="1200" b="0" i="0" u="none" strike="noStrike" kern="1200" baseline="0" dirty="0">
                <a:solidFill>
                  <a:schemeClr val="tx1"/>
                </a:solidFill>
                <a:latin typeface="+mn-lt"/>
                <a:ea typeface="+mn-ea"/>
                <a:cs typeface="+mn-cs"/>
              </a:rPr>
              <a:t> age of 76 years, </a:t>
            </a:r>
            <a:r>
              <a:rPr lang="en-US" altLang="ko-KR" sz="1200" b="0" i="0" u="none" strike="noStrike" kern="1200" baseline="0" dirty="0" err="1">
                <a:solidFill>
                  <a:schemeClr val="tx1"/>
                </a:solidFill>
                <a:latin typeface="+mn-lt"/>
                <a:ea typeface="+mn-ea"/>
                <a:cs typeface="+mn-cs"/>
              </a:rPr>
              <a:t>predominatelywomen</a:t>
            </a:r>
            <a:r>
              <a:rPr lang="en-US" altLang="ko-KR" sz="1200" b="0" i="0" u="none" strike="noStrike" kern="1200" baseline="0" dirty="0">
                <a:solidFill>
                  <a:schemeClr val="tx1"/>
                </a:solidFill>
                <a:latin typeface="+mn-lt"/>
                <a:ea typeface="+mn-ea"/>
                <a:cs typeface="+mn-cs"/>
              </a:rPr>
              <a:t> (65%), and predominately white, non-</a:t>
            </a:r>
          </a:p>
          <a:p>
            <a:r>
              <a:rPr lang="en-US" altLang="ko-KR" sz="1200" b="0" i="0" u="none" strike="noStrike" kern="1200" baseline="0" dirty="0">
                <a:solidFill>
                  <a:schemeClr val="tx1"/>
                </a:solidFill>
                <a:latin typeface="+mn-lt"/>
                <a:ea typeface="+mn-ea"/>
                <a:cs typeface="+mn-cs"/>
              </a:rPr>
              <a:t>Hispanic (84%). During the baseline period, 12% were hospitalized for respiratory infections. </a:t>
            </a:r>
            <a:r>
              <a:rPr lang="en-US" altLang="ko-KR" sz="1200" b="0" i="0" u="none" strike="noStrike" kern="1200" baseline="0" dirty="0" err="1">
                <a:solidFill>
                  <a:schemeClr val="tx1"/>
                </a:solidFill>
                <a:latin typeface="+mn-lt"/>
                <a:ea typeface="+mn-ea"/>
                <a:cs typeface="+mn-cs"/>
              </a:rPr>
              <a:t>Fiftyone</a:t>
            </a:r>
            <a:endParaRPr lang="en-US" altLang="ko-KR" sz="1200" b="0" i="0" u="none" strike="noStrike" kern="1200" baseline="0" dirty="0">
              <a:solidFill>
                <a:schemeClr val="tx1"/>
              </a:solidFill>
              <a:latin typeface="+mn-lt"/>
              <a:ea typeface="+mn-ea"/>
              <a:cs typeface="+mn-cs"/>
            </a:endParaRPr>
          </a:p>
          <a:p>
            <a:r>
              <a:rPr lang="en-US" altLang="ko-KR" sz="1200" b="0" i="0" u="none" strike="noStrike" kern="1200" baseline="0" dirty="0">
                <a:solidFill>
                  <a:schemeClr val="tx1"/>
                </a:solidFill>
                <a:latin typeface="+mn-lt"/>
                <a:ea typeface="+mn-ea"/>
                <a:cs typeface="+mn-cs"/>
              </a:rPr>
              <a:t>percent had a dual diagnosis of COPD. Newly diagnosed patients with bronchiectasis and</a:t>
            </a:r>
          </a:p>
          <a:p>
            <a:r>
              <a:rPr lang="en-US" altLang="ko-KR" sz="1200" b="0" i="0" u="none" strike="noStrike" kern="1200" baseline="0" dirty="0">
                <a:solidFill>
                  <a:schemeClr val="tx1"/>
                </a:solidFill>
                <a:latin typeface="+mn-lt"/>
                <a:ea typeface="+mn-ea"/>
                <a:cs typeface="+mn-cs"/>
              </a:rPr>
              <a:t>COPD had significantly different characteristics and utilization, for example were more likely</a:t>
            </a:r>
          </a:p>
          <a:p>
            <a:r>
              <a:rPr lang="en-US" altLang="ko-KR" sz="1200" b="0" i="0" u="none" strike="noStrike" kern="1200" baseline="0" dirty="0">
                <a:solidFill>
                  <a:schemeClr val="tx1"/>
                </a:solidFill>
                <a:latin typeface="+mn-lt"/>
                <a:ea typeface="+mn-ea"/>
                <a:cs typeface="+mn-cs"/>
              </a:rPr>
              <a:t>hospitalized for respiratory infections during the baseline period (16%vs 7%) and to have a smoking</a:t>
            </a:r>
          </a:p>
          <a:p>
            <a:r>
              <a:rPr lang="en-US" altLang="ko-KR" sz="1200" b="0" i="0" u="none" strike="noStrike" kern="1200" baseline="0" dirty="0">
                <a:solidFill>
                  <a:schemeClr val="tx1"/>
                </a:solidFill>
                <a:latin typeface="+mn-lt"/>
                <a:ea typeface="+mn-ea"/>
                <a:cs typeface="+mn-cs"/>
              </a:rPr>
              <a:t>history (46% vs 17%) compared with those without a dual COPD diagnosis, respectively.</a:t>
            </a:r>
          </a:p>
          <a:p>
            <a:r>
              <a:rPr lang="en-US" altLang="ko-KR" sz="1200" b="0" i="0" u="none" strike="noStrike" kern="1200" baseline="0" dirty="0">
                <a:solidFill>
                  <a:schemeClr val="tx1"/>
                </a:solidFill>
                <a:latin typeface="+mn-lt"/>
                <a:ea typeface="+mn-ea"/>
                <a:cs typeface="+mn-cs"/>
              </a:rPr>
              <a:t>CONCLUSIONS: We confirmed a high prevalence of bronchiectasis in the United States and</a:t>
            </a:r>
          </a:p>
          <a:p>
            <a:r>
              <a:rPr lang="en-US" altLang="ko-KR" sz="1200" b="0" i="0" u="none" strike="noStrike" kern="1200" baseline="0" dirty="0">
                <a:solidFill>
                  <a:schemeClr val="tx1"/>
                </a:solidFill>
                <a:latin typeface="+mn-lt"/>
                <a:ea typeface="+mn-ea"/>
                <a:cs typeface="+mn-cs"/>
              </a:rPr>
              <a:t>significant heterogeneity in patients with bronchiectasis with and without COPD that should</a:t>
            </a:r>
          </a:p>
          <a:p>
            <a:r>
              <a:rPr lang="en-US" altLang="ko-KR" sz="1200" b="0" i="0" u="none" strike="noStrike" kern="1200" baseline="0" dirty="0">
                <a:solidFill>
                  <a:schemeClr val="tx1"/>
                </a:solidFill>
                <a:latin typeface="+mn-lt"/>
                <a:ea typeface="+mn-ea"/>
                <a:cs typeface="+mn-cs"/>
              </a:rPr>
              <a:t>be further explored.</a:t>
            </a:r>
            <a:endParaRPr lang="ko-KR" altLang="en-US" dirty="0"/>
          </a:p>
        </p:txBody>
      </p:sp>
      <p:sp>
        <p:nvSpPr>
          <p:cNvPr id="4" name="슬라이드 번호 개체 틀 3"/>
          <p:cNvSpPr>
            <a:spLocks noGrp="1"/>
          </p:cNvSpPr>
          <p:nvPr>
            <p:ph type="sldNum" sz="quarter" idx="10"/>
          </p:nvPr>
        </p:nvSpPr>
        <p:spPr/>
        <p:txBody>
          <a:bodyPr/>
          <a:lstStyle/>
          <a:p>
            <a:fld id="{17BC6C26-F1B7-4465-8782-242C62ED676C}" type="slidenum">
              <a:rPr lang="ko-KR" altLang="en-US" smtClean="0"/>
              <a:t>9</a:t>
            </a:fld>
            <a:endParaRPr lang="ko-KR" altLang="en-US"/>
          </a:p>
        </p:txBody>
      </p:sp>
    </p:spTree>
    <p:extLst>
      <p:ext uri="{BB962C8B-B14F-4D97-AF65-F5344CB8AC3E}">
        <p14:creationId xmlns:p14="http://schemas.microsoft.com/office/powerpoint/2010/main" val="2120243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1" i="1" u="none" strike="noStrike" kern="1200" baseline="0" dirty="0">
                <a:solidFill>
                  <a:schemeClr val="tx1"/>
                </a:solidFill>
                <a:latin typeface="+mn-lt"/>
                <a:ea typeface="+mn-ea"/>
                <a:cs typeface="+mn-cs"/>
              </a:rPr>
              <a:t>Background: </a:t>
            </a:r>
            <a:r>
              <a:rPr lang="en-US" altLang="ko-KR" sz="1200" b="1" i="0" u="none" strike="noStrike" kern="1200" baseline="0" dirty="0">
                <a:solidFill>
                  <a:schemeClr val="tx1"/>
                </a:solidFill>
                <a:latin typeface="+mn-lt"/>
                <a:ea typeface="+mn-ea"/>
                <a:cs typeface="+mn-cs"/>
              </a:rPr>
              <a:t>Current data on bronchiectasis prevalence, trends, and risk factors are lacking; such</a:t>
            </a:r>
          </a:p>
          <a:p>
            <a:r>
              <a:rPr lang="en-US" altLang="ko-KR" sz="1200" b="1" i="0" u="none" strike="noStrike" kern="1200" baseline="0" dirty="0">
                <a:solidFill>
                  <a:schemeClr val="tx1"/>
                </a:solidFill>
                <a:latin typeface="+mn-lt"/>
                <a:ea typeface="+mn-ea"/>
                <a:cs typeface="+mn-cs"/>
              </a:rPr>
              <a:t>data are needed to estimate the burden of disease and for improved medical care and public</a:t>
            </a:r>
          </a:p>
          <a:p>
            <a:r>
              <a:rPr lang="en-US" altLang="ko-KR" sz="1200" b="1" i="0" u="none" strike="noStrike" kern="1200" baseline="0" dirty="0">
                <a:solidFill>
                  <a:schemeClr val="tx1"/>
                </a:solidFill>
                <a:latin typeface="+mn-lt"/>
                <a:ea typeface="+mn-ea"/>
                <a:cs typeface="+mn-cs"/>
              </a:rPr>
              <a:t>health resource allocation. The objective of the present study was to estimate the trends and burden</a:t>
            </a:r>
          </a:p>
          <a:p>
            <a:r>
              <a:rPr lang="en-US" altLang="ko-KR" sz="1200" b="1" i="0" u="none" strike="noStrike" kern="1200" baseline="0" dirty="0">
                <a:solidFill>
                  <a:schemeClr val="tx1"/>
                </a:solidFill>
                <a:latin typeface="+mn-lt"/>
                <a:ea typeface="+mn-ea"/>
                <a:cs typeface="+mn-cs"/>
              </a:rPr>
              <a:t>of bronchiectasis-associated hospitalizations in the United States.</a:t>
            </a:r>
          </a:p>
          <a:p>
            <a:r>
              <a:rPr lang="en-US" altLang="ko-KR" sz="1200" b="1" i="1" u="none" strike="noStrike" kern="1200" baseline="0" dirty="0">
                <a:solidFill>
                  <a:schemeClr val="tx1"/>
                </a:solidFill>
                <a:latin typeface="+mn-lt"/>
                <a:ea typeface="+mn-ea"/>
                <a:cs typeface="+mn-cs"/>
              </a:rPr>
              <a:t>Methods: </a:t>
            </a:r>
            <a:r>
              <a:rPr lang="en-US" altLang="ko-KR" sz="1200" b="1" i="0" u="none" strike="noStrike" kern="1200" baseline="0" dirty="0">
                <a:solidFill>
                  <a:schemeClr val="tx1"/>
                </a:solidFill>
                <a:latin typeface="+mn-lt"/>
                <a:ea typeface="+mn-ea"/>
                <a:cs typeface="+mn-cs"/>
              </a:rPr>
              <a:t>We extracted hospital discharge records containing </a:t>
            </a:r>
            <a:r>
              <a:rPr lang="en-US" altLang="ko-KR" sz="1200" b="1" i="1" u="none" strike="noStrike" kern="1200" baseline="0" dirty="0">
                <a:solidFill>
                  <a:schemeClr val="tx1"/>
                </a:solidFill>
                <a:latin typeface="+mn-lt"/>
                <a:ea typeface="+mn-ea"/>
                <a:cs typeface="+mn-cs"/>
              </a:rPr>
              <a:t>International Classification of</a:t>
            </a:r>
          </a:p>
          <a:p>
            <a:r>
              <a:rPr lang="en-US" altLang="ko-KR" sz="1200" b="1" i="1" u="none" strike="noStrike" kern="1200" baseline="0" dirty="0">
                <a:solidFill>
                  <a:schemeClr val="tx1"/>
                </a:solidFill>
                <a:latin typeface="+mn-lt"/>
                <a:ea typeface="+mn-ea"/>
                <a:cs typeface="+mn-cs"/>
              </a:rPr>
              <a:t>Diseases, 9th Revision, Clinical </a:t>
            </a:r>
            <a:r>
              <a:rPr lang="en-US" altLang="ko-KR" sz="1200" b="1" i="1" u="none" strike="noStrike" kern="1200" baseline="0" dirty="0" err="1">
                <a:solidFill>
                  <a:schemeClr val="tx1"/>
                </a:solidFill>
                <a:latin typeface="+mn-lt"/>
                <a:ea typeface="+mn-ea"/>
                <a:cs typeface="+mn-cs"/>
              </a:rPr>
              <a:t>Modifi</a:t>
            </a:r>
            <a:r>
              <a:rPr lang="en-US" altLang="ko-KR" sz="1200" b="1" i="1" u="none" strike="noStrike" kern="1200" baseline="0" dirty="0">
                <a:solidFill>
                  <a:schemeClr val="tx1"/>
                </a:solidFill>
                <a:latin typeface="+mn-lt"/>
                <a:ea typeface="+mn-ea"/>
                <a:cs typeface="+mn-cs"/>
              </a:rPr>
              <a:t> cation </a:t>
            </a:r>
            <a:r>
              <a:rPr lang="en-US" altLang="ko-KR" sz="1200" b="1" i="0" u="none" strike="noStrike" kern="1200" baseline="0" dirty="0">
                <a:solidFill>
                  <a:schemeClr val="tx1"/>
                </a:solidFill>
                <a:latin typeface="+mn-lt"/>
                <a:ea typeface="+mn-ea"/>
                <a:cs typeface="+mn-cs"/>
              </a:rPr>
              <a:t>codes for bronchiectasis (494, 494.0, and 494.1) as</a:t>
            </a:r>
          </a:p>
          <a:p>
            <a:r>
              <a:rPr lang="en-US" altLang="ko-KR" sz="1200" b="1" i="0" u="none" strike="noStrike" kern="1200" baseline="0" dirty="0">
                <a:solidFill>
                  <a:schemeClr val="tx1"/>
                </a:solidFill>
                <a:latin typeface="+mn-lt"/>
                <a:ea typeface="+mn-ea"/>
                <a:cs typeface="+mn-cs"/>
              </a:rPr>
              <a:t>any discharge diagnosis from the State Inpatient Databases from the Agency for Healthcare</a:t>
            </a:r>
          </a:p>
          <a:p>
            <a:r>
              <a:rPr lang="en-US" altLang="ko-KR" sz="1200" b="1" i="0" u="none" strike="noStrike" kern="1200" baseline="0" dirty="0">
                <a:solidFill>
                  <a:schemeClr val="tx1"/>
                </a:solidFill>
                <a:latin typeface="+mn-lt"/>
                <a:ea typeface="+mn-ea"/>
                <a:cs typeface="+mn-cs"/>
              </a:rPr>
              <a:t>Research and Quality. Discharge records were extracted for 12 states with complete and continuous</a:t>
            </a:r>
          </a:p>
          <a:p>
            <a:r>
              <a:rPr lang="en-US" altLang="ko-KR" sz="1200" b="1" i="0" u="none" strike="noStrike" kern="1200" baseline="0" dirty="0">
                <a:solidFill>
                  <a:schemeClr val="tx1"/>
                </a:solidFill>
                <a:latin typeface="+mn-lt"/>
                <a:ea typeface="+mn-ea"/>
                <a:cs typeface="+mn-cs"/>
              </a:rPr>
              <a:t>reporting from 1993 to 2006.</a:t>
            </a:r>
          </a:p>
          <a:p>
            <a:r>
              <a:rPr lang="en-US" altLang="ko-KR" sz="1200" b="1" i="1" u="none" strike="noStrike" kern="1200" baseline="0" dirty="0">
                <a:solidFill>
                  <a:schemeClr val="tx1"/>
                </a:solidFill>
                <a:latin typeface="+mn-lt"/>
                <a:ea typeface="+mn-ea"/>
                <a:cs typeface="+mn-cs"/>
              </a:rPr>
              <a:t>Results: </a:t>
            </a:r>
            <a:r>
              <a:rPr lang="en-US" altLang="ko-KR" sz="1200" b="1" i="0" u="none" strike="noStrike" kern="1200" baseline="0" dirty="0">
                <a:solidFill>
                  <a:schemeClr val="tx1"/>
                </a:solidFill>
                <a:latin typeface="+mn-lt"/>
                <a:ea typeface="+mn-ea"/>
                <a:cs typeface="+mn-cs"/>
              </a:rPr>
              <a:t>The average annual age-adjusted hospitalization rate from 1993 to 2006 was 16.5 hospitalizations</a:t>
            </a:r>
          </a:p>
          <a:p>
            <a:r>
              <a:rPr lang="en-US" altLang="ko-KR" sz="1200" b="1" i="0" u="none" strike="noStrike" kern="1200" baseline="0" dirty="0">
                <a:solidFill>
                  <a:schemeClr val="tx1"/>
                </a:solidFill>
                <a:latin typeface="+mn-lt"/>
                <a:ea typeface="+mn-ea"/>
                <a:cs typeface="+mn-cs"/>
              </a:rPr>
              <a:t>per 100,000 population. From 1993 to 2006, the age-adjusted rate increased </a:t>
            </a:r>
            <a:r>
              <a:rPr lang="en-US" altLang="ko-KR" sz="1200" b="1" i="0" u="none" strike="noStrike" kern="1200" baseline="0" dirty="0" err="1">
                <a:solidFill>
                  <a:schemeClr val="tx1"/>
                </a:solidFill>
                <a:latin typeface="+mn-lt"/>
                <a:ea typeface="+mn-ea"/>
                <a:cs typeface="+mn-cs"/>
              </a:rPr>
              <a:t>signifi</a:t>
            </a:r>
            <a:r>
              <a:rPr lang="en-US" altLang="ko-KR" sz="1200" b="1" i="0" u="none" strike="noStrike" kern="1200" baseline="0" dirty="0">
                <a:solidFill>
                  <a:schemeClr val="tx1"/>
                </a:solidFill>
                <a:latin typeface="+mn-lt"/>
                <a:ea typeface="+mn-ea"/>
                <a:cs typeface="+mn-cs"/>
              </a:rPr>
              <a:t> </a:t>
            </a:r>
            <a:r>
              <a:rPr lang="en-US" altLang="ko-KR" sz="1200" b="1" i="0" u="none" strike="noStrike" kern="1200" baseline="0" dirty="0" err="1">
                <a:solidFill>
                  <a:schemeClr val="tx1"/>
                </a:solidFill>
                <a:latin typeface="+mn-lt"/>
                <a:ea typeface="+mn-ea"/>
                <a:cs typeface="+mn-cs"/>
              </a:rPr>
              <a:t>cantly</a:t>
            </a:r>
            <a:r>
              <a:rPr lang="en-US" altLang="ko-KR" sz="1200" b="1" i="0" u="none" strike="noStrike" kern="1200" baseline="0" dirty="0">
                <a:solidFill>
                  <a:schemeClr val="tx1"/>
                </a:solidFill>
                <a:latin typeface="+mn-lt"/>
                <a:ea typeface="+mn-ea"/>
                <a:cs typeface="+mn-cs"/>
              </a:rPr>
              <a:t>,</a:t>
            </a:r>
          </a:p>
          <a:p>
            <a:r>
              <a:rPr lang="en-US" altLang="ko-KR" sz="1200" b="1" i="0" u="none" strike="noStrike" kern="1200" baseline="0" dirty="0">
                <a:solidFill>
                  <a:schemeClr val="tx1"/>
                </a:solidFill>
                <a:latin typeface="+mn-lt"/>
                <a:ea typeface="+mn-ea"/>
                <a:cs typeface="+mn-cs"/>
              </a:rPr>
              <a:t>with an average annual percentage increase of 2.4% among men and 3.0% among women. Women</a:t>
            </a:r>
          </a:p>
          <a:p>
            <a:r>
              <a:rPr lang="en-US" altLang="ko-KR" sz="1200" b="1" i="0" u="none" strike="noStrike" kern="1200" baseline="0" dirty="0">
                <a:solidFill>
                  <a:schemeClr val="tx1"/>
                </a:solidFill>
                <a:latin typeface="+mn-lt"/>
                <a:ea typeface="+mn-ea"/>
                <a:cs typeface="+mn-cs"/>
              </a:rPr>
              <a:t>and persons aged </a:t>
            </a:r>
            <a:r>
              <a:rPr lang="en-US" altLang="ko-KR" sz="1200" b="0" i="0" u="none" strike="noStrike" kern="1200" baseline="0" dirty="0">
                <a:solidFill>
                  <a:schemeClr val="tx1"/>
                </a:solidFill>
                <a:latin typeface="+mn-lt"/>
                <a:ea typeface="+mn-ea"/>
                <a:cs typeface="+mn-cs"/>
              </a:rPr>
              <a:t>. </a:t>
            </a:r>
            <a:r>
              <a:rPr lang="en-US" altLang="ko-KR" sz="1200" b="1" i="0" u="none" strike="noStrike" kern="1200" baseline="0" dirty="0">
                <a:solidFill>
                  <a:schemeClr val="tx1"/>
                </a:solidFill>
                <a:latin typeface="+mn-lt"/>
                <a:ea typeface="+mn-ea"/>
                <a:cs typeface="+mn-cs"/>
              </a:rPr>
              <a:t>60 years had the highest rate of bronchiectasis-associated hospitalizations.</a:t>
            </a:r>
          </a:p>
          <a:p>
            <a:r>
              <a:rPr lang="en-US" altLang="ko-KR" sz="1200" b="1" i="0" u="none" strike="noStrike" kern="1200" baseline="0" dirty="0">
                <a:solidFill>
                  <a:schemeClr val="tx1"/>
                </a:solidFill>
                <a:latin typeface="+mn-lt"/>
                <a:ea typeface="+mn-ea"/>
                <a:cs typeface="+mn-cs"/>
              </a:rPr>
              <a:t>The median cost for inpatient care was 7,827 US dollars (USD) (range, 13-543,914 USD).</a:t>
            </a:r>
          </a:p>
          <a:p>
            <a:r>
              <a:rPr lang="en-US" altLang="ko-KR" sz="1200" b="1" i="1" u="none" strike="noStrike" kern="1200" baseline="0" dirty="0">
                <a:solidFill>
                  <a:schemeClr val="tx1"/>
                </a:solidFill>
                <a:latin typeface="+mn-lt"/>
                <a:ea typeface="+mn-ea"/>
                <a:cs typeface="+mn-cs"/>
              </a:rPr>
              <a:t>Conclusions: </a:t>
            </a:r>
            <a:r>
              <a:rPr lang="en-US" altLang="ko-KR" sz="1200" b="1" i="0" u="none" strike="noStrike" kern="1200" baseline="0" dirty="0">
                <a:solidFill>
                  <a:schemeClr val="tx1"/>
                </a:solidFill>
                <a:latin typeface="+mn-lt"/>
                <a:ea typeface="+mn-ea"/>
                <a:cs typeface="+mn-cs"/>
              </a:rPr>
              <a:t>The average annual age-adjusted rate of bronchiectasis-associated hospitalizations</a:t>
            </a:r>
          </a:p>
          <a:p>
            <a:r>
              <a:rPr lang="en-US" altLang="ko-KR" sz="1200" b="1" i="0" u="none" strike="noStrike" kern="1200" baseline="0" dirty="0">
                <a:solidFill>
                  <a:schemeClr val="tx1"/>
                </a:solidFill>
                <a:latin typeface="+mn-lt"/>
                <a:ea typeface="+mn-ea"/>
                <a:cs typeface="+mn-cs"/>
              </a:rPr>
              <a:t>increased from 1993 to 2006. This study furthers the understanding of the impact of bronchiectasis</a:t>
            </a:r>
          </a:p>
          <a:p>
            <a:r>
              <a:rPr lang="en-US" altLang="ko-KR" sz="1200" b="1" i="0" u="none" strike="noStrike" kern="1200" baseline="0" dirty="0">
                <a:solidFill>
                  <a:schemeClr val="tx1"/>
                </a:solidFill>
                <a:latin typeface="+mn-lt"/>
                <a:ea typeface="+mn-ea"/>
                <a:cs typeface="+mn-cs"/>
              </a:rPr>
              <a:t>and demonstrates the need for further research to identify risk factors and reasons</a:t>
            </a:r>
          </a:p>
          <a:p>
            <a:r>
              <a:rPr lang="en-US" altLang="ko-KR" sz="1200" b="1" i="0" u="none" strike="noStrike" kern="1200" baseline="0" dirty="0">
                <a:solidFill>
                  <a:schemeClr val="tx1"/>
                </a:solidFill>
                <a:latin typeface="+mn-lt"/>
                <a:ea typeface="+mn-ea"/>
                <a:cs typeface="+mn-cs"/>
              </a:rPr>
              <a:t>for the increasing burden.</a:t>
            </a:r>
            <a:endParaRPr lang="ko-KR" altLang="en-US" dirty="0"/>
          </a:p>
        </p:txBody>
      </p:sp>
      <p:sp>
        <p:nvSpPr>
          <p:cNvPr id="4" name="슬라이드 번호 개체 틀 3"/>
          <p:cNvSpPr>
            <a:spLocks noGrp="1"/>
          </p:cNvSpPr>
          <p:nvPr>
            <p:ph type="sldNum" sz="quarter" idx="10"/>
          </p:nvPr>
        </p:nvSpPr>
        <p:spPr/>
        <p:txBody>
          <a:bodyPr/>
          <a:lstStyle/>
          <a:p>
            <a:fld id="{17BC6C26-F1B7-4465-8782-242C62ED676C}" type="slidenum">
              <a:rPr lang="ko-KR" altLang="en-US" smtClean="0"/>
              <a:t>10</a:t>
            </a:fld>
            <a:endParaRPr lang="ko-KR" altLang="en-US"/>
          </a:p>
        </p:txBody>
      </p:sp>
    </p:spTree>
    <p:extLst>
      <p:ext uri="{BB962C8B-B14F-4D97-AF65-F5344CB8AC3E}">
        <p14:creationId xmlns:p14="http://schemas.microsoft.com/office/powerpoint/2010/main" val="2403243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Abstract</a:t>
            </a:r>
          </a:p>
          <a:p>
            <a:r>
              <a:rPr lang="en-US" altLang="ko-KR" sz="1200" b="0" i="0" u="none" strike="noStrike" kern="1200" baseline="0" dirty="0">
                <a:solidFill>
                  <a:schemeClr val="tx1"/>
                </a:solidFill>
                <a:latin typeface="+mn-lt"/>
                <a:ea typeface="+mn-ea"/>
                <a:cs typeface="+mn-cs"/>
              </a:rPr>
              <a:t>Bronchiectasis is a common but long-neglected disease in China,</a:t>
            </a:r>
          </a:p>
          <a:p>
            <a:r>
              <a:rPr lang="en-US" altLang="ko-KR" sz="1200" b="0" i="0" u="none" strike="noStrike" kern="1200" baseline="0" dirty="0">
                <a:solidFill>
                  <a:schemeClr val="tx1"/>
                </a:solidFill>
                <a:latin typeface="+mn-lt"/>
                <a:ea typeface="+mn-ea"/>
                <a:cs typeface="+mn-cs"/>
              </a:rPr>
              <a:t>causing a substantial disease burden both to patients and to society.</a:t>
            </a:r>
          </a:p>
          <a:p>
            <a:r>
              <a:rPr lang="en-US" altLang="ko-KR" sz="1200" b="0" i="0" u="none" strike="noStrike" kern="1200" baseline="0" dirty="0">
                <a:solidFill>
                  <a:schemeClr val="tx1"/>
                </a:solidFill>
                <a:latin typeface="+mn-lt"/>
                <a:ea typeface="+mn-ea"/>
                <a:cs typeface="+mn-cs"/>
              </a:rPr>
              <a:t>The overall prevalence of physician-diagnosed bronchiectasis in</a:t>
            </a:r>
          </a:p>
          <a:p>
            <a:r>
              <a:rPr lang="en-US" altLang="ko-KR" sz="1200" b="0" i="0" u="none" strike="noStrike" kern="1200" baseline="0" dirty="0">
                <a:solidFill>
                  <a:schemeClr val="tx1"/>
                </a:solidFill>
                <a:latin typeface="+mn-lt"/>
                <a:ea typeface="+mn-ea"/>
                <a:cs typeface="+mn-cs"/>
              </a:rPr>
              <a:t>people aged 40 years or older is estimated at 1.2% and is trending</a:t>
            </a:r>
          </a:p>
          <a:p>
            <a:r>
              <a:rPr lang="en-US" altLang="ko-KR" sz="1200" b="0" i="0" u="none" strike="noStrike" kern="1200" baseline="0" dirty="0">
                <a:solidFill>
                  <a:schemeClr val="tx1"/>
                </a:solidFill>
                <a:latin typeface="+mn-lt"/>
                <a:ea typeface="+mn-ea"/>
                <a:cs typeface="+mn-cs"/>
              </a:rPr>
              <a:t>upward with aging of the population. The etiology of bronchiectasis</a:t>
            </a:r>
          </a:p>
          <a:p>
            <a:r>
              <a:rPr lang="en-US" altLang="ko-KR" sz="1200" b="0" i="0" u="none" strike="noStrike" kern="1200" baseline="0" dirty="0">
                <a:solidFill>
                  <a:schemeClr val="tx1"/>
                </a:solidFill>
                <a:latin typeface="+mn-lt"/>
                <a:ea typeface="+mn-ea"/>
                <a:cs typeface="+mn-cs"/>
              </a:rPr>
              <a:t>has not been identified heretofore in more than 70% of patients in</a:t>
            </a:r>
          </a:p>
          <a:p>
            <a:r>
              <a:rPr lang="en-US" altLang="ko-KR" sz="1200" b="0" i="0" u="none" strike="noStrike" kern="1200" baseline="0" dirty="0">
                <a:solidFill>
                  <a:schemeClr val="tx1"/>
                </a:solidFill>
                <a:latin typeface="+mn-lt"/>
                <a:ea typeface="+mn-ea"/>
                <a:cs typeface="+mn-cs"/>
              </a:rPr>
              <a:t>China, although pneumonia and tuberculosis still appear to be</a:t>
            </a:r>
          </a:p>
          <a:p>
            <a:r>
              <a:rPr lang="en-US" altLang="ko-KR" sz="1200" b="0" i="0" u="none" strike="noStrike" kern="1200" baseline="0" dirty="0">
                <a:solidFill>
                  <a:schemeClr val="tx1"/>
                </a:solidFill>
                <a:latin typeface="+mn-lt"/>
                <a:ea typeface="+mn-ea"/>
                <a:cs typeface="+mn-cs"/>
              </a:rPr>
              <a:t>the most common causes of acquired bronchiectasis. Etiologies,</a:t>
            </a:r>
          </a:p>
          <a:p>
            <a:r>
              <a:rPr lang="en-US" altLang="ko-KR" sz="1200" b="0" i="0" u="none" strike="noStrike" kern="1200" baseline="0" dirty="0">
                <a:solidFill>
                  <a:schemeClr val="tx1"/>
                </a:solidFill>
                <a:latin typeface="+mn-lt"/>
                <a:ea typeface="+mn-ea"/>
                <a:cs typeface="+mn-cs"/>
              </a:rPr>
              <a:t>comorbidities, and infecting organisms vary greatly across previously</a:t>
            </a:r>
          </a:p>
          <a:p>
            <a:r>
              <a:rPr lang="en-US" altLang="ko-KR" sz="1200" b="0" i="0" u="none" strike="noStrike" kern="1200" baseline="0" dirty="0">
                <a:solidFill>
                  <a:schemeClr val="tx1"/>
                </a:solidFill>
                <a:latin typeface="+mn-lt"/>
                <a:ea typeface="+mn-ea"/>
                <a:cs typeface="+mn-cs"/>
              </a:rPr>
              <a:t>published epidemiological studies, resulting in considerable</a:t>
            </a:r>
          </a:p>
          <a:p>
            <a:r>
              <a:rPr lang="en-US" altLang="ko-KR" sz="1200" b="0" i="0" u="none" strike="noStrike" kern="1200" baseline="0" dirty="0">
                <a:solidFill>
                  <a:schemeClr val="tx1"/>
                </a:solidFill>
                <a:latin typeface="+mn-lt"/>
                <a:ea typeface="+mn-ea"/>
                <a:cs typeface="+mn-cs"/>
              </a:rPr>
              <a:t>uncertainty. Little is known about the spectrum of severity of</a:t>
            </a:r>
          </a:p>
          <a:p>
            <a:r>
              <a:rPr lang="en-US" altLang="ko-KR" sz="1200" b="0" i="0" u="none" strike="noStrike" kern="1200" baseline="0" dirty="0">
                <a:solidFill>
                  <a:schemeClr val="tx1"/>
                </a:solidFill>
                <a:latin typeface="+mn-lt"/>
                <a:ea typeface="+mn-ea"/>
                <a:cs typeface="+mn-cs"/>
              </a:rPr>
              <a:t>bronchiectasis in China. Presently, engagement of pulmonologists</a:t>
            </a:r>
          </a:p>
          <a:p>
            <a:r>
              <a:rPr lang="en-US" altLang="ko-KR" sz="1200" b="0" i="0" u="none" strike="noStrike" kern="1200" baseline="0" dirty="0">
                <a:solidFill>
                  <a:schemeClr val="tx1"/>
                </a:solidFill>
                <a:latin typeface="+mn-lt"/>
                <a:ea typeface="+mn-ea"/>
                <a:cs typeface="+mn-cs"/>
              </a:rPr>
              <a:t>is largely limited to acute treatment of exacerbations of severe</a:t>
            </a:r>
          </a:p>
          <a:p>
            <a:r>
              <a:rPr lang="en-US" altLang="ko-KR" sz="1200" b="0" i="0" u="none" strike="noStrike" kern="1200" baseline="0" dirty="0">
                <a:solidFill>
                  <a:schemeClr val="tx1"/>
                </a:solidFill>
                <a:latin typeface="+mn-lt"/>
                <a:ea typeface="+mn-ea"/>
                <a:cs typeface="+mn-cs"/>
              </a:rPr>
              <a:t>bronchiectasis. Based on limited available data and expert</a:t>
            </a:r>
          </a:p>
          <a:p>
            <a:r>
              <a:rPr lang="en-US" altLang="ko-KR" sz="1200" b="0" i="0" u="none" strike="noStrike" kern="1200" baseline="0" dirty="0">
                <a:solidFill>
                  <a:schemeClr val="tx1"/>
                </a:solidFill>
                <a:latin typeface="+mn-lt"/>
                <a:ea typeface="+mn-ea"/>
                <a:cs typeface="+mn-cs"/>
              </a:rPr>
              <a:t>consensus, the first comprehensive guidelines for the diagnosis and</a:t>
            </a:r>
          </a:p>
          <a:p>
            <a:r>
              <a:rPr lang="en-US" altLang="ko-KR" sz="1200" b="0" i="0" u="none" strike="noStrike" kern="1200" baseline="0" dirty="0">
                <a:solidFill>
                  <a:schemeClr val="tx1"/>
                </a:solidFill>
                <a:latin typeface="+mn-lt"/>
                <a:ea typeface="+mn-ea"/>
                <a:cs typeface="+mn-cs"/>
              </a:rPr>
              <a:t>treatment of bronchiectasis in China were published in 2012.</a:t>
            </a:r>
          </a:p>
          <a:p>
            <a:r>
              <a:rPr lang="en-US" altLang="ko-KR" sz="1200" b="0" i="0" u="none" strike="noStrike" kern="1200" baseline="0" dirty="0">
                <a:solidFill>
                  <a:schemeClr val="tx1"/>
                </a:solidFill>
                <a:latin typeface="+mn-lt"/>
                <a:ea typeface="+mn-ea"/>
                <a:cs typeface="+mn-cs"/>
              </a:rPr>
              <a:t>Research to advance medical care for patients with this disease in</a:t>
            </a:r>
          </a:p>
          <a:p>
            <a:r>
              <a:rPr lang="en-US" altLang="ko-KR" sz="1200" b="0" i="0" u="none" strike="noStrike" kern="1200" baseline="0" dirty="0">
                <a:solidFill>
                  <a:schemeClr val="tx1"/>
                </a:solidFill>
                <a:latin typeface="+mn-lt"/>
                <a:ea typeface="+mn-ea"/>
                <a:cs typeface="+mn-cs"/>
              </a:rPr>
              <a:t>China should focus on several priorities, including: standardization</a:t>
            </a:r>
          </a:p>
          <a:p>
            <a:r>
              <a:rPr lang="en-US" altLang="ko-KR" sz="1200" b="0" i="0" u="none" strike="noStrike" kern="1200" baseline="0" dirty="0">
                <a:solidFill>
                  <a:schemeClr val="tx1"/>
                </a:solidFill>
                <a:latin typeface="+mn-lt"/>
                <a:ea typeface="+mn-ea"/>
                <a:cs typeface="+mn-cs"/>
              </a:rPr>
              <a:t>of diagnostic criteria with appropriate application of computed</a:t>
            </a:r>
          </a:p>
          <a:p>
            <a:r>
              <a:rPr lang="en-US" altLang="ko-KR" sz="1200" b="0" i="0" u="none" strike="noStrike" kern="1200" baseline="0" dirty="0">
                <a:solidFill>
                  <a:schemeClr val="tx1"/>
                </a:solidFill>
                <a:latin typeface="+mn-lt"/>
                <a:ea typeface="+mn-ea"/>
                <a:cs typeface="+mn-cs"/>
              </a:rPr>
              <a:t>tomographic imaging; use of validated multidimensional grading</a:t>
            </a:r>
          </a:p>
          <a:p>
            <a:r>
              <a:rPr lang="en-US" altLang="ko-KR" sz="1200" b="0" i="0" u="none" strike="noStrike" kern="1200" baseline="0" dirty="0">
                <a:solidFill>
                  <a:schemeClr val="tx1"/>
                </a:solidFill>
                <a:latin typeface="+mn-lt"/>
                <a:ea typeface="+mn-ea"/>
                <a:cs typeface="+mn-cs"/>
              </a:rPr>
              <a:t>systems to assess the severity of bronchiectasis; and epidemiological</a:t>
            </a:r>
          </a:p>
          <a:p>
            <a:r>
              <a:rPr lang="en-US" altLang="ko-KR" sz="1200" b="0" i="0" u="none" strike="noStrike" kern="1200" baseline="0" dirty="0">
                <a:solidFill>
                  <a:schemeClr val="tx1"/>
                </a:solidFill>
                <a:latin typeface="+mn-lt"/>
                <a:ea typeface="+mn-ea"/>
                <a:cs typeface="+mn-cs"/>
              </a:rPr>
              <a:t>studies that are designed to measure mild to moderate as well as</a:t>
            </a:r>
          </a:p>
          <a:p>
            <a:r>
              <a:rPr lang="en-US" altLang="ko-KR" sz="1200" b="0" i="0" u="none" strike="noStrike" kern="1200" baseline="0" dirty="0">
                <a:solidFill>
                  <a:schemeClr val="tx1"/>
                </a:solidFill>
                <a:latin typeface="+mn-lt"/>
                <a:ea typeface="+mn-ea"/>
                <a:cs typeface="+mn-cs"/>
              </a:rPr>
              <a:t>severe disease, and to represent the population beyond large urban</a:t>
            </a:r>
          </a:p>
          <a:p>
            <a:r>
              <a:rPr lang="en-US" altLang="ko-KR" sz="1200" b="0" i="0" u="none" strike="noStrike" kern="1200" baseline="0" dirty="0">
                <a:solidFill>
                  <a:schemeClr val="tx1"/>
                </a:solidFill>
                <a:latin typeface="+mn-lt"/>
                <a:ea typeface="+mn-ea"/>
                <a:cs typeface="+mn-cs"/>
              </a:rPr>
              <a:t>centers. Better estimates of the true burden of bronchiectasis are</a:t>
            </a:r>
          </a:p>
          <a:p>
            <a:r>
              <a:rPr lang="en-US" altLang="ko-KR" sz="1200" b="0" i="0" u="none" strike="noStrike" kern="1200" baseline="0" dirty="0">
                <a:solidFill>
                  <a:schemeClr val="tx1"/>
                </a:solidFill>
                <a:latin typeface="+mn-lt"/>
                <a:ea typeface="+mn-ea"/>
                <a:cs typeface="+mn-cs"/>
              </a:rPr>
              <a:t>needed to guide allocation of national medical resources and to</a:t>
            </a:r>
          </a:p>
          <a:p>
            <a:r>
              <a:rPr lang="en-US" altLang="ko-KR" sz="1200" b="0" i="0" u="none" strike="noStrike" kern="1200" baseline="0" dirty="0">
                <a:solidFill>
                  <a:schemeClr val="tx1"/>
                </a:solidFill>
                <a:latin typeface="+mn-lt"/>
                <a:ea typeface="+mn-ea"/>
                <a:cs typeface="+mn-cs"/>
              </a:rPr>
              <a:t>implement public health strategies for prevention of the disease.</a:t>
            </a:r>
          </a:p>
          <a:p>
            <a:r>
              <a:rPr lang="en-US" altLang="ko-KR" sz="1200" b="0" i="0" u="none" strike="noStrike" kern="1200" baseline="0" dirty="0">
                <a:solidFill>
                  <a:schemeClr val="tx1"/>
                </a:solidFill>
                <a:latin typeface="+mn-lt"/>
                <a:ea typeface="+mn-ea"/>
                <a:cs typeface="+mn-cs"/>
              </a:rPr>
              <a:t>Treatment should be expanded to include expert maintenance care</a:t>
            </a:r>
          </a:p>
          <a:p>
            <a:r>
              <a:rPr lang="en-US" altLang="ko-KR" sz="1200" b="0" i="0" u="none" strike="noStrike" kern="1200" baseline="0" dirty="0">
                <a:solidFill>
                  <a:schemeClr val="tx1"/>
                </a:solidFill>
                <a:latin typeface="+mn-lt"/>
                <a:ea typeface="+mn-ea"/>
                <a:cs typeface="+mn-cs"/>
              </a:rPr>
              <a:t>of ambulatory patients in addition to treatment of exacerbations.</a:t>
            </a:r>
            <a:endParaRPr lang="ko-KR" altLang="en-US" dirty="0"/>
          </a:p>
        </p:txBody>
      </p:sp>
      <p:sp>
        <p:nvSpPr>
          <p:cNvPr id="4" name="슬라이드 번호 개체 틀 3"/>
          <p:cNvSpPr>
            <a:spLocks noGrp="1"/>
          </p:cNvSpPr>
          <p:nvPr>
            <p:ph type="sldNum" sz="quarter" idx="10"/>
          </p:nvPr>
        </p:nvSpPr>
        <p:spPr/>
        <p:txBody>
          <a:bodyPr/>
          <a:lstStyle/>
          <a:p>
            <a:fld id="{17BC6C26-F1B7-4465-8782-242C62ED676C}" type="slidenum">
              <a:rPr lang="ko-KR" altLang="en-US" smtClean="0"/>
              <a:t>13</a:t>
            </a:fld>
            <a:endParaRPr lang="ko-KR" altLang="en-US"/>
          </a:p>
        </p:txBody>
      </p:sp>
    </p:spTree>
    <p:extLst>
      <p:ext uri="{BB962C8B-B14F-4D97-AF65-F5344CB8AC3E}">
        <p14:creationId xmlns:p14="http://schemas.microsoft.com/office/powerpoint/2010/main" val="455107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kern="1200" dirty="0">
                <a:solidFill>
                  <a:schemeClr val="tx1"/>
                </a:solidFill>
                <a:effectLst/>
                <a:latin typeface="+mn-lt"/>
                <a:ea typeface="+mn-ea"/>
                <a:cs typeface="+mn-cs"/>
              </a:rPr>
              <a:t>Bronchiectasis is one of the common chronic respiratory diseases and associated with respiratory morbidity and mortality. However, neither its prevalence nor its etiology is well-defined. We aimed to estimate the prevalence and risk factors of bronchiectasis in adults. In a retrospective study, we analyzed radiologic findings on chest computed tomography (CT) images performed as part of a health-screening program. From January to December 2008, 1,409 (24.6%) of 5,727 participants in the screening program of a health promotion center at a university hospital underwent chest CT scans based on the subject's decision. Bronchiectasis was diagnosed, if there was abnormal bronchial dilatation in any area of both lungs on chest CT. Respiratory symptoms, smoking status, and past medical history were also analyzed to define clinical characteristics and risk factors of bronchiectasis. Of 1,409 patients (aged 23-86 years), who were screened for respiratory diseases using chest CT for one year in a health promotion center, 129 patients (9.1%) were diagnosed with bronchiectasis. The prevalence of bronchiectasis was higher in females than in males (11.5% vs. 7.9%, p = 0.022) and increased with age. Respiratory symptoms were reported in 53.7% of subjects. Previous history of tuberculosis (TB) (OR 4.61, 95% CI 2.39-8.88, p = 0.001) and age (OR 2.49, 95% CI 1.56-3.98, p = 0.001) were significantly associated with bronchiectasis. This retrospective analysis of chest CT findings in health screening examinees revealed a very high prevalence of bronchiectasis in adults. Previous TB infection is one of the major causes of bronchiectasis.</a:t>
            </a:r>
            <a:endParaRPr lang="ko-KR" altLang="en-US" dirty="0"/>
          </a:p>
        </p:txBody>
      </p:sp>
      <p:sp>
        <p:nvSpPr>
          <p:cNvPr id="4" name="슬라이드 번호 개체 틀 3"/>
          <p:cNvSpPr>
            <a:spLocks noGrp="1"/>
          </p:cNvSpPr>
          <p:nvPr>
            <p:ph type="sldNum" sz="quarter" idx="10"/>
          </p:nvPr>
        </p:nvSpPr>
        <p:spPr/>
        <p:txBody>
          <a:bodyPr/>
          <a:lstStyle/>
          <a:p>
            <a:fld id="{17BC6C26-F1B7-4465-8782-242C62ED676C}" type="slidenum">
              <a:rPr lang="ko-KR" altLang="en-US" smtClean="0"/>
              <a:t>14</a:t>
            </a:fld>
            <a:endParaRPr lang="ko-KR" altLang="en-US"/>
          </a:p>
        </p:txBody>
      </p:sp>
    </p:spTree>
    <p:extLst>
      <p:ext uri="{BB962C8B-B14F-4D97-AF65-F5344CB8AC3E}">
        <p14:creationId xmlns:p14="http://schemas.microsoft.com/office/powerpoint/2010/main" val="277124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1" i="1" u="none" strike="noStrike" kern="1200" baseline="0" dirty="0">
                <a:solidFill>
                  <a:schemeClr val="tx1"/>
                </a:solidFill>
                <a:latin typeface="+mn-lt"/>
                <a:ea typeface="+mn-ea"/>
                <a:cs typeface="+mn-cs"/>
              </a:rPr>
              <a:t>Figure 1: </a:t>
            </a:r>
            <a:r>
              <a:rPr lang="en-US" altLang="ko-KR" sz="1200" b="1" i="0" u="none" strike="noStrike" kern="1200" baseline="0" dirty="0">
                <a:solidFill>
                  <a:schemeClr val="tx1"/>
                </a:solidFill>
                <a:latin typeface="+mn-lt"/>
                <a:ea typeface="+mn-ea"/>
                <a:cs typeface="+mn-cs"/>
              </a:rPr>
              <a:t>Model describing the pathogenesis of bronchiectasis</a:t>
            </a:r>
          </a:p>
          <a:p>
            <a:r>
              <a:rPr lang="en-US" altLang="ko-KR" sz="1200" b="0" i="0" u="none" strike="noStrike" kern="1200" baseline="0" dirty="0">
                <a:solidFill>
                  <a:schemeClr val="tx1"/>
                </a:solidFill>
                <a:latin typeface="+mn-lt"/>
                <a:ea typeface="+mn-ea"/>
                <a:cs typeface="+mn-cs"/>
              </a:rPr>
              <a:t>A cycle of events that promote a persistent and progressive process over time. Impaired </a:t>
            </a:r>
            <a:r>
              <a:rPr lang="en-US" altLang="ko-KR" sz="1200" b="0" i="0" u="none" strike="noStrike" kern="1200" baseline="0" dirty="0" err="1">
                <a:solidFill>
                  <a:schemeClr val="tx1"/>
                </a:solidFill>
                <a:latin typeface="+mn-lt"/>
                <a:ea typeface="+mn-ea"/>
                <a:cs typeface="+mn-cs"/>
              </a:rPr>
              <a:t>mucociliary</a:t>
            </a:r>
            <a:r>
              <a:rPr lang="en-US" altLang="ko-KR" sz="1200" b="0" i="0" u="none" strike="noStrike" kern="1200" baseline="0" dirty="0">
                <a:solidFill>
                  <a:schemeClr val="tx1"/>
                </a:solidFill>
                <a:latin typeface="+mn-lt"/>
                <a:ea typeface="+mn-ea"/>
                <a:cs typeface="+mn-cs"/>
              </a:rPr>
              <a:t> clearance and</a:t>
            </a:r>
          </a:p>
          <a:p>
            <a:r>
              <a:rPr lang="en-US" altLang="ko-KR" sz="1200" b="0" i="0" u="none" strike="noStrike" kern="1200" baseline="0" dirty="0">
                <a:solidFill>
                  <a:schemeClr val="tx1"/>
                </a:solidFill>
                <a:latin typeface="+mn-lt"/>
                <a:ea typeface="+mn-ea"/>
                <a:cs typeface="+mn-cs"/>
              </a:rPr>
              <a:t>retention of airway phlegm disrupts normal host </a:t>
            </a:r>
            <a:r>
              <a:rPr lang="en-US" altLang="ko-KR" sz="1200" b="0" i="0" u="none" strike="noStrike" kern="1200" baseline="0" dirty="0" err="1">
                <a:solidFill>
                  <a:schemeClr val="tx1"/>
                </a:solidFill>
                <a:latin typeface="+mn-lt"/>
                <a:ea typeface="+mn-ea"/>
                <a:cs typeface="+mn-cs"/>
              </a:rPr>
              <a:t>defences</a:t>
            </a:r>
            <a:r>
              <a:rPr lang="en-US" altLang="ko-KR" sz="1200" b="0" i="0" u="none" strike="noStrike" kern="1200" baseline="0" dirty="0">
                <a:solidFill>
                  <a:schemeClr val="tx1"/>
                </a:solidFill>
                <a:latin typeface="+mn-lt"/>
                <a:ea typeface="+mn-ea"/>
                <a:cs typeface="+mn-cs"/>
              </a:rPr>
              <a:t>, rendering the airways susceptible to infection,</a:t>
            </a:r>
          </a:p>
          <a:p>
            <a:r>
              <a:rPr lang="en-US" altLang="ko-KR" sz="1200" b="0" i="0" u="none" strike="noStrike" kern="1200" baseline="0" dirty="0">
                <a:solidFill>
                  <a:schemeClr val="tx1"/>
                </a:solidFill>
                <a:latin typeface="+mn-lt"/>
                <a:ea typeface="+mn-ea"/>
                <a:cs typeface="+mn-cs"/>
              </a:rPr>
              <a:t>which can become persistent. This process, in turn, incites an inflammatory response causing injury and abnormal</a:t>
            </a:r>
          </a:p>
          <a:p>
            <a:r>
              <a:rPr lang="en-US" altLang="ko-KR" sz="1200" b="0" i="0" u="none" strike="noStrike" kern="1200" baseline="0" dirty="0" err="1">
                <a:solidFill>
                  <a:schemeClr val="tx1"/>
                </a:solidFill>
                <a:latin typeface="+mn-lt"/>
                <a:ea typeface="+mn-ea"/>
                <a:cs typeface="+mn-cs"/>
              </a:rPr>
              <a:t>remodelling</a:t>
            </a:r>
            <a:r>
              <a:rPr lang="en-US" altLang="ko-KR" sz="1200" b="0" i="0" u="none" strike="noStrike" kern="1200" baseline="0" dirty="0">
                <a:solidFill>
                  <a:schemeClr val="tx1"/>
                </a:solidFill>
                <a:latin typeface="+mn-lt"/>
                <a:ea typeface="+mn-ea"/>
                <a:cs typeface="+mn-cs"/>
              </a:rPr>
              <a:t> of the airways, leading to bronchiectasis.</a:t>
            </a:r>
            <a:endParaRPr lang="ko-KR" altLang="en-US" dirty="0"/>
          </a:p>
        </p:txBody>
      </p:sp>
      <p:sp>
        <p:nvSpPr>
          <p:cNvPr id="4" name="슬라이드 번호 개체 틀 3"/>
          <p:cNvSpPr>
            <a:spLocks noGrp="1"/>
          </p:cNvSpPr>
          <p:nvPr>
            <p:ph type="sldNum" sz="quarter" idx="10"/>
          </p:nvPr>
        </p:nvSpPr>
        <p:spPr/>
        <p:txBody>
          <a:bodyPr/>
          <a:lstStyle/>
          <a:p>
            <a:fld id="{17BC6C26-F1B7-4465-8782-242C62ED676C}" type="slidenum">
              <a:rPr lang="ko-KR" altLang="en-US" smtClean="0"/>
              <a:t>15</a:t>
            </a:fld>
            <a:endParaRPr lang="ko-KR" altLang="en-US"/>
          </a:p>
        </p:txBody>
      </p:sp>
    </p:spTree>
    <p:extLst>
      <p:ext uri="{BB962C8B-B14F-4D97-AF65-F5344CB8AC3E}">
        <p14:creationId xmlns:p14="http://schemas.microsoft.com/office/powerpoint/2010/main" val="109328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Fig. 3 | </a:t>
            </a:r>
            <a:r>
              <a:rPr lang="en-US" altLang="ko-KR" sz="1200" b="1" i="0" u="none" strike="noStrike" kern="1200" baseline="0" dirty="0">
                <a:solidFill>
                  <a:schemeClr val="tx1"/>
                </a:solidFill>
                <a:latin typeface="+mn-lt"/>
                <a:ea typeface="+mn-ea"/>
                <a:cs typeface="+mn-cs"/>
              </a:rPr>
              <a:t>Microbial infection and dysfunctional immunity contribute to the</a:t>
            </a:r>
          </a:p>
          <a:p>
            <a:r>
              <a:rPr lang="en-US" altLang="ko-KR" sz="1200" b="1" i="0" u="none" strike="noStrike" kern="1200" baseline="0" dirty="0">
                <a:solidFill>
                  <a:schemeClr val="tx1"/>
                </a:solidFill>
                <a:latin typeface="+mn-lt"/>
                <a:ea typeface="+mn-ea"/>
                <a:cs typeface="+mn-cs"/>
              </a:rPr>
              <a:t>pathophysiology of bronchiectasis. </a:t>
            </a:r>
            <a:r>
              <a:rPr lang="en-US" altLang="ko-KR" sz="1200" b="0" i="0" u="none" strike="noStrike" kern="1200" baseline="0" dirty="0">
                <a:solidFill>
                  <a:schemeClr val="tx1"/>
                </a:solidFill>
                <a:latin typeface="+mn-lt"/>
                <a:ea typeface="+mn-ea"/>
                <a:cs typeface="+mn-cs"/>
              </a:rPr>
              <a:t>The respiratory epithelium recruits neutrophils by</a:t>
            </a:r>
          </a:p>
          <a:p>
            <a:r>
              <a:rPr lang="en-US" altLang="ko-KR" sz="1200" b="0" i="0" u="none" strike="noStrike" kern="1200" baseline="0" dirty="0">
                <a:solidFill>
                  <a:schemeClr val="tx1"/>
                </a:solidFill>
                <a:latin typeface="+mn-lt"/>
                <a:ea typeface="+mn-ea"/>
                <a:cs typeface="+mn-cs"/>
              </a:rPr>
              <a:t>releasing pro- inflammatory signals (IL-8, macrophage inflammatory protein 2 (MIP-2;</a:t>
            </a:r>
          </a:p>
          <a:p>
            <a:r>
              <a:rPr lang="en-US" altLang="ko-KR" sz="1200" b="0" i="0" u="none" strike="noStrike" kern="1200" baseline="0" dirty="0">
                <a:solidFill>
                  <a:schemeClr val="tx1"/>
                </a:solidFill>
                <a:latin typeface="+mn-lt"/>
                <a:ea typeface="+mn-ea"/>
                <a:cs typeface="+mn-cs"/>
              </a:rPr>
              <a:t>also known as CXC- chemokine ligand 2 (CXCL2)) and </a:t>
            </a:r>
            <a:r>
              <a:rPr lang="en-US" altLang="ko-KR" sz="1200" b="0" i="0" u="none" strike="noStrike" kern="1200" baseline="0" dirty="0" err="1">
                <a:solidFill>
                  <a:schemeClr val="tx1"/>
                </a:solidFill>
                <a:latin typeface="+mn-lt"/>
                <a:ea typeface="+mn-ea"/>
                <a:cs typeface="+mn-cs"/>
              </a:rPr>
              <a:t>tumour</a:t>
            </a:r>
            <a:r>
              <a:rPr lang="en-US" altLang="ko-KR" sz="1200" b="0" i="0" u="none" strike="noStrike" kern="1200" baseline="0" dirty="0">
                <a:solidFill>
                  <a:schemeClr val="tx1"/>
                </a:solidFill>
                <a:latin typeface="+mn-lt"/>
                <a:ea typeface="+mn-ea"/>
                <a:cs typeface="+mn-cs"/>
              </a:rPr>
              <a:t> necrosis factor (TNF))</a:t>
            </a:r>
          </a:p>
          <a:p>
            <a:r>
              <a:rPr lang="en-US" altLang="ko-KR" sz="1200" b="0" i="0" u="none" strike="noStrike" kern="1200" baseline="0" dirty="0">
                <a:solidFill>
                  <a:schemeClr val="tx1"/>
                </a:solidFill>
                <a:latin typeface="+mn-lt"/>
                <a:ea typeface="+mn-ea"/>
                <a:cs typeface="+mn-cs"/>
              </a:rPr>
              <a:t>and increasing cell surface expression of intercellular adhesion molecule 1 (ICAM1) and</a:t>
            </a:r>
          </a:p>
          <a:p>
            <a:r>
              <a:rPr lang="en-US" altLang="ko-KR" sz="1200" b="0" i="0" u="none" strike="noStrike" kern="1200" baseline="0" dirty="0">
                <a:solidFill>
                  <a:schemeClr val="tx1"/>
                </a:solidFill>
                <a:latin typeface="+mn-lt"/>
                <a:ea typeface="+mn-ea"/>
                <a:cs typeface="+mn-cs"/>
              </a:rPr>
              <a:t>vascular cell adhesion protein 1 (VCAM1). C5a (from circulating complement) stimulates</a:t>
            </a:r>
          </a:p>
          <a:p>
            <a:r>
              <a:rPr lang="en-US" altLang="ko-KR" sz="1200" b="0" i="0" u="none" strike="noStrike" kern="1200" baseline="0" dirty="0">
                <a:solidFill>
                  <a:schemeClr val="tx1"/>
                </a:solidFill>
                <a:latin typeface="+mn-lt"/>
                <a:ea typeface="+mn-ea"/>
                <a:cs typeface="+mn-cs"/>
              </a:rPr>
              <a:t>airway macrophages to release TNF, IL-8, IL-1β and leukotriene B4 (LTB4), which promote</a:t>
            </a:r>
          </a:p>
          <a:p>
            <a:r>
              <a:rPr lang="en-US" altLang="ko-KR" sz="1200" b="0" i="0" u="none" strike="noStrike" kern="1200" baseline="0" dirty="0">
                <a:solidFill>
                  <a:schemeClr val="tx1"/>
                </a:solidFill>
                <a:latin typeface="+mn-lt"/>
                <a:ea typeface="+mn-ea"/>
                <a:cs typeface="+mn-cs"/>
              </a:rPr>
              <a:t>neutrophil recruitment77. Expression of CD11a/CD18 </a:t>
            </a:r>
            <a:r>
              <a:rPr lang="en-US" altLang="ko-KR" sz="1200" b="0" i="0" u="none" strike="noStrike" kern="1200" baseline="0" dirty="0" err="1">
                <a:solidFill>
                  <a:schemeClr val="tx1"/>
                </a:solidFill>
                <a:latin typeface="+mn-lt"/>
                <a:ea typeface="+mn-ea"/>
                <a:cs typeface="+mn-cs"/>
              </a:rPr>
              <a:t>integrins</a:t>
            </a:r>
            <a:r>
              <a:rPr lang="en-US" altLang="ko-KR" sz="1200" b="0" i="0" u="none" strike="noStrike" kern="1200" baseline="0" dirty="0">
                <a:solidFill>
                  <a:schemeClr val="tx1"/>
                </a:solidFill>
                <a:latin typeface="+mn-lt"/>
                <a:ea typeface="+mn-ea"/>
                <a:cs typeface="+mn-cs"/>
              </a:rPr>
              <a:t> on neutrophils (not</a:t>
            </a:r>
          </a:p>
          <a:p>
            <a:r>
              <a:rPr lang="en-US" altLang="ko-KR" sz="1200" b="0" i="0" u="none" strike="noStrike" kern="1200" baseline="0" dirty="0">
                <a:solidFill>
                  <a:schemeClr val="tx1"/>
                </a:solidFill>
                <a:latin typeface="+mn-lt"/>
                <a:ea typeface="+mn-ea"/>
                <a:cs typeface="+mn-cs"/>
              </a:rPr>
              <a:t>shown) and increased expression of selectin on endothelial cells promote neutrophil</a:t>
            </a:r>
          </a:p>
          <a:p>
            <a:r>
              <a:rPr lang="en-US" altLang="ko-KR" sz="1200" b="0" i="0" u="none" strike="noStrike" kern="1200" baseline="0" dirty="0">
                <a:solidFill>
                  <a:schemeClr val="tx1"/>
                </a:solidFill>
                <a:latin typeface="+mn-lt"/>
                <a:ea typeface="+mn-ea"/>
                <a:cs typeface="+mn-cs"/>
              </a:rPr>
              <a:t>transmigration to the airway , where degranulation occurs. Key mediators of airway</a:t>
            </a:r>
          </a:p>
          <a:p>
            <a:r>
              <a:rPr lang="en-US" altLang="ko-KR" sz="1200" b="0" i="0" u="none" strike="noStrike" kern="1200" baseline="0" dirty="0">
                <a:solidFill>
                  <a:schemeClr val="tx1"/>
                </a:solidFill>
                <a:latin typeface="+mn-lt"/>
                <a:ea typeface="+mn-ea"/>
                <a:cs typeface="+mn-cs"/>
              </a:rPr>
              <a:t>inflammation and destruction in bronchiectasis include reactive oxygen species (ROS),</a:t>
            </a:r>
          </a:p>
          <a:p>
            <a:r>
              <a:rPr lang="en-US" altLang="ko-KR" sz="1200" b="0" i="0" u="none" strike="noStrike" kern="1200" baseline="0" dirty="0">
                <a:solidFill>
                  <a:schemeClr val="tx1"/>
                </a:solidFill>
                <a:latin typeface="+mn-lt"/>
                <a:ea typeface="+mn-ea"/>
                <a:cs typeface="+mn-cs"/>
              </a:rPr>
              <a:t>neutrophil elastase (NE), matrix </a:t>
            </a:r>
            <a:r>
              <a:rPr lang="en-US" altLang="ko-KR" sz="1200" b="0" i="0" u="none" strike="noStrike" kern="1200" baseline="0" dirty="0" err="1">
                <a:solidFill>
                  <a:schemeClr val="tx1"/>
                </a:solidFill>
                <a:latin typeface="+mn-lt"/>
                <a:ea typeface="+mn-ea"/>
                <a:cs typeface="+mn-cs"/>
              </a:rPr>
              <a:t>metalloproteinases</a:t>
            </a:r>
            <a:r>
              <a:rPr lang="en-US" altLang="ko-KR" sz="1200" b="0" i="0" u="none" strike="noStrike" kern="1200" baseline="0" dirty="0">
                <a:solidFill>
                  <a:schemeClr val="tx1"/>
                </a:solidFill>
                <a:latin typeface="+mn-lt"/>
                <a:ea typeface="+mn-ea"/>
                <a:cs typeface="+mn-cs"/>
              </a:rPr>
              <a:t> (MMPs), proteinase 3 and</a:t>
            </a:r>
          </a:p>
          <a:p>
            <a:r>
              <a:rPr lang="en-US" altLang="ko-KR" sz="1200" b="0" i="0" u="none" strike="noStrike" kern="1200" baseline="0" dirty="0" err="1">
                <a:solidFill>
                  <a:schemeClr val="tx1"/>
                </a:solidFill>
                <a:latin typeface="+mn-lt"/>
                <a:ea typeface="+mn-ea"/>
                <a:cs typeface="+mn-cs"/>
              </a:rPr>
              <a:t>cathepsin</a:t>
            </a:r>
            <a:r>
              <a:rPr lang="en-US" altLang="ko-KR" sz="1200" b="0" i="0" u="none" strike="noStrike" kern="1200" baseline="0" dirty="0">
                <a:solidFill>
                  <a:schemeClr val="tx1"/>
                </a:solidFill>
                <a:latin typeface="+mn-lt"/>
                <a:ea typeface="+mn-ea"/>
                <a:cs typeface="+mn-cs"/>
              </a:rPr>
              <a:t> G, all of which are released by neutrophils56,76. Cleavage of neutrophil surface</a:t>
            </a:r>
          </a:p>
          <a:p>
            <a:r>
              <a:rPr lang="en-US" altLang="ko-KR" sz="1200" b="0" i="0" u="none" strike="noStrike" kern="1200" baseline="0" dirty="0">
                <a:solidFill>
                  <a:schemeClr val="tx1"/>
                </a:solidFill>
                <a:latin typeface="+mn-lt"/>
                <a:ea typeface="+mn-ea"/>
                <a:cs typeface="+mn-cs"/>
              </a:rPr>
              <a:t>complement (CD35 and CD11b/CD18) and </a:t>
            </a:r>
            <a:r>
              <a:rPr lang="en-US" altLang="ko-KR" sz="1200" b="0" i="0" u="none" strike="noStrike" kern="1200" baseline="0" dirty="0" err="1">
                <a:solidFill>
                  <a:schemeClr val="tx1"/>
                </a:solidFill>
                <a:latin typeface="+mn-lt"/>
                <a:ea typeface="+mn-ea"/>
                <a:cs typeface="+mn-cs"/>
              </a:rPr>
              <a:t>Fcγ</a:t>
            </a:r>
            <a:r>
              <a:rPr lang="en-US" altLang="ko-KR" sz="1200" b="0" i="0" u="none" strike="noStrike" kern="1200" baseline="0" dirty="0">
                <a:solidFill>
                  <a:schemeClr val="tx1"/>
                </a:solidFill>
                <a:latin typeface="+mn-lt"/>
                <a:ea typeface="+mn-ea"/>
                <a:cs typeface="+mn-cs"/>
              </a:rPr>
              <a:t> receptors (</a:t>
            </a:r>
            <a:r>
              <a:rPr lang="en-US" altLang="ko-KR" sz="1200" b="0" i="0" u="none" strike="noStrike" kern="1200" baseline="0" dirty="0" err="1">
                <a:solidFill>
                  <a:schemeClr val="tx1"/>
                </a:solidFill>
                <a:latin typeface="+mn-lt"/>
                <a:ea typeface="+mn-ea"/>
                <a:cs typeface="+mn-cs"/>
              </a:rPr>
              <a:t>FcγR</a:t>
            </a:r>
            <a:r>
              <a:rPr lang="en-US" altLang="ko-KR" sz="1200" b="0" i="0" u="none" strike="noStrike" kern="1200" baseline="0" dirty="0">
                <a:solidFill>
                  <a:schemeClr val="tx1"/>
                </a:solidFill>
                <a:latin typeface="+mn-lt"/>
                <a:ea typeface="+mn-ea"/>
                <a:cs typeface="+mn-cs"/>
              </a:rPr>
              <a:t>; CD16 and CD32) by</a:t>
            </a:r>
          </a:p>
          <a:p>
            <a:r>
              <a:rPr lang="en-US" altLang="ko-KR" sz="1200" b="0" i="0" u="none" strike="noStrike" kern="1200" baseline="0" dirty="0">
                <a:solidFill>
                  <a:schemeClr val="tx1"/>
                </a:solidFill>
                <a:latin typeface="+mn-lt"/>
                <a:ea typeface="+mn-ea"/>
                <a:cs typeface="+mn-cs"/>
              </a:rPr>
              <a:t>neutrophil elastase impairs </a:t>
            </a:r>
            <a:r>
              <a:rPr lang="en-US" altLang="ko-KR" sz="1200" b="0" i="0" u="none" strike="noStrike" kern="1200" baseline="0" dirty="0" err="1">
                <a:solidFill>
                  <a:schemeClr val="tx1"/>
                </a:solidFill>
                <a:latin typeface="+mn-lt"/>
                <a:ea typeface="+mn-ea"/>
                <a:cs typeface="+mn-cs"/>
              </a:rPr>
              <a:t>opsonization</a:t>
            </a:r>
            <a:r>
              <a:rPr lang="en-US" altLang="ko-KR" sz="1200" b="0" i="0" u="none" strike="noStrike" kern="1200" baseline="0" dirty="0">
                <a:solidFill>
                  <a:schemeClr val="tx1"/>
                </a:solidFill>
                <a:latin typeface="+mn-lt"/>
                <a:ea typeface="+mn-ea"/>
                <a:cs typeface="+mn-cs"/>
              </a:rPr>
              <a:t> and the phagocytic ability of neutrophils. The</a:t>
            </a:r>
          </a:p>
          <a:p>
            <a:r>
              <a:rPr lang="en-US" altLang="ko-KR" sz="1200" b="0" i="0" u="none" strike="noStrike" kern="1200" baseline="0" dirty="0">
                <a:solidFill>
                  <a:schemeClr val="tx1"/>
                </a:solidFill>
                <a:latin typeface="+mn-lt"/>
                <a:ea typeface="+mn-ea"/>
                <a:cs typeface="+mn-cs"/>
              </a:rPr>
              <a:t>recognition of opsonized immunoglobulin G (IgG) targets and C3b/C4b and iC3b (not</a:t>
            </a:r>
          </a:p>
          <a:p>
            <a:r>
              <a:rPr lang="en-US" altLang="ko-KR" sz="1200" b="0" i="0" u="none" strike="noStrike" kern="1200" baseline="0" dirty="0">
                <a:solidFill>
                  <a:schemeClr val="tx1"/>
                </a:solidFill>
                <a:latin typeface="+mn-lt"/>
                <a:ea typeface="+mn-ea"/>
                <a:cs typeface="+mn-cs"/>
              </a:rPr>
              <a:t>shown) complement components on microorganisms is also further compromised63.</a:t>
            </a:r>
          </a:p>
          <a:p>
            <a:r>
              <a:rPr lang="en-US" altLang="ko-KR" sz="1200" b="0" i="0" u="none" strike="noStrike" kern="1200" baseline="0" dirty="0">
                <a:solidFill>
                  <a:schemeClr val="tx1"/>
                </a:solidFill>
                <a:latin typeface="+mn-lt"/>
                <a:ea typeface="+mn-ea"/>
                <a:cs typeface="+mn-cs"/>
              </a:rPr>
              <a:t>Macrophages normally clear neutrophils by </a:t>
            </a:r>
            <a:r>
              <a:rPr lang="en-US" altLang="ko-KR" sz="1200" b="0" i="0" u="none" strike="noStrike" kern="1200" baseline="0" dirty="0" err="1">
                <a:solidFill>
                  <a:schemeClr val="tx1"/>
                </a:solidFill>
                <a:latin typeface="+mn-lt"/>
                <a:ea typeface="+mn-ea"/>
                <a:cs typeface="+mn-cs"/>
              </a:rPr>
              <a:t>efferocytosis</a:t>
            </a:r>
            <a:r>
              <a:rPr lang="en-US" altLang="ko-KR" sz="1200" b="0" i="0" u="none" strike="noStrike" kern="1200" baseline="0" dirty="0">
                <a:solidFill>
                  <a:schemeClr val="tx1"/>
                </a:solidFill>
                <a:latin typeface="+mn-lt"/>
                <a:ea typeface="+mn-ea"/>
                <a:cs typeface="+mn-cs"/>
              </a:rPr>
              <a:t>, a process impaired by</a:t>
            </a:r>
          </a:p>
          <a:p>
            <a:r>
              <a:rPr lang="en-US" altLang="ko-KR" sz="1200" b="0" i="0" u="none" strike="noStrike" kern="1200" baseline="0" dirty="0">
                <a:solidFill>
                  <a:schemeClr val="tx1"/>
                </a:solidFill>
                <a:latin typeface="+mn-lt"/>
                <a:ea typeface="+mn-ea"/>
                <a:cs typeface="+mn-cs"/>
              </a:rPr>
              <a:t>neutrophil elastase release from excessive neutrophil degranulation in bronchiectasis.</a:t>
            </a:r>
          </a:p>
          <a:p>
            <a:r>
              <a:rPr lang="en-US" altLang="ko-KR" sz="1200" b="0" i="0" u="none" strike="noStrike" kern="1200" baseline="0" dirty="0">
                <a:solidFill>
                  <a:schemeClr val="tx1"/>
                </a:solidFill>
                <a:latin typeface="+mn-lt"/>
                <a:ea typeface="+mn-ea"/>
                <a:cs typeface="+mn-cs"/>
              </a:rPr>
              <a:t>Other airway immune cells, including lymphocytes, specifically cytotoxic T cells and</a:t>
            </a:r>
          </a:p>
          <a:p>
            <a:r>
              <a:rPr lang="en-US" altLang="ko-KR" sz="1200" b="0" i="0" u="none" strike="noStrike" kern="1200" baseline="0" dirty="0">
                <a:solidFill>
                  <a:schemeClr val="tx1"/>
                </a:solidFill>
                <a:latin typeface="+mn-lt"/>
                <a:ea typeface="+mn-ea"/>
                <a:cs typeface="+mn-cs"/>
              </a:rPr>
              <a:t>T helper 17 (TH17) cells, have a role in the pathogenesis of bronchiectasis by, respectively,</a:t>
            </a:r>
          </a:p>
          <a:p>
            <a:r>
              <a:rPr lang="en-US" altLang="ko-KR" sz="1200" b="0" i="0" u="none" strike="noStrike" kern="1200" baseline="0" dirty="0">
                <a:solidFill>
                  <a:schemeClr val="tx1"/>
                </a:solidFill>
                <a:latin typeface="+mn-lt"/>
                <a:ea typeface="+mn-ea"/>
                <a:cs typeface="+mn-cs"/>
              </a:rPr>
              <a:t>downregulating major histocompatibility complex class I molecules (thereby enabling</a:t>
            </a:r>
          </a:p>
          <a:p>
            <a:r>
              <a:rPr lang="en-US" altLang="ko-KR" sz="1200" b="0" i="0" u="none" strike="noStrike" kern="1200" baseline="0" dirty="0">
                <a:solidFill>
                  <a:schemeClr val="tx1"/>
                </a:solidFill>
                <a:latin typeface="+mn-lt"/>
                <a:ea typeface="+mn-ea"/>
                <a:cs typeface="+mn-cs"/>
              </a:rPr>
              <a:t>microbial persistence) and releasing IL-17 , an additional neutrophil chemoattractant207.</a:t>
            </a:r>
          </a:p>
          <a:p>
            <a:r>
              <a:rPr lang="en-US" altLang="ko-KR" sz="1200" b="0" i="0" u="none" strike="noStrike" kern="1200" baseline="0" dirty="0">
                <a:solidFill>
                  <a:schemeClr val="tx1"/>
                </a:solidFill>
                <a:latin typeface="+mn-lt"/>
                <a:ea typeface="+mn-ea"/>
                <a:cs typeface="+mn-cs"/>
              </a:rPr>
              <a:t>Ineffective microbial killing, persistent infection and inflammation coupled to</a:t>
            </a:r>
          </a:p>
          <a:p>
            <a:r>
              <a:rPr lang="en-US" altLang="ko-KR" sz="1200" b="0" i="0" u="none" strike="noStrike" kern="1200" baseline="0" dirty="0">
                <a:solidFill>
                  <a:schemeClr val="tx1"/>
                </a:solidFill>
                <a:latin typeface="+mn-lt"/>
                <a:ea typeface="+mn-ea"/>
                <a:cs typeface="+mn-cs"/>
              </a:rPr>
              <a:t>mucus hypersecretion and airway epithelial damage all promote bronchiectasis.</a:t>
            </a:r>
          </a:p>
          <a:p>
            <a:r>
              <a:rPr lang="en-US" altLang="ko-KR" sz="1200" b="0" i="0" u="none" strike="noStrike" kern="1200" baseline="0" dirty="0">
                <a:solidFill>
                  <a:schemeClr val="tx1"/>
                </a:solidFill>
                <a:latin typeface="+mn-lt"/>
                <a:ea typeface="+mn-ea"/>
                <a:cs typeface="+mn-cs"/>
              </a:rPr>
              <a:t>NTM, non-tuberculous mycobacteria; PSGL-1, P- selectin glycoprotein ligand 1.</a:t>
            </a:r>
            <a:endParaRPr lang="ko-KR" altLang="en-US" dirty="0"/>
          </a:p>
        </p:txBody>
      </p:sp>
      <p:sp>
        <p:nvSpPr>
          <p:cNvPr id="4" name="슬라이드 번호 개체 틀 3"/>
          <p:cNvSpPr>
            <a:spLocks noGrp="1"/>
          </p:cNvSpPr>
          <p:nvPr>
            <p:ph type="sldNum" sz="quarter" idx="10"/>
          </p:nvPr>
        </p:nvSpPr>
        <p:spPr/>
        <p:txBody>
          <a:bodyPr/>
          <a:lstStyle/>
          <a:p>
            <a:fld id="{17BC6C26-F1B7-4465-8782-242C62ED676C}" type="slidenum">
              <a:rPr lang="ko-KR" altLang="en-US" smtClean="0"/>
              <a:t>17</a:t>
            </a:fld>
            <a:endParaRPr lang="ko-KR" altLang="en-US"/>
          </a:p>
        </p:txBody>
      </p:sp>
    </p:spTree>
    <p:extLst>
      <p:ext uri="{BB962C8B-B14F-4D97-AF65-F5344CB8AC3E}">
        <p14:creationId xmlns:p14="http://schemas.microsoft.com/office/powerpoint/2010/main" val="62678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1" dirty="0"/>
              <a:t>BACKGROUND: </a:t>
            </a:r>
          </a:p>
          <a:p>
            <a:r>
              <a:rPr lang="en-US" altLang="ko-KR" dirty="0"/>
              <a:t>In the 2014 Global initiative for chronic Obstructive Lung Disease guidelines, bronchiectasis was for the first time defined as a comorbidity of chronic obstructive pulmonary disease (COPD), and this change has been retained in the 2015 update, which emphasizes the influence of bronchiectasis in the natural history of COPD. The present meta-analysis was aimed at summarizing the impact of bronchiectasis on patients with COPD.</a:t>
            </a:r>
          </a:p>
          <a:p>
            <a:r>
              <a:rPr lang="en-US" altLang="ko-KR" b="1" dirty="0"/>
              <a:t>METHODS: </a:t>
            </a:r>
          </a:p>
          <a:p>
            <a:r>
              <a:rPr lang="en-US" altLang="ko-KR" dirty="0"/>
              <a:t>Databases including </a:t>
            </a:r>
            <a:r>
              <a:rPr lang="en-US" altLang="ko-KR" dirty="0" err="1"/>
              <a:t>Embase</a:t>
            </a:r>
            <a:r>
              <a:rPr lang="en-US" altLang="ko-KR" dirty="0"/>
              <a:t>, PubMed, and the Cochrane Central Register of Controlled Trials were searched comprehensively to identify all relevant human clinical studies published until August 2014. Bronchiectasis was confirmed either by computed tomography or high-resolution computed tomography. One or more </a:t>
            </a:r>
            <a:r>
              <a:rPr lang="en-US" altLang="ko-KR" dirty="0" err="1"/>
              <a:t>clinicopathological</a:t>
            </a:r>
            <a:r>
              <a:rPr lang="en-US" altLang="ko-KR" dirty="0"/>
              <a:t> or demographical characteristics, including age, sex, smoking history, daily sputum production, exacerbations, inflammatory biomarkers, lung function, and colonization by potentially pathogenic microorganisms (PPMs), were compared between COPD patients with and without bronchiectasis.</a:t>
            </a:r>
          </a:p>
          <a:p>
            <a:r>
              <a:rPr lang="en-US" altLang="ko-KR" b="1" dirty="0"/>
              <a:t>RESULTS: </a:t>
            </a:r>
          </a:p>
          <a:p>
            <a:r>
              <a:rPr lang="en-US" altLang="ko-KR" dirty="0"/>
              <a:t>Six observational studies with 881 patients were included in the meta-analysis. The mean prevalence of bronchiectasis in patients with COPD was 54.3%, ranging from 25.6% to 69%. Coexistence of bronchiectasis and COPD occurred more often in male patients with longer smoking history. Patients with COPD and comorbid bronchiectasis had greater daily sputum production, more frequent exacerbation, poorer lung function, higher level of inflammatory biomarkers, more chronic colonization by PPMs, and higher rate of Pseudomonas aeruginosa isolation.</a:t>
            </a:r>
          </a:p>
          <a:p>
            <a:r>
              <a:rPr lang="en-US" altLang="ko-KR" b="1" dirty="0"/>
              <a:t>CONCLUSION: </a:t>
            </a:r>
          </a:p>
          <a:p>
            <a:r>
              <a:rPr lang="en-US" altLang="ko-KR" dirty="0"/>
              <a:t>In spite of the heterogeneity between included studies and detectable publication bias, this meta-analysis demonstrated the impact of bronchiectasis in patients with COPD in all directions, indicating that coexistence of bronchiectasis should be considered a pathological phenotype of COPD, which may have a predictive value.</a:t>
            </a:r>
          </a:p>
          <a:p>
            <a:endParaRPr lang="ko-KR" altLang="en-US" dirty="0"/>
          </a:p>
        </p:txBody>
      </p:sp>
      <p:sp>
        <p:nvSpPr>
          <p:cNvPr id="4" name="슬라이드 번호 개체 틀 3"/>
          <p:cNvSpPr>
            <a:spLocks noGrp="1"/>
          </p:cNvSpPr>
          <p:nvPr>
            <p:ph type="sldNum" sz="quarter" idx="10"/>
          </p:nvPr>
        </p:nvSpPr>
        <p:spPr/>
        <p:txBody>
          <a:bodyPr/>
          <a:lstStyle/>
          <a:p>
            <a:fld id="{17BC6C26-F1B7-4465-8782-242C62ED676C}" type="slidenum">
              <a:rPr lang="ko-KR" altLang="en-US" smtClean="0"/>
              <a:t>19</a:t>
            </a:fld>
            <a:endParaRPr lang="ko-KR" altLang="en-US"/>
          </a:p>
        </p:txBody>
      </p:sp>
    </p:spTree>
    <p:extLst>
      <p:ext uri="{BB962C8B-B14F-4D97-AF65-F5344CB8AC3E}">
        <p14:creationId xmlns:p14="http://schemas.microsoft.com/office/powerpoint/2010/main" val="426104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Fig. 5 | </a:t>
            </a:r>
            <a:r>
              <a:rPr lang="en-US" altLang="ko-KR" sz="1200" b="1" i="0" u="none" strike="noStrike" kern="1200" baseline="0" dirty="0">
                <a:solidFill>
                  <a:schemeClr val="tx1"/>
                </a:solidFill>
                <a:latin typeface="+mn-lt"/>
                <a:ea typeface="+mn-ea"/>
                <a:cs typeface="+mn-cs"/>
              </a:rPr>
              <a:t>Radiological features of bronchiectasis. </a:t>
            </a:r>
            <a:r>
              <a:rPr lang="en-US" altLang="ko-KR" sz="1200" b="0" i="0" u="none" strike="noStrike" kern="1200" baseline="0" dirty="0">
                <a:solidFill>
                  <a:schemeClr val="tx1"/>
                </a:solidFill>
                <a:latin typeface="+mn-lt"/>
                <a:ea typeface="+mn-ea"/>
                <a:cs typeface="+mn-cs"/>
              </a:rPr>
              <a:t>High- resolution CT scan slice</a:t>
            </a:r>
          </a:p>
          <a:p>
            <a:r>
              <a:rPr lang="en-US" altLang="ko-KR" sz="1200" b="0" i="0" u="none" strike="noStrike" kern="1200" baseline="0" dirty="0">
                <a:solidFill>
                  <a:schemeClr val="tx1"/>
                </a:solidFill>
                <a:latin typeface="+mn-lt"/>
                <a:ea typeface="+mn-ea"/>
                <a:cs typeface="+mn-cs"/>
              </a:rPr>
              <a:t>(reconstructed from a multi- detector CT scan) shows bronchiectasis in a 7-year- old child</a:t>
            </a:r>
          </a:p>
          <a:p>
            <a:r>
              <a:rPr lang="en-US" altLang="ko-KR" sz="1200" b="0" i="0" u="none" strike="noStrike" kern="1200" baseline="0" dirty="0">
                <a:solidFill>
                  <a:schemeClr val="tx1"/>
                </a:solidFill>
                <a:latin typeface="+mn-lt"/>
                <a:ea typeface="+mn-ea"/>
                <a:cs typeface="+mn-cs"/>
              </a:rPr>
              <a:t>who first presented to the respiratory service with chronic cough. </a:t>
            </a:r>
            <a:r>
              <a:rPr lang="en-US" altLang="ko-KR" sz="1200" b="0" i="0" u="none" strike="noStrike" kern="1200" baseline="0" dirty="0" err="1">
                <a:solidFill>
                  <a:schemeClr val="tx1"/>
                </a:solidFill>
                <a:latin typeface="+mn-lt"/>
                <a:ea typeface="+mn-ea"/>
                <a:cs typeface="+mn-cs"/>
              </a:rPr>
              <a:t>Dilatated</a:t>
            </a:r>
            <a:r>
              <a:rPr lang="en-US" altLang="ko-KR" sz="1200" b="0" i="0" u="none" strike="noStrike" kern="1200" baseline="0" dirty="0">
                <a:solidFill>
                  <a:schemeClr val="tx1"/>
                </a:solidFill>
                <a:latin typeface="+mn-lt"/>
                <a:ea typeface="+mn-ea"/>
                <a:cs typeface="+mn-cs"/>
              </a:rPr>
              <a:t> bronchi and</a:t>
            </a:r>
          </a:p>
          <a:p>
            <a:r>
              <a:rPr lang="en-US" altLang="ko-KR" sz="1200" b="0" i="0" u="none" strike="noStrike" kern="1200" baseline="0" dirty="0">
                <a:solidFill>
                  <a:schemeClr val="tx1"/>
                </a:solidFill>
                <a:latin typeface="+mn-lt"/>
                <a:ea typeface="+mn-ea"/>
                <a:cs typeface="+mn-cs"/>
              </a:rPr>
              <a:t>the adjacent blood vessels are visible, with the typical signet ring shape: cylindrical</a:t>
            </a:r>
          </a:p>
          <a:p>
            <a:r>
              <a:rPr lang="en-US" altLang="ko-KR" sz="1200" b="0" i="0" u="none" strike="noStrike" kern="1200" baseline="0" dirty="0">
                <a:solidFill>
                  <a:schemeClr val="tx1"/>
                </a:solidFill>
                <a:latin typeface="+mn-lt"/>
                <a:ea typeface="+mn-ea"/>
                <a:cs typeface="+mn-cs"/>
              </a:rPr>
              <a:t>bronchiectasis is present in the right lower lobe (blue arrow), and varicose- to-cystic</a:t>
            </a:r>
          </a:p>
          <a:p>
            <a:r>
              <a:rPr lang="en-US" altLang="ko-KR" sz="1200" b="0" i="0" u="none" strike="noStrike" kern="1200" baseline="0" dirty="0">
                <a:solidFill>
                  <a:schemeClr val="tx1"/>
                </a:solidFill>
                <a:latin typeface="+mn-lt"/>
                <a:ea typeface="+mn-ea"/>
                <a:cs typeface="+mn-cs"/>
              </a:rPr>
              <a:t>bronchiectasis is present in the right middle lobe, left </a:t>
            </a:r>
            <a:r>
              <a:rPr lang="en-US" altLang="ko-KR" sz="1200" b="0" i="0" u="none" strike="noStrike" kern="1200" baseline="0" dirty="0" err="1">
                <a:solidFill>
                  <a:schemeClr val="tx1"/>
                </a:solidFill>
                <a:latin typeface="+mn-lt"/>
                <a:ea typeface="+mn-ea"/>
                <a:cs typeface="+mn-cs"/>
              </a:rPr>
              <a:t>lingula</a:t>
            </a:r>
            <a:r>
              <a:rPr lang="en-US" altLang="ko-KR" sz="1200" b="0" i="0" u="none" strike="noStrike" kern="1200" baseline="0" dirty="0">
                <a:solidFill>
                  <a:schemeClr val="tx1"/>
                </a:solidFill>
                <a:latin typeface="+mn-lt"/>
                <a:ea typeface="+mn-ea"/>
                <a:cs typeface="+mn-cs"/>
              </a:rPr>
              <a:t> (yellow arrow) and lower</a:t>
            </a:r>
          </a:p>
          <a:p>
            <a:r>
              <a:rPr lang="en-US" altLang="ko-KR" sz="1200" b="0" i="0" u="none" strike="noStrike" kern="1200" baseline="0" dirty="0">
                <a:solidFill>
                  <a:schemeClr val="tx1"/>
                </a:solidFill>
                <a:latin typeface="+mn-lt"/>
                <a:ea typeface="+mn-ea"/>
                <a:cs typeface="+mn-cs"/>
              </a:rPr>
              <a:t>lobe. Non- tapering of the bronchi is visible in the left lower lobe (black arrow), and visible</a:t>
            </a:r>
          </a:p>
          <a:p>
            <a:r>
              <a:rPr lang="en-US" altLang="ko-KR" sz="1200" b="0" i="0" u="none" strike="noStrike" kern="1200" baseline="0" dirty="0">
                <a:solidFill>
                  <a:schemeClr val="tx1"/>
                </a:solidFill>
                <a:latin typeface="+mn-lt"/>
                <a:ea typeface="+mn-ea"/>
                <a:cs typeface="+mn-cs"/>
              </a:rPr>
              <a:t>bronchi adjacent to the mediastinal pleura or within the outer 1–2 cm of the lung fields</a:t>
            </a:r>
          </a:p>
          <a:p>
            <a:r>
              <a:rPr lang="en-US" altLang="ko-KR" sz="1200" b="0" i="0" u="none" strike="noStrike" kern="1200" baseline="0" dirty="0">
                <a:solidFill>
                  <a:schemeClr val="tx1"/>
                </a:solidFill>
                <a:latin typeface="+mn-lt"/>
                <a:ea typeface="+mn-ea"/>
                <a:cs typeface="+mn-cs"/>
              </a:rPr>
              <a:t>are present in the left </a:t>
            </a:r>
            <a:r>
              <a:rPr lang="en-US" altLang="ko-KR" sz="1200" b="0" i="0" u="none" strike="noStrike" kern="1200" baseline="0" dirty="0" err="1">
                <a:solidFill>
                  <a:schemeClr val="tx1"/>
                </a:solidFill>
                <a:latin typeface="+mn-lt"/>
                <a:ea typeface="+mn-ea"/>
                <a:cs typeface="+mn-cs"/>
              </a:rPr>
              <a:t>lingula</a:t>
            </a:r>
            <a:r>
              <a:rPr lang="en-US" altLang="ko-KR" sz="1200" b="0" i="0" u="none" strike="noStrike" kern="1200" baseline="0" dirty="0">
                <a:solidFill>
                  <a:schemeClr val="tx1"/>
                </a:solidFill>
                <a:latin typeface="+mn-lt"/>
                <a:ea typeface="+mn-ea"/>
                <a:cs typeface="+mn-cs"/>
              </a:rPr>
              <a:t> and lower lobe (red arrow). The </a:t>
            </a:r>
            <a:r>
              <a:rPr lang="en-US" altLang="ko-KR" sz="1200" b="0" i="0" u="none" strike="noStrike" kern="1200" baseline="0" dirty="0" err="1">
                <a:solidFill>
                  <a:schemeClr val="tx1"/>
                </a:solidFill>
                <a:latin typeface="+mn-lt"/>
                <a:ea typeface="+mn-ea"/>
                <a:cs typeface="+mn-cs"/>
              </a:rPr>
              <a:t>aetiology</a:t>
            </a:r>
            <a:r>
              <a:rPr lang="en-US" altLang="ko-KR" sz="1200" b="0" i="0" u="none" strike="noStrike" kern="1200" baseline="0" dirty="0">
                <a:solidFill>
                  <a:schemeClr val="tx1"/>
                </a:solidFill>
                <a:latin typeface="+mn-lt"/>
                <a:ea typeface="+mn-ea"/>
                <a:cs typeface="+mn-cs"/>
              </a:rPr>
              <a:t> of bronchiectasis</a:t>
            </a:r>
          </a:p>
          <a:p>
            <a:r>
              <a:rPr lang="en-US" altLang="ko-KR" sz="1200" b="0" i="0" u="none" strike="noStrike" kern="1200" baseline="0" dirty="0">
                <a:solidFill>
                  <a:schemeClr val="tx1"/>
                </a:solidFill>
                <a:latin typeface="+mn-lt"/>
                <a:ea typeface="+mn-ea"/>
                <a:cs typeface="+mn-cs"/>
              </a:rPr>
              <a:t>in this child is primary aspiration.</a:t>
            </a:r>
            <a:endParaRPr lang="ko-KR" altLang="en-US" dirty="0"/>
          </a:p>
        </p:txBody>
      </p:sp>
      <p:sp>
        <p:nvSpPr>
          <p:cNvPr id="4" name="슬라이드 번호 개체 틀 3"/>
          <p:cNvSpPr>
            <a:spLocks noGrp="1"/>
          </p:cNvSpPr>
          <p:nvPr>
            <p:ph type="sldNum" sz="quarter" idx="10"/>
          </p:nvPr>
        </p:nvSpPr>
        <p:spPr/>
        <p:txBody>
          <a:bodyPr/>
          <a:lstStyle/>
          <a:p>
            <a:fld id="{17BC6C26-F1B7-4465-8782-242C62ED676C}" type="slidenum">
              <a:rPr lang="ko-KR" altLang="en-US" smtClean="0"/>
              <a:t>20</a:t>
            </a:fld>
            <a:endParaRPr lang="ko-KR" altLang="en-US"/>
          </a:p>
        </p:txBody>
      </p:sp>
    </p:spTree>
    <p:extLst>
      <p:ext uri="{BB962C8B-B14F-4D97-AF65-F5344CB8AC3E}">
        <p14:creationId xmlns:p14="http://schemas.microsoft.com/office/powerpoint/2010/main" val="2597820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ko-KR" altLang="en-US"/>
              <a:t>마스터 제목 스타일 편집</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899596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a:p>
        </p:txBody>
      </p:sp>
      <p:sp>
        <p:nvSpPr>
          <p:cNvPr id="3" name="Vertical Text Placeholder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03439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ko-KR" altLang="en-US"/>
              <a:t>마스터 제목 스타일 편집</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Date Placeholder 3"/>
          <p:cNvSpPr>
            <a:spLocks noGrp="1"/>
          </p:cNvSpPr>
          <p:nvPr>
            <p:ph type="dt" sz="half" idx="10"/>
          </p:nvPr>
        </p:nvSpPr>
        <p:spPr/>
        <p:txBody>
          <a:bodyPr/>
          <a:lstStyle/>
          <a:p>
            <a:fld id="{87DE6118-2437-4B30-8E3C-4D2BE6020583}" type="datetimeFigureOut">
              <a:rPr lang="en-US" smtClean="0"/>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467324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표지">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1A6BBA5F-55D9-421F-8D33-8652DD7CD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 y="0"/>
            <a:ext cx="12190374" cy="6858000"/>
          </a:xfrm>
          <a:prstGeom prst="rect">
            <a:avLst/>
          </a:prstGeom>
        </p:spPr>
      </p:pic>
    </p:spTree>
    <p:extLst>
      <p:ext uri="{BB962C8B-B14F-4D97-AF65-F5344CB8AC3E}">
        <p14:creationId xmlns:p14="http://schemas.microsoft.com/office/powerpoint/2010/main" val="548675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종지">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F3480F99-FDD9-4E95-8082-9DCDFEC561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 y="0"/>
            <a:ext cx="12190374" cy="6858000"/>
          </a:xfrm>
          <a:prstGeom prst="rect">
            <a:avLst/>
          </a:prstGeom>
        </p:spPr>
      </p:pic>
    </p:spTree>
    <p:extLst>
      <p:ext uri="{BB962C8B-B14F-4D97-AF65-F5344CB8AC3E}">
        <p14:creationId xmlns:p14="http://schemas.microsoft.com/office/powerpoint/2010/main" val="3000942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568697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ko-KR" altLang="en-US"/>
              <a:t>마스터 제목 스타일 편집</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 편집</a:t>
            </a:r>
          </a:p>
        </p:txBody>
      </p:sp>
      <p:sp>
        <p:nvSpPr>
          <p:cNvPr id="4" name="Date Placeholder 3"/>
          <p:cNvSpPr>
            <a:spLocks noGrp="1"/>
          </p:cNvSpPr>
          <p:nvPr>
            <p:ph type="dt" sz="half" idx="10"/>
          </p:nvPr>
        </p:nvSpPr>
        <p:spPr/>
        <p:txBody>
          <a:bodyPr/>
          <a:lstStyle/>
          <a:p>
            <a:fld id="{87DE6118-2437-4B30-8E3C-4D2BE6020583}" type="datetimeFigureOut">
              <a:rPr lang="en-US" smtClean="0"/>
              <a:pPr/>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635053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3/29/2019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58021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비교">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Content Placeholder 3"/>
          <p:cNvSpPr>
            <a:spLocks noGrp="1"/>
          </p:cNvSpPr>
          <p:nvPr>
            <p:ph sz="half" idx="2"/>
          </p:nvPr>
        </p:nvSpPr>
        <p:spPr>
          <a:xfrm>
            <a:off x="845127" y="2507550"/>
            <a:ext cx="5156200" cy="3680525"/>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Content Placeholder 5"/>
          <p:cNvSpPr>
            <a:spLocks noGrp="1"/>
          </p:cNvSpPr>
          <p:nvPr>
            <p:ph sz="quarter" idx="4"/>
          </p:nvPr>
        </p:nvSpPr>
        <p:spPr>
          <a:xfrm>
            <a:off x="6172200" y="2507550"/>
            <a:ext cx="5181601" cy="3680525"/>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7" name="Date Placeholder 6"/>
          <p:cNvSpPr>
            <a:spLocks noGrp="1"/>
          </p:cNvSpPr>
          <p:nvPr>
            <p:ph type="dt" sz="half" idx="10"/>
          </p:nvPr>
        </p:nvSpPr>
        <p:spPr/>
        <p:txBody>
          <a:bodyPr/>
          <a:lstStyle/>
          <a:p>
            <a:fld id="{87DE6118-2437-4B30-8E3C-4D2BE6020583}" type="datetimeFigureOut">
              <a:rPr lang="en-US" smtClean="0"/>
              <a:t>3/29/2019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
        <p:nvSpPr>
          <p:cNvPr id="10" name="Title 9"/>
          <p:cNvSpPr>
            <a:spLocks noGrp="1"/>
          </p:cNvSpPr>
          <p:nvPr>
            <p:ph type="title"/>
          </p:nvPr>
        </p:nvSpPr>
        <p:spPr/>
        <p:txBody>
          <a:bodyPr/>
          <a:lstStyle/>
          <a:p>
            <a:r>
              <a:rPr lang="ko-KR" altLang="en-US"/>
              <a:t>마스터 제목 스타일 편집</a:t>
            </a:r>
            <a:endParaRPr lang="en-US" dirty="0"/>
          </a:p>
        </p:txBody>
      </p:sp>
    </p:spTree>
    <p:extLst>
      <p:ext uri="{BB962C8B-B14F-4D97-AF65-F5344CB8AC3E}">
        <p14:creationId xmlns:p14="http://schemas.microsoft.com/office/powerpoint/2010/main" val="572606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제목만">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7DE6118-2437-4B30-8E3C-4D2BE6020583}" type="datetimeFigureOut">
              <a:rPr lang="en-US" smtClean="0"/>
              <a:t>3/29/2019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
        <p:nvSpPr>
          <p:cNvPr id="6" name="Title 5"/>
          <p:cNvSpPr>
            <a:spLocks noGrp="1"/>
          </p:cNvSpPr>
          <p:nvPr>
            <p:ph type="title"/>
          </p:nvPr>
        </p:nvSpPr>
        <p:spPr/>
        <p:txBody>
          <a:bodyPr/>
          <a:lstStyle/>
          <a:p>
            <a:r>
              <a:rPr lang="ko-KR" altLang="en-US"/>
              <a:t>마스터 제목 스타일 편집</a:t>
            </a:r>
            <a:endParaRPr lang="en-US"/>
          </a:p>
        </p:txBody>
      </p:sp>
    </p:spTree>
    <p:extLst>
      <p:ext uri="{BB962C8B-B14F-4D97-AF65-F5344CB8AC3E}">
        <p14:creationId xmlns:p14="http://schemas.microsoft.com/office/powerpoint/2010/main" val="3268889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3/29/2019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814984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ko-KR" altLang="en-US"/>
              <a:t>마스터 제목 스타일 편집</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 편집</a:t>
            </a:r>
          </a:p>
        </p:txBody>
      </p:sp>
      <p:sp>
        <p:nvSpPr>
          <p:cNvPr id="5" name="Date Placeholder 4"/>
          <p:cNvSpPr>
            <a:spLocks noGrp="1"/>
          </p:cNvSpPr>
          <p:nvPr>
            <p:ph type="dt" sz="half" idx="10"/>
          </p:nvPr>
        </p:nvSpPr>
        <p:spPr/>
        <p:txBody>
          <a:bodyPr/>
          <a:lstStyle/>
          <a:p>
            <a:fld id="{87DE6118-2437-4B30-8E3C-4D2BE6020583}" type="datetimeFigureOut">
              <a:rPr lang="en-US" smtClean="0"/>
              <a:pPr/>
              <a:t>3/29/2019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356030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ko-KR" altLang="en-US"/>
              <a:t>마스터 제목 스타일 편집</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 편집</a:t>
            </a:r>
          </a:p>
        </p:txBody>
      </p:sp>
      <p:sp>
        <p:nvSpPr>
          <p:cNvPr id="5" name="Date Placeholder 4"/>
          <p:cNvSpPr>
            <a:spLocks noGrp="1"/>
          </p:cNvSpPr>
          <p:nvPr>
            <p:ph type="dt" sz="half" idx="10"/>
          </p:nvPr>
        </p:nvSpPr>
        <p:spPr/>
        <p:txBody>
          <a:bodyPr/>
          <a:lstStyle/>
          <a:p>
            <a:fld id="{87DE6118-2437-4B30-8E3C-4D2BE6020583}" type="datetimeFigureOut">
              <a:rPr lang="en-US" smtClean="0"/>
              <a:pPr/>
              <a:t>3/29/2019</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362592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87DE6118-2437-4B30-8E3C-4D2BE6020583}" type="datetimeFigureOut">
              <a:rPr lang="en-US" smtClean="0"/>
              <a:pPr/>
              <a:t>3/29/2019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793425007"/>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 id="2147484276" r:id="rId12"/>
    <p:sldLayoutId id="2147484277" r:id="rId13"/>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1"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1"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1"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emf"/><Relationship Id="rId5" Type="http://schemas.openxmlformats.org/officeDocument/2006/relationships/image" Target="../media/image6.png"/><Relationship Id="rId10" Type="http://schemas.openxmlformats.org/officeDocument/2006/relationships/image" Target="../media/image11.emf"/><Relationship Id="rId4" Type="http://schemas.openxmlformats.org/officeDocument/2006/relationships/image" Target="../media/image5.png"/><Relationship Id="rId9" Type="http://schemas.openxmlformats.org/officeDocument/2006/relationships/image" Target="../media/image10.emf"/></Relationships>
</file>

<file path=ppt/slides/_rels/slide2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6.emf"/><Relationship Id="rId4" Type="http://schemas.openxmlformats.org/officeDocument/2006/relationships/image" Target="../media/image45.emf"/></Relationships>
</file>

<file path=ppt/slides/_rels/slide2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image" Target="../media/image49.emf"/></Relationships>
</file>

<file path=ppt/slides/_rels/slide2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9.emf"/><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53.emf"/><Relationship Id="rId4" Type="http://schemas.openxmlformats.org/officeDocument/2006/relationships/image" Target="../media/image52.emf"/></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g"/></Relationships>
</file>

<file path=ppt/slides/_rels/slide2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1.emf"/><Relationship Id="rId4" Type="http://schemas.openxmlformats.org/officeDocument/2006/relationships/image" Target="../media/image60.emf"/></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diagramLayout" Target="../diagrams/layout1.xml"/><Relationship Id="rId7" Type="http://schemas.openxmlformats.org/officeDocument/2006/relationships/image" Target="../media/image13.em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6.emf"/><Relationship Id="rId4" Type="http://schemas.openxmlformats.org/officeDocument/2006/relationships/diagramQuickStyle" Target="../diagrams/quickStyle1.xml"/><Relationship Id="rId9" Type="http://schemas.openxmlformats.org/officeDocument/2006/relationships/image" Target="../media/image15.emf"/></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6.emf"/><Relationship Id="rId5" Type="http://schemas.openxmlformats.org/officeDocument/2006/relationships/oleObject" Target="../embeddings/oleObject2.bin"/><Relationship Id="rId4" Type="http://schemas.openxmlformats.org/officeDocument/2006/relationships/image" Target="../media/image75.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78.em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9.emf"/></Relationships>
</file>

<file path=ppt/slides/_rels/slide39.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emf"/></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0.emf"/><Relationship Id="rId1" Type="http://schemas.openxmlformats.org/officeDocument/2006/relationships/slideLayout" Target="../slideLayouts/slideLayout2.xml"/><Relationship Id="rId4" Type="http://schemas.openxmlformats.org/officeDocument/2006/relationships/image" Target="../media/image91.emf"/></Relationships>
</file>

<file path=ppt/slides/_rels/slide44.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hyperlink" Target="https://www.ncbi.nlm.nih.gov/pubmed/30101613" TargetMode="External"/><Relationship Id="rId4" Type="http://schemas.openxmlformats.org/officeDocument/2006/relationships/image" Target="../media/image94.emf"/></Relationships>
</file>

<file path=ppt/slides/_rels/slide45.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7.emf"/></Relationships>
</file>

<file path=ppt/slides/_rels/slide46.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00.emf"/></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2.xml"/><Relationship Id="rId4" Type="http://schemas.openxmlformats.org/officeDocument/2006/relationships/image" Target="../media/image104.emf"/></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그룹 4">
            <a:extLst>
              <a:ext uri="{FF2B5EF4-FFF2-40B4-BE49-F238E27FC236}">
                <a16:creationId xmlns:a16="http://schemas.microsoft.com/office/drawing/2014/main" id="{91DDC77B-3F49-4A18-9BFE-329EF42982A4}"/>
              </a:ext>
            </a:extLst>
          </p:cNvPr>
          <p:cNvGrpSpPr/>
          <p:nvPr/>
        </p:nvGrpSpPr>
        <p:grpSpPr>
          <a:xfrm>
            <a:off x="5160488" y="6030943"/>
            <a:ext cx="1871026" cy="542192"/>
            <a:chOff x="4017488" y="5997037"/>
            <a:chExt cx="1871026" cy="542192"/>
          </a:xfrm>
        </p:grpSpPr>
        <p:sp>
          <p:nvSpPr>
            <p:cNvPr id="28" name="TextBox 27">
              <a:extLst>
                <a:ext uri="{FF2B5EF4-FFF2-40B4-BE49-F238E27FC236}">
                  <a16:creationId xmlns:a16="http://schemas.microsoft.com/office/drawing/2014/main" id="{0F8979BB-8A1E-48FB-88C9-6FC8D96A4F8E}"/>
                </a:ext>
              </a:extLst>
            </p:cNvPr>
            <p:cNvSpPr txBox="1"/>
            <p:nvPr/>
          </p:nvSpPr>
          <p:spPr>
            <a:xfrm>
              <a:off x="4570523" y="5997037"/>
              <a:ext cx="764953" cy="307777"/>
            </a:xfrm>
            <a:prstGeom prst="rect">
              <a:avLst/>
            </a:prstGeom>
            <a:noFill/>
          </p:spPr>
          <p:txBody>
            <a:bodyPr wrap="none" rtlCol="0">
              <a:spAutoFit/>
            </a:bodyPr>
            <a:lstStyle/>
            <a:p>
              <a:pPr algn="ctr"/>
              <a:r>
                <a:rPr lang="ko-KR" altLang="en-US" sz="1400" b="1" spc="-50" dirty="0">
                  <a:ln w="3175">
                    <a:solidFill>
                      <a:schemeClr val="tx1">
                        <a:lumMod val="50000"/>
                        <a:lumOff val="50000"/>
                        <a:alpha val="10000"/>
                      </a:schemeClr>
                    </a:solidFill>
                  </a:ln>
                  <a:solidFill>
                    <a:schemeClr val="tx1">
                      <a:lumMod val="50000"/>
                      <a:lumOff val="50000"/>
                    </a:schemeClr>
                  </a:solidFill>
                </a:rPr>
                <a:t>이 승 준</a:t>
              </a:r>
              <a:endParaRPr lang="ko-KR" altLang="en-US" sz="1400" spc="-50" dirty="0">
                <a:ln w="3175">
                  <a:solidFill>
                    <a:schemeClr val="tx1">
                      <a:lumMod val="50000"/>
                      <a:lumOff val="50000"/>
                      <a:alpha val="10000"/>
                    </a:schemeClr>
                  </a:solidFill>
                </a:ln>
                <a:solidFill>
                  <a:schemeClr val="tx1">
                    <a:lumMod val="50000"/>
                    <a:lumOff val="50000"/>
                  </a:schemeClr>
                </a:solidFill>
              </a:endParaRPr>
            </a:p>
          </p:txBody>
        </p:sp>
        <p:sp>
          <p:nvSpPr>
            <p:cNvPr id="29" name="TextBox 28">
              <a:extLst>
                <a:ext uri="{FF2B5EF4-FFF2-40B4-BE49-F238E27FC236}">
                  <a16:creationId xmlns:a16="http://schemas.microsoft.com/office/drawing/2014/main" id="{7C715BAA-B890-438A-B96C-CF2B117236EC}"/>
                </a:ext>
              </a:extLst>
            </p:cNvPr>
            <p:cNvSpPr txBox="1"/>
            <p:nvPr/>
          </p:nvSpPr>
          <p:spPr>
            <a:xfrm>
              <a:off x="4017488" y="6262230"/>
              <a:ext cx="1871026" cy="276999"/>
            </a:xfrm>
            <a:prstGeom prst="rect">
              <a:avLst/>
            </a:prstGeom>
            <a:noFill/>
          </p:spPr>
          <p:txBody>
            <a:bodyPr wrap="none" rtlCol="0">
              <a:spAutoFit/>
            </a:bodyPr>
            <a:lstStyle/>
            <a:p>
              <a:pPr algn="ctr"/>
              <a:r>
                <a:rPr lang="ko-KR" altLang="en-US" sz="1200" spc="-150" dirty="0">
                  <a:ln w="3175">
                    <a:solidFill>
                      <a:schemeClr val="bg1">
                        <a:lumMod val="65000"/>
                        <a:alpha val="10000"/>
                      </a:schemeClr>
                    </a:solidFill>
                  </a:ln>
                  <a:solidFill>
                    <a:schemeClr val="bg1">
                      <a:lumMod val="65000"/>
                    </a:schemeClr>
                  </a:solidFill>
                </a:rPr>
                <a:t>경상대학교병원 호흡기내과 </a:t>
              </a:r>
            </a:p>
          </p:txBody>
        </p:sp>
      </p:grpSp>
      <p:sp>
        <p:nvSpPr>
          <p:cNvPr id="4" name="TextBox 3">
            <a:extLst>
              <a:ext uri="{FF2B5EF4-FFF2-40B4-BE49-F238E27FC236}">
                <a16:creationId xmlns:a16="http://schemas.microsoft.com/office/drawing/2014/main" id="{BC8DE01C-04BB-4606-A9A4-28398BBFDF35}"/>
              </a:ext>
            </a:extLst>
          </p:cNvPr>
          <p:cNvSpPr txBox="1"/>
          <p:nvPr/>
        </p:nvSpPr>
        <p:spPr>
          <a:xfrm>
            <a:off x="2066384" y="999011"/>
            <a:ext cx="8059258" cy="707886"/>
          </a:xfrm>
          <a:prstGeom prst="rect">
            <a:avLst/>
          </a:prstGeom>
          <a:noFill/>
        </p:spPr>
        <p:txBody>
          <a:bodyPr wrap="none" rtlCol="0">
            <a:spAutoFit/>
          </a:bodyPr>
          <a:lstStyle/>
          <a:p>
            <a:pPr algn="ctr"/>
            <a:r>
              <a:rPr lang="en-US" altLang="ko-KR" sz="4000" b="1" spc="-400" dirty="0">
                <a:ln w="3175">
                  <a:solidFill>
                    <a:srgbClr val="1770BF">
                      <a:alpha val="10000"/>
                    </a:srgbClr>
                  </a:solidFill>
                </a:ln>
                <a:gradFill flip="none" rotWithShape="1">
                  <a:gsLst>
                    <a:gs pos="0">
                      <a:srgbClr val="1C1F79"/>
                    </a:gs>
                    <a:gs pos="100000">
                      <a:srgbClr val="1770BF"/>
                    </a:gs>
                  </a:gsLst>
                  <a:lin ang="0" scaled="1"/>
                  <a:tileRect/>
                </a:gradFill>
              </a:rPr>
              <a:t>Updated Guideline for Bronchiectasis in Adults</a:t>
            </a:r>
            <a:endParaRPr lang="ko-KR" altLang="en-US" sz="4000" b="1" spc="-400" dirty="0">
              <a:ln w="3175">
                <a:solidFill>
                  <a:srgbClr val="1770BF">
                    <a:alpha val="10000"/>
                  </a:srgbClr>
                </a:solidFill>
              </a:ln>
              <a:gradFill flip="none" rotWithShape="1">
                <a:gsLst>
                  <a:gs pos="0">
                    <a:srgbClr val="1C1F79"/>
                  </a:gs>
                  <a:gs pos="100000">
                    <a:srgbClr val="1770BF"/>
                  </a:gs>
                </a:gsLst>
                <a:lin ang="0" scaled="1"/>
                <a:tileRect/>
              </a:gradFill>
            </a:endParaRPr>
          </a:p>
        </p:txBody>
      </p:sp>
      <p:cxnSp>
        <p:nvCxnSpPr>
          <p:cNvPr id="31" name="직선 연결선 30">
            <a:extLst>
              <a:ext uri="{FF2B5EF4-FFF2-40B4-BE49-F238E27FC236}">
                <a16:creationId xmlns:a16="http://schemas.microsoft.com/office/drawing/2014/main" id="{D93C4897-64F8-462C-803F-86C1E00E49F1}"/>
              </a:ext>
            </a:extLst>
          </p:cNvPr>
          <p:cNvCxnSpPr>
            <a:cxnSpLocks/>
          </p:cNvCxnSpPr>
          <p:nvPr/>
        </p:nvCxnSpPr>
        <p:spPr>
          <a:xfrm>
            <a:off x="2510265" y="1864461"/>
            <a:ext cx="7171473" cy="0"/>
          </a:xfrm>
          <a:prstGeom prst="line">
            <a:avLst/>
          </a:prstGeom>
          <a:ln>
            <a:gradFill flip="none" rotWithShape="1">
              <a:gsLst>
                <a:gs pos="0">
                  <a:schemeClr val="bg1">
                    <a:lumMod val="75000"/>
                    <a:alpha val="0"/>
                  </a:schemeClr>
                </a:gs>
                <a:gs pos="20000">
                  <a:schemeClr val="bg1">
                    <a:lumMod val="75000"/>
                    <a:alpha val="70000"/>
                  </a:schemeClr>
                </a:gs>
                <a:gs pos="80000">
                  <a:schemeClr val="bg1">
                    <a:lumMod val="75000"/>
                    <a:alpha val="70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양쪽 대괄호 2">
            <a:extLst>
              <a:ext uri="{FF2B5EF4-FFF2-40B4-BE49-F238E27FC236}">
                <a16:creationId xmlns:a16="http://schemas.microsoft.com/office/drawing/2014/main" id="{AD3F84BD-CA36-4246-8C2F-1BEB616723E7}"/>
              </a:ext>
            </a:extLst>
          </p:cNvPr>
          <p:cNvSpPr/>
          <p:nvPr/>
        </p:nvSpPr>
        <p:spPr>
          <a:xfrm>
            <a:off x="4476750" y="5997037"/>
            <a:ext cx="3238500" cy="610004"/>
          </a:xfrm>
          <a:prstGeom prst="bracketPair">
            <a:avLst>
              <a:gd name="adj" fmla="val 6517"/>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nvGrpSpPr>
          <p:cNvPr id="6" name="그룹 5">
            <a:extLst>
              <a:ext uri="{FF2B5EF4-FFF2-40B4-BE49-F238E27FC236}">
                <a16:creationId xmlns:a16="http://schemas.microsoft.com/office/drawing/2014/main" id="{1B77F04C-C641-4B62-A593-08046A4496B1}"/>
              </a:ext>
            </a:extLst>
          </p:cNvPr>
          <p:cNvGrpSpPr/>
          <p:nvPr/>
        </p:nvGrpSpPr>
        <p:grpSpPr>
          <a:xfrm>
            <a:off x="5552859" y="1863029"/>
            <a:ext cx="1086285" cy="2"/>
            <a:chOff x="4459234" y="1899241"/>
            <a:chExt cx="987532" cy="2"/>
          </a:xfrm>
        </p:grpSpPr>
        <p:cxnSp>
          <p:nvCxnSpPr>
            <p:cNvPr id="10" name="직선 연결선 9">
              <a:extLst>
                <a:ext uri="{FF2B5EF4-FFF2-40B4-BE49-F238E27FC236}">
                  <a16:creationId xmlns:a16="http://schemas.microsoft.com/office/drawing/2014/main" id="{EDD79D5A-FD57-4ECB-BBEA-D1F046669B73}"/>
                </a:ext>
              </a:extLst>
            </p:cNvPr>
            <p:cNvCxnSpPr>
              <a:cxnSpLocks/>
            </p:cNvCxnSpPr>
            <p:nvPr/>
          </p:nvCxnSpPr>
          <p:spPr>
            <a:xfrm>
              <a:off x="4459234" y="1899241"/>
              <a:ext cx="321922" cy="0"/>
            </a:xfrm>
            <a:prstGeom prst="line">
              <a:avLst/>
            </a:prstGeom>
            <a:ln w="19050" cap="sq">
              <a:solidFill>
                <a:srgbClr val="F7AF00"/>
              </a:solidFill>
            </a:ln>
          </p:spPr>
          <p:style>
            <a:lnRef idx="1">
              <a:schemeClr val="accent1"/>
            </a:lnRef>
            <a:fillRef idx="0">
              <a:schemeClr val="accent1"/>
            </a:fillRef>
            <a:effectRef idx="0">
              <a:schemeClr val="accent1"/>
            </a:effectRef>
            <a:fontRef idx="minor">
              <a:schemeClr val="tx1"/>
            </a:fontRef>
          </p:style>
        </p:cxnSp>
        <p:cxnSp>
          <p:nvCxnSpPr>
            <p:cNvPr id="15" name="직선 연결선 14">
              <a:extLst>
                <a:ext uri="{FF2B5EF4-FFF2-40B4-BE49-F238E27FC236}">
                  <a16:creationId xmlns:a16="http://schemas.microsoft.com/office/drawing/2014/main" id="{0A94B75C-0300-4174-8E25-61289B15994B}"/>
                </a:ext>
              </a:extLst>
            </p:cNvPr>
            <p:cNvCxnSpPr>
              <a:cxnSpLocks/>
            </p:cNvCxnSpPr>
            <p:nvPr/>
          </p:nvCxnSpPr>
          <p:spPr>
            <a:xfrm>
              <a:off x="4792039" y="1899242"/>
              <a:ext cx="321922" cy="0"/>
            </a:xfrm>
            <a:prstGeom prst="line">
              <a:avLst/>
            </a:prstGeom>
            <a:ln w="19050" cap="sq">
              <a:solidFill>
                <a:srgbClr val="00A0E9"/>
              </a:solidFill>
            </a:ln>
          </p:spPr>
          <p:style>
            <a:lnRef idx="1">
              <a:schemeClr val="accent1"/>
            </a:lnRef>
            <a:fillRef idx="0">
              <a:schemeClr val="accent1"/>
            </a:fillRef>
            <a:effectRef idx="0">
              <a:schemeClr val="accent1"/>
            </a:effectRef>
            <a:fontRef idx="minor">
              <a:schemeClr val="tx1"/>
            </a:fontRef>
          </p:style>
        </p:cxnSp>
        <p:cxnSp>
          <p:nvCxnSpPr>
            <p:cNvPr id="16" name="직선 연결선 15">
              <a:extLst>
                <a:ext uri="{FF2B5EF4-FFF2-40B4-BE49-F238E27FC236}">
                  <a16:creationId xmlns:a16="http://schemas.microsoft.com/office/drawing/2014/main" id="{F02F0C19-CC97-48BC-986B-F4D7D10868F5}"/>
                </a:ext>
              </a:extLst>
            </p:cNvPr>
            <p:cNvCxnSpPr>
              <a:cxnSpLocks/>
            </p:cNvCxnSpPr>
            <p:nvPr/>
          </p:nvCxnSpPr>
          <p:spPr>
            <a:xfrm>
              <a:off x="5124844" y="1899243"/>
              <a:ext cx="321922" cy="0"/>
            </a:xfrm>
            <a:prstGeom prst="line">
              <a:avLst/>
            </a:prstGeom>
            <a:ln w="19050" cap="sq">
              <a:solidFill>
                <a:srgbClr val="C3D6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2821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Hospitalization </a:t>
            </a:r>
            <a:r>
              <a:rPr lang="en-US" altLang="ko-KR" dirty="0" err="1"/>
              <a:t>a/w</a:t>
            </a:r>
            <a:r>
              <a:rPr lang="en-US" altLang="ko-KR" dirty="0"/>
              <a:t> bronchiectasis, USA</a:t>
            </a:r>
            <a:endParaRPr lang="ko-KR" altLang="en-US" dirty="0"/>
          </a:p>
        </p:txBody>
      </p:sp>
      <p:pic>
        <p:nvPicPr>
          <p:cNvPr id="4" name="내용 개체 틀 3"/>
          <p:cNvPicPr>
            <a:picLocks noGrp="1" noChangeAspect="1"/>
          </p:cNvPicPr>
          <p:nvPr>
            <p:ph idx="1"/>
          </p:nvPr>
        </p:nvPicPr>
        <p:blipFill>
          <a:blip r:embed="rId3"/>
          <a:stretch>
            <a:fillRect/>
          </a:stretch>
        </p:blipFill>
        <p:spPr>
          <a:xfrm>
            <a:off x="1366601" y="1454020"/>
            <a:ext cx="6910705" cy="5126981"/>
          </a:xfrm>
          <a:prstGeom prst="rect">
            <a:avLst/>
          </a:prstGeom>
        </p:spPr>
      </p:pic>
      <p:sp>
        <p:nvSpPr>
          <p:cNvPr id="5" name="직사각형 4">
            <a:extLst>
              <a:ext uri="{FF2B5EF4-FFF2-40B4-BE49-F238E27FC236}">
                <a16:creationId xmlns:a16="http://schemas.microsoft.com/office/drawing/2014/main" id="{BB14DC02-D7E6-49C4-83B1-2C31D931B17F}"/>
              </a:ext>
            </a:extLst>
          </p:cNvPr>
          <p:cNvSpPr/>
          <p:nvPr/>
        </p:nvSpPr>
        <p:spPr>
          <a:xfrm>
            <a:off x="10049759" y="6581001"/>
            <a:ext cx="2032929" cy="276999"/>
          </a:xfrm>
          <a:prstGeom prst="rect">
            <a:avLst/>
          </a:prstGeom>
        </p:spPr>
        <p:txBody>
          <a:bodyPr wrap="none">
            <a:spAutoFit/>
          </a:bodyPr>
          <a:lstStyle/>
          <a:p>
            <a:r>
              <a:rPr lang="en" altLang="ko-KR" sz="1200" dirty="0">
                <a:latin typeface="Times New Roman" panose="02020603050405020304" pitchFamily="18" charset="0"/>
                <a:cs typeface="Times New Roman" panose="02020603050405020304" pitchFamily="18" charset="0"/>
              </a:rPr>
              <a:t> Chest 2010; 138(4):944–949 </a:t>
            </a:r>
          </a:p>
        </p:txBody>
      </p:sp>
      <p:sp>
        <p:nvSpPr>
          <p:cNvPr id="6" name="TextBox 5"/>
          <p:cNvSpPr txBox="1"/>
          <p:nvPr/>
        </p:nvSpPr>
        <p:spPr>
          <a:xfrm>
            <a:off x="8611717" y="2935832"/>
            <a:ext cx="2876084" cy="1200329"/>
          </a:xfrm>
          <a:prstGeom prst="rect">
            <a:avLst/>
          </a:prstGeom>
          <a:noFill/>
          <a:ln>
            <a:solidFill>
              <a:schemeClr val="tx1"/>
            </a:solidFill>
          </a:ln>
        </p:spPr>
        <p:txBody>
          <a:bodyPr wrap="square" rtlCol="0">
            <a:spAutoFit/>
          </a:bodyPr>
          <a:lstStyle/>
          <a:p>
            <a:r>
              <a:rPr lang="en-US" altLang="ko-KR" dirty="0"/>
              <a:t>-16.5 hospitalization per 100,000 population</a:t>
            </a:r>
          </a:p>
          <a:p>
            <a:r>
              <a:rPr lang="en-US" altLang="ko-KR" dirty="0"/>
              <a:t>-Median cost for admission 7,827 USD</a:t>
            </a:r>
            <a:endParaRPr lang="ko-KR" altLang="en-US" dirty="0"/>
          </a:p>
        </p:txBody>
      </p:sp>
    </p:spTree>
    <p:extLst>
      <p:ext uri="{BB962C8B-B14F-4D97-AF65-F5344CB8AC3E}">
        <p14:creationId xmlns:p14="http://schemas.microsoft.com/office/powerpoint/2010/main" val="1548807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Mortality, UK</a:t>
            </a:r>
            <a:endParaRPr lang="ko-KR" altLang="en-US" dirty="0"/>
          </a:p>
        </p:txBody>
      </p:sp>
      <p:pic>
        <p:nvPicPr>
          <p:cNvPr id="4" name="내용 개체 틀 3"/>
          <p:cNvPicPr>
            <a:picLocks noGrp="1" noChangeAspect="1"/>
          </p:cNvPicPr>
          <p:nvPr>
            <p:ph idx="1"/>
          </p:nvPr>
        </p:nvPicPr>
        <p:blipFill>
          <a:blip r:embed="rId2"/>
          <a:stretch>
            <a:fillRect/>
          </a:stretch>
        </p:blipFill>
        <p:spPr>
          <a:xfrm>
            <a:off x="1748505" y="2393581"/>
            <a:ext cx="8707689" cy="3221775"/>
          </a:xfrm>
          <a:prstGeom prst="rect">
            <a:avLst/>
          </a:prstGeom>
        </p:spPr>
      </p:pic>
      <p:sp>
        <p:nvSpPr>
          <p:cNvPr id="5" name="직사각형 4">
            <a:extLst>
              <a:ext uri="{FF2B5EF4-FFF2-40B4-BE49-F238E27FC236}">
                <a16:creationId xmlns:a16="http://schemas.microsoft.com/office/drawing/2014/main" id="{44AC67DC-FF58-9044-B6B0-491938D6EF29}"/>
              </a:ext>
            </a:extLst>
          </p:cNvPr>
          <p:cNvSpPr/>
          <p:nvPr/>
        </p:nvSpPr>
        <p:spPr>
          <a:xfrm>
            <a:off x="10158909" y="6581001"/>
            <a:ext cx="2033091" cy="276999"/>
          </a:xfrm>
          <a:prstGeom prst="rect">
            <a:avLst/>
          </a:prstGeom>
        </p:spPr>
        <p:txBody>
          <a:bodyPr wrap="square">
            <a:spAutoFit/>
          </a:bodyPr>
          <a:lstStyle/>
          <a:p>
            <a:r>
              <a:rPr lang="fr-FR" altLang="ko-KR" sz="1200" dirty="0">
                <a:latin typeface="Times New Roman" panose="02020603050405020304" pitchFamily="18" charset="0"/>
                <a:cs typeface="Times New Roman" panose="02020603050405020304" pitchFamily="18" charset="0"/>
              </a:rPr>
              <a:t>Eur Respir J 2016; 47: 10–13</a:t>
            </a:r>
            <a:endParaRPr lang="en" altLang="ko-KR" sz="1200" dirty="0">
              <a:latin typeface="Times New Roman" panose="02020603050405020304" pitchFamily="18" charset="0"/>
              <a:cs typeface="Times New Roman" panose="02020603050405020304" pitchFamily="18" charset="0"/>
            </a:endParaRPr>
          </a:p>
        </p:txBody>
      </p:sp>
      <p:sp>
        <p:nvSpPr>
          <p:cNvPr id="6" name="모서리가 둥근 직사각형 5"/>
          <p:cNvSpPr/>
          <p:nvPr/>
        </p:nvSpPr>
        <p:spPr>
          <a:xfrm>
            <a:off x="5621572" y="4953663"/>
            <a:ext cx="1685677" cy="270344"/>
          </a:xfrm>
          <a:prstGeom prst="round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114076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954D025-4061-479F-B5B2-DD7C3652156D}"/>
              </a:ext>
            </a:extLst>
          </p:cNvPr>
          <p:cNvSpPr>
            <a:spLocks noGrp="1"/>
          </p:cNvSpPr>
          <p:nvPr>
            <p:ph type="title"/>
          </p:nvPr>
        </p:nvSpPr>
        <p:spPr>
          <a:xfrm>
            <a:off x="837175" y="230588"/>
            <a:ext cx="10515600" cy="1325562"/>
          </a:xfrm>
        </p:spPr>
        <p:txBody>
          <a:bodyPr/>
          <a:lstStyle/>
          <a:p>
            <a:r>
              <a:rPr lang="en-US" altLang="ko-KR" dirty="0"/>
              <a:t>Prevalence by race/ethnicity</a:t>
            </a:r>
            <a:endParaRPr lang="ko-KR" altLang="en-US" dirty="0"/>
          </a:p>
        </p:txBody>
      </p:sp>
      <p:pic>
        <p:nvPicPr>
          <p:cNvPr id="4" name="그림 3">
            <a:extLst>
              <a:ext uri="{FF2B5EF4-FFF2-40B4-BE49-F238E27FC236}">
                <a16:creationId xmlns:a16="http://schemas.microsoft.com/office/drawing/2014/main" id="{0AEE70C7-D700-486A-A124-E65E5B17E6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214" y="1417197"/>
            <a:ext cx="8777565" cy="4915843"/>
          </a:xfrm>
          <a:prstGeom prst="rect">
            <a:avLst/>
          </a:prstGeom>
        </p:spPr>
      </p:pic>
      <p:sp>
        <p:nvSpPr>
          <p:cNvPr id="5" name="직사각형 4">
            <a:extLst>
              <a:ext uri="{FF2B5EF4-FFF2-40B4-BE49-F238E27FC236}">
                <a16:creationId xmlns:a16="http://schemas.microsoft.com/office/drawing/2014/main" id="{BB14DC02-D7E6-49C4-83B1-2C31D931B17F}"/>
              </a:ext>
            </a:extLst>
          </p:cNvPr>
          <p:cNvSpPr/>
          <p:nvPr/>
        </p:nvSpPr>
        <p:spPr>
          <a:xfrm>
            <a:off x="10049759" y="6581001"/>
            <a:ext cx="2032929" cy="276999"/>
          </a:xfrm>
          <a:prstGeom prst="rect">
            <a:avLst/>
          </a:prstGeom>
        </p:spPr>
        <p:txBody>
          <a:bodyPr wrap="none">
            <a:spAutoFit/>
          </a:bodyPr>
          <a:lstStyle/>
          <a:p>
            <a:r>
              <a:rPr lang="en" altLang="ko-KR" sz="1200" dirty="0">
                <a:latin typeface="Times New Roman" panose="02020603050405020304" pitchFamily="18" charset="0"/>
                <a:cs typeface="Times New Roman" panose="02020603050405020304" pitchFamily="18" charset="0"/>
              </a:rPr>
              <a:t> Chest 2012; 142(2):432–439 </a:t>
            </a:r>
          </a:p>
        </p:txBody>
      </p:sp>
    </p:spTree>
    <p:extLst>
      <p:ext uri="{BB962C8B-B14F-4D97-AF65-F5344CB8AC3E}">
        <p14:creationId xmlns:p14="http://schemas.microsoft.com/office/powerpoint/2010/main" val="1827271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Bronchiectasis in China</a:t>
            </a:r>
            <a:endParaRPr lang="ko-KR" altLang="en-US" dirty="0"/>
          </a:p>
        </p:txBody>
      </p:sp>
      <p:pic>
        <p:nvPicPr>
          <p:cNvPr id="4" name="내용 개체 틀 3"/>
          <p:cNvPicPr>
            <a:picLocks noGrp="1" noChangeAspect="1"/>
          </p:cNvPicPr>
          <p:nvPr>
            <p:ph idx="1"/>
          </p:nvPr>
        </p:nvPicPr>
        <p:blipFill>
          <a:blip r:embed="rId3"/>
          <a:stretch>
            <a:fillRect/>
          </a:stretch>
        </p:blipFill>
        <p:spPr>
          <a:xfrm>
            <a:off x="1318590" y="1691322"/>
            <a:ext cx="7634289" cy="4223668"/>
          </a:xfrm>
          <a:prstGeom prst="rect">
            <a:avLst/>
          </a:prstGeom>
        </p:spPr>
      </p:pic>
      <p:sp>
        <p:nvSpPr>
          <p:cNvPr id="5" name="직사각형 4"/>
          <p:cNvSpPr/>
          <p:nvPr/>
        </p:nvSpPr>
        <p:spPr>
          <a:xfrm>
            <a:off x="9208736" y="1998733"/>
            <a:ext cx="2565176" cy="3099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-Urban population–based,</a:t>
            </a:r>
          </a:p>
          <a:p>
            <a:pPr algn="ctr"/>
            <a:r>
              <a:rPr lang="en-US" altLang="ko-KR" dirty="0"/>
              <a:t>-Cross-sectional survey of bronchiectasis </a:t>
            </a:r>
          </a:p>
          <a:p>
            <a:pPr algn="ctr"/>
            <a:r>
              <a:rPr lang="en-US" altLang="ko-KR" dirty="0"/>
              <a:t>-Between 2002 and 2004</a:t>
            </a:r>
          </a:p>
          <a:p>
            <a:pPr algn="ctr"/>
            <a:endParaRPr lang="en-US" altLang="ko-KR" b="1" u="sng" dirty="0">
              <a:solidFill>
                <a:srgbClr val="FF0000"/>
              </a:solidFill>
            </a:endParaRPr>
          </a:p>
          <a:p>
            <a:pPr algn="ctr"/>
            <a:r>
              <a:rPr lang="en-US" altLang="ko-KR" dirty="0">
                <a:solidFill>
                  <a:schemeClr val="bg1"/>
                </a:solidFill>
              </a:rPr>
              <a:t>=&gt;</a:t>
            </a:r>
            <a:r>
              <a:rPr lang="en-US" altLang="ko-KR" b="1" u="sng" dirty="0">
                <a:solidFill>
                  <a:srgbClr val="FF0000"/>
                </a:solidFill>
              </a:rPr>
              <a:t>1.2%</a:t>
            </a:r>
            <a:r>
              <a:rPr lang="en-US" altLang="ko-KR" dirty="0"/>
              <a:t> (1,200/100,000)</a:t>
            </a:r>
            <a:endParaRPr lang="ko-KR" altLang="en-US" dirty="0"/>
          </a:p>
          <a:p>
            <a:pPr algn="ctr"/>
            <a:endParaRPr lang="ko-KR" altLang="en-US" dirty="0"/>
          </a:p>
        </p:txBody>
      </p:sp>
      <p:sp>
        <p:nvSpPr>
          <p:cNvPr id="6" name="직사각형 5">
            <a:extLst>
              <a:ext uri="{FF2B5EF4-FFF2-40B4-BE49-F238E27FC236}">
                <a16:creationId xmlns:a16="http://schemas.microsoft.com/office/drawing/2014/main" id="{049F36D6-83D6-4E6C-9EF5-21E71E1FE9B0}"/>
              </a:ext>
            </a:extLst>
          </p:cNvPr>
          <p:cNvSpPr/>
          <p:nvPr/>
        </p:nvSpPr>
        <p:spPr>
          <a:xfrm>
            <a:off x="9537106" y="6581001"/>
            <a:ext cx="2654894" cy="276999"/>
          </a:xfrm>
          <a:prstGeom prst="rect">
            <a:avLst/>
          </a:prstGeom>
        </p:spPr>
        <p:txBody>
          <a:bodyPr wrap="none">
            <a:spAutoFit/>
          </a:bodyPr>
          <a:lstStyle/>
          <a:p>
            <a:r>
              <a:rPr lang="en-US" altLang="ko-KR" sz="1200" dirty="0">
                <a:latin typeface="Times New Roman" panose="02020603050405020304" pitchFamily="18" charset="0"/>
                <a:cs typeface="Times New Roman" panose="02020603050405020304" pitchFamily="18" charset="0"/>
              </a:rPr>
              <a:t>Ann Am </a:t>
            </a:r>
            <a:r>
              <a:rPr lang="en-US" altLang="ko-KR" sz="1200" dirty="0" err="1">
                <a:latin typeface="Times New Roman" panose="02020603050405020304" pitchFamily="18" charset="0"/>
                <a:cs typeface="Times New Roman" panose="02020603050405020304" pitchFamily="18" charset="0"/>
              </a:rPr>
              <a:t>Thorac</a:t>
            </a:r>
            <a:r>
              <a:rPr lang="en-US" altLang="ko-KR" sz="1200" dirty="0">
                <a:latin typeface="Times New Roman" panose="02020603050405020304" pitchFamily="18" charset="0"/>
                <a:cs typeface="Times New Roman" panose="02020603050405020304" pitchFamily="18" charset="0"/>
              </a:rPr>
              <a:t> Soc 2016;13(5):609-16</a:t>
            </a:r>
            <a:endParaRPr lang="en" altLang="ko-KR"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3313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Health screening CT in Korea</a:t>
            </a:r>
            <a:endParaRPr lang="ko-KR" altLang="en-US" dirty="0"/>
          </a:p>
        </p:txBody>
      </p:sp>
      <p:pic>
        <p:nvPicPr>
          <p:cNvPr id="6" name="내용 개체 틀 5"/>
          <p:cNvPicPr>
            <a:picLocks noGrp="1" noChangeAspect="1"/>
          </p:cNvPicPr>
          <p:nvPr>
            <p:ph idx="1"/>
          </p:nvPr>
        </p:nvPicPr>
        <p:blipFill>
          <a:blip r:embed="rId3"/>
          <a:stretch>
            <a:fillRect/>
          </a:stretch>
        </p:blipFill>
        <p:spPr>
          <a:xfrm>
            <a:off x="117511" y="2374555"/>
            <a:ext cx="8055961" cy="3103752"/>
          </a:xfrm>
          <a:prstGeom prst="rect">
            <a:avLst/>
          </a:prstGeom>
        </p:spPr>
      </p:pic>
      <p:pic>
        <p:nvPicPr>
          <p:cNvPr id="5" name="그림 4"/>
          <p:cNvPicPr>
            <a:picLocks noChangeAspect="1"/>
          </p:cNvPicPr>
          <p:nvPr/>
        </p:nvPicPr>
        <p:blipFill>
          <a:blip r:embed="rId4"/>
          <a:stretch>
            <a:fillRect/>
          </a:stretch>
        </p:blipFill>
        <p:spPr>
          <a:xfrm>
            <a:off x="9913259" y="6593561"/>
            <a:ext cx="2278741" cy="264439"/>
          </a:xfrm>
          <a:prstGeom prst="rect">
            <a:avLst/>
          </a:prstGeom>
        </p:spPr>
      </p:pic>
      <p:pic>
        <p:nvPicPr>
          <p:cNvPr id="7" name="그림 6"/>
          <p:cNvPicPr>
            <a:picLocks noChangeAspect="1"/>
          </p:cNvPicPr>
          <p:nvPr/>
        </p:nvPicPr>
        <p:blipFill>
          <a:blip r:embed="rId5"/>
          <a:stretch>
            <a:fillRect/>
          </a:stretch>
        </p:blipFill>
        <p:spPr>
          <a:xfrm>
            <a:off x="8173472" y="2784936"/>
            <a:ext cx="3680434" cy="2715011"/>
          </a:xfrm>
          <a:prstGeom prst="rect">
            <a:avLst/>
          </a:prstGeom>
        </p:spPr>
      </p:pic>
      <p:sp>
        <p:nvSpPr>
          <p:cNvPr id="8" name="직사각형 7"/>
          <p:cNvSpPr/>
          <p:nvPr/>
        </p:nvSpPr>
        <p:spPr>
          <a:xfrm>
            <a:off x="3773258" y="5635557"/>
            <a:ext cx="1780248" cy="525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9.1% had BE</a:t>
            </a:r>
            <a:endParaRPr lang="ko-KR" altLang="en-US" dirty="0"/>
          </a:p>
        </p:txBody>
      </p:sp>
    </p:spTree>
    <p:extLst>
      <p:ext uri="{BB962C8B-B14F-4D97-AF65-F5344CB8AC3E}">
        <p14:creationId xmlns:p14="http://schemas.microsoft.com/office/powerpoint/2010/main" val="1320951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p:txBody>
          <a:bodyPr/>
          <a:lstStyle/>
          <a:p>
            <a:r>
              <a:rPr lang="en-US" altLang="ko-KR" dirty="0"/>
              <a:t>Pathophysiology</a:t>
            </a:r>
            <a:endParaRPr lang="ko-KR" altLang="en-US" dirty="0"/>
          </a:p>
        </p:txBody>
      </p:sp>
      <p:pic>
        <p:nvPicPr>
          <p:cNvPr id="7" name="내용 개체 틀 6"/>
          <p:cNvPicPr>
            <a:picLocks noGrp="1" noChangeAspect="1"/>
          </p:cNvPicPr>
          <p:nvPr>
            <p:ph sz="half" idx="1"/>
          </p:nvPr>
        </p:nvPicPr>
        <p:blipFill>
          <a:blip r:embed="rId3"/>
          <a:stretch>
            <a:fillRect/>
          </a:stretch>
        </p:blipFill>
        <p:spPr>
          <a:xfrm>
            <a:off x="275430" y="1313230"/>
            <a:ext cx="5561166" cy="5513446"/>
          </a:xfrm>
          <a:prstGeom prst="rect">
            <a:avLst/>
          </a:prstGeom>
        </p:spPr>
      </p:pic>
      <p:pic>
        <p:nvPicPr>
          <p:cNvPr id="8" name="내용 개체 틀 7"/>
          <p:cNvPicPr>
            <a:picLocks noGrp="1" noChangeAspect="1"/>
          </p:cNvPicPr>
          <p:nvPr>
            <p:ph sz="half" idx="2"/>
          </p:nvPr>
        </p:nvPicPr>
        <p:blipFill>
          <a:blip r:embed="rId4"/>
          <a:stretch>
            <a:fillRect/>
          </a:stretch>
        </p:blipFill>
        <p:spPr>
          <a:xfrm>
            <a:off x="6717731" y="2999361"/>
            <a:ext cx="5257017" cy="2335155"/>
          </a:xfrm>
          <a:prstGeom prst="rect">
            <a:avLst/>
          </a:prstGeom>
        </p:spPr>
      </p:pic>
      <p:sp>
        <p:nvSpPr>
          <p:cNvPr id="10" name="직사각형 9"/>
          <p:cNvSpPr/>
          <p:nvPr/>
        </p:nvSpPr>
        <p:spPr>
          <a:xfrm>
            <a:off x="10755388" y="6495047"/>
            <a:ext cx="1534394" cy="246221"/>
          </a:xfrm>
          <a:prstGeom prst="rect">
            <a:avLst/>
          </a:prstGeom>
        </p:spPr>
        <p:txBody>
          <a:bodyPr wrap="none">
            <a:spAutoFit/>
          </a:bodyPr>
          <a:lstStyle/>
          <a:p>
            <a:r>
              <a:rPr lang="en-US" altLang="ko-KR" sz="1000" i="1" dirty="0">
                <a:latin typeface="Times New Roman" panose="02020603050405020304" pitchFamily="18" charset="0"/>
                <a:cs typeface="Times New Roman" panose="02020603050405020304" pitchFamily="18" charset="0"/>
              </a:rPr>
              <a:t>Lancet </a:t>
            </a:r>
            <a:r>
              <a:rPr lang="en-US" altLang="ko-KR" sz="1000" dirty="0">
                <a:latin typeface="Times New Roman" panose="02020603050405020304" pitchFamily="18" charset="0"/>
                <a:cs typeface="Times New Roman" panose="02020603050405020304" pitchFamily="18" charset="0"/>
              </a:rPr>
              <a:t>2018; 392: 880–90</a:t>
            </a:r>
            <a:endParaRPr lang="ko-KR" altLang="en-US" sz="1000" dirty="0">
              <a:latin typeface="Times New Roman" panose="02020603050405020304" pitchFamily="18" charset="0"/>
              <a:cs typeface="Times New Roman" panose="02020603050405020304" pitchFamily="18" charset="0"/>
            </a:endParaRPr>
          </a:p>
        </p:txBody>
      </p:sp>
      <p:sp>
        <p:nvSpPr>
          <p:cNvPr id="11" name="직사각형 10"/>
          <p:cNvSpPr/>
          <p:nvPr/>
        </p:nvSpPr>
        <p:spPr>
          <a:xfrm>
            <a:off x="10621181" y="6642556"/>
            <a:ext cx="1645002" cy="246221"/>
          </a:xfrm>
          <a:prstGeom prst="rect">
            <a:avLst/>
          </a:prstGeom>
        </p:spPr>
        <p:txBody>
          <a:bodyPr wrap="none">
            <a:spAutoFit/>
          </a:bodyPr>
          <a:lstStyle/>
          <a:p>
            <a:r>
              <a:rPr lang="en-US" altLang="ko-KR" sz="1000" dirty="0">
                <a:solidFill>
                  <a:srgbClr val="000000"/>
                </a:solidFill>
                <a:latin typeface="Times New Roman" panose="02020603050405020304" pitchFamily="18" charset="0"/>
                <a:cs typeface="Times New Roman" panose="02020603050405020304" pitchFamily="18" charset="0"/>
              </a:rPr>
              <a:t>Nature Reviews,(2018) 4:45</a:t>
            </a:r>
            <a:endParaRPr lang="ko-KR" alt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7557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title"/>
          </p:nvPr>
        </p:nvSpPr>
        <p:spPr/>
        <p:txBody>
          <a:bodyPr/>
          <a:lstStyle/>
          <a:p>
            <a:r>
              <a:rPr lang="en-US" altLang="ko-KR" dirty="0" err="1"/>
              <a:t>Aetiologies</a:t>
            </a:r>
            <a:r>
              <a:rPr lang="en-US" altLang="ko-KR" dirty="0"/>
              <a:t> of non-CF Bronchiectasis</a:t>
            </a:r>
            <a:endParaRPr lang="ko-KR" altLang="en-US" dirty="0"/>
          </a:p>
        </p:txBody>
      </p:sp>
      <p:pic>
        <p:nvPicPr>
          <p:cNvPr id="7" name="내용 개체 틀 6"/>
          <p:cNvPicPr>
            <a:picLocks noGrp="1" noChangeAspect="1"/>
          </p:cNvPicPr>
          <p:nvPr>
            <p:ph idx="1"/>
          </p:nvPr>
        </p:nvPicPr>
        <p:blipFill>
          <a:blip r:embed="rId2"/>
          <a:stretch>
            <a:fillRect/>
          </a:stretch>
        </p:blipFill>
        <p:spPr>
          <a:xfrm>
            <a:off x="4678640" y="2179228"/>
            <a:ext cx="5938577" cy="3504825"/>
          </a:xfrm>
          <a:prstGeom prst="rect">
            <a:avLst/>
          </a:prstGeom>
        </p:spPr>
      </p:pic>
      <p:pic>
        <p:nvPicPr>
          <p:cNvPr id="8" name="그림 7"/>
          <p:cNvPicPr>
            <a:picLocks noChangeAspect="1"/>
          </p:cNvPicPr>
          <p:nvPr/>
        </p:nvPicPr>
        <p:blipFill>
          <a:blip r:embed="rId3"/>
          <a:stretch>
            <a:fillRect/>
          </a:stretch>
        </p:blipFill>
        <p:spPr>
          <a:xfrm>
            <a:off x="509957" y="1512264"/>
            <a:ext cx="3970173" cy="5194800"/>
          </a:xfrm>
          <a:prstGeom prst="rect">
            <a:avLst/>
          </a:prstGeom>
        </p:spPr>
      </p:pic>
      <p:sp>
        <p:nvSpPr>
          <p:cNvPr id="9" name="직사각형 8"/>
          <p:cNvSpPr/>
          <p:nvPr/>
        </p:nvSpPr>
        <p:spPr>
          <a:xfrm>
            <a:off x="10621181" y="6642556"/>
            <a:ext cx="1645002" cy="246221"/>
          </a:xfrm>
          <a:prstGeom prst="rect">
            <a:avLst/>
          </a:prstGeom>
        </p:spPr>
        <p:txBody>
          <a:bodyPr wrap="none">
            <a:spAutoFit/>
          </a:bodyPr>
          <a:lstStyle/>
          <a:p>
            <a:r>
              <a:rPr lang="en-US" altLang="ko-KR" sz="1000" dirty="0">
                <a:solidFill>
                  <a:srgbClr val="000000"/>
                </a:solidFill>
                <a:latin typeface="Times New Roman" panose="02020603050405020304" pitchFamily="18" charset="0"/>
                <a:cs typeface="Times New Roman" panose="02020603050405020304" pitchFamily="18" charset="0"/>
              </a:rPr>
              <a:t>Nature Reviews,(2018) 4:45</a:t>
            </a:r>
            <a:endParaRPr lang="ko-KR" altLang="en-US" sz="1000" dirty="0">
              <a:latin typeface="Times New Roman" panose="02020603050405020304" pitchFamily="18" charset="0"/>
              <a:cs typeface="Times New Roman" panose="02020603050405020304" pitchFamily="18" charset="0"/>
            </a:endParaRPr>
          </a:p>
        </p:txBody>
      </p:sp>
      <p:sp>
        <p:nvSpPr>
          <p:cNvPr id="10" name="직사각형 9"/>
          <p:cNvSpPr/>
          <p:nvPr/>
        </p:nvSpPr>
        <p:spPr>
          <a:xfrm>
            <a:off x="10355965" y="6460843"/>
            <a:ext cx="2009523" cy="246221"/>
          </a:xfrm>
          <a:prstGeom prst="rect">
            <a:avLst/>
          </a:prstGeom>
        </p:spPr>
        <p:txBody>
          <a:bodyPr wrap="square">
            <a:spAutoFit/>
          </a:bodyPr>
          <a:lstStyle/>
          <a:p>
            <a:r>
              <a:rPr lang="en-US" altLang="ko-KR" sz="1000" dirty="0" err="1">
                <a:latin typeface="Times New Roman" panose="02020603050405020304" pitchFamily="18" charset="0"/>
                <a:cs typeface="Times New Roman" panose="02020603050405020304" pitchFamily="18" charset="0"/>
              </a:rPr>
              <a:t>AnnThorac</a:t>
            </a:r>
            <a:r>
              <a:rPr lang="en-US" altLang="ko-KR" sz="1000" dirty="0">
                <a:latin typeface="Times New Roman" panose="02020603050405020304" pitchFamily="18" charset="0"/>
                <a:cs typeface="Times New Roman" panose="02020603050405020304" pitchFamily="18" charset="0"/>
              </a:rPr>
              <a:t> Med 2017;12:135-61</a:t>
            </a:r>
            <a:endParaRPr lang="ko-KR" alt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7246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Infection and Dysregulated immunity</a:t>
            </a:r>
            <a:endParaRPr lang="ko-KR" altLang="en-US" dirty="0"/>
          </a:p>
        </p:txBody>
      </p:sp>
      <p:pic>
        <p:nvPicPr>
          <p:cNvPr id="5" name="내용 개체 틀 4"/>
          <p:cNvPicPr>
            <a:picLocks noGrp="1" noChangeAspect="1"/>
          </p:cNvPicPr>
          <p:nvPr>
            <p:ph idx="1"/>
          </p:nvPr>
        </p:nvPicPr>
        <p:blipFill>
          <a:blip r:embed="rId3"/>
          <a:stretch>
            <a:fillRect/>
          </a:stretch>
        </p:blipFill>
        <p:spPr>
          <a:xfrm>
            <a:off x="2453827" y="1691322"/>
            <a:ext cx="6738725" cy="4769029"/>
          </a:xfrm>
          <a:prstGeom prst="rect">
            <a:avLst/>
          </a:prstGeom>
        </p:spPr>
      </p:pic>
      <p:sp>
        <p:nvSpPr>
          <p:cNvPr id="4" name="직사각형 3"/>
          <p:cNvSpPr/>
          <p:nvPr/>
        </p:nvSpPr>
        <p:spPr>
          <a:xfrm>
            <a:off x="10621181" y="6642556"/>
            <a:ext cx="1645002" cy="246221"/>
          </a:xfrm>
          <a:prstGeom prst="rect">
            <a:avLst/>
          </a:prstGeom>
        </p:spPr>
        <p:txBody>
          <a:bodyPr wrap="none">
            <a:spAutoFit/>
          </a:bodyPr>
          <a:lstStyle/>
          <a:p>
            <a:r>
              <a:rPr lang="en-US" altLang="ko-KR" sz="1000" dirty="0">
                <a:solidFill>
                  <a:srgbClr val="000000"/>
                </a:solidFill>
                <a:latin typeface="Times New Roman" panose="02020603050405020304" pitchFamily="18" charset="0"/>
                <a:cs typeface="Times New Roman" panose="02020603050405020304" pitchFamily="18" charset="0"/>
              </a:rPr>
              <a:t>Nature Reviews,(2018) 4:45</a:t>
            </a:r>
            <a:endParaRPr lang="ko-KR" alt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4163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b="1" dirty="0"/>
              <a:t>In whom should the diagnosis of bronchiectasis be</a:t>
            </a:r>
            <a:br>
              <a:rPr lang="en-US" altLang="ko-KR" b="1" dirty="0"/>
            </a:br>
            <a:r>
              <a:rPr lang="en-US" altLang="ko-KR" b="1" dirty="0"/>
              <a:t>suspected?</a:t>
            </a:r>
            <a:endParaRPr lang="ko-KR" altLang="en-US" dirty="0"/>
          </a:p>
        </p:txBody>
      </p:sp>
      <p:pic>
        <p:nvPicPr>
          <p:cNvPr id="4" name="내용 개체 틀 3"/>
          <p:cNvPicPr>
            <a:picLocks noGrp="1" noChangeAspect="1"/>
          </p:cNvPicPr>
          <p:nvPr>
            <p:ph idx="1"/>
          </p:nvPr>
        </p:nvPicPr>
        <p:blipFill>
          <a:blip r:embed="rId2"/>
          <a:stretch>
            <a:fillRect/>
          </a:stretch>
        </p:blipFill>
        <p:spPr>
          <a:xfrm>
            <a:off x="2550840" y="2196840"/>
            <a:ext cx="7104174" cy="3766989"/>
          </a:xfrm>
          <a:prstGeom prst="rect">
            <a:avLst/>
          </a:prstGeom>
        </p:spPr>
      </p:pic>
      <p:pic>
        <p:nvPicPr>
          <p:cNvPr id="5" name="그림 4"/>
          <p:cNvPicPr>
            <a:picLocks noChangeAspect="1"/>
          </p:cNvPicPr>
          <p:nvPr/>
        </p:nvPicPr>
        <p:blipFill rotWithShape="1">
          <a:blip r:embed="rId3"/>
          <a:srcRect r="44547" b="6213"/>
          <a:stretch/>
        </p:blipFill>
        <p:spPr>
          <a:xfrm>
            <a:off x="10381616" y="6663441"/>
            <a:ext cx="1725081" cy="194559"/>
          </a:xfrm>
          <a:prstGeom prst="rect">
            <a:avLst/>
          </a:prstGeom>
        </p:spPr>
      </p:pic>
      <p:sp>
        <p:nvSpPr>
          <p:cNvPr id="7" name="모서리가 둥근 직사각형 6"/>
          <p:cNvSpPr/>
          <p:nvPr/>
        </p:nvSpPr>
        <p:spPr>
          <a:xfrm>
            <a:off x="2966866" y="2519534"/>
            <a:ext cx="6532369" cy="296029"/>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모서리가 둥근 직사각형 7"/>
          <p:cNvSpPr/>
          <p:nvPr/>
        </p:nvSpPr>
        <p:spPr>
          <a:xfrm>
            <a:off x="3053485" y="3428451"/>
            <a:ext cx="2248722" cy="296029"/>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모서리가 둥근 직사각형 8"/>
          <p:cNvSpPr/>
          <p:nvPr/>
        </p:nvSpPr>
        <p:spPr>
          <a:xfrm>
            <a:off x="3080896" y="4297898"/>
            <a:ext cx="3767235" cy="296029"/>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모서리가 둥근 직사각형 9"/>
          <p:cNvSpPr/>
          <p:nvPr/>
        </p:nvSpPr>
        <p:spPr>
          <a:xfrm>
            <a:off x="4752910" y="4641072"/>
            <a:ext cx="4746325" cy="299319"/>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모서리가 둥근 직사각형 10"/>
          <p:cNvSpPr/>
          <p:nvPr/>
        </p:nvSpPr>
        <p:spPr>
          <a:xfrm>
            <a:off x="2966866" y="5549989"/>
            <a:ext cx="2966866" cy="296029"/>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581121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p:cNvPicPr>
            <a:picLocks noChangeAspect="1"/>
          </p:cNvPicPr>
          <p:nvPr/>
        </p:nvPicPr>
        <p:blipFill>
          <a:blip r:embed="rId3"/>
          <a:stretch>
            <a:fillRect/>
          </a:stretch>
        </p:blipFill>
        <p:spPr>
          <a:xfrm>
            <a:off x="1283805" y="64736"/>
            <a:ext cx="9807546" cy="1869260"/>
          </a:xfrm>
          <a:prstGeom prst="rect">
            <a:avLst/>
          </a:prstGeom>
        </p:spPr>
      </p:pic>
      <p:pic>
        <p:nvPicPr>
          <p:cNvPr id="4" name="내용 개체 틀 3"/>
          <p:cNvPicPr>
            <a:picLocks noGrp="1" noChangeAspect="1"/>
          </p:cNvPicPr>
          <p:nvPr>
            <p:ph idx="1"/>
          </p:nvPr>
        </p:nvPicPr>
        <p:blipFill>
          <a:blip r:embed="rId4"/>
          <a:stretch>
            <a:fillRect/>
          </a:stretch>
        </p:blipFill>
        <p:spPr>
          <a:xfrm>
            <a:off x="1283805" y="2047284"/>
            <a:ext cx="6189886" cy="4351338"/>
          </a:xfrm>
          <a:prstGeom prst="rect">
            <a:avLst/>
          </a:prstGeom>
        </p:spPr>
      </p:pic>
      <p:sp>
        <p:nvSpPr>
          <p:cNvPr id="5" name="직사각형 4"/>
          <p:cNvSpPr/>
          <p:nvPr/>
        </p:nvSpPr>
        <p:spPr>
          <a:xfrm>
            <a:off x="8383348" y="2905041"/>
            <a:ext cx="2605635" cy="930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Prevalence of co-existing BE in COPD:</a:t>
            </a:r>
          </a:p>
          <a:p>
            <a:pPr algn="ctr"/>
            <a:r>
              <a:rPr lang="en-US" altLang="ko-KR" dirty="0"/>
              <a:t>54.3% (25.6% - 69%)</a:t>
            </a:r>
            <a:endParaRPr lang="ko-KR" altLang="en-US" dirty="0"/>
          </a:p>
        </p:txBody>
      </p:sp>
      <p:sp>
        <p:nvSpPr>
          <p:cNvPr id="7" name="직사각형 6"/>
          <p:cNvSpPr/>
          <p:nvPr/>
        </p:nvSpPr>
        <p:spPr>
          <a:xfrm>
            <a:off x="9119722" y="6463804"/>
            <a:ext cx="3163987" cy="400110"/>
          </a:xfrm>
          <a:prstGeom prst="rect">
            <a:avLst/>
          </a:prstGeom>
        </p:spPr>
        <p:txBody>
          <a:bodyPr wrap="square">
            <a:spAutoFit/>
          </a:bodyPr>
          <a:lstStyle/>
          <a:p>
            <a:endParaRPr lang="ko-KR" altLang="en-US" sz="1000" dirty="0">
              <a:solidFill>
                <a:srgbClr val="000000"/>
              </a:solidFill>
              <a:latin typeface="Times New Roman" panose="02020603050405020304" pitchFamily="18" charset="0"/>
              <a:cs typeface="Times New Roman" panose="02020603050405020304" pitchFamily="18" charset="0"/>
            </a:endParaRPr>
          </a:p>
          <a:p>
            <a:r>
              <a:rPr lang="en-US" altLang="ko-KR" sz="1000" dirty="0">
                <a:solidFill>
                  <a:srgbClr val="000000"/>
                </a:solidFill>
                <a:latin typeface="Times New Roman" panose="02020603050405020304" pitchFamily="18" charset="0"/>
                <a:cs typeface="Times New Roman" panose="02020603050405020304" pitchFamily="18" charset="0"/>
              </a:rPr>
              <a:t> International Journal of COPD 2015:10 1465–1475</a:t>
            </a:r>
            <a:endParaRPr lang="ko-KR" alt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4444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960087" y="12655"/>
            <a:ext cx="2876550" cy="2914650"/>
          </a:xfrm>
          <a:prstGeom prst="rect">
            <a:avLst/>
          </a:prstGeom>
        </p:spPr>
      </p:pic>
      <p:pic>
        <p:nvPicPr>
          <p:cNvPr id="5" name="그림 4"/>
          <p:cNvPicPr>
            <a:picLocks noChangeAspect="1"/>
          </p:cNvPicPr>
          <p:nvPr/>
        </p:nvPicPr>
        <p:blipFill rotWithShape="1">
          <a:blip r:embed="rId3"/>
          <a:srcRect r="44547" b="6213"/>
          <a:stretch/>
        </p:blipFill>
        <p:spPr>
          <a:xfrm>
            <a:off x="2111556" y="3006817"/>
            <a:ext cx="1725081" cy="194559"/>
          </a:xfrm>
          <a:prstGeom prst="rect">
            <a:avLst/>
          </a:prstGeom>
        </p:spPr>
      </p:pic>
      <p:pic>
        <p:nvPicPr>
          <p:cNvPr id="6" name="그림 5"/>
          <p:cNvPicPr>
            <a:picLocks noChangeAspect="1"/>
          </p:cNvPicPr>
          <p:nvPr/>
        </p:nvPicPr>
        <p:blipFill>
          <a:blip r:embed="rId4"/>
          <a:stretch>
            <a:fillRect/>
          </a:stretch>
        </p:blipFill>
        <p:spPr>
          <a:xfrm>
            <a:off x="5663627" y="1001616"/>
            <a:ext cx="4628650" cy="1784116"/>
          </a:xfrm>
          <a:prstGeom prst="rect">
            <a:avLst/>
          </a:prstGeom>
        </p:spPr>
      </p:pic>
      <p:pic>
        <p:nvPicPr>
          <p:cNvPr id="7" name="그림 6"/>
          <p:cNvPicPr>
            <a:picLocks noChangeAspect="1"/>
          </p:cNvPicPr>
          <p:nvPr/>
        </p:nvPicPr>
        <p:blipFill>
          <a:blip r:embed="rId5"/>
          <a:stretch>
            <a:fillRect/>
          </a:stretch>
        </p:blipFill>
        <p:spPr>
          <a:xfrm>
            <a:off x="6177891" y="2927305"/>
            <a:ext cx="4114386" cy="189080"/>
          </a:xfrm>
          <a:prstGeom prst="rect">
            <a:avLst/>
          </a:prstGeom>
        </p:spPr>
      </p:pic>
      <p:pic>
        <p:nvPicPr>
          <p:cNvPr id="8" name="그림 7"/>
          <p:cNvPicPr>
            <a:picLocks noChangeAspect="1"/>
          </p:cNvPicPr>
          <p:nvPr/>
        </p:nvPicPr>
        <p:blipFill>
          <a:blip r:embed="rId6"/>
          <a:stretch>
            <a:fillRect/>
          </a:stretch>
        </p:blipFill>
        <p:spPr>
          <a:xfrm>
            <a:off x="5224421" y="3590157"/>
            <a:ext cx="5326960" cy="1357080"/>
          </a:xfrm>
          <a:prstGeom prst="rect">
            <a:avLst/>
          </a:prstGeom>
        </p:spPr>
      </p:pic>
      <p:pic>
        <p:nvPicPr>
          <p:cNvPr id="9" name="그림 8"/>
          <p:cNvPicPr>
            <a:picLocks noChangeAspect="1"/>
          </p:cNvPicPr>
          <p:nvPr/>
        </p:nvPicPr>
        <p:blipFill>
          <a:blip r:embed="rId7"/>
          <a:stretch>
            <a:fillRect/>
          </a:stretch>
        </p:blipFill>
        <p:spPr>
          <a:xfrm>
            <a:off x="7518621" y="5161017"/>
            <a:ext cx="2895600" cy="257175"/>
          </a:xfrm>
          <a:prstGeom prst="rect">
            <a:avLst/>
          </a:prstGeom>
        </p:spPr>
      </p:pic>
      <p:pic>
        <p:nvPicPr>
          <p:cNvPr id="2" name="그림 1"/>
          <p:cNvPicPr>
            <a:picLocks noChangeAspect="1"/>
          </p:cNvPicPr>
          <p:nvPr/>
        </p:nvPicPr>
        <p:blipFill>
          <a:blip r:embed="rId8"/>
          <a:stretch>
            <a:fillRect/>
          </a:stretch>
        </p:blipFill>
        <p:spPr>
          <a:xfrm>
            <a:off x="0" y="3312082"/>
            <a:ext cx="5104503" cy="1273724"/>
          </a:xfrm>
          <a:prstGeom prst="rect">
            <a:avLst/>
          </a:prstGeom>
        </p:spPr>
      </p:pic>
      <p:pic>
        <p:nvPicPr>
          <p:cNvPr id="3" name="그림 2"/>
          <p:cNvPicPr>
            <a:picLocks noChangeAspect="1"/>
          </p:cNvPicPr>
          <p:nvPr/>
        </p:nvPicPr>
        <p:blipFill>
          <a:blip r:embed="rId9"/>
          <a:stretch>
            <a:fillRect/>
          </a:stretch>
        </p:blipFill>
        <p:spPr>
          <a:xfrm>
            <a:off x="2855308" y="4696512"/>
            <a:ext cx="1668140" cy="183150"/>
          </a:xfrm>
          <a:prstGeom prst="rect">
            <a:avLst/>
          </a:prstGeom>
        </p:spPr>
      </p:pic>
      <p:pic>
        <p:nvPicPr>
          <p:cNvPr id="10" name="그림 9"/>
          <p:cNvPicPr>
            <a:picLocks noChangeAspect="1"/>
          </p:cNvPicPr>
          <p:nvPr/>
        </p:nvPicPr>
        <p:blipFill>
          <a:blip r:embed="rId10"/>
          <a:stretch>
            <a:fillRect/>
          </a:stretch>
        </p:blipFill>
        <p:spPr>
          <a:xfrm>
            <a:off x="459593" y="5153733"/>
            <a:ext cx="4063855" cy="834255"/>
          </a:xfrm>
          <a:prstGeom prst="rect">
            <a:avLst/>
          </a:prstGeom>
        </p:spPr>
      </p:pic>
      <p:pic>
        <p:nvPicPr>
          <p:cNvPr id="11" name="그림 10"/>
          <p:cNvPicPr>
            <a:picLocks noChangeAspect="1"/>
          </p:cNvPicPr>
          <p:nvPr/>
        </p:nvPicPr>
        <p:blipFill>
          <a:blip r:embed="rId11"/>
          <a:stretch>
            <a:fillRect/>
          </a:stretch>
        </p:blipFill>
        <p:spPr>
          <a:xfrm>
            <a:off x="1220531" y="6035364"/>
            <a:ext cx="3302917" cy="149850"/>
          </a:xfrm>
          <a:prstGeom prst="rect">
            <a:avLst/>
          </a:prstGeom>
        </p:spPr>
      </p:pic>
    </p:spTree>
    <p:extLst>
      <p:ext uri="{BB962C8B-B14F-4D97-AF65-F5344CB8AC3E}">
        <p14:creationId xmlns:p14="http://schemas.microsoft.com/office/powerpoint/2010/main" val="12260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err="1"/>
              <a:t>Diagnosis_Imaging</a:t>
            </a:r>
            <a:endParaRPr lang="ko-KR" altLang="en-US" dirty="0"/>
          </a:p>
        </p:txBody>
      </p:sp>
      <p:pic>
        <p:nvPicPr>
          <p:cNvPr id="4" name="내용 개체 틀 3"/>
          <p:cNvPicPr>
            <a:picLocks noGrp="1" noChangeAspect="1"/>
          </p:cNvPicPr>
          <p:nvPr>
            <p:ph idx="1"/>
          </p:nvPr>
        </p:nvPicPr>
        <p:blipFill>
          <a:blip r:embed="rId3"/>
          <a:stretch>
            <a:fillRect/>
          </a:stretch>
        </p:blipFill>
        <p:spPr>
          <a:xfrm>
            <a:off x="699470" y="1691322"/>
            <a:ext cx="5971940" cy="1848150"/>
          </a:xfrm>
          <a:prstGeom prst="rect">
            <a:avLst/>
          </a:prstGeom>
        </p:spPr>
      </p:pic>
      <p:pic>
        <p:nvPicPr>
          <p:cNvPr id="5" name="내용 개체 틀 3"/>
          <p:cNvPicPr>
            <a:picLocks noChangeAspect="1"/>
          </p:cNvPicPr>
          <p:nvPr/>
        </p:nvPicPr>
        <p:blipFill>
          <a:blip r:embed="rId4"/>
          <a:stretch>
            <a:fillRect/>
          </a:stretch>
        </p:blipFill>
        <p:spPr>
          <a:xfrm>
            <a:off x="699470" y="3539472"/>
            <a:ext cx="5114769" cy="2924517"/>
          </a:xfrm>
          <a:prstGeom prst="rect">
            <a:avLst/>
          </a:prstGeom>
        </p:spPr>
      </p:pic>
      <p:pic>
        <p:nvPicPr>
          <p:cNvPr id="6" name="그림 5"/>
          <p:cNvPicPr>
            <a:picLocks noChangeAspect="1"/>
          </p:cNvPicPr>
          <p:nvPr/>
        </p:nvPicPr>
        <p:blipFill>
          <a:blip r:embed="rId5"/>
          <a:stretch>
            <a:fillRect/>
          </a:stretch>
        </p:blipFill>
        <p:spPr>
          <a:xfrm>
            <a:off x="6587050" y="3016884"/>
            <a:ext cx="5604950" cy="3821175"/>
          </a:xfrm>
          <a:prstGeom prst="rect">
            <a:avLst/>
          </a:prstGeom>
        </p:spPr>
      </p:pic>
      <p:cxnSp>
        <p:nvCxnSpPr>
          <p:cNvPr id="8" name="직선 화살표 연결선 7"/>
          <p:cNvCxnSpPr/>
          <p:nvPr/>
        </p:nvCxnSpPr>
        <p:spPr>
          <a:xfrm>
            <a:off x="5704885" y="4337331"/>
            <a:ext cx="2459979" cy="4126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직선 화살표 연결선 9"/>
          <p:cNvCxnSpPr/>
          <p:nvPr/>
        </p:nvCxnSpPr>
        <p:spPr>
          <a:xfrm flipV="1">
            <a:off x="5696793" y="4013650"/>
            <a:ext cx="5243639" cy="3155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직선 화살표 연결선 11"/>
          <p:cNvCxnSpPr/>
          <p:nvPr/>
        </p:nvCxnSpPr>
        <p:spPr>
          <a:xfrm>
            <a:off x="2727016" y="4750025"/>
            <a:ext cx="7727894" cy="8862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직선 화살표 연결선 13"/>
          <p:cNvCxnSpPr/>
          <p:nvPr/>
        </p:nvCxnSpPr>
        <p:spPr>
          <a:xfrm>
            <a:off x="3625232" y="5193136"/>
            <a:ext cx="6069026" cy="560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그림 10"/>
          <p:cNvPicPr>
            <a:picLocks noChangeAspect="1"/>
          </p:cNvPicPr>
          <p:nvPr/>
        </p:nvPicPr>
        <p:blipFill rotWithShape="1">
          <a:blip r:embed="rId6"/>
          <a:srcRect r="44547" b="6213"/>
          <a:stretch/>
        </p:blipFill>
        <p:spPr>
          <a:xfrm>
            <a:off x="4004080" y="6490985"/>
            <a:ext cx="1725081" cy="194559"/>
          </a:xfrm>
          <a:prstGeom prst="rect">
            <a:avLst/>
          </a:prstGeom>
        </p:spPr>
      </p:pic>
    </p:spTree>
    <p:extLst>
      <p:ext uri="{BB962C8B-B14F-4D97-AF65-F5344CB8AC3E}">
        <p14:creationId xmlns:p14="http://schemas.microsoft.com/office/powerpoint/2010/main" val="1445287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p:cNvPicPr>
            <a:picLocks noChangeAspect="1"/>
          </p:cNvPicPr>
          <p:nvPr/>
        </p:nvPicPr>
        <p:blipFill>
          <a:blip r:embed="rId2"/>
          <a:stretch>
            <a:fillRect/>
          </a:stretch>
        </p:blipFill>
        <p:spPr>
          <a:xfrm>
            <a:off x="2192941" y="169933"/>
            <a:ext cx="7363752" cy="1468637"/>
          </a:xfrm>
          <a:prstGeom prst="rect">
            <a:avLst/>
          </a:prstGeom>
        </p:spPr>
      </p:pic>
      <p:pic>
        <p:nvPicPr>
          <p:cNvPr id="4" name="내용 개체 틀 3"/>
          <p:cNvPicPr>
            <a:picLocks noGrp="1" noChangeAspect="1"/>
          </p:cNvPicPr>
          <p:nvPr>
            <p:ph idx="1"/>
          </p:nvPr>
        </p:nvPicPr>
        <p:blipFill>
          <a:blip r:embed="rId3"/>
          <a:stretch>
            <a:fillRect/>
          </a:stretch>
        </p:blipFill>
        <p:spPr>
          <a:xfrm>
            <a:off x="1840447" y="2071766"/>
            <a:ext cx="3503714" cy="3907926"/>
          </a:xfrm>
          <a:prstGeom prst="rect">
            <a:avLst/>
          </a:prstGeom>
        </p:spPr>
      </p:pic>
      <p:pic>
        <p:nvPicPr>
          <p:cNvPr id="5" name="내용 개체 틀 5"/>
          <p:cNvPicPr>
            <a:picLocks noChangeAspect="1"/>
          </p:cNvPicPr>
          <p:nvPr/>
        </p:nvPicPr>
        <p:blipFill rotWithShape="1">
          <a:blip r:embed="rId4"/>
          <a:srcRect r="23597"/>
          <a:stretch/>
        </p:blipFill>
        <p:spPr>
          <a:xfrm>
            <a:off x="6102927" y="1958477"/>
            <a:ext cx="3285366" cy="4351338"/>
          </a:xfrm>
          <a:prstGeom prst="rect">
            <a:avLst/>
          </a:prstGeom>
        </p:spPr>
      </p:pic>
      <p:pic>
        <p:nvPicPr>
          <p:cNvPr id="7" name="그림 6"/>
          <p:cNvPicPr>
            <a:picLocks noChangeAspect="1"/>
          </p:cNvPicPr>
          <p:nvPr/>
        </p:nvPicPr>
        <p:blipFill>
          <a:blip r:embed="rId5"/>
          <a:stretch>
            <a:fillRect/>
          </a:stretch>
        </p:blipFill>
        <p:spPr>
          <a:xfrm>
            <a:off x="10023418" y="6549975"/>
            <a:ext cx="2168582" cy="308025"/>
          </a:xfrm>
          <a:prstGeom prst="rect">
            <a:avLst/>
          </a:prstGeom>
        </p:spPr>
      </p:pic>
    </p:spTree>
    <p:extLst>
      <p:ext uri="{BB962C8B-B14F-4D97-AF65-F5344CB8AC3E}">
        <p14:creationId xmlns:p14="http://schemas.microsoft.com/office/powerpoint/2010/main" val="2195599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err="1"/>
              <a:t>Bronchogram</a:t>
            </a:r>
            <a:r>
              <a:rPr lang="en-US" altLang="ko-KR" dirty="0"/>
              <a:t> </a:t>
            </a:r>
            <a:endParaRPr lang="ko-KR" altLang="en-US" dirty="0"/>
          </a:p>
        </p:txBody>
      </p:sp>
      <p:pic>
        <p:nvPicPr>
          <p:cNvPr id="6" name="내용 개체 틀 5"/>
          <p:cNvPicPr>
            <a:picLocks noGrp="1" noChangeAspect="1"/>
          </p:cNvPicPr>
          <p:nvPr>
            <p:ph idx="1"/>
          </p:nvPr>
        </p:nvPicPr>
        <p:blipFill rotWithShape="1">
          <a:blip r:embed="rId2"/>
          <a:srcRect l="22019" r="35829"/>
          <a:stretch/>
        </p:blipFill>
        <p:spPr>
          <a:xfrm>
            <a:off x="56644" y="1812616"/>
            <a:ext cx="1812616" cy="4351338"/>
          </a:xfrm>
          <a:prstGeom prst="rect">
            <a:avLst/>
          </a:prstGeom>
        </p:spPr>
      </p:pic>
      <p:pic>
        <p:nvPicPr>
          <p:cNvPr id="7" name="내용 개체 틀 3"/>
          <p:cNvPicPr>
            <a:picLocks noChangeAspect="1"/>
          </p:cNvPicPr>
          <p:nvPr/>
        </p:nvPicPr>
        <p:blipFill rotWithShape="1">
          <a:blip r:embed="rId3"/>
          <a:srcRect r="21375"/>
          <a:stretch/>
        </p:blipFill>
        <p:spPr>
          <a:xfrm>
            <a:off x="1951529" y="1812616"/>
            <a:ext cx="2476163" cy="4351338"/>
          </a:xfrm>
          <a:prstGeom prst="rect">
            <a:avLst/>
          </a:prstGeom>
        </p:spPr>
      </p:pic>
      <p:pic>
        <p:nvPicPr>
          <p:cNvPr id="10" name="내용 개체 틀 3"/>
          <p:cNvPicPr>
            <a:picLocks noChangeAspect="1"/>
          </p:cNvPicPr>
          <p:nvPr/>
        </p:nvPicPr>
        <p:blipFill rotWithShape="1">
          <a:blip r:embed="rId4"/>
          <a:srcRect l="20171" r="5932"/>
          <a:stretch/>
        </p:blipFill>
        <p:spPr>
          <a:xfrm>
            <a:off x="4504567" y="1812616"/>
            <a:ext cx="3528127" cy="4351338"/>
          </a:xfrm>
          <a:prstGeom prst="rect">
            <a:avLst/>
          </a:prstGeom>
        </p:spPr>
      </p:pic>
      <p:pic>
        <p:nvPicPr>
          <p:cNvPr id="11" name="내용 개체 틀 3"/>
          <p:cNvPicPr>
            <a:picLocks noChangeAspect="1"/>
          </p:cNvPicPr>
          <p:nvPr/>
        </p:nvPicPr>
        <p:blipFill rotWithShape="1">
          <a:blip r:embed="rId5"/>
          <a:srcRect l="20215" r="10520"/>
          <a:stretch/>
        </p:blipFill>
        <p:spPr>
          <a:xfrm>
            <a:off x="8097430" y="1812616"/>
            <a:ext cx="3981281" cy="4351338"/>
          </a:xfrm>
          <a:prstGeom prst="rect">
            <a:avLst/>
          </a:prstGeom>
        </p:spPr>
      </p:pic>
      <p:sp>
        <p:nvSpPr>
          <p:cNvPr id="12" name="TextBox 11"/>
          <p:cNvSpPr txBox="1"/>
          <p:nvPr/>
        </p:nvSpPr>
        <p:spPr>
          <a:xfrm>
            <a:off x="2435702" y="6285248"/>
            <a:ext cx="1221897" cy="369332"/>
          </a:xfrm>
          <a:prstGeom prst="rect">
            <a:avLst/>
          </a:prstGeom>
          <a:noFill/>
        </p:spPr>
        <p:txBody>
          <a:bodyPr wrap="square" rtlCol="0">
            <a:spAutoFit/>
          </a:bodyPr>
          <a:lstStyle/>
          <a:p>
            <a:r>
              <a:rPr lang="en-US" altLang="ko-KR" dirty="0"/>
              <a:t>Cylindrical</a:t>
            </a:r>
            <a:endParaRPr lang="ko-KR" altLang="en-US" dirty="0"/>
          </a:p>
        </p:txBody>
      </p:sp>
      <p:sp>
        <p:nvSpPr>
          <p:cNvPr id="13" name="TextBox 12"/>
          <p:cNvSpPr txBox="1"/>
          <p:nvPr/>
        </p:nvSpPr>
        <p:spPr>
          <a:xfrm>
            <a:off x="5339394" y="6285248"/>
            <a:ext cx="1221897" cy="369332"/>
          </a:xfrm>
          <a:prstGeom prst="rect">
            <a:avLst/>
          </a:prstGeom>
          <a:noFill/>
        </p:spPr>
        <p:txBody>
          <a:bodyPr wrap="square" rtlCol="0">
            <a:spAutoFit/>
          </a:bodyPr>
          <a:lstStyle/>
          <a:p>
            <a:r>
              <a:rPr lang="en-US" altLang="ko-KR" dirty="0"/>
              <a:t>Varicose</a:t>
            </a:r>
            <a:endParaRPr lang="ko-KR" altLang="en-US" dirty="0"/>
          </a:p>
        </p:txBody>
      </p:sp>
      <p:sp>
        <p:nvSpPr>
          <p:cNvPr id="14" name="TextBox 13"/>
          <p:cNvSpPr txBox="1"/>
          <p:nvPr/>
        </p:nvSpPr>
        <p:spPr>
          <a:xfrm>
            <a:off x="8566768" y="6321994"/>
            <a:ext cx="1847682" cy="369332"/>
          </a:xfrm>
          <a:prstGeom prst="rect">
            <a:avLst/>
          </a:prstGeom>
          <a:noFill/>
        </p:spPr>
        <p:txBody>
          <a:bodyPr wrap="square" rtlCol="0">
            <a:spAutoFit/>
          </a:bodyPr>
          <a:lstStyle/>
          <a:p>
            <a:r>
              <a:rPr lang="en-US" altLang="ko-KR" dirty="0"/>
              <a:t>Cystic or saccular </a:t>
            </a:r>
            <a:endParaRPr lang="ko-KR" altLang="en-US" dirty="0"/>
          </a:p>
        </p:txBody>
      </p:sp>
      <p:sp>
        <p:nvSpPr>
          <p:cNvPr id="15" name="TextBox 14"/>
          <p:cNvSpPr txBox="1"/>
          <p:nvPr/>
        </p:nvSpPr>
        <p:spPr>
          <a:xfrm>
            <a:off x="492275" y="6287362"/>
            <a:ext cx="1221897" cy="369332"/>
          </a:xfrm>
          <a:prstGeom prst="rect">
            <a:avLst/>
          </a:prstGeom>
          <a:noFill/>
        </p:spPr>
        <p:txBody>
          <a:bodyPr wrap="square" rtlCol="0">
            <a:spAutoFit/>
          </a:bodyPr>
          <a:lstStyle/>
          <a:p>
            <a:r>
              <a:rPr lang="en-US" altLang="ko-KR" dirty="0"/>
              <a:t>Normal</a:t>
            </a:r>
            <a:endParaRPr lang="ko-KR" altLang="en-US" dirty="0"/>
          </a:p>
        </p:txBody>
      </p:sp>
      <p:pic>
        <p:nvPicPr>
          <p:cNvPr id="16" name="그림 15"/>
          <p:cNvPicPr>
            <a:picLocks noChangeAspect="1"/>
          </p:cNvPicPr>
          <p:nvPr/>
        </p:nvPicPr>
        <p:blipFill>
          <a:blip r:embed="rId6"/>
          <a:stretch>
            <a:fillRect/>
          </a:stretch>
        </p:blipFill>
        <p:spPr>
          <a:xfrm>
            <a:off x="10414450" y="6591717"/>
            <a:ext cx="1777550" cy="252483"/>
          </a:xfrm>
          <a:prstGeom prst="rect">
            <a:avLst/>
          </a:prstGeom>
        </p:spPr>
      </p:pic>
    </p:spTree>
    <p:extLst>
      <p:ext uri="{BB962C8B-B14F-4D97-AF65-F5344CB8AC3E}">
        <p14:creationId xmlns:p14="http://schemas.microsoft.com/office/powerpoint/2010/main" val="3082855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715655" y="-79302"/>
            <a:ext cx="10515600" cy="1325562"/>
          </a:xfrm>
        </p:spPr>
        <p:txBody>
          <a:bodyPr/>
          <a:lstStyle/>
          <a:p>
            <a:r>
              <a:rPr lang="en-US" altLang="ko-KR" dirty="0"/>
              <a:t>CT findings</a:t>
            </a:r>
            <a:endParaRPr lang="ko-KR" altLang="en-US" dirty="0"/>
          </a:p>
        </p:txBody>
      </p:sp>
      <p:pic>
        <p:nvPicPr>
          <p:cNvPr id="4" name="내용 개체 틀 3"/>
          <p:cNvPicPr>
            <a:picLocks noGrp="1" noChangeAspect="1"/>
          </p:cNvPicPr>
          <p:nvPr>
            <p:ph idx="1"/>
          </p:nvPr>
        </p:nvPicPr>
        <p:blipFill rotWithShape="1">
          <a:blip r:embed="rId3">
            <a:extLst>
              <a:ext uri="{28A0092B-C50C-407E-A947-70E740481C1C}">
                <a14:useLocalDpi xmlns:a14="http://schemas.microsoft.com/office/drawing/2010/main" val="0"/>
              </a:ext>
            </a:extLst>
          </a:blip>
          <a:srcRect l="10116" r="11622" b="3824"/>
          <a:stretch/>
        </p:blipFill>
        <p:spPr>
          <a:xfrm>
            <a:off x="1230721" y="3702388"/>
            <a:ext cx="2131758" cy="3271465"/>
          </a:xfrm>
        </p:spPr>
      </p:pic>
      <p:pic>
        <p:nvPicPr>
          <p:cNvPr id="5" name="내용 개체 틀 3"/>
          <p:cNvPicPr>
            <a:picLocks noChangeAspect="1"/>
          </p:cNvPicPr>
          <p:nvPr/>
        </p:nvPicPr>
        <p:blipFill rotWithShape="1">
          <a:blip r:embed="rId4">
            <a:extLst>
              <a:ext uri="{28A0092B-C50C-407E-A947-70E740481C1C}">
                <a14:useLocalDpi xmlns:a14="http://schemas.microsoft.com/office/drawing/2010/main" val="0"/>
              </a:ext>
            </a:extLst>
          </a:blip>
          <a:srcRect l="3114" t="5021" r="5948" b="12968"/>
          <a:stretch/>
        </p:blipFill>
        <p:spPr>
          <a:xfrm>
            <a:off x="7903222" y="2373921"/>
            <a:ext cx="3957005" cy="3568589"/>
          </a:xfrm>
          <a:prstGeom prst="rect">
            <a:avLst/>
          </a:prstGeom>
        </p:spPr>
      </p:pic>
      <p:pic>
        <p:nvPicPr>
          <p:cNvPr id="6" name="그림 5"/>
          <p:cNvPicPr>
            <a:picLocks noChangeAspect="1"/>
          </p:cNvPicPr>
          <p:nvPr/>
        </p:nvPicPr>
        <p:blipFill rotWithShape="1">
          <a:blip r:embed="rId5"/>
          <a:srcRect b="36465"/>
          <a:stretch/>
        </p:blipFill>
        <p:spPr>
          <a:xfrm>
            <a:off x="4517013" y="1114225"/>
            <a:ext cx="3171825" cy="3043990"/>
          </a:xfrm>
          <a:prstGeom prst="rect">
            <a:avLst/>
          </a:prstGeom>
        </p:spPr>
      </p:pic>
      <p:pic>
        <p:nvPicPr>
          <p:cNvPr id="7" name="그림 6"/>
          <p:cNvPicPr>
            <a:picLocks noChangeAspect="1"/>
          </p:cNvPicPr>
          <p:nvPr/>
        </p:nvPicPr>
        <p:blipFill>
          <a:blip r:embed="rId6"/>
          <a:stretch>
            <a:fillRect/>
          </a:stretch>
        </p:blipFill>
        <p:spPr>
          <a:xfrm>
            <a:off x="4953351" y="4232471"/>
            <a:ext cx="2183824" cy="2552700"/>
          </a:xfrm>
          <a:prstGeom prst="rect">
            <a:avLst/>
          </a:prstGeom>
        </p:spPr>
      </p:pic>
      <p:pic>
        <p:nvPicPr>
          <p:cNvPr id="8" name="그림 7"/>
          <p:cNvPicPr>
            <a:picLocks noChangeAspect="1"/>
          </p:cNvPicPr>
          <p:nvPr/>
        </p:nvPicPr>
        <p:blipFill>
          <a:blip r:embed="rId7"/>
          <a:stretch>
            <a:fillRect/>
          </a:stretch>
        </p:blipFill>
        <p:spPr>
          <a:xfrm>
            <a:off x="1230721" y="1009169"/>
            <a:ext cx="2131758" cy="3386137"/>
          </a:xfrm>
          <a:prstGeom prst="rect">
            <a:avLst/>
          </a:prstGeom>
        </p:spPr>
      </p:pic>
    </p:spTree>
    <p:extLst>
      <p:ext uri="{BB962C8B-B14F-4D97-AF65-F5344CB8AC3E}">
        <p14:creationId xmlns:p14="http://schemas.microsoft.com/office/powerpoint/2010/main" val="105105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a:stretch>
            <a:fillRect/>
          </a:stretch>
        </p:blipFill>
        <p:spPr>
          <a:xfrm>
            <a:off x="1165233" y="238609"/>
            <a:ext cx="9875387" cy="2905425"/>
          </a:xfrm>
          <a:prstGeom prst="rect">
            <a:avLst/>
          </a:prstGeom>
        </p:spPr>
      </p:pic>
      <p:pic>
        <p:nvPicPr>
          <p:cNvPr id="5" name="그림 4"/>
          <p:cNvPicPr>
            <a:picLocks noChangeAspect="1"/>
          </p:cNvPicPr>
          <p:nvPr/>
        </p:nvPicPr>
        <p:blipFill>
          <a:blip r:embed="rId4"/>
          <a:stretch>
            <a:fillRect/>
          </a:stretch>
        </p:blipFill>
        <p:spPr>
          <a:xfrm>
            <a:off x="2366293" y="3617298"/>
            <a:ext cx="7473266" cy="2089575"/>
          </a:xfrm>
          <a:prstGeom prst="rect">
            <a:avLst/>
          </a:prstGeom>
        </p:spPr>
      </p:pic>
      <p:pic>
        <p:nvPicPr>
          <p:cNvPr id="6" name="그림 5"/>
          <p:cNvPicPr>
            <a:picLocks noChangeAspect="1"/>
          </p:cNvPicPr>
          <p:nvPr/>
        </p:nvPicPr>
        <p:blipFill>
          <a:blip r:embed="rId5"/>
          <a:stretch>
            <a:fillRect/>
          </a:stretch>
        </p:blipFill>
        <p:spPr>
          <a:xfrm>
            <a:off x="8788995" y="6574950"/>
            <a:ext cx="3403005" cy="283050"/>
          </a:xfrm>
          <a:prstGeom prst="rect">
            <a:avLst/>
          </a:prstGeom>
        </p:spPr>
      </p:pic>
    </p:spTree>
    <p:extLst>
      <p:ext uri="{BB962C8B-B14F-4D97-AF65-F5344CB8AC3E}">
        <p14:creationId xmlns:p14="http://schemas.microsoft.com/office/powerpoint/2010/main" val="3070134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err="1"/>
              <a:t>Aetiologies</a:t>
            </a:r>
            <a:r>
              <a:rPr lang="en-US" altLang="ko-KR" dirty="0"/>
              <a:t> and Diagnostic tests</a:t>
            </a:r>
            <a:endParaRPr lang="ko-KR" alt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81553" y="1434592"/>
            <a:ext cx="8813613" cy="5221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직사각형 4"/>
          <p:cNvSpPr/>
          <p:nvPr/>
        </p:nvSpPr>
        <p:spPr>
          <a:xfrm>
            <a:off x="10621181" y="6642556"/>
            <a:ext cx="1645002" cy="246221"/>
          </a:xfrm>
          <a:prstGeom prst="rect">
            <a:avLst/>
          </a:prstGeom>
        </p:spPr>
        <p:txBody>
          <a:bodyPr wrap="none">
            <a:spAutoFit/>
          </a:bodyPr>
          <a:lstStyle/>
          <a:p>
            <a:r>
              <a:rPr lang="en-US" altLang="ko-KR" sz="1000" dirty="0">
                <a:solidFill>
                  <a:srgbClr val="000000"/>
                </a:solidFill>
                <a:latin typeface="Times New Roman" panose="02020603050405020304" pitchFamily="18" charset="0"/>
                <a:cs typeface="Times New Roman" panose="02020603050405020304" pitchFamily="18" charset="0"/>
              </a:rPr>
              <a:t>Nature Reviews,(2018) 4:45</a:t>
            </a:r>
            <a:endParaRPr lang="ko-KR" altLang="en-US" sz="1000" dirty="0">
              <a:latin typeface="Times New Roman" panose="02020603050405020304" pitchFamily="18" charset="0"/>
              <a:cs typeface="Times New Roman" panose="02020603050405020304" pitchFamily="18" charset="0"/>
            </a:endParaRPr>
          </a:p>
        </p:txBody>
      </p:sp>
      <p:sp>
        <p:nvSpPr>
          <p:cNvPr id="6" name="모서리가 둥근 직사각형 5"/>
          <p:cNvSpPr/>
          <p:nvPr/>
        </p:nvSpPr>
        <p:spPr>
          <a:xfrm>
            <a:off x="5025910" y="1846340"/>
            <a:ext cx="1045969" cy="296029"/>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모서리가 둥근 직사각형 6"/>
          <p:cNvSpPr/>
          <p:nvPr/>
        </p:nvSpPr>
        <p:spPr>
          <a:xfrm>
            <a:off x="5025909" y="2760154"/>
            <a:ext cx="3348415" cy="296029"/>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모서리가 둥근 직사각형 7"/>
          <p:cNvSpPr/>
          <p:nvPr/>
        </p:nvSpPr>
        <p:spPr>
          <a:xfrm>
            <a:off x="5736380" y="4782509"/>
            <a:ext cx="822302" cy="221413"/>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모서리가 둥근 직사각형 8"/>
          <p:cNvSpPr/>
          <p:nvPr/>
        </p:nvSpPr>
        <p:spPr>
          <a:xfrm>
            <a:off x="5088407" y="5533747"/>
            <a:ext cx="647974" cy="296029"/>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모서리가 둥근 직사각형 9"/>
          <p:cNvSpPr/>
          <p:nvPr/>
        </p:nvSpPr>
        <p:spPr>
          <a:xfrm>
            <a:off x="8400638" y="1846340"/>
            <a:ext cx="1215598" cy="296029"/>
          </a:xfrm>
          <a:prstGeom prst="round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모서리가 둥근 직사각형 10"/>
          <p:cNvSpPr/>
          <p:nvPr/>
        </p:nvSpPr>
        <p:spPr>
          <a:xfrm>
            <a:off x="8460940" y="2760154"/>
            <a:ext cx="1538253" cy="296029"/>
          </a:xfrm>
          <a:prstGeom prst="round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모서리가 둥근 직사각형 11"/>
          <p:cNvSpPr/>
          <p:nvPr/>
        </p:nvSpPr>
        <p:spPr>
          <a:xfrm>
            <a:off x="8400637" y="4631206"/>
            <a:ext cx="1414361" cy="224701"/>
          </a:xfrm>
          <a:prstGeom prst="round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모서리가 둥근 직사각형 12"/>
          <p:cNvSpPr/>
          <p:nvPr/>
        </p:nvSpPr>
        <p:spPr>
          <a:xfrm>
            <a:off x="8460940" y="5545020"/>
            <a:ext cx="1722450" cy="546594"/>
          </a:xfrm>
          <a:prstGeom prst="round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275155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err="1"/>
              <a:t>Aetiologies</a:t>
            </a:r>
            <a:r>
              <a:rPr lang="en-US" altLang="ko-KR" dirty="0"/>
              <a:t> and Diagnostic tests</a:t>
            </a:r>
            <a:endParaRPr lang="ko-KR" alt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2427" y="1346721"/>
            <a:ext cx="7747656" cy="5418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직사각형 4"/>
          <p:cNvSpPr/>
          <p:nvPr/>
        </p:nvSpPr>
        <p:spPr>
          <a:xfrm>
            <a:off x="10621181" y="6642556"/>
            <a:ext cx="1645002" cy="246221"/>
          </a:xfrm>
          <a:prstGeom prst="rect">
            <a:avLst/>
          </a:prstGeom>
        </p:spPr>
        <p:txBody>
          <a:bodyPr wrap="none">
            <a:spAutoFit/>
          </a:bodyPr>
          <a:lstStyle/>
          <a:p>
            <a:r>
              <a:rPr lang="en-US" altLang="ko-KR" sz="1000" dirty="0">
                <a:solidFill>
                  <a:srgbClr val="000000"/>
                </a:solidFill>
                <a:latin typeface="Times New Roman" panose="02020603050405020304" pitchFamily="18" charset="0"/>
                <a:cs typeface="Times New Roman" panose="02020603050405020304" pitchFamily="18" charset="0"/>
              </a:rPr>
              <a:t>Nature Reviews,(2018) 4:45</a:t>
            </a:r>
            <a:endParaRPr lang="ko-KR" altLang="en-US" sz="1000" dirty="0">
              <a:latin typeface="Times New Roman" panose="02020603050405020304" pitchFamily="18" charset="0"/>
              <a:cs typeface="Times New Roman" panose="02020603050405020304" pitchFamily="18" charset="0"/>
            </a:endParaRPr>
          </a:p>
        </p:txBody>
      </p:sp>
      <p:sp>
        <p:nvSpPr>
          <p:cNvPr id="6" name="모서리가 둥근 직사각형 5"/>
          <p:cNvSpPr/>
          <p:nvPr/>
        </p:nvSpPr>
        <p:spPr>
          <a:xfrm>
            <a:off x="1966947" y="1691322"/>
            <a:ext cx="1756437" cy="239952"/>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모서리가 둥근 직사각형 6"/>
          <p:cNvSpPr/>
          <p:nvPr/>
        </p:nvSpPr>
        <p:spPr>
          <a:xfrm>
            <a:off x="5125684" y="3284396"/>
            <a:ext cx="1867174" cy="239952"/>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모서리가 둥근 직사각형 7"/>
          <p:cNvSpPr/>
          <p:nvPr/>
        </p:nvSpPr>
        <p:spPr>
          <a:xfrm>
            <a:off x="6466584" y="3633051"/>
            <a:ext cx="684156" cy="239952"/>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모서리가 둥근 직사각형 8"/>
          <p:cNvSpPr/>
          <p:nvPr/>
        </p:nvSpPr>
        <p:spPr>
          <a:xfrm>
            <a:off x="7973041" y="1488958"/>
            <a:ext cx="1374890" cy="214893"/>
          </a:xfrm>
          <a:prstGeom prst="round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모서리가 둥근 직사각형 9"/>
          <p:cNvSpPr/>
          <p:nvPr/>
        </p:nvSpPr>
        <p:spPr>
          <a:xfrm>
            <a:off x="7973040" y="3284396"/>
            <a:ext cx="1638027" cy="214893"/>
          </a:xfrm>
          <a:prstGeom prst="round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모서리가 둥근 직사각형 10"/>
          <p:cNvSpPr/>
          <p:nvPr/>
        </p:nvSpPr>
        <p:spPr>
          <a:xfrm>
            <a:off x="7973039" y="3633051"/>
            <a:ext cx="1638027" cy="327156"/>
          </a:xfrm>
          <a:prstGeom prst="round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모서리가 둥근 직사각형 11"/>
          <p:cNvSpPr/>
          <p:nvPr/>
        </p:nvSpPr>
        <p:spPr>
          <a:xfrm>
            <a:off x="4994115" y="4361491"/>
            <a:ext cx="684156" cy="176710"/>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모서리가 둥근 직사각형 12"/>
          <p:cNvSpPr/>
          <p:nvPr/>
        </p:nvSpPr>
        <p:spPr>
          <a:xfrm>
            <a:off x="5125684" y="4724400"/>
            <a:ext cx="684156" cy="176710"/>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모서리가 둥근 직사각형 13"/>
          <p:cNvSpPr/>
          <p:nvPr/>
        </p:nvSpPr>
        <p:spPr>
          <a:xfrm>
            <a:off x="5129510" y="5029067"/>
            <a:ext cx="2093592" cy="176710"/>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575271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Initial evaluation</a:t>
            </a:r>
            <a:endParaRPr lang="ko-KR" altLang="en-US" dirty="0"/>
          </a:p>
        </p:txBody>
      </p:sp>
      <p:pic>
        <p:nvPicPr>
          <p:cNvPr id="6" name="내용 개체 틀 5"/>
          <p:cNvPicPr>
            <a:picLocks noGrp="1" noChangeAspect="1"/>
          </p:cNvPicPr>
          <p:nvPr>
            <p:ph idx="1"/>
          </p:nvPr>
        </p:nvPicPr>
        <p:blipFill>
          <a:blip r:embed="rId2"/>
          <a:stretch>
            <a:fillRect/>
          </a:stretch>
        </p:blipFill>
        <p:spPr>
          <a:xfrm>
            <a:off x="97648" y="1561763"/>
            <a:ext cx="6428227" cy="5089890"/>
          </a:xfrm>
          <a:prstGeom prst="rect">
            <a:avLst/>
          </a:prstGeom>
        </p:spPr>
      </p:pic>
      <p:pic>
        <p:nvPicPr>
          <p:cNvPr id="7" name="내용 개체 틀 3"/>
          <p:cNvPicPr>
            <a:picLocks noChangeAspect="1"/>
          </p:cNvPicPr>
          <p:nvPr/>
        </p:nvPicPr>
        <p:blipFill>
          <a:blip r:embed="rId3"/>
          <a:stretch>
            <a:fillRect/>
          </a:stretch>
        </p:blipFill>
        <p:spPr>
          <a:xfrm>
            <a:off x="6600400" y="2112108"/>
            <a:ext cx="5591600" cy="3107255"/>
          </a:xfrm>
          <a:prstGeom prst="rect">
            <a:avLst/>
          </a:prstGeom>
        </p:spPr>
      </p:pic>
      <p:sp>
        <p:nvSpPr>
          <p:cNvPr id="8" name="TextBox 7"/>
          <p:cNvSpPr txBox="1"/>
          <p:nvPr/>
        </p:nvSpPr>
        <p:spPr>
          <a:xfrm>
            <a:off x="6959150" y="5583504"/>
            <a:ext cx="3722337" cy="1200329"/>
          </a:xfrm>
          <a:prstGeom prst="rect">
            <a:avLst/>
          </a:prstGeom>
          <a:noFill/>
        </p:spPr>
        <p:txBody>
          <a:bodyPr wrap="square" rtlCol="0">
            <a:spAutoFit/>
          </a:bodyPr>
          <a:lstStyle/>
          <a:p>
            <a:r>
              <a:rPr lang="en-US" altLang="ko-KR" dirty="0"/>
              <a:t>-Spirometry is useful</a:t>
            </a:r>
          </a:p>
          <a:p>
            <a:r>
              <a:rPr lang="en-US" altLang="ko-KR" dirty="0"/>
              <a:t>-Bronchoscopy is not required routinely (except F.B.)</a:t>
            </a:r>
            <a:endParaRPr lang="ko-KR" altLang="en-US" dirty="0"/>
          </a:p>
          <a:p>
            <a:endParaRPr lang="ko-KR" altLang="en-US" dirty="0"/>
          </a:p>
        </p:txBody>
      </p:sp>
      <p:pic>
        <p:nvPicPr>
          <p:cNvPr id="9" name="그림 8"/>
          <p:cNvPicPr>
            <a:picLocks noChangeAspect="1"/>
          </p:cNvPicPr>
          <p:nvPr/>
        </p:nvPicPr>
        <p:blipFill rotWithShape="1">
          <a:blip r:embed="rId4"/>
          <a:srcRect r="44547" b="6213"/>
          <a:stretch/>
        </p:blipFill>
        <p:spPr>
          <a:xfrm>
            <a:off x="10381616" y="6663441"/>
            <a:ext cx="1725081" cy="194559"/>
          </a:xfrm>
          <a:prstGeom prst="rect">
            <a:avLst/>
          </a:prstGeom>
        </p:spPr>
      </p:pic>
      <p:sp>
        <p:nvSpPr>
          <p:cNvPr id="10" name="모서리가 둥근 직사각형 9"/>
          <p:cNvSpPr/>
          <p:nvPr/>
        </p:nvSpPr>
        <p:spPr>
          <a:xfrm>
            <a:off x="468163" y="1541787"/>
            <a:ext cx="2544751" cy="239952"/>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모서리가 둥근 직사각형 10"/>
          <p:cNvSpPr/>
          <p:nvPr/>
        </p:nvSpPr>
        <p:spPr>
          <a:xfrm>
            <a:off x="845127" y="2857766"/>
            <a:ext cx="5595144" cy="239952"/>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모서리가 둥근 직사각형 11"/>
          <p:cNvSpPr/>
          <p:nvPr/>
        </p:nvSpPr>
        <p:spPr>
          <a:xfrm>
            <a:off x="721234" y="3171748"/>
            <a:ext cx="5595144" cy="239952"/>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모서리가 둥근 직사각형 12"/>
          <p:cNvSpPr/>
          <p:nvPr/>
        </p:nvSpPr>
        <p:spPr>
          <a:xfrm>
            <a:off x="3463462" y="3425783"/>
            <a:ext cx="1707174" cy="239952"/>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모서리가 둥근 직사각형 13"/>
          <p:cNvSpPr/>
          <p:nvPr/>
        </p:nvSpPr>
        <p:spPr>
          <a:xfrm>
            <a:off x="2958020" y="3679818"/>
            <a:ext cx="3291476" cy="239952"/>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모서리가 둥근 직사각형 14"/>
          <p:cNvSpPr/>
          <p:nvPr/>
        </p:nvSpPr>
        <p:spPr>
          <a:xfrm>
            <a:off x="845127" y="3947936"/>
            <a:ext cx="1062614" cy="239952"/>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모서리가 둥근 직사각형 15"/>
          <p:cNvSpPr/>
          <p:nvPr/>
        </p:nvSpPr>
        <p:spPr>
          <a:xfrm>
            <a:off x="845127" y="4238734"/>
            <a:ext cx="2523023" cy="239952"/>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모서리가 둥근 직사각형 16"/>
          <p:cNvSpPr/>
          <p:nvPr/>
        </p:nvSpPr>
        <p:spPr>
          <a:xfrm>
            <a:off x="3820889" y="4754709"/>
            <a:ext cx="2495489" cy="239952"/>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모서리가 둥근 직사각형 17"/>
          <p:cNvSpPr/>
          <p:nvPr/>
        </p:nvSpPr>
        <p:spPr>
          <a:xfrm>
            <a:off x="872661" y="5065768"/>
            <a:ext cx="4843984" cy="239952"/>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 name="직선 연결선 3"/>
          <p:cNvCxnSpPr/>
          <p:nvPr/>
        </p:nvCxnSpPr>
        <p:spPr>
          <a:xfrm>
            <a:off x="7006014" y="2335338"/>
            <a:ext cx="1907741" cy="65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직선 연결선 18"/>
          <p:cNvCxnSpPr/>
          <p:nvPr/>
        </p:nvCxnSpPr>
        <p:spPr>
          <a:xfrm>
            <a:off x="6959150" y="3356089"/>
            <a:ext cx="1408597" cy="5482"/>
          </a:xfrm>
          <a:prstGeom prst="line">
            <a:avLst/>
          </a:prstGeom>
        </p:spPr>
        <p:style>
          <a:lnRef idx="1">
            <a:schemeClr val="accent1"/>
          </a:lnRef>
          <a:fillRef idx="0">
            <a:schemeClr val="accent1"/>
          </a:fillRef>
          <a:effectRef idx="0">
            <a:schemeClr val="accent1"/>
          </a:effectRef>
          <a:fontRef idx="minor">
            <a:schemeClr val="tx1"/>
          </a:fontRef>
        </p:style>
      </p:cxnSp>
      <p:sp>
        <p:nvSpPr>
          <p:cNvPr id="20" name="모서리가 둥근 직사각형 19"/>
          <p:cNvSpPr/>
          <p:nvPr/>
        </p:nvSpPr>
        <p:spPr>
          <a:xfrm>
            <a:off x="6950304" y="4375743"/>
            <a:ext cx="1667423" cy="239952"/>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2" name="직선 연결선 21"/>
          <p:cNvCxnSpPr/>
          <p:nvPr/>
        </p:nvCxnSpPr>
        <p:spPr>
          <a:xfrm flipV="1">
            <a:off x="2889115" y="2335338"/>
            <a:ext cx="1935804" cy="657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308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latin typeface="Times New Roman" panose="02020603050405020304" pitchFamily="18" charset="0"/>
                <a:cs typeface="Times New Roman" panose="02020603050405020304" pitchFamily="18" charset="0"/>
              </a:rPr>
              <a:t>Severity scoring</a:t>
            </a:r>
            <a:endParaRPr lang="ko-KR" altLang="en-US" dirty="0"/>
          </a:p>
        </p:txBody>
      </p:sp>
      <p:sp>
        <p:nvSpPr>
          <p:cNvPr id="3" name="내용 개체 틀 2"/>
          <p:cNvSpPr>
            <a:spLocks noGrp="1"/>
          </p:cNvSpPr>
          <p:nvPr>
            <p:ph idx="1"/>
          </p:nvPr>
        </p:nvSpPr>
        <p:spPr/>
        <p:txBody>
          <a:bodyPr/>
          <a:lstStyle/>
          <a:p>
            <a:r>
              <a:rPr lang="en-US" altLang="ko-KR" dirty="0"/>
              <a:t>Bronchiectasis Severity Index (BSI) and FACED are available</a:t>
            </a:r>
          </a:p>
          <a:p>
            <a:endParaRPr lang="en-US" altLang="ko-KR" dirty="0"/>
          </a:p>
          <a:p>
            <a:r>
              <a:rPr lang="en-US" altLang="ko-KR" dirty="0"/>
              <a:t>Consider using the bronchiectasis severity index which may help guide management</a:t>
            </a:r>
            <a:endParaRPr lang="ko-KR" altLang="en-US" dirty="0"/>
          </a:p>
        </p:txBody>
      </p:sp>
      <p:pic>
        <p:nvPicPr>
          <p:cNvPr id="4" name="그림 3"/>
          <p:cNvPicPr>
            <a:picLocks noChangeAspect="1"/>
          </p:cNvPicPr>
          <p:nvPr/>
        </p:nvPicPr>
        <p:blipFill rotWithShape="1">
          <a:blip r:embed="rId2"/>
          <a:srcRect r="44547" b="6213"/>
          <a:stretch/>
        </p:blipFill>
        <p:spPr>
          <a:xfrm>
            <a:off x="10381616" y="6663441"/>
            <a:ext cx="1725081" cy="194559"/>
          </a:xfrm>
          <a:prstGeom prst="rect">
            <a:avLst/>
          </a:prstGeom>
        </p:spPr>
      </p:pic>
    </p:spTree>
    <p:extLst>
      <p:ext uri="{BB962C8B-B14F-4D97-AF65-F5344CB8AC3E}">
        <p14:creationId xmlns:p14="http://schemas.microsoft.com/office/powerpoint/2010/main" val="2254007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a:t>Bronchiectasis Severity Index (BSI)</a:t>
            </a:r>
            <a:endParaRPr lang="ko-KR" alt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79576" y="1268760"/>
            <a:ext cx="7416824" cy="5421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직선 연결선 4"/>
          <p:cNvCxnSpPr/>
          <p:nvPr/>
        </p:nvCxnSpPr>
        <p:spPr>
          <a:xfrm>
            <a:off x="2279576" y="2852936"/>
            <a:ext cx="2880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직선 연결선 6"/>
          <p:cNvCxnSpPr/>
          <p:nvPr/>
        </p:nvCxnSpPr>
        <p:spPr>
          <a:xfrm>
            <a:off x="2351584" y="4077072"/>
            <a:ext cx="16561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직선 연결선 8"/>
          <p:cNvCxnSpPr/>
          <p:nvPr/>
        </p:nvCxnSpPr>
        <p:spPr>
          <a:xfrm>
            <a:off x="2351584" y="4492936"/>
            <a:ext cx="16561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직선 연결선 10"/>
          <p:cNvCxnSpPr/>
          <p:nvPr/>
        </p:nvCxnSpPr>
        <p:spPr>
          <a:xfrm>
            <a:off x="2351584" y="5877272"/>
            <a:ext cx="1872208"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직사각형 9"/>
          <p:cNvSpPr/>
          <p:nvPr/>
        </p:nvSpPr>
        <p:spPr>
          <a:xfrm>
            <a:off x="8471110" y="6611779"/>
            <a:ext cx="3720890" cy="246221"/>
          </a:xfrm>
          <a:prstGeom prst="rect">
            <a:avLst/>
          </a:prstGeom>
        </p:spPr>
        <p:txBody>
          <a:bodyPr wrap="none">
            <a:spAutoFit/>
          </a:bodyPr>
          <a:lstStyle/>
          <a:p>
            <a:r>
              <a:rPr lang="en-US" altLang="ko-KR" sz="1000" dirty="0">
                <a:latin typeface="Times New Roman" panose="02020603050405020304" pitchFamily="18" charset="0"/>
                <a:cs typeface="Times New Roman" panose="02020603050405020304" pitchFamily="18" charset="0"/>
              </a:rPr>
              <a:t>Am J </a:t>
            </a:r>
            <a:r>
              <a:rPr lang="en-US" altLang="ko-KR" sz="1000" dirty="0" err="1">
                <a:latin typeface="Times New Roman" panose="02020603050405020304" pitchFamily="18" charset="0"/>
                <a:cs typeface="Times New Roman" panose="02020603050405020304" pitchFamily="18" charset="0"/>
              </a:rPr>
              <a:t>Respir</a:t>
            </a:r>
            <a:r>
              <a:rPr lang="en-US" altLang="ko-KR" sz="1000" dirty="0">
                <a:latin typeface="Times New Roman" panose="02020603050405020304" pitchFamily="18" charset="0"/>
                <a:cs typeface="Times New Roman" panose="02020603050405020304" pitchFamily="18" charset="0"/>
              </a:rPr>
              <a:t> </a:t>
            </a:r>
            <a:r>
              <a:rPr lang="en-US" altLang="ko-KR" sz="1000" dirty="0" err="1">
                <a:latin typeface="Times New Roman" panose="02020603050405020304" pitchFamily="18" charset="0"/>
                <a:cs typeface="Times New Roman" panose="02020603050405020304" pitchFamily="18" charset="0"/>
              </a:rPr>
              <a:t>Crit</a:t>
            </a:r>
            <a:r>
              <a:rPr lang="en-US" altLang="ko-KR" sz="1000" dirty="0">
                <a:latin typeface="Times New Roman" panose="02020603050405020304" pitchFamily="18" charset="0"/>
                <a:cs typeface="Times New Roman" panose="02020603050405020304" pitchFamily="18" charset="0"/>
              </a:rPr>
              <a:t> Care Med Vol 189, </a:t>
            </a:r>
            <a:r>
              <a:rPr lang="en-US" altLang="ko-KR" sz="1000" dirty="0" err="1">
                <a:latin typeface="Times New Roman" panose="02020603050405020304" pitchFamily="18" charset="0"/>
                <a:cs typeface="Times New Roman" panose="02020603050405020304" pitchFamily="18" charset="0"/>
              </a:rPr>
              <a:t>Iss</a:t>
            </a:r>
            <a:r>
              <a:rPr lang="en-US" altLang="ko-KR" sz="1000" dirty="0">
                <a:latin typeface="Times New Roman" panose="02020603050405020304" pitchFamily="18" charset="0"/>
                <a:cs typeface="Times New Roman" panose="02020603050405020304" pitchFamily="18" charset="0"/>
              </a:rPr>
              <a:t> 5, pp 576–585, Mar 1, 2014</a:t>
            </a:r>
            <a:endParaRPr lang="ko-KR" alt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300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latin typeface="Times New Roman" panose="02020603050405020304" pitchFamily="18" charset="0"/>
                <a:cs typeface="Times New Roman" panose="02020603050405020304" pitchFamily="18" charset="0"/>
              </a:rPr>
              <a:t>First scientific interest, personal</a:t>
            </a:r>
            <a:endParaRPr lang="ko-KR" altLang="en-US" dirty="0">
              <a:latin typeface="Times New Roman" panose="02020603050405020304" pitchFamily="18" charset="0"/>
              <a:cs typeface="Times New Roman" panose="02020603050405020304" pitchFamily="18" charset="0"/>
            </a:endParaRPr>
          </a:p>
        </p:txBody>
      </p:sp>
      <p:graphicFrame>
        <p:nvGraphicFramePr>
          <p:cNvPr id="4" name="내용 개체 틀 3"/>
          <p:cNvGraphicFramePr>
            <a:graphicFrameLocks noGrp="1"/>
          </p:cNvGraphicFramePr>
          <p:nvPr>
            <p:ph idx="1"/>
            <p:extLst>
              <p:ext uri="{D42A27DB-BD31-4B8C-83A1-F6EECF244321}">
                <p14:modId xmlns:p14="http://schemas.microsoft.com/office/powerpoint/2010/main" val="3541965200"/>
              </p:ext>
            </p:extLst>
          </p:nvPr>
        </p:nvGraphicFramePr>
        <p:xfrm>
          <a:off x="6096000" y="365125"/>
          <a:ext cx="8123986" cy="1307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18" name="Picture 2"/>
          <p:cNvPicPr>
            <a:picLocks noChangeAspect="1" noChangeArrowheads="1"/>
          </p:cNvPicPr>
          <p:nvPr/>
        </p:nvPicPr>
        <p:blipFill>
          <a:blip r:embed="rId7"/>
          <a:srcRect/>
          <a:stretch>
            <a:fillRect/>
          </a:stretch>
        </p:blipFill>
        <p:spPr bwMode="auto">
          <a:xfrm>
            <a:off x="166977" y="3521731"/>
            <a:ext cx="5669280" cy="905475"/>
          </a:xfrm>
          <a:prstGeom prst="rect">
            <a:avLst/>
          </a:prstGeom>
          <a:noFill/>
          <a:ln w="9525">
            <a:noFill/>
            <a:miter lim="800000"/>
            <a:headEnd/>
            <a:tailEnd/>
          </a:ln>
          <a:effectLst/>
        </p:spPr>
      </p:pic>
      <p:pic>
        <p:nvPicPr>
          <p:cNvPr id="3" name="그림 2"/>
          <p:cNvPicPr>
            <a:picLocks noChangeAspect="1"/>
          </p:cNvPicPr>
          <p:nvPr/>
        </p:nvPicPr>
        <p:blipFill>
          <a:blip r:embed="rId8"/>
          <a:stretch>
            <a:fillRect/>
          </a:stretch>
        </p:blipFill>
        <p:spPr>
          <a:xfrm>
            <a:off x="0" y="1541519"/>
            <a:ext cx="7706810" cy="959012"/>
          </a:xfrm>
          <a:prstGeom prst="rect">
            <a:avLst/>
          </a:prstGeom>
        </p:spPr>
      </p:pic>
      <p:pic>
        <p:nvPicPr>
          <p:cNvPr id="5" name="그림 4"/>
          <p:cNvPicPr>
            <a:picLocks noChangeAspect="1"/>
          </p:cNvPicPr>
          <p:nvPr/>
        </p:nvPicPr>
        <p:blipFill>
          <a:blip r:embed="rId9"/>
          <a:stretch>
            <a:fillRect/>
          </a:stretch>
        </p:blipFill>
        <p:spPr>
          <a:xfrm>
            <a:off x="7111503" y="2500531"/>
            <a:ext cx="4837605" cy="4295700"/>
          </a:xfrm>
          <a:prstGeom prst="rect">
            <a:avLst/>
          </a:prstGeom>
        </p:spPr>
      </p:pic>
      <p:pic>
        <p:nvPicPr>
          <p:cNvPr id="6" name="그림 5"/>
          <p:cNvPicPr>
            <a:picLocks noChangeAspect="1"/>
          </p:cNvPicPr>
          <p:nvPr/>
        </p:nvPicPr>
        <p:blipFill>
          <a:blip r:embed="rId10"/>
          <a:stretch>
            <a:fillRect/>
          </a:stretch>
        </p:blipFill>
        <p:spPr>
          <a:xfrm>
            <a:off x="90342" y="2500531"/>
            <a:ext cx="3169465" cy="149850"/>
          </a:xfrm>
          <a:prstGeom prst="rect">
            <a:avLst/>
          </a:prstGeom>
        </p:spPr>
      </p:pic>
    </p:spTree>
    <p:extLst>
      <p:ext uri="{BB962C8B-B14F-4D97-AF65-F5344CB8AC3E}">
        <p14:creationId xmlns:p14="http://schemas.microsoft.com/office/powerpoint/2010/main" val="831102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a:t>Bronchiectasis Severity Index (BSI)</a:t>
            </a:r>
            <a:endParaRPr lang="ko-KR" alt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248" y="2495458"/>
            <a:ext cx="10225357" cy="3120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직사각형 3"/>
          <p:cNvSpPr/>
          <p:nvPr/>
        </p:nvSpPr>
        <p:spPr>
          <a:xfrm>
            <a:off x="8471110" y="6611779"/>
            <a:ext cx="3720890" cy="246221"/>
          </a:xfrm>
          <a:prstGeom prst="rect">
            <a:avLst/>
          </a:prstGeom>
        </p:spPr>
        <p:txBody>
          <a:bodyPr wrap="none">
            <a:spAutoFit/>
          </a:bodyPr>
          <a:lstStyle/>
          <a:p>
            <a:r>
              <a:rPr lang="en-US" altLang="ko-KR" sz="1000" dirty="0">
                <a:latin typeface="Times New Roman" panose="02020603050405020304" pitchFamily="18" charset="0"/>
                <a:cs typeface="Times New Roman" panose="02020603050405020304" pitchFamily="18" charset="0"/>
              </a:rPr>
              <a:t>Am J </a:t>
            </a:r>
            <a:r>
              <a:rPr lang="en-US" altLang="ko-KR" sz="1000" dirty="0" err="1">
                <a:latin typeface="Times New Roman" panose="02020603050405020304" pitchFamily="18" charset="0"/>
                <a:cs typeface="Times New Roman" panose="02020603050405020304" pitchFamily="18" charset="0"/>
              </a:rPr>
              <a:t>Respir</a:t>
            </a:r>
            <a:r>
              <a:rPr lang="en-US" altLang="ko-KR" sz="1000" dirty="0">
                <a:latin typeface="Times New Roman" panose="02020603050405020304" pitchFamily="18" charset="0"/>
                <a:cs typeface="Times New Roman" panose="02020603050405020304" pitchFamily="18" charset="0"/>
              </a:rPr>
              <a:t> </a:t>
            </a:r>
            <a:r>
              <a:rPr lang="en-US" altLang="ko-KR" sz="1000" dirty="0" err="1">
                <a:latin typeface="Times New Roman" panose="02020603050405020304" pitchFamily="18" charset="0"/>
                <a:cs typeface="Times New Roman" panose="02020603050405020304" pitchFamily="18" charset="0"/>
              </a:rPr>
              <a:t>Crit</a:t>
            </a:r>
            <a:r>
              <a:rPr lang="en-US" altLang="ko-KR" sz="1000" dirty="0">
                <a:latin typeface="Times New Roman" panose="02020603050405020304" pitchFamily="18" charset="0"/>
                <a:cs typeface="Times New Roman" panose="02020603050405020304" pitchFamily="18" charset="0"/>
              </a:rPr>
              <a:t> Care Med Vol 189, </a:t>
            </a:r>
            <a:r>
              <a:rPr lang="en-US" altLang="ko-KR" sz="1000" dirty="0" err="1">
                <a:latin typeface="Times New Roman" panose="02020603050405020304" pitchFamily="18" charset="0"/>
                <a:cs typeface="Times New Roman" panose="02020603050405020304" pitchFamily="18" charset="0"/>
              </a:rPr>
              <a:t>Iss</a:t>
            </a:r>
            <a:r>
              <a:rPr lang="en-US" altLang="ko-KR" sz="1000" dirty="0">
                <a:latin typeface="Times New Roman" panose="02020603050405020304" pitchFamily="18" charset="0"/>
                <a:cs typeface="Times New Roman" panose="02020603050405020304" pitchFamily="18" charset="0"/>
              </a:rPr>
              <a:t> 5, pp 576–585, Mar 1, 2014</a:t>
            </a:r>
            <a:endParaRPr lang="ko-KR" alt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4575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FACED score</a:t>
            </a:r>
            <a:endParaRPr lang="ko-KR" altLang="en-US" dirty="0"/>
          </a:p>
        </p:txBody>
      </p:sp>
      <p:pic>
        <p:nvPicPr>
          <p:cNvPr id="51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50372" y="1600201"/>
            <a:ext cx="789125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직사각형 2"/>
          <p:cNvSpPr/>
          <p:nvPr/>
        </p:nvSpPr>
        <p:spPr>
          <a:xfrm>
            <a:off x="10244031" y="6611779"/>
            <a:ext cx="1947969" cy="246221"/>
          </a:xfrm>
          <a:prstGeom prst="rect">
            <a:avLst/>
          </a:prstGeom>
        </p:spPr>
        <p:txBody>
          <a:bodyPr wrap="none">
            <a:spAutoFit/>
          </a:bodyPr>
          <a:lstStyle/>
          <a:p>
            <a:r>
              <a:rPr lang="fr-FR" altLang="ko-KR" sz="1000" dirty="0">
                <a:solidFill>
                  <a:srgbClr val="818386"/>
                </a:solidFill>
                <a:latin typeface="Times New Roman" panose="02020603050405020304" pitchFamily="18" charset="0"/>
                <a:cs typeface="Times New Roman" panose="02020603050405020304" pitchFamily="18" charset="0"/>
              </a:rPr>
              <a:t>Eur Respir J 2014; 43: 1357–1367</a:t>
            </a:r>
            <a:endParaRPr lang="ko-KR" alt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8988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FACED score</a:t>
            </a:r>
            <a:endParaRPr lang="ko-KR" alt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1605385"/>
            <a:ext cx="8229600" cy="4515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직선 연결선 4"/>
          <p:cNvCxnSpPr/>
          <p:nvPr/>
        </p:nvCxnSpPr>
        <p:spPr>
          <a:xfrm>
            <a:off x="5735960" y="5877272"/>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직선 연결선 6"/>
          <p:cNvCxnSpPr/>
          <p:nvPr/>
        </p:nvCxnSpPr>
        <p:spPr>
          <a:xfrm>
            <a:off x="1919536" y="6093296"/>
            <a:ext cx="352839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직사각형 5"/>
          <p:cNvSpPr/>
          <p:nvPr/>
        </p:nvSpPr>
        <p:spPr>
          <a:xfrm>
            <a:off x="10244031" y="6611779"/>
            <a:ext cx="1947969" cy="246221"/>
          </a:xfrm>
          <a:prstGeom prst="rect">
            <a:avLst/>
          </a:prstGeom>
        </p:spPr>
        <p:txBody>
          <a:bodyPr wrap="none">
            <a:spAutoFit/>
          </a:bodyPr>
          <a:lstStyle/>
          <a:p>
            <a:r>
              <a:rPr lang="fr-FR" altLang="ko-KR" sz="1000">
                <a:solidFill>
                  <a:srgbClr val="818386"/>
                </a:solidFill>
                <a:latin typeface="Times New Roman" panose="02020603050405020304" pitchFamily="18" charset="0"/>
                <a:cs typeface="Times New Roman" panose="02020603050405020304" pitchFamily="18" charset="0"/>
              </a:rPr>
              <a:t>Eur Respir J 2014; 43: 1357–1367</a:t>
            </a:r>
            <a:endParaRPr lang="ko-KR" alt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5589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E-FACED score</a:t>
            </a:r>
            <a:endParaRPr lang="ko-KR" altLang="en-US" dirty="0"/>
          </a:p>
        </p:txBody>
      </p:sp>
      <p:pic>
        <p:nvPicPr>
          <p:cNvPr id="4" name="내용 개체 틀 3"/>
          <p:cNvPicPr>
            <a:picLocks noGrp="1" noChangeAspect="1"/>
          </p:cNvPicPr>
          <p:nvPr>
            <p:ph idx="1"/>
          </p:nvPr>
        </p:nvPicPr>
        <p:blipFill>
          <a:blip r:embed="rId2"/>
          <a:stretch>
            <a:fillRect/>
          </a:stretch>
        </p:blipFill>
        <p:spPr>
          <a:xfrm>
            <a:off x="1026956" y="1469147"/>
            <a:ext cx="9341583" cy="1914750"/>
          </a:xfrm>
          <a:prstGeom prst="rect">
            <a:avLst/>
          </a:prstGeom>
        </p:spPr>
      </p:pic>
      <p:pic>
        <p:nvPicPr>
          <p:cNvPr id="5" name="내용 개체 틀 3"/>
          <p:cNvPicPr>
            <a:picLocks noChangeAspect="1"/>
          </p:cNvPicPr>
          <p:nvPr/>
        </p:nvPicPr>
        <p:blipFill>
          <a:blip r:embed="rId3"/>
          <a:stretch>
            <a:fillRect/>
          </a:stretch>
        </p:blipFill>
        <p:spPr>
          <a:xfrm>
            <a:off x="2599008" y="3383897"/>
            <a:ext cx="3326643" cy="3474103"/>
          </a:xfrm>
          <a:prstGeom prst="rect">
            <a:avLst/>
          </a:prstGeom>
        </p:spPr>
      </p:pic>
      <p:sp>
        <p:nvSpPr>
          <p:cNvPr id="6" name="직사각형 5"/>
          <p:cNvSpPr/>
          <p:nvPr/>
        </p:nvSpPr>
        <p:spPr>
          <a:xfrm>
            <a:off x="6570732" y="4487284"/>
            <a:ext cx="1942089" cy="898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AUC: 0.87 vs 0.72, p&lt;0.005)</a:t>
            </a:r>
            <a:endParaRPr lang="ko-KR" altLang="en-US" dirty="0"/>
          </a:p>
        </p:txBody>
      </p:sp>
      <p:sp>
        <p:nvSpPr>
          <p:cNvPr id="7" name="직사각형 6"/>
          <p:cNvSpPr/>
          <p:nvPr/>
        </p:nvSpPr>
        <p:spPr>
          <a:xfrm>
            <a:off x="9456893" y="6457890"/>
            <a:ext cx="3053395" cy="400110"/>
          </a:xfrm>
          <a:prstGeom prst="rect">
            <a:avLst/>
          </a:prstGeom>
        </p:spPr>
        <p:txBody>
          <a:bodyPr wrap="square">
            <a:spAutoFit/>
          </a:bodyPr>
          <a:lstStyle/>
          <a:p>
            <a:endParaRPr lang="ko-KR" altLang="en-US" sz="1000" dirty="0">
              <a:solidFill>
                <a:srgbClr val="000000"/>
              </a:solidFill>
              <a:latin typeface="Times New Roman" panose="02020603050405020304" pitchFamily="18" charset="0"/>
              <a:cs typeface="Times New Roman" panose="02020603050405020304" pitchFamily="18" charset="0"/>
            </a:endParaRPr>
          </a:p>
          <a:p>
            <a:r>
              <a:rPr lang="en-US" altLang="ko-KR" sz="1000" dirty="0">
                <a:solidFill>
                  <a:srgbClr val="000000"/>
                </a:solidFill>
                <a:latin typeface="Times New Roman" panose="02020603050405020304" pitchFamily="18" charset="0"/>
                <a:cs typeface="Times New Roman" panose="02020603050405020304" pitchFamily="18" charset="0"/>
              </a:rPr>
              <a:t> International Journal of COPD, 2017:12 275–284</a:t>
            </a:r>
            <a:endParaRPr lang="ko-KR" alt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9843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t="48931" b="-1018"/>
          <a:stretch>
            <a:fillRect/>
          </a:stretch>
        </p:blipFill>
        <p:spPr bwMode="auto">
          <a:xfrm>
            <a:off x="2224694" y="1684401"/>
            <a:ext cx="3110790" cy="2357454"/>
          </a:xfrm>
          <a:prstGeom prst="rect">
            <a:avLst/>
          </a:prstGeom>
          <a:noFill/>
          <a:ln w="9525">
            <a:noFill/>
            <a:miter lim="800000"/>
            <a:headEnd/>
            <a:tailEnd/>
          </a:ln>
          <a:effectLst/>
        </p:spPr>
      </p:pic>
      <p:pic>
        <p:nvPicPr>
          <p:cNvPr id="5" name="Picture 2"/>
          <p:cNvPicPr>
            <a:picLocks noChangeAspect="1" noChangeArrowheads="1"/>
          </p:cNvPicPr>
          <p:nvPr/>
        </p:nvPicPr>
        <p:blipFill>
          <a:blip r:embed="rId2"/>
          <a:srcRect b="49491"/>
          <a:stretch>
            <a:fillRect/>
          </a:stretch>
        </p:blipFill>
        <p:spPr bwMode="auto">
          <a:xfrm>
            <a:off x="6213209" y="1958139"/>
            <a:ext cx="3110790" cy="2286016"/>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a:stretch>
            <a:fillRect/>
          </a:stretch>
        </p:blipFill>
        <p:spPr bwMode="auto">
          <a:xfrm>
            <a:off x="1846009" y="4244155"/>
            <a:ext cx="8229600" cy="2101185"/>
          </a:xfrm>
          <a:prstGeom prst="rect">
            <a:avLst/>
          </a:prstGeom>
          <a:noFill/>
          <a:ln w="9525">
            <a:noFill/>
            <a:miter lim="800000"/>
            <a:headEnd/>
            <a:tailEnd/>
          </a:ln>
          <a:effectLst/>
        </p:spPr>
      </p:pic>
      <p:pic>
        <p:nvPicPr>
          <p:cNvPr id="1027" name="Picture 3"/>
          <p:cNvPicPr>
            <a:picLocks noChangeAspect="1" noChangeArrowheads="1"/>
          </p:cNvPicPr>
          <p:nvPr/>
        </p:nvPicPr>
        <p:blipFill rotWithShape="1">
          <a:blip r:embed="rId4"/>
          <a:srcRect t="48327"/>
          <a:stretch/>
        </p:blipFill>
        <p:spPr bwMode="auto">
          <a:xfrm>
            <a:off x="2066884" y="357165"/>
            <a:ext cx="8143900" cy="1247419"/>
          </a:xfrm>
          <a:prstGeom prst="rect">
            <a:avLst/>
          </a:prstGeom>
          <a:noFill/>
          <a:ln w="9525">
            <a:noFill/>
            <a:miter lim="800000"/>
            <a:headEnd/>
            <a:tailEnd/>
          </a:ln>
          <a:effectLst/>
        </p:spPr>
      </p:pic>
      <p:sp>
        <p:nvSpPr>
          <p:cNvPr id="2" name="직사각형 1"/>
          <p:cNvSpPr/>
          <p:nvPr/>
        </p:nvSpPr>
        <p:spPr>
          <a:xfrm>
            <a:off x="9092751" y="6611779"/>
            <a:ext cx="3165209" cy="246221"/>
          </a:xfrm>
          <a:prstGeom prst="rect">
            <a:avLst/>
          </a:prstGeom>
        </p:spPr>
        <p:txBody>
          <a:bodyPr wrap="square">
            <a:spAutoFit/>
          </a:bodyPr>
          <a:lstStyle/>
          <a:p>
            <a:r>
              <a:rPr lang="en-US" altLang="ko-KR" sz="1000" dirty="0">
                <a:latin typeface="Times New Roman" panose="02020603050405020304" pitchFamily="18" charset="0"/>
                <a:cs typeface="Times New Roman" panose="02020603050405020304" pitchFamily="18" charset="0"/>
              </a:rPr>
              <a:t>RESPIRATORY CARE • AUGUST 2017 VOL 62 NO 8</a:t>
            </a:r>
            <a:endParaRPr lang="ko-KR" altLang="en-US" sz="10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0210783" y="1456566"/>
            <a:ext cx="1053329" cy="369332"/>
          </a:xfrm>
          <a:prstGeom prst="rect">
            <a:avLst/>
          </a:prstGeom>
          <a:noFill/>
        </p:spPr>
        <p:txBody>
          <a:bodyPr wrap="square" rtlCol="0">
            <a:spAutoFit/>
          </a:bodyPr>
          <a:lstStyle/>
          <a:p>
            <a:r>
              <a:rPr lang="en-US" altLang="ko-KR" dirty="0"/>
              <a:t>N=107</a:t>
            </a:r>
            <a:endParaRPr lang="ko-KR" altLang="en-US" dirty="0"/>
          </a:p>
        </p:txBody>
      </p:sp>
    </p:spTree>
    <p:extLst>
      <p:ext uri="{BB962C8B-B14F-4D97-AF65-F5344CB8AC3E}">
        <p14:creationId xmlns:p14="http://schemas.microsoft.com/office/powerpoint/2010/main" val="890355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z="3600" dirty="0">
                <a:latin typeface="Times New Roman" panose="02020603050405020304" pitchFamily="18" charset="0"/>
                <a:cs typeface="Times New Roman" panose="02020603050405020304" pitchFamily="18" charset="0"/>
              </a:rPr>
              <a:t>Albumin predicts respiratory hospitalization </a:t>
            </a:r>
            <a:endParaRPr lang="ko-KR" altLang="en-US" sz="3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0882604" y="6562960"/>
            <a:ext cx="1309396" cy="261610"/>
          </a:xfrm>
          <a:prstGeom prst="rect">
            <a:avLst/>
          </a:prstGeom>
          <a:noFill/>
        </p:spPr>
        <p:txBody>
          <a:bodyPr wrap="square" rtlCol="0">
            <a:spAutoFit/>
          </a:bodyPr>
          <a:lstStyle/>
          <a:p>
            <a:r>
              <a:rPr lang="en-US" altLang="ko-KR" sz="1100" dirty="0"/>
              <a:t>Unpublished data</a:t>
            </a:r>
            <a:endParaRPr lang="ko-KR" altLang="en-US" sz="1100" dirty="0"/>
          </a:p>
        </p:txBody>
      </p:sp>
      <p:graphicFrame>
        <p:nvGraphicFramePr>
          <p:cNvPr id="5" name="Object 2"/>
          <p:cNvGraphicFramePr>
            <a:graphicFrameLocks noChangeAspect="1"/>
          </p:cNvGraphicFramePr>
          <p:nvPr>
            <p:extLst>
              <p:ext uri="{D42A27DB-BD31-4B8C-83A1-F6EECF244321}">
                <p14:modId xmlns:p14="http://schemas.microsoft.com/office/powerpoint/2010/main" val="2129400090"/>
              </p:ext>
            </p:extLst>
          </p:nvPr>
        </p:nvGraphicFramePr>
        <p:xfrm>
          <a:off x="671643" y="2034535"/>
          <a:ext cx="4052978" cy="3945395"/>
        </p:xfrm>
        <a:graphic>
          <a:graphicData uri="http://schemas.openxmlformats.org/presentationml/2006/ole">
            <mc:AlternateContent xmlns:mc="http://schemas.openxmlformats.org/markup-compatibility/2006">
              <mc:Choice xmlns:v="urn:schemas-microsoft-com:vml" Requires="v">
                <p:oleObj spid="_x0000_s2094" name="Prism 6" r:id="rId3" imgW="3110132" imgH="3027815" progId="Prism6.Document">
                  <p:embed/>
                </p:oleObj>
              </mc:Choice>
              <mc:Fallback>
                <p:oleObj name="Prism 6" r:id="rId3" imgW="3110132" imgH="3027815" progId="Prism6.Document">
                  <p:embed/>
                  <p:pic>
                    <p:nvPicPr>
                      <p:cNvPr id="819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643" y="2034535"/>
                        <a:ext cx="4052978" cy="3945395"/>
                      </a:xfrm>
                      <a:prstGeom prst="rect">
                        <a:avLst/>
                      </a:prstGeom>
                      <a:noFill/>
                      <a:ln>
                        <a:noFill/>
                      </a:ln>
                      <a:effectLst/>
                    </p:spPr>
                  </p:pic>
                </p:oleObj>
              </mc:Fallback>
            </mc:AlternateContent>
          </a:graphicData>
        </a:graphic>
      </p:graphicFrame>
      <p:graphicFrame>
        <p:nvGraphicFramePr>
          <p:cNvPr id="6" name="Object 3"/>
          <p:cNvGraphicFramePr>
            <a:graphicFrameLocks noChangeAspect="1"/>
          </p:cNvGraphicFramePr>
          <p:nvPr>
            <p:extLst>
              <p:ext uri="{D42A27DB-BD31-4B8C-83A1-F6EECF244321}">
                <p14:modId xmlns:p14="http://schemas.microsoft.com/office/powerpoint/2010/main" val="570554059"/>
              </p:ext>
            </p:extLst>
          </p:nvPr>
        </p:nvGraphicFramePr>
        <p:xfrm>
          <a:off x="4231745" y="2142078"/>
          <a:ext cx="4052978" cy="3790227"/>
        </p:xfrm>
        <a:graphic>
          <a:graphicData uri="http://schemas.openxmlformats.org/presentationml/2006/ole">
            <mc:AlternateContent xmlns:mc="http://schemas.openxmlformats.org/markup-compatibility/2006">
              <mc:Choice xmlns:v="urn:schemas-microsoft-com:vml" Requires="v">
                <p:oleObj spid="_x0000_s2095" name="Prism 6" r:id="rId5" imgW="3110132" imgH="2908964" progId="Prism6.Document">
                  <p:embed/>
                </p:oleObj>
              </mc:Choice>
              <mc:Fallback>
                <p:oleObj name="Prism 6" r:id="rId5" imgW="3110132" imgH="2908964" progId="Prism6.Document">
                  <p:embed/>
                  <p:pic>
                    <p:nvPicPr>
                      <p:cNvPr id="819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1745" y="2142078"/>
                        <a:ext cx="4052978" cy="3790227"/>
                      </a:xfrm>
                      <a:prstGeom prst="rect">
                        <a:avLst/>
                      </a:prstGeom>
                      <a:noFill/>
                      <a:ln>
                        <a:noFill/>
                      </a:ln>
                      <a:effectLst/>
                    </p:spPr>
                  </p:pic>
                </p:oleObj>
              </mc:Fallback>
            </mc:AlternateContent>
          </a:graphicData>
        </a:graphic>
      </p:graphicFrame>
      <p:graphicFrame>
        <p:nvGraphicFramePr>
          <p:cNvPr id="7" name="Object 4"/>
          <p:cNvGraphicFramePr>
            <a:graphicFrameLocks noChangeAspect="1"/>
          </p:cNvGraphicFramePr>
          <p:nvPr>
            <p:extLst>
              <p:ext uri="{D42A27DB-BD31-4B8C-83A1-F6EECF244321}">
                <p14:modId xmlns:p14="http://schemas.microsoft.com/office/powerpoint/2010/main" val="94601837"/>
              </p:ext>
            </p:extLst>
          </p:nvPr>
        </p:nvGraphicFramePr>
        <p:xfrm>
          <a:off x="7841821" y="2142078"/>
          <a:ext cx="4052978" cy="3790227"/>
        </p:xfrm>
        <a:graphic>
          <a:graphicData uri="http://schemas.openxmlformats.org/presentationml/2006/ole">
            <mc:AlternateContent xmlns:mc="http://schemas.openxmlformats.org/markup-compatibility/2006">
              <mc:Choice xmlns:v="urn:schemas-microsoft-com:vml" Requires="v">
                <p:oleObj spid="_x0000_s2096" name="Prism 6" r:id="rId7" imgW="3110132" imgH="2908964" progId="Prism6.Document">
                  <p:embed/>
                </p:oleObj>
              </mc:Choice>
              <mc:Fallback>
                <p:oleObj name="Prism 6" r:id="rId7" imgW="3110132" imgH="2908964" progId="Prism6.Document">
                  <p:embed/>
                  <p:pic>
                    <p:nvPicPr>
                      <p:cNvPr id="819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1821" y="2142078"/>
                        <a:ext cx="4052978" cy="3790227"/>
                      </a:xfrm>
                      <a:prstGeom prst="rect">
                        <a:avLst/>
                      </a:prstGeom>
                      <a:noFill/>
                      <a:ln>
                        <a:noFill/>
                      </a:ln>
                      <a:effectLst/>
                    </p:spPr>
                  </p:pic>
                </p:oleObj>
              </mc:Fallback>
            </mc:AlternateContent>
          </a:graphicData>
        </a:graphic>
      </p:graphicFrame>
      <p:sp>
        <p:nvSpPr>
          <p:cNvPr id="8" name="TextBox 7"/>
          <p:cNvSpPr txBox="1"/>
          <p:nvPr/>
        </p:nvSpPr>
        <p:spPr>
          <a:xfrm>
            <a:off x="10355939" y="930584"/>
            <a:ext cx="1053329" cy="369332"/>
          </a:xfrm>
          <a:prstGeom prst="rect">
            <a:avLst/>
          </a:prstGeom>
          <a:noFill/>
        </p:spPr>
        <p:txBody>
          <a:bodyPr wrap="square" rtlCol="0">
            <a:spAutoFit/>
          </a:bodyPr>
          <a:lstStyle/>
          <a:p>
            <a:r>
              <a:rPr lang="en-US" altLang="ko-KR" dirty="0"/>
              <a:t>N=177</a:t>
            </a:r>
            <a:endParaRPr lang="ko-KR" altLang="en-US" dirty="0"/>
          </a:p>
        </p:txBody>
      </p:sp>
    </p:spTree>
    <p:extLst>
      <p:ext uri="{BB962C8B-B14F-4D97-AF65-F5344CB8AC3E}">
        <p14:creationId xmlns:p14="http://schemas.microsoft.com/office/powerpoint/2010/main" val="4174971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Factors for respiratory hospitalization </a:t>
            </a:r>
            <a:endParaRPr lang="ko-KR" altLang="en-US" dirty="0"/>
          </a:p>
        </p:txBody>
      </p:sp>
      <p:graphicFrame>
        <p:nvGraphicFramePr>
          <p:cNvPr id="4" name="내용 개체 틀 3"/>
          <p:cNvGraphicFramePr>
            <a:graphicFrameLocks noGrp="1"/>
          </p:cNvGraphicFramePr>
          <p:nvPr>
            <p:ph idx="1"/>
            <p:extLst>
              <p:ext uri="{D42A27DB-BD31-4B8C-83A1-F6EECF244321}">
                <p14:modId xmlns:p14="http://schemas.microsoft.com/office/powerpoint/2010/main" val="772748373"/>
              </p:ext>
            </p:extLst>
          </p:nvPr>
        </p:nvGraphicFramePr>
        <p:xfrm>
          <a:off x="1408015" y="1545579"/>
          <a:ext cx="8504726" cy="5243642"/>
        </p:xfrm>
        <a:graphic>
          <a:graphicData uri="http://schemas.openxmlformats.org/drawingml/2006/table">
            <a:tbl>
              <a:tblPr firstRow="1" firstCol="1" bandRow="1">
                <a:tableStyleId>{5C22544A-7EE6-4342-B048-85BDC9FD1C3A}</a:tableStyleId>
              </a:tblPr>
              <a:tblGrid>
                <a:gridCol w="1817749">
                  <a:extLst>
                    <a:ext uri="{9D8B030D-6E8A-4147-A177-3AD203B41FA5}">
                      <a16:colId xmlns:a16="http://schemas.microsoft.com/office/drawing/2014/main" val="380742254"/>
                    </a:ext>
                  </a:extLst>
                </a:gridCol>
                <a:gridCol w="1248952">
                  <a:extLst>
                    <a:ext uri="{9D8B030D-6E8A-4147-A177-3AD203B41FA5}">
                      <a16:colId xmlns:a16="http://schemas.microsoft.com/office/drawing/2014/main" val="565409805"/>
                    </a:ext>
                  </a:extLst>
                </a:gridCol>
                <a:gridCol w="1248952">
                  <a:extLst>
                    <a:ext uri="{9D8B030D-6E8A-4147-A177-3AD203B41FA5}">
                      <a16:colId xmlns:a16="http://schemas.microsoft.com/office/drawing/2014/main" val="3840183504"/>
                    </a:ext>
                  </a:extLst>
                </a:gridCol>
                <a:gridCol w="795515">
                  <a:extLst>
                    <a:ext uri="{9D8B030D-6E8A-4147-A177-3AD203B41FA5}">
                      <a16:colId xmlns:a16="http://schemas.microsoft.com/office/drawing/2014/main" val="3602961494"/>
                    </a:ext>
                  </a:extLst>
                </a:gridCol>
                <a:gridCol w="1281797">
                  <a:extLst>
                    <a:ext uri="{9D8B030D-6E8A-4147-A177-3AD203B41FA5}">
                      <a16:colId xmlns:a16="http://schemas.microsoft.com/office/drawing/2014/main" val="3647610110"/>
                    </a:ext>
                  </a:extLst>
                </a:gridCol>
                <a:gridCol w="1281797">
                  <a:extLst>
                    <a:ext uri="{9D8B030D-6E8A-4147-A177-3AD203B41FA5}">
                      <a16:colId xmlns:a16="http://schemas.microsoft.com/office/drawing/2014/main" val="2186638063"/>
                    </a:ext>
                  </a:extLst>
                </a:gridCol>
                <a:gridCol w="829964">
                  <a:extLst>
                    <a:ext uri="{9D8B030D-6E8A-4147-A177-3AD203B41FA5}">
                      <a16:colId xmlns:a16="http://schemas.microsoft.com/office/drawing/2014/main" val="2312812177"/>
                    </a:ext>
                  </a:extLst>
                </a:gridCol>
              </a:tblGrid>
              <a:tr h="187386">
                <a:tc rowSpan="2">
                  <a:txBody>
                    <a:bodyPr/>
                    <a:lstStyle/>
                    <a:p>
                      <a:pPr algn="l" latinLnBrk="1">
                        <a:lnSpc>
                          <a:spcPct val="107000"/>
                        </a:lnSpc>
                        <a:spcAft>
                          <a:spcPts val="0"/>
                        </a:spcAft>
                      </a:pPr>
                      <a:r>
                        <a:rPr lang="en-US" sz="1000" kern="100">
                          <a:effectLst/>
                        </a:rPr>
                        <a:t> </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gridSpan="3">
                  <a:txBody>
                    <a:bodyPr/>
                    <a:lstStyle/>
                    <a:p>
                      <a:pPr algn="ctr" latinLnBrk="1">
                        <a:lnSpc>
                          <a:spcPct val="107000"/>
                        </a:lnSpc>
                        <a:spcAft>
                          <a:spcPts val="0"/>
                        </a:spcAft>
                      </a:pPr>
                      <a:r>
                        <a:rPr lang="en-US" sz="1000" kern="100">
                          <a:effectLst/>
                        </a:rPr>
                        <a:t>Univariate analysis</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hMerge="1">
                  <a:txBody>
                    <a:bodyPr/>
                    <a:lstStyle/>
                    <a:p>
                      <a:pPr latinLnBrk="1"/>
                      <a:endParaRPr lang="ko-KR" altLang="en-US"/>
                    </a:p>
                  </a:txBody>
                  <a:tcPr/>
                </a:tc>
                <a:tc hMerge="1">
                  <a:txBody>
                    <a:bodyPr/>
                    <a:lstStyle/>
                    <a:p>
                      <a:pPr latinLnBrk="1"/>
                      <a:endParaRPr lang="ko-KR" altLang="en-US"/>
                    </a:p>
                  </a:txBody>
                  <a:tcPr/>
                </a:tc>
                <a:tc gridSpan="3">
                  <a:txBody>
                    <a:bodyPr/>
                    <a:lstStyle/>
                    <a:p>
                      <a:pPr algn="ctr" latinLnBrk="1">
                        <a:lnSpc>
                          <a:spcPct val="107000"/>
                        </a:lnSpc>
                        <a:spcAft>
                          <a:spcPts val="0"/>
                        </a:spcAft>
                      </a:pPr>
                      <a:r>
                        <a:rPr lang="en-US" sz="1000" kern="100">
                          <a:effectLst/>
                        </a:rPr>
                        <a:t>Multivariate analysis</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hMerge="1">
                  <a:txBody>
                    <a:bodyPr/>
                    <a:lstStyle/>
                    <a:p>
                      <a:pPr latinLnBrk="1"/>
                      <a:endParaRPr lang="ko-KR" altLang="en-US"/>
                    </a:p>
                  </a:txBody>
                  <a:tcPr/>
                </a:tc>
                <a:tc hMerge="1">
                  <a:txBody>
                    <a:bodyPr/>
                    <a:lstStyle/>
                    <a:p>
                      <a:pPr latinLnBrk="1"/>
                      <a:endParaRPr lang="ko-KR" altLang="en-US"/>
                    </a:p>
                  </a:txBody>
                  <a:tcPr/>
                </a:tc>
                <a:extLst>
                  <a:ext uri="{0D108BD9-81ED-4DB2-BD59-A6C34878D82A}">
                    <a16:rowId xmlns:a16="http://schemas.microsoft.com/office/drawing/2014/main" val="465633548"/>
                  </a:ext>
                </a:extLst>
              </a:tr>
              <a:tr h="187386">
                <a:tc vMerge="1">
                  <a:txBody>
                    <a:bodyPr/>
                    <a:lstStyle/>
                    <a:p>
                      <a:pPr latinLnBrk="1"/>
                      <a:endParaRPr lang="ko-KR" altLang="en-US"/>
                    </a:p>
                  </a:txBody>
                  <a:tcPr/>
                </a:tc>
                <a:tc>
                  <a:txBody>
                    <a:bodyPr/>
                    <a:lstStyle/>
                    <a:p>
                      <a:pPr algn="ctr" latinLnBrk="1">
                        <a:lnSpc>
                          <a:spcPct val="107000"/>
                        </a:lnSpc>
                        <a:spcAft>
                          <a:spcPts val="0"/>
                        </a:spcAft>
                      </a:pPr>
                      <a:r>
                        <a:rPr lang="en-US" sz="1000" kern="100">
                          <a:effectLst/>
                        </a:rPr>
                        <a:t>OR</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800" kern="1200">
                          <a:effectLst/>
                        </a:rPr>
                        <a:t>95% CI</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p-value</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OR</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800" kern="1200">
                          <a:effectLst/>
                        </a:rPr>
                        <a:t>95% CI</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p-value</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extLst>
                  <a:ext uri="{0D108BD9-81ED-4DB2-BD59-A6C34878D82A}">
                    <a16:rowId xmlns:a16="http://schemas.microsoft.com/office/drawing/2014/main" val="1855636507"/>
                  </a:ext>
                </a:extLst>
              </a:tr>
              <a:tr h="562158">
                <a:tc>
                  <a:txBody>
                    <a:bodyPr/>
                    <a:lstStyle/>
                    <a:p>
                      <a:pPr algn="l" latinLnBrk="1">
                        <a:lnSpc>
                          <a:spcPct val="107000"/>
                        </a:lnSpc>
                        <a:spcAft>
                          <a:spcPts val="0"/>
                        </a:spcAft>
                      </a:pPr>
                      <a:r>
                        <a:rPr lang="en-US" sz="1000" kern="100">
                          <a:effectLst/>
                          <a:highlight>
                            <a:srgbClr val="00FFFF"/>
                          </a:highlight>
                        </a:rPr>
                        <a:t>Albumin</a:t>
                      </a:r>
                      <a:endParaRPr lang="ko-KR" sz="800" kern="100">
                        <a:effectLst/>
                      </a:endParaRPr>
                    </a:p>
                    <a:p>
                      <a:pPr algn="l" latinLnBrk="1">
                        <a:lnSpc>
                          <a:spcPct val="107000"/>
                        </a:lnSpc>
                        <a:spcAft>
                          <a:spcPts val="0"/>
                        </a:spcAft>
                      </a:pPr>
                      <a:r>
                        <a:rPr lang="en-US" sz="1000" kern="100">
                          <a:effectLst/>
                        </a:rPr>
                        <a:t>  ≥ 3.5</a:t>
                      </a:r>
                      <a:endParaRPr lang="ko-KR" sz="800" kern="100">
                        <a:effectLst/>
                      </a:endParaRPr>
                    </a:p>
                    <a:p>
                      <a:pPr algn="l" latinLnBrk="1">
                        <a:lnSpc>
                          <a:spcPct val="107000"/>
                        </a:lnSpc>
                        <a:spcAft>
                          <a:spcPts val="0"/>
                        </a:spcAft>
                      </a:pPr>
                      <a:r>
                        <a:rPr lang="en-US" sz="1000" kern="100">
                          <a:effectLst/>
                        </a:rPr>
                        <a:t>  &lt; 3.5</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1</a:t>
                      </a:r>
                      <a:endParaRPr lang="ko-KR" sz="800" kern="100">
                        <a:effectLst/>
                      </a:endParaRPr>
                    </a:p>
                    <a:p>
                      <a:pPr algn="ctr" latinLnBrk="1">
                        <a:lnSpc>
                          <a:spcPct val="107000"/>
                        </a:lnSpc>
                        <a:spcAft>
                          <a:spcPts val="0"/>
                        </a:spcAft>
                      </a:pPr>
                      <a:r>
                        <a:rPr lang="en-US" sz="1000" kern="100">
                          <a:effectLst/>
                        </a:rPr>
                        <a:t>9.625</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2.891-32.05</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&lt;0.001</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dirty="0">
                          <a:effectLst/>
                        </a:rPr>
                        <a:t> </a:t>
                      </a:r>
                      <a:endParaRPr lang="ko-KR" sz="800" kern="100" dirty="0">
                        <a:effectLst/>
                      </a:endParaRPr>
                    </a:p>
                    <a:p>
                      <a:pPr algn="ctr" latinLnBrk="1">
                        <a:lnSpc>
                          <a:spcPct val="107000"/>
                        </a:lnSpc>
                        <a:spcAft>
                          <a:spcPts val="0"/>
                        </a:spcAft>
                      </a:pPr>
                      <a:r>
                        <a:rPr lang="en-US" sz="1000" kern="100" dirty="0">
                          <a:effectLst/>
                        </a:rPr>
                        <a:t>1</a:t>
                      </a:r>
                      <a:endParaRPr lang="ko-KR" sz="800" kern="100" dirty="0">
                        <a:effectLst/>
                      </a:endParaRPr>
                    </a:p>
                    <a:p>
                      <a:pPr algn="ctr" latinLnBrk="1">
                        <a:lnSpc>
                          <a:spcPct val="107000"/>
                        </a:lnSpc>
                        <a:spcAft>
                          <a:spcPts val="0"/>
                        </a:spcAft>
                      </a:pPr>
                      <a:r>
                        <a:rPr lang="en-US" sz="1000" kern="100" dirty="0">
                          <a:effectLst/>
                        </a:rPr>
                        <a:t>5.814</a:t>
                      </a:r>
                      <a:endParaRPr lang="ko-KR" sz="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1.209-27.955</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0.028</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extLst>
                  <a:ext uri="{0D108BD9-81ED-4DB2-BD59-A6C34878D82A}">
                    <a16:rowId xmlns:a16="http://schemas.microsoft.com/office/drawing/2014/main" val="2359274462"/>
                  </a:ext>
                </a:extLst>
              </a:tr>
              <a:tr h="187386">
                <a:tc>
                  <a:txBody>
                    <a:bodyPr/>
                    <a:lstStyle/>
                    <a:p>
                      <a:pPr algn="l" latinLnBrk="1">
                        <a:lnSpc>
                          <a:spcPct val="107000"/>
                        </a:lnSpc>
                        <a:spcAft>
                          <a:spcPts val="0"/>
                        </a:spcAft>
                      </a:pPr>
                      <a:r>
                        <a:rPr lang="pt-BR" sz="1000" kern="100">
                          <a:effectLst/>
                          <a:highlight>
                            <a:srgbClr val="00FFFF"/>
                          </a:highlight>
                        </a:rPr>
                        <a:t>C-reactive protein</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1.061</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1.026-1.097</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&lt;0.001</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1.053</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1.010-1.099</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0.016</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extLst>
                  <a:ext uri="{0D108BD9-81ED-4DB2-BD59-A6C34878D82A}">
                    <a16:rowId xmlns:a16="http://schemas.microsoft.com/office/drawing/2014/main" val="4144433307"/>
                  </a:ext>
                </a:extLst>
              </a:tr>
              <a:tr h="374772">
                <a:tc>
                  <a:txBody>
                    <a:bodyPr/>
                    <a:lstStyle/>
                    <a:p>
                      <a:pPr algn="l" latinLnBrk="1">
                        <a:lnSpc>
                          <a:spcPct val="107000"/>
                        </a:lnSpc>
                        <a:spcAft>
                          <a:spcPts val="0"/>
                        </a:spcAft>
                      </a:pPr>
                      <a:r>
                        <a:rPr lang="pt-BR" sz="1000" kern="100">
                          <a:effectLst/>
                        </a:rPr>
                        <a:t>Body mass index, </a:t>
                      </a:r>
                      <a:r>
                        <a:rPr lang="en-US" sz="1000" kern="100">
                          <a:effectLst/>
                        </a:rPr>
                        <a:t>kg/m</a:t>
                      </a:r>
                      <a:r>
                        <a:rPr lang="en-US" sz="1000" kern="100" baseline="30000">
                          <a:effectLst/>
                        </a:rPr>
                        <a:t>2</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0.843</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0.755-0.941</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0.002</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0.921</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0.802-1.058</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0.245</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extLst>
                  <a:ext uri="{0D108BD9-81ED-4DB2-BD59-A6C34878D82A}">
                    <a16:rowId xmlns:a16="http://schemas.microsoft.com/office/drawing/2014/main" val="4279439387"/>
                  </a:ext>
                </a:extLst>
              </a:tr>
              <a:tr h="187386">
                <a:tc>
                  <a:txBody>
                    <a:bodyPr/>
                    <a:lstStyle/>
                    <a:p>
                      <a:pPr algn="l" latinLnBrk="1">
                        <a:lnSpc>
                          <a:spcPct val="107000"/>
                        </a:lnSpc>
                        <a:spcAft>
                          <a:spcPts val="0"/>
                        </a:spcAft>
                      </a:pPr>
                      <a:r>
                        <a:rPr lang="en-US" sz="1000" kern="100">
                          <a:effectLst/>
                        </a:rPr>
                        <a:t>FEV</a:t>
                      </a:r>
                      <a:r>
                        <a:rPr lang="en-US" sz="1000" kern="100" baseline="-25000">
                          <a:effectLst/>
                        </a:rPr>
                        <a:t>1</a:t>
                      </a:r>
                      <a:r>
                        <a:rPr lang="en-US" sz="1000" kern="100">
                          <a:effectLst/>
                        </a:rPr>
                        <a:t>, %</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0.963</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0.946-0.980</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&lt;0.001</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0.992</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0.967-1.017</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0.522</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extLst>
                  <a:ext uri="{0D108BD9-81ED-4DB2-BD59-A6C34878D82A}">
                    <a16:rowId xmlns:a16="http://schemas.microsoft.com/office/drawing/2014/main" val="3494489995"/>
                  </a:ext>
                </a:extLst>
              </a:tr>
              <a:tr h="374772">
                <a:tc>
                  <a:txBody>
                    <a:bodyPr/>
                    <a:lstStyle/>
                    <a:p>
                      <a:pPr algn="l" latinLnBrk="1">
                        <a:lnSpc>
                          <a:spcPct val="107000"/>
                        </a:lnSpc>
                        <a:spcAft>
                          <a:spcPts val="0"/>
                        </a:spcAft>
                      </a:pPr>
                      <a:r>
                        <a:rPr lang="en-US" sz="1000" kern="100">
                          <a:effectLst/>
                          <a:highlight>
                            <a:srgbClr val="00FFFF"/>
                          </a:highlight>
                        </a:rPr>
                        <a:t>mMRC</a:t>
                      </a:r>
                      <a:r>
                        <a:rPr lang="en-US" sz="1000" kern="100">
                          <a:effectLst/>
                        </a:rPr>
                        <a:t> dyspnea score</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2.549</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1.513-4.292</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&lt;0.001</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2.583</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1.208-5.527</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0.014</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extLst>
                  <a:ext uri="{0D108BD9-81ED-4DB2-BD59-A6C34878D82A}">
                    <a16:rowId xmlns:a16="http://schemas.microsoft.com/office/drawing/2014/main" val="1907485202"/>
                  </a:ext>
                </a:extLst>
              </a:tr>
              <a:tr h="558992">
                <a:tc>
                  <a:txBody>
                    <a:bodyPr/>
                    <a:lstStyle/>
                    <a:p>
                      <a:pPr algn="l" latinLnBrk="1">
                        <a:lnSpc>
                          <a:spcPct val="107000"/>
                        </a:lnSpc>
                        <a:spcAft>
                          <a:spcPts val="0"/>
                        </a:spcAft>
                      </a:pPr>
                      <a:r>
                        <a:rPr lang="en-US" sz="1000" kern="100">
                          <a:effectLst/>
                        </a:rPr>
                        <a:t>Number of exacerbations in previous year</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2.082</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1.392-3.113</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&lt;0.001</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1.474</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0.898-2.420</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0.125</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extLst>
                  <a:ext uri="{0D108BD9-81ED-4DB2-BD59-A6C34878D82A}">
                    <a16:rowId xmlns:a16="http://schemas.microsoft.com/office/drawing/2014/main" val="714691949"/>
                  </a:ext>
                </a:extLst>
              </a:tr>
              <a:tr h="749544">
                <a:tc>
                  <a:txBody>
                    <a:bodyPr/>
                    <a:lstStyle/>
                    <a:p>
                      <a:pPr algn="l" latinLnBrk="1">
                        <a:lnSpc>
                          <a:spcPct val="107000"/>
                        </a:lnSpc>
                        <a:spcAft>
                          <a:spcPts val="0"/>
                        </a:spcAft>
                      </a:pPr>
                      <a:r>
                        <a:rPr lang="pt-BR" sz="1000" kern="100">
                          <a:effectLst/>
                          <a:highlight>
                            <a:srgbClr val="00FFFF"/>
                          </a:highlight>
                        </a:rPr>
                        <a:t>Chronic colonization with pseudomonas</a:t>
                      </a:r>
                      <a:endParaRPr lang="ko-KR" sz="800" kern="100">
                        <a:effectLst/>
                      </a:endParaRPr>
                    </a:p>
                    <a:p>
                      <a:pPr indent="142875" algn="l" latinLnBrk="1">
                        <a:lnSpc>
                          <a:spcPct val="107000"/>
                        </a:lnSpc>
                        <a:spcAft>
                          <a:spcPts val="0"/>
                        </a:spcAft>
                      </a:pPr>
                      <a:r>
                        <a:rPr lang="pt-BR" sz="1000" kern="100">
                          <a:effectLst/>
                        </a:rPr>
                        <a:t>No</a:t>
                      </a:r>
                      <a:endParaRPr lang="ko-KR" sz="800" kern="100">
                        <a:effectLst/>
                      </a:endParaRPr>
                    </a:p>
                    <a:p>
                      <a:pPr indent="142875" algn="l" latinLnBrk="1">
                        <a:lnSpc>
                          <a:spcPct val="107000"/>
                        </a:lnSpc>
                        <a:spcAft>
                          <a:spcPts val="0"/>
                        </a:spcAft>
                      </a:pPr>
                      <a:r>
                        <a:rPr lang="pt-BR" sz="1000" kern="100">
                          <a:effectLst/>
                        </a:rPr>
                        <a:t>Yes</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1</a:t>
                      </a:r>
                      <a:endParaRPr lang="ko-KR" sz="800" kern="100">
                        <a:effectLst/>
                      </a:endParaRPr>
                    </a:p>
                    <a:p>
                      <a:pPr algn="ctr" latinLnBrk="1">
                        <a:lnSpc>
                          <a:spcPct val="107000"/>
                        </a:lnSpc>
                        <a:spcAft>
                          <a:spcPts val="0"/>
                        </a:spcAft>
                      </a:pPr>
                      <a:r>
                        <a:rPr lang="en-US" sz="1000" kern="100">
                          <a:effectLst/>
                        </a:rPr>
                        <a:t>5.476</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2.563-11.696</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&lt;0.001</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dirty="0">
                          <a:effectLst/>
                        </a:rPr>
                        <a:t> </a:t>
                      </a:r>
                      <a:endParaRPr lang="ko-KR" sz="800" kern="100" dirty="0">
                        <a:effectLst/>
                      </a:endParaRPr>
                    </a:p>
                    <a:p>
                      <a:pPr algn="ctr" latinLnBrk="1">
                        <a:lnSpc>
                          <a:spcPct val="107000"/>
                        </a:lnSpc>
                        <a:spcAft>
                          <a:spcPts val="0"/>
                        </a:spcAft>
                      </a:pPr>
                      <a:r>
                        <a:rPr lang="en-US" sz="1000" kern="100" dirty="0">
                          <a:effectLst/>
                        </a:rPr>
                        <a:t> </a:t>
                      </a:r>
                      <a:endParaRPr lang="ko-KR" sz="800" kern="100" dirty="0">
                        <a:effectLst/>
                      </a:endParaRPr>
                    </a:p>
                    <a:p>
                      <a:pPr algn="ctr" latinLnBrk="1">
                        <a:lnSpc>
                          <a:spcPct val="107000"/>
                        </a:lnSpc>
                        <a:spcAft>
                          <a:spcPts val="0"/>
                        </a:spcAft>
                      </a:pPr>
                      <a:r>
                        <a:rPr lang="en-US" sz="1000" kern="100" dirty="0">
                          <a:effectLst/>
                        </a:rPr>
                        <a:t>1</a:t>
                      </a:r>
                      <a:endParaRPr lang="ko-KR" sz="800" kern="100" dirty="0">
                        <a:effectLst/>
                      </a:endParaRPr>
                    </a:p>
                    <a:p>
                      <a:pPr algn="ctr" latinLnBrk="1">
                        <a:lnSpc>
                          <a:spcPct val="107000"/>
                        </a:lnSpc>
                        <a:spcAft>
                          <a:spcPts val="0"/>
                        </a:spcAft>
                      </a:pPr>
                      <a:r>
                        <a:rPr lang="en-US" sz="1000" kern="100" dirty="0">
                          <a:effectLst/>
                        </a:rPr>
                        <a:t>3.466</a:t>
                      </a:r>
                      <a:endParaRPr lang="ko-KR" sz="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1.334-9.006</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0.011</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extLst>
                  <a:ext uri="{0D108BD9-81ED-4DB2-BD59-A6C34878D82A}">
                    <a16:rowId xmlns:a16="http://schemas.microsoft.com/office/drawing/2014/main" val="3840125650"/>
                  </a:ext>
                </a:extLst>
              </a:tr>
              <a:tr h="749544">
                <a:tc>
                  <a:txBody>
                    <a:bodyPr/>
                    <a:lstStyle/>
                    <a:p>
                      <a:pPr algn="l" latinLnBrk="1">
                        <a:lnSpc>
                          <a:spcPct val="107000"/>
                        </a:lnSpc>
                        <a:spcAft>
                          <a:spcPts val="0"/>
                        </a:spcAft>
                      </a:pPr>
                      <a:r>
                        <a:rPr lang="pt-BR" sz="1000" kern="100">
                          <a:effectLst/>
                          <a:highlight>
                            <a:srgbClr val="00FFFF"/>
                          </a:highlight>
                        </a:rPr>
                        <a:t>Chronic colonization with other organism</a:t>
                      </a:r>
                      <a:endParaRPr lang="ko-KR" sz="800" kern="100">
                        <a:effectLst/>
                      </a:endParaRPr>
                    </a:p>
                    <a:p>
                      <a:pPr indent="152400" algn="l" latinLnBrk="1">
                        <a:lnSpc>
                          <a:spcPct val="107000"/>
                        </a:lnSpc>
                        <a:spcAft>
                          <a:spcPts val="0"/>
                        </a:spcAft>
                      </a:pPr>
                      <a:r>
                        <a:rPr lang="pt-BR" sz="1000" kern="100">
                          <a:effectLst/>
                        </a:rPr>
                        <a:t>No</a:t>
                      </a:r>
                      <a:endParaRPr lang="ko-KR" sz="800" kern="100">
                        <a:effectLst/>
                      </a:endParaRPr>
                    </a:p>
                    <a:p>
                      <a:pPr indent="152400" algn="l" latinLnBrk="1">
                        <a:lnSpc>
                          <a:spcPct val="107000"/>
                        </a:lnSpc>
                        <a:spcAft>
                          <a:spcPts val="0"/>
                        </a:spcAft>
                      </a:pPr>
                      <a:r>
                        <a:rPr lang="pt-BR" sz="1000" kern="100">
                          <a:effectLst/>
                        </a:rPr>
                        <a:t>Yes</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1</a:t>
                      </a:r>
                      <a:endParaRPr lang="ko-KR" sz="800" kern="100">
                        <a:effectLst/>
                      </a:endParaRPr>
                    </a:p>
                    <a:p>
                      <a:pPr algn="ctr" latinLnBrk="1">
                        <a:lnSpc>
                          <a:spcPct val="107000"/>
                        </a:lnSpc>
                        <a:spcAft>
                          <a:spcPts val="0"/>
                        </a:spcAft>
                      </a:pPr>
                      <a:r>
                        <a:rPr lang="en-US" sz="1000" kern="100">
                          <a:effectLst/>
                        </a:rPr>
                        <a:t>2.941</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1.380-6.267</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0.005</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dirty="0">
                          <a:effectLst/>
                        </a:rPr>
                        <a:t> </a:t>
                      </a:r>
                      <a:endParaRPr lang="ko-KR" sz="800" kern="100" dirty="0">
                        <a:effectLst/>
                      </a:endParaRPr>
                    </a:p>
                    <a:p>
                      <a:pPr algn="ctr" latinLnBrk="1">
                        <a:lnSpc>
                          <a:spcPct val="107000"/>
                        </a:lnSpc>
                        <a:spcAft>
                          <a:spcPts val="0"/>
                        </a:spcAft>
                      </a:pPr>
                      <a:r>
                        <a:rPr lang="en-US" sz="1000" kern="100" dirty="0">
                          <a:effectLst/>
                        </a:rPr>
                        <a:t> </a:t>
                      </a:r>
                      <a:endParaRPr lang="ko-KR" sz="800" kern="100" dirty="0">
                        <a:effectLst/>
                      </a:endParaRPr>
                    </a:p>
                    <a:p>
                      <a:pPr algn="ctr" latinLnBrk="1">
                        <a:lnSpc>
                          <a:spcPct val="107000"/>
                        </a:lnSpc>
                        <a:spcAft>
                          <a:spcPts val="0"/>
                        </a:spcAft>
                      </a:pPr>
                      <a:r>
                        <a:rPr lang="en-US" sz="1000" kern="100" dirty="0">
                          <a:effectLst/>
                        </a:rPr>
                        <a:t>1</a:t>
                      </a:r>
                      <a:endParaRPr lang="ko-KR" sz="800" kern="100" dirty="0">
                        <a:effectLst/>
                      </a:endParaRPr>
                    </a:p>
                    <a:p>
                      <a:pPr algn="ctr" latinLnBrk="1">
                        <a:lnSpc>
                          <a:spcPct val="107000"/>
                        </a:lnSpc>
                        <a:spcAft>
                          <a:spcPts val="0"/>
                        </a:spcAft>
                      </a:pPr>
                      <a:r>
                        <a:rPr lang="en-US" sz="1000" kern="100" dirty="0">
                          <a:effectLst/>
                        </a:rPr>
                        <a:t>3.428</a:t>
                      </a:r>
                      <a:endParaRPr lang="ko-KR" sz="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1.187-9.896</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0.023</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extLst>
                  <a:ext uri="{0D108BD9-81ED-4DB2-BD59-A6C34878D82A}">
                    <a16:rowId xmlns:a16="http://schemas.microsoft.com/office/drawing/2014/main" val="3269271544"/>
                  </a:ext>
                </a:extLst>
              </a:tr>
              <a:tr h="374772">
                <a:tc>
                  <a:txBody>
                    <a:bodyPr/>
                    <a:lstStyle/>
                    <a:p>
                      <a:pPr algn="l" latinLnBrk="1">
                        <a:lnSpc>
                          <a:spcPct val="107000"/>
                        </a:lnSpc>
                        <a:spcAft>
                          <a:spcPts val="0"/>
                        </a:spcAft>
                      </a:pPr>
                      <a:r>
                        <a:rPr lang="pt-BR" sz="1000" kern="100">
                          <a:effectLst/>
                        </a:rPr>
                        <a:t>Number of affected lobes</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1.547</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1.210-1.977</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0.001</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1.247</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0.868-1.790</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0.232</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extLst>
                  <a:ext uri="{0D108BD9-81ED-4DB2-BD59-A6C34878D82A}">
                    <a16:rowId xmlns:a16="http://schemas.microsoft.com/office/drawing/2014/main" val="2954213001"/>
                  </a:ext>
                </a:extLst>
              </a:tr>
              <a:tr h="749544">
                <a:tc>
                  <a:txBody>
                    <a:bodyPr/>
                    <a:lstStyle/>
                    <a:p>
                      <a:pPr algn="l" latinLnBrk="1">
                        <a:lnSpc>
                          <a:spcPct val="107000"/>
                        </a:lnSpc>
                        <a:spcAft>
                          <a:spcPts val="0"/>
                        </a:spcAft>
                      </a:pPr>
                      <a:r>
                        <a:rPr lang="pt-BR" sz="1000" kern="100">
                          <a:effectLst/>
                        </a:rPr>
                        <a:t>Cystic bronchiectasis pattern</a:t>
                      </a:r>
                      <a:endParaRPr lang="ko-KR" sz="800" kern="100">
                        <a:effectLst/>
                      </a:endParaRPr>
                    </a:p>
                    <a:p>
                      <a:pPr indent="142875" algn="l" latinLnBrk="1">
                        <a:lnSpc>
                          <a:spcPct val="107000"/>
                        </a:lnSpc>
                        <a:spcAft>
                          <a:spcPts val="0"/>
                        </a:spcAft>
                      </a:pPr>
                      <a:r>
                        <a:rPr lang="pt-BR" sz="1000" kern="100">
                          <a:effectLst/>
                        </a:rPr>
                        <a:t>No</a:t>
                      </a:r>
                      <a:endParaRPr lang="ko-KR" sz="800" kern="100">
                        <a:effectLst/>
                      </a:endParaRPr>
                    </a:p>
                    <a:p>
                      <a:pPr indent="142875" algn="l" latinLnBrk="1">
                        <a:lnSpc>
                          <a:spcPct val="107000"/>
                        </a:lnSpc>
                        <a:spcAft>
                          <a:spcPts val="0"/>
                        </a:spcAft>
                      </a:pPr>
                      <a:r>
                        <a:rPr lang="pt-BR" sz="1000" kern="100">
                          <a:effectLst/>
                        </a:rPr>
                        <a:t>Yes</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1</a:t>
                      </a:r>
                      <a:endParaRPr lang="ko-KR" sz="800" kern="100">
                        <a:effectLst/>
                      </a:endParaRPr>
                    </a:p>
                    <a:p>
                      <a:pPr algn="ctr" latinLnBrk="1">
                        <a:lnSpc>
                          <a:spcPct val="107000"/>
                        </a:lnSpc>
                        <a:spcAft>
                          <a:spcPts val="0"/>
                        </a:spcAft>
                      </a:pPr>
                      <a:r>
                        <a:rPr lang="en-US" sz="1000" kern="100">
                          <a:effectLst/>
                        </a:rPr>
                        <a:t>2.731</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1.378-5.413</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0.004</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1</a:t>
                      </a:r>
                      <a:endParaRPr lang="ko-KR" sz="800" kern="100">
                        <a:effectLst/>
                      </a:endParaRPr>
                    </a:p>
                    <a:p>
                      <a:pPr algn="ctr" latinLnBrk="1">
                        <a:lnSpc>
                          <a:spcPct val="107000"/>
                        </a:lnSpc>
                        <a:spcAft>
                          <a:spcPts val="0"/>
                        </a:spcAft>
                      </a:pPr>
                      <a:r>
                        <a:rPr lang="en-US" sz="1000" kern="100">
                          <a:effectLst/>
                        </a:rPr>
                        <a:t>1.135</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 </a:t>
                      </a:r>
                      <a:endParaRPr lang="ko-KR" sz="800" kern="100">
                        <a:effectLst/>
                      </a:endParaRPr>
                    </a:p>
                    <a:p>
                      <a:pPr algn="ctr" latinLnBrk="1">
                        <a:lnSpc>
                          <a:spcPct val="107000"/>
                        </a:lnSpc>
                        <a:spcAft>
                          <a:spcPts val="0"/>
                        </a:spcAft>
                      </a:pPr>
                      <a:r>
                        <a:rPr lang="en-US" sz="1000" kern="100">
                          <a:effectLst/>
                        </a:rPr>
                        <a:t>0.433-2.976</a:t>
                      </a:r>
                      <a:endParaRPr lang="ko-KR" sz="800" kern="10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tc>
                  <a:txBody>
                    <a:bodyPr/>
                    <a:lstStyle/>
                    <a:p>
                      <a:pPr algn="ctr" latinLnBrk="1">
                        <a:lnSpc>
                          <a:spcPct val="107000"/>
                        </a:lnSpc>
                        <a:spcAft>
                          <a:spcPts val="0"/>
                        </a:spcAft>
                      </a:pPr>
                      <a:r>
                        <a:rPr lang="en-US" sz="1000" kern="100" dirty="0">
                          <a:effectLst/>
                        </a:rPr>
                        <a:t> </a:t>
                      </a:r>
                      <a:endParaRPr lang="ko-KR" sz="800" kern="100" dirty="0">
                        <a:effectLst/>
                      </a:endParaRPr>
                    </a:p>
                    <a:p>
                      <a:pPr algn="ctr" latinLnBrk="1">
                        <a:lnSpc>
                          <a:spcPct val="107000"/>
                        </a:lnSpc>
                        <a:spcAft>
                          <a:spcPts val="0"/>
                        </a:spcAft>
                      </a:pPr>
                      <a:r>
                        <a:rPr lang="en-US" sz="1000" kern="100" dirty="0">
                          <a:effectLst/>
                        </a:rPr>
                        <a:t> </a:t>
                      </a:r>
                      <a:endParaRPr lang="ko-KR" sz="800" kern="100" dirty="0">
                        <a:effectLst/>
                      </a:endParaRPr>
                    </a:p>
                    <a:p>
                      <a:pPr algn="ctr" latinLnBrk="1">
                        <a:lnSpc>
                          <a:spcPct val="107000"/>
                        </a:lnSpc>
                        <a:spcAft>
                          <a:spcPts val="0"/>
                        </a:spcAft>
                      </a:pPr>
                      <a:r>
                        <a:rPr lang="en-US" sz="1000" kern="100" dirty="0">
                          <a:effectLst/>
                        </a:rPr>
                        <a:t> </a:t>
                      </a:r>
                      <a:endParaRPr lang="ko-KR" sz="800" kern="100" dirty="0">
                        <a:effectLst/>
                      </a:endParaRPr>
                    </a:p>
                    <a:p>
                      <a:pPr algn="ctr" latinLnBrk="1">
                        <a:lnSpc>
                          <a:spcPct val="107000"/>
                        </a:lnSpc>
                        <a:spcAft>
                          <a:spcPts val="0"/>
                        </a:spcAft>
                      </a:pPr>
                      <a:r>
                        <a:rPr lang="en-US" sz="1000" kern="100" dirty="0">
                          <a:effectLst/>
                        </a:rPr>
                        <a:t>0.796</a:t>
                      </a:r>
                      <a:endParaRPr lang="ko-KR" sz="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txBody>
                  <a:tcPr marL="56474" marR="56474" marT="0" marB="0"/>
                </a:tc>
                <a:extLst>
                  <a:ext uri="{0D108BD9-81ED-4DB2-BD59-A6C34878D82A}">
                    <a16:rowId xmlns:a16="http://schemas.microsoft.com/office/drawing/2014/main" val="1010075417"/>
                  </a:ext>
                </a:extLst>
              </a:tr>
            </a:tbl>
          </a:graphicData>
        </a:graphic>
      </p:graphicFrame>
      <p:sp>
        <p:nvSpPr>
          <p:cNvPr id="5" name="TextBox 4"/>
          <p:cNvSpPr txBox="1"/>
          <p:nvPr/>
        </p:nvSpPr>
        <p:spPr>
          <a:xfrm>
            <a:off x="10882604" y="6562960"/>
            <a:ext cx="1309396" cy="261610"/>
          </a:xfrm>
          <a:prstGeom prst="rect">
            <a:avLst/>
          </a:prstGeom>
          <a:noFill/>
        </p:spPr>
        <p:txBody>
          <a:bodyPr wrap="square" rtlCol="0">
            <a:spAutoFit/>
          </a:bodyPr>
          <a:lstStyle/>
          <a:p>
            <a:r>
              <a:rPr lang="en-US" altLang="ko-KR" sz="1100" dirty="0"/>
              <a:t>Unpublished data</a:t>
            </a:r>
            <a:endParaRPr lang="ko-KR" altLang="en-US" sz="1100" dirty="0"/>
          </a:p>
        </p:txBody>
      </p:sp>
    </p:spTree>
    <p:extLst>
      <p:ext uri="{BB962C8B-B14F-4D97-AF65-F5344CB8AC3E}">
        <p14:creationId xmlns:p14="http://schemas.microsoft.com/office/powerpoint/2010/main" val="3772026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Aim of management</a:t>
            </a:r>
            <a:endParaRPr lang="ko-KR" altLang="en-US" dirty="0"/>
          </a:p>
        </p:txBody>
      </p:sp>
      <p:sp>
        <p:nvSpPr>
          <p:cNvPr id="3" name="내용 개체 틀 2"/>
          <p:cNvSpPr>
            <a:spLocks noGrp="1"/>
          </p:cNvSpPr>
          <p:nvPr>
            <p:ph idx="1"/>
          </p:nvPr>
        </p:nvSpPr>
        <p:spPr/>
        <p:txBody>
          <a:bodyPr/>
          <a:lstStyle/>
          <a:p>
            <a:r>
              <a:rPr lang="en-US" altLang="ko-KR" dirty="0"/>
              <a:t>Strengthening the </a:t>
            </a:r>
            <a:r>
              <a:rPr lang="en-US" altLang="ko-KR" dirty="0" err="1"/>
              <a:t>mucociliary</a:t>
            </a:r>
            <a:r>
              <a:rPr lang="en-US" altLang="ko-KR" dirty="0"/>
              <a:t> escalator</a:t>
            </a:r>
          </a:p>
          <a:p>
            <a:endParaRPr lang="en-US" altLang="ko-KR" dirty="0"/>
          </a:p>
          <a:p>
            <a:r>
              <a:rPr lang="en-US" altLang="ko-KR" dirty="0"/>
              <a:t>Reducing airway inflammation</a:t>
            </a:r>
          </a:p>
          <a:p>
            <a:endParaRPr lang="en-US" altLang="ko-KR" dirty="0"/>
          </a:p>
          <a:p>
            <a:r>
              <a:rPr lang="en-US" altLang="ko-KR" dirty="0"/>
              <a:t>Eradicating bacterial infections (if present)</a:t>
            </a:r>
            <a:endParaRPr lang="ko-KR" altLang="en-US" dirty="0"/>
          </a:p>
        </p:txBody>
      </p:sp>
      <p:pic>
        <p:nvPicPr>
          <p:cNvPr id="4" name="그림 3"/>
          <p:cNvPicPr>
            <a:picLocks noChangeAspect="1"/>
          </p:cNvPicPr>
          <p:nvPr/>
        </p:nvPicPr>
        <p:blipFill rotWithShape="1">
          <a:blip r:embed="rId2"/>
          <a:srcRect r="44547" b="6213"/>
          <a:stretch/>
        </p:blipFill>
        <p:spPr>
          <a:xfrm>
            <a:off x="10381616" y="6663441"/>
            <a:ext cx="1725081" cy="194559"/>
          </a:xfrm>
          <a:prstGeom prst="rect">
            <a:avLst/>
          </a:prstGeom>
        </p:spPr>
      </p:pic>
      <p:sp>
        <p:nvSpPr>
          <p:cNvPr id="5" name="직사각형 4"/>
          <p:cNvSpPr/>
          <p:nvPr/>
        </p:nvSpPr>
        <p:spPr>
          <a:xfrm>
            <a:off x="10546998" y="6420916"/>
            <a:ext cx="1645002" cy="246221"/>
          </a:xfrm>
          <a:prstGeom prst="rect">
            <a:avLst/>
          </a:prstGeom>
        </p:spPr>
        <p:txBody>
          <a:bodyPr wrap="none">
            <a:spAutoFit/>
          </a:bodyPr>
          <a:lstStyle/>
          <a:p>
            <a:r>
              <a:rPr lang="en-US" altLang="ko-KR" sz="1000" dirty="0">
                <a:solidFill>
                  <a:srgbClr val="000000"/>
                </a:solidFill>
                <a:latin typeface="Times New Roman" panose="02020603050405020304" pitchFamily="18" charset="0"/>
                <a:cs typeface="Times New Roman" panose="02020603050405020304" pitchFamily="18" charset="0"/>
              </a:rPr>
              <a:t>Nature Reviews,(2018) 4:45</a:t>
            </a:r>
            <a:endParaRPr lang="ko-KR" alt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31084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Airway clearance techniques</a:t>
            </a:r>
            <a:endParaRPr lang="ko-KR" altLang="en-US" dirty="0"/>
          </a:p>
        </p:txBody>
      </p:sp>
      <p:pic>
        <p:nvPicPr>
          <p:cNvPr id="4" name="내용 개체 틀 3"/>
          <p:cNvPicPr>
            <a:picLocks noGrp="1" noChangeAspect="1"/>
          </p:cNvPicPr>
          <p:nvPr>
            <p:ph idx="1"/>
          </p:nvPr>
        </p:nvPicPr>
        <p:blipFill>
          <a:blip r:embed="rId2"/>
          <a:stretch>
            <a:fillRect/>
          </a:stretch>
        </p:blipFill>
        <p:spPr>
          <a:xfrm>
            <a:off x="1441218" y="1416106"/>
            <a:ext cx="4198932" cy="5154660"/>
          </a:xfrm>
          <a:prstGeom prst="rect">
            <a:avLst/>
          </a:prstGeom>
        </p:spPr>
      </p:pic>
      <p:pic>
        <p:nvPicPr>
          <p:cNvPr id="5" name="그림 4"/>
          <p:cNvPicPr>
            <a:picLocks noChangeAspect="1"/>
          </p:cNvPicPr>
          <p:nvPr/>
        </p:nvPicPr>
        <p:blipFill>
          <a:blip r:embed="rId3"/>
          <a:stretch>
            <a:fillRect/>
          </a:stretch>
        </p:blipFill>
        <p:spPr>
          <a:xfrm>
            <a:off x="8889083" y="6708150"/>
            <a:ext cx="3302917" cy="149850"/>
          </a:xfrm>
          <a:prstGeom prst="rect">
            <a:avLst/>
          </a:prstGeom>
        </p:spPr>
      </p:pic>
      <p:pic>
        <p:nvPicPr>
          <p:cNvPr id="6" name="그림 5"/>
          <p:cNvPicPr>
            <a:picLocks noChangeAspect="1"/>
          </p:cNvPicPr>
          <p:nvPr/>
        </p:nvPicPr>
        <p:blipFill>
          <a:blip r:embed="rId4"/>
          <a:stretch>
            <a:fillRect/>
          </a:stretch>
        </p:blipFill>
        <p:spPr>
          <a:xfrm>
            <a:off x="6236241" y="1933186"/>
            <a:ext cx="4937694" cy="1648350"/>
          </a:xfrm>
          <a:prstGeom prst="rect">
            <a:avLst/>
          </a:prstGeom>
        </p:spPr>
      </p:pic>
      <p:pic>
        <p:nvPicPr>
          <p:cNvPr id="7" name="그림 6"/>
          <p:cNvPicPr>
            <a:picLocks noChangeAspect="1"/>
          </p:cNvPicPr>
          <p:nvPr/>
        </p:nvPicPr>
        <p:blipFill rotWithShape="1">
          <a:blip r:embed="rId5"/>
          <a:srcRect r="44547" b="6213"/>
          <a:stretch/>
        </p:blipFill>
        <p:spPr>
          <a:xfrm>
            <a:off x="10466919" y="6473486"/>
            <a:ext cx="1725081" cy="194559"/>
          </a:xfrm>
          <a:prstGeom prst="rect">
            <a:avLst/>
          </a:prstGeom>
        </p:spPr>
      </p:pic>
      <p:sp>
        <p:nvSpPr>
          <p:cNvPr id="9" name="모서리가 둥근 직사각형 8"/>
          <p:cNvSpPr/>
          <p:nvPr/>
        </p:nvSpPr>
        <p:spPr>
          <a:xfrm>
            <a:off x="6987374" y="2232521"/>
            <a:ext cx="2682899" cy="239952"/>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모서리가 둥근 직사각형 9"/>
          <p:cNvSpPr/>
          <p:nvPr/>
        </p:nvSpPr>
        <p:spPr>
          <a:xfrm>
            <a:off x="6391284" y="2475054"/>
            <a:ext cx="2042248" cy="239952"/>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 name="모서리가 둥근 직사각형 10"/>
          <p:cNvSpPr/>
          <p:nvPr/>
        </p:nvSpPr>
        <p:spPr>
          <a:xfrm>
            <a:off x="9882820" y="2232521"/>
            <a:ext cx="1188656" cy="239952"/>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모서리가 둥근 직사각형 11"/>
          <p:cNvSpPr/>
          <p:nvPr/>
        </p:nvSpPr>
        <p:spPr>
          <a:xfrm>
            <a:off x="7307698" y="2836894"/>
            <a:ext cx="2152065" cy="239952"/>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921178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The active cycle of breathing</a:t>
            </a:r>
            <a:endParaRPr lang="ko-KR" altLang="en-US" dirty="0"/>
          </a:p>
        </p:txBody>
      </p:sp>
      <p:pic>
        <p:nvPicPr>
          <p:cNvPr id="4" name="내용 개체 틀 3"/>
          <p:cNvPicPr>
            <a:picLocks noGrp="1" noChangeAspect="1"/>
          </p:cNvPicPr>
          <p:nvPr>
            <p:ph idx="1"/>
          </p:nvPr>
        </p:nvPicPr>
        <p:blipFill>
          <a:blip r:embed="rId2"/>
          <a:stretch>
            <a:fillRect/>
          </a:stretch>
        </p:blipFill>
        <p:spPr>
          <a:xfrm>
            <a:off x="6960551" y="1300687"/>
            <a:ext cx="3769996" cy="2797200"/>
          </a:xfrm>
          <a:prstGeom prst="rect">
            <a:avLst/>
          </a:prstGeom>
        </p:spPr>
      </p:pic>
      <p:pic>
        <p:nvPicPr>
          <p:cNvPr id="5" name="그림 4"/>
          <p:cNvPicPr>
            <a:picLocks noChangeAspect="1"/>
          </p:cNvPicPr>
          <p:nvPr/>
        </p:nvPicPr>
        <p:blipFill>
          <a:blip r:embed="rId3"/>
          <a:stretch>
            <a:fillRect/>
          </a:stretch>
        </p:blipFill>
        <p:spPr>
          <a:xfrm>
            <a:off x="0" y="1691322"/>
            <a:ext cx="6475725" cy="3825483"/>
          </a:xfrm>
          <a:prstGeom prst="rect">
            <a:avLst/>
          </a:prstGeom>
        </p:spPr>
      </p:pic>
      <p:pic>
        <p:nvPicPr>
          <p:cNvPr id="6" name="그림 5"/>
          <p:cNvPicPr>
            <a:picLocks noChangeAspect="1"/>
          </p:cNvPicPr>
          <p:nvPr/>
        </p:nvPicPr>
        <p:blipFill>
          <a:blip r:embed="rId4"/>
          <a:stretch>
            <a:fillRect/>
          </a:stretch>
        </p:blipFill>
        <p:spPr>
          <a:xfrm>
            <a:off x="6478515" y="4097887"/>
            <a:ext cx="5713485" cy="2250783"/>
          </a:xfrm>
          <a:prstGeom prst="rect">
            <a:avLst/>
          </a:prstGeom>
        </p:spPr>
      </p:pic>
      <p:pic>
        <p:nvPicPr>
          <p:cNvPr id="7" name="그림 6"/>
          <p:cNvPicPr>
            <a:picLocks noChangeAspect="1"/>
          </p:cNvPicPr>
          <p:nvPr/>
        </p:nvPicPr>
        <p:blipFill rotWithShape="1">
          <a:blip r:embed="rId5"/>
          <a:srcRect t="306" r="6190" b="10515"/>
          <a:stretch/>
        </p:blipFill>
        <p:spPr>
          <a:xfrm>
            <a:off x="9759949" y="0"/>
            <a:ext cx="2181857" cy="1642996"/>
          </a:xfrm>
          <a:prstGeom prst="rect">
            <a:avLst/>
          </a:prstGeom>
        </p:spPr>
      </p:pic>
    </p:spTree>
    <p:extLst>
      <p:ext uri="{BB962C8B-B14F-4D97-AF65-F5344CB8AC3E}">
        <p14:creationId xmlns:p14="http://schemas.microsoft.com/office/powerpoint/2010/main" val="305395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2240260" y="475423"/>
            <a:ext cx="7806894" cy="1756575"/>
          </a:xfrm>
          <a:prstGeom prst="rect">
            <a:avLst/>
          </a:prstGeom>
        </p:spPr>
      </p:pic>
      <p:pic>
        <p:nvPicPr>
          <p:cNvPr id="3" name="그림 2"/>
          <p:cNvPicPr>
            <a:picLocks noChangeAspect="1"/>
          </p:cNvPicPr>
          <p:nvPr/>
        </p:nvPicPr>
        <p:blipFill>
          <a:blip r:embed="rId3"/>
          <a:stretch>
            <a:fillRect/>
          </a:stretch>
        </p:blipFill>
        <p:spPr>
          <a:xfrm>
            <a:off x="7162205" y="6346433"/>
            <a:ext cx="4737517" cy="208125"/>
          </a:xfrm>
          <a:prstGeom prst="rect">
            <a:avLst/>
          </a:prstGeom>
        </p:spPr>
      </p:pic>
      <p:sp>
        <p:nvSpPr>
          <p:cNvPr id="4" name="모서리가 둥근 직사각형 3"/>
          <p:cNvSpPr/>
          <p:nvPr/>
        </p:nvSpPr>
        <p:spPr>
          <a:xfrm>
            <a:off x="1818841" y="2542098"/>
            <a:ext cx="9056536" cy="330774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ko-KR" dirty="0"/>
              <a:t>ACO</a:t>
            </a:r>
          </a:p>
          <a:p>
            <a:pPr algn="ctr"/>
            <a:r>
              <a:rPr lang="en-US" altLang="ko-KR" b="1" i="1" u="sng" dirty="0"/>
              <a:t>BCO</a:t>
            </a:r>
          </a:p>
          <a:p>
            <a:pPr algn="ctr"/>
            <a:r>
              <a:rPr lang="en-US" altLang="ko-KR" dirty="0"/>
              <a:t>CCO</a:t>
            </a:r>
          </a:p>
          <a:p>
            <a:pPr algn="ctr"/>
            <a:r>
              <a:rPr lang="en-US" altLang="ko-KR" dirty="0"/>
              <a:t>DCO</a:t>
            </a:r>
            <a:endParaRPr lang="ko-KR" altLang="en-US" dirty="0"/>
          </a:p>
        </p:txBody>
      </p:sp>
    </p:spTree>
    <p:extLst>
      <p:ext uri="{BB962C8B-B14F-4D97-AF65-F5344CB8AC3E}">
        <p14:creationId xmlns:p14="http://schemas.microsoft.com/office/powerpoint/2010/main" val="35878164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Oscillating positive expiratory pressure</a:t>
            </a:r>
            <a:endParaRPr lang="ko-KR" altLang="en-US" dirty="0"/>
          </a:p>
        </p:txBody>
      </p:sp>
      <p:pic>
        <p:nvPicPr>
          <p:cNvPr id="4" name="내용 개체 틀 3"/>
          <p:cNvPicPr>
            <a:picLocks noGrp="1" noChangeAspect="1"/>
          </p:cNvPicPr>
          <p:nvPr>
            <p:ph idx="1"/>
          </p:nvPr>
        </p:nvPicPr>
        <p:blipFill>
          <a:blip r:embed="rId2"/>
          <a:stretch>
            <a:fillRect/>
          </a:stretch>
        </p:blipFill>
        <p:spPr>
          <a:xfrm>
            <a:off x="772298" y="1765713"/>
            <a:ext cx="4838700" cy="4105275"/>
          </a:xfrm>
          <a:prstGeom prst="rect">
            <a:avLst/>
          </a:prstGeom>
        </p:spPr>
      </p:pic>
      <p:pic>
        <p:nvPicPr>
          <p:cNvPr id="5" name="그림 4"/>
          <p:cNvPicPr>
            <a:picLocks noChangeAspect="1"/>
          </p:cNvPicPr>
          <p:nvPr/>
        </p:nvPicPr>
        <p:blipFill>
          <a:blip r:embed="rId3"/>
          <a:stretch>
            <a:fillRect/>
          </a:stretch>
        </p:blipFill>
        <p:spPr>
          <a:xfrm>
            <a:off x="6671678" y="1827646"/>
            <a:ext cx="3803667" cy="2378972"/>
          </a:xfrm>
          <a:prstGeom prst="rect">
            <a:avLst/>
          </a:prstGeom>
        </p:spPr>
      </p:pic>
      <p:pic>
        <p:nvPicPr>
          <p:cNvPr id="6" name="그림 5"/>
          <p:cNvPicPr>
            <a:picLocks noChangeAspect="1"/>
          </p:cNvPicPr>
          <p:nvPr/>
        </p:nvPicPr>
        <p:blipFill>
          <a:blip r:embed="rId4"/>
          <a:stretch>
            <a:fillRect/>
          </a:stretch>
        </p:blipFill>
        <p:spPr>
          <a:xfrm>
            <a:off x="6671678" y="4504782"/>
            <a:ext cx="3568587" cy="2110456"/>
          </a:xfrm>
          <a:prstGeom prst="rect">
            <a:avLst/>
          </a:prstGeom>
        </p:spPr>
      </p:pic>
    </p:spTree>
    <p:extLst>
      <p:ext uri="{BB962C8B-B14F-4D97-AF65-F5344CB8AC3E}">
        <p14:creationId xmlns:p14="http://schemas.microsoft.com/office/powerpoint/2010/main" val="364959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Gravity assisted positioning</a:t>
            </a:r>
            <a:endParaRPr lang="ko-KR" altLang="en-US" dirty="0"/>
          </a:p>
        </p:txBody>
      </p:sp>
      <p:pic>
        <p:nvPicPr>
          <p:cNvPr id="4" name="내용 개체 틀 3"/>
          <p:cNvPicPr>
            <a:picLocks noGrp="1" noChangeAspect="1"/>
          </p:cNvPicPr>
          <p:nvPr>
            <p:ph idx="1"/>
          </p:nvPr>
        </p:nvPicPr>
        <p:blipFill>
          <a:blip r:embed="rId2"/>
          <a:stretch>
            <a:fillRect/>
          </a:stretch>
        </p:blipFill>
        <p:spPr>
          <a:xfrm>
            <a:off x="1723604" y="1440469"/>
            <a:ext cx="7671249" cy="4664437"/>
          </a:xfrm>
          <a:prstGeom prst="rect">
            <a:avLst/>
          </a:prstGeom>
        </p:spPr>
      </p:pic>
      <p:pic>
        <p:nvPicPr>
          <p:cNvPr id="5" name="그림 4"/>
          <p:cNvPicPr>
            <a:picLocks noChangeAspect="1"/>
          </p:cNvPicPr>
          <p:nvPr/>
        </p:nvPicPr>
        <p:blipFill>
          <a:blip r:embed="rId3"/>
          <a:stretch>
            <a:fillRect/>
          </a:stretch>
        </p:blipFill>
        <p:spPr>
          <a:xfrm>
            <a:off x="2087745" y="5725527"/>
            <a:ext cx="7174137" cy="924084"/>
          </a:xfrm>
          <a:prstGeom prst="rect">
            <a:avLst/>
          </a:prstGeom>
        </p:spPr>
      </p:pic>
    </p:spTree>
    <p:extLst>
      <p:ext uri="{BB962C8B-B14F-4D97-AF65-F5344CB8AC3E}">
        <p14:creationId xmlns:p14="http://schemas.microsoft.com/office/powerpoint/2010/main" val="1431755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err="1"/>
              <a:t>Mucolytics</a:t>
            </a:r>
            <a:endParaRPr lang="ko-KR" altLang="en-US" dirty="0"/>
          </a:p>
        </p:txBody>
      </p:sp>
      <p:pic>
        <p:nvPicPr>
          <p:cNvPr id="4" name="내용 개체 틀 3"/>
          <p:cNvPicPr>
            <a:picLocks noGrp="1" noChangeAspect="1"/>
          </p:cNvPicPr>
          <p:nvPr>
            <p:ph idx="1"/>
          </p:nvPr>
        </p:nvPicPr>
        <p:blipFill>
          <a:blip r:embed="rId2"/>
          <a:stretch>
            <a:fillRect/>
          </a:stretch>
        </p:blipFill>
        <p:spPr>
          <a:xfrm>
            <a:off x="2985338" y="1555185"/>
            <a:ext cx="5551259" cy="4952326"/>
          </a:xfrm>
          <a:prstGeom prst="rect">
            <a:avLst/>
          </a:prstGeom>
        </p:spPr>
      </p:pic>
      <p:pic>
        <p:nvPicPr>
          <p:cNvPr id="5" name="그림 4"/>
          <p:cNvPicPr>
            <a:picLocks noChangeAspect="1"/>
          </p:cNvPicPr>
          <p:nvPr/>
        </p:nvPicPr>
        <p:blipFill rotWithShape="1">
          <a:blip r:embed="rId3"/>
          <a:srcRect r="44547" b="6213"/>
          <a:stretch/>
        </p:blipFill>
        <p:spPr>
          <a:xfrm>
            <a:off x="10410275" y="6663441"/>
            <a:ext cx="1725081" cy="194559"/>
          </a:xfrm>
          <a:prstGeom prst="rect">
            <a:avLst/>
          </a:prstGeom>
        </p:spPr>
      </p:pic>
      <p:cxnSp>
        <p:nvCxnSpPr>
          <p:cNvPr id="6" name="직선 연결선 5"/>
          <p:cNvCxnSpPr/>
          <p:nvPr/>
        </p:nvCxnSpPr>
        <p:spPr>
          <a:xfrm>
            <a:off x="3072121" y="2006417"/>
            <a:ext cx="2243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직선 연결선 6"/>
          <p:cNvCxnSpPr/>
          <p:nvPr/>
        </p:nvCxnSpPr>
        <p:spPr>
          <a:xfrm flipV="1">
            <a:off x="3178472" y="2473485"/>
            <a:ext cx="2636849" cy="767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직선 연결선 8"/>
          <p:cNvCxnSpPr/>
          <p:nvPr/>
        </p:nvCxnSpPr>
        <p:spPr>
          <a:xfrm flipV="1">
            <a:off x="3072121" y="3414199"/>
            <a:ext cx="967027" cy="10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직선 연결선 11"/>
          <p:cNvCxnSpPr/>
          <p:nvPr/>
        </p:nvCxnSpPr>
        <p:spPr>
          <a:xfrm>
            <a:off x="4131794" y="4290225"/>
            <a:ext cx="1255930" cy="120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직선 연결선 13"/>
          <p:cNvCxnSpPr/>
          <p:nvPr/>
        </p:nvCxnSpPr>
        <p:spPr>
          <a:xfrm flipV="1">
            <a:off x="3237678" y="5039068"/>
            <a:ext cx="4597217" cy="109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6" name="모서리가 둥근 직사각형 15"/>
          <p:cNvSpPr/>
          <p:nvPr/>
        </p:nvSpPr>
        <p:spPr>
          <a:xfrm>
            <a:off x="5151996" y="5991375"/>
            <a:ext cx="3169702" cy="239952"/>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모서리가 둥근 직사각형 16"/>
          <p:cNvSpPr/>
          <p:nvPr/>
        </p:nvSpPr>
        <p:spPr>
          <a:xfrm>
            <a:off x="3155446" y="6228035"/>
            <a:ext cx="1363927" cy="239952"/>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028587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Macrolide</a:t>
            </a:r>
            <a:endParaRPr lang="ko-KR" altLang="en-US" dirty="0"/>
          </a:p>
        </p:txBody>
      </p:sp>
      <p:pic>
        <p:nvPicPr>
          <p:cNvPr id="4" name="그림 3"/>
          <p:cNvPicPr>
            <a:picLocks noChangeAspect="1"/>
          </p:cNvPicPr>
          <p:nvPr/>
        </p:nvPicPr>
        <p:blipFill>
          <a:blip r:embed="rId2"/>
          <a:stretch>
            <a:fillRect/>
          </a:stretch>
        </p:blipFill>
        <p:spPr>
          <a:xfrm>
            <a:off x="644446" y="5871475"/>
            <a:ext cx="5805126" cy="757575"/>
          </a:xfrm>
          <a:prstGeom prst="rect">
            <a:avLst/>
          </a:prstGeom>
        </p:spPr>
      </p:pic>
      <p:pic>
        <p:nvPicPr>
          <p:cNvPr id="5" name="그림 4"/>
          <p:cNvPicPr>
            <a:picLocks noChangeAspect="1"/>
          </p:cNvPicPr>
          <p:nvPr/>
        </p:nvPicPr>
        <p:blipFill rotWithShape="1">
          <a:blip r:embed="rId3"/>
          <a:srcRect r="44547" b="6213"/>
          <a:stretch/>
        </p:blipFill>
        <p:spPr>
          <a:xfrm>
            <a:off x="10410275" y="6663441"/>
            <a:ext cx="1725081" cy="194559"/>
          </a:xfrm>
          <a:prstGeom prst="rect">
            <a:avLst/>
          </a:prstGeom>
        </p:spPr>
      </p:pic>
      <p:pic>
        <p:nvPicPr>
          <p:cNvPr id="6" name="그림 5"/>
          <p:cNvPicPr>
            <a:picLocks noChangeAspect="1"/>
          </p:cNvPicPr>
          <p:nvPr/>
        </p:nvPicPr>
        <p:blipFill>
          <a:blip r:embed="rId4"/>
          <a:stretch>
            <a:fillRect/>
          </a:stretch>
        </p:blipFill>
        <p:spPr>
          <a:xfrm>
            <a:off x="385683" y="1372726"/>
            <a:ext cx="11143173" cy="4112550"/>
          </a:xfrm>
          <a:prstGeom prst="rect">
            <a:avLst/>
          </a:prstGeom>
        </p:spPr>
      </p:pic>
      <p:sp>
        <p:nvSpPr>
          <p:cNvPr id="7" name="직사각형 6"/>
          <p:cNvSpPr/>
          <p:nvPr/>
        </p:nvSpPr>
        <p:spPr>
          <a:xfrm>
            <a:off x="10219769" y="6476058"/>
            <a:ext cx="1931939" cy="215444"/>
          </a:xfrm>
          <a:prstGeom prst="rect">
            <a:avLst/>
          </a:prstGeom>
        </p:spPr>
        <p:txBody>
          <a:bodyPr wrap="none">
            <a:spAutoFit/>
          </a:bodyPr>
          <a:lstStyle/>
          <a:p>
            <a:r>
              <a:rPr lang="en-US" altLang="ko-KR" sz="800" dirty="0">
                <a:solidFill>
                  <a:srgbClr val="231F20"/>
                </a:solidFill>
                <a:latin typeface="Times New Roman" panose="02020603050405020304" pitchFamily="18" charset="0"/>
                <a:cs typeface="Times New Roman" panose="02020603050405020304" pitchFamily="18" charset="0"/>
              </a:rPr>
              <a:t>JAMA, March 27, 2013—Vol 309, No. 12</a:t>
            </a:r>
            <a:endParaRPr lang="ko-KR"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81964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1544273" y="566578"/>
            <a:ext cx="8382000" cy="923925"/>
          </a:xfrm>
          <a:prstGeom prst="rect">
            <a:avLst/>
          </a:prstGeom>
        </p:spPr>
      </p:pic>
      <p:pic>
        <p:nvPicPr>
          <p:cNvPr id="7" name="그림 6"/>
          <p:cNvPicPr>
            <a:picLocks noChangeAspect="1"/>
          </p:cNvPicPr>
          <p:nvPr/>
        </p:nvPicPr>
        <p:blipFill>
          <a:blip r:embed="rId3"/>
          <a:stretch>
            <a:fillRect/>
          </a:stretch>
        </p:blipFill>
        <p:spPr>
          <a:xfrm>
            <a:off x="165412" y="1828800"/>
            <a:ext cx="6191068" cy="4815281"/>
          </a:xfrm>
          <a:prstGeom prst="rect">
            <a:avLst/>
          </a:prstGeom>
        </p:spPr>
      </p:pic>
      <p:pic>
        <p:nvPicPr>
          <p:cNvPr id="8" name="그림 7"/>
          <p:cNvPicPr>
            <a:picLocks noChangeAspect="1"/>
          </p:cNvPicPr>
          <p:nvPr/>
        </p:nvPicPr>
        <p:blipFill>
          <a:blip r:embed="rId4"/>
          <a:stretch>
            <a:fillRect/>
          </a:stretch>
        </p:blipFill>
        <p:spPr>
          <a:xfrm>
            <a:off x="6499670" y="3054564"/>
            <a:ext cx="4861057" cy="1689238"/>
          </a:xfrm>
          <a:prstGeom prst="rect">
            <a:avLst/>
          </a:prstGeom>
        </p:spPr>
      </p:pic>
      <p:sp>
        <p:nvSpPr>
          <p:cNvPr id="9" name="직사각형 8"/>
          <p:cNvSpPr/>
          <p:nvPr/>
        </p:nvSpPr>
        <p:spPr>
          <a:xfrm>
            <a:off x="9048162" y="6528973"/>
            <a:ext cx="3082319" cy="246221"/>
          </a:xfrm>
          <a:prstGeom prst="rect">
            <a:avLst/>
          </a:prstGeom>
        </p:spPr>
        <p:txBody>
          <a:bodyPr wrap="square">
            <a:spAutoFit/>
          </a:bodyPr>
          <a:lstStyle/>
          <a:p>
            <a:r>
              <a:rPr lang="en-US" altLang="ko-KR" sz="1000" dirty="0" err="1">
                <a:latin typeface="Times New Roman" panose="02020603050405020304" pitchFamily="18" charset="0"/>
                <a:cs typeface="Times New Roman" panose="02020603050405020304" pitchFamily="18" charset="0"/>
                <a:hlinkClick r:id="rId5" tooltip="Chronic respiratory disease."/>
              </a:rPr>
              <a:t>Chron</a:t>
            </a:r>
            <a:r>
              <a:rPr lang="en-US" altLang="ko-KR" sz="1000" dirty="0">
                <a:latin typeface="Times New Roman" panose="02020603050405020304" pitchFamily="18" charset="0"/>
                <a:cs typeface="Times New Roman" panose="02020603050405020304" pitchFamily="18" charset="0"/>
                <a:hlinkClick r:id="rId5" tooltip="Chronic respiratory disease."/>
              </a:rPr>
              <a:t> </a:t>
            </a:r>
            <a:r>
              <a:rPr lang="en-US" altLang="ko-KR" sz="1000" dirty="0" err="1">
                <a:latin typeface="Times New Roman" panose="02020603050405020304" pitchFamily="18" charset="0"/>
                <a:cs typeface="Times New Roman" panose="02020603050405020304" pitchFamily="18" charset="0"/>
                <a:hlinkClick r:id="rId5" tooltip="Chronic respiratory disease."/>
              </a:rPr>
              <a:t>Respir</a:t>
            </a:r>
            <a:r>
              <a:rPr lang="en-US" altLang="ko-KR" sz="1000" dirty="0">
                <a:latin typeface="Times New Roman" panose="02020603050405020304" pitchFamily="18" charset="0"/>
                <a:cs typeface="Times New Roman" panose="02020603050405020304" pitchFamily="18" charset="0"/>
                <a:hlinkClick r:id="rId5" tooltip="Chronic respiratory disease."/>
              </a:rPr>
              <a:t> Dis.</a:t>
            </a:r>
            <a:r>
              <a:rPr lang="en-US" altLang="ko-KR" sz="1000" dirty="0">
                <a:latin typeface="Times New Roman" panose="02020603050405020304" pitchFamily="18" charset="0"/>
                <a:cs typeface="Times New Roman" panose="02020603050405020304" pitchFamily="18" charset="0"/>
              </a:rPr>
              <a:t> 2019 Jan-Dec;16:1479972318790269</a:t>
            </a:r>
            <a:endParaRPr lang="ko-KR" alt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74005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Inhaled antibiotics</a:t>
            </a:r>
            <a:endParaRPr lang="ko-KR" altLang="en-US" dirty="0"/>
          </a:p>
        </p:txBody>
      </p:sp>
      <p:pic>
        <p:nvPicPr>
          <p:cNvPr id="6" name="내용 개체 틀 5"/>
          <p:cNvPicPr>
            <a:picLocks noGrp="1" noChangeAspect="1"/>
          </p:cNvPicPr>
          <p:nvPr>
            <p:ph idx="1"/>
          </p:nvPr>
        </p:nvPicPr>
        <p:blipFill>
          <a:blip r:embed="rId2"/>
          <a:stretch>
            <a:fillRect/>
          </a:stretch>
        </p:blipFill>
        <p:spPr>
          <a:xfrm>
            <a:off x="179518" y="1805229"/>
            <a:ext cx="5298790" cy="4886883"/>
          </a:xfrm>
          <a:prstGeom prst="rect">
            <a:avLst/>
          </a:prstGeom>
        </p:spPr>
      </p:pic>
      <p:pic>
        <p:nvPicPr>
          <p:cNvPr id="4" name="그림 3"/>
          <p:cNvPicPr>
            <a:picLocks noChangeAspect="1"/>
          </p:cNvPicPr>
          <p:nvPr/>
        </p:nvPicPr>
        <p:blipFill>
          <a:blip r:embed="rId3"/>
          <a:stretch>
            <a:fillRect/>
          </a:stretch>
        </p:blipFill>
        <p:spPr>
          <a:xfrm>
            <a:off x="5765282" y="1998732"/>
            <a:ext cx="5739822" cy="795697"/>
          </a:xfrm>
          <a:prstGeom prst="rect">
            <a:avLst/>
          </a:prstGeom>
        </p:spPr>
      </p:pic>
      <p:pic>
        <p:nvPicPr>
          <p:cNvPr id="5" name="그림 4"/>
          <p:cNvPicPr>
            <a:picLocks noChangeAspect="1"/>
          </p:cNvPicPr>
          <p:nvPr/>
        </p:nvPicPr>
        <p:blipFill>
          <a:blip r:embed="rId4"/>
          <a:stretch>
            <a:fillRect/>
          </a:stretch>
        </p:blipFill>
        <p:spPr>
          <a:xfrm>
            <a:off x="5766703" y="2782393"/>
            <a:ext cx="5738401" cy="2306025"/>
          </a:xfrm>
          <a:prstGeom prst="rect">
            <a:avLst/>
          </a:prstGeom>
        </p:spPr>
      </p:pic>
      <p:pic>
        <p:nvPicPr>
          <p:cNvPr id="7" name="그림 6"/>
          <p:cNvPicPr>
            <a:picLocks noChangeAspect="1"/>
          </p:cNvPicPr>
          <p:nvPr/>
        </p:nvPicPr>
        <p:blipFill rotWithShape="1">
          <a:blip r:embed="rId5"/>
          <a:srcRect r="44547" b="6213"/>
          <a:stretch/>
        </p:blipFill>
        <p:spPr>
          <a:xfrm>
            <a:off x="10410275" y="6663441"/>
            <a:ext cx="1725081" cy="194559"/>
          </a:xfrm>
          <a:prstGeom prst="rect">
            <a:avLst/>
          </a:prstGeom>
        </p:spPr>
      </p:pic>
      <p:sp>
        <p:nvSpPr>
          <p:cNvPr id="8" name="직사각형 7"/>
          <p:cNvSpPr/>
          <p:nvPr/>
        </p:nvSpPr>
        <p:spPr>
          <a:xfrm>
            <a:off x="10372271" y="6417220"/>
            <a:ext cx="1819729" cy="246221"/>
          </a:xfrm>
          <a:prstGeom prst="rect">
            <a:avLst/>
          </a:prstGeom>
        </p:spPr>
        <p:txBody>
          <a:bodyPr wrap="none">
            <a:spAutoFit/>
          </a:bodyPr>
          <a:lstStyle/>
          <a:p>
            <a:r>
              <a:rPr lang="fr-FR" altLang="ko-KR" sz="1000" dirty="0">
                <a:solidFill>
                  <a:srgbClr val="818386"/>
                </a:solidFill>
                <a:latin typeface="Times New Roman" panose="02020603050405020304" pitchFamily="18" charset="0"/>
                <a:cs typeface="Times New Roman" panose="02020603050405020304" pitchFamily="18" charset="0"/>
              </a:rPr>
              <a:t>Eur Respir J 2014; 44: 382–393</a:t>
            </a:r>
            <a:endParaRPr lang="ko-KR" altLang="en-US" sz="1000" dirty="0">
              <a:latin typeface="Times New Roman" panose="02020603050405020304" pitchFamily="18" charset="0"/>
              <a:cs typeface="Times New Roman" panose="02020603050405020304" pitchFamily="18" charset="0"/>
            </a:endParaRPr>
          </a:p>
        </p:txBody>
      </p:sp>
      <p:cxnSp>
        <p:nvCxnSpPr>
          <p:cNvPr id="9" name="직선 연결선 8"/>
          <p:cNvCxnSpPr/>
          <p:nvPr/>
        </p:nvCxnSpPr>
        <p:spPr>
          <a:xfrm>
            <a:off x="5953328" y="2208179"/>
            <a:ext cx="13813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직선 연결선 9"/>
          <p:cNvCxnSpPr/>
          <p:nvPr/>
        </p:nvCxnSpPr>
        <p:spPr>
          <a:xfrm flipV="1">
            <a:off x="5953328" y="4017523"/>
            <a:ext cx="1702340" cy="16214"/>
          </a:xfrm>
          <a:prstGeom prst="line">
            <a:avLst/>
          </a:prstGeom>
        </p:spPr>
        <p:style>
          <a:lnRef idx="1">
            <a:schemeClr val="accent1"/>
          </a:lnRef>
          <a:fillRef idx="0">
            <a:schemeClr val="accent1"/>
          </a:fillRef>
          <a:effectRef idx="0">
            <a:schemeClr val="accent1"/>
          </a:effectRef>
          <a:fontRef idx="minor">
            <a:schemeClr val="tx1"/>
          </a:fontRef>
        </p:style>
      </p:cxnSp>
      <p:sp>
        <p:nvSpPr>
          <p:cNvPr id="12" name="모서리가 둥근 직사각형 11"/>
          <p:cNvSpPr/>
          <p:nvPr/>
        </p:nvSpPr>
        <p:spPr>
          <a:xfrm>
            <a:off x="6533323" y="2235747"/>
            <a:ext cx="1326626" cy="239952"/>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모서리가 둥근 직사각형 12"/>
          <p:cNvSpPr/>
          <p:nvPr/>
        </p:nvSpPr>
        <p:spPr>
          <a:xfrm>
            <a:off x="6843408" y="3049912"/>
            <a:ext cx="1911485" cy="239952"/>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모서리가 둥근 직사각형 13"/>
          <p:cNvSpPr/>
          <p:nvPr/>
        </p:nvSpPr>
        <p:spPr>
          <a:xfrm>
            <a:off x="8824608" y="3834289"/>
            <a:ext cx="1911485" cy="239952"/>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모서리가 둥근 직사각형 14"/>
          <p:cNvSpPr/>
          <p:nvPr/>
        </p:nvSpPr>
        <p:spPr>
          <a:xfrm>
            <a:off x="8635194" y="4033736"/>
            <a:ext cx="1345386" cy="295987"/>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타원 15"/>
          <p:cNvSpPr/>
          <p:nvPr/>
        </p:nvSpPr>
        <p:spPr>
          <a:xfrm>
            <a:off x="1131126" y="2101174"/>
            <a:ext cx="1177047" cy="274320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1706213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Inhaled antibiotics</a:t>
            </a:r>
            <a:endParaRPr lang="ko-KR" altLang="en-US" dirty="0"/>
          </a:p>
        </p:txBody>
      </p:sp>
      <p:pic>
        <p:nvPicPr>
          <p:cNvPr id="4" name="그림 3"/>
          <p:cNvPicPr>
            <a:picLocks noChangeAspect="1"/>
          </p:cNvPicPr>
          <p:nvPr/>
        </p:nvPicPr>
        <p:blipFill>
          <a:blip r:embed="rId2"/>
          <a:stretch>
            <a:fillRect/>
          </a:stretch>
        </p:blipFill>
        <p:spPr>
          <a:xfrm>
            <a:off x="174610" y="1763051"/>
            <a:ext cx="5838489" cy="1373625"/>
          </a:xfrm>
          <a:prstGeom prst="rect">
            <a:avLst/>
          </a:prstGeom>
        </p:spPr>
      </p:pic>
      <p:pic>
        <p:nvPicPr>
          <p:cNvPr id="5" name="그림 4"/>
          <p:cNvPicPr>
            <a:picLocks noChangeAspect="1"/>
          </p:cNvPicPr>
          <p:nvPr/>
        </p:nvPicPr>
        <p:blipFill>
          <a:blip r:embed="rId3"/>
          <a:stretch>
            <a:fillRect/>
          </a:stretch>
        </p:blipFill>
        <p:spPr>
          <a:xfrm>
            <a:off x="374786" y="3633647"/>
            <a:ext cx="5438136" cy="1856475"/>
          </a:xfrm>
          <a:prstGeom prst="rect">
            <a:avLst/>
          </a:prstGeom>
        </p:spPr>
      </p:pic>
      <p:pic>
        <p:nvPicPr>
          <p:cNvPr id="6" name="그림 5"/>
          <p:cNvPicPr>
            <a:picLocks noChangeAspect="1"/>
          </p:cNvPicPr>
          <p:nvPr/>
        </p:nvPicPr>
        <p:blipFill>
          <a:blip r:embed="rId4"/>
          <a:stretch>
            <a:fillRect/>
          </a:stretch>
        </p:blipFill>
        <p:spPr>
          <a:xfrm>
            <a:off x="6283263" y="2087650"/>
            <a:ext cx="5638312" cy="3621375"/>
          </a:xfrm>
          <a:prstGeom prst="rect">
            <a:avLst/>
          </a:prstGeom>
        </p:spPr>
      </p:pic>
      <p:pic>
        <p:nvPicPr>
          <p:cNvPr id="7" name="그림 6"/>
          <p:cNvPicPr>
            <a:picLocks noChangeAspect="1"/>
          </p:cNvPicPr>
          <p:nvPr/>
        </p:nvPicPr>
        <p:blipFill rotWithShape="1">
          <a:blip r:embed="rId5"/>
          <a:srcRect r="44547" b="6213"/>
          <a:stretch/>
        </p:blipFill>
        <p:spPr>
          <a:xfrm>
            <a:off x="10410275" y="6663441"/>
            <a:ext cx="1725081" cy="194559"/>
          </a:xfrm>
          <a:prstGeom prst="rect">
            <a:avLst/>
          </a:prstGeom>
        </p:spPr>
      </p:pic>
      <p:sp>
        <p:nvSpPr>
          <p:cNvPr id="8" name="모서리가 둥근 직사각형 7"/>
          <p:cNvSpPr/>
          <p:nvPr/>
        </p:nvSpPr>
        <p:spPr>
          <a:xfrm>
            <a:off x="541083" y="2068317"/>
            <a:ext cx="5472015" cy="528968"/>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모서리가 둥근 직사각형 8"/>
          <p:cNvSpPr/>
          <p:nvPr/>
        </p:nvSpPr>
        <p:spPr>
          <a:xfrm>
            <a:off x="1085833" y="3976998"/>
            <a:ext cx="2707953" cy="239952"/>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모서리가 둥근 직사각형 9"/>
          <p:cNvSpPr/>
          <p:nvPr/>
        </p:nvSpPr>
        <p:spPr>
          <a:xfrm>
            <a:off x="7104012" y="2357333"/>
            <a:ext cx="1436873" cy="239952"/>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모서리가 둥근 직사각형 10"/>
          <p:cNvSpPr/>
          <p:nvPr/>
        </p:nvSpPr>
        <p:spPr>
          <a:xfrm>
            <a:off x="7587153" y="2896724"/>
            <a:ext cx="1693034" cy="239952"/>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7034496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ICS and anti-inflammatory agents</a:t>
            </a:r>
            <a:endParaRPr lang="ko-KR" altLang="en-US" dirty="0"/>
          </a:p>
        </p:txBody>
      </p:sp>
      <p:pic>
        <p:nvPicPr>
          <p:cNvPr id="5" name="그림 4"/>
          <p:cNvPicPr>
            <a:picLocks noChangeAspect="1"/>
          </p:cNvPicPr>
          <p:nvPr/>
        </p:nvPicPr>
        <p:blipFill>
          <a:blip r:embed="rId2"/>
          <a:stretch>
            <a:fillRect/>
          </a:stretch>
        </p:blipFill>
        <p:spPr>
          <a:xfrm>
            <a:off x="2495530" y="1535406"/>
            <a:ext cx="5938577" cy="4986675"/>
          </a:xfrm>
          <a:prstGeom prst="rect">
            <a:avLst/>
          </a:prstGeom>
        </p:spPr>
      </p:pic>
      <p:pic>
        <p:nvPicPr>
          <p:cNvPr id="7" name="그림 6"/>
          <p:cNvPicPr>
            <a:picLocks noChangeAspect="1"/>
          </p:cNvPicPr>
          <p:nvPr/>
        </p:nvPicPr>
        <p:blipFill rotWithShape="1">
          <a:blip r:embed="rId3"/>
          <a:srcRect r="44547" b="6213"/>
          <a:stretch/>
        </p:blipFill>
        <p:spPr>
          <a:xfrm>
            <a:off x="10410275" y="6663441"/>
            <a:ext cx="1725081" cy="194559"/>
          </a:xfrm>
          <a:prstGeom prst="rect">
            <a:avLst/>
          </a:prstGeom>
        </p:spPr>
      </p:pic>
      <p:sp>
        <p:nvSpPr>
          <p:cNvPr id="6" name="모서리가 둥근 직사각형 5"/>
          <p:cNvSpPr/>
          <p:nvPr/>
        </p:nvSpPr>
        <p:spPr>
          <a:xfrm>
            <a:off x="2746021" y="5635554"/>
            <a:ext cx="5512762" cy="813884"/>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0484500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Inhaled bronchodilators</a:t>
            </a:r>
            <a:endParaRPr lang="ko-KR" altLang="en-US" dirty="0"/>
          </a:p>
        </p:txBody>
      </p:sp>
      <p:sp>
        <p:nvSpPr>
          <p:cNvPr id="3" name="내용 개체 틀 2"/>
          <p:cNvSpPr>
            <a:spLocks noGrp="1"/>
          </p:cNvSpPr>
          <p:nvPr>
            <p:ph idx="1"/>
          </p:nvPr>
        </p:nvSpPr>
        <p:spPr/>
        <p:txBody>
          <a:bodyPr/>
          <a:lstStyle/>
          <a:p>
            <a:endParaRPr lang="ko-KR" altLang="en-US" dirty="0"/>
          </a:p>
        </p:txBody>
      </p:sp>
      <p:pic>
        <p:nvPicPr>
          <p:cNvPr id="4" name="그림 3"/>
          <p:cNvPicPr>
            <a:picLocks noChangeAspect="1"/>
          </p:cNvPicPr>
          <p:nvPr/>
        </p:nvPicPr>
        <p:blipFill>
          <a:blip r:embed="rId2"/>
          <a:stretch>
            <a:fillRect/>
          </a:stretch>
        </p:blipFill>
        <p:spPr>
          <a:xfrm>
            <a:off x="457831" y="2138220"/>
            <a:ext cx="5805126" cy="2031300"/>
          </a:xfrm>
          <a:prstGeom prst="rect">
            <a:avLst/>
          </a:prstGeom>
        </p:spPr>
      </p:pic>
      <p:pic>
        <p:nvPicPr>
          <p:cNvPr id="5" name="그림 4"/>
          <p:cNvPicPr>
            <a:picLocks noChangeAspect="1"/>
          </p:cNvPicPr>
          <p:nvPr/>
        </p:nvPicPr>
        <p:blipFill>
          <a:blip r:embed="rId3"/>
          <a:stretch>
            <a:fillRect/>
          </a:stretch>
        </p:blipFill>
        <p:spPr>
          <a:xfrm>
            <a:off x="491194" y="4616418"/>
            <a:ext cx="5771763" cy="1007325"/>
          </a:xfrm>
          <a:prstGeom prst="rect">
            <a:avLst/>
          </a:prstGeom>
        </p:spPr>
      </p:pic>
      <p:pic>
        <p:nvPicPr>
          <p:cNvPr id="6" name="그림 5"/>
          <p:cNvPicPr>
            <a:picLocks noChangeAspect="1"/>
          </p:cNvPicPr>
          <p:nvPr/>
        </p:nvPicPr>
        <p:blipFill>
          <a:blip r:embed="rId4"/>
          <a:stretch>
            <a:fillRect/>
          </a:stretch>
        </p:blipFill>
        <p:spPr>
          <a:xfrm>
            <a:off x="6351116" y="2868168"/>
            <a:ext cx="5838489" cy="2755575"/>
          </a:xfrm>
          <a:prstGeom prst="rect">
            <a:avLst/>
          </a:prstGeom>
        </p:spPr>
      </p:pic>
      <p:cxnSp>
        <p:nvCxnSpPr>
          <p:cNvPr id="8" name="직선 연결선 7"/>
          <p:cNvCxnSpPr/>
          <p:nvPr/>
        </p:nvCxnSpPr>
        <p:spPr>
          <a:xfrm>
            <a:off x="2782111" y="3385226"/>
            <a:ext cx="3375498" cy="1945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직선 연결선 8"/>
          <p:cNvCxnSpPr/>
          <p:nvPr/>
        </p:nvCxnSpPr>
        <p:spPr>
          <a:xfrm>
            <a:off x="491194" y="3618402"/>
            <a:ext cx="2885881"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모서리가 둥근 직사각형 10"/>
          <p:cNvSpPr/>
          <p:nvPr/>
        </p:nvSpPr>
        <p:spPr>
          <a:xfrm>
            <a:off x="6782999" y="3404680"/>
            <a:ext cx="2720924" cy="213721"/>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모서리가 둥근 직사각형 11"/>
          <p:cNvSpPr/>
          <p:nvPr/>
        </p:nvSpPr>
        <p:spPr>
          <a:xfrm>
            <a:off x="7217500" y="4154913"/>
            <a:ext cx="3521835" cy="213721"/>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1356042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z="4000" dirty="0"/>
              <a:t>KMBARC (</a:t>
            </a:r>
            <a:r>
              <a:rPr lang="ko-KR" altLang="en-US" sz="4000" dirty="0"/>
              <a:t>기관지확장증 레지스트리 </a:t>
            </a:r>
            <a:r>
              <a:rPr lang="ko-KR" altLang="en-US" sz="4000" dirty="0" err="1"/>
              <a:t>등록현황</a:t>
            </a:r>
            <a:r>
              <a:rPr lang="en-US" altLang="ko-KR" sz="4000" dirty="0"/>
              <a:t>)</a:t>
            </a:r>
            <a:endParaRPr lang="ko-KR" altLang="en-US" sz="4000" dirty="0"/>
          </a:p>
        </p:txBody>
      </p:sp>
      <p:pic>
        <p:nvPicPr>
          <p:cNvPr id="7" name="내용 개체 틀 6"/>
          <p:cNvPicPr>
            <a:picLocks noGrp="1" noChangeAspect="1"/>
          </p:cNvPicPr>
          <p:nvPr>
            <p:ph sz="half" idx="1"/>
          </p:nvPr>
        </p:nvPicPr>
        <p:blipFill>
          <a:blip r:embed="rId2"/>
          <a:stretch>
            <a:fillRect/>
          </a:stretch>
        </p:blipFill>
        <p:spPr>
          <a:xfrm>
            <a:off x="488500" y="2227393"/>
            <a:ext cx="5181600" cy="3610339"/>
          </a:xfrm>
          <a:prstGeom prst="rect">
            <a:avLst/>
          </a:prstGeom>
        </p:spPr>
      </p:pic>
      <p:pic>
        <p:nvPicPr>
          <p:cNvPr id="6" name="내용 개체 틀 5"/>
          <p:cNvPicPr>
            <a:picLocks noGrp="1" noChangeAspect="1"/>
          </p:cNvPicPr>
          <p:nvPr>
            <p:ph sz="half" idx="2"/>
          </p:nvPr>
        </p:nvPicPr>
        <p:blipFill>
          <a:blip r:embed="rId3"/>
          <a:stretch>
            <a:fillRect/>
          </a:stretch>
        </p:blipFill>
        <p:spPr>
          <a:xfrm>
            <a:off x="6519477" y="1927987"/>
            <a:ext cx="4948584" cy="4383800"/>
          </a:xfrm>
          <a:prstGeom prst="rect">
            <a:avLst/>
          </a:prstGeom>
        </p:spPr>
      </p:pic>
      <p:sp>
        <p:nvSpPr>
          <p:cNvPr id="8" name="TextBox 7"/>
          <p:cNvSpPr txBox="1"/>
          <p:nvPr/>
        </p:nvSpPr>
        <p:spPr>
          <a:xfrm>
            <a:off x="10031759" y="1255657"/>
            <a:ext cx="2160241" cy="369332"/>
          </a:xfrm>
          <a:prstGeom prst="rect">
            <a:avLst/>
          </a:prstGeom>
          <a:noFill/>
        </p:spPr>
        <p:txBody>
          <a:bodyPr wrap="square" rtlCol="0">
            <a:spAutoFit/>
          </a:bodyPr>
          <a:lstStyle/>
          <a:p>
            <a:r>
              <a:rPr lang="en-US" altLang="ko-KR" b="1" dirty="0">
                <a:latin typeface="+mj-lt"/>
              </a:rPr>
              <a:t>  </a:t>
            </a:r>
            <a:r>
              <a:rPr lang="en-US" altLang="ko-KR" sz="1600" dirty="0">
                <a:latin typeface="+mj-lt"/>
              </a:rPr>
              <a:t>(2019. 01. 04 </a:t>
            </a:r>
            <a:r>
              <a:rPr lang="ko-KR" altLang="en-US" sz="1600" dirty="0">
                <a:latin typeface="+mj-lt"/>
              </a:rPr>
              <a:t>기준</a:t>
            </a:r>
            <a:r>
              <a:rPr lang="en-US" altLang="ko-KR" sz="1600" dirty="0">
                <a:latin typeface="+mj-lt"/>
              </a:rPr>
              <a:t>)</a:t>
            </a:r>
            <a:endParaRPr lang="ko-KR" altLang="en-US" sz="1600" dirty="0">
              <a:latin typeface="+mj-lt"/>
            </a:endParaRPr>
          </a:p>
        </p:txBody>
      </p:sp>
    </p:spTree>
    <p:extLst>
      <p:ext uri="{BB962C8B-B14F-4D97-AF65-F5344CB8AC3E}">
        <p14:creationId xmlns:p14="http://schemas.microsoft.com/office/powerpoint/2010/main" val="1129235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5298077" y="1712277"/>
            <a:ext cx="3257858" cy="4145558"/>
          </a:xfrm>
          <a:prstGeom prst="rect">
            <a:avLst/>
          </a:prstGeom>
        </p:spPr>
      </p:pic>
      <p:pic>
        <p:nvPicPr>
          <p:cNvPr id="5" name="그림 4"/>
          <p:cNvPicPr>
            <a:picLocks noChangeAspect="1"/>
          </p:cNvPicPr>
          <p:nvPr/>
        </p:nvPicPr>
        <p:blipFill>
          <a:blip r:embed="rId3"/>
          <a:stretch>
            <a:fillRect/>
          </a:stretch>
        </p:blipFill>
        <p:spPr>
          <a:xfrm>
            <a:off x="6584260" y="5857835"/>
            <a:ext cx="1971675" cy="571500"/>
          </a:xfrm>
          <a:prstGeom prst="rect">
            <a:avLst/>
          </a:prstGeom>
        </p:spPr>
      </p:pic>
      <p:pic>
        <p:nvPicPr>
          <p:cNvPr id="6" name="그림 5"/>
          <p:cNvPicPr>
            <a:picLocks noChangeAspect="1"/>
          </p:cNvPicPr>
          <p:nvPr/>
        </p:nvPicPr>
        <p:blipFill rotWithShape="1">
          <a:blip r:embed="rId4"/>
          <a:srcRect r="31831"/>
          <a:stretch/>
        </p:blipFill>
        <p:spPr>
          <a:xfrm>
            <a:off x="3624789" y="538774"/>
            <a:ext cx="6304835" cy="942975"/>
          </a:xfrm>
          <a:prstGeom prst="rect">
            <a:avLst/>
          </a:prstGeom>
        </p:spPr>
      </p:pic>
      <p:pic>
        <p:nvPicPr>
          <p:cNvPr id="2" name="그림 1"/>
          <p:cNvPicPr>
            <a:picLocks noChangeAspect="1"/>
          </p:cNvPicPr>
          <p:nvPr/>
        </p:nvPicPr>
        <p:blipFill>
          <a:blip r:embed="rId5"/>
          <a:stretch>
            <a:fillRect/>
          </a:stretch>
        </p:blipFill>
        <p:spPr>
          <a:xfrm>
            <a:off x="1158707" y="5133018"/>
            <a:ext cx="3269554" cy="216450"/>
          </a:xfrm>
          <a:prstGeom prst="rect">
            <a:avLst/>
          </a:prstGeom>
        </p:spPr>
      </p:pic>
      <p:pic>
        <p:nvPicPr>
          <p:cNvPr id="3" name="그림 2"/>
          <p:cNvPicPr>
            <a:picLocks noChangeAspect="1"/>
          </p:cNvPicPr>
          <p:nvPr/>
        </p:nvPicPr>
        <p:blipFill>
          <a:blip r:embed="rId6"/>
          <a:stretch>
            <a:fillRect/>
          </a:stretch>
        </p:blipFill>
        <p:spPr>
          <a:xfrm>
            <a:off x="1588327" y="2490794"/>
            <a:ext cx="2410314" cy="2517386"/>
          </a:xfrm>
          <a:prstGeom prst="rect">
            <a:avLst/>
          </a:prstGeom>
        </p:spPr>
      </p:pic>
    </p:spTree>
    <p:extLst>
      <p:ext uri="{BB962C8B-B14F-4D97-AF65-F5344CB8AC3E}">
        <p14:creationId xmlns:p14="http://schemas.microsoft.com/office/powerpoint/2010/main" val="26494106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2"/>
          <a:stretch>
            <a:fillRect/>
          </a:stretch>
        </p:blipFill>
        <p:spPr>
          <a:xfrm>
            <a:off x="3528169" y="188604"/>
            <a:ext cx="4652879" cy="1984416"/>
          </a:xfrm>
          <a:prstGeom prst="rect">
            <a:avLst/>
          </a:prstGeom>
        </p:spPr>
      </p:pic>
      <p:pic>
        <p:nvPicPr>
          <p:cNvPr id="6" name="그림 5"/>
          <p:cNvPicPr>
            <a:picLocks noChangeAspect="1"/>
          </p:cNvPicPr>
          <p:nvPr/>
        </p:nvPicPr>
        <p:blipFill>
          <a:blip r:embed="rId3"/>
          <a:stretch>
            <a:fillRect/>
          </a:stretch>
        </p:blipFill>
        <p:spPr>
          <a:xfrm>
            <a:off x="7907225" y="2853749"/>
            <a:ext cx="2066925" cy="2924175"/>
          </a:xfrm>
          <a:prstGeom prst="rect">
            <a:avLst/>
          </a:prstGeom>
        </p:spPr>
      </p:pic>
      <p:pic>
        <p:nvPicPr>
          <p:cNvPr id="7" name="그림 6"/>
          <p:cNvPicPr>
            <a:picLocks noChangeAspect="1"/>
          </p:cNvPicPr>
          <p:nvPr/>
        </p:nvPicPr>
        <p:blipFill>
          <a:blip r:embed="rId4"/>
          <a:stretch>
            <a:fillRect/>
          </a:stretch>
        </p:blipFill>
        <p:spPr>
          <a:xfrm>
            <a:off x="1554090" y="2937247"/>
            <a:ext cx="2247900" cy="2847975"/>
          </a:xfrm>
          <a:prstGeom prst="rect">
            <a:avLst/>
          </a:prstGeom>
        </p:spPr>
      </p:pic>
      <p:pic>
        <p:nvPicPr>
          <p:cNvPr id="8" name="그림 7"/>
          <p:cNvPicPr>
            <a:picLocks noChangeAspect="1"/>
          </p:cNvPicPr>
          <p:nvPr/>
        </p:nvPicPr>
        <p:blipFill>
          <a:blip r:embed="rId5"/>
          <a:stretch>
            <a:fillRect/>
          </a:stretch>
        </p:blipFill>
        <p:spPr>
          <a:xfrm>
            <a:off x="4792570" y="2991861"/>
            <a:ext cx="2124075" cy="2771775"/>
          </a:xfrm>
          <a:prstGeom prst="rect">
            <a:avLst/>
          </a:prstGeom>
        </p:spPr>
      </p:pic>
      <p:pic>
        <p:nvPicPr>
          <p:cNvPr id="9" name="그림 8"/>
          <p:cNvPicPr>
            <a:picLocks noChangeAspect="1"/>
          </p:cNvPicPr>
          <p:nvPr/>
        </p:nvPicPr>
        <p:blipFill>
          <a:blip r:embed="rId6"/>
          <a:stretch>
            <a:fillRect/>
          </a:stretch>
        </p:blipFill>
        <p:spPr>
          <a:xfrm>
            <a:off x="7351066" y="5930015"/>
            <a:ext cx="4238625" cy="361950"/>
          </a:xfrm>
          <a:prstGeom prst="rect">
            <a:avLst/>
          </a:prstGeom>
        </p:spPr>
      </p:pic>
      <p:pic>
        <p:nvPicPr>
          <p:cNvPr id="10" name="그림 9"/>
          <p:cNvPicPr>
            <a:picLocks noChangeAspect="1"/>
          </p:cNvPicPr>
          <p:nvPr/>
        </p:nvPicPr>
        <p:blipFill>
          <a:blip r:embed="rId7"/>
          <a:stretch>
            <a:fillRect/>
          </a:stretch>
        </p:blipFill>
        <p:spPr>
          <a:xfrm>
            <a:off x="7351066" y="6291965"/>
            <a:ext cx="4257675" cy="333375"/>
          </a:xfrm>
          <a:prstGeom prst="rect">
            <a:avLst/>
          </a:prstGeom>
        </p:spPr>
      </p:pic>
    </p:spTree>
    <p:extLst>
      <p:ext uri="{BB962C8B-B14F-4D97-AF65-F5344CB8AC3E}">
        <p14:creationId xmlns:p14="http://schemas.microsoft.com/office/powerpoint/2010/main" val="20079622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36">
            <a:extLst>
              <a:ext uri="{FF2B5EF4-FFF2-40B4-BE49-F238E27FC236}">
                <a16:creationId xmlns:a16="http://schemas.microsoft.com/office/drawing/2014/main" id="{D9B66BFA-5BA0-4E1E-BB2A-0611300DA1D6}"/>
              </a:ext>
            </a:extLst>
          </p:cNvPr>
          <p:cNvSpPr txBox="1">
            <a:spLocks/>
          </p:cNvSpPr>
          <p:nvPr/>
        </p:nvSpPr>
        <p:spPr>
          <a:xfrm>
            <a:off x="3891422" y="6476629"/>
            <a:ext cx="4409159" cy="335996"/>
          </a:xfrm>
          <a:prstGeom prst="rect">
            <a:avLst/>
          </a:prstGeom>
        </p:spPr>
        <p:txBody>
          <a:bodyPr anchor="ctr"/>
          <a:lstStyle>
            <a:lvl1pPr algn="l" defTabSz="914400" rtl="0" eaLnBrk="1" latinLnBrk="1" hangingPunct="1">
              <a:lnSpc>
                <a:spcPct val="100000"/>
              </a:lnSpc>
              <a:spcBef>
                <a:spcPct val="0"/>
              </a:spcBef>
              <a:buNone/>
              <a:defRPr sz="3200" b="1" kern="1200" spc="-300" baseline="0">
                <a:ln w="3175">
                  <a:solidFill>
                    <a:schemeClr val="bg1">
                      <a:alpha val="10000"/>
                    </a:schemeClr>
                  </a:solidFill>
                </a:ln>
                <a:solidFill>
                  <a:schemeClr val="bg1"/>
                </a:solidFill>
                <a:effectLst>
                  <a:outerShdw blurRad="25400" dist="38100" dir="2700000" algn="tl" rotWithShape="0">
                    <a:prstClr val="black">
                      <a:alpha val="20000"/>
                    </a:prstClr>
                  </a:outerShdw>
                </a:effectLst>
                <a:latin typeface="+mj-lt"/>
                <a:ea typeface="+mj-ea"/>
                <a:cs typeface="+mj-cs"/>
              </a:defRPr>
            </a:lvl1pPr>
          </a:lstStyle>
          <a:p>
            <a:pPr algn="dist"/>
            <a:r>
              <a:rPr lang="en-US" altLang="ko-KR" sz="800" b="0" spc="-170">
                <a:ln w="3175">
                  <a:solidFill>
                    <a:schemeClr val="bg1">
                      <a:lumMod val="75000"/>
                      <a:alpha val="10000"/>
                    </a:schemeClr>
                  </a:solidFill>
                </a:ln>
                <a:solidFill>
                  <a:schemeClr val="bg1">
                    <a:lumMod val="75000"/>
                  </a:schemeClr>
                </a:solidFill>
                <a:effectLst/>
              </a:rPr>
              <a:t>Gyeongsang National University Hospital</a:t>
            </a:r>
            <a:endParaRPr lang="ko-KR" altLang="en-US" sz="800" b="0" spc="-170">
              <a:ln w="3175">
                <a:solidFill>
                  <a:schemeClr val="bg1">
                    <a:lumMod val="75000"/>
                    <a:alpha val="10000"/>
                  </a:schemeClr>
                </a:solidFill>
              </a:ln>
              <a:solidFill>
                <a:schemeClr val="bg1">
                  <a:lumMod val="75000"/>
                </a:schemeClr>
              </a:solidFill>
              <a:effectLst/>
            </a:endParaRPr>
          </a:p>
        </p:txBody>
      </p:sp>
      <p:sp>
        <p:nvSpPr>
          <p:cNvPr id="4" name="TextBox 3">
            <a:extLst>
              <a:ext uri="{FF2B5EF4-FFF2-40B4-BE49-F238E27FC236}">
                <a16:creationId xmlns:a16="http://schemas.microsoft.com/office/drawing/2014/main" id="{E0111B1F-2F2E-4820-9931-2F50D6054CF7}"/>
              </a:ext>
            </a:extLst>
          </p:cNvPr>
          <p:cNvSpPr txBox="1"/>
          <p:nvPr/>
        </p:nvSpPr>
        <p:spPr>
          <a:xfrm>
            <a:off x="4620277" y="834968"/>
            <a:ext cx="2951449" cy="923330"/>
          </a:xfrm>
          <a:prstGeom prst="rect">
            <a:avLst/>
          </a:prstGeom>
          <a:noFill/>
        </p:spPr>
        <p:txBody>
          <a:bodyPr wrap="none" rtlCol="0">
            <a:spAutoFit/>
          </a:bodyPr>
          <a:lstStyle/>
          <a:p>
            <a:pPr algn="ctr"/>
            <a:r>
              <a:rPr lang="ko-KR" altLang="en-US" sz="5400" b="1" spc="-300">
                <a:ln w="3175">
                  <a:solidFill>
                    <a:srgbClr val="1770BF">
                      <a:alpha val="10000"/>
                    </a:srgbClr>
                  </a:solidFill>
                </a:ln>
                <a:gradFill flip="none" rotWithShape="1">
                  <a:gsLst>
                    <a:gs pos="0">
                      <a:srgbClr val="1C1F79"/>
                    </a:gs>
                    <a:gs pos="100000">
                      <a:srgbClr val="1770BF"/>
                    </a:gs>
                  </a:gsLst>
                  <a:lin ang="0" scaled="1"/>
                  <a:tileRect/>
                </a:gradFill>
              </a:rPr>
              <a:t>감사합니다</a:t>
            </a:r>
          </a:p>
        </p:txBody>
      </p:sp>
    </p:spTree>
    <p:extLst>
      <p:ext uri="{BB962C8B-B14F-4D97-AF65-F5344CB8AC3E}">
        <p14:creationId xmlns:p14="http://schemas.microsoft.com/office/powerpoint/2010/main" val="4150350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a:t>목 차</a:t>
            </a:r>
          </a:p>
        </p:txBody>
      </p:sp>
      <p:sp>
        <p:nvSpPr>
          <p:cNvPr id="3" name="내용 개체 틀 2"/>
          <p:cNvSpPr>
            <a:spLocks noGrp="1"/>
          </p:cNvSpPr>
          <p:nvPr>
            <p:ph idx="1"/>
          </p:nvPr>
        </p:nvSpPr>
        <p:spPr/>
        <p:txBody>
          <a:bodyPr/>
          <a:lstStyle/>
          <a:p>
            <a:pPr>
              <a:lnSpc>
                <a:spcPct val="150000"/>
              </a:lnSpc>
            </a:pPr>
            <a:r>
              <a:rPr lang="en-US" altLang="ko-KR" dirty="0"/>
              <a:t>Epidemiology</a:t>
            </a:r>
          </a:p>
          <a:p>
            <a:pPr>
              <a:lnSpc>
                <a:spcPct val="150000"/>
              </a:lnSpc>
            </a:pPr>
            <a:r>
              <a:rPr lang="en-US" altLang="ko-KR" dirty="0"/>
              <a:t>Pathophysiology</a:t>
            </a:r>
          </a:p>
          <a:p>
            <a:pPr>
              <a:lnSpc>
                <a:spcPct val="150000"/>
              </a:lnSpc>
            </a:pPr>
            <a:r>
              <a:rPr lang="en-US" altLang="ko-KR" dirty="0"/>
              <a:t>Diagnosis &amp; Severity scoring</a:t>
            </a:r>
          </a:p>
          <a:p>
            <a:pPr>
              <a:lnSpc>
                <a:spcPct val="150000"/>
              </a:lnSpc>
            </a:pPr>
            <a:r>
              <a:rPr lang="en-US" altLang="ko-KR" dirty="0"/>
              <a:t>Causes &amp; evaluation</a:t>
            </a:r>
          </a:p>
          <a:p>
            <a:pPr>
              <a:lnSpc>
                <a:spcPct val="150000"/>
              </a:lnSpc>
            </a:pPr>
            <a:r>
              <a:rPr lang="en-US" altLang="ko-KR" dirty="0"/>
              <a:t>Management</a:t>
            </a:r>
          </a:p>
          <a:p>
            <a:pPr>
              <a:lnSpc>
                <a:spcPct val="150000"/>
              </a:lnSpc>
            </a:pPr>
            <a:endParaRPr lang="ko-KR" altLang="en-US" dirty="0"/>
          </a:p>
        </p:txBody>
      </p:sp>
    </p:spTree>
    <p:extLst>
      <p:ext uri="{BB962C8B-B14F-4D97-AF65-F5344CB8AC3E}">
        <p14:creationId xmlns:p14="http://schemas.microsoft.com/office/powerpoint/2010/main" val="1894689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Prevalence , UK</a:t>
            </a:r>
            <a:endParaRPr lang="ko-KR" altLang="en-US" dirty="0"/>
          </a:p>
        </p:txBody>
      </p:sp>
      <p:pic>
        <p:nvPicPr>
          <p:cNvPr id="4" name="내용 개체 틀 3"/>
          <p:cNvPicPr>
            <a:picLocks noGrp="1" noChangeAspect="1"/>
          </p:cNvPicPr>
          <p:nvPr>
            <p:ph idx="1"/>
          </p:nvPr>
        </p:nvPicPr>
        <p:blipFill>
          <a:blip r:embed="rId3"/>
          <a:stretch>
            <a:fillRect/>
          </a:stretch>
        </p:blipFill>
        <p:spPr>
          <a:xfrm>
            <a:off x="468139" y="1492540"/>
            <a:ext cx="10515600" cy="2836910"/>
          </a:xfrm>
          <a:prstGeom prst="rect">
            <a:avLst/>
          </a:prstGeom>
        </p:spPr>
      </p:pic>
      <p:pic>
        <p:nvPicPr>
          <p:cNvPr id="5" name="그림 4"/>
          <p:cNvPicPr>
            <a:picLocks noChangeAspect="1"/>
          </p:cNvPicPr>
          <p:nvPr/>
        </p:nvPicPr>
        <p:blipFill>
          <a:blip r:embed="rId4"/>
          <a:stretch>
            <a:fillRect/>
          </a:stretch>
        </p:blipFill>
        <p:spPr>
          <a:xfrm>
            <a:off x="550640" y="4329451"/>
            <a:ext cx="10433099" cy="2396224"/>
          </a:xfrm>
          <a:prstGeom prst="rect">
            <a:avLst/>
          </a:prstGeom>
        </p:spPr>
      </p:pic>
      <p:sp>
        <p:nvSpPr>
          <p:cNvPr id="6" name="TextBox 5"/>
          <p:cNvSpPr txBox="1"/>
          <p:nvPr/>
        </p:nvSpPr>
        <p:spPr>
          <a:xfrm>
            <a:off x="1375575" y="4667416"/>
            <a:ext cx="2170707" cy="307777"/>
          </a:xfrm>
          <a:prstGeom prst="rect">
            <a:avLst/>
          </a:prstGeom>
          <a:noFill/>
        </p:spPr>
        <p:txBody>
          <a:bodyPr wrap="square" rtlCol="0">
            <a:spAutoFit/>
          </a:bodyPr>
          <a:lstStyle/>
          <a:p>
            <a:r>
              <a:rPr lang="en-US" altLang="ko-KR" sz="1400" b="1" u="sng" dirty="0"/>
              <a:t>Men(301.2-&gt;485.5)</a:t>
            </a:r>
            <a:endParaRPr lang="ko-KR" altLang="en-US" sz="1400" b="1" u="sng" dirty="0"/>
          </a:p>
        </p:txBody>
      </p:sp>
      <p:sp>
        <p:nvSpPr>
          <p:cNvPr id="7" name="TextBox 6"/>
          <p:cNvSpPr txBox="1"/>
          <p:nvPr/>
        </p:nvSpPr>
        <p:spPr>
          <a:xfrm>
            <a:off x="8548976" y="4541521"/>
            <a:ext cx="2678266" cy="307777"/>
          </a:xfrm>
          <a:prstGeom prst="rect">
            <a:avLst/>
          </a:prstGeom>
          <a:noFill/>
        </p:spPr>
        <p:txBody>
          <a:bodyPr wrap="square" rtlCol="0">
            <a:spAutoFit/>
          </a:bodyPr>
          <a:lstStyle/>
          <a:p>
            <a:r>
              <a:rPr lang="en-US" altLang="ko-KR" sz="1400" b="1" u="sng" dirty="0"/>
              <a:t>Women (350.5-&gt;566.1))</a:t>
            </a:r>
            <a:endParaRPr lang="ko-KR" altLang="en-US" sz="1400" b="1" u="sng" dirty="0"/>
          </a:p>
        </p:txBody>
      </p:sp>
      <p:sp>
        <p:nvSpPr>
          <p:cNvPr id="8" name="직사각형 7">
            <a:extLst>
              <a:ext uri="{FF2B5EF4-FFF2-40B4-BE49-F238E27FC236}">
                <a16:creationId xmlns:a16="http://schemas.microsoft.com/office/drawing/2014/main" id="{44AC67DC-FF58-9044-B6B0-491938D6EF29}"/>
              </a:ext>
            </a:extLst>
          </p:cNvPr>
          <p:cNvSpPr/>
          <p:nvPr/>
        </p:nvSpPr>
        <p:spPr>
          <a:xfrm>
            <a:off x="10158909" y="6581001"/>
            <a:ext cx="2033091" cy="276999"/>
          </a:xfrm>
          <a:prstGeom prst="rect">
            <a:avLst/>
          </a:prstGeom>
        </p:spPr>
        <p:txBody>
          <a:bodyPr wrap="square">
            <a:spAutoFit/>
          </a:bodyPr>
          <a:lstStyle/>
          <a:p>
            <a:r>
              <a:rPr lang="fr-FR" altLang="ko-KR" sz="1200" dirty="0">
                <a:latin typeface="Times New Roman" panose="02020603050405020304" pitchFamily="18" charset="0"/>
                <a:cs typeface="Times New Roman" panose="02020603050405020304" pitchFamily="18" charset="0"/>
              </a:rPr>
              <a:t>Eur Respir J 2016; 47: 10–13</a:t>
            </a:r>
            <a:endParaRPr lang="en" altLang="ko-KR"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9753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Incidence, UK</a:t>
            </a:r>
            <a:endParaRPr lang="ko-KR" altLang="en-US" dirty="0"/>
          </a:p>
        </p:txBody>
      </p:sp>
      <p:pic>
        <p:nvPicPr>
          <p:cNvPr id="5" name="내용 개체 틀 4"/>
          <p:cNvPicPr>
            <a:picLocks noGrp="1" noChangeAspect="1"/>
          </p:cNvPicPr>
          <p:nvPr>
            <p:ph idx="1"/>
          </p:nvPr>
        </p:nvPicPr>
        <p:blipFill>
          <a:blip r:embed="rId2"/>
          <a:stretch>
            <a:fillRect/>
          </a:stretch>
        </p:blipFill>
        <p:spPr>
          <a:xfrm>
            <a:off x="845127" y="2077020"/>
            <a:ext cx="10515600" cy="2835074"/>
          </a:xfrm>
          <a:prstGeom prst="rect">
            <a:avLst/>
          </a:prstGeom>
        </p:spPr>
      </p:pic>
      <p:sp>
        <p:nvSpPr>
          <p:cNvPr id="4" name="TextBox 3"/>
          <p:cNvSpPr txBox="1"/>
          <p:nvPr/>
        </p:nvSpPr>
        <p:spPr>
          <a:xfrm>
            <a:off x="3514777" y="5776926"/>
            <a:ext cx="5176300" cy="369332"/>
          </a:xfrm>
          <a:prstGeom prst="rect">
            <a:avLst/>
          </a:prstGeom>
          <a:noFill/>
          <a:ln>
            <a:solidFill>
              <a:schemeClr val="tx1"/>
            </a:solidFill>
          </a:ln>
        </p:spPr>
        <p:txBody>
          <a:bodyPr wrap="square" rtlCol="0">
            <a:spAutoFit/>
          </a:bodyPr>
          <a:lstStyle/>
          <a:p>
            <a:pPr marL="0" lvl="2"/>
            <a:r>
              <a:rPr lang="en" altLang="ko-KR" dirty="0"/>
              <a:t>21.2/100,</a:t>
            </a:r>
            <a:r>
              <a:rPr lang="en-US" altLang="ko-KR" dirty="0"/>
              <a:t>000 PY (2004) </a:t>
            </a:r>
            <a:r>
              <a:rPr lang="en-US" altLang="ko-KR" dirty="0">
                <a:sym typeface="Wingdings" panose="05000000000000000000" pitchFamily="2" charset="2"/>
              </a:rPr>
              <a:t> </a:t>
            </a:r>
            <a:r>
              <a:rPr lang="en-US" altLang="ko-KR" dirty="0"/>
              <a:t>35.2/100,000 PY</a:t>
            </a:r>
            <a:r>
              <a:rPr lang="ko-KR" altLang="en-US" dirty="0"/>
              <a:t> </a:t>
            </a:r>
            <a:r>
              <a:rPr lang="en-US" altLang="ko-KR" dirty="0"/>
              <a:t>(2013)</a:t>
            </a:r>
            <a:endParaRPr lang="en" altLang="ko-KR" dirty="0"/>
          </a:p>
        </p:txBody>
      </p:sp>
      <p:sp>
        <p:nvSpPr>
          <p:cNvPr id="7" name="직사각형 6">
            <a:extLst>
              <a:ext uri="{FF2B5EF4-FFF2-40B4-BE49-F238E27FC236}">
                <a16:creationId xmlns:a16="http://schemas.microsoft.com/office/drawing/2014/main" id="{44AC67DC-FF58-9044-B6B0-491938D6EF29}"/>
              </a:ext>
            </a:extLst>
          </p:cNvPr>
          <p:cNvSpPr/>
          <p:nvPr/>
        </p:nvSpPr>
        <p:spPr>
          <a:xfrm>
            <a:off x="10158909" y="6581001"/>
            <a:ext cx="2033091" cy="276999"/>
          </a:xfrm>
          <a:prstGeom prst="rect">
            <a:avLst/>
          </a:prstGeom>
        </p:spPr>
        <p:txBody>
          <a:bodyPr wrap="square">
            <a:spAutoFit/>
          </a:bodyPr>
          <a:lstStyle/>
          <a:p>
            <a:r>
              <a:rPr lang="fr-FR" altLang="ko-KR" sz="1200" dirty="0">
                <a:latin typeface="Times New Roman" panose="02020603050405020304" pitchFamily="18" charset="0"/>
                <a:cs typeface="Times New Roman" panose="02020603050405020304" pitchFamily="18" charset="0"/>
              </a:rPr>
              <a:t>Eur Respir J 2016; 47: 10–13</a:t>
            </a:r>
            <a:endParaRPr lang="en" altLang="ko-KR" sz="1200" dirty="0">
              <a:latin typeface="Times New Roman" panose="02020603050405020304" pitchFamily="18" charset="0"/>
              <a:cs typeface="Times New Roman" panose="02020603050405020304" pitchFamily="18" charset="0"/>
            </a:endParaRPr>
          </a:p>
        </p:txBody>
      </p:sp>
      <p:pic>
        <p:nvPicPr>
          <p:cNvPr id="8" name="그림 7"/>
          <p:cNvPicPr>
            <a:picLocks noChangeAspect="1"/>
          </p:cNvPicPr>
          <p:nvPr/>
        </p:nvPicPr>
        <p:blipFill>
          <a:blip r:embed="rId3"/>
          <a:stretch>
            <a:fillRect/>
          </a:stretch>
        </p:blipFill>
        <p:spPr>
          <a:xfrm>
            <a:off x="1624728" y="5011510"/>
            <a:ext cx="8574238" cy="333000"/>
          </a:xfrm>
          <a:prstGeom prst="rect">
            <a:avLst/>
          </a:prstGeom>
        </p:spPr>
      </p:pic>
    </p:spTree>
    <p:extLst>
      <p:ext uri="{BB962C8B-B14F-4D97-AF65-F5344CB8AC3E}">
        <p14:creationId xmlns:p14="http://schemas.microsoft.com/office/powerpoint/2010/main" val="3480245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Prevalence, USA</a:t>
            </a:r>
            <a:endParaRPr lang="ko-KR" altLang="en-US" dirty="0"/>
          </a:p>
        </p:txBody>
      </p:sp>
      <p:pic>
        <p:nvPicPr>
          <p:cNvPr id="4" name="내용 개체 틀 3"/>
          <p:cNvPicPr>
            <a:picLocks noGrp="1" noChangeAspect="1"/>
          </p:cNvPicPr>
          <p:nvPr>
            <p:ph idx="1"/>
          </p:nvPr>
        </p:nvPicPr>
        <p:blipFill>
          <a:blip r:embed="rId3"/>
          <a:stretch>
            <a:fillRect/>
          </a:stretch>
        </p:blipFill>
        <p:spPr>
          <a:xfrm>
            <a:off x="2599256" y="1977331"/>
            <a:ext cx="7006187" cy="4054275"/>
          </a:xfrm>
          <a:prstGeom prst="rect">
            <a:avLst/>
          </a:prstGeom>
        </p:spPr>
      </p:pic>
      <p:sp>
        <p:nvSpPr>
          <p:cNvPr id="5" name="TextBox 4"/>
          <p:cNvSpPr txBox="1"/>
          <p:nvPr/>
        </p:nvSpPr>
        <p:spPr>
          <a:xfrm>
            <a:off x="294198" y="1977331"/>
            <a:ext cx="4858247" cy="1754326"/>
          </a:xfrm>
          <a:prstGeom prst="rect">
            <a:avLst/>
          </a:prstGeom>
          <a:noFill/>
        </p:spPr>
        <p:txBody>
          <a:bodyPr wrap="square" rtlCol="0">
            <a:spAutoFit/>
          </a:bodyPr>
          <a:lstStyle/>
          <a:p>
            <a:r>
              <a:rPr lang="en-US" altLang="ko-KR" dirty="0"/>
              <a:t>Claim data using ICD code from pulmonologist</a:t>
            </a:r>
          </a:p>
          <a:p>
            <a:r>
              <a:rPr lang="en-US" altLang="ko-KR" dirty="0"/>
              <a:t>-694 per 100,000 (2012)</a:t>
            </a:r>
          </a:p>
          <a:p>
            <a:r>
              <a:rPr lang="en-US" altLang="ko-KR" dirty="0"/>
              <a:t>-694 per 100,000 (2013)</a:t>
            </a:r>
          </a:p>
          <a:p>
            <a:r>
              <a:rPr lang="en-US" altLang="ko-KR" dirty="0"/>
              <a:t>-714 per 100,000 (2014)</a:t>
            </a:r>
          </a:p>
          <a:p>
            <a:endParaRPr lang="en-US" altLang="ko-KR" dirty="0"/>
          </a:p>
          <a:p>
            <a:r>
              <a:rPr lang="en-US" altLang="ko-KR" dirty="0"/>
              <a:t>-802 (Women) vs 617 (Men)</a:t>
            </a:r>
          </a:p>
        </p:txBody>
      </p:sp>
      <p:sp>
        <p:nvSpPr>
          <p:cNvPr id="6" name="직사각형 5">
            <a:extLst>
              <a:ext uri="{FF2B5EF4-FFF2-40B4-BE49-F238E27FC236}">
                <a16:creationId xmlns:a16="http://schemas.microsoft.com/office/drawing/2014/main" id="{44AC67DC-FF58-9044-B6B0-491938D6EF29}"/>
              </a:ext>
            </a:extLst>
          </p:cNvPr>
          <p:cNvSpPr/>
          <p:nvPr/>
        </p:nvSpPr>
        <p:spPr>
          <a:xfrm>
            <a:off x="10158909" y="6581001"/>
            <a:ext cx="2033091" cy="276999"/>
          </a:xfrm>
          <a:prstGeom prst="rect">
            <a:avLst/>
          </a:prstGeom>
        </p:spPr>
        <p:txBody>
          <a:bodyPr wrap="square">
            <a:spAutoFit/>
          </a:bodyPr>
          <a:lstStyle/>
          <a:p>
            <a:r>
              <a:rPr lang="fr-FR" altLang="ko-KR" sz="1200" dirty="0">
                <a:latin typeface="Times New Roman" panose="02020603050405020304" pitchFamily="18" charset="0"/>
                <a:cs typeface="Times New Roman" panose="02020603050405020304" pitchFamily="18" charset="0"/>
              </a:rPr>
              <a:t>Chest 2018; 47: 10–13</a:t>
            </a:r>
            <a:endParaRPr lang="en" altLang="ko-KR"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860060"/>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TM02900688[[fn=패싯]]</Template>
  <TotalTime>1710</TotalTime>
  <Words>3011</Words>
  <Application>Microsoft Office PowerPoint</Application>
  <PresentationFormat>와이드스크린</PresentationFormat>
  <Paragraphs>426</Paragraphs>
  <Slides>51</Slides>
  <Notes>11</Notes>
  <HiddenSlides>0</HiddenSlides>
  <MMClips>0</MMClips>
  <ScaleCrop>false</ScaleCrop>
  <HeadingPairs>
    <vt:vector size="8" baseType="variant">
      <vt:variant>
        <vt:lpstr>사용한 글꼴</vt:lpstr>
      </vt:variant>
      <vt:variant>
        <vt:i4>5</vt:i4>
      </vt:variant>
      <vt:variant>
        <vt:lpstr>테마</vt:lpstr>
      </vt:variant>
      <vt:variant>
        <vt:i4>1</vt:i4>
      </vt:variant>
      <vt:variant>
        <vt:lpstr>포함된 OLE 서버</vt:lpstr>
      </vt:variant>
      <vt:variant>
        <vt:i4>1</vt:i4>
      </vt:variant>
      <vt:variant>
        <vt:lpstr>슬라이드 제목</vt:lpstr>
      </vt:variant>
      <vt:variant>
        <vt:i4>51</vt:i4>
      </vt:variant>
    </vt:vector>
  </HeadingPairs>
  <TitlesOfParts>
    <vt:vector size="58" baseType="lpstr">
      <vt:lpstr>맑은 고딕</vt:lpstr>
      <vt:lpstr>Calibri</vt:lpstr>
      <vt:lpstr>Calibri Light</vt:lpstr>
      <vt:lpstr>Times New Roman</vt:lpstr>
      <vt:lpstr>Wingdings 2</vt:lpstr>
      <vt:lpstr>HDOfficeLightV0</vt:lpstr>
      <vt:lpstr>Prism 6</vt:lpstr>
      <vt:lpstr>PowerPoint 프레젠테이션</vt:lpstr>
      <vt:lpstr>PowerPoint 프레젠테이션</vt:lpstr>
      <vt:lpstr>First scientific interest, personal</vt:lpstr>
      <vt:lpstr>PowerPoint 프레젠테이션</vt:lpstr>
      <vt:lpstr>PowerPoint 프레젠테이션</vt:lpstr>
      <vt:lpstr>목 차</vt:lpstr>
      <vt:lpstr>Prevalence , UK</vt:lpstr>
      <vt:lpstr>Incidence, UK</vt:lpstr>
      <vt:lpstr>Prevalence, USA</vt:lpstr>
      <vt:lpstr>Hospitalization a/w bronchiectasis, USA</vt:lpstr>
      <vt:lpstr>Mortality, UK</vt:lpstr>
      <vt:lpstr>Prevalence by race/ethnicity</vt:lpstr>
      <vt:lpstr>Bronchiectasis in China</vt:lpstr>
      <vt:lpstr>Health screening CT in Korea</vt:lpstr>
      <vt:lpstr>Pathophysiology</vt:lpstr>
      <vt:lpstr>Aetiologies of non-CF Bronchiectasis</vt:lpstr>
      <vt:lpstr>Infection and Dysregulated immunity</vt:lpstr>
      <vt:lpstr>In whom should the diagnosis of bronchiectasis be suspected?</vt:lpstr>
      <vt:lpstr>PowerPoint 프레젠테이션</vt:lpstr>
      <vt:lpstr>Diagnosis_Imaging</vt:lpstr>
      <vt:lpstr>PowerPoint 프레젠테이션</vt:lpstr>
      <vt:lpstr>Bronchogram </vt:lpstr>
      <vt:lpstr>CT findings</vt:lpstr>
      <vt:lpstr>PowerPoint 프레젠테이션</vt:lpstr>
      <vt:lpstr>Aetiologies and Diagnostic tests</vt:lpstr>
      <vt:lpstr>Aetiologies and Diagnostic tests</vt:lpstr>
      <vt:lpstr>Initial evaluation</vt:lpstr>
      <vt:lpstr>Severity scoring</vt:lpstr>
      <vt:lpstr>Bronchiectasis Severity Index (BSI)</vt:lpstr>
      <vt:lpstr>Bronchiectasis Severity Index (BSI)</vt:lpstr>
      <vt:lpstr>FACED score</vt:lpstr>
      <vt:lpstr>FACED score</vt:lpstr>
      <vt:lpstr>E-FACED score</vt:lpstr>
      <vt:lpstr>PowerPoint 프레젠테이션</vt:lpstr>
      <vt:lpstr>Albumin predicts respiratory hospitalization </vt:lpstr>
      <vt:lpstr>Factors for respiratory hospitalization </vt:lpstr>
      <vt:lpstr>Aim of management</vt:lpstr>
      <vt:lpstr>Airway clearance techniques</vt:lpstr>
      <vt:lpstr>The active cycle of breathing</vt:lpstr>
      <vt:lpstr>Oscillating positive expiratory pressure</vt:lpstr>
      <vt:lpstr>Gravity assisted positioning</vt:lpstr>
      <vt:lpstr>Mucolytics</vt:lpstr>
      <vt:lpstr>Macrolide</vt:lpstr>
      <vt:lpstr>PowerPoint 프레젠테이션</vt:lpstr>
      <vt:lpstr>Inhaled antibiotics</vt:lpstr>
      <vt:lpstr>Inhaled antibiotics</vt:lpstr>
      <vt:lpstr>ICS and anti-inflammatory agents</vt:lpstr>
      <vt:lpstr>Inhaled bronchodilators</vt:lpstr>
      <vt:lpstr>KMBARC (기관지확장증 레지스트리 등록현황)</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USER</dc:creator>
  <cp:lastModifiedBy>med</cp:lastModifiedBy>
  <cp:revision>63</cp:revision>
  <dcterms:created xsi:type="dcterms:W3CDTF">2019-03-21T00:23:00Z</dcterms:created>
  <dcterms:modified xsi:type="dcterms:W3CDTF">2019-03-29T03:00:53Z</dcterms:modified>
</cp:coreProperties>
</file>