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19" r:id="rId3"/>
    <p:sldId id="312" r:id="rId4"/>
    <p:sldId id="299" r:id="rId5"/>
    <p:sldId id="302" r:id="rId6"/>
    <p:sldId id="318" r:id="rId7"/>
    <p:sldId id="303" r:id="rId8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FF"/>
    <a:srgbClr val="FE854E"/>
    <a:srgbClr val="BFE6F5"/>
    <a:srgbClr val="FF6340"/>
    <a:srgbClr val="FF643E"/>
    <a:srgbClr val="0153A9"/>
    <a:srgbClr val="18296B"/>
    <a:srgbClr val="FF9856"/>
    <a:srgbClr val="FEB9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0" autoAdjust="0"/>
    <p:restoredTop sz="94660"/>
  </p:normalViewPr>
  <p:slideViewPr>
    <p:cSldViewPr>
      <p:cViewPr varScale="1">
        <p:scale>
          <a:sx n="104" d="100"/>
          <a:sy n="104" d="100"/>
        </p:scale>
        <p:origin x="1836" y="114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BFE6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자유형 7"/>
          <p:cNvSpPr/>
          <p:nvPr userDrawn="1"/>
        </p:nvSpPr>
        <p:spPr>
          <a:xfrm>
            <a:off x="7456494" y="0"/>
            <a:ext cx="1690597" cy="836712"/>
          </a:xfrm>
          <a:custGeom>
            <a:avLst/>
            <a:gdLst>
              <a:gd name="connsiteX0" fmla="*/ 664178 w 1690597"/>
              <a:gd name="connsiteY0" fmla="*/ 0 h 836712"/>
              <a:gd name="connsiteX1" fmla="*/ 1690597 w 1690597"/>
              <a:gd name="connsiteY1" fmla="*/ 0 h 836712"/>
              <a:gd name="connsiteX2" fmla="*/ 1690597 w 1690597"/>
              <a:gd name="connsiteY2" fmla="*/ 836712 h 836712"/>
              <a:gd name="connsiteX3" fmla="*/ 0 w 1690597"/>
              <a:gd name="connsiteY3" fmla="*/ 836712 h 836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0597" h="836712">
                <a:moveTo>
                  <a:pt x="664178" y="0"/>
                </a:moveTo>
                <a:lnTo>
                  <a:pt x="1690597" y="0"/>
                </a:lnTo>
                <a:lnTo>
                  <a:pt x="1690597" y="836712"/>
                </a:lnTo>
                <a:lnTo>
                  <a:pt x="0" y="83671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 userDrawn="1"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" name="그림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0829" y="6496221"/>
            <a:ext cx="864096" cy="246885"/>
          </a:xfrm>
          <a:prstGeom prst="rect">
            <a:avLst/>
          </a:prstGeom>
        </p:spPr>
      </p:pic>
      <p:grpSp>
        <p:nvGrpSpPr>
          <p:cNvPr id="16" name="그룹 15"/>
          <p:cNvGrpSpPr/>
          <p:nvPr userDrawn="1"/>
        </p:nvGrpSpPr>
        <p:grpSpPr>
          <a:xfrm>
            <a:off x="488132" y="5373216"/>
            <a:ext cx="8188324" cy="792088"/>
            <a:chOff x="422691" y="5301208"/>
            <a:chExt cx="8188324" cy="792088"/>
          </a:xfrm>
        </p:grpSpPr>
        <p:sp>
          <p:nvSpPr>
            <p:cNvPr id="17" name="직사각형 16"/>
            <p:cNvSpPr/>
            <p:nvPr/>
          </p:nvSpPr>
          <p:spPr>
            <a:xfrm>
              <a:off x="604522" y="5301208"/>
              <a:ext cx="8006493" cy="792088"/>
            </a:xfrm>
            <a:prstGeom prst="rect">
              <a:avLst/>
            </a:prstGeom>
            <a:noFill/>
            <a:ln>
              <a:solidFill>
                <a:srgbClr val="FE854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9" name="그룹 18"/>
            <p:cNvGrpSpPr/>
            <p:nvPr/>
          </p:nvGrpSpPr>
          <p:grpSpPr>
            <a:xfrm>
              <a:off x="422691" y="5513204"/>
              <a:ext cx="363663" cy="363663"/>
              <a:chOff x="1157417" y="5476588"/>
              <a:chExt cx="363663" cy="363663"/>
            </a:xfrm>
          </p:grpSpPr>
          <p:sp>
            <p:nvSpPr>
              <p:cNvPr id="20" name="타원 19"/>
              <p:cNvSpPr/>
              <p:nvPr/>
            </p:nvSpPr>
            <p:spPr>
              <a:xfrm>
                <a:off x="1157417" y="5476588"/>
                <a:ext cx="363663" cy="363663"/>
              </a:xfrm>
              <a:prstGeom prst="ellipse">
                <a:avLst/>
              </a:prstGeom>
              <a:solidFill>
                <a:srgbClr val="FE85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21" name="그림 2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59632" y="5562158"/>
                <a:ext cx="189261" cy="21318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772631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2022-01-06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070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2022-01-06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113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2022-01-06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4905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2022-01-06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598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2022-01-06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8843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2022-01-06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655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2022-01-06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3763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5" name="그룹 4"/>
          <p:cNvGrpSpPr/>
          <p:nvPr userDrawn="1"/>
        </p:nvGrpSpPr>
        <p:grpSpPr>
          <a:xfrm>
            <a:off x="1547664" y="1484784"/>
            <a:ext cx="5868144" cy="1800200"/>
            <a:chOff x="1475656" y="2132856"/>
            <a:chExt cx="5868144" cy="1800200"/>
          </a:xfrm>
        </p:grpSpPr>
        <p:sp>
          <p:nvSpPr>
            <p:cNvPr id="6" name="직사각형 5"/>
            <p:cNvSpPr/>
            <p:nvPr/>
          </p:nvSpPr>
          <p:spPr>
            <a:xfrm>
              <a:off x="1691680" y="2348880"/>
              <a:ext cx="5652120" cy="1584176"/>
            </a:xfrm>
            <a:prstGeom prst="rect">
              <a:avLst/>
            </a:prstGeom>
            <a:solidFill>
              <a:srgbClr val="0153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1475656" y="2132856"/>
              <a:ext cx="1080120" cy="1080120"/>
            </a:xfrm>
            <a:prstGeom prst="rect">
              <a:avLst/>
            </a:prstGeom>
            <a:solidFill>
              <a:srgbClr val="1829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제목 1"/>
          <p:cNvSpPr txBox="1">
            <a:spLocks/>
          </p:cNvSpPr>
          <p:nvPr userDrawn="1"/>
        </p:nvSpPr>
        <p:spPr>
          <a:xfrm>
            <a:off x="5233646" y="3284983"/>
            <a:ext cx="2016224" cy="10673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3200" dirty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회원가입</a:t>
            </a:r>
          </a:p>
        </p:txBody>
      </p:sp>
    </p:spTree>
    <p:extLst>
      <p:ext uri="{BB962C8B-B14F-4D97-AF65-F5344CB8AC3E}">
        <p14:creationId xmlns:p14="http://schemas.microsoft.com/office/powerpoint/2010/main" val="217541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2022-01-06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2582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2022-01-06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24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79525-07A0-42A3-8BF1-024B8300A480}" type="datetimeFigureOut">
              <a:rPr lang="ko-KR" altLang="en-US" smtClean="0"/>
              <a:t>2022-01-06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447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0" y="-2"/>
            <a:ext cx="9144000" cy="6290345"/>
          </a:xfrm>
          <a:prstGeom prst="rect">
            <a:avLst/>
          </a:prstGeom>
          <a:solidFill>
            <a:srgbClr val="015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직사각형 16"/>
          <p:cNvSpPr/>
          <p:nvPr/>
        </p:nvSpPr>
        <p:spPr>
          <a:xfrm>
            <a:off x="0" y="1943417"/>
            <a:ext cx="9144000" cy="524443"/>
          </a:xfrm>
          <a:prstGeom prst="rect">
            <a:avLst/>
          </a:prstGeom>
          <a:solidFill>
            <a:srgbClr val="1829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44590" y="1239520"/>
            <a:ext cx="8519898" cy="576064"/>
          </a:xfrm>
        </p:spPr>
        <p:txBody>
          <a:bodyPr>
            <a:noAutofit/>
          </a:bodyPr>
          <a:lstStyle/>
          <a:p>
            <a:r>
              <a:rPr lang="en-US" altLang="ko-KR" sz="3600" dirty="0">
                <a:solidFill>
                  <a:srgbClr val="BFE6F5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COVID-19 </a:t>
            </a:r>
            <a:r>
              <a:rPr lang="ko-KR" altLang="en-US" sz="3600" dirty="0">
                <a:solidFill>
                  <a:srgbClr val="BFE6F5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주사기 재고관리 시스템 안내</a:t>
            </a:r>
            <a:endParaRPr lang="ko-KR" altLang="en-US" sz="3600" dirty="0">
              <a:solidFill>
                <a:schemeClr val="bg1"/>
              </a:solidFill>
              <a:latin typeface="G마켓 산스 Bold" panose="02000000000000000000" pitchFamily="50" charset="-127"/>
              <a:ea typeface="G마켓 산스 Bold" panose="02000000000000000000" pitchFamily="50" charset="-127"/>
            </a:endParaRPr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839098" y="1941771"/>
            <a:ext cx="8125390" cy="5274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20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코로나</a:t>
            </a:r>
            <a:r>
              <a:rPr lang="en-US" altLang="ko-KR" sz="20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19 </a:t>
            </a:r>
            <a:r>
              <a:rPr lang="ko-KR" altLang="en-US" sz="20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예방접종관리 </a:t>
            </a:r>
            <a:r>
              <a:rPr lang="en-US" altLang="ko-KR" sz="20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&gt; </a:t>
            </a:r>
            <a:r>
              <a:rPr lang="ko-KR" altLang="en-US" sz="20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등록시스템 </a:t>
            </a:r>
            <a:r>
              <a:rPr lang="en-US" altLang="ko-KR" sz="20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&gt; </a:t>
            </a:r>
            <a:r>
              <a:rPr lang="ko-KR" altLang="en-US" sz="20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예방접종등록시스템</a:t>
            </a: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839098" y="460177"/>
            <a:ext cx="5533102" cy="10673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ko-KR" altLang="en-US" sz="3200" dirty="0">
              <a:solidFill>
                <a:schemeClr val="bg1"/>
              </a:solidFill>
              <a:latin typeface="G마켓 산스 Bold" panose="02000000000000000000" pitchFamily="50" charset="-127"/>
              <a:ea typeface="G마켓 산스 Bold" panose="02000000000000000000" pitchFamily="50" charset="-127"/>
            </a:endParaRPr>
          </a:p>
        </p:txBody>
      </p:sp>
      <p:grpSp>
        <p:nvGrpSpPr>
          <p:cNvPr id="18" name="그룹 17"/>
          <p:cNvGrpSpPr/>
          <p:nvPr/>
        </p:nvGrpSpPr>
        <p:grpSpPr>
          <a:xfrm>
            <a:off x="0" y="6251822"/>
            <a:ext cx="9144000" cy="620598"/>
            <a:chOff x="0" y="6251822"/>
            <a:chExt cx="9144000" cy="620598"/>
          </a:xfrm>
        </p:grpSpPr>
        <p:sp>
          <p:nvSpPr>
            <p:cNvPr id="19" name="직사각형 18"/>
            <p:cNvSpPr/>
            <p:nvPr/>
          </p:nvSpPr>
          <p:spPr>
            <a:xfrm>
              <a:off x="0" y="6251822"/>
              <a:ext cx="9144000" cy="62059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28" y="6423385"/>
              <a:ext cx="1105972" cy="315992"/>
            </a:xfrm>
            <a:prstGeom prst="rect">
              <a:avLst/>
            </a:prstGeom>
          </p:spPr>
        </p:pic>
        <p:sp>
          <p:nvSpPr>
            <p:cNvPr id="21" name="제목 1"/>
            <p:cNvSpPr txBox="1">
              <a:spLocks/>
            </p:cNvSpPr>
            <p:nvPr/>
          </p:nvSpPr>
          <p:spPr>
            <a:xfrm>
              <a:off x="1669386" y="6308662"/>
              <a:ext cx="3872526" cy="52744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1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altLang="ko-KR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COPYRIGHT ⓒ 2021 </a:t>
              </a:r>
              <a:r>
                <a:rPr lang="ko-KR" alt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질병관리청 </a:t>
              </a:r>
              <a:r>
                <a:rPr lang="en-US" altLang="ko-KR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ALL RIGHTS RESERVED.</a:t>
              </a:r>
            </a:p>
            <a:p>
              <a:pPr algn="l"/>
              <a:r>
                <a:rPr lang="ko-KR" alt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해당 매뉴얼의 모든 저작권은 </a:t>
              </a:r>
              <a:r>
                <a:rPr lang="en-US" altLang="ko-KR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2021 </a:t>
              </a:r>
              <a:r>
                <a:rPr lang="ko-KR" alt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질병관리청에 있으므로 무단 배포 및 복제를 금합니다</a:t>
              </a:r>
              <a:r>
                <a:rPr lang="en-US" altLang="ko-KR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.</a:t>
              </a:r>
              <a:endParaRPr lang="ko-KR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endParaRPr>
            </a:p>
          </p:txBody>
        </p:sp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17610" y="6423385"/>
              <a:ext cx="1302862" cy="315992"/>
            </a:xfrm>
            <a:prstGeom prst="rect">
              <a:avLst/>
            </a:prstGeom>
          </p:spPr>
        </p:pic>
      </p:grpSp>
      <p:sp>
        <p:nvSpPr>
          <p:cNvPr id="13" name="직사각형 12"/>
          <p:cNvSpPr/>
          <p:nvPr/>
        </p:nvSpPr>
        <p:spPr>
          <a:xfrm>
            <a:off x="0" y="4941168"/>
            <a:ext cx="9144000" cy="524443"/>
          </a:xfrm>
          <a:prstGeom prst="rect">
            <a:avLst/>
          </a:prstGeom>
          <a:solidFill>
            <a:srgbClr val="1829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dirty="0"/>
              <a:t> </a:t>
            </a:r>
            <a:r>
              <a:rPr lang="ko-KR" altLang="en-US" dirty="0"/>
              <a:t>위탁의료기관용   </a:t>
            </a:r>
            <a:r>
              <a:rPr lang="en-US" altLang="ko-KR" dirty="0"/>
              <a:t>/   21.12.26.(</a:t>
            </a:r>
            <a:r>
              <a:rPr lang="ko-KR" altLang="en-US" dirty="0"/>
              <a:t>월</a:t>
            </a:r>
            <a:r>
              <a:rPr lang="en-US" altLang="ko-KR" dirty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05255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ko-KR" altLang="en-US" dirty="0"/>
              <a:t>위탁의료기관에서 할일</a:t>
            </a:r>
            <a:r>
              <a:rPr lang="en-US" altLang="ko-KR" dirty="0"/>
              <a:t>(</a:t>
            </a:r>
            <a:r>
              <a:rPr lang="ko-KR" altLang="en-US" dirty="0"/>
              <a:t>요약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417638"/>
            <a:ext cx="8229600" cy="503569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altLang="ko-KR" sz="2400" b="1" dirty="0"/>
              <a:t>LDS</a:t>
            </a:r>
            <a:r>
              <a:rPr lang="ko-KR" altLang="en-US" sz="2400" b="1" dirty="0"/>
              <a:t>주사기 </a:t>
            </a:r>
            <a:r>
              <a:rPr lang="ko-KR" altLang="en-US" sz="2400" b="1" dirty="0">
                <a:solidFill>
                  <a:srgbClr val="0000FF"/>
                </a:solidFill>
              </a:rPr>
              <a:t>기초보유량 등록</a:t>
            </a:r>
            <a:endParaRPr lang="en-US" altLang="ko-KR" sz="2400" b="1" dirty="0">
              <a:solidFill>
                <a:srgbClr val="0000FF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400" b="1" dirty="0">
                <a:solidFill>
                  <a:srgbClr val="0000FF"/>
                </a:solidFill>
              </a:rPr>
              <a:t> - </a:t>
            </a:r>
            <a:r>
              <a:rPr lang="ko-KR" altLang="en-US" sz="2000" spc="-150" dirty="0"/>
              <a:t>위탁의료기관 승인 후 예방접종시행 </a:t>
            </a:r>
            <a:r>
              <a:rPr lang="ko-KR" altLang="en-US" sz="2000" b="1" spc="-150" dirty="0">
                <a:solidFill>
                  <a:srgbClr val="FF0000"/>
                </a:solidFill>
                <a:effectLst>
                  <a:glow rad="127000">
                    <a:srgbClr val="FFFF99"/>
                  </a:glow>
                </a:effectLst>
              </a:rPr>
              <a:t>전 단 </a:t>
            </a:r>
            <a:r>
              <a:rPr lang="en-US" altLang="ko-KR" sz="2000" b="1" spc="-150" dirty="0">
                <a:solidFill>
                  <a:srgbClr val="FF0000"/>
                </a:solidFill>
                <a:effectLst>
                  <a:glow rad="127000">
                    <a:srgbClr val="FFFF99"/>
                  </a:glow>
                </a:effectLst>
              </a:rPr>
              <a:t>1</a:t>
            </a:r>
            <a:r>
              <a:rPr lang="ko-KR" altLang="en-US" sz="2000" b="1" spc="-150" dirty="0">
                <a:solidFill>
                  <a:srgbClr val="FF0000"/>
                </a:solidFill>
                <a:effectLst>
                  <a:glow rad="127000">
                    <a:srgbClr val="FFFF99"/>
                  </a:glow>
                </a:effectLst>
              </a:rPr>
              <a:t>회</a:t>
            </a:r>
            <a:r>
              <a:rPr lang="en-US" altLang="ko-KR" sz="2000" b="1" spc="-150" dirty="0">
                <a:solidFill>
                  <a:srgbClr val="FF0000"/>
                </a:solidFill>
                <a:effectLst>
                  <a:glow rad="127000">
                    <a:srgbClr val="FFFF99"/>
                  </a:glow>
                </a:effectLst>
              </a:rPr>
              <a:t>(</a:t>
            </a:r>
            <a:r>
              <a:rPr lang="ko-KR" altLang="en-US" sz="2000" b="1" spc="-150" dirty="0">
                <a:solidFill>
                  <a:srgbClr val="FF0000"/>
                </a:solidFill>
                <a:effectLst>
                  <a:glow rad="127000">
                    <a:srgbClr val="FFFF99"/>
                  </a:glow>
                </a:effectLst>
              </a:rPr>
              <a:t>여러 번 입력하지 않도록 유의</a:t>
            </a:r>
            <a:r>
              <a:rPr lang="en-US" altLang="ko-KR" sz="2000" b="1" spc="-150" dirty="0">
                <a:solidFill>
                  <a:srgbClr val="FF0000"/>
                </a:solidFill>
                <a:effectLst>
                  <a:glow rad="127000">
                    <a:srgbClr val="FFFF99"/>
                  </a:glow>
                </a:effectLst>
              </a:rPr>
              <a:t>)</a:t>
            </a:r>
            <a:endParaRPr lang="en-US" altLang="ko-KR" sz="2000" spc="-150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/>
              <a:t> - </a:t>
            </a:r>
            <a:r>
              <a:rPr lang="ko-KR" altLang="en-US" sz="2000" dirty="0"/>
              <a:t>기초보유량 등록 후에 접종인원에 맞게 주사기 자동 차감</a:t>
            </a:r>
            <a:endParaRPr lang="en-US" altLang="ko-KR" sz="2000" dirty="0"/>
          </a:p>
          <a:p>
            <a:pPr marL="0" indent="0">
              <a:lnSpc>
                <a:spcPct val="150000"/>
              </a:lnSpc>
              <a:buNone/>
            </a:pPr>
            <a:endParaRPr lang="en-US" altLang="ko-KR" sz="2400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400" b="1" dirty="0"/>
              <a:t>2. LDS</a:t>
            </a:r>
            <a:r>
              <a:rPr lang="ko-KR" altLang="en-US" sz="2400" b="1" dirty="0"/>
              <a:t>주사기 </a:t>
            </a:r>
            <a:r>
              <a:rPr lang="ko-KR" altLang="en-US" sz="2400" b="1" dirty="0">
                <a:solidFill>
                  <a:srgbClr val="0000FF"/>
                </a:solidFill>
              </a:rPr>
              <a:t>사용량 관리</a:t>
            </a:r>
            <a:r>
              <a:rPr lang="en-US" altLang="ko-KR" sz="2000" dirty="0"/>
              <a:t>(</a:t>
            </a:r>
            <a:r>
              <a:rPr lang="ko-KR" altLang="en-US" sz="2000" dirty="0" err="1"/>
              <a:t>자동차감되므로</a:t>
            </a:r>
            <a:r>
              <a:rPr lang="ko-KR" altLang="en-US" sz="2000" dirty="0"/>
              <a:t> </a:t>
            </a:r>
            <a:r>
              <a:rPr lang="ko-KR" altLang="en-US" sz="2000" dirty="0">
                <a:solidFill>
                  <a:srgbClr val="FF0000"/>
                </a:solidFill>
                <a:effectLst>
                  <a:glow rad="127000">
                    <a:srgbClr val="FFFF00"/>
                  </a:glow>
                </a:effectLst>
              </a:rPr>
              <a:t>별도 입력하지 않아도 됨</a:t>
            </a:r>
            <a:r>
              <a:rPr lang="en-US" altLang="ko-KR" sz="2000" dirty="0"/>
              <a:t>)</a:t>
            </a:r>
            <a:r>
              <a:rPr lang="en-US" altLang="ko-KR" sz="2400" dirty="0"/>
              <a:t> </a:t>
            </a:r>
          </a:p>
          <a:p>
            <a:pPr>
              <a:lnSpc>
                <a:spcPct val="150000"/>
              </a:lnSpc>
            </a:pPr>
            <a:r>
              <a:rPr lang="ko-KR" altLang="en-US" sz="1800" dirty="0">
                <a:ea typeface="나눔스퀘어_ac" panose="020B0600000101010101" pitchFamily="50" charset="-127"/>
              </a:rPr>
              <a:t>접종인원에 따라 시스템에서 </a:t>
            </a:r>
            <a:r>
              <a:rPr lang="ko-KR" altLang="en-US" sz="1800" dirty="0">
                <a:solidFill>
                  <a:srgbClr val="FF0000"/>
                </a:solidFill>
                <a:ea typeface="나눔스퀘어_ac" panose="020B0600000101010101" pitchFamily="50" charset="-127"/>
              </a:rPr>
              <a:t>자동 차감</a:t>
            </a:r>
            <a:r>
              <a:rPr lang="ko-KR" altLang="en-US" sz="1800" dirty="0">
                <a:ea typeface="나눔스퀘어_ac" panose="020B0600000101010101" pitchFamily="50" charset="-127"/>
              </a:rPr>
              <a:t>되므로 </a:t>
            </a:r>
            <a:r>
              <a:rPr lang="ko-KR" altLang="en-US" sz="1800" b="1" u="sng" dirty="0">
                <a:solidFill>
                  <a:srgbClr val="FF0000"/>
                </a:solidFill>
                <a:ea typeface="나눔스퀘어_ac" panose="020B0600000101010101" pitchFamily="50" charset="-127"/>
              </a:rPr>
              <a:t>입력 불필요</a:t>
            </a:r>
            <a:endParaRPr lang="en-US" altLang="ko-KR" sz="1800" b="1" u="sng" dirty="0">
              <a:solidFill>
                <a:srgbClr val="FF0000"/>
              </a:solidFill>
              <a:ea typeface="나눔스퀘어_ac" panose="020B0600000101010101" pitchFamily="50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1500" b="1" dirty="0">
                <a:ea typeface="나눔스퀘어_ac" panose="020B0600000101010101" pitchFamily="50" charset="-127"/>
              </a:rPr>
              <a:t>      </a:t>
            </a:r>
            <a:r>
              <a:rPr lang="ko-KR" altLang="en-US" sz="1500" dirty="0">
                <a:ea typeface="나눔스퀘어_ac" panose="020B0600000101010101" pitchFamily="50" charset="-127"/>
              </a:rPr>
              <a:t>다만</a:t>
            </a:r>
            <a:r>
              <a:rPr lang="en-US" altLang="ko-KR" sz="1500" dirty="0">
                <a:ea typeface="나눔스퀘어_ac" panose="020B0600000101010101" pitchFamily="50" charset="-127"/>
              </a:rPr>
              <a:t>, </a:t>
            </a:r>
            <a:r>
              <a:rPr lang="ko-KR" altLang="en-US" sz="1500" dirty="0">
                <a:ea typeface="나눔스퀘어_ac" panose="020B0600000101010101" pitchFamily="50" charset="-127"/>
              </a:rPr>
              <a:t>사용 중 오염이나 분주실패 등으로 사용량이 접종인원보다 많은 경우 </a:t>
            </a:r>
            <a:r>
              <a:rPr lang="ko-KR" altLang="en-US" sz="1500" b="1" dirty="0">
                <a:solidFill>
                  <a:srgbClr val="0000FF"/>
                </a:solidFill>
                <a:ea typeface="나눔스퀘어_ac" panose="020B0600000101010101" pitchFamily="50" charset="-127"/>
              </a:rPr>
              <a:t>수정입력 </a:t>
            </a:r>
            <a:endParaRPr lang="en-US" altLang="ko-KR" sz="1500" b="1" dirty="0">
              <a:solidFill>
                <a:srgbClr val="0000FF"/>
              </a:solidFill>
              <a:ea typeface="나눔스퀘어_ac" panose="020B0600000101010101" pitchFamily="50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1900" dirty="0">
                <a:ea typeface="나눔스퀘어_ac" panose="020B0600000101010101" pitchFamily="50" charset="-127"/>
              </a:rPr>
              <a:t> - (</a:t>
            </a:r>
            <a:r>
              <a:rPr lang="ko-KR" altLang="en-US" sz="1900" b="1" dirty="0">
                <a:solidFill>
                  <a:srgbClr val="0000FF"/>
                </a:solidFill>
                <a:ea typeface="나눔스퀘어_ac" panose="020B0600000101010101" pitchFamily="50" charset="-127"/>
              </a:rPr>
              <a:t>경로</a:t>
            </a:r>
            <a:r>
              <a:rPr lang="en-US" altLang="ko-KR" sz="1900" dirty="0">
                <a:ea typeface="나눔스퀘어_ac" panose="020B0600000101010101" pitchFamily="50" charset="-127"/>
              </a:rPr>
              <a:t>)</a:t>
            </a:r>
            <a:r>
              <a:rPr lang="ko-KR" altLang="en-US" sz="1900" dirty="0">
                <a:ea typeface="나눔스퀘어_ac" panose="020B0600000101010101" pitchFamily="50" charset="-127"/>
              </a:rPr>
              <a:t> 백신관리</a:t>
            </a:r>
            <a:r>
              <a:rPr lang="en-US" altLang="ko-KR" sz="1900" dirty="0">
                <a:ea typeface="나눔스퀘어_ac" panose="020B0600000101010101" pitchFamily="50" charset="-127"/>
              </a:rPr>
              <a:t>-</a:t>
            </a:r>
            <a:r>
              <a:rPr lang="ko-KR" altLang="en-US" sz="1900" dirty="0">
                <a:ea typeface="나눔스퀘어_ac" panose="020B0600000101010101" pitchFamily="50" charset="-127"/>
              </a:rPr>
              <a:t>주사기 사용량 관리</a:t>
            </a:r>
            <a:endParaRPr lang="en-US" altLang="ko-KR" sz="1900" dirty="0">
              <a:ea typeface="나눔스퀘어_ac" panose="020B0600000101010101" pitchFamily="50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1900" dirty="0">
                <a:ea typeface="나눔스퀘어_ac" panose="020B0600000101010101" pitchFamily="50" charset="-127"/>
              </a:rPr>
              <a:t> - (</a:t>
            </a:r>
            <a:r>
              <a:rPr lang="ko-KR" altLang="en-US" sz="1900" b="1" dirty="0">
                <a:solidFill>
                  <a:srgbClr val="0000FF"/>
                </a:solidFill>
                <a:ea typeface="나눔스퀘어_ac" panose="020B0600000101010101" pitchFamily="50" charset="-127"/>
              </a:rPr>
              <a:t>방법</a:t>
            </a:r>
            <a:r>
              <a:rPr lang="en-US" altLang="ko-KR" sz="1900" dirty="0">
                <a:ea typeface="나눔스퀘어_ac" panose="020B0600000101010101" pitchFamily="50" charset="-127"/>
              </a:rPr>
              <a:t>) </a:t>
            </a:r>
            <a:r>
              <a:rPr lang="ko-KR" altLang="en-US" sz="1900" dirty="0">
                <a:ea typeface="나눔스퀘어_ac" panose="020B0600000101010101" pitchFamily="50" charset="-127"/>
              </a:rPr>
              <a:t>주사기 종류 선택</a:t>
            </a:r>
            <a:r>
              <a:rPr lang="en-US" altLang="ko-KR" sz="1900" dirty="0">
                <a:ea typeface="나눔스퀘어_ac" panose="020B0600000101010101" pitchFamily="50" charset="-127"/>
              </a:rPr>
              <a:t>-</a:t>
            </a:r>
            <a:r>
              <a:rPr lang="ko-KR" altLang="en-US" sz="1900" dirty="0">
                <a:ea typeface="나눔스퀘어_ac" panose="020B0600000101010101" pitchFamily="50" charset="-127"/>
              </a:rPr>
              <a:t>실제 주사기 사용량 입력</a:t>
            </a:r>
            <a:r>
              <a:rPr lang="en-US" altLang="ko-KR" sz="1900" dirty="0">
                <a:ea typeface="나눔스퀘어_ac" panose="020B0600000101010101" pitchFamily="50" charset="-127"/>
              </a:rPr>
              <a:t>-</a:t>
            </a:r>
            <a:r>
              <a:rPr lang="ko-KR" altLang="en-US" sz="1900" dirty="0">
                <a:ea typeface="나눔스퀘어_ac" panose="020B0600000101010101" pitchFamily="50" charset="-127"/>
              </a:rPr>
              <a:t>수정사유 선택</a:t>
            </a:r>
            <a:r>
              <a:rPr lang="en-US" altLang="ko-KR" sz="1900" dirty="0">
                <a:ea typeface="나눔스퀘어_ac" panose="020B0600000101010101" pitchFamily="50" charset="-127"/>
              </a:rPr>
              <a:t>-</a:t>
            </a:r>
            <a:r>
              <a:rPr lang="ko-KR" altLang="en-US" sz="1900" dirty="0">
                <a:ea typeface="나눔스퀘어_ac" panose="020B0600000101010101" pitchFamily="50" charset="-127"/>
              </a:rPr>
              <a:t>저장</a:t>
            </a:r>
            <a:endParaRPr lang="en-US" altLang="ko-KR" sz="1900" dirty="0">
              <a:ea typeface="나눔스퀘어_ac" panose="020B0600000101010101" pitchFamily="50" charset="-127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ko-KR" sz="1900" dirty="0">
              <a:ea typeface="나눔스퀘어_ac" panose="020B0600000101010101" pitchFamily="50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400" dirty="0"/>
              <a:t>3. </a:t>
            </a:r>
            <a:r>
              <a:rPr lang="ko-KR" altLang="en-US" sz="2400" dirty="0"/>
              <a:t>기타사항 </a:t>
            </a:r>
            <a:r>
              <a:rPr lang="en-US" altLang="ko-KR" sz="2400" dirty="0"/>
              <a:t>: </a:t>
            </a:r>
            <a:r>
              <a:rPr lang="ko-KR" altLang="en-US" sz="2400" dirty="0"/>
              <a:t>일반주사기는 등록 및 관리 대상에서 제외</a:t>
            </a:r>
            <a:endParaRPr lang="en-US" altLang="ko-KR" sz="2400" dirty="0">
              <a:ea typeface="나눔스퀘어_ac" panose="020B0600000101010101" pitchFamily="50" charset="-127"/>
            </a:endParaRPr>
          </a:p>
          <a:p>
            <a:pPr marL="0" indent="0">
              <a:buNone/>
            </a:pPr>
            <a:endParaRPr lang="en-US" altLang="ko-KR" sz="1700" dirty="0">
              <a:ea typeface="나눔스퀘어_ac" panose="020B0600000101010101" pitchFamily="50" charset="-127"/>
            </a:endParaRPr>
          </a:p>
          <a:p>
            <a:pPr marL="0" indent="0">
              <a:buNone/>
            </a:pPr>
            <a:endParaRPr lang="en-US" altLang="ko-KR" sz="1900" dirty="0"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2140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0" y="1943417"/>
            <a:ext cx="9144000" cy="909519"/>
          </a:xfrm>
          <a:prstGeom prst="rect">
            <a:avLst/>
          </a:prstGeom>
          <a:solidFill>
            <a:srgbClr val="1829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0" y="1941771"/>
            <a:ext cx="9144000" cy="9111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8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접종 시작 전 </a:t>
            </a:r>
            <a:r>
              <a:rPr lang="ko-KR" altLang="en-US" sz="2800" dirty="0" err="1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해야할</a:t>
            </a:r>
            <a:r>
              <a:rPr lang="ko-KR" altLang="en-US" sz="28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 일</a:t>
            </a: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839098" y="460177"/>
            <a:ext cx="5533102" cy="10673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ko-KR" altLang="en-US" sz="3200" dirty="0">
              <a:solidFill>
                <a:schemeClr val="bg1"/>
              </a:solidFill>
              <a:latin typeface="G마켓 산스 Bold" panose="02000000000000000000" pitchFamily="50" charset="-127"/>
              <a:ea typeface="G마켓 산스 Bold" panose="020000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87717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1496097" y="1009736"/>
            <a:ext cx="6151805" cy="4166193"/>
            <a:chOff x="1496097" y="1009736"/>
            <a:chExt cx="6151805" cy="4166193"/>
          </a:xfrm>
        </p:grpSpPr>
        <p:pic>
          <p:nvPicPr>
            <p:cNvPr id="2" name="그림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6097" y="1009736"/>
              <a:ext cx="6151805" cy="41661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</p:pic>
        <p:sp>
          <p:nvSpPr>
            <p:cNvPr id="4" name="직사각형 3"/>
            <p:cNvSpPr/>
            <p:nvPr/>
          </p:nvSpPr>
          <p:spPr>
            <a:xfrm>
              <a:off x="5220073" y="1076040"/>
              <a:ext cx="1728191" cy="1207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제목 1"/>
          <p:cNvSpPr txBox="1">
            <a:spLocks/>
          </p:cNvSpPr>
          <p:nvPr/>
        </p:nvSpPr>
        <p:spPr>
          <a:xfrm>
            <a:off x="157416" y="89580"/>
            <a:ext cx="749048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8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메뉴 경로 및 주사기 실 재고량 입력 </a:t>
            </a:r>
            <a:r>
              <a:rPr lang="en-US" altLang="ko-KR" sz="18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|   </a:t>
            </a: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8338964" y="246292"/>
            <a:ext cx="55842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dirty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1</a:t>
            </a: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171892" y="539658"/>
            <a:ext cx="4059204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코로나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19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예방접종관리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등록시스템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예방접종등록시스템</a:t>
            </a:r>
          </a:p>
        </p:txBody>
      </p:sp>
      <p:sp>
        <p:nvSpPr>
          <p:cNvPr id="17" name="标题 11"/>
          <p:cNvSpPr txBox="1">
            <a:spLocks/>
          </p:cNvSpPr>
          <p:nvPr/>
        </p:nvSpPr>
        <p:spPr>
          <a:xfrm>
            <a:off x="827584" y="5373215"/>
            <a:ext cx="7827449" cy="82518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600" indent="-228600" algn="l">
              <a:buAutoNum type="arabicParenR"/>
            </a:pP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질병보건통합관리시스템 로그인 후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, ‘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코로나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19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예방접종관리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’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시스템을 선택합니다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pPr marL="228600" indent="-228600" algn="l">
              <a:buAutoNum type="arabicParenR"/>
            </a:pPr>
            <a:endParaRPr lang="en-US" altLang="ko-KR" sz="3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pPr marL="228600" indent="-228600" algn="l">
              <a:buFont typeface="+mj-lt"/>
              <a:buAutoNum type="arabicParenR" startAt="2"/>
            </a:pP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‘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등록시스템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예방접종등록시스템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’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메뉴를 클릭합니다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pPr marL="228600" indent="-228600" algn="l">
              <a:buFont typeface="+mj-lt"/>
              <a:buAutoNum type="arabicParenR" startAt="2"/>
            </a:pPr>
            <a:endParaRPr lang="en-US" altLang="ko-KR" sz="3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pPr marL="228600" indent="-228600" algn="l">
              <a:buFont typeface="+mj-lt"/>
              <a:buAutoNum type="arabicParenR" startAt="2"/>
            </a:pP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코로나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19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예방접종을 시작 할 때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회만 입력하면 됨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(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여러 번 입력하지 않도록 유의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)</a:t>
            </a:r>
          </a:p>
        </p:txBody>
      </p:sp>
      <p:sp>
        <p:nvSpPr>
          <p:cNvPr id="43" name="모서리가 둥근 직사각형 36">
            <a:extLst>
              <a:ext uri="{FF2B5EF4-FFF2-40B4-BE49-F238E27FC236}">
                <a16:creationId xmlns:a16="http://schemas.microsoft.com/office/drawing/2014/main" id="{F3DE5C1B-8042-4F6C-95D8-C8427F0E06DC}"/>
              </a:ext>
            </a:extLst>
          </p:cNvPr>
          <p:cNvSpPr/>
          <p:nvPr/>
        </p:nvSpPr>
        <p:spPr>
          <a:xfrm>
            <a:off x="3499811" y="3702174"/>
            <a:ext cx="2070776" cy="216024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모서리가 둥근 직사각형 36">
            <a:extLst>
              <a:ext uri="{FF2B5EF4-FFF2-40B4-BE49-F238E27FC236}">
                <a16:creationId xmlns:a16="http://schemas.microsoft.com/office/drawing/2014/main" id="{F3DE5C1B-8042-4F6C-95D8-C8427F0E06DC}"/>
              </a:ext>
            </a:extLst>
          </p:cNvPr>
          <p:cNvSpPr/>
          <p:nvPr/>
        </p:nvSpPr>
        <p:spPr>
          <a:xfrm>
            <a:off x="3499811" y="3949824"/>
            <a:ext cx="2070776" cy="216024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2806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683568" y="992946"/>
            <a:ext cx="7812360" cy="4223557"/>
            <a:chOff x="683568" y="992946"/>
            <a:chExt cx="7812360" cy="4223557"/>
          </a:xfrm>
        </p:grpSpPr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3568" y="992946"/>
              <a:ext cx="7812360" cy="4223557"/>
            </a:xfrm>
            <a:prstGeom prst="rect">
              <a:avLst/>
            </a:prstGeom>
          </p:spPr>
        </p:pic>
        <p:sp>
          <p:nvSpPr>
            <p:cNvPr id="16" name="직사각형 15"/>
            <p:cNvSpPr/>
            <p:nvPr/>
          </p:nvSpPr>
          <p:spPr>
            <a:xfrm>
              <a:off x="6012160" y="1041428"/>
              <a:ext cx="1728191" cy="1207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제목 1"/>
          <p:cNvSpPr txBox="1">
            <a:spLocks/>
          </p:cNvSpPr>
          <p:nvPr/>
        </p:nvSpPr>
        <p:spPr>
          <a:xfrm>
            <a:off x="157416" y="89580"/>
            <a:ext cx="650281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8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주사기 실 재고량 수정  </a:t>
            </a:r>
            <a:r>
              <a:rPr lang="en-US" altLang="ko-KR" sz="18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|   </a:t>
            </a: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8338964" y="246292"/>
            <a:ext cx="55842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dirty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2</a:t>
            </a: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171892" y="539658"/>
            <a:ext cx="6704364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코로나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19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예방접종관리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등록시스템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예방접종등록시스템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예방접종등록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주사기 기초사용량관리</a:t>
            </a:r>
          </a:p>
        </p:txBody>
      </p:sp>
      <p:sp>
        <p:nvSpPr>
          <p:cNvPr id="17" name="标题 11"/>
          <p:cNvSpPr txBox="1">
            <a:spLocks/>
          </p:cNvSpPr>
          <p:nvPr/>
        </p:nvSpPr>
        <p:spPr>
          <a:xfrm>
            <a:off x="827584" y="5373215"/>
            <a:ext cx="7827449" cy="79208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800" dirty="0"/>
              <a:t>재고량 입력 이후 접종 인원 수에 맞춰 주사기 재고량 자동 차감되며</a:t>
            </a:r>
            <a:r>
              <a:rPr lang="en-US" altLang="ko-KR" sz="800" dirty="0"/>
              <a:t>,</a:t>
            </a:r>
            <a:br>
              <a:rPr lang="ko-KR" altLang="en-US" sz="800" dirty="0"/>
            </a:br>
            <a:r>
              <a:rPr lang="ko-KR" altLang="en-US" sz="800" dirty="0"/>
              <a:t>재고량 최초 등록 이후 시점 변경은 불가능하나</a:t>
            </a:r>
            <a:r>
              <a:rPr lang="en-US" altLang="ko-KR" sz="800" dirty="0"/>
              <a:t>, </a:t>
            </a:r>
            <a:r>
              <a:rPr lang="ko-KR" altLang="en-US" sz="800" dirty="0"/>
              <a:t>재고량 수정은 가능합니다</a:t>
            </a:r>
            <a:r>
              <a:rPr lang="en-US" altLang="ko-KR" sz="800" dirty="0"/>
              <a:t>.</a:t>
            </a:r>
            <a:br>
              <a:rPr lang="ko-KR" altLang="en-US" sz="800" dirty="0"/>
            </a:br>
            <a:br>
              <a:rPr lang="ko-KR" altLang="en-US" sz="400" dirty="0"/>
            </a:br>
            <a:r>
              <a:rPr lang="en-US" altLang="ko-KR" sz="700" dirty="0"/>
              <a:t>(</a:t>
            </a:r>
            <a:r>
              <a:rPr lang="ko-KR" altLang="en-US" sz="700" dirty="0"/>
              <a:t>예시</a:t>
            </a:r>
            <a:r>
              <a:rPr lang="en-US" altLang="ko-KR" sz="700" dirty="0"/>
              <a:t>)</a:t>
            </a:r>
          </a:p>
          <a:p>
            <a:pPr algn="l"/>
            <a:r>
              <a:rPr lang="en-US" altLang="ko-KR" sz="700" b="1" dirty="0"/>
              <a:t>(7.5</a:t>
            </a:r>
            <a:r>
              <a:rPr lang="ko-KR" altLang="en-US" sz="700" b="1" dirty="0"/>
              <a:t>일 접종 시작 전</a:t>
            </a:r>
            <a:r>
              <a:rPr lang="en-US" altLang="ko-KR" sz="700" b="1" dirty="0"/>
              <a:t>)</a:t>
            </a:r>
            <a:r>
              <a:rPr lang="ko-KR" altLang="en-US" sz="700" dirty="0"/>
              <a:t> 실제 재고량 </a:t>
            </a:r>
            <a:r>
              <a:rPr lang="en-US" altLang="ko-KR" sz="700" dirty="0"/>
              <a:t>50</a:t>
            </a:r>
            <a:r>
              <a:rPr lang="ko-KR" altLang="en-US" sz="700" dirty="0"/>
              <a:t>개</a:t>
            </a:r>
            <a:r>
              <a:rPr lang="en-US" altLang="ko-KR" sz="700" dirty="0"/>
              <a:t>, </a:t>
            </a:r>
            <a:r>
              <a:rPr lang="ko-KR" altLang="en-US" sz="700" dirty="0"/>
              <a:t>시스템에 재고량 </a:t>
            </a:r>
            <a:r>
              <a:rPr lang="en-US" altLang="ko-KR" sz="700" dirty="0"/>
              <a:t>100</a:t>
            </a:r>
            <a:r>
              <a:rPr lang="ko-KR" altLang="en-US" sz="700" dirty="0"/>
              <a:t>개로 잘못 입력</a:t>
            </a:r>
            <a:br>
              <a:rPr lang="ko-KR" altLang="en-US" sz="700" dirty="0"/>
            </a:br>
            <a:r>
              <a:rPr lang="en-US" altLang="ko-KR" sz="700" b="1" dirty="0"/>
              <a:t>(7.5</a:t>
            </a:r>
            <a:r>
              <a:rPr lang="ko-KR" altLang="en-US" sz="700" b="1" dirty="0"/>
              <a:t>일</a:t>
            </a:r>
            <a:r>
              <a:rPr lang="en-US" altLang="ko-KR" sz="700" b="1" dirty="0"/>
              <a:t>)</a:t>
            </a:r>
            <a:r>
              <a:rPr lang="ko-KR" altLang="en-US" sz="700" dirty="0"/>
              <a:t> </a:t>
            </a:r>
            <a:r>
              <a:rPr lang="en-US" altLang="ko-KR" sz="700" dirty="0"/>
              <a:t>20</a:t>
            </a:r>
            <a:r>
              <a:rPr lang="ko-KR" altLang="en-US" sz="700" dirty="0"/>
              <a:t>명 접종</a:t>
            </a:r>
            <a:br>
              <a:rPr lang="ko-KR" altLang="en-US" sz="700" dirty="0"/>
            </a:br>
            <a:r>
              <a:rPr lang="en-US" altLang="ko-KR" sz="700" b="1" dirty="0"/>
              <a:t>(7.6</a:t>
            </a:r>
            <a:r>
              <a:rPr lang="ko-KR" altLang="en-US" sz="700" b="1" dirty="0"/>
              <a:t>일 접종 시작 전</a:t>
            </a:r>
            <a:r>
              <a:rPr lang="en-US" altLang="ko-KR" sz="700" b="1" dirty="0"/>
              <a:t>)</a:t>
            </a:r>
            <a:r>
              <a:rPr lang="ko-KR" altLang="en-US" sz="700" dirty="0"/>
              <a:t> 시스템에 재고량 수정 시</a:t>
            </a:r>
            <a:r>
              <a:rPr lang="en-US" altLang="ko-KR" sz="700" dirty="0"/>
              <a:t>, </a:t>
            </a:r>
            <a:r>
              <a:rPr lang="ko-KR" altLang="en-US" sz="700" dirty="0"/>
              <a:t>최초 입력 시점 재고량인 </a:t>
            </a:r>
            <a:r>
              <a:rPr lang="en-US" altLang="ko-KR" sz="700" dirty="0"/>
              <a:t>50</a:t>
            </a:r>
            <a:r>
              <a:rPr lang="ko-KR" altLang="en-US" sz="700" dirty="0"/>
              <a:t>개 입력 </a:t>
            </a:r>
            <a:r>
              <a:rPr lang="en-US" altLang="ko-KR" sz="700" dirty="0"/>
              <a:t>(</a:t>
            </a:r>
            <a:r>
              <a:rPr lang="ko-KR" altLang="en-US" sz="700" dirty="0"/>
              <a:t>실제 재고량 </a:t>
            </a:r>
            <a:r>
              <a:rPr lang="en-US" altLang="ko-KR" sz="700" dirty="0"/>
              <a:t>30</a:t>
            </a:r>
            <a:r>
              <a:rPr lang="ko-KR" altLang="en-US" sz="700" dirty="0"/>
              <a:t>개 입력</a:t>
            </a:r>
            <a:r>
              <a:rPr lang="en-US" altLang="ko-KR" sz="700" dirty="0"/>
              <a:t>X) </a:t>
            </a:r>
            <a:endParaRPr lang="en-US" altLang="ko-KR" sz="7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  <p:sp>
        <p:nvSpPr>
          <p:cNvPr id="13" name="모서리가 둥근 직사각형 36">
            <a:extLst>
              <a:ext uri="{FF2B5EF4-FFF2-40B4-BE49-F238E27FC236}">
                <a16:creationId xmlns:a16="http://schemas.microsoft.com/office/drawing/2014/main" id="{F3DE5C1B-8042-4F6C-95D8-C8427F0E06DC}"/>
              </a:ext>
            </a:extLst>
          </p:cNvPr>
          <p:cNvSpPr/>
          <p:nvPr/>
        </p:nvSpPr>
        <p:spPr>
          <a:xfrm>
            <a:off x="6588224" y="2636912"/>
            <a:ext cx="648072" cy="144016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3247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0" y="1943417"/>
            <a:ext cx="9144000" cy="909519"/>
          </a:xfrm>
          <a:prstGeom prst="rect">
            <a:avLst/>
          </a:prstGeom>
          <a:solidFill>
            <a:srgbClr val="1829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0" y="1941771"/>
            <a:ext cx="9144000" cy="9111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8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주사기 사용량 관리</a:t>
            </a: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839098" y="460177"/>
            <a:ext cx="5533102" cy="10673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ko-KR" altLang="en-US" sz="3200" dirty="0">
              <a:solidFill>
                <a:schemeClr val="bg1"/>
              </a:solidFill>
              <a:latin typeface="G마켓 산스 Bold" panose="02000000000000000000" pitchFamily="50" charset="-127"/>
              <a:ea typeface="G마켓 산스 Bold" panose="020000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02561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611560" y="967288"/>
            <a:ext cx="7911122" cy="4271923"/>
            <a:chOff x="611560" y="967288"/>
            <a:chExt cx="7911122" cy="4271923"/>
          </a:xfrm>
        </p:grpSpPr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560" y="967288"/>
              <a:ext cx="7911122" cy="4271923"/>
            </a:xfrm>
            <a:prstGeom prst="rect">
              <a:avLst/>
            </a:prstGeom>
          </p:spPr>
        </p:pic>
        <p:sp>
          <p:nvSpPr>
            <p:cNvPr id="39" name="직사각형 38"/>
            <p:cNvSpPr/>
            <p:nvPr/>
          </p:nvSpPr>
          <p:spPr>
            <a:xfrm>
              <a:off x="5965619" y="989623"/>
              <a:ext cx="1728191" cy="1207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" name="제목 1"/>
          <p:cNvSpPr txBox="1">
            <a:spLocks/>
          </p:cNvSpPr>
          <p:nvPr/>
        </p:nvSpPr>
        <p:spPr>
          <a:xfrm>
            <a:off x="8338964" y="246292"/>
            <a:ext cx="55842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dirty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10</a:t>
            </a: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7504" y="116632"/>
            <a:ext cx="5832648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8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주사기 사용량 관리 </a:t>
            </a:r>
            <a:r>
              <a:rPr lang="en-US" altLang="ko-KR" sz="18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|   </a:t>
            </a: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179512" y="545252"/>
            <a:ext cx="4752528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코로나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19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예방접종등록시스템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백신관리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주사기 사용량관리</a:t>
            </a:r>
          </a:p>
        </p:txBody>
      </p:sp>
      <p:sp>
        <p:nvSpPr>
          <p:cNvPr id="29" name="标题 11"/>
          <p:cNvSpPr txBox="1">
            <a:spLocks/>
          </p:cNvSpPr>
          <p:nvPr/>
        </p:nvSpPr>
        <p:spPr>
          <a:xfrm>
            <a:off x="849005" y="5373216"/>
            <a:ext cx="7062117" cy="79208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주사기 사용량관리 화면입니다</a:t>
            </a:r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 (</a:t>
            </a:r>
            <a:r>
              <a:rPr lang="ko-KR" altLang="en-US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백신관리 </a:t>
            </a:r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 </a:t>
            </a:r>
            <a:r>
              <a:rPr lang="ko-KR" altLang="en-US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주사기사용량관리</a:t>
            </a:r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)</a:t>
            </a:r>
          </a:p>
          <a:p>
            <a:pPr algn="l"/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1) </a:t>
            </a:r>
            <a:r>
              <a:rPr lang="ko-KR" altLang="en-US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주사기 종류를 선택합니다</a:t>
            </a:r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 (LDS 5</a:t>
            </a:r>
            <a:r>
              <a:rPr lang="ko-KR" altLang="en-US" sz="700" dirty="0"/>
              <a:t>㎕ </a:t>
            </a:r>
            <a:r>
              <a:rPr lang="en-US" altLang="ko-KR" sz="700" dirty="0"/>
              <a:t>: </a:t>
            </a:r>
            <a:r>
              <a:rPr lang="ko-KR" altLang="en-US" sz="700" dirty="0"/>
              <a:t>풍림</a:t>
            </a:r>
            <a:r>
              <a:rPr lang="en-US" altLang="ko-KR" sz="700" dirty="0"/>
              <a:t>, </a:t>
            </a:r>
            <a:r>
              <a:rPr lang="ko-KR" altLang="en-US" sz="700" dirty="0"/>
              <a:t>신아</a:t>
            </a:r>
            <a:r>
              <a:rPr lang="en-US" altLang="ko-KR" sz="700" dirty="0"/>
              <a:t> /</a:t>
            </a:r>
            <a:r>
              <a:rPr lang="ko-KR" altLang="en-US" sz="700" dirty="0"/>
              <a:t> </a:t>
            </a:r>
            <a:r>
              <a:rPr lang="en-US" altLang="ko-KR" sz="700" dirty="0"/>
              <a:t>LDS 35</a:t>
            </a:r>
            <a:r>
              <a:rPr lang="ko-KR" altLang="en-US" sz="700" dirty="0"/>
              <a:t>㎕ </a:t>
            </a:r>
            <a:r>
              <a:rPr lang="en-US" altLang="ko-KR" sz="700" dirty="0"/>
              <a:t>: </a:t>
            </a:r>
            <a:r>
              <a:rPr lang="ko-KR" altLang="en-US" sz="700" dirty="0" err="1"/>
              <a:t>그외</a:t>
            </a:r>
            <a:r>
              <a:rPr lang="en-US" altLang="ko-KR" sz="700" dirty="0"/>
              <a:t>)</a:t>
            </a:r>
          </a:p>
          <a:p>
            <a:pPr algn="l"/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2) </a:t>
            </a:r>
            <a:r>
              <a:rPr lang="ko-KR" altLang="en-US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조회를 클릭합니다</a:t>
            </a:r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pPr algn="l"/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3) </a:t>
            </a:r>
            <a:r>
              <a:rPr lang="ko-KR" altLang="en-US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실제 주사기 사용량을 입력합니다</a:t>
            </a:r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pPr algn="l"/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4) </a:t>
            </a:r>
            <a:r>
              <a:rPr lang="ko-KR" altLang="en-US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수정사유를 선택합니다</a:t>
            </a:r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pPr algn="l"/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5) </a:t>
            </a:r>
            <a:r>
              <a:rPr lang="ko-KR" altLang="en-US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저장을 클릭합니다</a:t>
            </a:r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pPr algn="l"/>
            <a:r>
              <a:rPr lang="en-US" altLang="ko-KR" sz="700" dirty="0">
                <a:ea typeface="나눔스퀘어_ac" panose="020B0600000101010101" pitchFamily="50" charset="-127"/>
              </a:rPr>
              <a:t>*</a:t>
            </a:r>
            <a:r>
              <a:rPr lang="ko-KR" altLang="en-US" sz="700" dirty="0"/>
              <a:t> </a:t>
            </a:r>
            <a:r>
              <a:rPr lang="ko-KR" altLang="en-US" sz="700" dirty="0" err="1"/>
              <a:t>최소잔여량</a:t>
            </a:r>
            <a:r>
              <a:rPr lang="ko-KR" altLang="en-US" sz="700" dirty="0"/>
              <a:t> </a:t>
            </a:r>
            <a:r>
              <a:rPr lang="en-US" altLang="ko-KR" sz="700" dirty="0"/>
              <a:t>35</a:t>
            </a:r>
            <a:r>
              <a:rPr lang="ko-KR" altLang="en-US" sz="700" dirty="0"/>
              <a:t>㎕ 짜리도 위와 동일하게 진행합니다</a:t>
            </a:r>
            <a:r>
              <a:rPr lang="en-US" altLang="ko-KR" sz="700" dirty="0"/>
              <a:t>.</a:t>
            </a:r>
            <a:endParaRPr lang="en-US" altLang="ko-KR" sz="7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  <p:sp>
        <p:nvSpPr>
          <p:cNvPr id="18" name="모서리가 둥근 직사각형 36">
            <a:extLst>
              <a:ext uri="{FF2B5EF4-FFF2-40B4-BE49-F238E27FC236}">
                <a16:creationId xmlns:a16="http://schemas.microsoft.com/office/drawing/2014/main" id="{F3DE5C1B-8042-4F6C-95D8-C8427F0E06DC}"/>
              </a:ext>
            </a:extLst>
          </p:cNvPr>
          <p:cNvSpPr/>
          <p:nvPr/>
        </p:nvSpPr>
        <p:spPr>
          <a:xfrm>
            <a:off x="1763688" y="995527"/>
            <a:ext cx="432048" cy="126705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모서리가 둥근 직사각형 36">
            <a:extLst>
              <a:ext uri="{FF2B5EF4-FFF2-40B4-BE49-F238E27FC236}">
                <a16:creationId xmlns:a16="http://schemas.microsoft.com/office/drawing/2014/main" id="{F3DE5C1B-8042-4F6C-95D8-C8427F0E06DC}"/>
              </a:ext>
            </a:extLst>
          </p:cNvPr>
          <p:cNvSpPr/>
          <p:nvPr/>
        </p:nvSpPr>
        <p:spPr>
          <a:xfrm>
            <a:off x="6284952" y="3131820"/>
            <a:ext cx="432048" cy="101945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모서리가 둥근 직사각형 36">
            <a:extLst>
              <a:ext uri="{FF2B5EF4-FFF2-40B4-BE49-F238E27FC236}">
                <a16:creationId xmlns:a16="http://schemas.microsoft.com/office/drawing/2014/main" id="{F3DE5C1B-8042-4F6C-95D8-C8427F0E06DC}"/>
              </a:ext>
            </a:extLst>
          </p:cNvPr>
          <p:cNvSpPr/>
          <p:nvPr/>
        </p:nvSpPr>
        <p:spPr>
          <a:xfrm>
            <a:off x="6304736" y="3271873"/>
            <a:ext cx="787544" cy="88276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모서리가 둥근 직사각형 36">
            <a:extLst>
              <a:ext uri="{FF2B5EF4-FFF2-40B4-BE49-F238E27FC236}">
                <a16:creationId xmlns:a16="http://schemas.microsoft.com/office/drawing/2014/main" id="{F3DE5C1B-8042-4F6C-95D8-C8427F0E06DC}"/>
              </a:ext>
            </a:extLst>
          </p:cNvPr>
          <p:cNvSpPr/>
          <p:nvPr/>
        </p:nvSpPr>
        <p:spPr>
          <a:xfrm>
            <a:off x="6630516" y="2712891"/>
            <a:ext cx="280412" cy="132425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996501" y="2955184"/>
            <a:ext cx="267551" cy="24622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eaLnBrk="1" hangingPunct="1"/>
            <a:r>
              <a:rPr lang="en-US" altLang="ko-KR" sz="1000" dirty="0">
                <a:solidFill>
                  <a:srgbClr val="FF0000"/>
                </a:solidFill>
              </a:rPr>
              <a:t>3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7164288" y="3269722"/>
            <a:ext cx="267551" cy="24622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eaLnBrk="1" hangingPunct="1"/>
            <a:r>
              <a:rPr lang="en-US" altLang="ko-KR" sz="1000" dirty="0">
                <a:solidFill>
                  <a:srgbClr val="FF0000"/>
                </a:solidFill>
              </a:rPr>
              <a:t>4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6319976" y="2532882"/>
            <a:ext cx="267551" cy="24622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eaLnBrk="1" hangingPunct="1"/>
            <a:r>
              <a:rPr lang="en-US" altLang="ko-KR" sz="1000" dirty="0">
                <a:solidFill>
                  <a:srgbClr val="FF0000"/>
                </a:solidFill>
              </a:rPr>
              <a:t>5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33" name="모서리가 둥근 직사각형 36">
            <a:extLst>
              <a:ext uri="{FF2B5EF4-FFF2-40B4-BE49-F238E27FC236}">
                <a16:creationId xmlns:a16="http://schemas.microsoft.com/office/drawing/2014/main" id="{F3DE5C1B-8042-4F6C-95D8-C8427F0E06DC}"/>
              </a:ext>
            </a:extLst>
          </p:cNvPr>
          <p:cNvSpPr/>
          <p:nvPr/>
        </p:nvSpPr>
        <p:spPr>
          <a:xfrm>
            <a:off x="971600" y="1481135"/>
            <a:ext cx="568444" cy="132425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모서리가 둥근 직사각형 36">
            <a:extLst>
              <a:ext uri="{FF2B5EF4-FFF2-40B4-BE49-F238E27FC236}">
                <a16:creationId xmlns:a16="http://schemas.microsoft.com/office/drawing/2014/main" id="{F3DE5C1B-8042-4F6C-95D8-C8427F0E06DC}"/>
              </a:ext>
            </a:extLst>
          </p:cNvPr>
          <p:cNvSpPr/>
          <p:nvPr/>
        </p:nvSpPr>
        <p:spPr>
          <a:xfrm>
            <a:off x="7891988" y="1340768"/>
            <a:ext cx="280412" cy="132425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630268" y="1613560"/>
            <a:ext cx="267551" cy="24622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eaLnBrk="1" hangingPunct="1"/>
            <a:r>
              <a:rPr lang="en-US" altLang="ko-KR" sz="1000" dirty="0">
                <a:solidFill>
                  <a:srgbClr val="FF0000"/>
                </a:solidFill>
              </a:rPr>
              <a:t>1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7582577" y="1209465"/>
            <a:ext cx="267551" cy="24622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eaLnBrk="1" hangingPunct="1"/>
            <a:r>
              <a:rPr lang="en-US" altLang="ko-KR" sz="1000" dirty="0">
                <a:solidFill>
                  <a:srgbClr val="FF0000"/>
                </a:solidFill>
              </a:rPr>
              <a:t>2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46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2180</TotalTime>
  <Words>389</Words>
  <Application>Microsoft Office PowerPoint</Application>
  <PresentationFormat>화면 슬라이드 쇼(4:3)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3" baseType="lpstr">
      <vt:lpstr>G마켓 산스 Bold</vt:lpstr>
      <vt:lpstr>G마켓 산스 Medium</vt:lpstr>
      <vt:lpstr>나눔스퀘어_ac</vt:lpstr>
      <vt:lpstr>맑은 고딕</vt:lpstr>
      <vt:lpstr>Arial</vt:lpstr>
      <vt:lpstr>Office 테마</vt:lpstr>
      <vt:lpstr>COVID-19 주사기 재고관리 시스템 안내</vt:lpstr>
      <vt:lpstr>위탁의료기관에서 할일(요약)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Windows7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코로나19 대상자관리(의료기관) 매뉴얼 </dc:title>
  <dc:creator>User</dc:creator>
  <cp:lastModifiedBy>Kim Siyoon</cp:lastModifiedBy>
  <cp:revision>517</cp:revision>
  <cp:lastPrinted>2021-06-28T04:31:09Z</cp:lastPrinted>
  <dcterms:created xsi:type="dcterms:W3CDTF">2021-01-14T00:45:55Z</dcterms:created>
  <dcterms:modified xsi:type="dcterms:W3CDTF">2022-01-06T01:22:46Z</dcterms:modified>
</cp:coreProperties>
</file>