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1"/>
  </p:notesMasterIdLst>
  <p:sldIdLst>
    <p:sldId id="384" r:id="rId2"/>
    <p:sldId id="1497" r:id="rId3"/>
    <p:sldId id="1282" r:id="rId4"/>
    <p:sldId id="1499" r:id="rId5"/>
    <p:sldId id="1359" r:id="rId6"/>
    <p:sldId id="1360" r:id="rId7"/>
    <p:sldId id="1362" r:id="rId8"/>
    <p:sldId id="1548" r:id="rId9"/>
    <p:sldId id="1554" r:id="rId10"/>
    <p:sldId id="1390" r:id="rId11"/>
    <p:sldId id="1902" r:id="rId12"/>
    <p:sldId id="1536" r:id="rId13"/>
    <p:sldId id="1509" r:id="rId14"/>
    <p:sldId id="1422" r:id="rId15"/>
    <p:sldId id="1438" r:id="rId16"/>
    <p:sldId id="1480" r:id="rId17"/>
    <p:sldId id="1490" r:id="rId18"/>
    <p:sldId id="1449" r:id="rId19"/>
    <p:sldId id="1450" r:id="rId20"/>
    <p:sldId id="1451" r:id="rId21"/>
    <p:sldId id="1294" r:id="rId22"/>
    <p:sldId id="1565" r:id="rId23"/>
    <p:sldId id="1466" r:id="rId24"/>
    <p:sldId id="1903" r:id="rId25"/>
    <p:sldId id="1909" r:id="rId26"/>
    <p:sldId id="1890" r:id="rId27"/>
    <p:sldId id="1891" r:id="rId28"/>
    <p:sldId id="1893" r:id="rId29"/>
    <p:sldId id="1894" r:id="rId30"/>
    <p:sldId id="1897" r:id="rId31"/>
    <p:sldId id="1898" r:id="rId32"/>
    <p:sldId id="1899" r:id="rId33"/>
    <p:sldId id="1900" r:id="rId34"/>
    <p:sldId id="1901" r:id="rId35"/>
    <p:sldId id="1872" r:id="rId36"/>
    <p:sldId id="1871" r:id="rId37"/>
    <p:sldId id="1967" r:id="rId38"/>
    <p:sldId id="1562" r:id="rId39"/>
    <p:sldId id="956" r:id="rId40"/>
    <p:sldId id="1054" r:id="rId41"/>
    <p:sldId id="1091" r:id="rId42"/>
    <p:sldId id="1097" r:id="rId43"/>
    <p:sldId id="1098" r:id="rId44"/>
    <p:sldId id="1558" r:id="rId45"/>
    <p:sldId id="1560" r:id="rId46"/>
    <p:sldId id="1561" r:id="rId47"/>
    <p:sldId id="1555" r:id="rId48"/>
    <p:sldId id="1929" r:id="rId49"/>
    <p:sldId id="1961" r:id="rId50"/>
    <p:sldId id="1934" r:id="rId51"/>
    <p:sldId id="1936" r:id="rId52"/>
    <p:sldId id="1937" r:id="rId53"/>
    <p:sldId id="1938" r:id="rId54"/>
    <p:sldId id="1942" r:id="rId55"/>
    <p:sldId id="1943" r:id="rId56"/>
    <p:sldId id="1941" r:id="rId57"/>
    <p:sldId id="1939" r:id="rId58"/>
    <p:sldId id="1940" r:id="rId59"/>
    <p:sldId id="1945" r:id="rId60"/>
    <p:sldId id="1946" r:id="rId61"/>
    <p:sldId id="1947" r:id="rId62"/>
    <p:sldId id="1948" r:id="rId63"/>
    <p:sldId id="1952" r:id="rId64"/>
    <p:sldId id="1950" r:id="rId65"/>
    <p:sldId id="1953" r:id="rId66"/>
    <p:sldId id="1951" r:id="rId67"/>
    <p:sldId id="1496" r:id="rId68"/>
    <p:sldId id="1960" r:id="rId69"/>
    <p:sldId id="942" r:id="rId7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71" autoAdjust="0"/>
    <p:restoredTop sz="75527" autoAdjust="0"/>
  </p:normalViewPr>
  <p:slideViewPr>
    <p:cSldViewPr snapToGrid="0">
      <p:cViewPr varScale="1">
        <p:scale>
          <a:sx n="86" d="100"/>
          <a:sy n="86" d="100"/>
        </p:scale>
        <p:origin x="145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482AC0-EFB1-4113-8EB6-EEE4A3F2C1A9}" type="datetimeFigureOut">
              <a:rPr lang="ko-KR" altLang="en-US" smtClean="0"/>
              <a:t>2025-05-29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A965F6-B8BA-44A5-A4D7-FE819D76EA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6076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소개 말씀 감사드립니다</a:t>
            </a:r>
            <a:r>
              <a:rPr lang="en-US" altLang="ko-KR" b="1" dirty="0"/>
              <a:t>.</a:t>
            </a:r>
          </a:p>
          <a:p>
            <a:r>
              <a:rPr lang="ko-KR" altLang="en-US" b="1" dirty="0"/>
              <a:t>제가 말씀드릴 내용은  </a:t>
            </a:r>
            <a:r>
              <a:rPr lang="ko-KR" altLang="en-US" b="1" dirty="0" err="1"/>
              <a:t>간질성</a:t>
            </a:r>
            <a:r>
              <a:rPr lang="ko-KR" altLang="en-US" b="1" dirty="0"/>
              <a:t> 폐질환의 급성 악화 치료에 대한 리뷰와 최신 저널 내용에 대해 말씀드리고자 합니다</a:t>
            </a:r>
            <a:r>
              <a:rPr lang="en-US" altLang="ko-KR" b="1" dirty="0"/>
              <a:t>. 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F9FEE-E595-4CF2-9418-469F9DCB13B0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12600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="1" dirty="0"/>
          </a:p>
          <a:p>
            <a:r>
              <a:rPr lang="en-US" altLang="ko-KR" b="1" dirty="0"/>
              <a:t> </a:t>
            </a:r>
            <a:r>
              <a:rPr lang="ko-KR" altLang="en-US" b="1" dirty="0"/>
              <a:t>급성악화의 정의 및 진단 기준은  </a:t>
            </a:r>
            <a:r>
              <a:rPr lang="ko-KR" altLang="en-US" b="1" dirty="0" err="1"/>
              <a:t>간질성</a:t>
            </a:r>
            <a:r>
              <a:rPr lang="ko-KR" altLang="en-US" b="1" dirty="0"/>
              <a:t> </a:t>
            </a:r>
            <a:r>
              <a:rPr lang="en-US" altLang="ko-KR" b="1" dirty="0"/>
              <a:t> </a:t>
            </a:r>
            <a:r>
              <a:rPr lang="ko-KR" altLang="en-US" b="1" dirty="0"/>
              <a:t>폐질환 특발성 폐섬유증에서 국제 진료지침에서 명시가 되어 있습니다</a:t>
            </a:r>
            <a:r>
              <a:rPr lang="en-US" altLang="ko-KR" b="1" dirty="0"/>
              <a:t>. </a:t>
            </a:r>
          </a:p>
          <a:p>
            <a:endParaRPr lang="en-US" altLang="ko-KR" b="1" dirty="0"/>
          </a:p>
          <a:p>
            <a:r>
              <a:rPr lang="ko-KR" altLang="en-US" b="1" dirty="0"/>
              <a:t> 정의 및 진단기준은 국제 진료 지침 따르면</a:t>
            </a:r>
            <a:r>
              <a:rPr lang="ko-KR" altLang="en-US" b="1" baseline="0" dirty="0"/>
              <a:t> 이전 또는 동시에 </a:t>
            </a:r>
            <a:r>
              <a:rPr lang="en-US" altLang="ko-KR" b="1" baseline="0" dirty="0"/>
              <a:t>IPF </a:t>
            </a:r>
            <a:r>
              <a:rPr lang="ko-KR" altLang="en-US" b="1" baseline="0" dirty="0"/>
              <a:t>가 진단되었고</a:t>
            </a:r>
            <a:r>
              <a:rPr lang="en-US" altLang="ko-KR" b="1" baseline="0" dirty="0"/>
              <a:t>,  typical</a:t>
            </a:r>
            <a:r>
              <a:rPr lang="ko-KR" altLang="en-US" b="1" baseline="0" dirty="0"/>
              <a:t>하게 </a:t>
            </a:r>
            <a:r>
              <a:rPr lang="en-US" altLang="ko-KR" b="1" baseline="0" dirty="0"/>
              <a:t>1</a:t>
            </a:r>
            <a:r>
              <a:rPr lang="ko-KR" altLang="en-US" b="1" baseline="0" dirty="0"/>
              <a:t>개월 이내쯤 호흡곤란의 급성 악화 또는 발생</a:t>
            </a:r>
            <a:r>
              <a:rPr lang="en-US" altLang="ko-KR" b="1" baseline="0" dirty="0"/>
              <a:t> CT</a:t>
            </a:r>
            <a:r>
              <a:rPr lang="ko-KR" altLang="en-US" b="1" baseline="0" dirty="0"/>
              <a:t>상 </a:t>
            </a:r>
            <a:r>
              <a:rPr lang="en-US" altLang="ko-KR" b="1" baseline="0" dirty="0"/>
              <a:t> UIP</a:t>
            </a:r>
            <a:r>
              <a:rPr lang="ko-KR" altLang="en-US" b="1" baseline="0" dirty="0"/>
              <a:t>에서 새로운 </a:t>
            </a:r>
            <a:r>
              <a:rPr lang="ko-KR" altLang="en-US" b="1" baseline="0" dirty="0" err="1"/>
              <a:t>양측성</a:t>
            </a:r>
            <a:r>
              <a:rPr lang="ko-KR" altLang="en-US" b="1" baseline="0" dirty="0"/>
              <a:t> </a:t>
            </a:r>
            <a:r>
              <a:rPr lang="en-US" altLang="ko-KR" b="1" baseline="0" dirty="0"/>
              <a:t>GGO</a:t>
            </a:r>
            <a:r>
              <a:rPr lang="ko-KR" altLang="en-US" b="1" baseline="0" dirty="0"/>
              <a:t>와 </a:t>
            </a:r>
            <a:r>
              <a:rPr lang="en-US" altLang="ko-KR" b="1" baseline="0" dirty="0"/>
              <a:t>consolidation</a:t>
            </a:r>
            <a:r>
              <a:rPr lang="ko-KR" altLang="en-US" b="1" baseline="0" dirty="0"/>
              <a:t>이 생긴 것으로 정의하였고</a:t>
            </a:r>
            <a:r>
              <a:rPr lang="en-US" altLang="ko-KR" b="1" baseline="0" dirty="0"/>
              <a:t>,   </a:t>
            </a:r>
          </a:p>
          <a:p>
            <a:r>
              <a:rPr lang="ko-KR" altLang="en-US" b="1" baseline="0" dirty="0"/>
              <a:t>이런 악화가 심부전이나 수액과다로 인해 충분히 설명되지 않아야 한다고 되어 있습니다</a:t>
            </a:r>
            <a:r>
              <a:rPr lang="en-US" altLang="ko-KR" b="1" baseline="0" dirty="0"/>
              <a:t>.  </a:t>
            </a:r>
          </a:p>
          <a:p>
            <a:endParaRPr lang="en-US" altLang="ko-KR" b="1" baseline="0" dirty="0"/>
          </a:p>
          <a:p>
            <a:r>
              <a:rPr lang="ko-KR" altLang="en-US" b="1" baseline="0" dirty="0"/>
              <a:t>하지만</a:t>
            </a:r>
            <a:r>
              <a:rPr lang="en-US" altLang="ko-KR" b="1" baseline="0" dirty="0"/>
              <a:t>, </a:t>
            </a:r>
            <a:r>
              <a:rPr lang="ko-KR" altLang="en-US" b="1" baseline="0" dirty="0"/>
              <a:t>특발성 폐섬유증 </a:t>
            </a:r>
            <a:r>
              <a:rPr lang="ko-KR" altLang="en-US" b="1" dirty="0"/>
              <a:t>외 </a:t>
            </a:r>
            <a:r>
              <a:rPr lang="ko-KR" altLang="en-US" b="1" dirty="0" err="1"/>
              <a:t>간질성</a:t>
            </a:r>
            <a:r>
              <a:rPr lang="ko-KR" altLang="en-US" b="1" dirty="0"/>
              <a:t> 폐질환의 급성악화에 대한 정의 및 진단기준에서는 </a:t>
            </a:r>
            <a:r>
              <a:rPr lang="en-US" altLang="ko-KR" b="1" dirty="0"/>
              <a:t>consensus</a:t>
            </a:r>
            <a:r>
              <a:rPr lang="ko-KR" altLang="en-US" b="1" dirty="0"/>
              <a:t>가  이루어지지 않았습니다</a:t>
            </a:r>
            <a:r>
              <a:rPr lang="en-US" altLang="ko-KR" b="1" dirty="0"/>
              <a:t>.  </a:t>
            </a:r>
          </a:p>
          <a:p>
            <a:endParaRPr lang="en-US" altLang="ko-KR" b="1" dirty="0"/>
          </a:p>
          <a:p>
            <a:r>
              <a:rPr lang="ko-KR" altLang="en-US" b="1" dirty="0"/>
              <a:t>하지만</a:t>
            </a:r>
            <a:r>
              <a:rPr lang="en-US" altLang="ko-KR" b="1" dirty="0"/>
              <a:t>, </a:t>
            </a:r>
            <a:r>
              <a:rPr lang="ko-KR" altLang="en-US" b="1" dirty="0"/>
              <a:t>여러 연구에서 특발성 폐섬유증 급성 악화의 정의 및 진단기준을 적용하여 치료를 하고 있습니다</a:t>
            </a:r>
            <a:r>
              <a:rPr lang="en-US" altLang="ko-KR" b="1" dirty="0"/>
              <a:t>. </a:t>
            </a:r>
            <a:endParaRPr lang="en-US" altLang="ko-KR" b="1" baseline="0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965F6-B8BA-44A5-A4D7-FE819D76EA15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45612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그 그룹은 </a:t>
            </a:r>
            <a:r>
              <a:rPr lang="ko-KR" altLang="en-US" b="1" dirty="0" err="1"/>
              <a:t>비특발성</a:t>
            </a:r>
            <a:r>
              <a:rPr lang="ko-KR" altLang="en-US" b="1" dirty="0"/>
              <a:t> </a:t>
            </a:r>
            <a:r>
              <a:rPr lang="ko-KR" altLang="en-US" b="1" dirty="0" err="1"/>
              <a:t>폐섬유화증</a:t>
            </a:r>
            <a:r>
              <a:rPr lang="en-US" altLang="ko-KR" b="1" dirty="0"/>
              <a:t>(interstitial lung diseases, ILDs)</a:t>
            </a:r>
            <a:r>
              <a:rPr lang="ko-KR" altLang="en-US" dirty="0"/>
              <a:t> 맥락에서 관련이 있을 수 있는</a:t>
            </a:r>
            <a:r>
              <a:rPr lang="en-US" altLang="ko-KR" dirty="0"/>
              <a:t>, </a:t>
            </a:r>
            <a:r>
              <a:rPr lang="ko-KR" altLang="en-US" dirty="0"/>
              <a:t>덜 </a:t>
            </a:r>
            <a:r>
              <a:rPr lang="ko-KR" altLang="en-US" dirty="0" err="1"/>
              <a:t>탐구된</a:t>
            </a:r>
            <a:r>
              <a:rPr lang="ko-KR" altLang="en-US" dirty="0"/>
              <a:t> 개념인 </a:t>
            </a:r>
            <a:r>
              <a:rPr lang="en-US" altLang="ko-KR" dirty="0"/>
              <a:t>'</a:t>
            </a:r>
            <a:r>
              <a:rPr lang="ko-KR" altLang="en-US" b="1" dirty="0"/>
              <a:t>섬유화 자체의 급성 악화</a:t>
            </a:r>
            <a:r>
              <a:rPr lang="en-US" altLang="ko-KR" dirty="0"/>
              <a:t>(</a:t>
            </a:r>
            <a:r>
              <a:rPr lang="ko-KR" altLang="en-US" dirty="0"/>
              <a:t>또는 급성 악화</a:t>
            </a:r>
            <a:r>
              <a:rPr lang="en-US" altLang="ko-KR" dirty="0"/>
              <a:t>)**'**</a:t>
            </a:r>
            <a:r>
              <a:rPr lang="ko-KR" altLang="en-US" dirty="0"/>
              <a:t>에 대해 고려하였다</a:t>
            </a:r>
            <a:r>
              <a:rPr lang="en-US" altLang="ko-KR" dirty="0"/>
              <a:t>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그러나 **진행성 섬유화성 폐질환</a:t>
            </a:r>
            <a:r>
              <a:rPr lang="en-US" altLang="ko-KR" dirty="0"/>
              <a:t>(PPF)**</a:t>
            </a:r>
            <a:r>
              <a:rPr lang="ko-KR" altLang="en-US" dirty="0"/>
              <a:t>의 **급성 악화에 대한 위험인자에 대한 자료는 현재로서는 부족하다</a:t>
            </a:r>
            <a:r>
              <a:rPr lang="en-US" altLang="ko-KR" dirty="0"/>
              <a:t>. PPF</a:t>
            </a:r>
            <a:r>
              <a:rPr lang="ko-KR" altLang="en-US" dirty="0"/>
              <a:t>의 급성 악화 이후 상태가 안정되면</a:t>
            </a:r>
            <a:r>
              <a:rPr lang="en-US" altLang="ko-KR" dirty="0"/>
              <a:t>(</a:t>
            </a:r>
            <a:r>
              <a:rPr lang="ko-KR" altLang="en-US" dirty="0"/>
              <a:t>약물로 인한 폐독성이 배제된 경우</a:t>
            </a:r>
            <a:r>
              <a:rPr lang="en-US" altLang="ko-KR" dirty="0"/>
              <a:t>),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1" dirty="0"/>
              <a:t>치료 방향을 적절히 계획하기 위해 새로운 영상 검사와 </a:t>
            </a:r>
            <a:r>
              <a:rPr lang="ko-KR" altLang="en-US" b="1" dirty="0" err="1"/>
              <a:t>폐기능</a:t>
            </a:r>
            <a:r>
              <a:rPr lang="ko-KR" altLang="en-US" b="1" dirty="0"/>
              <a:t> 검사를 시행하는 것이 바람직하다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965F6-B8BA-44A5-A4D7-FE819D76EA15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75630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1" dirty="0"/>
              <a:t>ILD </a:t>
            </a:r>
            <a:r>
              <a:rPr lang="ko-KR" altLang="en-US" b="1" dirty="0"/>
              <a:t>급성악화에 대한 진단적 접근법으로 환자들의 </a:t>
            </a:r>
            <a:r>
              <a:rPr lang="en-US" altLang="ko-KR" b="1" dirty="0"/>
              <a:t>1</a:t>
            </a:r>
            <a:r>
              <a:rPr lang="ko-KR" altLang="en-US" b="1" dirty="0"/>
              <a:t>개월 급성 호흡기적 악화양상이 </a:t>
            </a:r>
            <a:r>
              <a:rPr lang="ko-KR" altLang="en-US" b="1" dirty="0" err="1"/>
              <a:t>보일때</a:t>
            </a:r>
            <a:r>
              <a:rPr lang="ko-KR" altLang="en-US" b="1" dirty="0"/>
              <a:t> </a:t>
            </a:r>
            <a:r>
              <a:rPr lang="ko-KR" altLang="en-US" b="1" dirty="0" err="1"/>
              <a:t>폐외적인</a:t>
            </a:r>
            <a:r>
              <a:rPr lang="ko-KR" altLang="en-US" b="1" dirty="0"/>
              <a:t> 원인을 배제한후 </a:t>
            </a:r>
            <a:endParaRPr lang="en-US" altLang="ko-KR" b="1" dirty="0"/>
          </a:p>
          <a:p>
            <a:r>
              <a:rPr lang="en-US" altLang="ko-KR" b="1" dirty="0"/>
              <a:t>Chest CT</a:t>
            </a:r>
            <a:r>
              <a:rPr lang="ko-KR" altLang="en-US" b="1" dirty="0"/>
              <a:t>상에서 새로운 양측성의 </a:t>
            </a:r>
            <a:r>
              <a:rPr lang="en-US" altLang="ko-KR" b="1" dirty="0"/>
              <a:t>GGO</a:t>
            </a:r>
            <a:r>
              <a:rPr lang="ko-KR" altLang="en-US" b="1" dirty="0"/>
              <a:t>와 </a:t>
            </a:r>
            <a:r>
              <a:rPr lang="en-US" altLang="ko-KR" b="1" dirty="0" err="1"/>
              <a:t>consolidatio</a:t>
            </a:r>
            <a:r>
              <a:rPr lang="ko-KR" altLang="en-US" b="1" dirty="0"/>
              <a:t>이 보이고</a:t>
            </a:r>
            <a:r>
              <a:rPr lang="en-US" altLang="ko-KR" b="1" dirty="0"/>
              <a:t>, </a:t>
            </a:r>
            <a:r>
              <a:rPr lang="ko-KR" altLang="en-US" b="1" dirty="0"/>
              <a:t>심부전</a:t>
            </a:r>
            <a:r>
              <a:rPr lang="en-US" altLang="ko-KR" b="1" dirty="0"/>
              <a:t>, </a:t>
            </a:r>
            <a:r>
              <a:rPr lang="ko-KR" altLang="en-US" b="1" dirty="0" err="1"/>
              <a:t>수액과다등으로</a:t>
            </a:r>
            <a:r>
              <a:rPr lang="ko-KR" altLang="en-US" b="1" dirty="0"/>
              <a:t> 충분히 설명되지 않는다면 급성악화로 임상적으로 진단을 </a:t>
            </a:r>
            <a:r>
              <a:rPr lang="ko-KR" altLang="en-US" b="1" dirty="0" err="1"/>
              <a:t>할수</a:t>
            </a:r>
            <a:r>
              <a:rPr lang="ko-KR" altLang="en-US" b="1" dirty="0"/>
              <a:t> 있겠습니다</a:t>
            </a:r>
            <a:r>
              <a:rPr lang="en-US" altLang="ko-KR" b="1" dirty="0"/>
              <a:t>. </a:t>
            </a:r>
          </a:p>
          <a:p>
            <a:r>
              <a:rPr lang="ko-KR" altLang="en-US" b="1" dirty="0"/>
              <a:t>이런 알고 있는 </a:t>
            </a:r>
            <a:r>
              <a:rPr lang="en-US" altLang="ko-KR" b="1" dirty="0"/>
              <a:t>ILD</a:t>
            </a:r>
            <a:r>
              <a:rPr lang="ko-KR" altLang="en-US" b="1" dirty="0"/>
              <a:t>인지 새로이 진단된 </a:t>
            </a:r>
            <a:r>
              <a:rPr lang="en-US" altLang="ko-KR" b="1" dirty="0"/>
              <a:t>ILD</a:t>
            </a:r>
            <a:r>
              <a:rPr lang="ko-KR" altLang="en-US" b="1" dirty="0"/>
              <a:t>인지 감별이 필요하며</a:t>
            </a:r>
            <a:r>
              <a:rPr lang="en-US" altLang="ko-KR" b="1" dirty="0"/>
              <a:t>, </a:t>
            </a:r>
            <a:r>
              <a:rPr lang="ko-KR" altLang="en-US" b="1" dirty="0"/>
              <a:t>기존의 알려진 </a:t>
            </a:r>
            <a:r>
              <a:rPr lang="en-US" altLang="ko-KR" b="1" dirty="0"/>
              <a:t>ILD</a:t>
            </a:r>
            <a:r>
              <a:rPr lang="ko-KR" altLang="en-US" b="1" dirty="0"/>
              <a:t>의 급성악화라면 원인을 찾는 것이 중요할 것으로 </a:t>
            </a:r>
            <a:endParaRPr lang="en-US" altLang="ko-KR" b="1" dirty="0"/>
          </a:p>
          <a:p>
            <a:r>
              <a:rPr lang="ko-KR" altLang="en-US" b="1" dirty="0"/>
              <a:t>새로이 진단된 </a:t>
            </a:r>
            <a:r>
              <a:rPr lang="en-US" altLang="ko-KR" b="1" dirty="0"/>
              <a:t>ILD</a:t>
            </a:r>
            <a:r>
              <a:rPr lang="ko-KR" altLang="en-US" b="1" dirty="0"/>
              <a:t>라면 </a:t>
            </a:r>
            <a:r>
              <a:rPr lang="en-US" altLang="ko-KR" b="1" dirty="0"/>
              <a:t>ILD </a:t>
            </a:r>
            <a:r>
              <a:rPr lang="ko-KR" altLang="en-US" b="1" dirty="0"/>
              <a:t>발생에 대한 원인을 알기 위한 검사를 진행해 </a:t>
            </a:r>
            <a:r>
              <a:rPr lang="ko-KR" altLang="en-US" b="1" dirty="0" err="1"/>
              <a:t>볼수</a:t>
            </a:r>
            <a:r>
              <a:rPr lang="ko-KR" altLang="en-US" b="1" dirty="0"/>
              <a:t> 있겠습니다</a:t>
            </a:r>
            <a:r>
              <a:rPr lang="en-US" altLang="ko-KR" b="1" dirty="0"/>
              <a:t>. 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965F6-B8BA-44A5-A4D7-FE819D76EA15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60827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다음으로 이번 발표의 중요부분의 급성악화의 치료 이중에서 </a:t>
            </a:r>
            <a:r>
              <a:rPr lang="en-US" altLang="ko-KR" b="1" dirty="0"/>
              <a:t>pharmacologic therapy</a:t>
            </a:r>
            <a:r>
              <a:rPr lang="ko-KR" altLang="en-US" b="1" dirty="0"/>
              <a:t>에 대해서 말씀드리도록 하겠습니다</a:t>
            </a:r>
            <a:r>
              <a:rPr lang="en-US" altLang="ko-KR" b="1" dirty="0"/>
              <a:t>. </a:t>
            </a:r>
          </a:p>
          <a:p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965F6-B8BA-44A5-A4D7-FE819D76EA15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46247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1" dirty="0"/>
              <a:t>ILD</a:t>
            </a:r>
            <a:r>
              <a:rPr lang="ko-KR" altLang="en-US" b="1" dirty="0"/>
              <a:t> 급성악화때 스테로이드는 사용하는 이유로 염증을 완화하고</a:t>
            </a:r>
            <a:r>
              <a:rPr lang="en-US" altLang="ko-KR" b="1" dirty="0"/>
              <a:t>, </a:t>
            </a:r>
            <a:r>
              <a:rPr lang="ko-KR" altLang="en-US" b="1" dirty="0"/>
              <a:t>폐손상을 줄이고</a:t>
            </a:r>
            <a:r>
              <a:rPr lang="en-US" altLang="ko-KR" b="1" dirty="0"/>
              <a:t>, </a:t>
            </a:r>
            <a:r>
              <a:rPr lang="ko-KR" altLang="en-US" b="1" dirty="0"/>
              <a:t>가스교환 개선을 위해서 입니다</a:t>
            </a:r>
            <a:r>
              <a:rPr lang="en-US" altLang="ko-KR" b="1" dirty="0"/>
              <a:t>. </a:t>
            </a:r>
          </a:p>
          <a:p>
            <a:endParaRPr lang="en-US" altLang="ko-KR" b="1" i="0" dirty="0"/>
          </a:p>
          <a:p>
            <a:r>
              <a:rPr lang="ko-KR" altLang="en-US" b="1" i="0" dirty="0"/>
              <a:t>현재 특발성 폐섬유증의 급성 악화에서 스테로이드 치료에 대해서는 현재 문헌적인 근거가 적은 상태로</a:t>
            </a:r>
            <a:r>
              <a:rPr lang="en-US" altLang="ko-KR" b="1" i="0" dirty="0"/>
              <a:t> weak recommendation </a:t>
            </a:r>
            <a:r>
              <a:rPr lang="ko-KR" altLang="en-US" b="1" i="0" dirty="0"/>
              <a:t>하고  있습니다</a:t>
            </a:r>
            <a:r>
              <a:rPr lang="en-US" altLang="ko-KR" b="1" i="0" dirty="0"/>
              <a:t>. </a:t>
            </a:r>
          </a:p>
          <a:p>
            <a:endParaRPr lang="en-US" altLang="ko-KR" b="1" i="0" dirty="0"/>
          </a:p>
          <a:p>
            <a:r>
              <a:rPr lang="ko-KR" altLang="en-US" b="1" i="0" dirty="0"/>
              <a:t>또한 스테로이드 치료의 용량</a:t>
            </a:r>
            <a:r>
              <a:rPr lang="en-US" altLang="ko-KR" b="1" i="0" dirty="0"/>
              <a:t>, </a:t>
            </a:r>
            <a:r>
              <a:rPr lang="ko-KR" altLang="en-US" b="1" i="0" dirty="0"/>
              <a:t>투여 방법</a:t>
            </a:r>
            <a:r>
              <a:rPr lang="en-US" altLang="ko-KR" b="1" i="0" dirty="0"/>
              <a:t>, </a:t>
            </a:r>
            <a:r>
              <a:rPr lang="ko-KR" altLang="en-US" b="1" i="0" dirty="0"/>
              <a:t>기간에 대해서도 자세히 명시되어 있지 않습니다</a:t>
            </a:r>
            <a:r>
              <a:rPr lang="en-US" altLang="ko-KR" b="1" i="0" dirty="0"/>
              <a:t>.  </a:t>
            </a:r>
            <a:endParaRPr lang="ko-KR" altLang="en-US" b="1" i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965F6-B8BA-44A5-A4D7-FE819D76EA15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46215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이연구는 국내 세브란스병원에서 응급실을 통해 입원한 </a:t>
            </a:r>
            <a:r>
              <a:rPr lang="ko-KR" altLang="en-US" b="1" dirty="0" err="1"/>
              <a:t>간질성</a:t>
            </a:r>
            <a:r>
              <a:rPr lang="ko-KR" altLang="en-US" b="1" dirty="0"/>
              <a:t> 폐질환 급성악화 환자에서  </a:t>
            </a:r>
            <a:r>
              <a:rPr lang="en-US" altLang="ko-KR" b="1" dirty="0"/>
              <a:t>prednisolone kg</a:t>
            </a:r>
            <a:r>
              <a:rPr lang="ko-KR" altLang="en-US" b="1" dirty="0"/>
              <a:t>당 </a:t>
            </a:r>
            <a:r>
              <a:rPr lang="en-US" altLang="ko-KR" b="1" dirty="0"/>
              <a:t>1mg </a:t>
            </a:r>
            <a:r>
              <a:rPr lang="ko-KR" altLang="en-US" b="1" dirty="0"/>
              <a:t>이상 사용한 고용량 스테로이드와 </a:t>
            </a:r>
            <a:endParaRPr lang="en-US" altLang="ko-KR" b="1" dirty="0"/>
          </a:p>
          <a:p>
            <a:endParaRPr lang="en-US" altLang="ko-KR" b="1" dirty="0"/>
          </a:p>
          <a:p>
            <a:r>
              <a:rPr lang="ko-KR" altLang="en-US" b="1" dirty="0"/>
              <a:t>저용량 스테로이드의 효과에 대한 비교 입니다</a:t>
            </a:r>
            <a:r>
              <a:rPr lang="en-US" altLang="ko-KR" b="1" dirty="0"/>
              <a:t>. 90</a:t>
            </a:r>
            <a:r>
              <a:rPr lang="ko-KR" altLang="en-US" b="1" dirty="0"/>
              <a:t>일 사망과 관련된 위험인자 분석에 대한 </a:t>
            </a:r>
            <a:r>
              <a:rPr lang="ko-KR" altLang="en-US" b="1" dirty="0" err="1"/>
              <a:t>다변량</a:t>
            </a:r>
            <a:r>
              <a:rPr lang="ko-KR" altLang="en-US" b="1" dirty="0"/>
              <a:t> 분석 결과를 </a:t>
            </a:r>
            <a:endParaRPr lang="en-US" altLang="ko-KR" b="1" dirty="0"/>
          </a:p>
          <a:p>
            <a:endParaRPr lang="en-US" altLang="ko-KR" b="1" dirty="0"/>
          </a:p>
          <a:p>
            <a:r>
              <a:rPr lang="ko-KR" altLang="en-US" b="1" dirty="0"/>
              <a:t>보시면</a:t>
            </a:r>
            <a:r>
              <a:rPr lang="en-US" altLang="ko-KR" b="1" dirty="0"/>
              <a:t>, </a:t>
            </a:r>
            <a:r>
              <a:rPr lang="ko-KR" altLang="en-US" b="1" dirty="0"/>
              <a:t>전체 환자에서 </a:t>
            </a:r>
            <a:r>
              <a:rPr lang="en-US" altLang="ko-KR" b="1" dirty="0"/>
              <a:t>kg</a:t>
            </a:r>
            <a:r>
              <a:rPr lang="ko-KR" altLang="en-US" b="1" dirty="0"/>
              <a:t>당 </a:t>
            </a:r>
            <a:r>
              <a:rPr lang="en-US" altLang="ko-KR" b="1" dirty="0"/>
              <a:t>1mg</a:t>
            </a:r>
            <a:r>
              <a:rPr lang="ko-KR" altLang="en-US" b="1" dirty="0"/>
              <a:t>이상의 고용량 스테로이드 사용은 낮은 </a:t>
            </a:r>
            <a:r>
              <a:rPr lang="en-US" altLang="ko-KR" b="1" dirty="0"/>
              <a:t>90</a:t>
            </a:r>
            <a:r>
              <a:rPr lang="ko-KR" altLang="en-US" b="1" dirty="0"/>
              <a:t>일 사망률과  유의하게 상관관계가  있음을 보여 주었습니다</a:t>
            </a:r>
            <a:r>
              <a:rPr lang="en-US" altLang="ko-KR" b="1" dirty="0"/>
              <a:t>. 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40EF9-DAB9-4784-94FA-2639F5252BB4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28652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1" dirty="0"/>
              <a:t>90</a:t>
            </a:r>
            <a:r>
              <a:rPr lang="ko-KR" altLang="en-US" b="1" dirty="0"/>
              <a:t>일 생존에 대한 </a:t>
            </a:r>
            <a:r>
              <a:rPr lang="ko-KR" altLang="en-US" b="1" dirty="0" err="1"/>
              <a:t>카플란</a:t>
            </a:r>
            <a:r>
              <a:rPr lang="ko-KR" altLang="en-US" b="1" dirty="0"/>
              <a:t> </a:t>
            </a:r>
            <a:r>
              <a:rPr lang="ko-KR" altLang="en-US" b="1" dirty="0" err="1"/>
              <a:t>마이어</a:t>
            </a:r>
            <a:r>
              <a:rPr lang="ko-KR" altLang="en-US" b="1" dirty="0"/>
              <a:t> 곡선을 보시면 전에 환자에서 고용량 스테로이드 치료가 생존율을 개선 시키는 것을 보실 있습니다</a:t>
            </a:r>
            <a:r>
              <a:rPr lang="en-US" altLang="ko-KR" b="1" dirty="0"/>
              <a:t>.</a:t>
            </a:r>
          </a:p>
          <a:p>
            <a:endParaRPr lang="en-US" altLang="ko-KR" b="1" dirty="0"/>
          </a:p>
          <a:p>
            <a:r>
              <a:rPr lang="en-US" altLang="ko-KR" b="1" dirty="0"/>
              <a:t>IPF</a:t>
            </a:r>
            <a:r>
              <a:rPr lang="ko-KR" altLang="en-US" b="1" dirty="0"/>
              <a:t>와 </a:t>
            </a:r>
            <a:r>
              <a:rPr lang="en-US" altLang="ko-KR" b="1" dirty="0"/>
              <a:t>non-IPF ILD</a:t>
            </a:r>
            <a:r>
              <a:rPr lang="ko-KR" altLang="en-US" b="1" dirty="0"/>
              <a:t>에 대한 </a:t>
            </a:r>
            <a:r>
              <a:rPr lang="en-US" altLang="ko-KR" b="1" dirty="0"/>
              <a:t>subgroup</a:t>
            </a:r>
            <a:r>
              <a:rPr lang="ko-KR" altLang="en-US" b="1" dirty="0"/>
              <a:t>에서 </a:t>
            </a:r>
            <a:r>
              <a:rPr lang="en-US" altLang="ko-KR" b="1" dirty="0"/>
              <a:t>non-IPF ILD </a:t>
            </a:r>
            <a:r>
              <a:rPr lang="ko-KR" altLang="en-US" b="1" dirty="0"/>
              <a:t>환자에서 고용량 스테로이드가 생존율 향상을 시키는 볼 수 있는 반면</a:t>
            </a:r>
            <a:endParaRPr lang="en-US" altLang="ko-KR" b="1" dirty="0"/>
          </a:p>
          <a:p>
            <a:endParaRPr lang="en-US" altLang="ko-KR" b="1" dirty="0"/>
          </a:p>
          <a:p>
            <a:r>
              <a:rPr lang="en-US" altLang="ko-KR" b="1" dirty="0"/>
              <a:t>IPF </a:t>
            </a:r>
            <a:r>
              <a:rPr lang="ko-KR" altLang="en-US" b="1" dirty="0"/>
              <a:t>환자에 양군에 유의한 차이는 보이지 않았습니다</a:t>
            </a:r>
            <a:r>
              <a:rPr lang="en-US" altLang="ko-KR" b="1" dirty="0"/>
              <a:t>. 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40EF9-DAB9-4784-94FA-2639F5252BB4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17905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현재에도 고용량 스테로이드 효과에 대해서도 충분한 문헌은 없는 가운데</a:t>
            </a:r>
            <a:r>
              <a:rPr lang="en-US" altLang="ko-KR" b="1" dirty="0"/>
              <a:t>,  </a:t>
            </a:r>
            <a:r>
              <a:rPr lang="ko-KR" altLang="en-US" b="1" dirty="0"/>
              <a:t>고용량 스테로이드 치료 중에 하나인 </a:t>
            </a:r>
            <a:r>
              <a:rPr lang="en-US" altLang="ko-KR" b="1" dirty="0"/>
              <a:t>pulse steroid therapy</a:t>
            </a:r>
            <a:r>
              <a:rPr lang="ko-KR" altLang="en-US" b="1" dirty="0"/>
              <a:t>에 대한 문헌적 근거 또한 부족합니다</a:t>
            </a:r>
            <a:r>
              <a:rPr lang="en-US" altLang="ko-KR" b="1" dirty="0"/>
              <a:t>. </a:t>
            </a:r>
          </a:p>
          <a:p>
            <a:endParaRPr lang="en-US" altLang="ko-KR" b="1" dirty="0"/>
          </a:p>
          <a:p>
            <a:r>
              <a:rPr lang="ko-KR" altLang="en-US" b="1" dirty="0"/>
              <a:t>최근에 서울대학교병원에서 </a:t>
            </a:r>
            <a:r>
              <a:rPr lang="ko-KR" altLang="en-US" b="1" dirty="0" err="1"/>
              <a:t>특발성폐섬유증</a:t>
            </a:r>
            <a:r>
              <a:rPr lang="ko-KR" altLang="en-US" b="1" dirty="0"/>
              <a:t> 급성악화 환자에서 스테로이드 치료를 환자들 중  </a:t>
            </a:r>
            <a:endParaRPr lang="en-US" altLang="ko-KR" b="1" dirty="0"/>
          </a:p>
          <a:p>
            <a:endParaRPr lang="en-US" altLang="ko-KR" b="1" dirty="0"/>
          </a:p>
          <a:p>
            <a:r>
              <a:rPr lang="en-US" altLang="ko-KR" b="1" dirty="0"/>
              <a:t>pulse steroid  regimen </a:t>
            </a:r>
            <a:r>
              <a:rPr lang="ko-KR" altLang="en-US" b="1" dirty="0"/>
              <a:t>치료를 받은 환자 </a:t>
            </a:r>
            <a:r>
              <a:rPr lang="en-US" altLang="ko-KR" b="1" dirty="0"/>
              <a:t>59</a:t>
            </a:r>
            <a:r>
              <a:rPr lang="ko-KR" altLang="en-US" b="1" dirty="0"/>
              <a:t>명 와 </a:t>
            </a:r>
            <a:r>
              <a:rPr lang="en-US" altLang="ko-KR" b="1" dirty="0"/>
              <a:t> non-pulse regimen </a:t>
            </a:r>
            <a:r>
              <a:rPr lang="ko-KR" altLang="en-US" b="1" dirty="0"/>
              <a:t>즉 </a:t>
            </a:r>
            <a:r>
              <a:rPr lang="en-US" altLang="ko-KR" b="1" dirty="0"/>
              <a:t>methylprednisolone kg</a:t>
            </a:r>
            <a:r>
              <a:rPr lang="ko-KR" altLang="en-US" b="1" dirty="0"/>
              <a:t>당 </a:t>
            </a:r>
            <a:r>
              <a:rPr lang="en-US" altLang="ko-KR" b="1" dirty="0"/>
              <a:t>1mg</a:t>
            </a:r>
            <a:r>
              <a:rPr lang="ko-KR" altLang="en-US" b="1" dirty="0"/>
              <a:t>이상으로 통상적으로 </a:t>
            </a:r>
            <a:r>
              <a:rPr lang="en-US" altLang="ko-KR" b="1" dirty="0"/>
              <a:t> </a:t>
            </a:r>
            <a:r>
              <a:rPr lang="ko-KR" altLang="en-US" b="1" dirty="0"/>
              <a:t>생각하는 </a:t>
            </a:r>
            <a:endParaRPr lang="en-US" altLang="ko-KR" b="1" dirty="0"/>
          </a:p>
          <a:p>
            <a:endParaRPr lang="en-US" altLang="ko-KR" b="1" dirty="0"/>
          </a:p>
          <a:p>
            <a:r>
              <a:rPr lang="ko-KR" altLang="en-US" b="1" dirty="0"/>
              <a:t>고용량 </a:t>
            </a:r>
            <a:r>
              <a:rPr lang="en-US" altLang="ko-KR" b="1" dirty="0"/>
              <a:t> steroid  </a:t>
            </a:r>
            <a:r>
              <a:rPr lang="ko-KR" altLang="en-US" b="1" dirty="0"/>
              <a:t>투여를  받은 </a:t>
            </a:r>
            <a:r>
              <a:rPr lang="en-US" altLang="ko-KR" b="1" dirty="0"/>
              <a:t>179</a:t>
            </a:r>
            <a:r>
              <a:rPr lang="ko-KR" altLang="en-US" b="1" dirty="0"/>
              <a:t>명 환자 들 간의  생존 등의 </a:t>
            </a:r>
            <a:r>
              <a:rPr lang="ko-KR" altLang="en-US" b="1" dirty="0" err="1"/>
              <a:t>후항적</a:t>
            </a:r>
            <a:r>
              <a:rPr lang="ko-KR" altLang="en-US" b="1" dirty="0"/>
              <a:t> 연구결과가  </a:t>
            </a:r>
            <a:r>
              <a:rPr lang="en-US" altLang="ko-KR" b="1" dirty="0" err="1"/>
              <a:t>respirology</a:t>
            </a:r>
            <a:r>
              <a:rPr lang="ko-KR" altLang="en-US" b="1" dirty="0"/>
              <a:t>에  </a:t>
            </a:r>
            <a:r>
              <a:rPr lang="en-US" altLang="ko-KR" b="1" dirty="0"/>
              <a:t>publish </a:t>
            </a:r>
            <a:r>
              <a:rPr lang="ko-KR" altLang="en-US" b="1" dirty="0"/>
              <a:t>되었습니다</a:t>
            </a:r>
            <a:r>
              <a:rPr lang="en-US" altLang="ko-KR" b="1" dirty="0"/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965F6-B8BA-44A5-A4D7-FE819D76EA15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7622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양 </a:t>
            </a:r>
            <a:r>
              <a:rPr lang="ko-KR" altLang="en-US" b="1" dirty="0" err="1"/>
              <a:t>군간에</a:t>
            </a:r>
            <a:r>
              <a:rPr lang="ko-KR" altLang="en-US" b="1" dirty="0"/>
              <a:t> </a:t>
            </a:r>
            <a:r>
              <a:rPr lang="ko-KR" altLang="en-US" b="1" dirty="0" err="1"/>
              <a:t>비교시</a:t>
            </a:r>
            <a:r>
              <a:rPr lang="ko-KR" altLang="en-US" b="1" dirty="0"/>
              <a:t> 스테로이드 총용량은  </a:t>
            </a:r>
            <a:r>
              <a:rPr lang="en-US" altLang="ko-KR" b="1" dirty="0"/>
              <a:t>pulse regimen</a:t>
            </a:r>
            <a:r>
              <a:rPr lang="ko-KR" altLang="en-US" b="1" dirty="0"/>
              <a:t>에서 </a:t>
            </a:r>
            <a:r>
              <a:rPr lang="en-US" altLang="ko-KR" b="1" dirty="0"/>
              <a:t>14</a:t>
            </a:r>
            <a:r>
              <a:rPr lang="ko-KR" altLang="en-US" b="1" dirty="0"/>
              <a:t>일까지 유의하게 높음을 보실 수 있습니다</a:t>
            </a:r>
            <a:r>
              <a:rPr lang="en-US" altLang="ko-KR" b="1" dirty="0"/>
              <a:t>. </a:t>
            </a:r>
          </a:p>
          <a:p>
            <a:endParaRPr lang="en-US" altLang="ko-KR" b="1" dirty="0"/>
          </a:p>
          <a:p>
            <a:r>
              <a:rPr lang="ko-KR" altLang="en-US" b="1" dirty="0"/>
              <a:t>사망에 대한 결과는 보시면 병원 내 사망률은  </a:t>
            </a:r>
            <a:r>
              <a:rPr lang="en-US" altLang="ko-KR" b="1" dirty="0"/>
              <a:t>pulse regimen  18.6% and non-pulse regime 36.3% </a:t>
            </a:r>
            <a:r>
              <a:rPr lang="ko-KR" altLang="en-US" b="1" dirty="0"/>
              <a:t>로 유의하게 </a:t>
            </a:r>
            <a:r>
              <a:rPr lang="en-US" altLang="ko-KR" b="1" dirty="0"/>
              <a:t>pulse regimen</a:t>
            </a:r>
            <a:r>
              <a:rPr lang="ko-KR" altLang="en-US" b="1" dirty="0"/>
              <a:t>군 </a:t>
            </a:r>
            <a:r>
              <a:rPr lang="en-US" altLang="ko-KR" b="1" dirty="0"/>
              <a:t> </a:t>
            </a:r>
            <a:r>
              <a:rPr lang="ko-KR" altLang="en-US" b="1" dirty="0"/>
              <a:t>에서 낮았습니다</a:t>
            </a:r>
            <a:r>
              <a:rPr lang="en-US" altLang="ko-KR" b="1" dirty="0"/>
              <a:t>.</a:t>
            </a:r>
          </a:p>
          <a:p>
            <a:endParaRPr lang="en-US" altLang="ko-KR" b="1" dirty="0"/>
          </a:p>
          <a:p>
            <a:r>
              <a:rPr lang="ko-KR" altLang="en-US" b="1" dirty="0"/>
              <a:t>하지만</a:t>
            </a:r>
            <a:r>
              <a:rPr lang="en-US" altLang="ko-KR" b="1" dirty="0"/>
              <a:t>, </a:t>
            </a:r>
            <a:r>
              <a:rPr lang="ko-KR" altLang="en-US" b="1" dirty="0"/>
              <a:t>그 외 </a:t>
            </a:r>
            <a:r>
              <a:rPr lang="en-US" altLang="ko-KR" b="1" dirty="0"/>
              <a:t>3</a:t>
            </a:r>
            <a:r>
              <a:rPr lang="ko-KR" altLang="en-US" b="1" dirty="0"/>
              <a:t>개월</a:t>
            </a:r>
            <a:r>
              <a:rPr lang="en-US" altLang="ko-KR" b="1" dirty="0"/>
              <a:t>, 12</a:t>
            </a:r>
            <a:r>
              <a:rPr lang="ko-KR" altLang="en-US" b="1" dirty="0"/>
              <a:t>개월 사망률은 양 군 간에서 차이는 보이 않았습니다</a:t>
            </a:r>
            <a:r>
              <a:rPr lang="en-US" altLang="ko-KR" b="1" dirty="0"/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965F6-B8BA-44A5-A4D7-FE819D76EA15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86544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r>
              <a:rPr lang="ko-KR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카플란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마이어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생존곡선에서도 유의한 차이를 보지 않았고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사망과 관련된 </a:t>
            </a:r>
            <a:r>
              <a:rPr lang="ko-KR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다변량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분석에서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steroid pulse regimen 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사망과 관련된 유의한 인자가 되지 않았습니다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ko-KR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965F6-B8BA-44A5-A4D7-FE819D76EA15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1346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다음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내용의 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순서로 말씀드리</a:t>
            </a:r>
            <a:r>
              <a:rPr lang="ko-KR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도록 하겠습니다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latinLnBrk="1"/>
            <a:r>
              <a:rPr lang="ko-KR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간질성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폐질환의 급성악화에 대한 역학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예후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 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그리고 기전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병리소견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pPr latinLnBrk="1"/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급성악화의 정의 및 진단 기준에 대해 간략히 말씀드리고 </a:t>
            </a:r>
            <a:endParaRPr lang="en-US" altLang="ko-K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atinLnBrk="1"/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ILD </a:t>
            </a:r>
            <a:r>
              <a:rPr lang="ko-KR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급성악화의 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pharmacologic therapy</a:t>
            </a:r>
            <a:r>
              <a:rPr lang="ko-KR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 대해 스테로이드와 면역억제제대한 내용과 급성악화에 있어 항섬유화제의 역할 및 </a:t>
            </a:r>
            <a:endParaRPr lang="en-US" altLang="ko-K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atinLnBrk="1"/>
            <a:r>
              <a:rPr lang="ko-KR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지난주에 있었던 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ATS</a:t>
            </a:r>
            <a:r>
              <a:rPr lang="ko-KR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 발표되고 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NEJM</a:t>
            </a:r>
            <a:r>
              <a:rPr lang="ko-KR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 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publish</a:t>
            </a:r>
            <a:r>
              <a:rPr lang="ko-KR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되었던 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PDE4B </a:t>
            </a:r>
            <a:r>
              <a:rPr lang="en-US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inhibito</a:t>
            </a:r>
            <a:r>
              <a:rPr lang="ko-KR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인 </a:t>
            </a:r>
            <a:r>
              <a:rPr lang="en-US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nerandomilast</a:t>
            </a:r>
            <a:r>
              <a:rPr lang="ko-KR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 대해 말씀 드리도록 하겠습니다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endParaRPr lang="ko-KR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965F6-B8BA-44A5-A4D7-FE819D76EA15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33330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r>
              <a:rPr lang="ko-KR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카플란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마이어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생존곡선에서도 유의한 차이를 보지 않았고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pPr latinLnBrk="1"/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사망과 관련된 </a:t>
            </a:r>
            <a:r>
              <a:rPr lang="ko-KR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다변량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분석에서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steroid pulse regimen 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사망과 관련된 유의한 인자가 되지 않았습니다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ko-KR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965F6-B8BA-44A5-A4D7-FE819D76EA15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54884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환자들 특징의 불균형을 해소하기 위해 시행한 </a:t>
            </a:r>
            <a:r>
              <a:rPr lang="en-US" altLang="ko-KR" b="1" dirty="0"/>
              <a:t>Propensity scoring matching </a:t>
            </a:r>
            <a:r>
              <a:rPr lang="ko-KR" altLang="en-US" b="1" dirty="0"/>
              <a:t>후 </a:t>
            </a:r>
            <a:r>
              <a:rPr lang="ko-KR" altLang="en-US" b="1" dirty="0" err="1"/>
              <a:t>카플란</a:t>
            </a:r>
            <a:r>
              <a:rPr lang="ko-KR" altLang="en-US" b="1" dirty="0"/>
              <a:t> </a:t>
            </a:r>
            <a:r>
              <a:rPr lang="ko-KR" altLang="en-US" b="1" dirty="0" err="1"/>
              <a:t>마이어</a:t>
            </a:r>
            <a:r>
              <a:rPr lang="ko-KR" altLang="en-US" b="1" dirty="0"/>
              <a:t> 곡선에도  양군 간에서 생존의 차이를 보이지 않았습니다</a:t>
            </a:r>
            <a:r>
              <a:rPr lang="en-US" altLang="ko-KR" b="1" dirty="0"/>
              <a:t>. </a:t>
            </a:r>
          </a:p>
          <a:p>
            <a:endParaRPr lang="en-US" altLang="ko-KR" b="1" dirty="0"/>
          </a:p>
          <a:p>
            <a:r>
              <a:rPr lang="ko-KR" altLang="en-US" b="1" dirty="0"/>
              <a:t>결론적으로 서울대병원 후향적인 연구결과에 </a:t>
            </a:r>
            <a:r>
              <a:rPr lang="en-US" altLang="ko-KR" b="1" dirty="0"/>
              <a:t>steroid pulse regimen</a:t>
            </a:r>
            <a:r>
              <a:rPr lang="ko-KR" altLang="en-US" b="1" dirty="0"/>
              <a:t>이 포함된 </a:t>
            </a:r>
            <a:r>
              <a:rPr lang="en-US" altLang="ko-KR" b="1" dirty="0"/>
              <a:t>high dose steroid therapy</a:t>
            </a:r>
            <a:r>
              <a:rPr lang="ko-KR" altLang="en-US" b="1" dirty="0"/>
              <a:t>는 </a:t>
            </a:r>
            <a:r>
              <a:rPr lang="en-US" altLang="ko-KR" b="1" dirty="0"/>
              <a:t>Non-pulse high dose steroid therapy</a:t>
            </a:r>
            <a:r>
              <a:rPr lang="ko-KR" altLang="en-US" b="1" dirty="0"/>
              <a:t>와 </a:t>
            </a:r>
            <a:endParaRPr lang="en-US" altLang="ko-KR" b="1" dirty="0"/>
          </a:p>
          <a:p>
            <a:endParaRPr lang="en-US" altLang="ko-KR" b="1" dirty="0"/>
          </a:p>
          <a:p>
            <a:r>
              <a:rPr lang="ko-KR" altLang="en-US" b="1" dirty="0" err="1"/>
              <a:t>비교시</a:t>
            </a:r>
            <a:r>
              <a:rPr lang="ko-KR" altLang="en-US" b="1" dirty="0"/>
              <a:t> </a:t>
            </a:r>
            <a:r>
              <a:rPr lang="en-US" altLang="ko-KR" b="1" dirty="0"/>
              <a:t>3</a:t>
            </a:r>
            <a:r>
              <a:rPr lang="ko-KR" altLang="en-US" b="1" dirty="0"/>
              <a:t>개월</a:t>
            </a:r>
            <a:r>
              <a:rPr lang="en-US" altLang="ko-KR" b="1" dirty="0"/>
              <a:t>, 12</a:t>
            </a:r>
            <a:r>
              <a:rPr lang="ko-KR" altLang="en-US" b="1" dirty="0"/>
              <a:t>개월 생존율에서는 차이가 없음을 보여주었습니다</a:t>
            </a:r>
            <a:r>
              <a:rPr lang="en-US" altLang="ko-KR" b="1" dirty="0"/>
              <a:t>. </a:t>
            </a:r>
            <a:r>
              <a:rPr lang="ko-KR" altLang="en-US" b="1" dirty="0"/>
              <a:t> </a:t>
            </a:r>
            <a:endParaRPr lang="en-US" altLang="ko-KR" b="1" dirty="0"/>
          </a:p>
          <a:p>
            <a:endParaRPr lang="en-US" altLang="ko-KR" b="1" dirty="0"/>
          </a:p>
          <a:p>
            <a:r>
              <a:rPr lang="ko-KR" altLang="en-US" b="1" dirty="0"/>
              <a:t>하지만 원내 사망률 감소이 </a:t>
            </a:r>
            <a:r>
              <a:rPr lang="en-US" altLang="ko-KR" b="1" dirty="0"/>
              <a:t>pulse regimen </a:t>
            </a:r>
            <a:r>
              <a:rPr lang="ko-KR" altLang="en-US" b="1" dirty="0"/>
              <a:t>군에서 낮음을 보여 주어</a:t>
            </a:r>
            <a:r>
              <a:rPr lang="en-US" altLang="ko-KR" b="1" dirty="0"/>
              <a:t>, </a:t>
            </a:r>
            <a:r>
              <a:rPr lang="ko-KR" altLang="en-US" b="1" dirty="0"/>
              <a:t>향후 추가적인 연구를 통해 근거가 뒷받침되었으면 합니다</a:t>
            </a:r>
            <a:r>
              <a:rPr lang="en-US" altLang="ko-KR" b="1" dirty="0"/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965F6-B8BA-44A5-A4D7-FE819D76EA15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89545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현재 진행중인 </a:t>
            </a:r>
            <a:r>
              <a:rPr lang="en-US" altLang="ko-KR" b="1" dirty="0"/>
              <a:t>IPF </a:t>
            </a:r>
            <a:r>
              <a:rPr lang="ko-KR" altLang="en-US" b="1" dirty="0"/>
              <a:t>급성 악화 치료에 대한 </a:t>
            </a:r>
            <a:r>
              <a:rPr lang="en-US" altLang="ko-KR" b="1" dirty="0"/>
              <a:t>RCT </a:t>
            </a:r>
            <a:r>
              <a:rPr lang="ko-KR" altLang="en-US" b="1" dirty="0"/>
              <a:t>연구들입니다</a:t>
            </a:r>
            <a:r>
              <a:rPr lang="en-US" altLang="ko-KR" b="1" dirty="0"/>
              <a:t>. </a:t>
            </a:r>
          </a:p>
          <a:p>
            <a:r>
              <a:rPr lang="ko-KR" altLang="en-US" b="1" dirty="0"/>
              <a:t>이중 첫번째 연구는 세브란스병원에서 다기관으로 진행하였던 연구가 되겠습니다</a:t>
            </a:r>
            <a:r>
              <a:rPr lang="en-US" altLang="ko-KR" b="1" dirty="0"/>
              <a:t>. </a:t>
            </a:r>
            <a:r>
              <a:rPr lang="ko-KR" altLang="en-US" b="1" dirty="0"/>
              <a:t>올해 춘계학회때 제가 </a:t>
            </a:r>
            <a:r>
              <a:rPr lang="en-US" altLang="ko-KR" b="1" dirty="0"/>
              <a:t>PI  </a:t>
            </a:r>
            <a:r>
              <a:rPr lang="ko-KR" altLang="en-US" b="1" dirty="0" err="1"/>
              <a:t>교수님이신</a:t>
            </a:r>
            <a:r>
              <a:rPr lang="ko-KR" altLang="en-US" b="1" dirty="0"/>
              <a:t> </a:t>
            </a:r>
            <a:r>
              <a:rPr lang="ko-KR" altLang="en-US" b="1" dirty="0" err="1"/>
              <a:t>박무석</a:t>
            </a:r>
            <a:r>
              <a:rPr lang="ko-KR" altLang="en-US" b="1" dirty="0"/>
              <a:t> 교수님께 허락을 </a:t>
            </a:r>
            <a:endParaRPr lang="en-US" altLang="ko-KR" b="1" dirty="0"/>
          </a:p>
          <a:p>
            <a:r>
              <a:rPr lang="ko-KR" altLang="en-US" b="1" dirty="0"/>
              <a:t>맡아 데이터를 조금 </a:t>
            </a:r>
            <a:r>
              <a:rPr lang="ko-KR" altLang="en-US" b="1" dirty="0" err="1"/>
              <a:t>보여드렸었는에</a:t>
            </a:r>
            <a:r>
              <a:rPr lang="en-US" altLang="ko-KR" b="1" dirty="0"/>
              <a:t>, iv pulse therapy</a:t>
            </a:r>
            <a:r>
              <a:rPr lang="ko-KR" altLang="en-US" b="1" dirty="0"/>
              <a:t>가 </a:t>
            </a:r>
            <a:r>
              <a:rPr lang="en-US" altLang="ko-KR" b="1" dirty="0"/>
              <a:t>non-pulse high dose steroid therapy</a:t>
            </a:r>
            <a:r>
              <a:rPr lang="ko-KR" altLang="en-US" b="1" dirty="0"/>
              <a:t>에 대해 </a:t>
            </a:r>
            <a:r>
              <a:rPr lang="en-US" altLang="ko-KR" b="1" dirty="0"/>
              <a:t>primary outcome</a:t>
            </a:r>
            <a:r>
              <a:rPr lang="ko-KR" altLang="en-US" b="1" dirty="0"/>
              <a:t>인 사망률에 감소는 보여 주지는 </a:t>
            </a:r>
            <a:r>
              <a:rPr lang="ko-KR" altLang="en-US" b="1" dirty="0" err="1"/>
              <a:t>못했었습니다</a:t>
            </a:r>
            <a:r>
              <a:rPr lang="en-US" altLang="ko-KR" b="1" dirty="0"/>
              <a:t>.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965F6-B8BA-44A5-A4D7-FE819D76EA15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48625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올해 </a:t>
            </a:r>
            <a:r>
              <a:rPr lang="en-US" altLang="ko-KR" b="1" dirty="0"/>
              <a:t>thorax</a:t>
            </a:r>
            <a:r>
              <a:rPr lang="ko-KR" altLang="en-US" b="1" dirty="0"/>
              <a:t>에서 </a:t>
            </a:r>
            <a:r>
              <a:rPr lang="en-US" altLang="ko-KR" b="1" dirty="0"/>
              <a:t>ILD </a:t>
            </a:r>
            <a:r>
              <a:rPr lang="ko-KR" altLang="en-US" b="1" dirty="0"/>
              <a:t>급성악화에 대한 </a:t>
            </a:r>
            <a:r>
              <a:rPr lang="en-US" altLang="ko-KR" b="1" dirty="0"/>
              <a:t>steroid therapy</a:t>
            </a:r>
            <a:r>
              <a:rPr lang="ko-KR" altLang="en-US" b="1" dirty="0"/>
              <a:t>에 대한 </a:t>
            </a:r>
            <a:r>
              <a:rPr lang="en-US" altLang="ko-KR" b="1" dirty="0"/>
              <a:t>systemic review</a:t>
            </a:r>
            <a:r>
              <a:rPr lang="ko-KR" altLang="en-US" b="1" dirty="0"/>
              <a:t>가 있었고</a:t>
            </a:r>
            <a:r>
              <a:rPr lang="en-US" altLang="ko-KR" b="1" dirty="0"/>
              <a:t>, </a:t>
            </a:r>
            <a:r>
              <a:rPr lang="ko-KR" altLang="en-US" b="1" dirty="0"/>
              <a:t>총 </a:t>
            </a:r>
            <a:r>
              <a:rPr lang="en-US" altLang="ko-KR" b="1" dirty="0"/>
              <a:t>9</a:t>
            </a:r>
            <a:r>
              <a:rPr lang="ko-KR" altLang="en-US" b="1" dirty="0"/>
              <a:t>개의 연구가 해당되었으나</a:t>
            </a:r>
            <a:r>
              <a:rPr lang="en-US" altLang="ko-KR" b="1" dirty="0"/>
              <a:t>, </a:t>
            </a:r>
            <a:r>
              <a:rPr lang="ko-KR" altLang="en-US" b="1" dirty="0"/>
              <a:t>워낙</a:t>
            </a:r>
            <a:endParaRPr lang="en-US" altLang="ko-KR" b="1" dirty="0"/>
          </a:p>
          <a:p>
            <a:endParaRPr lang="en-US" altLang="ko-KR" b="1" dirty="0"/>
          </a:p>
          <a:p>
            <a:r>
              <a:rPr lang="ko-KR" altLang="en-US" b="1" dirty="0"/>
              <a:t>환자군 </a:t>
            </a:r>
            <a:r>
              <a:rPr lang="en-US" altLang="ko-KR" b="1" dirty="0"/>
              <a:t>, </a:t>
            </a:r>
            <a:r>
              <a:rPr lang="ko-KR" altLang="en-US" b="1" dirty="0"/>
              <a:t>연구방법</a:t>
            </a:r>
            <a:r>
              <a:rPr lang="en-US" altLang="ko-KR" b="1" dirty="0"/>
              <a:t>, </a:t>
            </a:r>
            <a:r>
              <a:rPr lang="ko-KR" altLang="en-US" b="1" dirty="0"/>
              <a:t>연구결과 등의 이질적이어서 공통적인 결론에 대해서는 이루어 지진 않았으나</a:t>
            </a:r>
            <a:r>
              <a:rPr lang="en-US" altLang="ko-KR" b="1" dirty="0"/>
              <a:t>, </a:t>
            </a:r>
          </a:p>
          <a:p>
            <a:endParaRPr lang="en-US" altLang="ko-KR" b="1" dirty="0"/>
          </a:p>
          <a:p>
            <a:r>
              <a:rPr lang="ko-KR" altLang="en-US" b="1" dirty="0"/>
              <a:t>정리된 결론은 보면</a:t>
            </a:r>
            <a:r>
              <a:rPr lang="en-US" altLang="ko-KR" b="1" dirty="0"/>
              <a:t> ILD </a:t>
            </a:r>
            <a:r>
              <a:rPr lang="ko-KR" altLang="en-US" b="1" dirty="0"/>
              <a:t>급성 악화 중 고용량 스테로이드 치료 법에 </a:t>
            </a:r>
            <a:r>
              <a:rPr lang="en-US" altLang="ko-KR" b="1" dirty="0"/>
              <a:t>non-IPF ILD  </a:t>
            </a:r>
            <a:r>
              <a:rPr lang="ko-KR" altLang="en-US" b="1" dirty="0"/>
              <a:t>환자에서는 </a:t>
            </a:r>
            <a:r>
              <a:rPr lang="en-US" altLang="ko-KR" b="1" dirty="0"/>
              <a:t>promising </a:t>
            </a:r>
            <a:r>
              <a:rPr lang="ko-KR" altLang="en-US" b="1" dirty="0"/>
              <a:t>하나</a:t>
            </a:r>
            <a:r>
              <a:rPr lang="en-US" altLang="ko-KR" b="1" dirty="0"/>
              <a:t>, </a:t>
            </a:r>
          </a:p>
          <a:p>
            <a:endParaRPr lang="en-US" altLang="ko-KR" b="1" dirty="0"/>
          </a:p>
          <a:p>
            <a:r>
              <a:rPr lang="ko-KR" altLang="en-US" b="1" dirty="0"/>
              <a:t>현재 문헌적 근거나 결과가 일치되지 않아</a:t>
            </a:r>
            <a:r>
              <a:rPr lang="en-US" altLang="ko-KR" b="1" dirty="0"/>
              <a:t>, </a:t>
            </a:r>
            <a:r>
              <a:rPr lang="ko-KR" altLang="en-US" b="1" dirty="0"/>
              <a:t>확고한 결론을 내기에는 연구결과가 부족하여 추가적인 연구가 필요하다고 마무리를 하였습니다</a:t>
            </a:r>
            <a:r>
              <a:rPr lang="en-US" altLang="ko-KR" b="1" dirty="0"/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965F6-B8BA-44A5-A4D7-FE819D76EA15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54246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최근에 출간된 자가면역질환 연관 </a:t>
            </a:r>
            <a:r>
              <a:rPr lang="ko-KR" altLang="en-US" b="1" dirty="0" err="1"/>
              <a:t>간질성</a:t>
            </a:r>
            <a:r>
              <a:rPr lang="ko-KR" altLang="en-US" b="1" dirty="0"/>
              <a:t> 폐질환의 치료 진료지침에는 급속히 악화되는 </a:t>
            </a:r>
            <a:r>
              <a:rPr lang="ko-KR" altLang="en-US" b="1" dirty="0" err="1"/>
              <a:t>간질성</a:t>
            </a:r>
            <a:r>
              <a:rPr lang="ko-KR" altLang="en-US" b="1" dirty="0"/>
              <a:t> 폐질환  환자에서</a:t>
            </a:r>
            <a:endParaRPr lang="en-US" altLang="ko-KR" b="1" dirty="0"/>
          </a:p>
          <a:p>
            <a:endParaRPr lang="en-US" altLang="ko-KR" b="1" dirty="0"/>
          </a:p>
          <a:p>
            <a:r>
              <a:rPr lang="ko-KR" altLang="en-US" b="1" dirty="0"/>
              <a:t>주사형  </a:t>
            </a:r>
            <a:r>
              <a:rPr lang="en-US" altLang="ko-KR" b="1" dirty="0"/>
              <a:t>pulse methylprednisolone therapy</a:t>
            </a:r>
            <a:r>
              <a:rPr lang="ko-KR" altLang="en-US" b="1" dirty="0"/>
              <a:t> 투여에 대해 조건부 권장을 하고 있습니다</a:t>
            </a:r>
            <a:r>
              <a:rPr lang="en-US" altLang="ko-KR" b="1" dirty="0"/>
              <a:t>.</a:t>
            </a:r>
          </a:p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965F6-B8BA-44A5-A4D7-FE819D76EA15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07662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40EF9-DAB9-4784-94FA-2639F5252BB4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51536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1</a:t>
            </a:r>
            <a:r>
              <a:rPr lang="ko-KR" altLang="en-US" dirty="0"/>
              <a:t>년간 </a:t>
            </a:r>
            <a:r>
              <a:rPr lang="en-US" altLang="ko-KR" dirty="0"/>
              <a:t>FVC</a:t>
            </a:r>
            <a:r>
              <a:rPr lang="ko-KR" altLang="en-US" dirty="0"/>
              <a:t> 변화의 절대값은 </a:t>
            </a:r>
            <a:r>
              <a:rPr lang="ko-KR" altLang="en-US" dirty="0" err="1"/>
              <a:t>양군간에</a:t>
            </a:r>
            <a:r>
              <a:rPr lang="ko-KR" altLang="en-US" dirty="0"/>
              <a:t> 차이가 보이지 않음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965F6-B8BA-44A5-A4D7-FE819D76EA15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553034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INPULSIS</a:t>
            </a:r>
            <a:r>
              <a:rPr lang="ko-KR" altLang="en-US" dirty="0"/>
              <a:t>연구에서 </a:t>
            </a:r>
            <a:r>
              <a:rPr lang="ko-KR" altLang="en-US" dirty="0" err="1"/>
              <a:t>급성악화가</a:t>
            </a:r>
            <a:r>
              <a:rPr lang="ko-KR" altLang="en-US" dirty="0"/>
              <a:t> 발생한 환자에서 </a:t>
            </a:r>
            <a:r>
              <a:rPr lang="en-US" altLang="ko-KR" dirty="0" err="1"/>
              <a:t>nintedanib</a:t>
            </a:r>
            <a:r>
              <a:rPr lang="en-US" altLang="ko-KR" baseline="0" dirty="0"/>
              <a:t> </a:t>
            </a:r>
            <a:r>
              <a:rPr lang="ko-KR" altLang="en-US" baseline="0" dirty="0"/>
              <a:t>투여는 </a:t>
            </a:r>
            <a:r>
              <a:rPr lang="en-US" altLang="ko-KR" baseline="0" dirty="0"/>
              <a:t>placebo group</a:t>
            </a:r>
            <a:r>
              <a:rPr lang="ko-KR" altLang="en-US" baseline="0" dirty="0"/>
              <a:t>에 비해 사망률 감소에는 유의한 차이는 보여주지는 않았었습니다</a:t>
            </a:r>
            <a:r>
              <a:rPr lang="en-US" altLang="ko-KR" baseline="0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40EF9-DAB9-4784-94FA-2639F5252BB4}" type="slidenum">
              <a:rPr lang="ko-KR" altLang="en-US" smtClean="0"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22057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40EF9-DAB9-4784-94FA-2639F5252BB4}" type="slidenum">
              <a:rPr lang="ko-KR" altLang="en-US" smtClean="0"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17502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Hypothesised</a:t>
            </a:r>
            <a:r>
              <a:rPr lang="en-US" altLang="ko-K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role of pan-phosphodiesterase 4 (PDE4)/PDE4B inhibition in treating lung fibrosis. Dotted lines indicate </a:t>
            </a:r>
            <a:r>
              <a:rPr lang="en-US" altLang="ko-KR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hypothesised</a:t>
            </a:r>
            <a:r>
              <a:rPr lang="en-US" altLang="ko-K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role</a:t>
            </a:r>
          </a:p>
          <a:p>
            <a:r>
              <a:rPr lang="en-US" altLang="ko-K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PDE4B preferential inhibition in increasing cAMP levels and thereby allowing inhibition of a) inflammatory processes and b) fibroblast activation.</a:t>
            </a:r>
          </a:p>
          <a:p>
            <a:r>
              <a:rPr lang="en-US" altLang="ko-K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ECM: extracellular matrix; EPAC1/2: exchange protein directly activated by cAMP 1/2; GPCR: G protein-coupled receptor; PKA: protein kinase A.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965F6-B8BA-44A5-A4D7-FE819D76EA15}" type="slidenum">
              <a:rPr lang="ko-KR" altLang="en-US" smtClean="0"/>
              <a:t>48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11880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 err="1"/>
              <a:t>간질성</a:t>
            </a:r>
            <a:r>
              <a:rPr lang="ko-KR" altLang="en-US" b="1" dirty="0"/>
              <a:t> 폐질환의 종류는 다양하고</a:t>
            </a:r>
            <a:r>
              <a:rPr lang="en-US" altLang="ko-KR" b="1" dirty="0"/>
              <a:t>,  </a:t>
            </a:r>
            <a:r>
              <a:rPr lang="ko-KR" altLang="en-US" b="1" dirty="0"/>
              <a:t>이질적인 임상경과를 </a:t>
            </a:r>
            <a:r>
              <a:rPr lang="ko-KR" altLang="en-US" b="1" dirty="0" err="1"/>
              <a:t>보이는것으로</a:t>
            </a:r>
            <a:r>
              <a:rPr lang="ko-KR" altLang="en-US" b="1" dirty="0"/>
              <a:t> 알려져 있습니다</a:t>
            </a:r>
            <a:r>
              <a:rPr lang="en-US" altLang="ko-KR" b="1" dirty="0"/>
              <a:t>.</a:t>
            </a:r>
          </a:p>
          <a:p>
            <a:endParaRPr lang="en-US" altLang="ko-KR" b="1" dirty="0"/>
          </a:p>
          <a:p>
            <a:r>
              <a:rPr lang="ko-KR" altLang="en-US" b="1" dirty="0"/>
              <a:t>급성악화는 병의 경과 어느 때건 발생이 가능한 것으로 알려져 있습니다</a:t>
            </a:r>
            <a:r>
              <a:rPr lang="en-US" altLang="ko-KR" b="1" dirty="0"/>
              <a:t>. </a:t>
            </a:r>
          </a:p>
          <a:p>
            <a:endParaRPr lang="en-US" altLang="ko-KR" b="1" dirty="0"/>
          </a:p>
          <a:p>
            <a:r>
              <a:rPr lang="ko-KR" altLang="en-US" b="1" dirty="0"/>
              <a:t>급성악화에 관련된 대표적인 </a:t>
            </a:r>
            <a:r>
              <a:rPr lang="ko-KR" altLang="en-US" b="1" dirty="0" err="1"/>
              <a:t>간질성</a:t>
            </a:r>
            <a:r>
              <a:rPr lang="ko-KR" altLang="en-US" b="1" dirty="0"/>
              <a:t> 폐질환인 특발성 폐섬유증에 대한 국내 연구를 보시면  </a:t>
            </a:r>
            <a:r>
              <a:rPr lang="en-US" altLang="ko-KR" b="1" dirty="0"/>
              <a:t> </a:t>
            </a:r>
          </a:p>
          <a:p>
            <a:endParaRPr lang="en-US" altLang="ko-KR" b="1" dirty="0"/>
          </a:p>
          <a:p>
            <a:r>
              <a:rPr lang="en-US" altLang="ko-KR" b="1" dirty="0"/>
              <a:t>1</a:t>
            </a:r>
            <a:r>
              <a:rPr lang="ko-KR" altLang="en-US" b="1" dirty="0"/>
              <a:t>년</a:t>
            </a:r>
            <a:r>
              <a:rPr lang="en-US" altLang="ko-KR" b="1" dirty="0"/>
              <a:t>, 2</a:t>
            </a:r>
            <a:r>
              <a:rPr lang="ko-KR" altLang="en-US" b="1" dirty="0"/>
              <a:t>년</a:t>
            </a:r>
            <a:r>
              <a:rPr lang="en-US" altLang="ko-KR" b="1" dirty="0"/>
              <a:t>, 3</a:t>
            </a:r>
            <a:r>
              <a:rPr lang="ko-KR" altLang="en-US" b="1" dirty="0"/>
              <a:t>년내 급성악화 발생률은 각각 </a:t>
            </a:r>
            <a:r>
              <a:rPr lang="en-US" altLang="ko-KR" b="1" dirty="0"/>
              <a:t>14.2, 18.8, 20.7 </a:t>
            </a:r>
            <a:r>
              <a:rPr lang="ko-KR" altLang="en-US" b="1" dirty="0"/>
              <a:t>퍼센트 정도 였고</a:t>
            </a:r>
            <a:r>
              <a:rPr lang="en-US" altLang="ko-KR" b="1" dirty="0"/>
              <a:t>, </a:t>
            </a:r>
          </a:p>
          <a:p>
            <a:endParaRPr lang="en-US" altLang="ko-KR" b="1" dirty="0"/>
          </a:p>
          <a:p>
            <a:r>
              <a:rPr lang="ko-KR" altLang="en-US" b="1" dirty="0"/>
              <a:t>급성 악화가 있는 경우</a:t>
            </a:r>
            <a:r>
              <a:rPr lang="en-US" altLang="ko-KR" b="1" dirty="0"/>
              <a:t>, </a:t>
            </a:r>
            <a:r>
              <a:rPr lang="ko-KR" altLang="en-US" b="1" dirty="0"/>
              <a:t>없는 환자에 비해  </a:t>
            </a:r>
            <a:r>
              <a:rPr lang="ko-KR" altLang="en-US" b="1" dirty="0" err="1"/>
              <a:t>생존률이</a:t>
            </a:r>
            <a:r>
              <a:rPr lang="ko-KR" altLang="en-US" b="1" dirty="0"/>
              <a:t> 유의하게 낮음을 보실 수 있습니다</a:t>
            </a:r>
            <a:r>
              <a:rPr lang="en-US" altLang="ko-KR" b="1" dirty="0"/>
              <a:t>. 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965F6-B8BA-44A5-A4D7-FE819D76EA15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266141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요약을 말씀드리겠습니다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ko-KR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atinLnBrk="1"/>
            <a:endParaRPr lang="en-US" altLang="ko-K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atinLnBrk="1"/>
            <a:r>
              <a:rPr lang="ko-KR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간질성폐질환의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급성악화 발생은 흔하고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나쁜 예후를 보이고 있습니다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급성악화의 기전에 대한 연구는 지속적으로 필요합니다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latinLnBrk="1"/>
            <a:endParaRPr lang="en-US" altLang="ko-K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atinLnBrk="1"/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특발성 폐섬유증 환자를 제외한 </a:t>
            </a:r>
            <a:r>
              <a:rPr lang="ko-KR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간질성폐질환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급성악화의 정의 및 진단 기준의 개발이 필요 하겠습니다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latinLnBrk="1"/>
            <a:endParaRPr lang="en-US" altLang="ko-K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atinLnBrk="1"/>
            <a:r>
              <a:rPr lang="ko-KR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간질성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폐질환의 급성악화시 고용량 스테로이드 효과에 대한 연구들이 최근에 발표가 되었으나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근거 수준은 여전히 약한 상태입니다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latinLnBrk="1"/>
            <a:endParaRPr lang="en-US" altLang="ko-K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atinLnBrk="1"/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현재 문헌 근거 </a:t>
            </a:r>
            <a:r>
              <a:rPr lang="ko-KR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유추할때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ko-KR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비특발성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폐섬유증 </a:t>
            </a:r>
            <a:r>
              <a:rPr lang="ko-KR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간질성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폐질환 급성 악화서는 고용량의 스테로이드 투여가 환자의 임상경과 개선에 도움일 될 것으로 생각됩니다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ko-KR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atinLnBrk="1"/>
            <a:endParaRPr lang="en-US" altLang="ko-K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atinLnBrk="1"/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하지만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특발성 폐섬유증 급성악화에서는 여전히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controversial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하나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최근 국내 연구를 근거와 현재 임상적 상황을 고려할 때는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non-pulse high dose steroid therapy 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및 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early tapering 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고려하지 않을까 생각이 듭니다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pPr latinLnBrk="1"/>
            <a:endParaRPr lang="en-US" altLang="ko-K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atinLnBrk="1"/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이상 저의 발표를 마치겠습니다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965F6-B8BA-44A5-A4D7-FE819D76EA15}" type="slidenum">
              <a:rPr lang="ko-KR" altLang="en-US" smtClean="0"/>
              <a:t>67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134926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요약을 말씀드리겠습니다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ko-KR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atinLnBrk="1"/>
            <a:endParaRPr lang="en-US" altLang="ko-K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atinLnBrk="1"/>
            <a:r>
              <a:rPr lang="ko-KR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간질성폐질환의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급성악화 발생은 흔하고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나쁜 예후를 보이고 있습니다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latinLnBrk="1"/>
            <a:endParaRPr lang="en-US" altLang="ko-K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atinLnBrk="1"/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급성악화의 기전에 대한 연구는 지속적으로 필요합니다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latinLnBrk="1"/>
            <a:endParaRPr lang="en-US" altLang="ko-K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atinLnBrk="1"/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특발성 폐섬유증 환자를 제외한 </a:t>
            </a:r>
            <a:r>
              <a:rPr lang="ko-KR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간질성폐질환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급성악화의 정의 및 진단 기준의 개발이 필요 하겠습니다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latinLnBrk="1"/>
            <a:endParaRPr lang="en-US" altLang="ko-K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atinLnBrk="1"/>
            <a:r>
              <a:rPr lang="ko-KR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간질성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폐질환의 급성악화시 고용량 스테로이드 효과에 대한 연구들이 최근에 발표가 되었으나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근거 수준은 여전히 약한 상태입니다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latinLnBrk="1"/>
            <a:endParaRPr lang="en-US" altLang="ko-K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atinLnBrk="1"/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현재 문헌 근거 </a:t>
            </a:r>
            <a:r>
              <a:rPr lang="ko-KR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유추할때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ko-KR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비특발성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폐섬유증 </a:t>
            </a:r>
            <a:r>
              <a:rPr lang="ko-KR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간질성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폐질환 급성 악화서는 고용량의 스테로이드 투여가 환자의 임상경과 개선에 도움일 될 것으로 생각됩니다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ko-KR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atinLnBrk="1"/>
            <a:endParaRPr lang="en-US" altLang="ko-K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atinLnBrk="1"/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하지만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특발성 폐섬유증 급성악화에서는 여전히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controversial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하나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최근 국내 연구를 근거와 현재 임상적 상황을 고려할 때는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non-pulse high dose steroid therapy 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및 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early tapering 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고려하지 않을까 생각이 듭니다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pPr latinLnBrk="1"/>
            <a:endParaRPr lang="en-US" altLang="ko-K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atinLnBrk="1"/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이상 저의 발표를 마치겠습니다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965F6-B8BA-44A5-A4D7-FE819D76EA15}" type="slidenum">
              <a:rPr lang="ko-KR" altLang="en-US" smtClean="0"/>
              <a:t>68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286081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F9FEE-E595-4CF2-9418-469F9DCB13B0}" type="slidenum">
              <a:rPr lang="ko-KR" altLang="en-US" smtClean="0"/>
              <a:t>69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66181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국내 건강보험 자료분석을 한 연구에 따르면</a:t>
            </a:r>
            <a:r>
              <a:rPr lang="en-US" altLang="ko-KR" b="1" dirty="0"/>
              <a:t>,</a:t>
            </a:r>
            <a:r>
              <a:rPr lang="ko-KR" altLang="en-US" b="1" dirty="0"/>
              <a:t>  인공호흡기를 적용하는 특발성 폐섬유증 환자에서는 </a:t>
            </a:r>
            <a:r>
              <a:rPr lang="en-US" altLang="ko-KR" b="1" dirty="0"/>
              <a:t>90</a:t>
            </a:r>
            <a:r>
              <a:rPr lang="ko-KR" altLang="en-US" b="1" dirty="0"/>
              <a:t>일 사망률이 </a:t>
            </a:r>
            <a:r>
              <a:rPr lang="en-US" altLang="ko-KR" b="1" dirty="0"/>
              <a:t>90%</a:t>
            </a:r>
            <a:r>
              <a:rPr lang="ko-KR" altLang="en-US" b="1" dirty="0"/>
              <a:t>로 </a:t>
            </a:r>
            <a:r>
              <a:rPr lang="en-US" altLang="ko-KR" b="1" dirty="0"/>
              <a:t> 10</a:t>
            </a:r>
            <a:r>
              <a:rPr lang="ko-KR" altLang="en-US" b="1" dirty="0"/>
              <a:t>명 중 </a:t>
            </a:r>
            <a:r>
              <a:rPr lang="en-US" altLang="ko-KR" b="1" dirty="0"/>
              <a:t>9</a:t>
            </a:r>
            <a:r>
              <a:rPr lang="ko-KR" altLang="en-US" b="1" dirty="0"/>
              <a:t>명이 사망할 정도로 예후가 나쁜 것으로 알려져 있습니다</a:t>
            </a:r>
            <a:r>
              <a:rPr lang="en-US" altLang="ko-KR" b="1" dirty="0"/>
              <a:t>. 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965F6-B8BA-44A5-A4D7-FE819D76EA15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2545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특발성 </a:t>
            </a:r>
            <a:r>
              <a:rPr lang="ko-KR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폐섬유증외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섬유증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간질성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폐질환에서 급성악화에 발생에 대한 최근 일본에서 진행한 연구가 있습니다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latinLnBrk="1"/>
            <a:endParaRPr lang="en-US" altLang="ko-K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atinLnBrk="1"/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특발성 폐섬유증에 비해 특발성 섬유증을 제외한 나머지 </a:t>
            </a:r>
            <a:r>
              <a:rPr lang="ko-KR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섬유성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간질성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폐질환 급성 악화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발생률은 낮으나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pPr latinLnBrk="1"/>
            <a:endParaRPr lang="en-US" altLang="ko-K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atinLnBrk="1"/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급성악화 이후의 전체 생존 및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90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 </a:t>
            </a:r>
            <a:r>
              <a:rPr lang="ko-KR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생존률에서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양 군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간에 차이가 없음을 보여 주어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pPr latinLnBrk="1"/>
            <a:endParaRPr lang="en-US" altLang="ko-K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atinLnBrk="1"/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특발성 폐섬유</a:t>
            </a:r>
            <a:r>
              <a:rPr lang="ko-KR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증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아닌 </a:t>
            </a:r>
            <a:r>
              <a:rPr lang="ko-KR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섬유성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간질성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폐질환에서 급성 악화의 임상적으로 중요성을 보여주고 있습니다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ko-KR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965F6-B8BA-44A5-A4D7-FE819D76EA15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52239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특발성 </a:t>
            </a:r>
            <a:r>
              <a:rPr lang="ko-KR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폐섬유증외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섬유증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간질성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폐질환에서 급성악화에 발생에 대한 최근 일본에서 진행한 연구가 있습니다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latinLnBrk="1"/>
            <a:endParaRPr lang="en-US" altLang="ko-K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atinLnBrk="1"/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특발성 폐섬유증에 비해 특발성 섬유증을 제외한 나머지 </a:t>
            </a:r>
            <a:r>
              <a:rPr lang="ko-KR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섬유성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간질성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폐질환 급성 악화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발생률은 낮으나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pPr latinLnBrk="1"/>
            <a:endParaRPr lang="en-US" altLang="ko-K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atinLnBrk="1"/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급성악화 이후의 전체 생존 및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90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 </a:t>
            </a:r>
            <a:r>
              <a:rPr lang="ko-KR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생존률에서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양 </a:t>
            </a:r>
            <a:r>
              <a:rPr lang="ko-KR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군간에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차이가 없음을 보여 주어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pPr latinLnBrk="1"/>
            <a:endParaRPr lang="en-US" altLang="ko-K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atinLnBrk="1"/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특발성 </a:t>
            </a:r>
            <a:r>
              <a:rPr lang="ko-KR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폐섬유이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아닌 </a:t>
            </a:r>
            <a:r>
              <a:rPr lang="ko-KR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섬유성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간질성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폐질환에서 급성 악화의 임상적으로 중요성을 보여주고 있습니다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ko-KR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965F6-B8BA-44A5-A4D7-FE819D76EA15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39907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국내 단일기관 연구에서 시행한 </a:t>
            </a:r>
            <a:r>
              <a:rPr lang="en-US" altLang="ko-KR" b="1" dirty="0"/>
              <a:t>PPF </a:t>
            </a:r>
            <a:r>
              <a:rPr lang="ko-KR" altLang="en-US" b="1" dirty="0"/>
              <a:t>환자들의 대상으로 시행한 급성악화의 발생 및 결과에 대한  연구에서 </a:t>
            </a:r>
            <a:r>
              <a:rPr lang="en-US" altLang="ko-KR" b="1" dirty="0"/>
              <a:t> 1</a:t>
            </a:r>
            <a:r>
              <a:rPr lang="ko-KR" altLang="en-US" b="1" dirty="0"/>
              <a:t>년 급성 악화 발생률은 </a:t>
            </a:r>
            <a:r>
              <a:rPr lang="en-US" altLang="ko-KR" b="1" dirty="0"/>
              <a:t>12.5%</a:t>
            </a:r>
            <a:r>
              <a:rPr lang="ko-KR" altLang="en-US" b="1" dirty="0"/>
              <a:t>로</a:t>
            </a:r>
            <a:r>
              <a:rPr lang="en-US" altLang="ko-KR" b="1" dirty="0"/>
              <a:t>, </a:t>
            </a:r>
          </a:p>
          <a:p>
            <a:endParaRPr lang="en-US" altLang="ko-KR" b="1" dirty="0"/>
          </a:p>
          <a:p>
            <a:r>
              <a:rPr lang="ko-KR" altLang="en-US" b="1" dirty="0"/>
              <a:t>앞선 국내 특발성 폐섬유증과 유사한 악화의 비율을 보여 주었고</a:t>
            </a:r>
            <a:r>
              <a:rPr lang="en-US" altLang="ko-KR" b="1" dirty="0"/>
              <a:t>, </a:t>
            </a:r>
            <a:r>
              <a:rPr lang="ko-KR" altLang="en-US" b="1" dirty="0" err="1"/>
              <a:t>생존률</a:t>
            </a:r>
            <a:r>
              <a:rPr lang="ko-KR" altLang="en-US" b="1" dirty="0"/>
              <a:t> 또한 급성 악화가 있는 환자에서 유의하게 낮음을 보여 주었습니다</a:t>
            </a:r>
            <a:r>
              <a:rPr lang="en-US" altLang="ko-KR" b="1" dirty="0"/>
              <a:t>.</a:t>
            </a:r>
          </a:p>
          <a:p>
            <a:endParaRPr lang="en-US" altLang="ko-KR" dirty="0"/>
          </a:p>
          <a:p>
            <a:r>
              <a:rPr lang="ko-KR" altLang="en-US" b="1" dirty="0"/>
              <a:t>이처럼 </a:t>
            </a:r>
            <a:r>
              <a:rPr lang="ko-KR" altLang="en-US" b="1" dirty="0" err="1"/>
              <a:t>간질성</a:t>
            </a:r>
            <a:r>
              <a:rPr lang="ko-KR" altLang="en-US" b="1" dirty="0"/>
              <a:t> 폐질환의 급성 악화의 발생은 흔하게 접할 수 있고</a:t>
            </a:r>
            <a:r>
              <a:rPr lang="en-US" altLang="ko-KR" b="1" dirty="0"/>
              <a:t>,  </a:t>
            </a:r>
            <a:r>
              <a:rPr lang="ko-KR" altLang="en-US" b="1" dirty="0"/>
              <a:t>환자들의 나쁜 </a:t>
            </a:r>
            <a:r>
              <a:rPr lang="ko-KR" altLang="en-US" b="1" dirty="0" err="1"/>
              <a:t>에후에</a:t>
            </a:r>
            <a:r>
              <a:rPr lang="ko-KR" altLang="en-US" b="1" dirty="0"/>
              <a:t> 영향을 미치기에 </a:t>
            </a:r>
            <a:r>
              <a:rPr lang="en-US" altLang="ko-KR" b="1" dirty="0"/>
              <a:t> </a:t>
            </a:r>
            <a:r>
              <a:rPr lang="ko-KR" altLang="en-US" b="1" dirty="0"/>
              <a:t>항상 이에 대해 임상의들의 주의와 관심이 필요합니다</a:t>
            </a:r>
            <a:r>
              <a:rPr lang="en-US" altLang="ko-KR" b="1" dirty="0"/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965F6-B8BA-44A5-A4D7-FE819D76EA15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23009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1" dirty="0"/>
              <a:t>PPF</a:t>
            </a:r>
            <a:r>
              <a:rPr lang="ko-KR" altLang="en-US" b="1" dirty="0"/>
              <a:t>환자에서 </a:t>
            </a:r>
            <a:r>
              <a:rPr lang="en-US" altLang="ko-KR" b="1" dirty="0" err="1"/>
              <a:t>nintedanib</a:t>
            </a:r>
            <a:r>
              <a:rPr lang="ko-KR" altLang="en-US" b="1" dirty="0"/>
              <a:t>에 대한 </a:t>
            </a:r>
            <a:r>
              <a:rPr lang="en-US" altLang="ko-KR" b="1" dirty="0"/>
              <a:t>prospective, RCT </a:t>
            </a:r>
            <a:r>
              <a:rPr lang="ko-KR" altLang="en-US" b="1" dirty="0"/>
              <a:t>데이터인 </a:t>
            </a:r>
            <a:r>
              <a:rPr lang="en-US" altLang="ko-KR" b="1" dirty="0"/>
              <a:t>INBUILD </a:t>
            </a:r>
            <a:r>
              <a:rPr lang="ko-KR" altLang="en-US" b="1" dirty="0"/>
              <a:t>연구에서 급성악화는 </a:t>
            </a:r>
            <a:r>
              <a:rPr lang="en-US" altLang="ko-KR" b="1" dirty="0"/>
              <a:t>19</a:t>
            </a:r>
            <a:r>
              <a:rPr lang="ko-KR" altLang="en-US" b="1" dirty="0"/>
              <a:t>개월의 </a:t>
            </a:r>
            <a:r>
              <a:rPr lang="en-US" altLang="ko-KR" b="1" dirty="0"/>
              <a:t>median FU </a:t>
            </a:r>
            <a:r>
              <a:rPr lang="ko-KR" altLang="en-US" b="1" dirty="0" err="1"/>
              <a:t>기간중</a:t>
            </a:r>
            <a:r>
              <a:rPr lang="ko-KR" altLang="en-US" b="1" dirty="0"/>
              <a:t>  </a:t>
            </a:r>
            <a:r>
              <a:rPr lang="ko-KR" altLang="en-US" b="1" dirty="0" err="1"/>
              <a:t>환자들중</a:t>
            </a:r>
            <a:r>
              <a:rPr lang="ko-KR" altLang="en-US" b="1" dirty="0"/>
              <a:t> 약 </a:t>
            </a:r>
            <a:r>
              <a:rPr lang="en-US" altLang="ko-KR" b="1" dirty="0"/>
              <a:t>8.7%</a:t>
            </a:r>
            <a:r>
              <a:rPr lang="ko-KR" altLang="en-US" b="1" dirty="0"/>
              <a:t>에서 발생하였습니다</a:t>
            </a:r>
            <a:r>
              <a:rPr lang="en-US" altLang="ko-KR" b="1" dirty="0"/>
              <a:t>. 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965F6-B8BA-44A5-A4D7-FE819D76EA15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51483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급성악화 이후 환자의 사망률은 </a:t>
            </a:r>
            <a:r>
              <a:rPr lang="en-US" altLang="ko-KR" b="1" dirty="0"/>
              <a:t>IPF </a:t>
            </a:r>
            <a:r>
              <a:rPr lang="ko-KR" altLang="en-US" b="1" dirty="0"/>
              <a:t>급성 악화 후 사망률과 비슷하기에 현재 임상 진료에서 </a:t>
            </a:r>
            <a:r>
              <a:rPr lang="en-US" altLang="ko-KR" b="1" dirty="0"/>
              <a:t>IPF</a:t>
            </a:r>
            <a:r>
              <a:rPr lang="ko-KR" altLang="en-US" b="1" dirty="0"/>
              <a:t>와 </a:t>
            </a:r>
            <a:r>
              <a:rPr lang="en-US" altLang="ko-KR" b="1" dirty="0"/>
              <a:t>non-IPF ILD </a:t>
            </a:r>
            <a:r>
              <a:rPr lang="ko-KR" altLang="en-US" b="1" dirty="0"/>
              <a:t>환자들의 급성악화에 대한 관심과 추적이 필수적입니다</a:t>
            </a:r>
            <a:r>
              <a:rPr lang="en-US" altLang="ko-KR" b="1" dirty="0"/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965F6-B8BA-44A5-A4D7-FE819D76EA15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0253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FFC2D6F-D407-4AB7-B552-15187CA1A1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3A9504F-DDF2-418E-A148-50E06C5BE2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3BB1ECC-1478-4E0D-941B-D667BAFE6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CD135-FB8C-4068-8BC5-FD0152F302F4}" type="datetimeFigureOut">
              <a:rPr lang="ko-KR" altLang="en-US" smtClean="0"/>
              <a:t>2025-05-29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AD4FD4B-0E3B-40F2-902A-A53F9153D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324741E-052E-43D1-9261-E2C4E211A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257C6-B7C5-406B-9423-2FF007EBB0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4506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14780FB-16A5-46B0-BDCC-09E454239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4AF6AEC7-4544-4450-8A93-CFC5C2AEA0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954095C-9F2D-499F-A5C8-F8288D00A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CD135-FB8C-4068-8BC5-FD0152F302F4}" type="datetimeFigureOut">
              <a:rPr lang="ko-KR" altLang="en-US" smtClean="0"/>
              <a:t>2025-05-29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D5F8096-5852-4DF5-99DA-A4FAEAD5A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6487116-D7BB-45A3-9238-D53AB6D92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257C6-B7C5-406B-9423-2FF007EBB0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5409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BE779D8F-698D-4E7C-956C-8194B8A77D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4B571FC-D8F7-4523-936C-65D1C779E9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21075AB-70D1-4C46-9508-15FF99163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CD135-FB8C-4068-8BC5-FD0152F302F4}" type="datetimeFigureOut">
              <a:rPr lang="ko-KR" altLang="en-US" smtClean="0"/>
              <a:t>2025-05-29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CB8EC8F-2FC9-4DAF-A4EF-15E7BAC56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CF9F24E-C1C7-497D-B646-5AF99F013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257C6-B7C5-406B-9423-2FF007EBB0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04015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A6BBA5F-55D9-421F-8D33-8652DD7CDF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" y="0"/>
            <a:ext cx="121903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9194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99E913E-7794-4F61-B3A3-26DD2592A1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" y="0"/>
            <a:ext cx="121903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2240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종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3480F99-FDD9-4E95-8082-9DCDFEC56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" y="0"/>
            <a:ext cx="121903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544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3417794-BA14-49EE-9BA3-E86971085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BEBC454-40C5-4AB8-B0E3-69DC993A93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0541A65-B9EF-4740-845D-C04FB52FC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CD135-FB8C-4068-8BC5-FD0152F302F4}" type="datetimeFigureOut">
              <a:rPr lang="ko-KR" altLang="en-US" smtClean="0"/>
              <a:t>2025-05-29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2A096BE-FD2B-45CB-9044-5FBAF3D4B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821D612-BDEC-4D25-BC20-7442C3D4B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257C6-B7C5-406B-9423-2FF007EBB0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4441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3F03290-E5BC-4900-90F4-550DB036E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F400254-35EC-46E3-8A01-46F989E48C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7829EA9-963B-473E-9CA7-37B684F8D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CD135-FB8C-4068-8BC5-FD0152F302F4}" type="datetimeFigureOut">
              <a:rPr lang="ko-KR" altLang="en-US" smtClean="0"/>
              <a:t>2025-05-29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CA410A2-18D7-40AD-8C5B-0A9591FFA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FBB4AFE-0EDE-421A-BB25-881CA3C0A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257C6-B7C5-406B-9423-2FF007EBB0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5541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E16FF0C-11B7-45B5-A986-0B3D72FBA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8B85A13-B7D4-47D6-9085-CDA08804B6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BE482142-3249-4232-A142-4A9DDA6ACC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9C4B832-D632-4BB9-9C30-1BDE982FB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CD135-FB8C-4068-8BC5-FD0152F302F4}" type="datetimeFigureOut">
              <a:rPr lang="ko-KR" altLang="en-US" smtClean="0"/>
              <a:t>2025-05-29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B5F910F-2080-4B3E-9467-B319598A8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CB593EB-AA16-4214-8B5E-03429CEC1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257C6-B7C5-406B-9423-2FF007EBB0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0205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765524F-E372-45F6-A909-99AD7FA49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A51C93B-1609-49A5-8875-D320CD2B46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EFEC0B20-9F0B-4C52-A776-F2EEB5E91F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5E1CE2A7-6F55-48A8-8F4B-F1B0C53715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B7EA0241-CE86-4DA9-8FF0-C92D359844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324EF62-B94B-4496-A1E2-68A4F26A1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CD135-FB8C-4068-8BC5-FD0152F302F4}" type="datetimeFigureOut">
              <a:rPr lang="ko-KR" altLang="en-US" smtClean="0"/>
              <a:t>2025-05-29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F2241119-DA6E-4FB9-ACFB-2B7058253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2F474B99-3561-485C-B378-637B4DCA8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257C6-B7C5-406B-9423-2FF007EBB0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0623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7833260-4FBF-4A26-B40F-35456EF48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6CCC207C-DA81-49DF-94CD-DDDA896EE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CD135-FB8C-4068-8BC5-FD0152F302F4}" type="datetimeFigureOut">
              <a:rPr lang="ko-KR" altLang="en-US" smtClean="0"/>
              <a:t>2025-05-29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F8D8850B-EFFA-49AF-9CE4-8BDD14387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546B06C-AB83-460A-BB40-A153F82D7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257C6-B7C5-406B-9423-2FF007EBB0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1568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06DFFA09-5914-491C-81A2-99DA3C163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CD135-FB8C-4068-8BC5-FD0152F302F4}" type="datetimeFigureOut">
              <a:rPr lang="ko-KR" altLang="en-US" smtClean="0"/>
              <a:t>2025-05-29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B67BA074-E595-4412-AA23-CB5CD81DA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1C5301D-827F-4CD5-8C8A-D2A29E632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257C6-B7C5-406B-9423-2FF007EBB0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5640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E7D3686-9C56-41EE-84FC-2C65E2A56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526B78E-D9EE-4B11-96E7-7AC4D5FA7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69976F6-FC5D-437D-BFE4-8B4E3C60C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AED2B48-187F-4E34-9E68-763C7E6E2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CD135-FB8C-4068-8BC5-FD0152F302F4}" type="datetimeFigureOut">
              <a:rPr lang="ko-KR" altLang="en-US" smtClean="0"/>
              <a:t>2025-05-29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4FBB49D-9FF6-4D0F-94EC-C5DBDF0CB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D20B364-7D06-4C28-8291-F6FE0B2B0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257C6-B7C5-406B-9423-2FF007EBB0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6608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5F7960-F2EE-459E-8901-402B8F09E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DD34EAE-9448-42C7-9638-44D971BD74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9BA5CFB-15CD-446E-B691-E6C9CC8933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9B550F2-4C30-4365-A7C1-AA59FEAE0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CD135-FB8C-4068-8BC5-FD0152F302F4}" type="datetimeFigureOut">
              <a:rPr lang="ko-KR" altLang="en-US" smtClean="0"/>
              <a:t>2025-05-29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5142F6C-C5BC-4D24-AE77-2CAA9A486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69B7D29-8728-43BC-8C07-82115386A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257C6-B7C5-406B-9423-2FF007EBB0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5523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F4B43B9-EEC2-4E62-B5D3-0F7DCE2A9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B9481C8-1F53-409C-9216-6D3F0D1D68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3E73EDE-D676-4815-BBF4-E370AF24B9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CD135-FB8C-4068-8BC5-FD0152F302F4}" type="datetimeFigureOut">
              <a:rPr lang="ko-KR" altLang="en-US" smtClean="0"/>
              <a:t>2025-05-29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83E1BA1-F170-4758-894D-8C0EDE78BA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C962124-E550-4E2B-8C20-68F0A40D3B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F257C6-B7C5-406B-9423-2FF007EBB0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9404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4" r:id="rId1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if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emf"/><Relationship Id="rId5" Type="http://schemas.openxmlformats.org/officeDocument/2006/relationships/image" Target="../media/image35.emf"/><Relationship Id="rId4" Type="http://schemas.openxmlformats.org/officeDocument/2006/relationships/image" Target="../media/image34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e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emf"/><Relationship Id="rId4" Type="http://schemas.openxmlformats.org/officeDocument/2006/relationships/image" Target="../media/image55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emf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emf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emf"/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emf"/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emf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emf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emf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emf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emf"/><Relationship Id="rId2" Type="http://schemas.openxmlformats.org/officeDocument/2006/relationships/image" Target="../media/image93.emf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emf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emf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emf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emf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97941" y="546931"/>
            <a:ext cx="11371152" cy="20736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solidFill>
                  <a:schemeClr val="tx1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Update on management of </a:t>
            </a:r>
          </a:p>
          <a:p>
            <a:pPr algn="ctr"/>
            <a:r>
              <a:rPr lang="en-US" altLang="ko-KR" sz="4800" b="1" dirty="0">
                <a:solidFill>
                  <a:schemeClr val="tx1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acute exacerbation of ILD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286408" y="5706737"/>
            <a:ext cx="5468293" cy="11512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>
                <a:solidFill>
                  <a:schemeClr val="tx1"/>
                </a:solidFill>
              </a:rPr>
              <a:t>경상국립대학교병원 </a:t>
            </a:r>
            <a:endParaRPr lang="en-US" altLang="ko-KR" sz="2400" b="1" dirty="0">
              <a:solidFill>
                <a:schemeClr val="tx1"/>
              </a:solidFill>
            </a:endParaRPr>
          </a:p>
          <a:p>
            <a:pPr algn="ctr"/>
            <a:r>
              <a:rPr lang="ko-KR" altLang="en-US" sz="2400" b="1" dirty="0">
                <a:solidFill>
                  <a:schemeClr val="tx1"/>
                </a:solidFill>
              </a:rPr>
              <a:t>호흡기알레르기내과 </a:t>
            </a:r>
            <a:endParaRPr lang="en-US" altLang="ko-KR" sz="2400" b="1" dirty="0">
              <a:solidFill>
                <a:schemeClr val="tx1"/>
              </a:solidFill>
            </a:endParaRPr>
          </a:p>
          <a:p>
            <a:pPr algn="ctr"/>
            <a:r>
              <a:rPr lang="ko-KR" altLang="en-US" sz="2400" b="1" dirty="0">
                <a:solidFill>
                  <a:schemeClr val="tx1"/>
                </a:solidFill>
              </a:rPr>
              <a:t>유정완 </a:t>
            </a:r>
          </a:p>
        </p:txBody>
      </p:sp>
    </p:spTree>
    <p:extLst>
      <p:ext uri="{BB962C8B-B14F-4D97-AF65-F5344CB8AC3E}">
        <p14:creationId xmlns:p14="http://schemas.microsoft.com/office/powerpoint/2010/main" val="2623538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1925" y="-36183"/>
            <a:ext cx="11613907" cy="1021162"/>
          </a:xfrm>
        </p:spPr>
        <p:txBody>
          <a:bodyPr>
            <a:normAutofit/>
          </a:bodyPr>
          <a:lstStyle/>
          <a:p>
            <a:pPr algn="ctr"/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Acute exacerbation of IPF    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027780"/>
              </p:ext>
            </p:extLst>
          </p:nvPr>
        </p:nvGraphicFramePr>
        <p:xfrm>
          <a:off x="381001" y="2616852"/>
          <a:ext cx="11394831" cy="35912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94831">
                  <a:extLst>
                    <a:ext uri="{9D8B030D-6E8A-4147-A177-3AD203B41FA5}">
                      <a16:colId xmlns:a16="http://schemas.microsoft.com/office/drawing/2014/main" val="3213968623"/>
                    </a:ext>
                  </a:extLst>
                </a:gridCol>
              </a:tblGrid>
              <a:tr h="81643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Diagnostic criteria </a:t>
                      </a:r>
                      <a:endParaRPr lang="ko-KR" alt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0287426"/>
                  </a:ext>
                </a:extLst>
              </a:tr>
              <a:tr h="575789">
                <a:tc>
                  <a:txBody>
                    <a:bodyPr/>
                    <a:lstStyle/>
                    <a:p>
                      <a:pPr marL="342900" indent="-34290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2400" b="1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Previous or concurrent diagnosis of  IPF </a:t>
                      </a:r>
                      <a:endParaRPr lang="ko-KR" alt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5640870"/>
                  </a:ext>
                </a:extLst>
              </a:tr>
              <a:tr h="559615">
                <a:tc>
                  <a:txBody>
                    <a:bodyPr/>
                    <a:lstStyle/>
                    <a:p>
                      <a:pPr marL="342900" indent="-34290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2400" b="1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Acute worsening or development of dyspnea typically &lt;1 month duration</a:t>
                      </a:r>
                      <a:endParaRPr lang="ko-KR" alt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3433137"/>
                  </a:ext>
                </a:extLst>
              </a:tr>
              <a:tr h="816431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2400" b="1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Computed tomography with new bilateral ground-glass opacity and/or consolidation superimposed on a background pattern consistent with UIP pattern</a:t>
                      </a:r>
                      <a:endParaRPr lang="ko-KR" alt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716728"/>
                  </a:ext>
                </a:extLst>
              </a:tr>
              <a:tr h="816431">
                <a:tc>
                  <a:txBody>
                    <a:bodyPr/>
                    <a:lstStyle/>
                    <a:p>
                      <a:pPr marL="342900" indent="-34290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2400" b="1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Deterioration not fully explained by cardiac failure or fluid overload</a:t>
                      </a:r>
                      <a:endParaRPr lang="ko-KR" alt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5671249"/>
                  </a:ext>
                </a:extLst>
              </a:tr>
            </a:tbl>
          </a:graphicData>
        </a:graphic>
      </p:graphicFrame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1084409"/>
              </p:ext>
            </p:extLst>
          </p:nvPr>
        </p:nvGraphicFramePr>
        <p:xfrm>
          <a:off x="381001" y="923203"/>
          <a:ext cx="11394831" cy="15571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94831">
                  <a:extLst>
                    <a:ext uri="{9D8B030D-6E8A-4147-A177-3AD203B41FA5}">
                      <a16:colId xmlns:a16="http://schemas.microsoft.com/office/drawing/2014/main" val="205609640"/>
                    </a:ext>
                  </a:extLst>
                </a:gridCol>
              </a:tblGrid>
              <a:tr h="734159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Definition </a:t>
                      </a:r>
                      <a:endParaRPr lang="ko-KR" altLang="en-US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8436481"/>
                  </a:ext>
                </a:extLst>
              </a:tr>
              <a:tr h="734159">
                <a:tc>
                  <a:txBody>
                    <a:bodyPr/>
                    <a:lstStyle/>
                    <a:p>
                      <a:r>
                        <a:rPr lang="en-US" altLang="ko-KR" sz="2400" b="1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An acute, clinically significant respiratory deterioration characterized by evidence of new widespread alveolar abnormality</a:t>
                      </a:r>
                      <a:endParaRPr lang="ko-KR" alt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1546410"/>
                  </a:ext>
                </a:extLst>
              </a:tr>
            </a:tbl>
          </a:graphicData>
        </a:graphic>
      </p:graphicFrame>
      <p:sp>
        <p:nvSpPr>
          <p:cNvPr id="5" name="직사각형 4"/>
          <p:cNvSpPr/>
          <p:nvPr/>
        </p:nvSpPr>
        <p:spPr>
          <a:xfrm>
            <a:off x="9113227" y="6307231"/>
            <a:ext cx="2983293" cy="459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AJRCCM 2016; 194 (3): 265-275</a:t>
            </a:r>
            <a:endParaRPr lang="ko-KR" altLang="en-US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BC14205C-996A-4221-B173-BF7D91C5718B}"/>
              </a:ext>
            </a:extLst>
          </p:cNvPr>
          <p:cNvSpPr/>
          <p:nvPr/>
        </p:nvSpPr>
        <p:spPr>
          <a:xfrm>
            <a:off x="381000" y="1944365"/>
            <a:ext cx="11394831" cy="30878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 and diagnostic criteria for </a:t>
            </a:r>
          </a:p>
          <a:p>
            <a:pPr algn="ctr"/>
            <a:r>
              <a:rPr lang="en-US" altLang="ko-KR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non-IPF AE-ILD (?)</a:t>
            </a:r>
            <a:endParaRPr lang="ko-KR" alt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185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7EE1356-34F1-4523-9160-78DDB6BEB4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36" y="95739"/>
            <a:ext cx="10388906" cy="871494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50FF5675-8BD0-47FE-86F0-C3E5F12D0144}"/>
              </a:ext>
            </a:extLst>
          </p:cNvPr>
          <p:cNvSpPr/>
          <p:nvPr/>
        </p:nvSpPr>
        <p:spPr>
          <a:xfrm>
            <a:off x="110169" y="1013551"/>
            <a:ext cx="11898216" cy="1090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 12: What would be an appropriate way of defining acute exacerbations of F-ILDs?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AADDE6B-E46A-4219-8470-4A88F39BD7F1}"/>
              </a:ext>
            </a:extLst>
          </p:cNvPr>
          <p:cNvSpPr/>
          <p:nvPr/>
        </p:nvSpPr>
        <p:spPr>
          <a:xfrm>
            <a:off x="110168" y="2148289"/>
            <a:ext cx="11898217" cy="42304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ko-K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Acute exacerbations of ILD are classically defined based on symptomatic and imaging changes, with new radiological abnormalities mostly seen in the form of ground-glass opacities that generally represent inflammation or lung injury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ko-K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group considered a less explored concept of acute worsening (or exacerbation) of “fibrosis” per se that may be relevant in the context of non-IPF ILDs;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ko-K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however, data on the risk factors for acute exacerbation of PPF are currently inadequate. 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8CC20EB4-83E7-402A-AA58-D50A8D34DC13}"/>
              </a:ext>
            </a:extLst>
          </p:cNvPr>
          <p:cNvSpPr/>
          <p:nvPr/>
        </p:nvSpPr>
        <p:spPr>
          <a:xfrm>
            <a:off x="9467384" y="6279618"/>
            <a:ext cx="2541001" cy="5508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 Respir J 2023; 61: 2103187</a:t>
            </a:r>
            <a:endParaRPr lang="ko-KR" altLang="en-US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523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C3F3E522-1150-4642-B954-97A4537248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3958" y="22302"/>
            <a:ext cx="6898676" cy="6858000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7CFE4541-9F9B-43D2-8BA7-698375ADACD7}"/>
              </a:ext>
            </a:extLst>
          </p:cNvPr>
          <p:cNvSpPr/>
          <p:nvPr/>
        </p:nvSpPr>
        <p:spPr>
          <a:xfrm>
            <a:off x="8593157" y="6158429"/>
            <a:ext cx="3448279" cy="6169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CHEST Critical Care 2023; 1(3):100020</a:t>
            </a:r>
            <a:endParaRPr lang="ko-KR" altLang="en-US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2755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D28E0CBB-27D9-4F58-AAA6-94A91ACF172F}"/>
              </a:ext>
            </a:extLst>
          </p:cNvPr>
          <p:cNvSpPr/>
          <p:nvPr/>
        </p:nvSpPr>
        <p:spPr>
          <a:xfrm>
            <a:off x="1586158" y="1386244"/>
            <a:ext cx="9617725" cy="13660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Pharmacologic therapy   </a:t>
            </a:r>
            <a:endParaRPr lang="ko-KR" altLang="en-US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FF2F23-4F46-4613-950F-9861BC51F0E0}"/>
              </a:ext>
            </a:extLst>
          </p:cNvPr>
          <p:cNvSpPr txBox="1"/>
          <p:nvPr/>
        </p:nvSpPr>
        <p:spPr>
          <a:xfrm>
            <a:off x="1889927" y="2884362"/>
            <a:ext cx="9010185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ko-KR" sz="3200" b="1" spc="-200" dirty="0">
                <a:ln w="3175"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Corticosteroid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ko-KR" sz="3200" b="1" spc="-200" dirty="0">
                <a:ln w="3175"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Immunosuppressive agents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ko-KR" sz="3200" b="1" spc="-200" dirty="0">
                <a:ln w="3175"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Antifibrotics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ko-KR" sz="3200" b="1" spc="-200" dirty="0">
                <a:ln w="3175"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New drug: </a:t>
            </a:r>
            <a:r>
              <a:rPr lang="en-US" altLang="ko-KR" sz="3200" b="1" spc="-200" dirty="0" err="1">
                <a:ln w="3175"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Nerandomilast</a:t>
            </a:r>
            <a:r>
              <a:rPr lang="en-US" altLang="ko-KR" sz="3200" b="1" spc="-200" dirty="0">
                <a:ln w="3175"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 (PDE4B inhibitor) </a:t>
            </a:r>
            <a:endParaRPr lang="ko-KR" altLang="en-US" sz="3200" b="1" spc="-200" dirty="0">
              <a:ln w="3175">
                <a:solidFill>
                  <a:schemeClr val="tx1">
                    <a:lumMod val="75000"/>
                    <a:lumOff val="25000"/>
                    <a:alpha val="10000"/>
                  </a:schemeClr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0009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B2093C7D-C004-4686-BE3D-B4C8DBCB8E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02" t="2074" r="1511" b="11373"/>
          <a:stretch/>
        </p:blipFill>
        <p:spPr>
          <a:xfrm>
            <a:off x="838200" y="33051"/>
            <a:ext cx="9866980" cy="5169515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AD641F4F-D88F-4C52-8E4D-AC8BB22E47B1}"/>
              </a:ext>
            </a:extLst>
          </p:cNvPr>
          <p:cNvSpPr/>
          <p:nvPr/>
        </p:nvSpPr>
        <p:spPr>
          <a:xfrm>
            <a:off x="9511918" y="6387876"/>
            <a:ext cx="2680082" cy="3777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AJRCCM 2011; 183: 788-824</a:t>
            </a:r>
          </a:p>
          <a:p>
            <a:pPr algn="ctr"/>
            <a:r>
              <a:rPr lang="en-US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AJRCCM 2022; 205: 18-47</a:t>
            </a:r>
            <a:endParaRPr lang="ko-KR" altLang="en-US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내용 개체 틀 2">
            <a:extLst>
              <a:ext uri="{FF2B5EF4-FFF2-40B4-BE49-F238E27FC236}">
                <a16:creationId xmlns:a16="http://schemas.microsoft.com/office/drawing/2014/main" id="{66DFC15E-0ED5-4A82-A687-2EEC789345C8}"/>
              </a:ext>
            </a:extLst>
          </p:cNvPr>
          <p:cNvSpPr txBox="1">
            <a:spLocks/>
          </p:cNvSpPr>
          <p:nvPr/>
        </p:nvSpPr>
        <p:spPr>
          <a:xfrm>
            <a:off x="838200" y="5249817"/>
            <a:ext cx="10515600" cy="143551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u"/>
            </a:pPr>
            <a:r>
              <a:rPr lang="en-US" altLang="ko-K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Weak recommendation, very low-quality evidence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 published or planned RCTs for AE-IPF 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Expert opinion, no specific guidance on dose, route and duration </a:t>
            </a:r>
            <a:endParaRPr lang="ko-KR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8CBABEF-ACAE-47A2-9074-E0573A1B725F}"/>
              </a:ext>
            </a:extLst>
          </p:cNvPr>
          <p:cNvSpPr/>
          <p:nvPr/>
        </p:nvSpPr>
        <p:spPr>
          <a:xfrm>
            <a:off x="5960125" y="3360145"/>
            <a:ext cx="2644048" cy="50677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81683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096"/>
            <a:ext cx="5397720" cy="2196266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32944" y="2264972"/>
            <a:ext cx="7755981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2016/1/1-2018/12/31, Retrospective single center study</a:t>
            </a:r>
          </a:p>
          <a:p>
            <a:r>
              <a:rPr lang="en-US" altLang="ko-K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182 patients with AE-ILD (117 IPF and 65 non-IPF admitted to ED)</a:t>
            </a:r>
          </a:p>
          <a:p>
            <a:r>
              <a:rPr lang="en-US" altLang="ko-K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 dose ( 0.5-1mg/kg) </a:t>
            </a:r>
            <a:r>
              <a:rPr lang="en-US" altLang="ko-KR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vs</a:t>
            </a:r>
            <a:r>
              <a:rPr lang="en-US" altLang="ko-K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high dose (&gt;1mg/kg) prednisolone therapy </a:t>
            </a:r>
            <a:endParaRPr lang="ko-KR" alt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7738712" y="6333423"/>
            <a:ext cx="4321743" cy="4331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Scientific Reports 2021; 11:5762</a:t>
            </a:r>
            <a:endParaRPr lang="ko-KR" altLang="en-US" sz="16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C5C64289-3EBC-4FC1-AC9A-C9736058DE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223" y="3695368"/>
            <a:ext cx="7589582" cy="2969837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8D87E03E-AE4B-45CD-974B-439F8A73BD1F}"/>
              </a:ext>
            </a:extLst>
          </p:cNvPr>
          <p:cNvSpPr/>
          <p:nvPr/>
        </p:nvSpPr>
        <p:spPr>
          <a:xfrm>
            <a:off x="130223" y="5761824"/>
            <a:ext cx="7589582" cy="2533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B6924A6-4578-4812-94A4-DCCEB6A2645A}"/>
              </a:ext>
            </a:extLst>
          </p:cNvPr>
          <p:cNvSpPr/>
          <p:nvPr/>
        </p:nvSpPr>
        <p:spPr>
          <a:xfrm>
            <a:off x="130223" y="3216983"/>
            <a:ext cx="7107860" cy="4783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 factors related to 90-day mortality</a:t>
            </a:r>
            <a:endParaRPr lang="ko-KR" alt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2697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66" y="1712018"/>
            <a:ext cx="4184118" cy="3343559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7214" y="2002541"/>
            <a:ext cx="3774899" cy="2925547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2113" y="2066285"/>
            <a:ext cx="3843026" cy="2925547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624254" y="5055577"/>
            <a:ext cx="3472960" cy="40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 patients </a:t>
            </a:r>
            <a:endParaRPr lang="ko-KR" alt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4399153" y="5055577"/>
            <a:ext cx="3472960" cy="40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IPF patients </a:t>
            </a:r>
            <a:endParaRPr lang="ko-KR" alt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8242179" y="5055577"/>
            <a:ext cx="3472960" cy="40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Non-IPF ILD patients  </a:t>
            </a:r>
            <a:endParaRPr lang="ko-KR" alt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8077669" y="6271332"/>
            <a:ext cx="4018851" cy="4331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Scientific Reports 2021; 11:5762</a:t>
            </a:r>
            <a:endParaRPr lang="ko-KR" altLang="en-US" sz="16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7AC6CA05-70E4-495D-942B-4CB15A262A3E}"/>
              </a:ext>
            </a:extLst>
          </p:cNvPr>
          <p:cNvSpPr/>
          <p:nvPr/>
        </p:nvSpPr>
        <p:spPr>
          <a:xfrm>
            <a:off x="211756" y="517567"/>
            <a:ext cx="10886173" cy="11069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Kaplan–Meier survival curves according to corticosteroid use</a:t>
            </a:r>
            <a:endParaRPr lang="ko-KR" alt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7988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AB6065E4-5C49-4F07-B943-45B69E1D16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86" y="175044"/>
            <a:ext cx="6777053" cy="1494011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BDA5E7A8-2C2D-46C0-9F7C-569937DF97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512" y="0"/>
            <a:ext cx="5104105" cy="6444867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ABD8509B-D454-47A8-BBF0-83D602C3C955}"/>
              </a:ext>
            </a:extLst>
          </p:cNvPr>
          <p:cNvSpPr/>
          <p:nvPr/>
        </p:nvSpPr>
        <p:spPr>
          <a:xfrm>
            <a:off x="145283" y="1976924"/>
            <a:ext cx="6538660" cy="40893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Retrospective study, January 2013 – December 2021</a:t>
            </a:r>
          </a:p>
          <a:p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238 patients with AE-IPF with corticosteroids</a:t>
            </a:r>
          </a:p>
          <a:p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Pulse regimen group (</a:t>
            </a:r>
            <a:r>
              <a:rPr lang="en-US" altLang="ko-KR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mPD</a:t>
            </a:r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≥ 250 mg/d or equivalent) </a:t>
            </a:r>
          </a:p>
          <a:p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Non-pulse regimen group ( </a:t>
            </a:r>
            <a:r>
              <a:rPr lang="en-US" altLang="ko-KR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mPD</a:t>
            </a:r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1mg/kg/d)</a:t>
            </a:r>
          </a:p>
          <a:p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Survival outcomes : 3- and 12- month survival  </a:t>
            </a:r>
            <a:endParaRPr lang="ko-KR" alt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A5B8A404-58E0-4CD6-A59A-EA2BA78FB653}"/>
              </a:ext>
            </a:extLst>
          </p:cNvPr>
          <p:cNvSpPr/>
          <p:nvPr/>
        </p:nvSpPr>
        <p:spPr>
          <a:xfrm>
            <a:off x="9452660" y="6439687"/>
            <a:ext cx="2633031" cy="4183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Respirology</a:t>
            </a:r>
            <a:r>
              <a:rPr lang="en-US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2024;29:235–242</a:t>
            </a:r>
            <a:endParaRPr lang="ko-KR" altLang="en-US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15197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7BE3F1D6-D091-4B3E-8114-2CE38571C6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92"/>
          <a:stretch/>
        </p:blipFill>
        <p:spPr>
          <a:xfrm>
            <a:off x="190431" y="27542"/>
            <a:ext cx="8961440" cy="6775373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C341B1B8-151A-4800-B30A-C2B98997C5DC}"/>
              </a:ext>
            </a:extLst>
          </p:cNvPr>
          <p:cNvSpPr/>
          <p:nvPr/>
        </p:nvSpPr>
        <p:spPr>
          <a:xfrm>
            <a:off x="9566841" y="6129988"/>
            <a:ext cx="2434728" cy="6839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Respirology</a:t>
            </a:r>
            <a:r>
              <a:rPr lang="en-US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2024;29:235–242</a:t>
            </a:r>
            <a:endParaRPr lang="ko-KR" altLang="en-US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A8F1D5F-B19C-4FE0-8315-4476E61C2C97}"/>
              </a:ext>
            </a:extLst>
          </p:cNvPr>
          <p:cNvSpPr/>
          <p:nvPr/>
        </p:nvSpPr>
        <p:spPr>
          <a:xfrm>
            <a:off x="385590" y="6015209"/>
            <a:ext cx="8637224" cy="25338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8425681-F55F-436F-A9FB-0FEE3DB4BCB2}"/>
              </a:ext>
            </a:extLst>
          </p:cNvPr>
          <p:cNvSpPr/>
          <p:nvPr/>
        </p:nvSpPr>
        <p:spPr>
          <a:xfrm>
            <a:off x="385590" y="4164376"/>
            <a:ext cx="8637224" cy="161947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454441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2E4D4E0A-A8CE-4DAD-99D4-23DF9E6AFE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5095" y="819978"/>
            <a:ext cx="9501809" cy="5218043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87AA2A7E-777F-489C-9A1B-EA982830B664}"/>
              </a:ext>
            </a:extLst>
          </p:cNvPr>
          <p:cNvSpPr/>
          <p:nvPr/>
        </p:nvSpPr>
        <p:spPr>
          <a:xfrm>
            <a:off x="9680681" y="6132742"/>
            <a:ext cx="2434728" cy="6839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Respirology</a:t>
            </a:r>
            <a:r>
              <a:rPr lang="en-US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2024;29:235–242</a:t>
            </a:r>
            <a:endParaRPr lang="ko-KR" altLang="en-US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586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4F1381-FC26-4892-9ABA-2F8867073FE0}"/>
              </a:ext>
            </a:extLst>
          </p:cNvPr>
          <p:cNvSpPr txBox="1"/>
          <p:nvPr/>
        </p:nvSpPr>
        <p:spPr>
          <a:xfrm>
            <a:off x="815234" y="255718"/>
            <a:ext cx="632369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>
                <a:ln w="3175">
                  <a:solidFill>
                    <a:schemeClr val="tx2">
                      <a:alpha val="1000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CONTENTS</a:t>
            </a:r>
            <a:endParaRPr lang="ko-KR" altLang="en-US" sz="4000" b="1" dirty="0">
              <a:ln w="3175">
                <a:solidFill>
                  <a:schemeClr val="tx2">
                    <a:alpha val="10000"/>
                  </a:schemeClr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BCD13C-E432-42BF-9C6A-BCEA9323A322}"/>
              </a:ext>
            </a:extLst>
          </p:cNvPr>
          <p:cNvSpPr txBox="1"/>
          <p:nvPr/>
        </p:nvSpPr>
        <p:spPr>
          <a:xfrm>
            <a:off x="1208143" y="1077825"/>
            <a:ext cx="6824929" cy="646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altLang="ko-KR" sz="3600" b="1" spc="-200" dirty="0">
                <a:ln w="3175"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 Epidemiology  </a:t>
            </a:r>
            <a:endParaRPr lang="ko-KR" altLang="en-US" sz="3600" b="1" spc="-200" dirty="0">
              <a:ln w="3175">
                <a:solidFill>
                  <a:schemeClr val="tx1">
                    <a:lumMod val="75000"/>
                    <a:lumOff val="25000"/>
                    <a:alpha val="10000"/>
                  </a:schemeClr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97739F-233E-4E5B-8D19-8F15D5A45C1C}"/>
              </a:ext>
            </a:extLst>
          </p:cNvPr>
          <p:cNvSpPr txBox="1"/>
          <p:nvPr/>
        </p:nvSpPr>
        <p:spPr>
          <a:xfrm>
            <a:off x="1208143" y="1930012"/>
            <a:ext cx="634302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altLang="ko-KR" sz="3600" b="1" spc="-200" dirty="0">
                <a:ln w="3175"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 Definition and diagnosis</a:t>
            </a:r>
            <a:endParaRPr lang="ko-KR" altLang="en-US" sz="3600" b="1" spc="-200" dirty="0">
              <a:ln w="3175">
                <a:solidFill>
                  <a:schemeClr val="tx1">
                    <a:lumMod val="75000"/>
                    <a:lumOff val="25000"/>
                    <a:alpha val="10000"/>
                  </a:schemeClr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E09A53-B02B-4AE9-BFF6-26E287F69BD7}"/>
              </a:ext>
            </a:extLst>
          </p:cNvPr>
          <p:cNvSpPr txBox="1"/>
          <p:nvPr/>
        </p:nvSpPr>
        <p:spPr>
          <a:xfrm>
            <a:off x="1208143" y="2864912"/>
            <a:ext cx="643837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altLang="ko-KR" sz="3600" b="1" spc="-200" dirty="0">
                <a:ln w="3175"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 Pharmacologic Therapy</a:t>
            </a:r>
            <a:endParaRPr lang="ko-KR" altLang="en-US" sz="3600" b="1" spc="-200" dirty="0">
              <a:ln w="3175">
                <a:solidFill>
                  <a:schemeClr val="tx1">
                    <a:lumMod val="75000"/>
                    <a:lumOff val="25000"/>
                    <a:alpha val="10000"/>
                  </a:schemeClr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D7239F-C6DB-4A14-9CFA-771FFA5E8D79}"/>
              </a:ext>
            </a:extLst>
          </p:cNvPr>
          <p:cNvSpPr txBox="1"/>
          <p:nvPr/>
        </p:nvSpPr>
        <p:spPr>
          <a:xfrm>
            <a:off x="1713563" y="3455490"/>
            <a:ext cx="909196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ko-KR" sz="3200" b="1" spc="-200" dirty="0">
                <a:ln w="3175"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Corticosteroid and/or Immunosuppressive agents  </a:t>
            </a:r>
            <a:endParaRPr lang="ko-KR" altLang="en-US" sz="3200" b="1" spc="-200" dirty="0">
              <a:ln w="3175">
                <a:solidFill>
                  <a:schemeClr val="tx1">
                    <a:lumMod val="75000"/>
                    <a:lumOff val="25000"/>
                    <a:alpha val="10000"/>
                  </a:schemeClr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9418D2-8751-4FBB-8343-F194B15546A7}"/>
              </a:ext>
            </a:extLst>
          </p:cNvPr>
          <p:cNvSpPr txBox="1"/>
          <p:nvPr/>
        </p:nvSpPr>
        <p:spPr>
          <a:xfrm>
            <a:off x="1743297" y="4074009"/>
            <a:ext cx="909196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ko-KR" sz="3200" b="1" spc="-200" dirty="0">
                <a:ln w="3175"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Antifibrotic agents: </a:t>
            </a:r>
            <a:r>
              <a:rPr lang="en-US" altLang="ko-KR" sz="3200" b="1" spc="-200" dirty="0" err="1">
                <a:ln w="3175"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Nintedanib</a:t>
            </a:r>
            <a:r>
              <a:rPr lang="en-US" altLang="ko-KR" sz="3200" b="1" spc="-200" dirty="0">
                <a:ln w="3175"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 and Pirfenidone  </a:t>
            </a:r>
            <a:endParaRPr lang="ko-KR" altLang="en-US" sz="3200" b="1" spc="-200" dirty="0">
              <a:ln w="3175">
                <a:solidFill>
                  <a:schemeClr val="tx1">
                    <a:lumMod val="75000"/>
                    <a:lumOff val="25000"/>
                    <a:alpha val="10000"/>
                  </a:schemeClr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1A79B6-5EE3-47D0-B1FA-50C99E8076FC}"/>
              </a:ext>
            </a:extLst>
          </p:cNvPr>
          <p:cNvSpPr txBox="1"/>
          <p:nvPr/>
        </p:nvSpPr>
        <p:spPr>
          <a:xfrm>
            <a:off x="1743297" y="4692532"/>
            <a:ext cx="909196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ko-KR" sz="3200" b="1" spc="-200" dirty="0">
                <a:ln w="3175"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 PDE4B</a:t>
            </a:r>
            <a:r>
              <a:rPr lang="ko-KR" altLang="en-US" sz="3200" b="1" spc="-200" dirty="0">
                <a:ln w="3175"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spc="-200" dirty="0">
                <a:ln w="3175"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inhibitor:</a:t>
            </a:r>
            <a:r>
              <a:rPr lang="ko-KR" altLang="en-US" sz="3200" b="1" spc="-200" dirty="0">
                <a:ln w="3175"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spc="-200" dirty="0" err="1">
                <a:ln w="3175"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Nerandomilast</a:t>
            </a:r>
            <a:r>
              <a:rPr lang="en-US" altLang="ko-KR" sz="3200" b="1" spc="-200" dirty="0">
                <a:ln w="3175"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ko-KR" altLang="en-US" sz="3200" b="1" spc="-200" dirty="0">
              <a:ln w="3175">
                <a:solidFill>
                  <a:schemeClr val="tx1">
                    <a:lumMod val="75000"/>
                    <a:lumOff val="25000"/>
                    <a:alpha val="10000"/>
                  </a:schemeClr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0791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46606EE4-A4CC-4A80-A1C4-592B49AB4F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534" y="119391"/>
            <a:ext cx="10885743" cy="6275964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BD4DC209-CB67-4F81-9E88-A85670B4629B}"/>
              </a:ext>
            </a:extLst>
          </p:cNvPr>
          <p:cNvSpPr/>
          <p:nvPr/>
        </p:nvSpPr>
        <p:spPr>
          <a:xfrm>
            <a:off x="9757272" y="6320031"/>
            <a:ext cx="2434728" cy="4939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Respirology</a:t>
            </a:r>
            <a:r>
              <a:rPr lang="en-US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2024;29:235–242</a:t>
            </a:r>
            <a:endParaRPr lang="ko-KR" altLang="en-US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9B31D3A-65DA-4E07-9A23-73438B0BF62D}"/>
              </a:ext>
            </a:extLst>
          </p:cNvPr>
          <p:cNvSpPr/>
          <p:nvPr/>
        </p:nvSpPr>
        <p:spPr>
          <a:xfrm>
            <a:off x="749147" y="3139807"/>
            <a:ext cx="10289754" cy="2891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BEF4C29-CB76-4508-81C2-55EA594E6C55}"/>
              </a:ext>
            </a:extLst>
          </p:cNvPr>
          <p:cNvSpPr/>
          <p:nvPr/>
        </p:nvSpPr>
        <p:spPr>
          <a:xfrm>
            <a:off x="764723" y="6013374"/>
            <a:ext cx="10349459" cy="2891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32678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645DBA2-BE48-4F53-92F5-C08FB0D7B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704"/>
            <a:ext cx="10515600" cy="967915"/>
          </a:xfrm>
        </p:spPr>
        <p:txBody>
          <a:bodyPr>
            <a:normAutofit fontScale="90000"/>
          </a:bodyPr>
          <a:lstStyle/>
          <a:p>
            <a:r>
              <a:rPr lang="en-US" altLang="ko-KR" sz="3600" b="1" dirty="0">
                <a:latin typeface="Arial" panose="020B0604020202020204" pitchFamily="34" charset="0"/>
                <a:cs typeface="Arial" panose="020B0604020202020204" pitchFamily="34" charset="0"/>
              </a:rPr>
              <a:t>Overall survival of propensity score-matched groups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 descr="C:\Users\형권형\OneDrive\바탕 화면\pf박지명 연구\Final\Respirology\KM0811_m.tiff">
            <a:extLst>
              <a:ext uri="{FF2B5EF4-FFF2-40B4-BE49-F238E27FC236}">
                <a16:creationId xmlns:a16="http://schemas.microsoft.com/office/drawing/2014/main" id="{F6414713-BFC8-4961-BED9-B79BA909365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730" y="910799"/>
            <a:ext cx="9185765" cy="503640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396800C3-9234-442E-994B-741BF5891458}"/>
              </a:ext>
            </a:extLst>
          </p:cNvPr>
          <p:cNvSpPr/>
          <p:nvPr/>
        </p:nvSpPr>
        <p:spPr>
          <a:xfrm>
            <a:off x="9680681" y="6132742"/>
            <a:ext cx="2434728" cy="6839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Respirology</a:t>
            </a:r>
            <a:r>
              <a:rPr lang="en-US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2024;29:235–242</a:t>
            </a:r>
            <a:endParaRPr lang="ko-KR" altLang="en-US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72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5217613"/>
              </p:ext>
            </p:extLst>
          </p:nvPr>
        </p:nvGraphicFramePr>
        <p:xfrm>
          <a:off x="85725" y="1047750"/>
          <a:ext cx="12011025" cy="50870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8732">
                  <a:extLst>
                    <a:ext uri="{9D8B030D-6E8A-4147-A177-3AD203B41FA5}">
                      <a16:colId xmlns:a16="http://schemas.microsoft.com/office/drawing/2014/main" val="3125495535"/>
                    </a:ext>
                  </a:extLst>
                </a:gridCol>
                <a:gridCol w="3099933">
                  <a:extLst>
                    <a:ext uri="{9D8B030D-6E8A-4147-A177-3AD203B41FA5}">
                      <a16:colId xmlns:a16="http://schemas.microsoft.com/office/drawing/2014/main" val="2968211827"/>
                    </a:ext>
                  </a:extLst>
                </a:gridCol>
                <a:gridCol w="2586763">
                  <a:extLst>
                    <a:ext uri="{9D8B030D-6E8A-4147-A177-3AD203B41FA5}">
                      <a16:colId xmlns:a16="http://schemas.microsoft.com/office/drawing/2014/main" val="2433019576"/>
                    </a:ext>
                  </a:extLst>
                </a:gridCol>
                <a:gridCol w="2369242">
                  <a:extLst>
                    <a:ext uri="{9D8B030D-6E8A-4147-A177-3AD203B41FA5}">
                      <a16:colId xmlns:a16="http://schemas.microsoft.com/office/drawing/2014/main" val="3190486979"/>
                    </a:ext>
                  </a:extLst>
                </a:gridCol>
                <a:gridCol w="1846355">
                  <a:extLst>
                    <a:ext uri="{9D8B030D-6E8A-4147-A177-3AD203B41FA5}">
                      <a16:colId xmlns:a16="http://schemas.microsoft.com/office/drawing/2014/main" val="2813758119"/>
                    </a:ext>
                  </a:extLst>
                </a:gridCol>
              </a:tblGrid>
              <a:tr h="69789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NCT no.</a:t>
                      </a:r>
                      <a:endParaRPr lang="ko-KR" alt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</a:t>
                      </a:r>
                      <a:r>
                        <a:rPr lang="en-US" altLang="ko-KR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ko-KR" alt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Conditions</a:t>
                      </a:r>
                      <a:endParaRPr lang="ko-KR" alt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Interventions</a:t>
                      </a:r>
                      <a:endParaRPr lang="ko-KR" alt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Locations</a:t>
                      </a:r>
                      <a:r>
                        <a:rPr lang="en-US" altLang="ko-KR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ko-KR" alt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1080729"/>
                  </a:ext>
                </a:extLst>
              </a:tr>
              <a:tr h="1439946">
                <a:tc>
                  <a:txBody>
                    <a:bodyPr/>
                    <a:lstStyle/>
                    <a:p>
                      <a:r>
                        <a:rPr lang="en-US" altLang="ko-KR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NCT04996303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1800" b="1" i="0" u="none" strike="noStrike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Efficacy of Steroid Pulse Therapy in Acute Exacerbation of Idiopathic Pulmonary Fibrosis (AE-IPF) Admitted in ER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1800" b="1" i="0" u="none" strike="noStrike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Idiopathic Pulmonary Fibrosis With Acute</a:t>
                      </a:r>
                    </a:p>
                    <a:p>
                      <a:r>
                        <a:rPr lang="en-US" altLang="ko-KR" sz="1800" b="1" i="0" u="none" strike="noStrike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Exacerbation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1800" b="1" i="0" u="none" strike="noStrike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•Drug: Routine steroid administration group</a:t>
                      </a:r>
                    </a:p>
                    <a:p>
                      <a:r>
                        <a:rPr lang="en-US" altLang="ko-KR" sz="1800" b="1" i="0" u="none" strike="noStrike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•Device: Steroid pulse therapy group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1800" b="1" i="0" u="none" strike="noStrike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Severance Hospital, </a:t>
                      </a:r>
                      <a:r>
                        <a:rPr lang="en-US" altLang="ko-KR" sz="1800" b="1" i="0" u="none" strike="noStrike" kern="120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Yonsei</a:t>
                      </a:r>
                      <a:r>
                        <a:rPr lang="en-US" altLang="ko-KR" sz="1800" b="1" i="0" u="none" strike="noStrike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University College of Medicine,</a:t>
                      </a:r>
                    </a:p>
                    <a:p>
                      <a:r>
                        <a:rPr lang="en-US" altLang="ko-KR" sz="1800" b="1" i="0" u="none" strike="noStrike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Seoul, Korea, Republic of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0996926"/>
                  </a:ext>
                </a:extLst>
              </a:tr>
              <a:tr h="697891">
                <a:tc>
                  <a:txBody>
                    <a:bodyPr/>
                    <a:lstStyle/>
                    <a:p>
                      <a:r>
                        <a:rPr lang="en-US" altLang="ko-K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NCT03286556</a:t>
                      </a:r>
                    </a:p>
                    <a:p>
                      <a:r>
                        <a:rPr lang="en-US" altLang="ko-K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(STRIVE-IPF)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18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Autoantibody Reduction for Acute Exacerbations of Idiopathic</a:t>
                      </a:r>
                    </a:p>
                    <a:p>
                      <a:r>
                        <a:rPr lang="en-US" altLang="ko-KR" sz="18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Pulmonary Fibrosis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18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•Idiopathic Pulmonary Fibrosis, Acute Fatal</a:t>
                      </a:r>
                    </a:p>
                    <a:p>
                      <a:r>
                        <a:rPr lang="en-US" altLang="ko-KR" sz="18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Form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18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•Drug: Autoantibody Reductive Therapy</a:t>
                      </a:r>
                    </a:p>
                    <a:p>
                      <a:r>
                        <a:rPr lang="en-US" altLang="ko-KR" sz="18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•Drug: Treatment as Usual (TAU)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USA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6118184"/>
                  </a:ext>
                </a:extLst>
              </a:tr>
              <a:tr h="697891">
                <a:tc>
                  <a:txBody>
                    <a:bodyPr/>
                    <a:lstStyle/>
                    <a:p>
                      <a:r>
                        <a:rPr lang="en-US" altLang="ko-K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NCT03584802</a:t>
                      </a:r>
                    </a:p>
                    <a:p>
                      <a:r>
                        <a:rPr lang="en-US" altLang="ko-K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(EXCHANGE-IPF)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18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Therapeutic Plasma Exchange, Rituximab and IV Ig for</a:t>
                      </a:r>
                    </a:p>
                    <a:p>
                      <a:r>
                        <a:rPr lang="en-US" altLang="ko-KR" sz="18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Severe Acute Exacerbation of IPF Admitted in ICU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18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Exacerbation of Idiopathic Pulmonary</a:t>
                      </a:r>
                    </a:p>
                    <a:p>
                      <a:r>
                        <a:rPr lang="en-US" altLang="ko-KR" sz="18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Fibrosis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18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Other: Therapeutic plasma exchanges</a:t>
                      </a:r>
                    </a:p>
                    <a:p>
                      <a:r>
                        <a:rPr lang="en-US" altLang="ko-KR" sz="18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•Other: Conventional treatment of AE-IPF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fr-FR" altLang="ko-KR" sz="18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Hôpital Bichat Claude Bernard, Paris, France</a:t>
                      </a:r>
                      <a:endParaRPr lang="ko-KR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0695691"/>
                  </a:ext>
                </a:extLst>
              </a:tr>
            </a:tbl>
          </a:graphicData>
        </a:graphic>
      </p:graphicFrame>
      <p:sp>
        <p:nvSpPr>
          <p:cNvPr id="3" name="직사각형 2"/>
          <p:cNvSpPr/>
          <p:nvPr/>
        </p:nvSpPr>
        <p:spPr>
          <a:xfrm>
            <a:off x="285750" y="114300"/>
            <a:ext cx="11639550" cy="9334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Ongoing trials for AE-IPF treatment</a:t>
            </a:r>
            <a:endParaRPr lang="ko-KR" altLang="en-US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6460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48D682B4-F0A6-4446-8190-1018E4F095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28" y="50010"/>
            <a:ext cx="7822415" cy="1404024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8552D21E-CFA1-4B7E-B9C7-2650E4A5F7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619" y="1454308"/>
            <a:ext cx="6082827" cy="5230309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26261EAC-B777-4389-9C2C-E68900C71D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9071" y="3194352"/>
            <a:ext cx="5865293" cy="3282308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F9B650E8-A91D-46B5-9AEF-58F69D7E9A75}"/>
              </a:ext>
            </a:extLst>
          </p:cNvPr>
          <p:cNvSpPr/>
          <p:nvPr/>
        </p:nvSpPr>
        <p:spPr>
          <a:xfrm>
            <a:off x="9615569" y="6387611"/>
            <a:ext cx="2478795" cy="4703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Thorax 2025;80:140–149</a:t>
            </a:r>
            <a:endParaRPr lang="ko-KR" altLang="en-US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6348A44-8B18-4A70-B3B0-0B13345114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51813" y="325432"/>
            <a:ext cx="2782957" cy="914400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1B3EB137-E614-4C55-863A-9A835ACE74C0}"/>
              </a:ext>
            </a:extLst>
          </p:cNvPr>
          <p:cNvSpPr/>
          <p:nvPr/>
        </p:nvSpPr>
        <p:spPr>
          <a:xfrm>
            <a:off x="7076400" y="1321837"/>
            <a:ext cx="3540206" cy="9612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studies: all ILD subtypes</a:t>
            </a:r>
          </a:p>
          <a:p>
            <a:pPr algn="ctr"/>
            <a:r>
              <a:rPr lang="en-US" altLang="ko-K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studies: only IPF </a:t>
            </a:r>
            <a:endParaRPr lang="ko-KR" alt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433A761-62D2-44C9-A810-E6D082786404}"/>
              </a:ext>
            </a:extLst>
          </p:cNvPr>
          <p:cNvSpPr/>
          <p:nvPr/>
        </p:nvSpPr>
        <p:spPr>
          <a:xfrm>
            <a:off x="6821313" y="2268661"/>
            <a:ext cx="403365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Various definition of exacerbation </a:t>
            </a:r>
          </a:p>
          <a:p>
            <a:pPr algn="ctr"/>
            <a:r>
              <a:rPr lang="en-US" altLang="ko-K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Definition of high dose steroid with variations in dosage</a:t>
            </a:r>
            <a:endParaRPr lang="ko-KR" alt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998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8DA408AE-C4CD-41D2-BDDE-2C374CB1E2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83" y="70940"/>
            <a:ext cx="7593895" cy="1291932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1E1B35C8-7DA0-43C6-A935-21A18DD9E1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83" y="2049494"/>
            <a:ext cx="6363207" cy="4148166"/>
          </a:xfrm>
          <a:prstGeom prst="rect">
            <a:avLst/>
          </a:prstGeom>
          <a:noFill/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1B97FB10-BB7E-42D1-BD43-C82C3C76D044}"/>
              </a:ext>
            </a:extLst>
          </p:cNvPr>
          <p:cNvSpPr/>
          <p:nvPr/>
        </p:nvSpPr>
        <p:spPr>
          <a:xfrm>
            <a:off x="8185533" y="6302988"/>
            <a:ext cx="3876100" cy="4289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Arthritis and rheumatology  2024; 76: 1182-1200</a:t>
            </a:r>
            <a:endParaRPr lang="ko-KR" altLang="en-US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D9F7C532-6FD5-408F-9AB2-CC84DDD06A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2831" y="1106733"/>
            <a:ext cx="5585037" cy="5251340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D14CC10A-5D6B-4BE4-883C-87AE07AC62BC}"/>
              </a:ext>
            </a:extLst>
          </p:cNvPr>
          <p:cNvSpPr/>
          <p:nvPr/>
        </p:nvSpPr>
        <p:spPr>
          <a:xfrm>
            <a:off x="6592831" y="1106733"/>
            <a:ext cx="5527386" cy="153731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591355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/>
          <a:srcRect b="60592"/>
          <a:stretch/>
        </p:blipFill>
        <p:spPr>
          <a:xfrm>
            <a:off x="90315" y="89208"/>
            <a:ext cx="10507396" cy="1516568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8968304" y="6456355"/>
            <a:ext cx="2905125" cy="323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Lancet Respir Med 2022; 10: 26-34</a:t>
            </a:r>
            <a:endParaRPr lang="ko-KR" altLang="en-US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882B0C2-44E4-43BB-BFCA-713DBA7611A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38" r="3460" b="13468"/>
          <a:stretch/>
        </p:blipFill>
        <p:spPr>
          <a:xfrm>
            <a:off x="7228482" y="2863127"/>
            <a:ext cx="4963518" cy="3593228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0F769EA3-84BB-458C-AE54-FA83F830B6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14" y="3786789"/>
            <a:ext cx="7099707" cy="1987918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2D4FBB64-D0C5-4B1E-AF75-F64A1C6CEB61}"/>
              </a:ext>
            </a:extLst>
          </p:cNvPr>
          <p:cNvSpPr/>
          <p:nvPr/>
        </p:nvSpPr>
        <p:spPr>
          <a:xfrm>
            <a:off x="33453" y="1580345"/>
            <a:ext cx="7627434" cy="17092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 hospitals in France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2016/1/22-2018/7/19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Adult Patients (≥18 years) with AE and suspected AE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Primary end point: 3-month all-cause mortality </a:t>
            </a:r>
          </a:p>
        </p:txBody>
      </p:sp>
    </p:spTree>
    <p:extLst>
      <p:ext uri="{BB962C8B-B14F-4D97-AF65-F5344CB8AC3E}">
        <p14:creationId xmlns:p14="http://schemas.microsoft.com/office/powerpoint/2010/main" val="20091672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73B407B5-FEEE-4107-A075-1FDDBC963E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29" y="129627"/>
            <a:ext cx="9492859" cy="2547472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F0262A59-1274-42ED-976C-F96DAB620512}"/>
              </a:ext>
            </a:extLst>
          </p:cNvPr>
          <p:cNvSpPr/>
          <p:nvPr/>
        </p:nvSpPr>
        <p:spPr>
          <a:xfrm>
            <a:off x="8791460" y="6092328"/>
            <a:ext cx="3205909" cy="5949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Lancet Respir Med </a:t>
            </a:r>
            <a:r>
              <a:rPr lang="en-US" altLang="ko-KR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2023; 11: 45–54 </a:t>
            </a:r>
            <a:endParaRPr lang="ko-KR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D267F55-8A98-4727-A252-6A3C4D399657}"/>
              </a:ext>
            </a:extLst>
          </p:cNvPr>
          <p:cNvSpPr/>
          <p:nvPr/>
        </p:nvSpPr>
        <p:spPr>
          <a:xfrm>
            <a:off x="157429" y="2833216"/>
            <a:ext cx="11377231" cy="34482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dirty="0"/>
          </a:p>
          <a:p>
            <a:endParaRPr lang="ko-KR" altLang="en-US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Between Dec 1, 2014, and March 31, 2020 </a:t>
            </a:r>
            <a:r>
              <a:rPr lang="en-US" altLang="ko-K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Patients with </a:t>
            </a:r>
            <a:r>
              <a:rPr lang="en-US" altLang="ko-K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severe or progressive ILD related to scleroderma, idiopathic inflammatory myositis, or mixed CTD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Recruited across 11 specialist ILD or rheumatology </a:t>
            </a:r>
            <a:r>
              <a:rPr lang="en-US" altLang="ko-KR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centres</a:t>
            </a:r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the UK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Randomly assigned (1:1) to receive rituximab or cyclophosphamide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primary endpoint was rate of change in FVC at 24 weeks </a:t>
            </a:r>
          </a:p>
          <a:p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9094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3B2F88F1-C503-4AF4-8D37-181F5EB487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7207" y="78297"/>
            <a:ext cx="4189362" cy="6701405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AF1F2192-0B89-40B9-A61F-28AACDE1F1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4310" y="129376"/>
            <a:ext cx="4674299" cy="6059277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ECB26528-7D4C-483F-9FBC-0806684398DC}"/>
              </a:ext>
            </a:extLst>
          </p:cNvPr>
          <p:cNvSpPr/>
          <p:nvPr/>
        </p:nvSpPr>
        <p:spPr>
          <a:xfrm>
            <a:off x="8791460" y="6092328"/>
            <a:ext cx="3205909" cy="5949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Lancet Respir Med </a:t>
            </a:r>
            <a:r>
              <a:rPr lang="en-US" altLang="ko-KR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2023; 11: 45–54 </a:t>
            </a:r>
            <a:endParaRPr lang="ko-KR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8600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F1A86B0A-2BA8-4C0F-9E3E-4529DAA205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987"/>
          <a:stretch/>
        </p:blipFill>
        <p:spPr>
          <a:xfrm>
            <a:off x="939612" y="81755"/>
            <a:ext cx="7329889" cy="6694490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2E2DC599-0D95-4092-AABB-F70F4709464D}"/>
              </a:ext>
            </a:extLst>
          </p:cNvPr>
          <p:cNvSpPr/>
          <p:nvPr/>
        </p:nvSpPr>
        <p:spPr>
          <a:xfrm>
            <a:off x="8791460" y="6181334"/>
            <a:ext cx="3205909" cy="5949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Lancet Respir Med </a:t>
            </a:r>
            <a:r>
              <a:rPr lang="en-US" altLang="ko-KR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2023; 11: 45–54 </a:t>
            </a:r>
            <a:endParaRPr lang="ko-KR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4741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746F9F17-EF66-452B-B62C-30969F8B74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111" y="138969"/>
            <a:ext cx="11365735" cy="1512517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9CFCA351-F200-4412-A11A-1B3A2A9EFA57}"/>
              </a:ext>
            </a:extLst>
          </p:cNvPr>
          <p:cNvSpPr/>
          <p:nvPr/>
        </p:nvSpPr>
        <p:spPr>
          <a:xfrm>
            <a:off x="290111" y="1651486"/>
            <a:ext cx="11446526" cy="47604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ko-K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Between 26 January 2017 and 25 January 2019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ko-K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Patients with CTD-ILD or IIP (with or without autoimmune features)</a:t>
            </a:r>
          </a:p>
          <a:p>
            <a:r>
              <a:rPr lang="en-US" altLang="ko-K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NSIP pattern (defined on NSIP pathological pattern or on integration  </a:t>
            </a:r>
          </a:p>
          <a:p>
            <a:r>
              <a:rPr lang="en-US" altLang="ko-K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of </a:t>
            </a:r>
            <a:r>
              <a:rPr lang="en-US" altLang="ko-KR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clinicobiological</a:t>
            </a:r>
            <a:r>
              <a:rPr lang="en-US" altLang="ko-K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data and a NSIP-like HRCT pattern)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ko-K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Randomly assigned in a 1:1 ratio to receive rituximab (1000 mg) or placebo on day 1 and day 15 in addition to MMF (2 g daily) for 6 months.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ko-K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primary end-point : FVC (%) predicted change from baseline to 6 months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ko-K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Secondary end-points: progression-free survival up to 6 months and safety</a:t>
            </a:r>
          </a:p>
          <a:p>
            <a:endParaRPr lang="ko-KR" alt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6E6464B5-B83A-45C9-A06F-C19B48454DDE}"/>
              </a:ext>
            </a:extLst>
          </p:cNvPr>
          <p:cNvSpPr/>
          <p:nvPr/>
        </p:nvSpPr>
        <p:spPr>
          <a:xfrm>
            <a:off x="8218583" y="6246564"/>
            <a:ext cx="3789803" cy="472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 Respir J 2023; 61: 2202071</a:t>
            </a:r>
            <a:endParaRPr lang="ko-KR" altLang="en-US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823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23214E1D-50F5-47BF-BB52-89FC91A0F2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859" y="30997"/>
            <a:ext cx="7715320" cy="2035987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F65EA372-4CDB-4370-9C83-EA412119220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110"/>
          <a:stretch/>
        </p:blipFill>
        <p:spPr>
          <a:xfrm>
            <a:off x="199325" y="3258350"/>
            <a:ext cx="6939074" cy="1827774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AEEC3BB6-BC93-4764-93AB-90CB9806CA42}"/>
              </a:ext>
            </a:extLst>
          </p:cNvPr>
          <p:cNvSpPr/>
          <p:nvPr/>
        </p:nvSpPr>
        <p:spPr>
          <a:xfrm>
            <a:off x="199325" y="2028539"/>
            <a:ext cx="7070780" cy="11470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Retrospective study </a:t>
            </a:r>
          </a:p>
          <a:p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1990-2009 </a:t>
            </a:r>
          </a:p>
          <a:p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461 patients with IPF (269 cases were biopsy-proven)</a:t>
            </a:r>
            <a:endParaRPr lang="ko-KR" alt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08A3FB9-2B34-4246-AB8B-34382F876F92}"/>
              </a:ext>
            </a:extLst>
          </p:cNvPr>
          <p:cNvSpPr/>
          <p:nvPr/>
        </p:nvSpPr>
        <p:spPr>
          <a:xfrm>
            <a:off x="9496540" y="6156417"/>
            <a:ext cx="2577947" cy="5824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 Respir J 2011; 37: 356–363</a:t>
            </a:r>
            <a:endParaRPr lang="ko-KR" altLang="en-US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7239747E-8B52-4B36-A2A4-316A46B6E58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3482"/>
          <a:stretch/>
        </p:blipFill>
        <p:spPr>
          <a:xfrm>
            <a:off x="7437163" y="2489043"/>
            <a:ext cx="4637324" cy="3755997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B7B31333-88B8-4CF4-AC18-00913FBA17CF}"/>
              </a:ext>
            </a:extLst>
          </p:cNvPr>
          <p:cNvSpPr/>
          <p:nvPr/>
        </p:nvSpPr>
        <p:spPr>
          <a:xfrm>
            <a:off x="8718014" y="2635126"/>
            <a:ext cx="2548568" cy="440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RD</a:t>
            </a:r>
            <a:endParaRPr lang="ko-KR" altLang="en-US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2B31FDB-2057-46F4-BC3E-E9AB0FC2B54D}"/>
              </a:ext>
            </a:extLst>
          </p:cNvPr>
          <p:cNvSpPr/>
          <p:nvPr/>
        </p:nvSpPr>
        <p:spPr>
          <a:xfrm>
            <a:off x="7788925" y="4645449"/>
            <a:ext cx="2104221" cy="440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</a:t>
            </a:r>
            <a:endParaRPr lang="ko-KR" altLang="en-US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548ABF04-DEC6-4C92-A05B-C173327A5A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132556"/>
              </p:ext>
            </p:extLst>
          </p:nvPr>
        </p:nvGraphicFramePr>
        <p:xfrm>
          <a:off x="227841" y="5221494"/>
          <a:ext cx="6910557" cy="14326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0434">
                  <a:extLst>
                    <a:ext uri="{9D8B030D-6E8A-4147-A177-3AD203B41FA5}">
                      <a16:colId xmlns:a16="http://schemas.microsoft.com/office/drawing/2014/main" val="2202372360"/>
                    </a:ext>
                  </a:extLst>
                </a:gridCol>
                <a:gridCol w="2226604">
                  <a:extLst>
                    <a:ext uri="{9D8B030D-6E8A-4147-A177-3AD203B41FA5}">
                      <a16:colId xmlns:a16="http://schemas.microsoft.com/office/drawing/2014/main" val="586321432"/>
                    </a:ext>
                  </a:extLst>
                </a:gridCol>
                <a:gridCol w="2303519">
                  <a:extLst>
                    <a:ext uri="{9D8B030D-6E8A-4147-A177-3AD203B41FA5}">
                      <a16:colId xmlns:a16="http://schemas.microsoft.com/office/drawing/2014/main" val="2652187683"/>
                    </a:ext>
                  </a:extLst>
                </a:gridCol>
              </a:tblGrid>
              <a:tr h="477565">
                <a:tc>
                  <a:txBody>
                    <a:bodyPr/>
                    <a:lstStyle/>
                    <a:p>
                      <a:pPr latinLnBrk="1"/>
                      <a:endParaRPr lang="ko-KR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AE</a:t>
                      </a:r>
                      <a:r>
                        <a:rPr lang="ko-KR" alt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r>
                        <a:rPr lang="ko-KR" alt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RD</a:t>
                      </a:r>
                      <a:r>
                        <a:rPr lang="ko-KR" alt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5615142"/>
                  </a:ext>
                </a:extLst>
              </a:tr>
              <a:tr h="47756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survival time </a:t>
                      </a:r>
                      <a:endParaRPr lang="ko-KR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15.5 months</a:t>
                      </a:r>
                      <a:endParaRPr lang="ko-KR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60.6 months</a:t>
                      </a:r>
                      <a:endParaRPr lang="ko-KR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9753084"/>
                  </a:ext>
                </a:extLst>
              </a:tr>
              <a:tr h="47756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year survival rate</a:t>
                      </a:r>
                      <a:endParaRPr lang="ko-KR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18.4%</a:t>
                      </a:r>
                      <a:endParaRPr lang="ko-KR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50%</a:t>
                      </a:r>
                      <a:endParaRPr lang="ko-KR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68334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5530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A158AB6D-8288-4C2B-90D7-DCB752849A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614" y="0"/>
            <a:ext cx="8893659" cy="6858000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89C29BB5-F59E-4E23-8F3F-974006163973}"/>
              </a:ext>
            </a:extLst>
          </p:cNvPr>
          <p:cNvSpPr/>
          <p:nvPr/>
        </p:nvSpPr>
        <p:spPr>
          <a:xfrm>
            <a:off x="9330974" y="6246564"/>
            <a:ext cx="2677412" cy="472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 Respir J 2023; 61: 2202071</a:t>
            </a:r>
            <a:endParaRPr lang="ko-KR" altLang="en-US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6227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C3AC1A97-89E2-469C-8E9F-9A401098D3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37" t="2281" r="3440" b="16308"/>
          <a:stretch/>
        </p:blipFill>
        <p:spPr>
          <a:xfrm>
            <a:off x="1763237" y="0"/>
            <a:ext cx="6874525" cy="4430042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6D1927EA-F2DA-48DC-B5F8-D8EEB904FF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517" y="4430042"/>
            <a:ext cx="11893655" cy="1816522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E1285995-245F-4AC0-AD2E-83CF690E01A4}"/>
              </a:ext>
            </a:extLst>
          </p:cNvPr>
          <p:cNvSpPr/>
          <p:nvPr/>
        </p:nvSpPr>
        <p:spPr>
          <a:xfrm>
            <a:off x="8218583" y="6246564"/>
            <a:ext cx="3789803" cy="472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 Respir J 2023; 61: 2202071</a:t>
            </a:r>
            <a:endParaRPr lang="ko-KR" altLang="en-US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5C812DF6-D438-4A7F-B11F-AD018C85FD64}"/>
              </a:ext>
            </a:extLst>
          </p:cNvPr>
          <p:cNvSpPr/>
          <p:nvPr/>
        </p:nvSpPr>
        <p:spPr>
          <a:xfrm>
            <a:off x="172517" y="5664820"/>
            <a:ext cx="11835869" cy="2787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10675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3DA9871-54FD-4A4C-BB51-C3E9C26062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6284"/>
          <a:stretch/>
        </p:blipFill>
        <p:spPr>
          <a:xfrm>
            <a:off x="669236" y="92507"/>
            <a:ext cx="7015548" cy="4417764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E680937D-C48D-42A9-99AD-2188BBAB95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510" y="4556611"/>
            <a:ext cx="10690351" cy="1921307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EAA132C7-36D8-427A-80EF-CFD7A6606AEE}"/>
              </a:ext>
            </a:extLst>
          </p:cNvPr>
          <p:cNvSpPr/>
          <p:nvPr/>
        </p:nvSpPr>
        <p:spPr>
          <a:xfrm>
            <a:off x="8402197" y="6374516"/>
            <a:ext cx="3789803" cy="472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 Respir J 2023; 61: 2202071</a:t>
            </a:r>
            <a:endParaRPr lang="ko-KR" altLang="en-US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0D896E92-A036-435D-8C8B-36AC2A5FC5F3}"/>
              </a:ext>
            </a:extLst>
          </p:cNvPr>
          <p:cNvSpPr/>
          <p:nvPr/>
        </p:nvSpPr>
        <p:spPr>
          <a:xfrm>
            <a:off x="537510" y="5386039"/>
            <a:ext cx="10690351" cy="24532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31486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A54A91B-13BC-4A9D-8180-A34AEC3B89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466" y="736182"/>
            <a:ext cx="10091068" cy="5180682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21936BDA-DE22-4749-A956-821B2078C60C}"/>
              </a:ext>
            </a:extLst>
          </p:cNvPr>
          <p:cNvSpPr/>
          <p:nvPr/>
        </p:nvSpPr>
        <p:spPr>
          <a:xfrm>
            <a:off x="8218583" y="6246564"/>
            <a:ext cx="3789803" cy="472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 Respir J 2023; 61: 2202071</a:t>
            </a:r>
            <a:endParaRPr lang="ko-KR" altLang="en-US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6302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3C03F413-23E1-4E8B-BEF6-7E1BE35B98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53" y="78871"/>
            <a:ext cx="7059817" cy="1138895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8A98E90D-7D7E-4082-AF3D-E383334D13F1}"/>
              </a:ext>
            </a:extLst>
          </p:cNvPr>
          <p:cNvSpPr/>
          <p:nvPr/>
        </p:nvSpPr>
        <p:spPr>
          <a:xfrm>
            <a:off x="8923663" y="6356733"/>
            <a:ext cx="3051672" cy="3966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ERJ 2024 </a:t>
            </a:r>
            <a:endParaRPr lang="ko-KR" altLang="en-US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7CDF19F-6A6A-471E-8EDF-1D9E67E022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430" y="2036788"/>
            <a:ext cx="5501769" cy="3910896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A73D2415-3DAA-4E8F-A784-B7849612CA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7732" y="1390017"/>
            <a:ext cx="5750486" cy="4823496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601CEEB4-CCC1-435B-AD93-F460B6BFB43C}"/>
              </a:ext>
            </a:extLst>
          </p:cNvPr>
          <p:cNvSpPr/>
          <p:nvPr/>
        </p:nvSpPr>
        <p:spPr>
          <a:xfrm>
            <a:off x="3701871" y="1504340"/>
            <a:ext cx="1674563" cy="694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P=0.072</a:t>
            </a:r>
            <a:endParaRPr lang="ko-KR" altLang="en-US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6758ACBE-EF76-4FBC-8F22-F47178B0B2CC}"/>
              </a:ext>
            </a:extLst>
          </p:cNvPr>
          <p:cNvCxnSpPr/>
          <p:nvPr/>
        </p:nvCxnSpPr>
        <p:spPr>
          <a:xfrm flipV="1">
            <a:off x="10730429" y="1057619"/>
            <a:ext cx="0" cy="363556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8">
            <a:extLst>
              <a:ext uri="{FF2B5EF4-FFF2-40B4-BE49-F238E27FC236}">
                <a16:creationId xmlns:a16="http://schemas.microsoft.com/office/drawing/2014/main" id="{CBC8702A-1980-4A72-9267-01CB6360F64F}"/>
              </a:ext>
            </a:extLst>
          </p:cNvPr>
          <p:cNvSpPr/>
          <p:nvPr/>
        </p:nvSpPr>
        <p:spPr>
          <a:xfrm>
            <a:off x="9088919" y="3910988"/>
            <a:ext cx="1399132" cy="5177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p=0.0223</a:t>
            </a:r>
            <a:endParaRPr lang="ko-KR" altLang="en-US" sz="1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36AB725-964A-4B53-A88A-1668F2E68DCC}"/>
              </a:ext>
            </a:extLst>
          </p:cNvPr>
          <p:cNvSpPr/>
          <p:nvPr/>
        </p:nvSpPr>
        <p:spPr>
          <a:xfrm>
            <a:off x="10766574" y="3910988"/>
            <a:ext cx="839111" cy="5177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P=ns</a:t>
            </a:r>
            <a:endParaRPr lang="ko-KR" altLang="en-US" sz="1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7276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15389139-A579-42F5-B5EC-B142E03D34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20277"/>
            <a:ext cx="12192000" cy="3029300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DC830115-4227-4E15-810F-1C06DE78E7B6}"/>
              </a:ext>
            </a:extLst>
          </p:cNvPr>
          <p:cNvSpPr/>
          <p:nvPr/>
        </p:nvSpPr>
        <p:spPr>
          <a:xfrm>
            <a:off x="8185533" y="6302988"/>
            <a:ext cx="3876100" cy="4289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Arthritis and rheumatology  2024; 76: 1182-1200</a:t>
            </a:r>
            <a:endParaRPr lang="ko-KR" altLang="en-US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AD08FDC1-C255-4E1C-9B7A-A63FE93852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467" y="126025"/>
            <a:ext cx="11799065" cy="2023237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C4BE6F25-D90B-4EC7-8087-163FAF36B4A5}"/>
              </a:ext>
            </a:extLst>
          </p:cNvPr>
          <p:cNvSpPr/>
          <p:nvPr/>
        </p:nvSpPr>
        <p:spPr>
          <a:xfrm>
            <a:off x="78059" y="3144644"/>
            <a:ext cx="11983574" cy="51295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02339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0F1FEFF1-4BB4-4E57-AC10-1DEF62F72C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4730" y="213092"/>
            <a:ext cx="9382539" cy="6013174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1D9B2914-E28D-4B64-A963-836867A8A770}"/>
              </a:ext>
            </a:extLst>
          </p:cNvPr>
          <p:cNvSpPr/>
          <p:nvPr/>
        </p:nvSpPr>
        <p:spPr>
          <a:xfrm>
            <a:off x="8185533" y="6302988"/>
            <a:ext cx="3876100" cy="4289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Arthritis and rheumatology  2024; 76: 1182-1200</a:t>
            </a:r>
            <a:endParaRPr lang="ko-KR" altLang="en-US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106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C7464F6C-063A-4132-98A7-F9ECE54F22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748" y="1200816"/>
            <a:ext cx="10694504" cy="4880113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FACE174D-6DB6-4FEE-9AF1-8C487B09EFB8}"/>
              </a:ext>
            </a:extLst>
          </p:cNvPr>
          <p:cNvSpPr/>
          <p:nvPr/>
        </p:nvSpPr>
        <p:spPr>
          <a:xfrm>
            <a:off x="646771" y="111512"/>
            <a:ext cx="10850136" cy="8809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to first investigator-reported acute exacerbation</a:t>
            </a:r>
            <a:endParaRPr lang="ko-KR" alt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A7C78BF-7BF1-44AA-902D-A9297FB0B203}"/>
              </a:ext>
            </a:extLst>
          </p:cNvPr>
          <p:cNvSpPr/>
          <p:nvPr/>
        </p:nvSpPr>
        <p:spPr>
          <a:xfrm>
            <a:off x="8184995" y="6289286"/>
            <a:ext cx="3791415" cy="4572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Respir Med 2016; 113: 74-79</a:t>
            </a:r>
            <a:endParaRPr lang="ko-KR" altLang="en-US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3084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B3235F8-60DA-451F-9664-F83909998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968" y="53302"/>
            <a:ext cx="7109392" cy="2320834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1B0BCD66-248F-4FA0-AA49-A6C82C8841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36141"/>
            <a:ext cx="12192000" cy="3548418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F344CD25-9971-4385-9908-5EFA298BA94C}"/>
              </a:ext>
            </a:extLst>
          </p:cNvPr>
          <p:cNvSpPr/>
          <p:nvPr/>
        </p:nvSpPr>
        <p:spPr>
          <a:xfrm>
            <a:off x="8835528" y="6246564"/>
            <a:ext cx="3216925" cy="528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 Respir J 2017; 49: 1601339</a:t>
            </a:r>
            <a:endParaRPr lang="ko-KR" altLang="en-US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C02694C-AB11-4A87-81F2-28CD3234061C}"/>
              </a:ext>
            </a:extLst>
          </p:cNvPr>
          <p:cNvSpPr/>
          <p:nvPr/>
        </p:nvSpPr>
        <p:spPr>
          <a:xfrm>
            <a:off x="5586761" y="5040351"/>
            <a:ext cx="6367346" cy="2899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6584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752" y="0"/>
            <a:ext cx="11694695" cy="1325563"/>
          </a:xfrm>
        </p:spPr>
        <p:txBody>
          <a:bodyPr>
            <a:normAutofit/>
          </a:bodyPr>
          <a:lstStyle/>
          <a:p>
            <a:r>
              <a:rPr lang="en-US" altLang="ko-KR" sz="4000" b="1" dirty="0">
                <a:latin typeface="Arial" panose="020B0604020202020204" pitchFamily="34" charset="0"/>
                <a:cs typeface="Arial" panose="020B0604020202020204" pitchFamily="34" charset="0"/>
              </a:rPr>
              <a:t>Impact of </a:t>
            </a:r>
            <a:r>
              <a:rPr lang="en-US" altLang="ko-KR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nintedanib</a:t>
            </a:r>
            <a:r>
              <a:rPr lang="en-US" altLang="ko-KR" sz="4000" b="1" dirty="0">
                <a:latin typeface="Arial" panose="020B0604020202020204" pitchFamily="34" charset="0"/>
                <a:cs typeface="Arial" panose="020B0604020202020204" pitchFamily="34" charset="0"/>
              </a:rPr>
              <a:t> on mortality following AE </a:t>
            </a:r>
            <a:endParaRPr lang="ko-KR" alt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7986" y="1105952"/>
            <a:ext cx="8151824" cy="5354629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8980371" y="6383136"/>
            <a:ext cx="3118585" cy="4186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altLang="ko-KR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 Respir J 2017; 49: 1601339</a:t>
            </a:r>
            <a:endParaRPr lang="ko-KR" alt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062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77DDDA67-C482-428C-847A-F63946BFF7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025" y="108886"/>
            <a:ext cx="7293166" cy="234345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0A2A458C-407C-44E0-8A0F-B6083FF8C3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025" y="2624181"/>
            <a:ext cx="5255046" cy="3328733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695A34D2-A517-4EE5-B197-E76309EF0C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604137"/>
            <a:ext cx="5751195" cy="3603055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80145F6D-987A-4A35-93FD-2FE8E1602987}"/>
              </a:ext>
            </a:extLst>
          </p:cNvPr>
          <p:cNvSpPr/>
          <p:nvPr/>
        </p:nvSpPr>
        <p:spPr>
          <a:xfrm>
            <a:off x="6636021" y="2109093"/>
            <a:ext cx="4671152" cy="10301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Overall 69.4%</a:t>
            </a:r>
          </a:p>
          <a:p>
            <a:pPr algn="ctr"/>
            <a:r>
              <a:rPr lang="en-US" altLang="ko-K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30-day mortality 68.7%</a:t>
            </a:r>
          </a:p>
          <a:p>
            <a:pPr algn="ctr"/>
            <a:r>
              <a:rPr lang="en-US" altLang="ko-K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90-day mortality 85.3%</a:t>
            </a:r>
            <a:endParaRPr lang="ko-KR" alt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B859042C-385D-4094-8668-C6DA2137C32C}"/>
              </a:ext>
            </a:extLst>
          </p:cNvPr>
          <p:cNvSpPr/>
          <p:nvPr/>
        </p:nvSpPr>
        <p:spPr>
          <a:xfrm>
            <a:off x="9356993" y="6027722"/>
            <a:ext cx="2798284" cy="7050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KJIM 2024; 39: 295-305</a:t>
            </a:r>
            <a:endParaRPr lang="ko-KR" altLang="en-US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4580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358" y="127095"/>
            <a:ext cx="10880946" cy="2057715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8867829" y="6409765"/>
            <a:ext cx="3766556" cy="4482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AJRCCM 2017; 196: 756-761</a:t>
            </a:r>
            <a:endParaRPr lang="ko-KR" alt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511" y="2593521"/>
            <a:ext cx="8333294" cy="3585898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834390" y="3744227"/>
            <a:ext cx="7922415" cy="72189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73974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8438920" y="5841808"/>
            <a:ext cx="3390785" cy="885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CHEST 2021; 160(5):1751-1763</a:t>
            </a:r>
            <a:endParaRPr lang="ko-KR" altLang="en-US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803673" y="4430721"/>
            <a:ext cx="4730987" cy="16946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RCT and 18 cohort studies)</a:t>
            </a:r>
          </a:p>
          <a:p>
            <a:r>
              <a:rPr lang="en-US" altLang="ko-K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12,956 patients </a:t>
            </a:r>
          </a:p>
          <a:p>
            <a:r>
              <a:rPr lang="en-US" altLang="ko-K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(6,425 treated vs 6,531 untreated)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0256A62-1437-4A3B-B9A3-27B4001088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220" y="0"/>
            <a:ext cx="7678757" cy="1979122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267565C5-E495-4FD6-822C-9AB5EB95FF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076" y="2003096"/>
            <a:ext cx="6289552" cy="470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0808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830292" y="453757"/>
            <a:ext cx="8305800" cy="81583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Pooled relative risk for AE</a:t>
            </a:r>
            <a:endParaRPr lang="ko-KR" alt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9AEACB51-3D6F-4931-8969-A9E4BE7614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30828"/>
            <a:ext cx="12192000" cy="3396343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D4489421-166B-417C-92FF-17C8AD739F3F}"/>
              </a:ext>
            </a:extLst>
          </p:cNvPr>
          <p:cNvSpPr/>
          <p:nvPr/>
        </p:nvSpPr>
        <p:spPr>
          <a:xfrm>
            <a:off x="8438920" y="5841808"/>
            <a:ext cx="3390785" cy="885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CHEST 2021; 160(5):1751-1763</a:t>
            </a:r>
            <a:endParaRPr lang="ko-KR" altLang="en-US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462ABED8-BFB4-4646-8589-6ACC638BB8B4}"/>
              </a:ext>
            </a:extLst>
          </p:cNvPr>
          <p:cNvSpPr/>
          <p:nvPr/>
        </p:nvSpPr>
        <p:spPr>
          <a:xfrm>
            <a:off x="267629" y="4170556"/>
            <a:ext cx="11719932" cy="27878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22065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819275" y="180975"/>
            <a:ext cx="8305800" cy="81583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Pooled relative risk for AE</a:t>
            </a:r>
            <a:endParaRPr lang="ko-KR" alt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C522EC9-79A9-4651-AD06-649A389742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1247"/>
            <a:ext cx="12192000" cy="4915505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D5149AC8-ACA3-42C7-932A-43FAF8E70149}"/>
              </a:ext>
            </a:extLst>
          </p:cNvPr>
          <p:cNvSpPr/>
          <p:nvPr/>
        </p:nvSpPr>
        <p:spPr>
          <a:xfrm>
            <a:off x="8429682" y="5886752"/>
            <a:ext cx="3390785" cy="8158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CHEST 2021; 160(5):1751-1763</a:t>
            </a:r>
            <a:endParaRPr lang="ko-KR" altLang="en-US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9B23782C-62D7-4A97-9325-81E98A6CE197}"/>
              </a:ext>
            </a:extLst>
          </p:cNvPr>
          <p:cNvSpPr/>
          <p:nvPr/>
        </p:nvSpPr>
        <p:spPr>
          <a:xfrm>
            <a:off x="234176" y="2642839"/>
            <a:ext cx="11876048" cy="27878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56795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F4111F0F-58D8-4075-B8AA-EED990776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255" y="55755"/>
            <a:ext cx="9904164" cy="225645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8570F863-91AA-4F90-A2CF-9AF0F7FB77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255" y="2334510"/>
            <a:ext cx="9505710" cy="3912993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FF5D23D9-493E-46D8-B7F6-67CC8F3231CF}"/>
              </a:ext>
            </a:extLst>
          </p:cNvPr>
          <p:cNvSpPr/>
          <p:nvPr/>
        </p:nvSpPr>
        <p:spPr>
          <a:xfrm>
            <a:off x="8835528" y="6169446"/>
            <a:ext cx="3272009" cy="5432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 Respir J 2022; 59: 2004538</a:t>
            </a:r>
            <a:endParaRPr lang="ko-KR" altLang="en-US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6995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8F04F5B2-FBD6-41E2-809D-AD3C6627F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556" y="885794"/>
            <a:ext cx="9978887" cy="5108713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8144389A-5BE9-45B0-94A1-F7064B1EB052}"/>
              </a:ext>
            </a:extLst>
          </p:cNvPr>
          <p:cNvSpPr/>
          <p:nvPr/>
        </p:nvSpPr>
        <p:spPr>
          <a:xfrm>
            <a:off x="1266939" y="0"/>
            <a:ext cx="9818504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population </a:t>
            </a:r>
            <a:endParaRPr lang="ko-KR" alt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92AAF0B1-A442-4D2E-ABA6-566EEC548B0C}"/>
              </a:ext>
            </a:extLst>
          </p:cNvPr>
          <p:cNvSpPr/>
          <p:nvPr/>
        </p:nvSpPr>
        <p:spPr>
          <a:xfrm>
            <a:off x="8835528" y="6169446"/>
            <a:ext cx="3272009" cy="5432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 Respir J 2022; 59: 2004538</a:t>
            </a:r>
            <a:endParaRPr lang="ko-KR" altLang="en-US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1711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939710F4-3FDE-43EB-9381-05F4A91ADC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233" y="914400"/>
            <a:ext cx="10137913" cy="5168348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80080C91-20FA-47BD-A5F3-19621AA0FE0F}"/>
              </a:ext>
            </a:extLst>
          </p:cNvPr>
          <p:cNvSpPr/>
          <p:nvPr/>
        </p:nvSpPr>
        <p:spPr>
          <a:xfrm>
            <a:off x="1266938" y="0"/>
            <a:ext cx="9818504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Subjects with UIP pattern  </a:t>
            </a:r>
            <a:endParaRPr lang="ko-KR" alt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F85BF0F-007D-43F5-9DC9-054F74795B2E}"/>
              </a:ext>
            </a:extLst>
          </p:cNvPr>
          <p:cNvSpPr/>
          <p:nvPr/>
        </p:nvSpPr>
        <p:spPr>
          <a:xfrm>
            <a:off x="8835528" y="6169446"/>
            <a:ext cx="3272009" cy="5432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 Respir J 2022; 59: 2004538</a:t>
            </a:r>
            <a:endParaRPr lang="ko-KR" altLang="en-US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7889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A52CF0EC-3571-457B-9FC6-2D88DC4D76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246" y="181778"/>
            <a:ext cx="11435508" cy="2321755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BD79DD3B-AE13-4E50-A54A-F1490261B2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760" y="2978506"/>
            <a:ext cx="9915275" cy="2926535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8F4C8347-9E28-4951-AD07-A06A1002EBD7}"/>
              </a:ext>
            </a:extLst>
          </p:cNvPr>
          <p:cNvSpPr/>
          <p:nvPr/>
        </p:nvSpPr>
        <p:spPr>
          <a:xfrm>
            <a:off x="8736377" y="5905041"/>
            <a:ext cx="3305060" cy="7711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ERJ Open Res 2024; 10: 00403-2024</a:t>
            </a:r>
            <a:endParaRPr lang="ko-KR" altLang="en-US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2BF82B0-CA22-4DBF-9BC3-C78ED2515F44}"/>
              </a:ext>
            </a:extLst>
          </p:cNvPr>
          <p:cNvSpPr/>
          <p:nvPr/>
        </p:nvSpPr>
        <p:spPr>
          <a:xfrm>
            <a:off x="574760" y="3992137"/>
            <a:ext cx="9818177" cy="56871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75937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6ABF07AD-C909-4C42-B17C-681CEEE5B63A}"/>
              </a:ext>
            </a:extLst>
          </p:cNvPr>
          <p:cNvSpPr/>
          <p:nvPr/>
        </p:nvSpPr>
        <p:spPr>
          <a:xfrm>
            <a:off x="8779727" y="6428676"/>
            <a:ext cx="3412273" cy="4070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 Respir Rev 2023; 32: 220206</a:t>
            </a:r>
            <a:endParaRPr lang="ko-KR" altLang="en-US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E966ADF8-0C32-48D6-9895-E8333B472325}"/>
              </a:ext>
            </a:extLst>
          </p:cNvPr>
          <p:cNvSpPr/>
          <p:nvPr/>
        </p:nvSpPr>
        <p:spPr>
          <a:xfrm>
            <a:off x="118946" y="44604"/>
            <a:ext cx="11976410" cy="7805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Pan-phosphodiesterase 4 (PDE4)/PDE4B inhibition </a:t>
            </a:r>
          </a:p>
          <a:p>
            <a:pPr algn="ctr"/>
            <a:r>
              <a:rPr lang="en-US" altLang="ko-KR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treating lung fibrosis</a:t>
            </a:r>
            <a:endParaRPr lang="ko-KR" alt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CC69570-6133-4A1B-AF16-D4C4306B02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22" y="823741"/>
            <a:ext cx="12095356" cy="560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20470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849A3DA-5A9E-4033-AE85-609F40210D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408" b="40769"/>
          <a:stretch/>
        </p:blipFill>
        <p:spPr>
          <a:xfrm>
            <a:off x="631266" y="175909"/>
            <a:ext cx="10453047" cy="1298562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FD811165-896B-45C1-B3AB-FAFDF89CFA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206" y="1831047"/>
            <a:ext cx="10583587" cy="4276083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7B08DFB0-ED36-4A6B-AD69-D86B5FB4E567}"/>
              </a:ext>
            </a:extLst>
          </p:cNvPr>
          <p:cNvSpPr/>
          <p:nvPr/>
        </p:nvSpPr>
        <p:spPr>
          <a:xfrm>
            <a:off x="8552986" y="6155473"/>
            <a:ext cx="3434576" cy="6133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NEJM 2022;386:2178-2187</a:t>
            </a:r>
            <a:endParaRPr lang="ko-KR" altLang="en-US" sz="1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360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5B0FB87-F0CA-490C-8615-3257A4062F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9773"/>
          <a:stretch/>
        </p:blipFill>
        <p:spPr>
          <a:xfrm>
            <a:off x="1914167" y="22031"/>
            <a:ext cx="7421164" cy="1405570"/>
          </a:xfrm>
          <a:prstGeom prst="rect">
            <a:avLst/>
          </a:prstGeom>
        </p:spPr>
      </p:pic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91CE9907-1013-479D-9AE9-531A5C2D8D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5269305"/>
              </p:ext>
            </p:extLst>
          </p:nvPr>
        </p:nvGraphicFramePr>
        <p:xfrm>
          <a:off x="892207" y="1302480"/>
          <a:ext cx="9750725" cy="1337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7429">
                  <a:extLst>
                    <a:ext uri="{9D8B030D-6E8A-4147-A177-3AD203B41FA5}">
                      <a16:colId xmlns:a16="http://schemas.microsoft.com/office/drawing/2014/main" val="723521371"/>
                    </a:ext>
                  </a:extLst>
                </a:gridCol>
                <a:gridCol w="1128263">
                  <a:extLst>
                    <a:ext uri="{9D8B030D-6E8A-4147-A177-3AD203B41FA5}">
                      <a16:colId xmlns:a16="http://schemas.microsoft.com/office/drawing/2014/main" val="3775661279"/>
                    </a:ext>
                  </a:extLst>
                </a:gridCol>
                <a:gridCol w="1159185">
                  <a:extLst>
                    <a:ext uri="{9D8B030D-6E8A-4147-A177-3AD203B41FA5}">
                      <a16:colId xmlns:a16="http://schemas.microsoft.com/office/drawing/2014/main" val="1157143192"/>
                    </a:ext>
                  </a:extLst>
                </a:gridCol>
                <a:gridCol w="1240649">
                  <a:extLst>
                    <a:ext uri="{9D8B030D-6E8A-4147-A177-3AD203B41FA5}">
                      <a16:colId xmlns:a16="http://schemas.microsoft.com/office/drawing/2014/main" val="3837279294"/>
                    </a:ext>
                  </a:extLst>
                </a:gridCol>
                <a:gridCol w="1230956">
                  <a:extLst>
                    <a:ext uri="{9D8B030D-6E8A-4147-A177-3AD203B41FA5}">
                      <a16:colId xmlns:a16="http://schemas.microsoft.com/office/drawing/2014/main" val="3084763799"/>
                    </a:ext>
                  </a:extLst>
                </a:gridCol>
                <a:gridCol w="1298804">
                  <a:extLst>
                    <a:ext uri="{9D8B030D-6E8A-4147-A177-3AD203B41FA5}">
                      <a16:colId xmlns:a16="http://schemas.microsoft.com/office/drawing/2014/main" val="773864739"/>
                    </a:ext>
                  </a:extLst>
                </a:gridCol>
                <a:gridCol w="2035439">
                  <a:extLst>
                    <a:ext uri="{9D8B030D-6E8A-4147-A177-3AD203B41FA5}">
                      <a16:colId xmlns:a16="http://schemas.microsoft.com/office/drawing/2014/main" val="1235974872"/>
                    </a:ext>
                  </a:extLst>
                </a:gridCol>
              </a:tblGrid>
              <a:tr h="58412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ILD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(n=1019)</a:t>
                      </a:r>
                      <a:endParaRPr lang="ko-KR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IPF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(n=462)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NSIP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(n=22)</a:t>
                      </a:r>
                      <a:endParaRPr lang="ko-KR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CHP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(n=29)</a:t>
                      </a:r>
                      <a:endParaRPr lang="ko-KR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CTD-ILD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(n=205)</a:t>
                      </a:r>
                      <a:endParaRPr lang="ko-KR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UC-ILD(CR)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(n=209)</a:t>
                      </a:r>
                      <a:endParaRPr lang="ko-KR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UC-ILD(CRP)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(n=92) </a:t>
                      </a:r>
                      <a:endParaRPr lang="ko-KR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1622587"/>
                  </a:ext>
                </a:extLst>
              </a:tr>
              <a:tr h="34360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 period (years)</a:t>
                      </a:r>
                      <a:endParaRPr lang="ko-KR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2.9 (1.3-4.6)</a:t>
                      </a:r>
                      <a:endParaRPr lang="ko-KR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5.4 (2.5-7.9)</a:t>
                      </a:r>
                      <a:endParaRPr lang="ko-KR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3.3 (2.1-5.8)</a:t>
                      </a:r>
                      <a:endParaRPr lang="ko-KR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3.9 (2.6-5.6)</a:t>
                      </a:r>
                      <a:endParaRPr lang="ko-KR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2.9 (1.2-4.7)</a:t>
                      </a:r>
                      <a:endParaRPr lang="ko-KR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4.1 (3.1-5.8)</a:t>
                      </a:r>
                      <a:endParaRPr lang="ko-KR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2158881"/>
                  </a:ext>
                </a:extLst>
              </a:tr>
              <a:tr h="40994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AE (%)</a:t>
                      </a:r>
                      <a:endParaRPr lang="ko-KR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 (27%)</a:t>
                      </a:r>
                      <a:endParaRPr lang="ko-KR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(9%)</a:t>
                      </a:r>
                      <a:endParaRPr lang="ko-KR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(24%)</a:t>
                      </a:r>
                      <a:endParaRPr lang="ko-KR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 (13%)</a:t>
                      </a:r>
                      <a:endParaRPr lang="ko-KR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(10%)</a:t>
                      </a:r>
                      <a:endParaRPr lang="ko-KR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(14%)</a:t>
                      </a:r>
                      <a:endParaRPr lang="ko-KR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5098946"/>
                  </a:ext>
                </a:extLst>
              </a:tr>
            </a:tbl>
          </a:graphicData>
        </a:graphic>
      </p:graphicFrame>
      <p:pic>
        <p:nvPicPr>
          <p:cNvPr id="4" name="그림 3">
            <a:extLst>
              <a:ext uri="{FF2B5EF4-FFF2-40B4-BE49-F238E27FC236}">
                <a16:creationId xmlns:a16="http://schemas.microsoft.com/office/drawing/2014/main" id="{6DFE3B75-8CC2-4125-9917-31F8908370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567" y="2662714"/>
            <a:ext cx="5189424" cy="4008868"/>
          </a:xfrm>
          <a:prstGeom prst="rect">
            <a:avLst/>
          </a:prstGeom>
        </p:spPr>
      </p:pic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6B11EA95-9A6E-44D3-B99B-812CCDC473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7529788"/>
              </p:ext>
            </p:extLst>
          </p:nvPr>
        </p:nvGraphicFramePr>
        <p:xfrm>
          <a:off x="6638382" y="3172858"/>
          <a:ext cx="4947051" cy="23012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0139">
                  <a:extLst>
                    <a:ext uri="{9D8B030D-6E8A-4147-A177-3AD203B41FA5}">
                      <a16:colId xmlns:a16="http://schemas.microsoft.com/office/drawing/2014/main" val="545476565"/>
                    </a:ext>
                  </a:extLst>
                </a:gridCol>
                <a:gridCol w="3426912">
                  <a:extLst>
                    <a:ext uri="{9D8B030D-6E8A-4147-A177-3AD203B41FA5}">
                      <a16:colId xmlns:a16="http://schemas.microsoft.com/office/drawing/2014/main" val="2977557924"/>
                    </a:ext>
                  </a:extLst>
                </a:gridCol>
              </a:tblGrid>
              <a:tr h="525170">
                <a:tc>
                  <a:txBody>
                    <a:bodyPr/>
                    <a:lstStyle/>
                    <a:p>
                      <a:pPr algn="ctr" latinLnBrk="1"/>
                      <a:endParaRPr lang="en-US" altLang="ko-KR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Incidence of AE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51679507"/>
                  </a:ext>
                </a:extLst>
              </a:tr>
              <a:tr h="75228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IPF</a:t>
                      </a:r>
                      <a:endParaRPr lang="ko-KR" altLang="en-US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8.38</a:t>
                      </a:r>
                      <a:r>
                        <a:rPr lang="en-US" altLang="ko-KR" sz="1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per 100 patient-</a:t>
                      </a:r>
                      <a:r>
                        <a:rPr lang="en-US" altLang="ko-KR" sz="1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yrs</a:t>
                      </a:r>
                      <a:endParaRPr lang="ko-KR" altLang="en-US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40895301"/>
                  </a:ext>
                </a:extLst>
              </a:tr>
              <a:tr h="102379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F-ILD</a:t>
                      </a:r>
                      <a:endParaRPr lang="ko-KR" altLang="en-US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3.21 per 100 patient-</a:t>
                      </a:r>
                      <a:r>
                        <a:rPr lang="en-US" altLang="ko-KR" sz="1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yrs</a:t>
                      </a:r>
                      <a:endParaRPr lang="ko-KR" altLang="en-US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latinLnBrk="1"/>
                      <a:endParaRPr lang="ko-KR" altLang="en-US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166340"/>
                  </a:ext>
                </a:extLst>
              </a:tr>
            </a:tbl>
          </a:graphicData>
        </a:graphic>
      </p:graphicFrame>
      <p:sp>
        <p:nvSpPr>
          <p:cNvPr id="6" name="직사각형 5">
            <a:extLst>
              <a:ext uri="{FF2B5EF4-FFF2-40B4-BE49-F238E27FC236}">
                <a16:creationId xmlns:a16="http://schemas.microsoft.com/office/drawing/2014/main" id="{D5D586FF-A349-4ACE-815E-05BEC4FE2F98}"/>
              </a:ext>
            </a:extLst>
          </p:cNvPr>
          <p:cNvSpPr/>
          <p:nvPr/>
        </p:nvSpPr>
        <p:spPr>
          <a:xfrm>
            <a:off x="4561462" y="4374132"/>
            <a:ext cx="1332562" cy="6275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P&lt;0.001</a:t>
            </a:r>
            <a:endParaRPr lang="ko-KR" altLang="en-US" sz="1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24F4B1E-4660-42D9-8252-E511A1D24F45}"/>
              </a:ext>
            </a:extLst>
          </p:cNvPr>
          <p:cNvSpPr/>
          <p:nvPr/>
        </p:nvSpPr>
        <p:spPr>
          <a:xfrm>
            <a:off x="9331287" y="6283861"/>
            <a:ext cx="2623290" cy="4538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Respirology</a:t>
            </a:r>
            <a:r>
              <a:rPr lang="en-US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2020; 25: 525-534</a:t>
            </a:r>
            <a:endParaRPr lang="ko-KR" altLang="en-US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02A2B32-489E-42C7-9D71-41967FA58EF2}"/>
              </a:ext>
            </a:extLst>
          </p:cNvPr>
          <p:cNvSpPr/>
          <p:nvPr/>
        </p:nvSpPr>
        <p:spPr>
          <a:xfrm>
            <a:off x="1914167" y="2904446"/>
            <a:ext cx="3588090" cy="6275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to first AE</a:t>
            </a:r>
            <a:endParaRPr lang="ko-KR" altLang="en-US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12935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A196A89B-C27A-4664-83C0-91E091012EA4}"/>
              </a:ext>
            </a:extLst>
          </p:cNvPr>
          <p:cNvSpPr/>
          <p:nvPr/>
        </p:nvSpPr>
        <p:spPr>
          <a:xfrm>
            <a:off x="10638263" y="6441764"/>
            <a:ext cx="1360449" cy="4162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NEJM 2025 </a:t>
            </a:r>
            <a:endParaRPr lang="ko-KR" altLang="en-US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1511401-06F2-43FE-9019-BB71D9162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9882" y="39250"/>
            <a:ext cx="7562447" cy="3049639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75180C7C-B270-49EA-9A82-AA86BA20B144}"/>
              </a:ext>
            </a:extLst>
          </p:cNvPr>
          <p:cNvSpPr/>
          <p:nvPr/>
        </p:nvSpPr>
        <p:spPr>
          <a:xfrm>
            <a:off x="223023" y="3088889"/>
            <a:ext cx="11775689" cy="32338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 3, double-blind, placebo-controlled trial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IPF patients (FVC ≥ 45% </a:t>
            </a:r>
            <a:r>
              <a:rPr lang="en-US" altLang="ko-KR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</a:t>
            </a:r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altLang="ko-KR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DLco</a:t>
            </a:r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≥ 25%)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1:1:1 ratio  (18mg bid </a:t>
            </a:r>
            <a:r>
              <a:rPr lang="en-US" altLang="ko-KR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nerandomilast</a:t>
            </a:r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9 mg bid </a:t>
            </a:r>
            <a:r>
              <a:rPr lang="en-US" altLang="ko-KR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nerandomilast</a:t>
            </a:r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or placebo)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Stratification according to background antifibrotic therapy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Primary end point: the absolute change from baseline in FVC at week 52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key secondary end point: a first acute exacerbation, hospitalization for a respiratory cause, or death</a:t>
            </a:r>
            <a:endParaRPr lang="ko-KR" alt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55068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ACF2B891-C280-4FEC-B52E-9EB7FDCC63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854"/>
          <a:stretch/>
        </p:blipFill>
        <p:spPr>
          <a:xfrm>
            <a:off x="1334931" y="94785"/>
            <a:ext cx="9834607" cy="6668429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8D11C65D-068B-4B96-9076-589640CF5D40}"/>
              </a:ext>
            </a:extLst>
          </p:cNvPr>
          <p:cNvSpPr/>
          <p:nvPr/>
        </p:nvSpPr>
        <p:spPr>
          <a:xfrm>
            <a:off x="1334931" y="5363737"/>
            <a:ext cx="9834607" cy="71367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57320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A69E91BB-E3ED-4D78-9BF2-D02E019D14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06" y="785518"/>
            <a:ext cx="12049085" cy="5224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25828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26943661-0F51-493E-9947-F635F57BA9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2409"/>
            <a:ext cx="12192000" cy="523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01378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F3A5C2D-1F10-458B-B041-1C8AE17AE1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1055" y="67667"/>
            <a:ext cx="7895062" cy="3479587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1A63978B-54E7-448C-8807-168F9FB4F313}"/>
              </a:ext>
            </a:extLst>
          </p:cNvPr>
          <p:cNvSpPr/>
          <p:nvPr/>
        </p:nvSpPr>
        <p:spPr>
          <a:xfrm>
            <a:off x="200721" y="700118"/>
            <a:ext cx="3245004" cy="10482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trial population</a:t>
            </a:r>
            <a:endParaRPr lang="ko-KR" alt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45A5E7F-003D-4D28-9BF0-33A61FAF7D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3718" y="3547254"/>
            <a:ext cx="8172314" cy="3243079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9FC37BD1-EB4F-4106-8E2E-4FEF65EE4EB1}"/>
              </a:ext>
            </a:extLst>
          </p:cNvPr>
          <p:cNvSpPr/>
          <p:nvPr/>
        </p:nvSpPr>
        <p:spPr>
          <a:xfrm>
            <a:off x="234174" y="3785839"/>
            <a:ext cx="3512635" cy="20908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tx1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Patients not taking background </a:t>
            </a:r>
            <a:r>
              <a:rPr lang="en-US" altLang="ko-KR" sz="2400" b="1" dirty="0" err="1">
                <a:solidFill>
                  <a:schemeClr val="tx1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nintedanib</a:t>
            </a:r>
            <a:r>
              <a:rPr lang="en-US" altLang="ko-KR" sz="2400" b="1" dirty="0">
                <a:solidFill>
                  <a:schemeClr val="tx1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or pirfenidone</a:t>
            </a:r>
            <a:endParaRPr lang="ko-KR" alt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47409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8EB65327-18C0-4BD7-B13D-9DE8A34EA3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7079" y="11155"/>
            <a:ext cx="7995709" cy="3496613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3737CB30-A442-4A91-A59D-C42473359A94}"/>
              </a:ext>
            </a:extLst>
          </p:cNvPr>
          <p:cNvSpPr/>
          <p:nvPr/>
        </p:nvSpPr>
        <p:spPr>
          <a:xfrm>
            <a:off x="133816" y="468351"/>
            <a:ext cx="4315521" cy="10482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Patients taking background </a:t>
            </a:r>
            <a:r>
              <a:rPr lang="en-US" altLang="ko-KR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nintedanib</a:t>
            </a:r>
            <a:endParaRPr lang="ko-KR" alt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A78D305-4777-4389-9BE8-56F1148155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6870" y="3508932"/>
            <a:ext cx="7492108" cy="3226403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DDCADE0E-B284-4E24-98ED-442CD5F71974}"/>
              </a:ext>
            </a:extLst>
          </p:cNvPr>
          <p:cNvSpPr/>
          <p:nvPr/>
        </p:nvSpPr>
        <p:spPr>
          <a:xfrm>
            <a:off x="178419" y="4101925"/>
            <a:ext cx="4315521" cy="10482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Patients taking background pirfenidone</a:t>
            </a:r>
            <a:endParaRPr lang="ko-KR" alt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0334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00D13DB-09B7-4422-8FED-51CCAE644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991" y="1348191"/>
            <a:ext cx="11251580" cy="5116708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57A61123-E6CB-4A27-8993-7EACBCD11912}"/>
              </a:ext>
            </a:extLst>
          </p:cNvPr>
          <p:cNvSpPr/>
          <p:nvPr/>
        </p:nvSpPr>
        <p:spPr>
          <a:xfrm>
            <a:off x="367990" y="178420"/>
            <a:ext cx="11262732" cy="8920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Plasma concentrations of </a:t>
            </a:r>
            <a:r>
              <a:rPr lang="en-US" altLang="ko-KR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nerandomilast</a:t>
            </a:r>
            <a:endParaRPr lang="ko-KR" alt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76455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CE098F09-CBD6-4D07-B251-479D2D2D54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0407"/>
          <a:stretch/>
        </p:blipFill>
        <p:spPr>
          <a:xfrm>
            <a:off x="202456" y="207900"/>
            <a:ext cx="11787088" cy="644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88958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D81D2FFF-4A3A-4029-885C-A75DDEB145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200" y="0"/>
            <a:ext cx="109795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57644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A196A89B-C27A-4664-83C0-91E091012EA4}"/>
              </a:ext>
            </a:extLst>
          </p:cNvPr>
          <p:cNvSpPr/>
          <p:nvPr/>
        </p:nvSpPr>
        <p:spPr>
          <a:xfrm>
            <a:off x="10638263" y="6120200"/>
            <a:ext cx="1360449" cy="6467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NEJM 2025 </a:t>
            </a:r>
            <a:endParaRPr lang="ko-KR" altLang="en-US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75180C7C-B270-49EA-9A82-AA86BA20B144}"/>
              </a:ext>
            </a:extLst>
          </p:cNvPr>
          <p:cNvSpPr/>
          <p:nvPr/>
        </p:nvSpPr>
        <p:spPr>
          <a:xfrm>
            <a:off x="89211" y="3088889"/>
            <a:ext cx="10950496" cy="3523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 3, double-blind, randomized, placebo-controlled trial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1:1:1 ratio  (18mg bid </a:t>
            </a:r>
            <a:r>
              <a:rPr lang="en-US" altLang="ko-KR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nerandomilast</a:t>
            </a:r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9 mg bid </a:t>
            </a:r>
            <a:r>
              <a:rPr lang="en-US" altLang="ko-KR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nerandomilast</a:t>
            </a:r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or placebo)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FVC ≥ 45% </a:t>
            </a:r>
            <a:r>
              <a:rPr lang="en-US" altLang="ko-KR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</a:t>
            </a:r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altLang="ko-KR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Dlco</a:t>
            </a:r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≥ 25%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Stratification according to background antifibrotic therapy (</a:t>
            </a:r>
            <a:r>
              <a:rPr lang="en-US" altLang="ko-KR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nintedanib</a:t>
            </a:r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vs. none) and fibrotic pattern on HRCT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Primary end point: the absolute change from baseline in FVC at week 52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ko-K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key secondary end point: a first acute exacerbation of ILD,  hospitalization for a respiratory cause, or death</a:t>
            </a:r>
            <a:endParaRPr lang="ko-KR" alt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5A3E0109-48ED-4DD8-A683-1BD02AC02A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52" y="106065"/>
            <a:ext cx="7114316" cy="312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404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7F17606E-AF59-461B-ADA3-DD5927EE2F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5" y="1476451"/>
            <a:ext cx="5874576" cy="4850389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80BF7E92-1B45-4D14-BFEE-8D9AD4A96C46}"/>
              </a:ext>
            </a:extLst>
          </p:cNvPr>
          <p:cNvSpPr/>
          <p:nvPr/>
        </p:nvSpPr>
        <p:spPr>
          <a:xfrm>
            <a:off x="349021" y="334518"/>
            <a:ext cx="5255046" cy="8813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 of AE on overall survival </a:t>
            </a:r>
            <a:endParaRPr lang="ko-KR" alt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901011B5-344C-49D9-AD1C-A561948C87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6053" y="1360039"/>
            <a:ext cx="5445697" cy="5030554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65DC465B-0F6C-4F6B-83EB-76C64F681483}"/>
              </a:ext>
            </a:extLst>
          </p:cNvPr>
          <p:cNvSpPr/>
          <p:nvPr/>
        </p:nvSpPr>
        <p:spPr>
          <a:xfrm>
            <a:off x="7072829" y="334518"/>
            <a:ext cx="5034710" cy="8813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90-day survival after AE</a:t>
            </a:r>
            <a:endParaRPr lang="ko-KR" alt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CB1F3EE3-AE29-4123-9279-F996D613588C}"/>
              </a:ext>
            </a:extLst>
          </p:cNvPr>
          <p:cNvSpPr/>
          <p:nvPr/>
        </p:nvSpPr>
        <p:spPr>
          <a:xfrm>
            <a:off x="8919897" y="6354601"/>
            <a:ext cx="3187642" cy="4538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Respirology</a:t>
            </a:r>
            <a:r>
              <a:rPr lang="en-US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2020; 25: 525-534</a:t>
            </a:r>
            <a:endParaRPr lang="ko-KR" altLang="en-US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DC146FBC-CB43-431C-A054-48A6136C405E}"/>
              </a:ext>
            </a:extLst>
          </p:cNvPr>
          <p:cNvSpPr/>
          <p:nvPr/>
        </p:nvSpPr>
        <p:spPr>
          <a:xfrm>
            <a:off x="10719412" y="1817783"/>
            <a:ext cx="1123567" cy="4186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P=0.345</a:t>
            </a:r>
            <a:endParaRPr lang="ko-KR" altLang="en-US" sz="1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81500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7A624CC-681C-43AB-B3F9-A6D03E69E4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2865" y="0"/>
            <a:ext cx="75062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17018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8EBE9EE4-70E6-4BD6-B8D3-B22906F66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39091"/>
            <a:ext cx="12192000" cy="4779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23481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396C15FC-A403-4C49-A575-6A1BB6052A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14180"/>
            <a:ext cx="12192000" cy="4829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36377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36D8E858-94AB-4FC0-8DE2-0F4E3792E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0754" y="79974"/>
            <a:ext cx="7389539" cy="3194554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DC336082-A84D-4FF8-9EFB-90BB80B8BBE3}"/>
              </a:ext>
            </a:extLst>
          </p:cNvPr>
          <p:cNvSpPr/>
          <p:nvPr/>
        </p:nvSpPr>
        <p:spPr>
          <a:xfrm>
            <a:off x="178419" y="581830"/>
            <a:ext cx="4114800" cy="18734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Patients not taking background </a:t>
            </a:r>
            <a:r>
              <a:rPr lang="en-US" altLang="ko-KR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nintedanib</a:t>
            </a:r>
            <a:endParaRPr lang="ko-KR" alt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EE541E7-06F0-4330-8F58-0E395EACDC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3888" y="3429000"/>
            <a:ext cx="7430297" cy="3194554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CDCBEC65-28B2-4B34-97E8-36F4E1E8A058}"/>
              </a:ext>
            </a:extLst>
          </p:cNvPr>
          <p:cNvSpPr/>
          <p:nvPr/>
        </p:nvSpPr>
        <p:spPr>
          <a:xfrm>
            <a:off x="178419" y="3509346"/>
            <a:ext cx="4252335" cy="18734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Patients taking background </a:t>
            </a:r>
            <a:r>
              <a:rPr lang="en-US" altLang="ko-KR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nintedanib</a:t>
            </a:r>
            <a:endParaRPr lang="ko-KR" alt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01851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8358DF12-6E61-46ED-98CA-C4AC4C150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09" y="591559"/>
            <a:ext cx="11803381" cy="4782783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105F4F44-0B2C-46DF-8A47-E0E48CF04D73}"/>
              </a:ext>
            </a:extLst>
          </p:cNvPr>
          <p:cNvSpPr/>
          <p:nvPr/>
        </p:nvSpPr>
        <p:spPr>
          <a:xfrm>
            <a:off x="992458" y="5508702"/>
            <a:ext cx="10593659" cy="9367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 secondary end point: first acute exacerbation of ILD, hospitalization for a respiratory cause, or death</a:t>
            </a:r>
            <a:endParaRPr lang="ko-KR" alt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DF80F9D0-D29A-4C84-982D-7163FDE13F56}"/>
              </a:ext>
            </a:extLst>
          </p:cNvPr>
          <p:cNvSpPr/>
          <p:nvPr/>
        </p:nvSpPr>
        <p:spPr>
          <a:xfrm>
            <a:off x="278780" y="2509024"/>
            <a:ext cx="11619571" cy="26763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A031C802-FAEF-4897-8414-28DA489C84E5}"/>
              </a:ext>
            </a:extLst>
          </p:cNvPr>
          <p:cNvSpPr/>
          <p:nvPr/>
        </p:nvSpPr>
        <p:spPr>
          <a:xfrm>
            <a:off x="263914" y="3992138"/>
            <a:ext cx="11619571" cy="52410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04361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D273294E-C130-48AB-9B14-02BF76DE7F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84796"/>
            <a:ext cx="12192000" cy="5002086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850A9FAB-F1C5-44B9-91A7-A01CD1B5E533}"/>
              </a:ext>
            </a:extLst>
          </p:cNvPr>
          <p:cNvSpPr/>
          <p:nvPr/>
        </p:nvSpPr>
        <p:spPr>
          <a:xfrm>
            <a:off x="133815" y="245326"/>
            <a:ext cx="11931805" cy="1039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HRs for </a:t>
            </a:r>
            <a:r>
              <a:rPr lang="en-US" altLang="ko-KR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nerandomilast</a:t>
            </a:r>
            <a:r>
              <a:rPr lang="en-US" altLang="ko-KR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en-US" altLang="ko-KR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placebo </a:t>
            </a:r>
          </a:p>
          <a:p>
            <a:pPr algn="ctr"/>
            <a:r>
              <a:rPr lang="en-US" altLang="ko-KR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time-to-event endpoints up to first database lock</a:t>
            </a:r>
            <a:endParaRPr lang="ko-KR" alt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F4899FE1-0C65-47DA-B132-5F7CF15AAADD}"/>
              </a:ext>
            </a:extLst>
          </p:cNvPr>
          <p:cNvSpPr/>
          <p:nvPr/>
        </p:nvSpPr>
        <p:spPr>
          <a:xfrm>
            <a:off x="2598234" y="4025590"/>
            <a:ext cx="9389327" cy="37914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316033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95C28DF0-FC8B-4F90-8DC7-A4DA299393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91" r="1639" b="981"/>
          <a:stretch/>
        </p:blipFill>
        <p:spPr>
          <a:xfrm>
            <a:off x="226174" y="22303"/>
            <a:ext cx="11542514" cy="675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40247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9E6374-CF47-43DA-BF09-B9909B628A79}"/>
              </a:ext>
            </a:extLst>
          </p:cNvPr>
          <p:cNvSpPr txBox="1">
            <a:spLocks/>
          </p:cNvSpPr>
          <p:nvPr/>
        </p:nvSpPr>
        <p:spPr>
          <a:xfrm>
            <a:off x="838200" y="55084"/>
            <a:ext cx="10515600" cy="760163"/>
          </a:xfrm>
          <a:prstGeom prst="rect">
            <a:avLst/>
          </a:prstGeom>
        </p:spPr>
        <p:txBody>
          <a:bodyPr anchor="ctr">
            <a:normAutofit lnSpcReduction="1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5400" b="1" dirty="0"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  <a:endParaRPr lang="ko-KR" alt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D23A88A-9692-4570-ADDE-5988A89F821A}"/>
              </a:ext>
            </a:extLst>
          </p:cNvPr>
          <p:cNvSpPr txBox="1">
            <a:spLocks/>
          </p:cNvSpPr>
          <p:nvPr/>
        </p:nvSpPr>
        <p:spPr>
          <a:xfrm>
            <a:off x="745476" y="815247"/>
            <a:ext cx="11306978" cy="5897787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altLang="ko-KR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900" b="1" dirty="0">
                <a:latin typeface="Arial" panose="020B0604020202020204" pitchFamily="34" charset="0"/>
                <a:cs typeface="Arial" panose="020B0604020202020204" pitchFamily="34" charset="0"/>
              </a:rPr>
              <a:t>Acute exacerbation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ko-K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Common and poor prognosis irrespective</a:t>
            </a:r>
            <a:r>
              <a:rPr lang="ko-KR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ko-KR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ILD</a:t>
            </a:r>
            <a:r>
              <a:rPr lang="ko-KR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subtypes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Development of universal definition and diagnostic criteria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altLang="ko-K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900" b="1" dirty="0">
                <a:latin typeface="Arial" panose="020B0604020202020204" pitchFamily="34" charset="0"/>
                <a:cs typeface="Arial" panose="020B0604020202020204" pitchFamily="34" charset="0"/>
              </a:rPr>
              <a:t>Corticosteroid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ko-K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Weak evidence of efficacy based on current literatures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Unclear role of  iv pulse therapy in patients with AE-IPF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ko-KR" sz="3900" b="1" dirty="0">
                <a:latin typeface="Arial" panose="020B0604020202020204" pitchFamily="34" charset="0"/>
                <a:cs typeface="Arial" panose="020B0604020202020204" pitchFamily="34" charset="0"/>
              </a:rPr>
              <a:t>Immunosuppressive agents</a:t>
            </a:r>
          </a:p>
          <a:p>
            <a:pPr marL="0" indent="0">
              <a:buNone/>
            </a:pP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ko-K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Cyclophosphamide: harmful effect in AE IPF </a:t>
            </a:r>
          </a:p>
          <a:p>
            <a:pPr marL="0" indent="0">
              <a:buNone/>
            </a:pPr>
            <a:r>
              <a:rPr lang="en-US" altLang="ko-K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Rituximab: less adverse effect compared to cyclophosphamide in    </a:t>
            </a:r>
          </a:p>
          <a:p>
            <a:pPr marL="0" indent="0">
              <a:buNone/>
            </a:pPr>
            <a:r>
              <a:rPr lang="en-US" altLang="ko-K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severe or progressive CTD-ILD </a:t>
            </a:r>
          </a:p>
          <a:p>
            <a:pPr marL="0" indent="0">
              <a:buNone/>
            </a:pPr>
            <a:r>
              <a:rPr lang="en-US" altLang="ko-K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Rituximab add-on MMF: Slow FVC decline at 6 months but not at 12 </a:t>
            </a:r>
          </a:p>
          <a:p>
            <a:pPr marL="0" indent="0">
              <a:buNone/>
            </a:pPr>
            <a:r>
              <a:rPr lang="en-US" altLang="ko-K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months, Risk of infection↑ </a:t>
            </a:r>
          </a:p>
        </p:txBody>
      </p:sp>
    </p:spTree>
    <p:extLst>
      <p:ext uri="{BB962C8B-B14F-4D97-AF65-F5344CB8AC3E}">
        <p14:creationId xmlns:p14="http://schemas.microsoft.com/office/powerpoint/2010/main" val="147671073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9E6374-CF47-43DA-BF09-B9909B628A79}"/>
              </a:ext>
            </a:extLst>
          </p:cNvPr>
          <p:cNvSpPr txBox="1">
            <a:spLocks/>
          </p:cNvSpPr>
          <p:nvPr/>
        </p:nvSpPr>
        <p:spPr>
          <a:xfrm>
            <a:off x="838200" y="55084"/>
            <a:ext cx="10515600" cy="760163"/>
          </a:xfrm>
          <a:prstGeom prst="rect">
            <a:avLst/>
          </a:prstGeom>
        </p:spPr>
        <p:txBody>
          <a:bodyPr anchor="ctr">
            <a:normAutofit lnSpcReduction="1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5400" b="1" dirty="0"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  <a:endParaRPr lang="ko-KR" alt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D23A88A-9692-4570-ADDE-5988A89F821A}"/>
              </a:ext>
            </a:extLst>
          </p:cNvPr>
          <p:cNvSpPr txBox="1">
            <a:spLocks/>
          </p:cNvSpPr>
          <p:nvPr/>
        </p:nvSpPr>
        <p:spPr>
          <a:xfrm>
            <a:off x="712022" y="1305900"/>
            <a:ext cx="11306978" cy="476036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altLang="ko-KR" sz="3600" b="1" dirty="0">
                <a:latin typeface="Arial" panose="020B0604020202020204" pitchFamily="34" charset="0"/>
                <a:cs typeface="Arial" panose="020B0604020202020204" pitchFamily="34" charset="0"/>
              </a:rPr>
              <a:t>Anti-fibrotic agents</a:t>
            </a:r>
          </a:p>
          <a:p>
            <a:pPr marL="0" indent="0">
              <a:buNone/>
            </a:pPr>
            <a:r>
              <a:rPr lang="en-US" altLang="ko-K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Pirfenidone: ↓ Risk of respiratory related hospitalization in IPF  </a:t>
            </a:r>
          </a:p>
          <a:p>
            <a:pPr marL="0" indent="0">
              <a:buNone/>
            </a:pP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Nintedanib</a:t>
            </a: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↓ Risk of AE in both IPF and PPF </a:t>
            </a:r>
          </a:p>
          <a:p>
            <a:pPr marL="0" indent="0">
              <a:buNone/>
            </a:pPr>
            <a:endParaRPr lang="en-US" altLang="ko-K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altLang="ko-KR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Nerandomilast</a:t>
            </a:r>
            <a:r>
              <a:rPr lang="en-US" altLang="ko-KR" sz="3600" b="1" dirty="0">
                <a:latin typeface="Arial" panose="020B0604020202020204" pitchFamily="34" charset="0"/>
                <a:cs typeface="Arial" panose="020B0604020202020204" pitchFamily="34" charset="0"/>
              </a:rPr>
              <a:t>, PDE4B inhibitor</a:t>
            </a:r>
            <a:endParaRPr lang="en-US" altLang="ko-K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↓ FVC decline in IPF (except for 9mg  with background pirfenidone) </a:t>
            </a:r>
          </a:p>
          <a:p>
            <a:pPr marL="0" indent="0">
              <a:buNone/>
            </a:pP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and PPF </a:t>
            </a:r>
          </a:p>
          <a:p>
            <a:pPr marL="0" indent="0">
              <a:buNone/>
            </a:pP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↓ Risk  of death (both 9mg and 18mg ) and AE (18mg) in PPF </a:t>
            </a:r>
          </a:p>
          <a:p>
            <a:pPr marL="0" indent="0">
              <a:buNone/>
            </a:pPr>
            <a:r>
              <a:rPr lang="en-US" altLang="ko-K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142860016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36">
            <a:extLst>
              <a:ext uri="{FF2B5EF4-FFF2-40B4-BE49-F238E27FC236}">
                <a16:creationId xmlns:a16="http://schemas.microsoft.com/office/drawing/2014/main" id="{D9B66BFA-5BA0-4E1E-BB2A-0611300DA1D6}"/>
              </a:ext>
            </a:extLst>
          </p:cNvPr>
          <p:cNvSpPr txBox="1">
            <a:spLocks/>
          </p:cNvSpPr>
          <p:nvPr/>
        </p:nvSpPr>
        <p:spPr>
          <a:xfrm>
            <a:off x="3891422" y="6476629"/>
            <a:ext cx="4409159" cy="33599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sz="3200" b="1" kern="1200" spc="-300" baseline="0">
                <a:ln w="3175">
                  <a:solidFill>
                    <a:schemeClr val="bg1">
                      <a:alpha val="10000"/>
                    </a:schemeClr>
                  </a:solidFill>
                </a:ln>
                <a:solidFill>
                  <a:schemeClr val="bg1"/>
                </a:solidFill>
                <a:effectLst>
                  <a:outerShdw blurRad="25400" dist="38100" dir="2700000" algn="tl" rotWithShape="0">
                    <a:prstClr val="black">
                      <a:alpha val="2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dist"/>
            <a:r>
              <a:rPr lang="en-US" altLang="ko-KR" sz="800" b="0" spc="-170">
                <a:ln w="3175">
                  <a:solidFill>
                    <a:schemeClr val="bg1">
                      <a:lumMod val="75000"/>
                      <a:alpha val="10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effectLst/>
              </a:rPr>
              <a:t>Gyeongsang National University Hospital</a:t>
            </a:r>
            <a:endParaRPr lang="ko-KR" altLang="en-US" sz="800" b="0" spc="-170">
              <a:ln w="3175">
                <a:solidFill>
                  <a:schemeClr val="bg1">
                    <a:lumMod val="75000"/>
                    <a:alpha val="10000"/>
                  </a:schemeClr>
                </a:solidFill>
              </a:ln>
              <a:solidFill>
                <a:schemeClr val="bg1">
                  <a:lumMod val="75000"/>
                </a:schemeClr>
              </a:solidFill>
              <a:effectLst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111B1F-2F2E-4820-9931-2F50D6054CF7}"/>
              </a:ext>
            </a:extLst>
          </p:cNvPr>
          <p:cNvSpPr txBox="1"/>
          <p:nvPr/>
        </p:nvSpPr>
        <p:spPr>
          <a:xfrm>
            <a:off x="2303940" y="834968"/>
            <a:ext cx="75841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5400" b="1" spc="-300" dirty="0">
                <a:ln w="3175">
                  <a:solidFill>
                    <a:srgbClr val="1770BF">
                      <a:alpha val="10000"/>
                    </a:srgbClr>
                  </a:solidFill>
                </a:ln>
                <a:gradFill flip="none" rotWithShape="1">
                  <a:gsLst>
                    <a:gs pos="0">
                      <a:srgbClr val="1C1F79"/>
                    </a:gs>
                    <a:gs pos="100000">
                      <a:srgbClr val="1770BF"/>
                    </a:gs>
                  </a:gsLst>
                  <a:lin ang="0" scaled="1"/>
                  <a:tileRect/>
                </a:gradFill>
              </a:rPr>
              <a:t>경청해주셔서 감사합니다</a:t>
            </a:r>
          </a:p>
        </p:txBody>
      </p:sp>
    </p:spTree>
    <p:extLst>
      <p:ext uri="{BB962C8B-B14F-4D97-AF65-F5344CB8AC3E}">
        <p14:creationId xmlns:p14="http://schemas.microsoft.com/office/powerpoint/2010/main" val="1302142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111F3DBE-B904-4E16-8154-25B4661918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7620" r="9994"/>
          <a:stretch/>
        </p:blipFill>
        <p:spPr>
          <a:xfrm>
            <a:off x="122331" y="32362"/>
            <a:ext cx="6575867" cy="1322024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208ACA5C-8EBE-4A81-A51F-C0BC5DF0CC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607" y="2266219"/>
            <a:ext cx="4383730" cy="3574359"/>
          </a:xfrm>
          <a:prstGeom prst="rect">
            <a:avLst/>
          </a:prstGeom>
        </p:spPr>
      </p:pic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8276162F-F7C8-4DAE-9FEF-69A2D050CC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7992315"/>
              </p:ext>
            </p:extLst>
          </p:nvPr>
        </p:nvGraphicFramePr>
        <p:xfrm>
          <a:off x="181861" y="1426549"/>
          <a:ext cx="6263006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7622">
                  <a:extLst>
                    <a:ext uri="{9D8B030D-6E8A-4147-A177-3AD203B41FA5}">
                      <a16:colId xmlns:a16="http://schemas.microsoft.com/office/drawing/2014/main" val="1443085354"/>
                    </a:ext>
                  </a:extLst>
                </a:gridCol>
                <a:gridCol w="950047">
                  <a:extLst>
                    <a:ext uri="{9D8B030D-6E8A-4147-A177-3AD203B41FA5}">
                      <a16:colId xmlns:a16="http://schemas.microsoft.com/office/drawing/2014/main" val="2071195312"/>
                    </a:ext>
                  </a:extLst>
                </a:gridCol>
                <a:gridCol w="919068">
                  <a:extLst>
                    <a:ext uri="{9D8B030D-6E8A-4147-A177-3AD203B41FA5}">
                      <a16:colId xmlns:a16="http://schemas.microsoft.com/office/drawing/2014/main" val="3580614828"/>
                    </a:ext>
                  </a:extLst>
                </a:gridCol>
                <a:gridCol w="939721">
                  <a:extLst>
                    <a:ext uri="{9D8B030D-6E8A-4147-A177-3AD203B41FA5}">
                      <a16:colId xmlns:a16="http://schemas.microsoft.com/office/drawing/2014/main" val="1799355062"/>
                    </a:ext>
                  </a:extLst>
                </a:gridCol>
                <a:gridCol w="1337405">
                  <a:extLst>
                    <a:ext uri="{9D8B030D-6E8A-4147-A177-3AD203B41FA5}">
                      <a16:colId xmlns:a16="http://schemas.microsoft.com/office/drawing/2014/main" val="1895209566"/>
                    </a:ext>
                  </a:extLst>
                </a:gridCol>
                <a:gridCol w="1399143">
                  <a:extLst>
                    <a:ext uri="{9D8B030D-6E8A-4147-A177-3AD203B41FA5}">
                      <a16:colId xmlns:a16="http://schemas.microsoft.com/office/drawing/2014/main" val="8482066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SSc</a:t>
                      </a:r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-ILD</a:t>
                      </a:r>
                      <a:endParaRPr lang="ko-KR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SJS-ILD</a:t>
                      </a:r>
                      <a:endParaRPr lang="ko-KR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RA-ILD </a:t>
                      </a:r>
                      <a:endParaRPr lang="ko-KR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Fibrotic HP </a:t>
                      </a:r>
                      <a:endParaRPr lang="ko-KR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iNSIP</a:t>
                      </a:r>
                      <a:endParaRPr lang="ko-KR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4384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(%)</a:t>
                      </a:r>
                      <a:endParaRPr lang="ko-KR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(13.5)</a:t>
                      </a:r>
                      <a:endParaRPr lang="ko-KR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(7.5)</a:t>
                      </a:r>
                      <a:endParaRPr lang="ko-KR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 (42.9)</a:t>
                      </a:r>
                      <a:endParaRPr lang="ko-KR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(21.1)</a:t>
                      </a:r>
                      <a:endParaRPr lang="ko-KR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(15)</a:t>
                      </a:r>
                      <a:endParaRPr lang="ko-KR" alt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365908"/>
                  </a:ext>
                </a:extLst>
              </a:tr>
            </a:tbl>
          </a:graphicData>
        </a:graphic>
      </p:graphicFrame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90E0FECD-9FFF-4347-BEF6-25F5B64208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1221027"/>
              </p:ext>
            </p:extLst>
          </p:nvPr>
        </p:nvGraphicFramePr>
        <p:xfrm>
          <a:off x="396607" y="5840578"/>
          <a:ext cx="4533522" cy="8702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4156">
                  <a:extLst>
                    <a:ext uri="{9D8B030D-6E8A-4147-A177-3AD203B41FA5}">
                      <a16:colId xmlns:a16="http://schemas.microsoft.com/office/drawing/2014/main" val="294316236"/>
                    </a:ext>
                  </a:extLst>
                </a:gridCol>
                <a:gridCol w="1493643">
                  <a:extLst>
                    <a:ext uri="{9D8B030D-6E8A-4147-A177-3AD203B41FA5}">
                      <a16:colId xmlns:a16="http://schemas.microsoft.com/office/drawing/2014/main" val="2957620709"/>
                    </a:ext>
                  </a:extLst>
                </a:gridCol>
                <a:gridCol w="1635723">
                  <a:extLst>
                    <a:ext uri="{9D8B030D-6E8A-4147-A177-3AD203B41FA5}">
                      <a16:colId xmlns:a16="http://schemas.microsoft.com/office/drawing/2014/main" val="730726457"/>
                    </a:ext>
                  </a:extLst>
                </a:gridCol>
              </a:tblGrid>
              <a:tr h="290067"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1-year </a:t>
                      </a:r>
                      <a:endParaRPr lang="ko-KR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5-year</a:t>
                      </a:r>
                      <a:endParaRPr lang="ko-KR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4783237"/>
                  </a:ext>
                </a:extLst>
              </a:tr>
              <a:tr h="29006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RD</a:t>
                      </a:r>
                      <a:endParaRPr lang="ko-KR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16.4%</a:t>
                      </a:r>
                      <a:endParaRPr lang="ko-KR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49.2%</a:t>
                      </a:r>
                      <a:endParaRPr lang="ko-KR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730255"/>
                  </a:ext>
                </a:extLst>
              </a:tr>
              <a:tr h="29006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AE</a:t>
                      </a:r>
                      <a:endParaRPr lang="ko-KR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12.5%</a:t>
                      </a:r>
                      <a:endParaRPr lang="ko-KR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38%</a:t>
                      </a:r>
                      <a:endParaRPr lang="ko-KR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1012161"/>
                  </a:ext>
                </a:extLst>
              </a:tr>
            </a:tbl>
          </a:graphicData>
        </a:graphic>
      </p:graphicFrame>
      <p:pic>
        <p:nvPicPr>
          <p:cNvPr id="7" name="그림 6">
            <a:extLst>
              <a:ext uri="{FF2B5EF4-FFF2-40B4-BE49-F238E27FC236}">
                <a16:creationId xmlns:a16="http://schemas.microsoft.com/office/drawing/2014/main" id="{4496BB19-E90A-49BA-8E5E-DFDE71856C2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032"/>
          <a:stretch/>
        </p:blipFill>
        <p:spPr>
          <a:xfrm>
            <a:off x="6559225" y="1441413"/>
            <a:ext cx="5464368" cy="3602081"/>
          </a:xfrm>
          <a:prstGeom prst="rect">
            <a:avLst/>
          </a:prstGeom>
        </p:spPr>
      </p:pic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BA3250E7-E523-4ED7-8EC6-3FBA33117B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8656176"/>
              </p:ext>
            </p:extLst>
          </p:nvPr>
        </p:nvGraphicFramePr>
        <p:xfrm>
          <a:off x="6559225" y="5130521"/>
          <a:ext cx="5464368" cy="12785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6092">
                  <a:extLst>
                    <a:ext uri="{9D8B030D-6E8A-4147-A177-3AD203B41FA5}">
                      <a16:colId xmlns:a16="http://schemas.microsoft.com/office/drawing/2014/main" val="68208738"/>
                    </a:ext>
                  </a:extLst>
                </a:gridCol>
                <a:gridCol w="1366092">
                  <a:extLst>
                    <a:ext uri="{9D8B030D-6E8A-4147-A177-3AD203B41FA5}">
                      <a16:colId xmlns:a16="http://schemas.microsoft.com/office/drawing/2014/main" val="615171987"/>
                    </a:ext>
                  </a:extLst>
                </a:gridCol>
                <a:gridCol w="1366092">
                  <a:extLst>
                    <a:ext uri="{9D8B030D-6E8A-4147-A177-3AD203B41FA5}">
                      <a16:colId xmlns:a16="http://schemas.microsoft.com/office/drawing/2014/main" val="657846229"/>
                    </a:ext>
                  </a:extLst>
                </a:gridCol>
                <a:gridCol w="1366092">
                  <a:extLst>
                    <a:ext uri="{9D8B030D-6E8A-4147-A177-3AD203B41FA5}">
                      <a16:colId xmlns:a16="http://schemas.microsoft.com/office/drawing/2014/main" val="2100284768"/>
                    </a:ext>
                  </a:extLst>
                </a:gridCol>
              </a:tblGrid>
              <a:tr h="319637"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year (%)</a:t>
                      </a:r>
                      <a:endParaRPr lang="ko-KR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year (%)</a:t>
                      </a:r>
                      <a:endParaRPr lang="ko-KR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year (%)</a:t>
                      </a:r>
                      <a:endParaRPr lang="ko-KR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6879294"/>
                  </a:ext>
                </a:extLst>
              </a:tr>
              <a:tr h="31963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Non-RD</a:t>
                      </a:r>
                      <a:endParaRPr lang="ko-KR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ko-KR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19.8</a:t>
                      </a:r>
                      <a:endParaRPr lang="ko-KR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32.7</a:t>
                      </a:r>
                      <a:endParaRPr lang="ko-KR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4108845"/>
                  </a:ext>
                </a:extLst>
              </a:tr>
              <a:tr h="31963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AE group </a:t>
                      </a:r>
                      <a:endParaRPr lang="ko-KR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21.4</a:t>
                      </a:r>
                      <a:endParaRPr lang="ko-KR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65.6</a:t>
                      </a:r>
                      <a:endParaRPr lang="ko-KR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86.2</a:t>
                      </a:r>
                      <a:endParaRPr lang="ko-KR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1205941"/>
                  </a:ext>
                </a:extLst>
              </a:tr>
              <a:tr h="31963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Non-AE RD</a:t>
                      </a:r>
                      <a:endParaRPr lang="ko-KR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12.9</a:t>
                      </a:r>
                      <a:endParaRPr lang="ko-KR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62.3</a:t>
                      </a:r>
                      <a:endParaRPr lang="ko-KR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ko-KR" alt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7032089"/>
                  </a:ext>
                </a:extLst>
              </a:tr>
            </a:tbl>
          </a:graphicData>
        </a:graphic>
      </p:graphicFrame>
      <p:sp>
        <p:nvSpPr>
          <p:cNvPr id="9" name="직사각형 8">
            <a:extLst>
              <a:ext uri="{FF2B5EF4-FFF2-40B4-BE49-F238E27FC236}">
                <a16:creationId xmlns:a16="http://schemas.microsoft.com/office/drawing/2014/main" id="{CFFAA11D-61BA-4AC1-BBE0-F9A063ED6BF1}"/>
              </a:ext>
            </a:extLst>
          </p:cNvPr>
          <p:cNvSpPr/>
          <p:nvPr/>
        </p:nvSpPr>
        <p:spPr>
          <a:xfrm>
            <a:off x="9441455" y="6418963"/>
            <a:ext cx="2750545" cy="4390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Respiratory Research </a:t>
            </a:r>
            <a:r>
              <a:rPr lang="en-US" altLang="ko-KR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2024; 25:415 </a:t>
            </a:r>
            <a:endParaRPr lang="ko-KR" altLang="en-US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32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8514A6D-2E51-46F7-926F-D33EDECCAE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303" y="176272"/>
            <a:ext cx="11764291" cy="2388508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102A8184-EC01-4982-A78A-51394EFB252C}"/>
              </a:ext>
            </a:extLst>
          </p:cNvPr>
          <p:cNvSpPr/>
          <p:nvPr/>
        </p:nvSpPr>
        <p:spPr>
          <a:xfrm>
            <a:off x="154236" y="2412694"/>
            <a:ext cx="11556694" cy="36796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ko-K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Prospective data from the INBUILD trial to investigate risk factors for AE and the impact of these events in patients with progressive pulmonary fibrosis.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ko-K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total of 663 patients were treated in the INBUILD trial (332 with </a:t>
            </a:r>
            <a:r>
              <a:rPr lang="en-US" altLang="ko-KR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nintedanib</a:t>
            </a:r>
            <a:r>
              <a:rPr lang="en-US" altLang="ko-K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331 with placebo).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ko-K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 a median follow-up of approximately 19 months, AEs were reported in </a:t>
            </a:r>
            <a:r>
              <a:rPr lang="en-US" altLang="ko-K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58 (8.7%) of 663 patients</a:t>
            </a:r>
            <a:r>
              <a:rPr lang="en-US" altLang="ko-K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ko-KR" alt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32DC3204-8870-4CDB-8AD3-E2361114A34A}"/>
              </a:ext>
            </a:extLst>
          </p:cNvPr>
          <p:cNvSpPr/>
          <p:nvPr/>
        </p:nvSpPr>
        <p:spPr>
          <a:xfrm>
            <a:off x="8736377" y="5905041"/>
            <a:ext cx="3305060" cy="7711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altLang="ko-KR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ERJ Open Res 2024; 10: 00403-2024</a:t>
            </a:r>
            <a:endParaRPr lang="ko-KR" altLang="en-US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741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ECDD04D-EAAF-4B8A-8130-AC7FA2D04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675" y="98763"/>
            <a:ext cx="11314323" cy="1325563"/>
          </a:xfrm>
        </p:spPr>
        <p:txBody>
          <a:bodyPr>
            <a:normAutofit/>
          </a:bodyPr>
          <a:lstStyle/>
          <a:p>
            <a:r>
              <a:rPr lang="en-US" altLang="ko-KR" sz="4000" b="1" dirty="0">
                <a:latin typeface="Arial" panose="020B0604020202020204" pitchFamily="34" charset="0"/>
                <a:cs typeface="Arial" panose="020B0604020202020204" pitchFamily="34" charset="0"/>
              </a:rPr>
              <a:t>Time from first acute exacerbation to death</a:t>
            </a:r>
            <a:endParaRPr lang="ko-KR" alt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653309A-FEB9-4C4E-B862-00CCA329D4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2948" y="1134114"/>
            <a:ext cx="7029727" cy="4202215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6A6BD4A2-6307-420D-B26D-0CAD831053E8}"/>
              </a:ext>
            </a:extLst>
          </p:cNvPr>
          <p:cNvSpPr/>
          <p:nvPr/>
        </p:nvSpPr>
        <p:spPr>
          <a:xfrm>
            <a:off x="1014762" y="5559487"/>
            <a:ext cx="10740236" cy="103088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estimated risks (95% CI) of death ⩽30, ⩽60, ⩽90 and ⩽180  days after an AE </a:t>
            </a:r>
          </a:p>
          <a:p>
            <a:pPr algn="ctr"/>
            <a:r>
              <a:rPr lang="en-US" altLang="ko-K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19.0% </a:t>
            </a:r>
            <a:r>
              <a:rPr lang="en-US" altLang="ko-K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(8.9–29.2), </a:t>
            </a:r>
            <a:r>
              <a:rPr lang="en-US" altLang="ko-K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28.1%</a:t>
            </a:r>
            <a:r>
              <a:rPr lang="en-US" altLang="ko-K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(16.4–39.8), </a:t>
            </a:r>
            <a:r>
              <a:rPr lang="en-US" altLang="ko-K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32.0%</a:t>
            </a:r>
            <a:r>
              <a:rPr lang="en-US" altLang="ko-K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(19.7–44.2) and </a:t>
            </a:r>
            <a:r>
              <a:rPr lang="en-US" altLang="ko-K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37.0%</a:t>
            </a:r>
            <a:r>
              <a:rPr lang="en-US" altLang="ko-K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(23.8–50.2)</a:t>
            </a:r>
            <a:endParaRPr lang="ko-KR" alt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785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4535</TotalTime>
  <Words>3407</Words>
  <Application>Microsoft Office PowerPoint</Application>
  <PresentationFormat>와이드스크린</PresentationFormat>
  <Paragraphs>477</Paragraphs>
  <Slides>69</Slides>
  <Notes>32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69</vt:i4>
      </vt:variant>
    </vt:vector>
  </HeadingPairs>
  <TitlesOfParts>
    <vt:vector size="76" baseType="lpstr">
      <vt:lpstr>Arial Unicode MS</vt:lpstr>
      <vt:lpstr>맑은 고딕</vt:lpstr>
      <vt:lpstr>Arial</vt:lpstr>
      <vt:lpstr>Segoe UI Black</vt:lpstr>
      <vt:lpstr>Times New Roman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Time from first acute exacerbation to death</vt:lpstr>
      <vt:lpstr>Acute exacerbation of IPF   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Overall survival of propensity score-matched groups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Impact of nintedanib on mortality following AE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유정완</dc:creator>
  <cp:lastModifiedBy>유정완</cp:lastModifiedBy>
  <cp:revision>566</cp:revision>
  <dcterms:created xsi:type="dcterms:W3CDTF">2025-03-01T01:51:15Z</dcterms:created>
  <dcterms:modified xsi:type="dcterms:W3CDTF">2025-05-29T01:40:35Z</dcterms:modified>
</cp:coreProperties>
</file>