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258" r:id="rId2"/>
    <p:sldId id="337" r:id="rId3"/>
    <p:sldId id="338" r:id="rId4"/>
    <p:sldId id="340" r:id="rId5"/>
    <p:sldId id="339" r:id="rId6"/>
    <p:sldId id="341" r:id="rId7"/>
    <p:sldId id="291" r:id="rId8"/>
  </p:sldIdLst>
  <p:sldSz cx="9144000" cy="6858000" type="screen4x3"/>
  <p:notesSz cx="6797675" cy="9926638"/>
  <p:embeddedFontLst>
    <p:embeddedFont>
      <p:font typeface="나눔스퀘어" panose="020B0600000101010101" pitchFamily="50" charset="-127"/>
      <p:regular r:id="rId10"/>
    </p:embeddedFont>
    <p:embeddedFont>
      <p:font typeface="맑은 고딕" panose="020B0503020000020004" pitchFamily="50" charset="-127"/>
      <p:regular r:id="rId11"/>
      <p:bold r:id="rId12"/>
    </p:embeddedFont>
    <p:embeddedFont>
      <p:font typeface="G마켓 산스 Bold" panose="02000000000000000000" pitchFamily="50" charset="-127"/>
      <p:regular r:id="rId13"/>
    </p:embeddedFont>
    <p:embeddedFont>
      <p:font typeface="G마켓 산스 Medium" panose="02000000000000000000" pitchFamily="50" charset="-127"/>
      <p:regular r:id="rId14"/>
    </p:embeddedFont>
    <p:embeddedFont>
      <p:font typeface="나눔스퀘어_ac" panose="020B0600000101010101" pitchFamily="50" charset="-127"/>
      <p:regular r:id="rId15"/>
    </p:embeddedFont>
    <p:embeddedFont>
      <p:font typeface="나눔스퀘어_ac Bold" panose="020B0600000101010101" pitchFamily="50" charset="-127"/>
      <p:bold r:id="rId16"/>
    </p:embeddedFont>
    <p:embeddedFont>
      <p:font typeface="나눔스퀘어 Light" panose="020B0600000101010101" pitchFamily="50" charset="-127"/>
      <p:regular r:id="rId1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43E"/>
    <a:srgbClr val="0000FF"/>
    <a:srgbClr val="0322A7"/>
    <a:srgbClr val="0153A9"/>
    <a:srgbClr val="FE854E"/>
    <a:srgbClr val="BFE6F5"/>
    <a:srgbClr val="FF6340"/>
    <a:srgbClr val="18296B"/>
    <a:srgbClr val="FFFF99"/>
    <a:srgbClr val="FF9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3" autoAdjust="0"/>
    <p:restoredTop sz="94816" autoAdjust="0"/>
  </p:normalViewPr>
  <p:slideViewPr>
    <p:cSldViewPr>
      <p:cViewPr varScale="1">
        <p:scale>
          <a:sx n="110" d="100"/>
          <a:sy n="110" d="100"/>
        </p:scale>
        <p:origin x="126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47" cy="49832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826" y="0"/>
            <a:ext cx="2946246" cy="49832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fld id="{E2F5A077-C4CA-445F-826B-8E0300184BD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288" y="4777245"/>
            <a:ext cx="5439101" cy="3908363"/>
          </a:xfrm>
          <a:prstGeom prst="rect">
            <a:avLst/>
          </a:prstGeom>
        </p:spPr>
        <p:txBody>
          <a:bodyPr vert="horz" lIns="92108" tIns="46054" rIns="92108" bIns="46054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310"/>
            <a:ext cx="2946247" cy="498328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826" y="9428310"/>
            <a:ext cx="2946246" cy="498328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fld id="{13822B89-9ED5-4A59-AECC-8F8E167D48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5842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solidFill>
            <a:srgbClr val="BFE6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자유형 7"/>
          <p:cNvSpPr/>
          <p:nvPr userDrawn="1"/>
        </p:nvSpPr>
        <p:spPr>
          <a:xfrm>
            <a:off x="7456494" y="0"/>
            <a:ext cx="1690597" cy="836712"/>
          </a:xfrm>
          <a:custGeom>
            <a:avLst/>
            <a:gdLst>
              <a:gd name="connsiteX0" fmla="*/ 664178 w 1690597"/>
              <a:gd name="connsiteY0" fmla="*/ 0 h 836712"/>
              <a:gd name="connsiteX1" fmla="*/ 1690597 w 1690597"/>
              <a:gd name="connsiteY1" fmla="*/ 0 h 836712"/>
              <a:gd name="connsiteX2" fmla="*/ 1690597 w 1690597"/>
              <a:gd name="connsiteY2" fmla="*/ 836712 h 836712"/>
              <a:gd name="connsiteX3" fmla="*/ 0 w 1690597"/>
              <a:gd name="connsiteY3" fmla="*/ 836712 h 83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0597" h="836712">
                <a:moveTo>
                  <a:pt x="664178" y="0"/>
                </a:moveTo>
                <a:lnTo>
                  <a:pt x="1690597" y="0"/>
                </a:lnTo>
                <a:lnTo>
                  <a:pt x="1690597" y="836712"/>
                </a:lnTo>
                <a:lnTo>
                  <a:pt x="0" y="836712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0" y="6381328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0829" y="6496221"/>
            <a:ext cx="864096" cy="246885"/>
          </a:xfrm>
          <a:prstGeom prst="rect">
            <a:avLst/>
          </a:prstGeom>
        </p:spPr>
      </p:pic>
      <p:grpSp>
        <p:nvGrpSpPr>
          <p:cNvPr id="16" name="그룹 15"/>
          <p:cNvGrpSpPr/>
          <p:nvPr userDrawn="1"/>
        </p:nvGrpSpPr>
        <p:grpSpPr>
          <a:xfrm>
            <a:off x="488132" y="5373216"/>
            <a:ext cx="8188324" cy="792088"/>
            <a:chOff x="422691" y="5301208"/>
            <a:chExt cx="8188324" cy="792088"/>
          </a:xfrm>
        </p:grpSpPr>
        <p:sp>
          <p:nvSpPr>
            <p:cNvPr id="17" name="직사각형 16"/>
            <p:cNvSpPr/>
            <p:nvPr/>
          </p:nvSpPr>
          <p:spPr>
            <a:xfrm>
              <a:off x="604522" y="5301208"/>
              <a:ext cx="8006493" cy="792088"/>
            </a:xfrm>
            <a:prstGeom prst="rect">
              <a:avLst/>
            </a:prstGeom>
            <a:noFill/>
            <a:ln>
              <a:solidFill>
                <a:srgbClr val="FE85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9" name="그룹 18"/>
            <p:cNvGrpSpPr/>
            <p:nvPr/>
          </p:nvGrpSpPr>
          <p:grpSpPr>
            <a:xfrm>
              <a:off x="422691" y="5513204"/>
              <a:ext cx="363663" cy="363663"/>
              <a:chOff x="1157417" y="5476588"/>
              <a:chExt cx="363663" cy="363663"/>
            </a:xfrm>
          </p:grpSpPr>
          <p:sp>
            <p:nvSpPr>
              <p:cNvPr id="20" name="타원 19"/>
              <p:cNvSpPr/>
              <p:nvPr/>
            </p:nvSpPr>
            <p:spPr>
              <a:xfrm>
                <a:off x="1157417" y="5476588"/>
                <a:ext cx="363663" cy="363663"/>
              </a:xfrm>
              <a:prstGeom prst="ellipse">
                <a:avLst/>
              </a:prstGeom>
              <a:solidFill>
                <a:srgbClr val="FE85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21" name="그림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59632" y="5562158"/>
                <a:ext cx="189261" cy="21318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72631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0701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1139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4905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5987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884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55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3763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그룹 4"/>
          <p:cNvGrpSpPr/>
          <p:nvPr userDrawn="1"/>
        </p:nvGrpSpPr>
        <p:grpSpPr>
          <a:xfrm>
            <a:off x="1547664" y="1484784"/>
            <a:ext cx="5868144" cy="1800200"/>
            <a:chOff x="1475656" y="2132856"/>
            <a:chExt cx="5868144" cy="1800200"/>
          </a:xfrm>
        </p:grpSpPr>
        <p:sp>
          <p:nvSpPr>
            <p:cNvPr id="6" name="직사각형 5"/>
            <p:cNvSpPr/>
            <p:nvPr/>
          </p:nvSpPr>
          <p:spPr>
            <a:xfrm>
              <a:off x="1691680" y="2348880"/>
              <a:ext cx="5652120" cy="1584176"/>
            </a:xfrm>
            <a:prstGeom prst="rect">
              <a:avLst/>
            </a:prstGeom>
            <a:solidFill>
              <a:srgbClr val="0153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475656" y="2132856"/>
              <a:ext cx="1080120" cy="1080120"/>
            </a:xfrm>
            <a:prstGeom prst="rect">
              <a:avLst/>
            </a:prstGeom>
            <a:solidFill>
              <a:srgbClr val="1829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제목 1"/>
          <p:cNvSpPr txBox="1">
            <a:spLocks/>
          </p:cNvSpPr>
          <p:nvPr userDrawn="1"/>
        </p:nvSpPr>
        <p:spPr>
          <a:xfrm>
            <a:off x="5233646" y="3284983"/>
            <a:ext cx="2016224" cy="1067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회원가입</a:t>
            </a:r>
          </a:p>
        </p:txBody>
      </p:sp>
    </p:spTree>
    <p:extLst>
      <p:ext uri="{BB962C8B-B14F-4D97-AF65-F5344CB8AC3E}">
        <p14:creationId xmlns:p14="http://schemas.microsoft.com/office/powerpoint/2010/main" val="2175415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582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24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79525-07A0-42A3-8BF1-024B8300A480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447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2563" y="-2"/>
            <a:ext cx="9144000" cy="6290345"/>
          </a:xfrm>
          <a:prstGeom prst="rect">
            <a:avLst/>
          </a:prstGeom>
          <a:solidFill>
            <a:srgbClr val="015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0" y="1943281"/>
            <a:ext cx="9144000" cy="524443"/>
          </a:xfrm>
          <a:prstGeom prst="rect">
            <a:avLst/>
          </a:prstGeom>
          <a:solidFill>
            <a:srgbClr val="182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839098" y="1940277"/>
            <a:ext cx="7117278" cy="5274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0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코로나</a:t>
            </a:r>
            <a:r>
              <a:rPr lang="en-US" altLang="ko-KR" sz="20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19 </a:t>
            </a:r>
            <a:r>
              <a:rPr lang="ko-KR" altLang="en-US" sz="20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추가접종 대상자 관리 및 추가접종 변경 매뉴얼</a:t>
            </a:r>
            <a:endParaRPr lang="en-US" altLang="ko-KR" sz="20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839098" y="460177"/>
            <a:ext cx="5533102" cy="1067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320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코로나 </a:t>
            </a:r>
            <a:r>
              <a:rPr lang="en-US" altLang="ko-KR" sz="320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19</a:t>
            </a:r>
            <a:endParaRPr lang="ko-KR" altLang="en-US" sz="3200" dirty="0">
              <a:solidFill>
                <a:schemeClr val="bg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0" y="6251822"/>
            <a:ext cx="9144000" cy="620598"/>
            <a:chOff x="0" y="6251822"/>
            <a:chExt cx="9144000" cy="620598"/>
          </a:xfrm>
        </p:grpSpPr>
        <p:sp>
          <p:nvSpPr>
            <p:cNvPr id="19" name="직사각형 18"/>
            <p:cNvSpPr/>
            <p:nvPr/>
          </p:nvSpPr>
          <p:spPr>
            <a:xfrm>
              <a:off x="0" y="6251822"/>
              <a:ext cx="9144000" cy="6205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528" y="6423385"/>
              <a:ext cx="1105972" cy="315992"/>
            </a:xfrm>
            <a:prstGeom prst="rect">
              <a:avLst/>
            </a:prstGeom>
          </p:spPr>
        </p:pic>
        <p:sp>
          <p:nvSpPr>
            <p:cNvPr id="21" name="제목 1"/>
            <p:cNvSpPr txBox="1">
              <a:spLocks/>
            </p:cNvSpPr>
            <p:nvPr/>
          </p:nvSpPr>
          <p:spPr>
            <a:xfrm>
              <a:off x="1669386" y="6308662"/>
              <a:ext cx="3872526" cy="52744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1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ko-KR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COPYRIGHT ⓒ 2021 </a:t>
              </a:r>
              <a:r>
                <a:rPr lang="ko-KR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질병관리청 </a:t>
              </a:r>
              <a:r>
                <a:rPr lang="en-US" altLang="ko-KR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ALL RIGHTS RESERVED.</a:t>
              </a:r>
            </a:p>
            <a:p>
              <a:pPr algn="l"/>
              <a:r>
                <a:rPr lang="ko-KR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해당 매뉴얼의 모든 저작권은 </a:t>
              </a:r>
              <a:r>
                <a:rPr lang="en-US" altLang="ko-KR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2021 </a:t>
              </a:r>
              <a:r>
                <a:rPr lang="ko-KR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질병관리청에 있으므로 무단 배포 및 복제를 금합니다</a:t>
              </a:r>
              <a:r>
                <a:rPr lang="en-US" altLang="ko-KR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.</a:t>
              </a:r>
              <a:endParaRPr lang="ko-KR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endParaRP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7610" y="6423385"/>
              <a:ext cx="1302862" cy="315992"/>
            </a:xfrm>
            <a:prstGeom prst="rect">
              <a:avLst/>
            </a:prstGeom>
          </p:spPr>
        </p:pic>
      </p:grpSp>
      <p:sp>
        <p:nvSpPr>
          <p:cNvPr id="16" name="제목 1"/>
          <p:cNvSpPr txBox="1">
            <a:spLocks/>
          </p:cNvSpPr>
          <p:nvPr/>
        </p:nvSpPr>
        <p:spPr>
          <a:xfrm>
            <a:off x="839098" y="1257839"/>
            <a:ext cx="769334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800" dirty="0">
                <a:solidFill>
                  <a:srgbClr val="BFE6F5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추가접종 대상자 관리 및 추가접종 변경 매뉴얼</a:t>
            </a:r>
            <a:endParaRPr lang="ko-KR" altLang="en-US" sz="2800" dirty="0">
              <a:solidFill>
                <a:schemeClr val="bg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05255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7534EDE3-031A-4D9B-8717-FCCCF8337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846" y="881032"/>
            <a:ext cx="6510308" cy="4427009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xmlns="" id="{67333C56-7183-414A-967A-8C56BBFDFB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6378" y="1890983"/>
            <a:ext cx="2880916" cy="2909840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xmlns="" id="{116D8723-4556-468D-900D-F7D13BF6CB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0588" y="3390226"/>
            <a:ext cx="1238960" cy="152668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939891" y="5358374"/>
            <a:ext cx="7264217" cy="44068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16000" algn="l" defTabSz="864000">
              <a:lnSpc>
                <a:spcPct val="90000"/>
              </a:lnSpc>
              <a:buAutoNum type="arabicPeriod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예약대상자관리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의료기관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lnSpc>
                <a:spcPct val="90000"/>
              </a:lnSpc>
              <a:buAutoNum type="arabicPeriod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 대상자 관리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lnSpc>
                <a:spcPct val="90000"/>
              </a:lnSpc>
              <a:buAutoNum type="arabicPeriod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 대상자에 등록할 피접종자의 주민번호를 입력 후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조회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lnSpc>
                <a:spcPct val="90000"/>
              </a:lnSpc>
              <a:buAutoNum type="arabicPeriod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 가능 대상자임을 확인 후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대상자 구분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선택 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lnSpc>
                <a:spcPct val="90000"/>
              </a:lnSpc>
              <a:buAutoNum type="arabicPeriod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등록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6048000" y="1961957"/>
            <a:ext cx="783004" cy="125773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추가접종 대상자 등록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4662000" y="1314000"/>
            <a:ext cx="1152128" cy="144016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2771800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대상자 관리 및 추가접종 변경 매뉴얼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94A17B61-2B27-4069-9C43-C0796C732288}"/>
              </a:ext>
            </a:extLst>
          </p:cNvPr>
          <p:cNvSpPr/>
          <p:nvPr/>
        </p:nvSpPr>
        <p:spPr>
          <a:xfrm>
            <a:off x="6295486" y="1593430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8AC64FBB-EF62-4D8E-B3D0-390531917477}"/>
              </a:ext>
            </a:extLst>
          </p:cNvPr>
          <p:cNvSpPr/>
          <p:nvPr/>
        </p:nvSpPr>
        <p:spPr>
          <a:xfrm>
            <a:off x="4337985" y="1248828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9" name="모서리가 둥근 직사각형 13">
            <a:extLst>
              <a:ext uri="{FF2B5EF4-FFF2-40B4-BE49-F238E27FC236}">
                <a16:creationId xmlns:a16="http://schemas.microsoft.com/office/drawing/2014/main" xmlns="" id="{545F897F-0702-4F7F-B7F4-C6102F71DCC6}"/>
              </a:ext>
            </a:extLst>
          </p:cNvPr>
          <p:cNvSpPr/>
          <p:nvPr/>
        </p:nvSpPr>
        <p:spPr>
          <a:xfrm>
            <a:off x="3059832" y="2251943"/>
            <a:ext cx="2705156" cy="216024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8388D44C-E960-455B-BBE8-0865786946BF}"/>
              </a:ext>
            </a:extLst>
          </p:cNvPr>
          <p:cNvSpPr/>
          <p:nvPr/>
        </p:nvSpPr>
        <p:spPr>
          <a:xfrm>
            <a:off x="2627784" y="2222775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3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21" name="모서리가 둥근 직사각형 13">
            <a:extLst>
              <a:ext uri="{FF2B5EF4-FFF2-40B4-BE49-F238E27FC236}">
                <a16:creationId xmlns:a16="http://schemas.microsoft.com/office/drawing/2014/main" xmlns="" id="{CAAFCF58-586A-41DF-91E0-5F7E47C8BD98}"/>
              </a:ext>
            </a:extLst>
          </p:cNvPr>
          <p:cNvSpPr/>
          <p:nvPr/>
        </p:nvSpPr>
        <p:spPr>
          <a:xfrm>
            <a:off x="4248000" y="3398894"/>
            <a:ext cx="1224136" cy="144000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3B0FF582-FC2E-48B9-A8AD-6F859B9A5DE6}"/>
              </a:ext>
            </a:extLst>
          </p:cNvPr>
          <p:cNvSpPr/>
          <p:nvPr/>
        </p:nvSpPr>
        <p:spPr>
          <a:xfrm>
            <a:off x="5526096" y="3333714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4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1F37AFCE-ECD5-47BF-B19F-12ABE1FC0786}"/>
              </a:ext>
            </a:extLst>
          </p:cNvPr>
          <p:cNvSpPr/>
          <p:nvPr/>
        </p:nvSpPr>
        <p:spPr>
          <a:xfrm>
            <a:off x="3959968" y="4753174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5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26" name="모서리가 둥근 직사각형 13">
            <a:extLst>
              <a:ext uri="{FF2B5EF4-FFF2-40B4-BE49-F238E27FC236}">
                <a16:creationId xmlns:a16="http://schemas.microsoft.com/office/drawing/2014/main" xmlns="" id="{121AD588-0536-4E80-AE17-7C4E4984316B}"/>
              </a:ext>
            </a:extLst>
          </p:cNvPr>
          <p:cNvSpPr/>
          <p:nvPr/>
        </p:nvSpPr>
        <p:spPr>
          <a:xfrm>
            <a:off x="3959968" y="4524933"/>
            <a:ext cx="288032" cy="144000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1174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7534EDE3-031A-4D9B-8717-FCCCF8337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846" y="881032"/>
            <a:ext cx="6510308" cy="4427009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0AB994DD-DABB-4B6C-A97C-317362A623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935" y="1902618"/>
            <a:ext cx="2862193" cy="2862191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939891" y="5335893"/>
            <a:ext cx="7264217" cy="44068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16000" algn="l" defTabSz="864000">
              <a:lnSpc>
                <a:spcPct val="150000"/>
              </a:lnSpc>
              <a:buAutoNum type="arabicPeriod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예약대상자관리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의료기관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lnSpc>
                <a:spcPct val="150000"/>
              </a:lnSpc>
              <a:buAutoNum type="arabicPeriod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 대상자 관리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lnSpc>
                <a:spcPct val="150000"/>
              </a:lnSpc>
              <a:buAutoNum type="arabicPeriod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대상자 업로드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6048000" y="1961957"/>
            <a:ext cx="783004" cy="125773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377593" y="260648"/>
            <a:ext cx="3762359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추가접종 대상자 일괄 업로드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(1/2)</a:t>
            </a:r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4662000" y="1314000"/>
            <a:ext cx="1152128" cy="144016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94A17B61-2B27-4069-9C43-C0796C732288}"/>
              </a:ext>
            </a:extLst>
          </p:cNvPr>
          <p:cNvSpPr/>
          <p:nvPr/>
        </p:nvSpPr>
        <p:spPr>
          <a:xfrm>
            <a:off x="6295486" y="1593430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8AC64FBB-EF62-4D8E-B3D0-390531917477}"/>
              </a:ext>
            </a:extLst>
          </p:cNvPr>
          <p:cNvSpPr/>
          <p:nvPr/>
        </p:nvSpPr>
        <p:spPr>
          <a:xfrm>
            <a:off x="4337985" y="1248828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9" name="모서리가 둥근 직사각형 13">
            <a:extLst>
              <a:ext uri="{FF2B5EF4-FFF2-40B4-BE49-F238E27FC236}">
                <a16:creationId xmlns:a16="http://schemas.microsoft.com/office/drawing/2014/main" xmlns="" id="{545F897F-0702-4F7F-B7F4-C6102F71DCC6}"/>
              </a:ext>
            </a:extLst>
          </p:cNvPr>
          <p:cNvSpPr/>
          <p:nvPr/>
        </p:nvSpPr>
        <p:spPr>
          <a:xfrm flipV="1">
            <a:off x="5148064" y="2123433"/>
            <a:ext cx="616924" cy="128509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8388D44C-E960-455B-BBE8-0865786946BF}"/>
              </a:ext>
            </a:extLst>
          </p:cNvPr>
          <p:cNvSpPr/>
          <p:nvPr/>
        </p:nvSpPr>
        <p:spPr>
          <a:xfrm>
            <a:off x="4861240" y="2050508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3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xmlns="" id="{27E8EAB4-1694-4FD3-9D6E-EB2432C92461}"/>
              </a:ext>
            </a:extLst>
          </p:cNvPr>
          <p:cNvSpPr txBox="1">
            <a:spLocks/>
          </p:cNvSpPr>
          <p:nvPr/>
        </p:nvSpPr>
        <p:spPr>
          <a:xfrm>
            <a:off x="4139952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대상자 관리 및 추가접종 변경 매뉴얼</a:t>
            </a:r>
          </a:p>
        </p:txBody>
      </p:sp>
    </p:spTree>
    <p:extLst>
      <p:ext uri="{BB962C8B-B14F-4D97-AF65-F5344CB8AC3E}">
        <p14:creationId xmlns:p14="http://schemas.microsoft.com/office/powerpoint/2010/main" val="1612461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7534EDE3-031A-4D9B-8717-FCCCF8337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846" y="881032"/>
            <a:ext cx="6510308" cy="4427009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5026543F-22B4-4D7C-BA5D-B36D04DB41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1543" y="1899160"/>
            <a:ext cx="2862193" cy="2873642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939891" y="5337628"/>
            <a:ext cx="7264217" cy="44068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600" algn="l" defTabSz="864000">
              <a:lnSpc>
                <a:spcPct val="150000"/>
              </a:lnSpc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4. [Excel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업로드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눌러서 추가할 대상자가 작성되어 있는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Excel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파일을 불러옵니다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12600" algn="l" defTabSz="864000">
              <a:lnSpc>
                <a:spcPct val="150000"/>
              </a:lnSpc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5.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추가할 대상자를 체크 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     </a:t>
            </a:r>
            <a:r>
              <a:rPr lang="en-US" altLang="ko-KR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※ </a:t>
            </a:r>
            <a:r>
              <a:rPr lang="ko-KR" altLang="en-US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인적정보가 잘못된 경우 추가버튼이 안보입니다</a:t>
            </a:r>
            <a:r>
              <a:rPr lang="en-US" altLang="ko-KR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</a:p>
          <a:p>
            <a:pPr marL="12600" algn="l" defTabSz="864000">
              <a:lnSpc>
                <a:spcPct val="150000"/>
              </a:lnSpc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6. 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저장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377593" y="260648"/>
            <a:ext cx="3906375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추가접종 대상자 일괄 업로드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(2/2)</a:t>
            </a:r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</a:t>
            </a:r>
          </a:p>
        </p:txBody>
      </p:sp>
      <p:sp>
        <p:nvSpPr>
          <p:cNvPr id="19" name="모서리가 둥근 직사각형 13">
            <a:extLst>
              <a:ext uri="{FF2B5EF4-FFF2-40B4-BE49-F238E27FC236}">
                <a16:creationId xmlns:a16="http://schemas.microsoft.com/office/drawing/2014/main" xmlns="" id="{545F897F-0702-4F7F-B7F4-C6102F71DCC6}"/>
              </a:ext>
            </a:extLst>
          </p:cNvPr>
          <p:cNvSpPr/>
          <p:nvPr/>
        </p:nvSpPr>
        <p:spPr>
          <a:xfrm flipV="1">
            <a:off x="3039402" y="2287627"/>
            <a:ext cx="308462" cy="565308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8388D44C-E960-455B-BBE8-0865786946BF}"/>
              </a:ext>
            </a:extLst>
          </p:cNvPr>
          <p:cNvSpPr/>
          <p:nvPr/>
        </p:nvSpPr>
        <p:spPr>
          <a:xfrm>
            <a:off x="3039402" y="2903268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5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6" name="모서리가 둥근 직사각형 13">
            <a:extLst>
              <a:ext uri="{FF2B5EF4-FFF2-40B4-BE49-F238E27FC236}">
                <a16:creationId xmlns:a16="http://schemas.microsoft.com/office/drawing/2014/main" xmlns="" id="{3C6C07CE-5D13-49DA-A1AA-982F098E1A26}"/>
              </a:ext>
            </a:extLst>
          </p:cNvPr>
          <p:cNvSpPr/>
          <p:nvPr/>
        </p:nvSpPr>
        <p:spPr>
          <a:xfrm flipV="1">
            <a:off x="4139952" y="4464000"/>
            <a:ext cx="279811" cy="144000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67600ACF-1E0F-44FF-8FC1-FD29B845F977}"/>
              </a:ext>
            </a:extLst>
          </p:cNvPr>
          <p:cNvSpPr/>
          <p:nvPr/>
        </p:nvSpPr>
        <p:spPr>
          <a:xfrm>
            <a:off x="4131731" y="4650019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6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8" name="모서리가 둥근 직사각형 13">
            <a:extLst>
              <a:ext uri="{FF2B5EF4-FFF2-40B4-BE49-F238E27FC236}">
                <a16:creationId xmlns:a16="http://schemas.microsoft.com/office/drawing/2014/main" xmlns="" id="{DE583D09-E450-432C-989C-1AB8704C35B5}"/>
              </a:ext>
            </a:extLst>
          </p:cNvPr>
          <p:cNvSpPr/>
          <p:nvPr/>
        </p:nvSpPr>
        <p:spPr>
          <a:xfrm flipV="1">
            <a:off x="5086271" y="2139997"/>
            <a:ext cx="596494" cy="153236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A3163944-0138-46BC-AFCD-00352280517A}"/>
              </a:ext>
            </a:extLst>
          </p:cNvPr>
          <p:cNvSpPr/>
          <p:nvPr/>
        </p:nvSpPr>
        <p:spPr>
          <a:xfrm>
            <a:off x="5765574" y="2079435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4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xmlns="" id="{42318703-7E8D-4D31-8A09-A7126EE20DC4}"/>
              </a:ext>
            </a:extLst>
          </p:cNvPr>
          <p:cNvSpPr txBox="1">
            <a:spLocks/>
          </p:cNvSpPr>
          <p:nvPr/>
        </p:nvSpPr>
        <p:spPr>
          <a:xfrm>
            <a:off x="4024004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대상자 관리 및 추가접종 변경 매뉴얼</a:t>
            </a:r>
          </a:p>
        </p:txBody>
      </p:sp>
    </p:spTree>
    <p:extLst>
      <p:ext uri="{BB962C8B-B14F-4D97-AF65-F5344CB8AC3E}">
        <p14:creationId xmlns:p14="http://schemas.microsoft.com/office/powerpoint/2010/main" val="3087528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7534EDE3-031A-4D9B-8717-FCCCF8337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846" y="881032"/>
            <a:ext cx="6510308" cy="4427009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1D1F2343-C371-4277-9C69-53CCEE1A86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6378" y="1890982"/>
            <a:ext cx="2880916" cy="2886691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939891" y="5371310"/>
            <a:ext cx="7264217" cy="44068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16000" algn="l" defTabSz="864000">
              <a:buAutoNum type="arabicPeriod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예약대상자관리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의료기관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buAutoNum type="arabicPeriod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 대상자 관리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buAutoNum type="arabicPeriod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 대상자 구분을 삭제할 피접종자의 주민번호를 입력 후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조회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buAutoNum type="arabicPeriod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 대상자임을 확인 후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삭제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6048000" y="1961957"/>
            <a:ext cx="783004" cy="125773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추가접종 대상자 삭제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5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4662000" y="1314000"/>
            <a:ext cx="1152128" cy="144016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94A17B61-2B27-4069-9C43-C0796C732288}"/>
              </a:ext>
            </a:extLst>
          </p:cNvPr>
          <p:cNvSpPr/>
          <p:nvPr/>
        </p:nvSpPr>
        <p:spPr>
          <a:xfrm>
            <a:off x="6295486" y="1593430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8AC64FBB-EF62-4D8E-B3D0-390531917477}"/>
              </a:ext>
            </a:extLst>
          </p:cNvPr>
          <p:cNvSpPr/>
          <p:nvPr/>
        </p:nvSpPr>
        <p:spPr>
          <a:xfrm>
            <a:off x="4337985" y="1248828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9" name="모서리가 둥근 직사각형 13">
            <a:extLst>
              <a:ext uri="{FF2B5EF4-FFF2-40B4-BE49-F238E27FC236}">
                <a16:creationId xmlns:a16="http://schemas.microsoft.com/office/drawing/2014/main" xmlns="" id="{545F897F-0702-4F7F-B7F4-C6102F71DCC6}"/>
              </a:ext>
            </a:extLst>
          </p:cNvPr>
          <p:cNvSpPr/>
          <p:nvPr/>
        </p:nvSpPr>
        <p:spPr>
          <a:xfrm>
            <a:off x="3059832" y="2251943"/>
            <a:ext cx="2705156" cy="216024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8388D44C-E960-455B-BBE8-0865786946BF}"/>
              </a:ext>
            </a:extLst>
          </p:cNvPr>
          <p:cNvSpPr/>
          <p:nvPr/>
        </p:nvSpPr>
        <p:spPr>
          <a:xfrm>
            <a:off x="2627784" y="2222775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3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1F37AFCE-ECD5-47BF-B19F-12ABE1FC0786}"/>
              </a:ext>
            </a:extLst>
          </p:cNvPr>
          <p:cNvSpPr/>
          <p:nvPr/>
        </p:nvSpPr>
        <p:spPr>
          <a:xfrm>
            <a:off x="4283968" y="4716405"/>
            <a:ext cx="288032" cy="2932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4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26" name="모서리가 둥근 직사각형 13">
            <a:extLst>
              <a:ext uri="{FF2B5EF4-FFF2-40B4-BE49-F238E27FC236}">
                <a16:creationId xmlns:a16="http://schemas.microsoft.com/office/drawing/2014/main" xmlns="" id="{121AD588-0536-4E80-AE17-7C4E4984316B}"/>
              </a:ext>
            </a:extLst>
          </p:cNvPr>
          <p:cNvSpPr/>
          <p:nvPr/>
        </p:nvSpPr>
        <p:spPr>
          <a:xfrm>
            <a:off x="4283968" y="4530896"/>
            <a:ext cx="216024" cy="122240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xmlns="" id="{05215B02-A794-488D-8304-56A214B672A3}"/>
              </a:ext>
            </a:extLst>
          </p:cNvPr>
          <p:cNvSpPr txBox="1">
            <a:spLocks/>
          </p:cNvSpPr>
          <p:nvPr/>
        </p:nvSpPr>
        <p:spPr>
          <a:xfrm>
            <a:off x="2771800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대상자 관리 및 추가접종 변경 매뉴얼</a:t>
            </a:r>
          </a:p>
        </p:txBody>
      </p:sp>
    </p:spTree>
    <p:extLst>
      <p:ext uri="{BB962C8B-B14F-4D97-AF65-F5344CB8AC3E}">
        <p14:creationId xmlns:p14="http://schemas.microsoft.com/office/powerpoint/2010/main" val="3453113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69131923-7682-4433-A056-278687077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907918"/>
            <a:ext cx="6480718" cy="4408836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939890" y="5416042"/>
            <a:ext cx="7264217" cy="44068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16000" algn="l" defTabSz="864000">
              <a:lnSpc>
                <a:spcPct val="80000"/>
              </a:lnSpc>
              <a:buAutoNum type="arabicPeriod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민원처리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보건소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화면에서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 변경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lnSpc>
                <a:spcPct val="80000"/>
              </a:lnSpc>
              <a:buAutoNum type="arabicPeriod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 예약일을 변경할 대상자의 주민번호를 입력 후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조회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lnSpc>
                <a:spcPct val="80000"/>
              </a:lnSpc>
              <a:buAutoNum type="arabicPeriod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대상자의 이전 접종내역 및 추가접종일자를 확인 후 변경할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 일자 및 기관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선택합니다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lnSpc>
                <a:spcPct val="80000"/>
              </a:lnSpc>
              <a:buAutoNum type="arabicPeriod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사유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/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목적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선택합니다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16000" algn="l" defTabSz="864000">
              <a:lnSpc>
                <a:spcPct val="80000"/>
              </a:lnSpc>
              <a:buAutoNum type="arabicPeriod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저장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2843808" y="2394006"/>
            <a:ext cx="2736304" cy="196109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추가접종 변경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6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4139952" y="2015722"/>
            <a:ext cx="720080" cy="144016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94A17B61-2B27-4069-9C43-C0796C732288}"/>
              </a:ext>
            </a:extLst>
          </p:cNvPr>
          <p:cNvSpPr/>
          <p:nvPr/>
        </p:nvSpPr>
        <p:spPr>
          <a:xfrm>
            <a:off x="2459236" y="2354880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8AC64FBB-EF62-4D8E-B3D0-390531917477}"/>
              </a:ext>
            </a:extLst>
          </p:cNvPr>
          <p:cNvSpPr/>
          <p:nvPr/>
        </p:nvSpPr>
        <p:spPr>
          <a:xfrm>
            <a:off x="4355976" y="1686807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9" name="모서리가 둥근 직사각형 13">
            <a:extLst>
              <a:ext uri="{FF2B5EF4-FFF2-40B4-BE49-F238E27FC236}">
                <a16:creationId xmlns:a16="http://schemas.microsoft.com/office/drawing/2014/main" xmlns="" id="{545F897F-0702-4F7F-B7F4-C6102F71DCC6}"/>
              </a:ext>
            </a:extLst>
          </p:cNvPr>
          <p:cNvSpPr/>
          <p:nvPr/>
        </p:nvSpPr>
        <p:spPr>
          <a:xfrm>
            <a:off x="2843808" y="3861048"/>
            <a:ext cx="3204192" cy="216024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8388D44C-E960-455B-BBE8-0865786946BF}"/>
              </a:ext>
            </a:extLst>
          </p:cNvPr>
          <p:cNvSpPr/>
          <p:nvPr/>
        </p:nvSpPr>
        <p:spPr>
          <a:xfrm>
            <a:off x="2459236" y="3802713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3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1F37AFCE-ECD5-47BF-B19F-12ABE1FC0786}"/>
              </a:ext>
            </a:extLst>
          </p:cNvPr>
          <p:cNvSpPr/>
          <p:nvPr/>
        </p:nvSpPr>
        <p:spPr>
          <a:xfrm>
            <a:off x="2462436" y="4296610"/>
            <a:ext cx="288032" cy="2932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4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26" name="모서리가 둥근 직사각형 13">
            <a:extLst>
              <a:ext uri="{FF2B5EF4-FFF2-40B4-BE49-F238E27FC236}">
                <a16:creationId xmlns:a16="http://schemas.microsoft.com/office/drawing/2014/main" xmlns="" id="{121AD588-0536-4E80-AE17-7C4E4984316B}"/>
              </a:ext>
            </a:extLst>
          </p:cNvPr>
          <p:cNvSpPr/>
          <p:nvPr/>
        </p:nvSpPr>
        <p:spPr>
          <a:xfrm>
            <a:off x="2843808" y="4170053"/>
            <a:ext cx="3204192" cy="546351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xmlns="" id="{2EA92BEE-7D3A-4AD7-8F47-8A842494B12C}"/>
              </a:ext>
            </a:extLst>
          </p:cNvPr>
          <p:cNvSpPr txBox="1">
            <a:spLocks/>
          </p:cNvSpPr>
          <p:nvPr/>
        </p:nvSpPr>
        <p:spPr>
          <a:xfrm>
            <a:off x="2078257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대상자 관리 및 추가접종 변경 매뉴얼</a:t>
            </a:r>
          </a:p>
        </p:txBody>
      </p:sp>
      <p:sp>
        <p:nvSpPr>
          <p:cNvPr id="21" name="모서리가 둥근 직사각형 13">
            <a:extLst>
              <a:ext uri="{FF2B5EF4-FFF2-40B4-BE49-F238E27FC236}">
                <a16:creationId xmlns:a16="http://schemas.microsoft.com/office/drawing/2014/main" xmlns="" id="{9C7E01FF-54E1-4397-BC85-091D92973108}"/>
              </a:ext>
            </a:extLst>
          </p:cNvPr>
          <p:cNvSpPr/>
          <p:nvPr/>
        </p:nvSpPr>
        <p:spPr>
          <a:xfrm>
            <a:off x="5630540" y="2394006"/>
            <a:ext cx="395632" cy="196109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2D8065AC-EBC2-4640-8701-A257D1032621}"/>
              </a:ext>
            </a:extLst>
          </p:cNvPr>
          <p:cNvSpPr/>
          <p:nvPr/>
        </p:nvSpPr>
        <p:spPr>
          <a:xfrm>
            <a:off x="5684340" y="2629239"/>
            <a:ext cx="288032" cy="2743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5</a:t>
            </a:r>
            <a:endParaRPr lang="ko-KR" altLang="en-US" sz="12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F1CA990-5E1E-428F-89D5-FD46A02D7D6A}"/>
              </a:ext>
            </a:extLst>
          </p:cNvPr>
          <p:cNvSpPr txBox="1"/>
          <p:nvPr/>
        </p:nvSpPr>
        <p:spPr>
          <a:xfrm>
            <a:off x="5796136" y="826606"/>
            <a:ext cx="3347864" cy="9233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추가접종 대상자가 아닌 접종자 및</a:t>
            </a:r>
            <a:endParaRPr lang="en-US" altLang="ko-KR" b="1" dirty="0">
              <a:solidFill>
                <a:srgbClr val="FF0000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algn="ctr"/>
            <a:r>
              <a:rPr lang="ko-KR" altLang="en-US" b="1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이미 추가접종을 마친 접종자일 시 </a:t>
            </a:r>
            <a:endParaRPr lang="en-US" altLang="ko-KR" b="1" dirty="0">
              <a:solidFill>
                <a:srgbClr val="FF0000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algn="ctr"/>
            <a:r>
              <a:rPr lang="ko-KR" altLang="en-US" b="1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안내 문구가 출력됩니다</a:t>
            </a:r>
            <a:r>
              <a:rPr lang="en-US" altLang="ko-KR" b="1" dirty="0">
                <a:solidFill>
                  <a:srgbClr val="FF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.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2DB68BD3-A583-4FE2-8088-6CC290E92D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901" y="2980717"/>
            <a:ext cx="3204192" cy="69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06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4365104"/>
            <a:ext cx="9144000" cy="524443"/>
          </a:xfrm>
          <a:prstGeom prst="rect">
            <a:avLst/>
          </a:prstGeom>
          <a:solidFill>
            <a:srgbClr val="182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5796136" y="5229200"/>
            <a:ext cx="3028528" cy="576064"/>
          </a:xfrm>
        </p:spPr>
        <p:txBody>
          <a:bodyPr>
            <a:noAutofit/>
          </a:bodyPr>
          <a:lstStyle/>
          <a:p>
            <a:r>
              <a:rPr lang="ko-KR" altLang="en-US" sz="3600" dirty="0">
                <a:solidFill>
                  <a:srgbClr val="BFE6F5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감사합니다</a:t>
            </a:r>
            <a:r>
              <a:rPr lang="en-US" altLang="ko-KR" sz="3600" dirty="0">
                <a:solidFill>
                  <a:srgbClr val="BFE6F5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.</a:t>
            </a:r>
            <a:r>
              <a:rPr lang="en-US" altLang="ko-KR" sz="36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endParaRPr lang="ko-KR" altLang="en-US" sz="3600" dirty="0">
              <a:solidFill>
                <a:schemeClr val="bg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11560" y="4365104"/>
            <a:ext cx="8053382" cy="5274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6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코로나</a:t>
            </a:r>
            <a:r>
              <a:rPr lang="en-US" altLang="ko-KR" sz="16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19 </a:t>
            </a:r>
            <a:r>
              <a:rPr lang="ko-KR" altLang="en-US" sz="16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추가접종 대상자 관리 및 추가접종 변경 매뉴얼</a:t>
            </a:r>
          </a:p>
        </p:txBody>
      </p:sp>
    </p:spTree>
    <p:extLst>
      <p:ext uri="{BB962C8B-B14F-4D97-AF65-F5344CB8AC3E}">
        <p14:creationId xmlns:p14="http://schemas.microsoft.com/office/powerpoint/2010/main" val="2250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2939</TotalTime>
  <Words>366</Words>
  <Application>Microsoft Office PowerPoint</Application>
  <PresentationFormat>화면 슬라이드 쇼(4:3)</PresentationFormat>
  <Paragraphs>65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나눔스퀘어</vt:lpstr>
      <vt:lpstr>Arial</vt:lpstr>
      <vt:lpstr>맑은 고딕</vt:lpstr>
      <vt:lpstr>G마켓 산스 Bold</vt:lpstr>
      <vt:lpstr>G마켓 산스 Medium</vt:lpstr>
      <vt:lpstr>나눔스퀘어_ac</vt:lpstr>
      <vt:lpstr>나눔스퀘어_ac Bold</vt:lpstr>
      <vt:lpstr>나눔스퀘어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감사합니다. </vt:lpstr>
    </vt:vector>
  </TitlesOfParts>
  <Company>Windows7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코로나19 대상자관리(의료기관) 매뉴얼 </dc:title>
  <dc:creator>User</dc:creator>
  <cp:lastModifiedBy>CDC</cp:lastModifiedBy>
  <cp:revision>583</cp:revision>
  <cp:lastPrinted>2021-10-25T06:54:33Z</cp:lastPrinted>
  <dcterms:created xsi:type="dcterms:W3CDTF">2021-01-14T00:45:55Z</dcterms:created>
  <dcterms:modified xsi:type="dcterms:W3CDTF">2021-10-25T06:55:52Z</dcterms:modified>
</cp:coreProperties>
</file>