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337" r:id="rId3"/>
    <p:sldId id="347" r:id="rId4"/>
    <p:sldId id="346" r:id="rId5"/>
    <p:sldId id="338" r:id="rId6"/>
    <p:sldId id="339" r:id="rId7"/>
    <p:sldId id="340" r:id="rId8"/>
    <p:sldId id="341" r:id="rId9"/>
    <p:sldId id="342" r:id="rId10"/>
    <p:sldId id="344" r:id="rId11"/>
    <p:sldId id="343" r:id="rId12"/>
    <p:sldId id="348" r:id="rId13"/>
    <p:sldId id="291" r:id="rId1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43E"/>
    <a:srgbClr val="0322A7"/>
    <a:srgbClr val="0153A9"/>
    <a:srgbClr val="FE854E"/>
    <a:srgbClr val="BFE6F5"/>
    <a:srgbClr val="FF6340"/>
    <a:srgbClr val="18296B"/>
    <a:srgbClr val="FFFF99"/>
    <a:srgbClr val="FF9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816" autoAdjust="0"/>
  </p:normalViewPr>
  <p:slideViewPr>
    <p:cSldViewPr>
      <p:cViewPr varScale="1">
        <p:scale>
          <a:sx n="110" d="100"/>
          <a:sy n="110" d="100"/>
        </p:scale>
        <p:origin x="162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826" y="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E2F5A077-C4CA-445F-826B-8E0300184BD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288" y="4777245"/>
            <a:ext cx="5439101" cy="3908363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310"/>
            <a:ext cx="2946247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826" y="9428310"/>
            <a:ext cx="2946246" cy="498328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13822B89-9ED5-4A59-AECC-8F8E167D48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842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rgbClr val="BFE6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 userDrawn="1"/>
        </p:nvSpPr>
        <p:spPr>
          <a:xfrm>
            <a:off x="7456494" y="0"/>
            <a:ext cx="1690597" cy="836712"/>
          </a:xfrm>
          <a:custGeom>
            <a:avLst/>
            <a:gdLst>
              <a:gd name="connsiteX0" fmla="*/ 664178 w 1690597"/>
              <a:gd name="connsiteY0" fmla="*/ 0 h 836712"/>
              <a:gd name="connsiteX1" fmla="*/ 1690597 w 1690597"/>
              <a:gd name="connsiteY1" fmla="*/ 0 h 836712"/>
              <a:gd name="connsiteX2" fmla="*/ 1690597 w 1690597"/>
              <a:gd name="connsiteY2" fmla="*/ 836712 h 836712"/>
              <a:gd name="connsiteX3" fmla="*/ 0 w 1690597"/>
              <a:gd name="connsiteY3" fmla="*/ 836712 h 83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97" h="836712">
                <a:moveTo>
                  <a:pt x="664178" y="0"/>
                </a:moveTo>
                <a:lnTo>
                  <a:pt x="1690597" y="0"/>
                </a:lnTo>
                <a:lnTo>
                  <a:pt x="1690597" y="836712"/>
                </a:lnTo>
                <a:lnTo>
                  <a:pt x="0" y="836712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0" y="6381328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829" y="6496221"/>
            <a:ext cx="864096" cy="246885"/>
          </a:xfrm>
          <a:prstGeom prst="rect">
            <a:avLst/>
          </a:prstGeom>
        </p:spPr>
      </p:pic>
      <p:grpSp>
        <p:nvGrpSpPr>
          <p:cNvPr id="16" name="그룹 15"/>
          <p:cNvGrpSpPr/>
          <p:nvPr userDrawn="1"/>
        </p:nvGrpSpPr>
        <p:grpSpPr>
          <a:xfrm>
            <a:off x="488132" y="5373216"/>
            <a:ext cx="8188324" cy="792088"/>
            <a:chOff x="422691" y="5301208"/>
            <a:chExt cx="8188324" cy="792088"/>
          </a:xfrm>
        </p:grpSpPr>
        <p:sp>
          <p:nvSpPr>
            <p:cNvPr id="17" name="직사각형 16"/>
            <p:cNvSpPr/>
            <p:nvPr/>
          </p:nvSpPr>
          <p:spPr>
            <a:xfrm>
              <a:off x="604522" y="5301208"/>
              <a:ext cx="8006493" cy="792088"/>
            </a:xfrm>
            <a:prstGeom prst="rect">
              <a:avLst/>
            </a:prstGeom>
            <a:noFill/>
            <a:ln>
              <a:solidFill>
                <a:srgbClr val="FE85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" name="그룹 18"/>
            <p:cNvGrpSpPr/>
            <p:nvPr/>
          </p:nvGrpSpPr>
          <p:grpSpPr>
            <a:xfrm>
              <a:off x="422691" y="5513204"/>
              <a:ext cx="363663" cy="363663"/>
              <a:chOff x="1157417" y="5476588"/>
              <a:chExt cx="363663" cy="363663"/>
            </a:xfrm>
          </p:grpSpPr>
          <p:sp>
            <p:nvSpPr>
              <p:cNvPr id="20" name="타원 19"/>
              <p:cNvSpPr/>
              <p:nvPr/>
            </p:nvSpPr>
            <p:spPr>
              <a:xfrm>
                <a:off x="1157417" y="5476588"/>
                <a:ext cx="363663" cy="363663"/>
              </a:xfrm>
              <a:prstGeom prst="ellipse">
                <a:avLst/>
              </a:prstGeom>
              <a:solidFill>
                <a:srgbClr val="FE85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1" name="그림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59632" y="5562158"/>
                <a:ext cx="189261" cy="21318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7263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701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13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490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98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84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5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3763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/>
          <p:cNvGrpSpPr/>
          <p:nvPr userDrawn="1"/>
        </p:nvGrpSpPr>
        <p:grpSpPr>
          <a:xfrm>
            <a:off x="1547664" y="1484784"/>
            <a:ext cx="5868144" cy="1800200"/>
            <a:chOff x="1475656" y="2132856"/>
            <a:chExt cx="5868144" cy="1800200"/>
          </a:xfrm>
        </p:grpSpPr>
        <p:sp>
          <p:nvSpPr>
            <p:cNvPr id="6" name="직사각형 5"/>
            <p:cNvSpPr/>
            <p:nvPr/>
          </p:nvSpPr>
          <p:spPr>
            <a:xfrm>
              <a:off x="1691680" y="2348880"/>
              <a:ext cx="5652120" cy="1584176"/>
            </a:xfrm>
            <a:prstGeom prst="rect">
              <a:avLst/>
            </a:prstGeom>
            <a:solidFill>
              <a:srgbClr val="0153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475656" y="2132856"/>
              <a:ext cx="1080120" cy="1080120"/>
            </a:xfrm>
            <a:prstGeom prst="rect">
              <a:avLst/>
            </a:prstGeom>
            <a:solidFill>
              <a:srgbClr val="1829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제목 1"/>
          <p:cNvSpPr txBox="1">
            <a:spLocks/>
          </p:cNvSpPr>
          <p:nvPr userDrawn="1"/>
        </p:nvSpPr>
        <p:spPr>
          <a:xfrm>
            <a:off x="5233646" y="3284983"/>
            <a:ext cx="2016224" cy="1067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217541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58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4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79525-07A0-42A3-8BF1-024B8300A480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E4F0C-72E4-4F90-B6E8-A12F837E87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447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563" y="-2"/>
            <a:ext cx="9144000" cy="6290345"/>
          </a:xfrm>
          <a:prstGeom prst="rect">
            <a:avLst/>
          </a:prstGeom>
          <a:solidFill>
            <a:srgbClr val="015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0" y="1943281"/>
            <a:ext cx="9144000" cy="524443"/>
          </a:xfrm>
          <a:prstGeom prst="rect">
            <a:avLst/>
          </a:prstGeom>
          <a:solidFill>
            <a:srgbClr val="182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839098" y="1940277"/>
            <a:ext cx="7117278" cy="5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코로나</a:t>
            </a:r>
            <a:r>
              <a:rPr lang="en-US" altLang="ko-KR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19</a:t>
            </a:r>
            <a:r>
              <a:rPr lang="ko-KR" altLang="en-US" sz="20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추가접종 및 임신부 등록방법 매뉴얼</a:t>
            </a:r>
            <a:endParaRPr lang="en-US" altLang="ko-KR" sz="20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839098" y="460177"/>
            <a:ext cx="5533102" cy="1067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20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코로나 </a:t>
            </a:r>
            <a:r>
              <a:rPr lang="en-US" altLang="ko-KR" sz="320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19</a:t>
            </a:r>
            <a:endParaRPr lang="ko-KR" altLang="en-US" sz="32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0" y="6251822"/>
            <a:ext cx="9144000" cy="620598"/>
            <a:chOff x="0" y="6251822"/>
            <a:chExt cx="9144000" cy="620598"/>
          </a:xfrm>
        </p:grpSpPr>
        <p:sp>
          <p:nvSpPr>
            <p:cNvPr id="19" name="직사각형 18"/>
            <p:cNvSpPr/>
            <p:nvPr/>
          </p:nvSpPr>
          <p:spPr>
            <a:xfrm>
              <a:off x="0" y="6251822"/>
              <a:ext cx="9144000" cy="620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6423385"/>
              <a:ext cx="1105972" cy="315992"/>
            </a:xfrm>
            <a:prstGeom prst="rect">
              <a:avLst/>
            </a:prstGeom>
          </p:spPr>
        </p:pic>
        <p:sp>
          <p:nvSpPr>
            <p:cNvPr id="21" name="제목 1"/>
            <p:cNvSpPr txBox="1">
              <a:spLocks/>
            </p:cNvSpPr>
            <p:nvPr/>
          </p:nvSpPr>
          <p:spPr>
            <a:xfrm>
              <a:off x="1669386" y="6308662"/>
              <a:ext cx="3872526" cy="52744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1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COPYRIGHT ⓒ 2021 </a:t>
              </a:r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질병관리청 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ALL RIGHTS RESERVED.</a:t>
              </a:r>
            </a:p>
            <a:p>
              <a:pPr algn="l"/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해당 매뉴얼의 모든 저작권은 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2021 </a:t>
              </a:r>
              <a:r>
                <a:rPr lang="ko-KR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질병관리청에 있으므로 무단 배포 및 복제를 금합니다</a:t>
              </a:r>
              <a:r>
                <a:rPr lang="en-US" altLang="ko-KR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.</a:t>
              </a:r>
              <a:endParaRPr lang="ko-KR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7610" y="6423385"/>
              <a:ext cx="1302862" cy="315992"/>
            </a:xfrm>
            <a:prstGeom prst="rect">
              <a:avLst/>
            </a:prstGeom>
          </p:spPr>
        </p:pic>
      </p:grpSp>
      <p:sp>
        <p:nvSpPr>
          <p:cNvPr id="16" name="제목 1"/>
          <p:cNvSpPr txBox="1">
            <a:spLocks/>
          </p:cNvSpPr>
          <p:nvPr/>
        </p:nvSpPr>
        <p:spPr>
          <a:xfrm>
            <a:off x="839098" y="1257839"/>
            <a:ext cx="769334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36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추가접종 및 임신부 등록방법 매뉴얼</a:t>
            </a:r>
            <a:endParaRPr lang="ko-KR" altLang="en-US" sz="36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05255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0948571-CC39-4E08-872F-67F02C0F0F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37"/>
          <a:stretch/>
        </p:blipFill>
        <p:spPr>
          <a:xfrm>
            <a:off x="1320559" y="883262"/>
            <a:ext cx="6502882" cy="4273930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1171846" y="5326997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예방접종대상자가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여성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인 경우에는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예방접종등록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 아래에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임신여부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/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출산예정일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 추가됩니다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임신여부 및 출산예정일을 선택합니다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등록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228600" indent="-228600" algn="l">
              <a:lnSpc>
                <a:spcPct val="150000"/>
              </a:lnSpc>
              <a:buAutoNum type="arabicParenR"/>
            </a:pP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8</a:t>
            </a:r>
          </a:p>
        </p:txBody>
      </p:sp>
      <p:sp>
        <p:nvSpPr>
          <p:cNvPr id="11" name="모서리가 둥근 직사각형 11">
            <a:extLst>
              <a:ext uri="{FF2B5EF4-FFF2-40B4-BE49-F238E27FC236}">
                <a16:creationId xmlns:a16="http://schemas.microsoft.com/office/drawing/2014/main" xmlns="" id="{68B4C187-1F14-4B73-9F38-DFC40CE3962A}"/>
              </a:ext>
            </a:extLst>
          </p:cNvPr>
          <p:cNvSpPr/>
          <p:nvPr/>
        </p:nvSpPr>
        <p:spPr>
          <a:xfrm>
            <a:off x="3989567" y="3183795"/>
            <a:ext cx="2165128" cy="13573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2A25EFB-0217-4137-966C-C2F008601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4019" y="2898058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516A44D-D821-468E-A4B2-A54883157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92" y="1336494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6930CEB8-78EF-4513-8E0A-502219E30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939103"/>
            <a:ext cx="1471432" cy="28803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768612C-E8A8-4989-A9D7-858DDB3EC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747" y="1651303"/>
            <a:ext cx="293194" cy="135738"/>
          </a:xfrm>
          <a:prstGeom prst="rect">
            <a:avLst/>
          </a:prstGeom>
        </p:spPr>
      </p:pic>
      <p:sp>
        <p:nvSpPr>
          <p:cNvPr id="13" name="모서리가 둥근 직사각형 11">
            <a:extLst>
              <a:ext uri="{FF2B5EF4-FFF2-40B4-BE49-F238E27FC236}">
                <a16:creationId xmlns:a16="http://schemas.microsoft.com/office/drawing/2014/main" xmlns="" id="{7510C757-8EFA-4ACB-847B-8FAA1DFC60ED}"/>
              </a:ext>
            </a:extLst>
          </p:cNvPr>
          <p:cNvSpPr/>
          <p:nvPr/>
        </p:nvSpPr>
        <p:spPr>
          <a:xfrm>
            <a:off x="5860791" y="1639949"/>
            <a:ext cx="292920" cy="13573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xmlns="" id="{1383978B-FF5F-4EAA-BF3B-55DFFA50B7D5}"/>
              </a:ext>
            </a:extLst>
          </p:cNvPr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임신여부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출산예정일 등록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xmlns="" id="{82FE0D2C-3DEB-470C-B180-22B42AB77970}"/>
              </a:ext>
            </a:extLst>
          </p:cNvPr>
          <p:cNvSpPr txBox="1">
            <a:spLocks/>
          </p:cNvSpPr>
          <p:nvPr/>
        </p:nvSpPr>
        <p:spPr>
          <a:xfrm>
            <a:off x="3491880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43760F93-FB8E-4CDF-A486-E61C48A4F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4581128"/>
            <a:ext cx="2484000" cy="49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18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0948571-CC39-4E08-872F-67F02C0F0F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37"/>
          <a:stretch/>
        </p:blipFill>
        <p:spPr>
          <a:xfrm>
            <a:off x="1320559" y="883262"/>
            <a:ext cx="6502882" cy="4273930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892633" y="5329532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수정할 접종내역을 선택합니다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임신여부 및 출산예정일을 선택합니다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수정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누릅니다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임신여부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출산예정일 수정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9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88224" y="1336495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xmlns="" id="{AC669C71-318C-4675-87BF-541E8C060ADA}"/>
              </a:ext>
            </a:extLst>
          </p:cNvPr>
          <p:cNvSpPr txBox="1">
            <a:spLocks/>
          </p:cNvSpPr>
          <p:nvPr/>
        </p:nvSpPr>
        <p:spPr>
          <a:xfrm>
            <a:off x="3491880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  <p:sp>
        <p:nvSpPr>
          <p:cNvPr id="11" name="모서리가 둥근 직사각형 11">
            <a:extLst>
              <a:ext uri="{FF2B5EF4-FFF2-40B4-BE49-F238E27FC236}">
                <a16:creationId xmlns:a16="http://schemas.microsoft.com/office/drawing/2014/main" xmlns="" id="{68B4C187-1F14-4B73-9F38-DFC40CE3962A}"/>
              </a:ext>
            </a:extLst>
          </p:cNvPr>
          <p:cNvSpPr/>
          <p:nvPr/>
        </p:nvSpPr>
        <p:spPr>
          <a:xfrm>
            <a:off x="3995936" y="3204121"/>
            <a:ext cx="2165128" cy="13573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1">
            <a:extLst>
              <a:ext uri="{FF2B5EF4-FFF2-40B4-BE49-F238E27FC236}">
                <a16:creationId xmlns:a16="http://schemas.microsoft.com/office/drawing/2014/main" xmlns="" id="{7510C757-8EFA-4ACB-847B-8FAA1DFC60ED}"/>
              </a:ext>
            </a:extLst>
          </p:cNvPr>
          <p:cNvSpPr/>
          <p:nvPr/>
        </p:nvSpPr>
        <p:spPr>
          <a:xfrm>
            <a:off x="5868144" y="1628800"/>
            <a:ext cx="292920" cy="13573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2A25EFB-0217-4137-966C-C2F008601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388" y="2882746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516A44D-D821-468E-A4B2-A54883157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92" y="1336494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228184" y="1628800"/>
            <a:ext cx="1528137" cy="171991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779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F25B40C-15BF-4568-A59E-D2ED3C2F0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641" y="894404"/>
            <a:ext cx="6408712" cy="4365200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71600" y="5492951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사전예약관리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화면입니다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추가접종자는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접종차수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보면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백신명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표기되어 있습니다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사전예약관리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의료기관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 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화면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</a:t>
            </a: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xmlns="" id="{AC669C71-318C-4675-87BF-541E8C060ADA}"/>
              </a:ext>
            </a:extLst>
          </p:cNvPr>
          <p:cNvSpPr txBox="1">
            <a:spLocks/>
          </p:cNvSpPr>
          <p:nvPr/>
        </p:nvSpPr>
        <p:spPr>
          <a:xfrm>
            <a:off x="3563888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  <p:sp>
        <p:nvSpPr>
          <p:cNvPr id="11" name="모서리가 둥근 직사각형 11">
            <a:extLst>
              <a:ext uri="{FF2B5EF4-FFF2-40B4-BE49-F238E27FC236}">
                <a16:creationId xmlns:a16="http://schemas.microsoft.com/office/drawing/2014/main" xmlns="" id="{68B4C187-1F14-4B73-9F38-DFC40CE3962A}"/>
              </a:ext>
            </a:extLst>
          </p:cNvPr>
          <p:cNvSpPr/>
          <p:nvPr/>
        </p:nvSpPr>
        <p:spPr>
          <a:xfrm>
            <a:off x="1411647" y="2348880"/>
            <a:ext cx="4029337" cy="108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08303" y="4221088"/>
            <a:ext cx="2131532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1">
            <a:extLst>
              <a:ext uri="{FF2B5EF4-FFF2-40B4-BE49-F238E27FC236}">
                <a16:creationId xmlns:a16="http://schemas.microsoft.com/office/drawing/2014/main" xmlns="" id="{4CC9D706-548F-41D1-ACF0-4D45A9E7FD16}"/>
              </a:ext>
            </a:extLst>
          </p:cNvPr>
          <p:cNvSpPr/>
          <p:nvPr/>
        </p:nvSpPr>
        <p:spPr>
          <a:xfrm>
            <a:off x="1411647" y="2714740"/>
            <a:ext cx="4029337" cy="108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784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4365104"/>
            <a:ext cx="9144000" cy="524443"/>
          </a:xfrm>
          <a:prstGeom prst="rect">
            <a:avLst/>
          </a:prstGeom>
          <a:solidFill>
            <a:srgbClr val="182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5796136" y="5229200"/>
            <a:ext cx="3028528" cy="576064"/>
          </a:xfrm>
        </p:spPr>
        <p:txBody>
          <a:bodyPr>
            <a:noAutofit/>
          </a:bodyPr>
          <a:lstStyle/>
          <a:p>
            <a:r>
              <a:rPr lang="ko-KR" altLang="en-US" sz="36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감사합니다</a:t>
            </a:r>
            <a:r>
              <a:rPr lang="en-US" altLang="ko-KR" sz="3600" dirty="0">
                <a:solidFill>
                  <a:srgbClr val="BFE6F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.</a:t>
            </a:r>
            <a:r>
              <a:rPr lang="en-US" altLang="ko-KR" sz="36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endParaRPr lang="ko-KR" altLang="en-US" sz="36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11560" y="4365104"/>
            <a:ext cx="8053382" cy="5274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코로나</a:t>
            </a:r>
            <a:r>
              <a:rPr lang="en-US" altLang="ko-KR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19 </a:t>
            </a:r>
            <a:r>
              <a:rPr lang="ko-KR" altLang="en-US" sz="16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추가접종 및 임신부 등록방법 매뉴얼</a:t>
            </a:r>
          </a:p>
        </p:txBody>
      </p:sp>
    </p:spTree>
    <p:extLst>
      <p:ext uri="{BB962C8B-B14F-4D97-AF65-F5344CB8AC3E}">
        <p14:creationId xmlns:p14="http://schemas.microsoft.com/office/powerpoint/2010/main" val="2250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1"/>
          <p:cNvSpPr txBox="1">
            <a:spLocks/>
          </p:cNvSpPr>
          <p:nvPr/>
        </p:nvSpPr>
        <p:spPr>
          <a:xfrm>
            <a:off x="939891" y="5536282"/>
            <a:ext cx="7264217" cy="4406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질병보건통합관리시스템 로그인 후 메뉴보기에서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ʻ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코로나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19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예방접종관리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등록시스템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예방접종등록시스템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ʼ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메뉴를 클릭합니다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971600" y="2797554"/>
            <a:ext cx="1132845" cy="125773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메뉴 선택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" b="5481"/>
          <a:stretch/>
        </p:blipFill>
        <p:spPr>
          <a:xfrm>
            <a:off x="683568" y="980728"/>
            <a:ext cx="7920880" cy="41397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모서리가 둥근 직사각형 13"/>
          <p:cNvSpPr/>
          <p:nvPr/>
        </p:nvSpPr>
        <p:spPr>
          <a:xfrm>
            <a:off x="901932" y="2115614"/>
            <a:ext cx="1029859" cy="148615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592916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2551174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F25B40C-15BF-4568-A59E-D2ED3C2F0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641" y="894404"/>
            <a:ext cx="6408712" cy="4365200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71600" y="5348935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사전예약관리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화면입니다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</a:t>
            </a:r>
          </a:p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자체접종 기관일 경우 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예약관리 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-&gt;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사전예약관리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 -&gt;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예약대상자 관리 메뉴에서 예약내역 신규등록 필요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추가접종자는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접종차수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보면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백신명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표기되어 있습니다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사전예약관리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의료기관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 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화면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</a:t>
            </a: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xmlns="" id="{AC669C71-318C-4675-87BF-541E8C060ADA}"/>
              </a:ext>
            </a:extLst>
          </p:cNvPr>
          <p:cNvSpPr txBox="1">
            <a:spLocks/>
          </p:cNvSpPr>
          <p:nvPr/>
        </p:nvSpPr>
        <p:spPr>
          <a:xfrm>
            <a:off x="3563888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  <p:sp>
        <p:nvSpPr>
          <p:cNvPr id="11" name="모서리가 둥근 직사각형 11">
            <a:extLst>
              <a:ext uri="{FF2B5EF4-FFF2-40B4-BE49-F238E27FC236}">
                <a16:creationId xmlns:a16="http://schemas.microsoft.com/office/drawing/2014/main" xmlns="" id="{68B4C187-1F14-4B73-9F38-DFC40CE3962A}"/>
              </a:ext>
            </a:extLst>
          </p:cNvPr>
          <p:cNvSpPr/>
          <p:nvPr/>
        </p:nvSpPr>
        <p:spPr>
          <a:xfrm>
            <a:off x="1411647" y="2348880"/>
            <a:ext cx="4029337" cy="108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08303" y="4221088"/>
            <a:ext cx="2131532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1">
            <a:extLst>
              <a:ext uri="{FF2B5EF4-FFF2-40B4-BE49-F238E27FC236}">
                <a16:creationId xmlns:a16="http://schemas.microsoft.com/office/drawing/2014/main" xmlns="" id="{4CC9D706-548F-41D1-ACF0-4D45A9E7FD16}"/>
              </a:ext>
            </a:extLst>
          </p:cNvPr>
          <p:cNvSpPr/>
          <p:nvPr/>
        </p:nvSpPr>
        <p:spPr>
          <a:xfrm>
            <a:off x="1411647" y="2714740"/>
            <a:ext cx="4029337" cy="108000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3995936" y="1953551"/>
            <a:ext cx="648072" cy="1440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501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F25B40C-15BF-4568-A59E-D2ED3C2F0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3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23641" y="894404"/>
            <a:ext cx="6408712" cy="4365200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827584" y="5366266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사전예약관리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화면의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예약대상자 관리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버튼입니다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추가접종자는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대상자 구분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100" dirty="0" err="1" smtClean="0">
                <a:solidFill>
                  <a:srgbClr val="0000FF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병원급</a:t>
            </a:r>
            <a:r>
              <a:rPr lang="ko-KR" altLang="en-US" sz="1100" dirty="0" smtClean="0">
                <a:solidFill>
                  <a:srgbClr val="0000FF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이상 </a:t>
            </a:r>
            <a:r>
              <a:rPr lang="ko-KR" altLang="en-US" sz="1100" dirty="0" smtClean="0">
                <a:solidFill>
                  <a:srgbClr val="0000FF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의료기관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후 이름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주민번호 입력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대상자확인 </a:t>
            </a:r>
            <a:r>
              <a:rPr lang="ko-KR" altLang="en-US" sz="1100" dirty="0" err="1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선택후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예약일자</a:t>
            </a:r>
            <a:r>
              <a:rPr lang="en-US" altLang="ko-KR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100" dirty="0" smtClean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시간 선택 후 저장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대상자 등록 화면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11</a:t>
            </a: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xmlns="" id="{AC669C71-318C-4675-87BF-541E8C060ADA}"/>
              </a:ext>
            </a:extLst>
          </p:cNvPr>
          <p:cNvSpPr txBox="1">
            <a:spLocks/>
          </p:cNvSpPr>
          <p:nvPr/>
        </p:nvSpPr>
        <p:spPr>
          <a:xfrm>
            <a:off x="2339752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42BFD1-CCF0-4F50-933E-19E184570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669" y="1916832"/>
            <a:ext cx="5904656" cy="2469538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2339712" y="2276872"/>
            <a:ext cx="1584216" cy="14401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376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394DB828-E531-4697-B137-EE65474F2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198" y="923328"/>
            <a:ext cx="6315644" cy="4291264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50912" y="5428206"/>
            <a:ext cx="7264217" cy="59308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예방접종등록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화면입니다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성명 혹은 주민등록번호 중 최소 한가지 이상을 입력하여 피접종자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추가접종대상자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조회합니다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대상자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조회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547664" y="1634229"/>
            <a:ext cx="2355132" cy="21059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82922" y="1615676"/>
            <a:ext cx="242276" cy="247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1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xmlns="" id="{A7D3313F-98D6-4BBC-A62F-02A27A5B67EE}"/>
              </a:ext>
            </a:extLst>
          </p:cNvPr>
          <p:cNvSpPr txBox="1">
            <a:spLocks/>
          </p:cNvSpPr>
          <p:nvPr/>
        </p:nvSpPr>
        <p:spPr>
          <a:xfrm>
            <a:off x="1835696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2183647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FC320131-A97F-4E01-BE56-69F2F1B8C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495" y="960650"/>
            <a:ext cx="6452770" cy="4386372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823570" y="5332666"/>
            <a:ext cx="7818620" cy="62884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검색결과를 확인 후 접종대상자를 선택하면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 접종 대상자 여부를 확인 할 수 있습니다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접종대상자 예진결과를 저장 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 연기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예방접종금기를 선택 후 저장하면 접종등록은 불가능 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.)</a:t>
            </a:r>
          </a:p>
          <a:p>
            <a:pPr algn="l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※ 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 후 예방접종이 가능한 경우 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“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 가능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“ 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변경 하면 됩니다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대상자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정보 저장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547664" y="3861049"/>
            <a:ext cx="2520280" cy="633376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1547664" y="1674325"/>
            <a:ext cx="2520280" cy="3481182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12467" y="4054626"/>
            <a:ext cx="242275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84735" y="2775105"/>
            <a:ext cx="242276" cy="2477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1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xmlns="" id="{105EEB0E-0983-4BB0-9331-3DB39DC9F2CC}"/>
              </a:ext>
            </a:extLst>
          </p:cNvPr>
          <p:cNvSpPr txBox="1">
            <a:spLocks/>
          </p:cNvSpPr>
          <p:nvPr/>
        </p:nvSpPr>
        <p:spPr>
          <a:xfrm>
            <a:off x="2320052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59704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D5AF4611-F1E2-408E-819E-97528A507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615" y="869291"/>
            <a:ext cx="6452770" cy="4386372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50912" y="5342027"/>
            <a:ext cx="7725544" cy="8163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 algn="l">
              <a:lnSpc>
                <a:spcPct val="150000"/>
              </a:lnSpc>
              <a:buFont typeface="+mj-lt"/>
              <a:buAutoNum type="arabicParenR" startAt="3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추가접종대상자로 확인된 사람은 예방접종 등록이 활성화됩니다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marL="228600" indent="-228600" algn="l">
              <a:lnSpc>
                <a:spcPct val="150000"/>
              </a:lnSpc>
              <a:buAutoNum type="arabicParenR" startAt="3"/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전자예진표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버튼은 프로그램에 직접 입력하여 질병관리청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등록하여 보관할 수 있는 기능입니다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  [</a:t>
            </a:r>
            <a:r>
              <a:rPr lang="ko-KR" altLang="en-US" sz="11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예진표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버튼은 서면으로 작성한 예진표를 질병관리청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등록 하여 보관할 수 있는 기능입니다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-&gt;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서면으로 작성한 예진표를 저장 하고자 하는 의료기관은 예진표를 스캔 하여 저장 할 수 있습니다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접종 등록</a:t>
            </a:r>
            <a:r>
              <a:rPr lang="en-US" altLang="ko-KR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(1/2)</a:t>
            </a:r>
            <a:r>
              <a:rPr lang="ko-KR" altLang="en-US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644008" y="1635082"/>
            <a:ext cx="766780" cy="13773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43748" y="1312934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987546" y="1602337"/>
            <a:ext cx="2168629" cy="1610638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47329" y="1356116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3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xmlns="" id="{76325FF6-EBE3-4543-BCD3-3516432C346A}"/>
              </a:ext>
            </a:extLst>
          </p:cNvPr>
          <p:cNvSpPr txBox="1">
            <a:spLocks/>
          </p:cNvSpPr>
          <p:nvPr/>
        </p:nvSpPr>
        <p:spPr>
          <a:xfrm>
            <a:off x="2195736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2874834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920BA0D3-E25B-4DD7-A385-65F8981CE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615" y="869291"/>
            <a:ext cx="6452770" cy="4386372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950912" y="5463995"/>
            <a:ext cx="7725544" cy="6055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 algn="l">
              <a:lnSpc>
                <a:spcPct val="150000"/>
              </a:lnSpc>
              <a:buFont typeface="+mj-lt"/>
              <a:buAutoNum type="arabicParenR" startAt="5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 정보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백신정보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예진의사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접종자명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접종일자 등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입력 후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[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등록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]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버튼을 클릭하여 접종을 등록하면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접종기록 등록이 완료됩니다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접종 등록</a:t>
            </a:r>
            <a:r>
              <a:rPr lang="en-US" altLang="ko-KR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(2/2)</a:t>
            </a:r>
            <a:r>
              <a:rPr lang="ko-KR" altLang="en-US" sz="180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807430" y="1628800"/>
            <a:ext cx="348747" cy="147683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835794" y="1275695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995937" y="1784875"/>
            <a:ext cx="2160240" cy="1428101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xmlns="" id="{C34F12BD-88EE-4185-8F3C-7D60CDBF7C3B}"/>
              </a:ext>
            </a:extLst>
          </p:cNvPr>
          <p:cNvSpPr txBox="1">
            <a:spLocks/>
          </p:cNvSpPr>
          <p:nvPr/>
        </p:nvSpPr>
        <p:spPr>
          <a:xfrm>
            <a:off x="2340914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263183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D8550324-EA6D-4FC3-A44A-68D96CE85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615" y="869291"/>
            <a:ext cx="6452770" cy="4386372"/>
          </a:xfrm>
          <a:prstGeom prst="rect">
            <a:avLst/>
          </a:prstGeom>
        </p:spPr>
      </p:pic>
      <p:sp>
        <p:nvSpPr>
          <p:cNvPr id="5" name="标题 11"/>
          <p:cNvSpPr txBox="1">
            <a:spLocks/>
          </p:cNvSpPr>
          <p:nvPr/>
        </p:nvSpPr>
        <p:spPr>
          <a:xfrm>
            <a:off x="892633" y="5432258"/>
            <a:ext cx="7725544" cy="8163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 algn="l">
              <a:lnSpc>
                <a:spcPct val="150000"/>
              </a:lnSpc>
              <a:buFont typeface="+mj-lt"/>
              <a:buAutoNum type="arabicParenR" startAt="6"/>
            </a:pP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예방접종대상자의 등록된 접종정보는 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예방접종내역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’</a:t>
            </a:r>
            <a:r>
              <a:rPr lang="ko-KR" altLang="en-US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확인이 가능합니다</a:t>
            </a:r>
            <a: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br>
              <a:rPr lang="en-US" altLang="ko-KR" sz="11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</a:b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※ 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우측 예방접종내역을 클릭하면 좌측 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예방접종 등록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＇</a:t>
            </a:r>
            <a:r>
              <a:rPr lang="ko-KR" altLang="en-US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화면에서 수정 및 삭제 가능합니다</a:t>
            </a:r>
            <a:r>
              <a:rPr lang="en-US" altLang="ko-KR" sz="1100" b="1" dirty="0">
                <a:solidFill>
                  <a:srgbClr val="FF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altLang="ko-KR" sz="11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77593" y="260648"/>
            <a:ext cx="3330311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접종 수정  </a:t>
            </a:r>
            <a:r>
              <a:rPr lang="en-US" altLang="ko-KR" sz="1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|   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8338964" y="246292"/>
            <a:ext cx="55842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212215" y="1623241"/>
            <a:ext cx="1456129" cy="1719914"/>
          </a:xfrm>
          <a:prstGeom prst="roundRect">
            <a:avLst>
              <a:gd name="adj" fmla="val 2161"/>
            </a:avLst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88224" y="1336495"/>
            <a:ext cx="256223" cy="2462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en-US" altLang="ko-KR" sz="10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xmlns="" id="{AC669C71-318C-4675-87BF-541E8C060ADA}"/>
              </a:ext>
            </a:extLst>
          </p:cNvPr>
          <p:cNvSpPr txBox="1">
            <a:spLocks/>
          </p:cNvSpPr>
          <p:nvPr/>
        </p:nvSpPr>
        <p:spPr>
          <a:xfrm>
            <a:off x="1678302" y="318300"/>
            <a:ext cx="405920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코로나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19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추가접종 및 임신부 등록방법</a:t>
            </a:r>
            <a:r>
              <a:rPr lang="en-US" altLang="ko-KR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 </a:t>
            </a:r>
            <a:r>
              <a:rPr lang="ko-KR" altLang="en-US" sz="1000" dirty="0">
                <a:latin typeface="나눔스퀘어 Light" panose="020B0600000101010101" pitchFamily="50" charset="-127"/>
                <a:ea typeface="나눔스퀘어 Light" panose="020B0600000101010101" pitchFamily="50" charset="-127"/>
              </a:rPr>
              <a:t>매뉴얼</a:t>
            </a:r>
          </a:p>
        </p:txBody>
      </p:sp>
    </p:spTree>
    <p:extLst>
      <p:ext uri="{BB962C8B-B14F-4D97-AF65-F5344CB8AC3E}">
        <p14:creationId xmlns:p14="http://schemas.microsoft.com/office/powerpoint/2010/main" val="4223298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</TotalTime>
  <Words>515</Words>
  <Application>Microsoft Office PowerPoint</Application>
  <PresentationFormat>화면 슬라이드 쇼(4:3)</PresentationFormat>
  <Paragraphs>78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G마켓 산스 Bold</vt:lpstr>
      <vt:lpstr>G마켓 산스 Medium</vt:lpstr>
      <vt:lpstr>나눔스퀘어 Light</vt:lpstr>
      <vt:lpstr>나눔스퀘어_ac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감사합니다. </vt:lpstr>
    </vt:vector>
  </TitlesOfParts>
  <Company>Windows7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코로나19 대상자관리(의료기관) 매뉴얼 </dc:title>
  <dc:creator>User</dc:creator>
  <cp:lastModifiedBy>CDC</cp:lastModifiedBy>
  <cp:revision>584</cp:revision>
  <cp:lastPrinted>2021-04-07T04:27:29Z</cp:lastPrinted>
  <dcterms:created xsi:type="dcterms:W3CDTF">2021-01-14T00:45:55Z</dcterms:created>
  <dcterms:modified xsi:type="dcterms:W3CDTF">2021-11-02T05:17:13Z</dcterms:modified>
</cp:coreProperties>
</file>