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967" r:id="rId1"/>
  </p:sldMasterIdLst>
  <p:notesMasterIdLst>
    <p:notesMasterId r:id="rId2"/>
  </p:notesMasterIdLst>
  <p:sldIdLst>
    <p:sldId id="256" r:id="rId3"/>
    <p:sldId id="260" r:id="rId4"/>
    <p:sldId id="273" r:id="rId5"/>
    <p:sldId id="301" r:id="rId6"/>
    <p:sldId id="294" r:id="rId7"/>
    <p:sldId id="278" r:id="rId8"/>
    <p:sldId id="296" r:id="rId9"/>
    <p:sldId id="295" r:id="rId10"/>
    <p:sldId id="262" r:id="rId11"/>
    <p:sldId id="299" r:id="rId12"/>
    <p:sldId id="271" r:id="rId13"/>
    <p:sldId id="265" r:id="rId14"/>
    <p:sldId id="297" r:id="rId15"/>
    <p:sldId id="285" r:id="rId16"/>
    <p:sldId id="272" r:id="rId17"/>
    <p:sldId id="298" r:id="rId18"/>
    <p:sldId id="266" r:id="rId19"/>
    <p:sldId id="290" r:id="rId20"/>
    <p:sldId id="291" r:id="rId21"/>
    <p:sldId id="292" r:id="rId22"/>
    <p:sldId id="293" r:id="rId23"/>
    <p:sldId id="289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080" y="126"/>
      </p:cViewPr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slide" Target="slides/slide15.xml"  /><Relationship Id="rId18" Type="http://schemas.openxmlformats.org/officeDocument/2006/relationships/slide" Target="slides/slide16.xml"  /><Relationship Id="rId19" Type="http://schemas.openxmlformats.org/officeDocument/2006/relationships/slide" Target="slides/slide17.xml"  /><Relationship Id="rId2" Type="http://schemas.openxmlformats.org/officeDocument/2006/relationships/notesMaster" Target="notesMasters/notesMaster1.xml"  /><Relationship Id="rId20" Type="http://schemas.openxmlformats.org/officeDocument/2006/relationships/slide" Target="slides/slide18.xml"  /><Relationship Id="rId21" Type="http://schemas.openxmlformats.org/officeDocument/2006/relationships/slide" Target="slides/slide19.xml"  /><Relationship Id="rId22" Type="http://schemas.openxmlformats.org/officeDocument/2006/relationships/slide" Target="slides/slide20.xml"  /><Relationship Id="rId23" Type="http://schemas.openxmlformats.org/officeDocument/2006/relationships/slide" Target="slides/slide21.xml"  /><Relationship Id="rId24" Type="http://schemas.openxmlformats.org/officeDocument/2006/relationships/slide" Target="slides/slide22.xml"  /><Relationship Id="rId25" Type="http://schemas.openxmlformats.org/officeDocument/2006/relationships/presProps" Target="presProps.xml"  /><Relationship Id="rId26" Type="http://schemas.openxmlformats.org/officeDocument/2006/relationships/viewProps" Target="viewProps.xml"  /><Relationship Id="rId27" Type="http://schemas.openxmlformats.org/officeDocument/2006/relationships/theme" Target="theme/theme1.xml"  /><Relationship Id="rId28" Type="http://schemas.openxmlformats.org/officeDocument/2006/relationships/tableStyles" Target="tableStyles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DD32B3BA-9877-424C-9D38-41D0F6A5F648}" type="datetime1">
              <a:rPr lang="ko-KR" altLang="en-US"/>
              <a:pPr lvl="0">
                <a:defRPr/>
              </a:pPr>
              <a:t>2025-08-06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D26115B-204F-44DC-91D0-9551215DCF20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673E1-43BE-4174-984F-2590A044F960}" type="datetime1">
              <a:rPr lang="ko-KR" altLang="en-US" smtClean="0"/>
              <a:t>2022-08-25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7AF9-48C4-4313-B74F-545891D6FB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3174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F1D9B-466B-4457-B2A4-23DC9024B410}" type="datetime1">
              <a:rPr lang="ko-KR" altLang="en-US" smtClean="0"/>
              <a:t>2022-08-25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7AF9-48C4-4313-B74F-545891D6FB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3688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5FD92-10EE-443D-9EA8-9DF561CF2E88}" type="datetime1">
              <a:rPr lang="ko-KR" altLang="en-US" smtClean="0"/>
              <a:t>2022-08-25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7AF9-48C4-4313-B74F-545891D6FB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0211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92EE5-7901-4C8E-97CA-518B350EA074}" type="datetime1">
              <a:rPr lang="ko-KR" altLang="en-US" smtClean="0"/>
              <a:t>2022-08-25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7AF9-48C4-4313-B74F-545891D6FB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1068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54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2AC3-BDC6-4117-9433-02AE2DE99826}" type="datetime1">
              <a:rPr lang="ko-KR" altLang="en-US" smtClean="0"/>
              <a:t>2022-08-25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7AF9-48C4-4313-B74F-545891D6FB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3701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815C-57AD-467B-B454-7E7FD629E644}" type="datetime1">
              <a:rPr lang="ko-KR" altLang="en-US" smtClean="0"/>
              <a:t>2022-08-25</a:t>
            </a:fld>
            <a:endParaRPr lang="ko-KR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7AF9-48C4-4313-B74F-545891D6FB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186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A3B46-9A27-4686-95D7-07568A5022B4}" type="datetime1">
              <a:rPr lang="ko-KR" altLang="en-US" smtClean="0"/>
              <a:t>2022-08-25</a:t>
            </a:fld>
            <a:endParaRPr lang="ko-KR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7AF9-48C4-4313-B74F-545891D6FB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7232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718F4-F3B9-407A-B1A8-DB8103637BBA}" type="datetime1">
              <a:rPr lang="ko-KR" altLang="en-US" smtClean="0"/>
              <a:t>2022-08-25</a:t>
            </a:fld>
            <a:endParaRPr lang="ko-KR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7AF9-48C4-4313-B74F-545891D6FB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0257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26EF3-B18B-42EB-8DEA-6242EB712051}" type="datetime1">
              <a:rPr lang="ko-KR" altLang="en-US" smtClean="0"/>
              <a:t>2022-08-25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7AF9-48C4-4313-B74F-545891D6FB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469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B7E11-E195-4233-B62B-8513340E7F90}" type="datetime1">
              <a:rPr lang="ko-KR" altLang="en-US" smtClean="0"/>
              <a:t>2022-08-25</a:t>
            </a:fld>
            <a:endParaRPr lang="ko-KR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7AF9-48C4-4313-B74F-545891D6FB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3036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F2CA6-38A5-41FF-82B6-41614BE66BA9}" type="datetime1">
              <a:rPr lang="ko-KR" altLang="en-US" smtClean="0"/>
              <a:t>2022-08-25</a:t>
            </a:fld>
            <a:endParaRPr lang="ko-KR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7AF9-48C4-4313-B74F-545891D6FB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3461798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05E9149-53F1-4B69-BFFC-0621D3EDC8D4}" type="datetime1">
              <a:rPr lang="ko-KR" altLang="en-US" smtClean="0"/>
              <a:t>2022-08-25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accent1"/>
                </a:solidFill>
              </a:defRPr>
            </a:lvl1pPr>
          </a:lstStyle>
          <a:p>
            <a:fld id="{E4E67AF9-48C4-4313-B74F-545891D6FBE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468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1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1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1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1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1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png"  /><Relationship Id="rId3" Type="http://schemas.openxmlformats.org/officeDocument/2006/relationships/image" Target="../media/image12.png"  /><Relationship Id="rId4" Type="http://schemas.openxmlformats.org/officeDocument/2006/relationships/image" Target="../media/image13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4.png"  /><Relationship Id="rId3" Type="http://schemas.openxmlformats.org/officeDocument/2006/relationships/image" Target="../media/image2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5.emf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6.emf"  /><Relationship Id="rId3" Type="http://schemas.openxmlformats.org/officeDocument/2006/relationships/image" Target="../media/image17.emf"  /><Relationship Id="rId4" Type="http://schemas.openxmlformats.org/officeDocument/2006/relationships/image" Target="../media/image18.emf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7.emf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png"  /><Relationship Id="rId3" Type="http://schemas.openxmlformats.org/officeDocument/2006/relationships/image" Target="../media/image19.emf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png"  /><Relationship Id="rId3" Type="http://schemas.openxmlformats.org/officeDocument/2006/relationships/image" Target="../media/image20.pn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png"  /><Relationship Id="rId3" Type="http://schemas.openxmlformats.org/officeDocument/2006/relationships/image" Target="../media/image19.emf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1.emf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2.emf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png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3.emf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4.emf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5.emf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png"  /><Relationship Id="rId3" Type="http://schemas.openxmlformats.org/officeDocument/2006/relationships/image" Target="../media/image3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png"  /><Relationship Id="rId3" Type="http://schemas.openxmlformats.org/officeDocument/2006/relationships/hyperlink" Target="http://webofknowledge.com/wos" TargetMode="External" /><Relationship Id="rId4" Type="http://schemas.openxmlformats.org/officeDocument/2006/relationships/image" Target="../media/image5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png"  /><Relationship Id="rId3" Type="http://schemas.openxmlformats.org/officeDocument/2006/relationships/image" Target="../media/image2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.png"  /><Relationship Id="rId3" Type="http://schemas.openxmlformats.org/officeDocument/2006/relationships/image" Target="../media/image8.png"  /><Relationship Id="rId4" Type="http://schemas.openxmlformats.org/officeDocument/2006/relationships/image" Target="../media/image2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png"  /><Relationship Id="rId3" Type="http://schemas.openxmlformats.org/officeDocument/2006/relationships/image" Target="../media/image9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0.png"  /><Relationship Id="rId3" Type="http://schemas.openxmlformats.org/officeDocument/2006/relationships/image" Target="../media/image2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1.png"  /><Relationship Id="rId3" Type="http://schemas.openxmlformats.org/officeDocument/2006/relationships/image" Target="../media/image2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신청자 설명서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Ver</a:t>
            </a:r>
            <a:r>
              <a:rPr lang="ko-KR" altLang="en-US"/>
              <a:t> </a:t>
            </a:r>
            <a:r>
              <a:rPr lang="en-US" altLang="ko-KR"/>
              <a:t>1.4.1</a:t>
            </a:r>
            <a:endParaRPr lang="en-US" altLang="ko-KR"/>
          </a:p>
        </p:txBody>
      </p:sp>
      <p:pic>
        <p:nvPicPr>
          <p:cNvPr id="5" name="Picture 4" descr="ëíë¯¼êµ­ìííë¦¼ì National Academy of Medicine of Korea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998793" y="5300448"/>
            <a:ext cx="2498501" cy="518208"/>
          </a:xfrm>
          <a:prstGeom prst="rect">
            <a:avLst/>
          </a:prstGeom>
          <a:noFill/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E4E67AF9-48C4-4313-B74F-545891D6FBE1}" type="slidenum">
              <a:rPr lang="en-US" altLang="en-US"/>
              <a:pPr lvl="0"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B4E3F38-9D6B-4A09-B320-7014E942C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1" y="1654232"/>
            <a:ext cx="5486400" cy="4330515"/>
          </a:xfrm>
        </p:spPr>
        <p:txBody>
          <a:bodyPr anchor="t"/>
          <a:lstStyle/>
          <a:p>
            <a:r>
              <a:rPr lang="ko-KR" altLang="en-US" dirty="0"/>
              <a:t>신청서 엑셀파일을 엽니다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보안경고가 있을 경우 </a:t>
            </a:r>
            <a:r>
              <a:rPr lang="en-US" altLang="ko-KR" dirty="0"/>
              <a:t>“</a:t>
            </a:r>
            <a:r>
              <a:rPr lang="ko-KR" altLang="en-US" dirty="0"/>
              <a:t>콘텐츠 사용</a:t>
            </a:r>
            <a:r>
              <a:rPr lang="en-US" altLang="ko-KR" dirty="0"/>
              <a:t>”</a:t>
            </a:r>
            <a:r>
              <a:rPr lang="ko-KR" altLang="en-US" dirty="0"/>
              <a:t>을 클릭합니다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“SCI</a:t>
            </a:r>
            <a:r>
              <a:rPr lang="ko-KR" altLang="en-US" dirty="0"/>
              <a:t>논문들</a:t>
            </a:r>
            <a:r>
              <a:rPr lang="en-US" altLang="ko-KR" dirty="0"/>
              <a:t>” </a:t>
            </a:r>
            <a:r>
              <a:rPr lang="ko-KR" altLang="en-US" dirty="0"/>
              <a:t>시트로 이동합니다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endParaRPr lang="en-US" altLang="ko-KR" dirty="0"/>
          </a:p>
        </p:txBody>
      </p:sp>
      <p:pic>
        <p:nvPicPr>
          <p:cNvPr id="2052" name="Picture 4" descr="ëíë¯¼êµ­ìííë¦¼ì National Academy of Medicine of Korea">
            <a:extLst>
              <a:ext uri="{FF2B5EF4-FFF2-40B4-BE49-F238E27FC236}">
                <a16:creationId xmlns:a16="http://schemas.microsoft.com/office/drawing/2014/main" id="{3B4D2E64-D595-49F5-A310-821B6FB06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66540"/>
            <a:ext cx="2498501" cy="51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제목 1">
            <a:extLst>
              <a:ext uri="{FF2B5EF4-FFF2-40B4-BE49-F238E27FC236}">
                <a16:creationId xmlns:a16="http://schemas.microsoft.com/office/drawing/2014/main" id="{0E11D05B-3E85-4C91-B056-BC386B8ED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</p:spPr>
        <p:txBody>
          <a:bodyPr/>
          <a:lstStyle/>
          <a:p>
            <a:r>
              <a:rPr lang="ko-KR" altLang="en-US" dirty="0"/>
              <a:t>양식 </a:t>
            </a:r>
            <a:r>
              <a:rPr lang="en-US" altLang="ko-KR" dirty="0"/>
              <a:t>1-1</a:t>
            </a:r>
            <a:br>
              <a:rPr lang="en-US" altLang="ko-KR" dirty="0"/>
            </a:br>
            <a:br>
              <a:rPr lang="en-US" altLang="ko-KR" dirty="0"/>
            </a:br>
            <a:r>
              <a:rPr lang="en-US" altLang="ko-KR" dirty="0"/>
              <a:t>WOS</a:t>
            </a:r>
            <a:r>
              <a:rPr lang="ko-KR" altLang="en-US" dirty="0"/>
              <a:t>에서 </a:t>
            </a:r>
            <a:br>
              <a:rPr lang="en-US" altLang="ko-KR" dirty="0"/>
            </a:br>
            <a:r>
              <a:rPr lang="ko-KR" altLang="en-US" dirty="0"/>
              <a:t>필요한 자료 시트에 연동</a:t>
            </a: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3D23223D-9E50-46BB-A61F-8BF9154FC32E}"/>
              </a:ext>
            </a:extLst>
          </p:cNvPr>
          <p:cNvGrpSpPr/>
          <p:nvPr/>
        </p:nvGrpSpPr>
        <p:grpSpPr>
          <a:xfrm>
            <a:off x="2793776" y="4304034"/>
            <a:ext cx="5874656" cy="628744"/>
            <a:chOff x="2675043" y="5971100"/>
            <a:chExt cx="5874656" cy="628744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6671D0E8-B501-4620-B1F1-B9343F1568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4884"/>
            <a:stretch/>
          </p:blipFill>
          <p:spPr>
            <a:xfrm>
              <a:off x="2675043" y="5971100"/>
              <a:ext cx="5874656" cy="612168"/>
            </a:xfrm>
            <a:prstGeom prst="rect">
              <a:avLst/>
            </a:prstGeom>
          </p:spPr>
        </p:pic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6E6D27B6-C0D8-4BF4-92F7-40CB1979E5E6}"/>
                </a:ext>
              </a:extLst>
            </p:cNvPr>
            <p:cNvSpPr/>
            <p:nvPr/>
          </p:nvSpPr>
          <p:spPr>
            <a:xfrm>
              <a:off x="4066927" y="6271491"/>
              <a:ext cx="848029" cy="328353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B5B0312-3F14-4FB2-952D-06AA8A8D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7AF9-48C4-4313-B74F-545891D6FBE1}" type="slidenum">
              <a:rPr lang="ko-KR" altLang="en-US" smtClean="0"/>
              <a:t>10</a:t>
            </a:fld>
            <a:endParaRPr lang="ko-KR" altLang="en-US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7ED1DC61-504D-4BF6-94B7-3787DD8578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5363" y="2794695"/>
            <a:ext cx="4219575" cy="285750"/>
          </a:xfrm>
          <a:prstGeom prst="rect">
            <a:avLst/>
          </a:prstGeom>
        </p:spPr>
      </p:pic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6390457D-2445-4BA7-9FA7-6D70C82537D5}"/>
              </a:ext>
            </a:extLst>
          </p:cNvPr>
          <p:cNvSpPr/>
          <p:nvPr/>
        </p:nvSpPr>
        <p:spPr>
          <a:xfrm>
            <a:off x="6674347" y="2794695"/>
            <a:ext cx="1080591" cy="28575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3641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377DB879-D124-40D6-B740-8177213F6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190" y="2661198"/>
            <a:ext cx="5734050" cy="3248025"/>
          </a:xfrm>
          <a:prstGeom prst="rect">
            <a:avLst/>
          </a:prstGeom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B4E3F38-9D6B-4A09-B320-7014E942C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1" y="864108"/>
            <a:ext cx="5486400" cy="5120640"/>
          </a:xfrm>
        </p:spPr>
        <p:txBody>
          <a:bodyPr anchor="t"/>
          <a:lstStyle/>
          <a:p>
            <a:r>
              <a:rPr lang="en-US" altLang="ko-KR" dirty="0"/>
              <a:t>“SCI</a:t>
            </a:r>
            <a:r>
              <a:rPr lang="ko-KR" altLang="en-US" dirty="0"/>
              <a:t>논문들</a:t>
            </a:r>
            <a:r>
              <a:rPr lang="en-US" altLang="ko-KR" dirty="0"/>
              <a:t>” </a:t>
            </a:r>
            <a:r>
              <a:rPr lang="ko-KR" altLang="en-US" dirty="0"/>
              <a:t>시트에서 생성된 </a:t>
            </a:r>
            <a:r>
              <a:rPr lang="en-US" altLang="ko-KR" dirty="0"/>
              <a:t>‘savedrecs.txt’ </a:t>
            </a:r>
            <a:r>
              <a:rPr lang="ko-KR" altLang="en-US" dirty="0"/>
              <a:t>파일</a:t>
            </a:r>
            <a:r>
              <a:rPr lang="en-US" altLang="ko-KR" dirty="0"/>
              <a:t>(</a:t>
            </a:r>
            <a:r>
              <a:rPr lang="ko-KR" altLang="en-US" dirty="0"/>
              <a:t>들</a:t>
            </a:r>
            <a:r>
              <a:rPr lang="en-US" altLang="ko-KR" dirty="0"/>
              <a:t>)</a:t>
            </a:r>
            <a:r>
              <a:rPr lang="ko-KR" altLang="en-US" dirty="0"/>
              <a:t>의 자료를 </a:t>
            </a:r>
            <a:r>
              <a:rPr lang="en-US" altLang="ko-KR" dirty="0"/>
              <a:t>“WOS </a:t>
            </a:r>
            <a:r>
              <a:rPr lang="ko-KR" altLang="en-US" dirty="0"/>
              <a:t>데이터 가져오기</a:t>
            </a:r>
            <a:r>
              <a:rPr lang="en-US" altLang="ko-KR" dirty="0"/>
              <a:t>” </a:t>
            </a:r>
            <a:r>
              <a:rPr lang="ko-KR" altLang="en-US" dirty="0" err="1"/>
              <a:t>메크로를</a:t>
            </a:r>
            <a:r>
              <a:rPr lang="ko-KR" altLang="en-US" dirty="0"/>
              <a:t> 사용하여 복사합니다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5000</a:t>
            </a:r>
            <a:r>
              <a:rPr lang="ko-KR" altLang="en-US" dirty="0"/>
              <a:t>편이 넘어서 </a:t>
            </a:r>
            <a:r>
              <a:rPr lang="en-US" altLang="ko-KR" dirty="0"/>
              <a:t>‘savedrecs.txt’ </a:t>
            </a:r>
            <a:r>
              <a:rPr lang="ko-KR" altLang="en-US" dirty="0"/>
              <a:t>파일이 여러 개일 경우 </a:t>
            </a:r>
            <a:r>
              <a:rPr lang="ko-KR" altLang="en-US" u="sng" dirty="0"/>
              <a:t>다수 파일 선택</a:t>
            </a:r>
            <a:r>
              <a:rPr lang="ko-KR" altLang="en-US" dirty="0"/>
              <a:t>이 가능합니다</a:t>
            </a:r>
            <a:r>
              <a:rPr lang="en-US" altLang="ko-KR" dirty="0"/>
              <a:t>.</a:t>
            </a:r>
          </a:p>
        </p:txBody>
      </p:sp>
      <p:pic>
        <p:nvPicPr>
          <p:cNvPr id="2052" name="Picture 4" descr="ëíë¯¼êµ­ìííë¦¼ì National Academy of Medicine of Korea">
            <a:extLst>
              <a:ext uri="{FF2B5EF4-FFF2-40B4-BE49-F238E27FC236}">
                <a16:creationId xmlns:a16="http://schemas.microsoft.com/office/drawing/2014/main" id="{3B4D2E64-D595-49F5-A310-821B6FB06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66540"/>
            <a:ext cx="2498501" cy="51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제목 1">
            <a:extLst>
              <a:ext uri="{FF2B5EF4-FFF2-40B4-BE49-F238E27FC236}">
                <a16:creationId xmlns:a16="http://schemas.microsoft.com/office/drawing/2014/main" id="{0E11D05B-3E85-4C91-B056-BC386B8ED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</p:spPr>
        <p:txBody>
          <a:bodyPr/>
          <a:lstStyle/>
          <a:p>
            <a:r>
              <a:rPr lang="ko-KR" altLang="en-US" dirty="0"/>
              <a:t>양식 </a:t>
            </a:r>
            <a:r>
              <a:rPr lang="en-US" altLang="ko-KR" dirty="0"/>
              <a:t>1-1</a:t>
            </a:r>
            <a:br>
              <a:rPr lang="en-US" altLang="ko-KR" dirty="0"/>
            </a:br>
            <a:br>
              <a:rPr lang="en-US" altLang="ko-KR" dirty="0"/>
            </a:br>
            <a:r>
              <a:rPr lang="en-US" altLang="ko-KR" dirty="0"/>
              <a:t>WOS</a:t>
            </a:r>
            <a:r>
              <a:rPr lang="ko-KR" altLang="en-US" dirty="0"/>
              <a:t>에서 </a:t>
            </a:r>
            <a:br>
              <a:rPr lang="en-US" altLang="ko-KR" dirty="0"/>
            </a:br>
            <a:r>
              <a:rPr lang="ko-KR" altLang="en-US" dirty="0"/>
              <a:t>필요한 자료 시트에 연동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7064E7C6-032D-4401-AD09-1A00F1E20CE1}"/>
              </a:ext>
            </a:extLst>
          </p:cNvPr>
          <p:cNvGrpSpPr/>
          <p:nvPr/>
        </p:nvGrpSpPr>
        <p:grpSpPr>
          <a:xfrm>
            <a:off x="3745353" y="3045226"/>
            <a:ext cx="1514494" cy="2860683"/>
            <a:chOff x="2893732" y="2929504"/>
            <a:chExt cx="1514494" cy="2860683"/>
          </a:xfrm>
        </p:grpSpPr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6E6D27B6-C0D8-4BF4-92F7-40CB1979E5E6}"/>
                </a:ext>
              </a:extLst>
            </p:cNvPr>
            <p:cNvSpPr/>
            <p:nvPr/>
          </p:nvSpPr>
          <p:spPr>
            <a:xfrm>
              <a:off x="3423125" y="5461834"/>
              <a:ext cx="848029" cy="328353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사각형: 둥근 모서리 7">
              <a:extLst>
                <a:ext uri="{FF2B5EF4-FFF2-40B4-BE49-F238E27FC236}">
                  <a16:creationId xmlns:a16="http://schemas.microsoft.com/office/drawing/2014/main" id="{29704173-702D-486C-A3AC-EBD24DCBD449}"/>
                </a:ext>
              </a:extLst>
            </p:cNvPr>
            <p:cNvSpPr/>
            <p:nvPr/>
          </p:nvSpPr>
          <p:spPr>
            <a:xfrm>
              <a:off x="2893732" y="2929504"/>
              <a:ext cx="1514494" cy="328353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B5B0312-3F14-4FB2-952D-06AA8A8D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7AF9-48C4-4313-B74F-545891D6FBE1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1600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>
            <a:extLst>
              <a:ext uri="{FF2B5EF4-FFF2-40B4-BE49-F238E27FC236}">
                <a16:creationId xmlns:a16="http://schemas.microsoft.com/office/drawing/2014/main" id="{0E11D05B-3E85-4C91-B056-BC386B8ED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양식 </a:t>
            </a:r>
            <a:r>
              <a:rPr lang="en-US" altLang="ko-KR" dirty="0"/>
              <a:t>1-1</a:t>
            </a:r>
            <a:br>
              <a:rPr lang="en-US" altLang="ko-KR" dirty="0"/>
            </a:br>
            <a:br>
              <a:rPr lang="en-US" altLang="ko-KR" dirty="0"/>
            </a:br>
            <a:r>
              <a:rPr lang="ko-KR" altLang="en-US" dirty="0"/>
              <a:t>입력</a:t>
            </a:r>
            <a:r>
              <a:rPr lang="en-US" altLang="ko-KR" dirty="0"/>
              <a:t>: DOI, </a:t>
            </a:r>
            <a:r>
              <a:rPr lang="ko-KR" altLang="en-US" dirty="0"/>
              <a:t>논문 종류</a:t>
            </a:r>
            <a:r>
              <a:rPr lang="en-US" altLang="ko-KR" dirty="0"/>
              <a:t>, </a:t>
            </a:r>
            <a:r>
              <a:rPr lang="ko-KR" altLang="en-US" dirty="0"/>
              <a:t>저자 구분</a:t>
            </a: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38446520-9337-4C59-8D6D-5F17BF191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0" y="3022962"/>
            <a:ext cx="5784849" cy="260475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ko-KR" dirty="0"/>
              <a:t>“</a:t>
            </a:r>
            <a:r>
              <a:rPr lang="ko-KR" altLang="en-US" dirty="0"/>
              <a:t>양식 </a:t>
            </a:r>
            <a:r>
              <a:rPr lang="en-US" altLang="ko-KR" dirty="0"/>
              <a:t>1-1” </a:t>
            </a:r>
            <a:r>
              <a:rPr lang="ko-KR" altLang="en-US" dirty="0"/>
              <a:t>시트로 이동합니다</a:t>
            </a:r>
            <a:r>
              <a:rPr lang="en-US" altLang="ko-KR" dirty="0"/>
              <a:t>.</a:t>
            </a:r>
          </a:p>
          <a:p>
            <a:pPr>
              <a:lnSpc>
                <a:spcPct val="120000"/>
              </a:lnSpc>
            </a:pPr>
            <a:r>
              <a:rPr lang="ko-KR" altLang="en-US" dirty="0"/>
              <a:t>셀 색깔 구분</a:t>
            </a:r>
            <a:r>
              <a:rPr lang="en-US" altLang="ko-KR" dirty="0"/>
              <a:t>: </a:t>
            </a:r>
          </a:p>
          <a:p>
            <a:pPr lvl="1">
              <a:lnSpc>
                <a:spcPct val="120000"/>
              </a:lnSpc>
            </a:pPr>
            <a:r>
              <a:rPr lang="ko-KR" altLang="en-US" dirty="0"/>
              <a:t>회색</a:t>
            </a:r>
            <a:r>
              <a:rPr lang="en-US" altLang="ko-KR" dirty="0"/>
              <a:t>/</a:t>
            </a:r>
            <a:r>
              <a:rPr lang="ko-KR" altLang="en-US" dirty="0"/>
              <a:t>보라색</a:t>
            </a:r>
            <a:r>
              <a:rPr lang="en-US" altLang="ko-KR" dirty="0"/>
              <a:t>/</a:t>
            </a:r>
            <a:r>
              <a:rPr lang="ko-KR" altLang="en-US" dirty="0"/>
              <a:t>초록</a:t>
            </a:r>
            <a:r>
              <a:rPr lang="en-US" altLang="ko-KR" dirty="0"/>
              <a:t>/</a:t>
            </a:r>
            <a:r>
              <a:rPr lang="ko-KR" altLang="en-US" dirty="0"/>
              <a:t>빨강</a:t>
            </a:r>
            <a:r>
              <a:rPr lang="en-US" altLang="ko-KR" dirty="0"/>
              <a:t>: </a:t>
            </a:r>
            <a:r>
              <a:rPr lang="ko-KR" altLang="en-US" dirty="0"/>
              <a:t>입력 불가</a:t>
            </a:r>
            <a:endParaRPr lang="en-US" altLang="ko-KR" dirty="0"/>
          </a:p>
          <a:p>
            <a:pPr lvl="1">
              <a:lnSpc>
                <a:spcPct val="120000"/>
              </a:lnSpc>
            </a:pPr>
            <a:r>
              <a:rPr lang="ko-KR" altLang="en-US" dirty="0"/>
              <a:t>노란색</a:t>
            </a:r>
            <a:r>
              <a:rPr lang="en-US" altLang="ko-KR" dirty="0"/>
              <a:t>: </a:t>
            </a:r>
            <a:r>
              <a:rPr lang="ko-KR" altLang="en-US" dirty="0"/>
              <a:t>드랍</a:t>
            </a:r>
            <a:r>
              <a:rPr lang="en-US" altLang="ko-KR" dirty="0"/>
              <a:t>-</a:t>
            </a:r>
            <a:r>
              <a:rPr lang="ko-KR" altLang="en-US" dirty="0"/>
              <a:t>다운 메뉴 중 선택</a:t>
            </a:r>
            <a:endParaRPr lang="en-US" altLang="ko-KR" dirty="0"/>
          </a:p>
          <a:p>
            <a:pPr lvl="1">
              <a:lnSpc>
                <a:spcPct val="120000"/>
              </a:lnSpc>
            </a:pPr>
            <a:r>
              <a:rPr lang="ko-KR" altLang="en-US" dirty="0"/>
              <a:t>흰색</a:t>
            </a:r>
            <a:r>
              <a:rPr lang="en-US" altLang="ko-KR" dirty="0"/>
              <a:t>: </a:t>
            </a:r>
            <a:r>
              <a:rPr lang="ko-KR" altLang="en-US" dirty="0"/>
              <a:t>수기 입력</a:t>
            </a:r>
            <a:endParaRPr lang="en-US" altLang="ko-KR" dirty="0"/>
          </a:p>
        </p:txBody>
      </p:sp>
      <p:sp>
        <p:nvSpPr>
          <p:cNvPr id="22" name="슬라이드 번호 개체 틀 21">
            <a:extLst>
              <a:ext uri="{FF2B5EF4-FFF2-40B4-BE49-F238E27FC236}">
                <a16:creationId xmlns:a16="http://schemas.microsoft.com/office/drawing/2014/main" id="{DC539DD8-7417-4534-AAF5-E5D67F4BC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7AF9-48C4-4313-B74F-545891D6FBE1}" type="slidenum">
              <a:rPr lang="ko-KR" altLang="en-US" smtClean="0"/>
              <a:t>12</a:t>
            </a:fld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827E858-8E38-4077-A2F2-E117E5472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310" y="1586002"/>
            <a:ext cx="6052781" cy="126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588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7E2D2D8F-7416-45B1-9B71-A28158687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860" y="2188315"/>
            <a:ext cx="6146356" cy="1026059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51CD1BE1-5EFF-4ED6-BFA6-42ADC4FD7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3860" y="3470244"/>
            <a:ext cx="6146355" cy="1026059"/>
          </a:xfrm>
          <a:prstGeom prst="rect">
            <a:avLst/>
          </a:prstGeom>
        </p:spPr>
      </p:pic>
      <p:sp>
        <p:nvSpPr>
          <p:cNvPr id="10" name="제목 1">
            <a:extLst>
              <a:ext uri="{FF2B5EF4-FFF2-40B4-BE49-F238E27FC236}">
                <a16:creationId xmlns:a16="http://schemas.microsoft.com/office/drawing/2014/main" id="{0E11D05B-3E85-4C91-B056-BC386B8ED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양식 </a:t>
            </a:r>
            <a:r>
              <a:rPr lang="en-US" altLang="ko-KR" dirty="0"/>
              <a:t>1-1</a:t>
            </a:r>
            <a:br>
              <a:rPr lang="en-US" altLang="ko-KR" dirty="0"/>
            </a:br>
            <a:br>
              <a:rPr lang="en-US" altLang="ko-KR" dirty="0"/>
            </a:br>
            <a:r>
              <a:rPr lang="ko-KR" altLang="en-US" dirty="0"/>
              <a:t>입력</a:t>
            </a:r>
            <a:r>
              <a:rPr lang="en-US" altLang="ko-KR" dirty="0"/>
              <a:t>: DOI, </a:t>
            </a:r>
            <a:r>
              <a:rPr lang="ko-KR" altLang="en-US" dirty="0"/>
              <a:t>논문 종류</a:t>
            </a:r>
            <a:r>
              <a:rPr lang="en-US" altLang="ko-KR" dirty="0"/>
              <a:t>, </a:t>
            </a:r>
            <a:r>
              <a:rPr lang="ko-KR" altLang="en-US" dirty="0"/>
              <a:t>저자 구분</a:t>
            </a:r>
          </a:p>
        </p:txBody>
      </p:sp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38446520-9337-4C59-8D6D-5F17BF191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8647" y="4706823"/>
            <a:ext cx="6071456" cy="1274825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en-US" altLang="ko-KR" dirty="0"/>
              <a:t>(1) DOI</a:t>
            </a:r>
            <a:r>
              <a:rPr lang="ko-KR" altLang="en-US" dirty="0"/>
              <a:t>를 입력하고 그 후 </a:t>
            </a:r>
            <a:r>
              <a:rPr lang="en-US" altLang="ko-KR" dirty="0"/>
              <a:t>(2) </a:t>
            </a:r>
            <a:r>
              <a:rPr lang="ko-KR" altLang="en-US" dirty="0"/>
              <a:t>논문 종류</a:t>
            </a:r>
            <a:r>
              <a:rPr lang="en-US" altLang="ko-KR" dirty="0"/>
              <a:t>, </a:t>
            </a:r>
            <a:r>
              <a:rPr lang="ko-KR" altLang="en-US" dirty="0"/>
              <a:t>저자 구분을 결정합니다 </a:t>
            </a:r>
            <a:r>
              <a:rPr lang="en-US" altLang="ko-KR" dirty="0">
                <a:sym typeface="Wingdings" panose="05000000000000000000" pitchFamily="2" charset="2"/>
              </a:rPr>
              <a:t> (3) </a:t>
            </a:r>
            <a:r>
              <a:rPr lang="ko-KR" altLang="en-US" dirty="0">
                <a:sym typeface="Wingdings" panose="05000000000000000000" pitchFamily="2" charset="2"/>
              </a:rPr>
              <a:t>자동으로 점수가 산출됩니다</a:t>
            </a:r>
            <a:r>
              <a:rPr lang="en-US" altLang="ko-KR" dirty="0">
                <a:sym typeface="Wingdings" panose="05000000000000000000" pitchFamily="2" charset="2"/>
              </a:rPr>
              <a:t>.</a:t>
            </a:r>
            <a:endParaRPr lang="en-US" altLang="ko-KR" dirty="0"/>
          </a:p>
          <a:p>
            <a:pPr>
              <a:lnSpc>
                <a:spcPct val="120000"/>
              </a:lnSpc>
            </a:pPr>
            <a:r>
              <a:rPr lang="ko-KR" altLang="en-US" dirty="0"/>
              <a:t>중복된 논문이 있을 경우 </a:t>
            </a:r>
            <a:r>
              <a:rPr lang="en-US" altLang="ko-KR" dirty="0"/>
              <a:t>DOI</a:t>
            </a:r>
            <a:r>
              <a:rPr lang="ko-KR" altLang="en-US" dirty="0"/>
              <a:t> 셀이 빨간색으로 변합니다</a:t>
            </a:r>
            <a:r>
              <a:rPr lang="en-US" altLang="ko-KR" dirty="0"/>
              <a:t>.</a:t>
            </a:r>
          </a:p>
        </p:txBody>
      </p:sp>
      <p:sp>
        <p:nvSpPr>
          <p:cNvPr id="13" name="화살표: 아래쪽 12">
            <a:extLst>
              <a:ext uri="{FF2B5EF4-FFF2-40B4-BE49-F238E27FC236}">
                <a16:creationId xmlns:a16="http://schemas.microsoft.com/office/drawing/2014/main" id="{D27EF0E3-A2E7-4089-9427-37DA5792F800}"/>
              </a:ext>
            </a:extLst>
          </p:cNvPr>
          <p:cNvSpPr/>
          <p:nvPr/>
        </p:nvSpPr>
        <p:spPr>
          <a:xfrm>
            <a:off x="5322627" y="1992441"/>
            <a:ext cx="382137" cy="1229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화살표: 아래쪽 13">
            <a:extLst>
              <a:ext uri="{FF2B5EF4-FFF2-40B4-BE49-F238E27FC236}">
                <a16:creationId xmlns:a16="http://schemas.microsoft.com/office/drawing/2014/main" id="{E8225A5E-85F5-4C4A-A54A-3C5152B0F7EE}"/>
              </a:ext>
            </a:extLst>
          </p:cNvPr>
          <p:cNvSpPr/>
          <p:nvPr/>
        </p:nvSpPr>
        <p:spPr>
          <a:xfrm>
            <a:off x="5322626" y="3274171"/>
            <a:ext cx="382137" cy="1229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7F6A2E1E-3730-40AC-8841-95F9975A082E}"/>
              </a:ext>
            </a:extLst>
          </p:cNvPr>
          <p:cNvSpPr/>
          <p:nvPr/>
        </p:nvSpPr>
        <p:spPr>
          <a:xfrm>
            <a:off x="2782275" y="2353444"/>
            <a:ext cx="534131" cy="94142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AE6E84B3-C03C-48BC-98E2-B9202CD4CE0D}"/>
              </a:ext>
            </a:extLst>
          </p:cNvPr>
          <p:cNvSpPr/>
          <p:nvPr/>
        </p:nvSpPr>
        <p:spPr>
          <a:xfrm>
            <a:off x="6694949" y="3674261"/>
            <a:ext cx="998992" cy="65813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AAFADC18-4C48-4799-AF1B-6328C9E8C5F1}"/>
              </a:ext>
            </a:extLst>
          </p:cNvPr>
          <p:cNvSpPr/>
          <p:nvPr/>
        </p:nvSpPr>
        <p:spPr>
          <a:xfrm>
            <a:off x="8352432" y="3633318"/>
            <a:ext cx="477670" cy="80979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FC01337C-3A3F-4349-ACC3-75DAD6C1F2DE}"/>
              </a:ext>
            </a:extLst>
          </p:cNvPr>
          <p:cNvSpPr/>
          <p:nvPr/>
        </p:nvSpPr>
        <p:spPr>
          <a:xfrm>
            <a:off x="2480965" y="2408036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</a:rPr>
              <a:t>①</a:t>
            </a:r>
            <a:endParaRPr lang="ko-KR" altLang="en-US" dirty="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422556A9-54D9-43A3-B917-B02A6F946A1F}"/>
              </a:ext>
            </a:extLst>
          </p:cNvPr>
          <p:cNvSpPr/>
          <p:nvPr/>
        </p:nvSpPr>
        <p:spPr>
          <a:xfrm>
            <a:off x="6390240" y="3619636"/>
            <a:ext cx="379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</a:rPr>
              <a:t>②</a:t>
            </a:r>
            <a:endParaRPr lang="ko-KR" altLang="en-US" dirty="0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123A5463-916B-4892-9274-7B20A89445D7}"/>
              </a:ext>
            </a:extLst>
          </p:cNvPr>
          <p:cNvSpPr/>
          <p:nvPr/>
        </p:nvSpPr>
        <p:spPr>
          <a:xfrm>
            <a:off x="8041733" y="3680765"/>
            <a:ext cx="410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</a:rPr>
              <a:t>③</a:t>
            </a:r>
            <a:endParaRPr lang="ko-KR" altLang="en-US" dirty="0"/>
          </a:p>
        </p:txBody>
      </p:sp>
      <p:sp>
        <p:nvSpPr>
          <p:cNvPr id="22" name="슬라이드 번호 개체 틀 21">
            <a:extLst>
              <a:ext uri="{FF2B5EF4-FFF2-40B4-BE49-F238E27FC236}">
                <a16:creationId xmlns:a16="http://schemas.microsoft.com/office/drawing/2014/main" id="{DC539DD8-7417-4534-AAF5-E5D67F4BC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7AF9-48C4-4313-B74F-545891D6FBE1}" type="slidenum">
              <a:rPr lang="ko-KR" altLang="en-US" smtClean="0"/>
              <a:t>13</a:t>
            </a:fld>
            <a:endParaRPr lang="ko-KR" altLang="en-US"/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75EAC6EF-CBB9-4538-BA16-279EBFAE59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3859" y="876352"/>
            <a:ext cx="6146356" cy="102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0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D11E3F11-88F8-49B9-B1BF-A1F0A646E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47" y="1109373"/>
            <a:ext cx="8642470" cy="1442755"/>
          </a:xfrm>
          <a:prstGeom prst="rect">
            <a:avLst/>
          </a:prstGeom>
        </p:spPr>
      </p:pic>
      <p:sp>
        <p:nvSpPr>
          <p:cNvPr id="5" name="내용 개체 틀 4">
            <a:extLst>
              <a:ext uri="{FF2B5EF4-FFF2-40B4-BE49-F238E27FC236}">
                <a16:creationId xmlns:a16="http://schemas.microsoft.com/office/drawing/2014/main" id="{38446520-9337-4C59-8D6D-5F17BF19118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87102" y="477675"/>
            <a:ext cx="7369794" cy="6168785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ko-KR" altLang="en-US" sz="2800" b="1" dirty="0"/>
              <a:t>시트 상세 설명</a:t>
            </a:r>
            <a:endParaRPr lang="en-US" altLang="ko-KR" sz="2800" b="1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sz="2800" dirty="0"/>
          </a:p>
          <a:p>
            <a:pPr marL="0" indent="0">
              <a:buNone/>
            </a:pPr>
            <a:r>
              <a:rPr lang="en-US" altLang="ko-KR" dirty="0"/>
              <a:t>DOI </a:t>
            </a:r>
            <a:r>
              <a:rPr lang="ko-KR" altLang="en-US" dirty="0"/>
              <a:t>입력 시 </a:t>
            </a:r>
            <a:r>
              <a:rPr lang="en-US" altLang="ko-KR" dirty="0"/>
              <a:t>3</a:t>
            </a:r>
            <a:r>
              <a:rPr lang="ko-KR" altLang="en-US" dirty="0"/>
              <a:t>가지 유형으로 분류됩니다</a:t>
            </a:r>
            <a:r>
              <a:rPr lang="en-US" altLang="ko-KR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ko-KR" altLang="en-US" dirty="0"/>
              <a:t>논문 게재 연도에 해당 저널은 </a:t>
            </a:r>
            <a:r>
              <a:rPr lang="en-US" altLang="ko-KR" dirty="0"/>
              <a:t>SCI </a:t>
            </a:r>
            <a:r>
              <a:rPr lang="ko-KR" altLang="en-US" dirty="0"/>
              <a:t>또는 </a:t>
            </a:r>
            <a:r>
              <a:rPr lang="en-US" altLang="ko-KR" dirty="0"/>
              <a:t>SCIE </a:t>
            </a:r>
            <a:r>
              <a:rPr lang="ko-KR" altLang="en-US" dirty="0"/>
              <a:t>등재됨</a:t>
            </a:r>
            <a:endParaRPr lang="en-US" altLang="ko-KR" dirty="0"/>
          </a:p>
          <a:p>
            <a:pPr marL="457200" indent="-457200">
              <a:buFont typeface="+mj-lt"/>
              <a:buAutoNum type="arabicPeriod"/>
            </a:pPr>
            <a:r>
              <a:rPr lang="ko-KR" altLang="en-US" dirty="0"/>
              <a:t>논문 게재 연도에 해당 저널은 </a:t>
            </a:r>
            <a:r>
              <a:rPr lang="en-US" altLang="ko-KR" dirty="0"/>
              <a:t>SCI </a:t>
            </a:r>
            <a:r>
              <a:rPr lang="ko-KR" altLang="en-US" dirty="0"/>
              <a:t>또는 </a:t>
            </a:r>
            <a:r>
              <a:rPr lang="en-US" altLang="ko-KR" dirty="0"/>
              <a:t>SCIE </a:t>
            </a:r>
            <a:r>
              <a:rPr lang="ko-KR" altLang="en-US" dirty="0"/>
              <a:t>등재 안됨</a:t>
            </a:r>
            <a:endParaRPr lang="en-US" altLang="ko-KR" dirty="0"/>
          </a:p>
          <a:p>
            <a:pPr marL="457200" indent="-457200">
              <a:buFont typeface="+mj-lt"/>
              <a:buAutoNum type="arabicPeriod"/>
            </a:pPr>
            <a:r>
              <a:rPr lang="en-US" altLang="ko-KR" dirty="0"/>
              <a:t>WOS</a:t>
            </a:r>
            <a:r>
              <a:rPr lang="ko-KR" altLang="en-US" dirty="0"/>
              <a:t>에서 </a:t>
            </a:r>
            <a:r>
              <a:rPr lang="en-US" altLang="ko-KR" dirty="0"/>
              <a:t>DOI </a:t>
            </a:r>
            <a:r>
              <a:rPr lang="ko-KR" altLang="en-US" dirty="0"/>
              <a:t>검색에 실패하였음</a:t>
            </a:r>
            <a:r>
              <a:rPr lang="en-US" altLang="ko-KR" dirty="0"/>
              <a:t>. </a:t>
            </a:r>
            <a:r>
              <a:rPr lang="ko-KR" altLang="en-US" dirty="0"/>
              <a:t>양식 </a:t>
            </a:r>
            <a:r>
              <a:rPr lang="en-US" altLang="ko-KR" dirty="0"/>
              <a:t>1-2</a:t>
            </a:r>
            <a:r>
              <a:rPr lang="ko-KR" altLang="en-US" dirty="0"/>
              <a:t>를 사용하여 수동 </a:t>
            </a:r>
            <a:br>
              <a:rPr lang="en-US" altLang="ko-KR" dirty="0"/>
            </a:br>
            <a:r>
              <a:rPr lang="ko-KR" altLang="en-US" dirty="0"/>
              <a:t>입력</a:t>
            </a:r>
            <a:r>
              <a:rPr lang="en-US" altLang="ko-KR" dirty="0"/>
              <a:t> </a:t>
            </a:r>
            <a:r>
              <a:rPr lang="ko-KR" altLang="en-US" dirty="0"/>
              <a:t>방식으로 논문 입력 요함</a:t>
            </a:r>
            <a:endParaRPr lang="en-US" altLang="ko-KR" dirty="0"/>
          </a:p>
          <a:p>
            <a:pPr marL="457200" indent="-457200">
              <a:buFont typeface="+mj-lt"/>
              <a:buAutoNum type="arabicPeriod"/>
            </a:pPr>
            <a:endParaRPr lang="en-US" altLang="ko-KR" dirty="0"/>
          </a:p>
          <a:p>
            <a:r>
              <a:rPr lang="ko-KR" altLang="en-US" dirty="0"/>
              <a:t>논문의 종류 중 </a:t>
            </a:r>
            <a:r>
              <a:rPr lang="en-US" altLang="ko-KR" dirty="0"/>
              <a:t>Original Article</a:t>
            </a:r>
            <a:r>
              <a:rPr lang="ko-KR" altLang="en-US" dirty="0"/>
              <a:t>은 “</a:t>
            </a:r>
            <a:r>
              <a:rPr lang="en-US" altLang="ko-KR" dirty="0"/>
              <a:t>O”, Case Report</a:t>
            </a:r>
            <a:r>
              <a:rPr lang="ko-KR" altLang="en-US" dirty="0"/>
              <a:t>는 “</a:t>
            </a:r>
            <a:r>
              <a:rPr lang="en-US" altLang="ko-KR" dirty="0"/>
              <a:t>C”, Review Articles</a:t>
            </a:r>
            <a:r>
              <a:rPr lang="ko-KR" altLang="en-US" dirty="0"/>
              <a:t>은 “</a:t>
            </a:r>
            <a:r>
              <a:rPr lang="en-US" altLang="ko-KR" dirty="0"/>
              <a:t>R”</a:t>
            </a:r>
            <a:r>
              <a:rPr lang="ko-KR" altLang="en-US" dirty="0"/>
              <a:t>을 기재합니다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저자구분은 제</a:t>
            </a:r>
            <a:r>
              <a:rPr lang="en-US" altLang="ko-KR" dirty="0"/>
              <a:t>1</a:t>
            </a:r>
            <a:r>
              <a:rPr lang="ko-KR" altLang="en-US" dirty="0"/>
              <a:t>저자</a:t>
            </a:r>
            <a:r>
              <a:rPr lang="en-US" altLang="ko-KR" dirty="0"/>
              <a:t>, </a:t>
            </a:r>
            <a:r>
              <a:rPr lang="ko-KR" altLang="en-US" dirty="0"/>
              <a:t>책임저자</a:t>
            </a:r>
            <a:r>
              <a:rPr lang="en-US" altLang="ko-KR" dirty="0"/>
              <a:t>(</a:t>
            </a:r>
            <a:r>
              <a:rPr lang="ko-KR" altLang="en-US" dirty="0"/>
              <a:t>교신저자와 동일</a:t>
            </a:r>
            <a:r>
              <a:rPr lang="en-US" altLang="ko-KR" dirty="0"/>
              <a:t>), </a:t>
            </a:r>
            <a:r>
              <a:rPr lang="ko-KR" altLang="en-US" dirty="0"/>
              <a:t>공동저자</a:t>
            </a:r>
            <a:r>
              <a:rPr lang="en-US" altLang="ko-KR" dirty="0"/>
              <a:t>, </a:t>
            </a:r>
            <a:r>
              <a:rPr lang="ko-KR" altLang="en-US" dirty="0"/>
              <a:t>공동 제</a:t>
            </a:r>
            <a:r>
              <a:rPr lang="en-US" altLang="ko-KR" dirty="0"/>
              <a:t>1</a:t>
            </a:r>
            <a:r>
              <a:rPr lang="ko-KR" altLang="en-US" dirty="0"/>
              <a:t>저자</a:t>
            </a:r>
            <a:r>
              <a:rPr lang="en-US" altLang="ko-KR" dirty="0"/>
              <a:t>, </a:t>
            </a:r>
            <a:r>
              <a:rPr lang="ko-KR" altLang="en-US" dirty="0"/>
              <a:t>공동책임저자</a:t>
            </a:r>
            <a:r>
              <a:rPr lang="en-US" altLang="ko-KR" dirty="0"/>
              <a:t> </a:t>
            </a:r>
            <a:r>
              <a:rPr lang="ko-KR" altLang="en-US" dirty="0"/>
              <a:t>로 기재합니다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저자구분이 </a:t>
            </a:r>
            <a:r>
              <a:rPr lang="ko-KR" altLang="en-US" dirty="0" err="1"/>
              <a:t>공동제</a:t>
            </a:r>
            <a:r>
              <a:rPr lang="en-US" altLang="ko-KR" dirty="0"/>
              <a:t>1</a:t>
            </a:r>
            <a:r>
              <a:rPr lang="ko-KR" altLang="en-US" dirty="0"/>
              <a:t>저자 또는 </a:t>
            </a:r>
            <a:r>
              <a:rPr lang="ko-KR" altLang="en-US" dirty="0" err="1"/>
              <a:t>공동책임저자일</a:t>
            </a:r>
            <a:r>
              <a:rPr lang="ko-KR" altLang="en-US" dirty="0"/>
              <a:t> 경우</a:t>
            </a:r>
            <a:br>
              <a:rPr lang="en-US" altLang="ko-KR" dirty="0"/>
            </a:br>
            <a:r>
              <a:rPr lang="en-US" altLang="ko-KR" dirty="0"/>
              <a:t>"</a:t>
            </a:r>
            <a:r>
              <a:rPr lang="ko-KR" altLang="en-US" dirty="0"/>
              <a:t>제</a:t>
            </a:r>
            <a:r>
              <a:rPr lang="en-US" altLang="ko-KR" dirty="0"/>
              <a:t>1</a:t>
            </a:r>
            <a:r>
              <a:rPr lang="ko-KR" altLang="en-US" dirty="0"/>
              <a:t>저자</a:t>
            </a:r>
            <a:r>
              <a:rPr lang="en-US" altLang="ko-KR" dirty="0"/>
              <a:t>/</a:t>
            </a:r>
            <a:r>
              <a:rPr lang="ko-KR" altLang="en-US" dirty="0" err="1"/>
              <a:t>교신저자수</a:t>
            </a:r>
            <a:r>
              <a:rPr lang="en-US" altLang="ko-KR" dirty="0"/>
              <a:t>"</a:t>
            </a:r>
            <a:r>
              <a:rPr lang="ko-KR" altLang="en-US" dirty="0"/>
              <a:t>를 명시합니다</a:t>
            </a:r>
            <a:endParaRPr lang="en-US" altLang="ko-KR" dirty="0"/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219F899B-DD37-44BF-BD5E-C59933E35FF6}"/>
              </a:ext>
            </a:extLst>
          </p:cNvPr>
          <p:cNvSpPr/>
          <p:nvPr/>
        </p:nvSpPr>
        <p:spPr>
          <a:xfrm>
            <a:off x="308344" y="1446028"/>
            <a:ext cx="297712" cy="29771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F034038E-82F6-47B7-B02D-7949B5E49C07}"/>
              </a:ext>
            </a:extLst>
          </p:cNvPr>
          <p:cNvSpPr/>
          <p:nvPr/>
        </p:nvSpPr>
        <p:spPr>
          <a:xfrm>
            <a:off x="308344" y="1843950"/>
            <a:ext cx="297712" cy="29771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FCC74C17-0A8C-49C7-944E-B090551AAD12}"/>
              </a:ext>
            </a:extLst>
          </p:cNvPr>
          <p:cNvSpPr/>
          <p:nvPr/>
        </p:nvSpPr>
        <p:spPr>
          <a:xfrm>
            <a:off x="308344" y="2227057"/>
            <a:ext cx="297712" cy="29771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왼쪽 중괄호 3">
            <a:extLst>
              <a:ext uri="{FF2B5EF4-FFF2-40B4-BE49-F238E27FC236}">
                <a16:creationId xmlns:a16="http://schemas.microsoft.com/office/drawing/2014/main" id="{030ADDF4-D5CF-498E-8BF5-25C39D88906A}"/>
              </a:ext>
            </a:extLst>
          </p:cNvPr>
          <p:cNvSpPr/>
          <p:nvPr/>
        </p:nvSpPr>
        <p:spPr>
          <a:xfrm>
            <a:off x="63794" y="1499193"/>
            <a:ext cx="156899" cy="999460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BF79548-5AF5-42D3-8F72-65ED8C397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7AF9-48C4-4313-B74F-545891D6FBE1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1921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ëíë¯¼êµ­ìííë¦¼ì National Academy of Medicine of Korea">
            <a:extLst>
              <a:ext uri="{FF2B5EF4-FFF2-40B4-BE49-F238E27FC236}">
                <a16:creationId xmlns:a16="http://schemas.microsoft.com/office/drawing/2014/main" id="{3B4D2E64-D595-49F5-A310-821B6FB06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66540"/>
            <a:ext cx="2498501" cy="51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제목 1">
            <a:extLst>
              <a:ext uri="{FF2B5EF4-FFF2-40B4-BE49-F238E27FC236}">
                <a16:creationId xmlns:a16="http://schemas.microsoft.com/office/drawing/2014/main" id="{0E11D05B-3E85-4C91-B056-BC386B8ED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</p:spPr>
        <p:txBody>
          <a:bodyPr/>
          <a:lstStyle/>
          <a:p>
            <a:r>
              <a:rPr lang="ko-KR" altLang="en-US" dirty="0"/>
              <a:t>양식 </a:t>
            </a:r>
            <a:r>
              <a:rPr lang="en-US" altLang="ko-KR" b="1" dirty="0">
                <a:solidFill>
                  <a:srgbClr val="FF0000"/>
                </a:solidFill>
              </a:rPr>
              <a:t>1-2</a:t>
            </a:r>
            <a:br>
              <a:rPr lang="en-US" altLang="ko-KR" dirty="0"/>
            </a:br>
            <a:br>
              <a:rPr lang="en-US" altLang="ko-KR" dirty="0"/>
            </a:br>
            <a:r>
              <a:rPr lang="ko-KR" altLang="en-US" dirty="0"/>
              <a:t>전문 학술지 논문 </a:t>
            </a:r>
            <a:r>
              <a:rPr lang="en-US" altLang="ko-KR" dirty="0"/>
              <a:t>(</a:t>
            </a:r>
            <a:r>
              <a:rPr lang="ko-KR" altLang="en-US" dirty="0"/>
              <a:t>수동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16" name="내용 개체 틀 2">
            <a:extLst>
              <a:ext uri="{FF2B5EF4-FFF2-40B4-BE49-F238E27FC236}">
                <a16:creationId xmlns:a16="http://schemas.microsoft.com/office/drawing/2014/main" id="{8ED65774-2F31-431F-A8DB-C1A88371F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0191" y="1460312"/>
            <a:ext cx="5486400" cy="2388358"/>
          </a:xfrm>
        </p:spPr>
        <p:txBody>
          <a:bodyPr anchor="t">
            <a:normAutofit/>
          </a:bodyPr>
          <a:lstStyle/>
          <a:p>
            <a:r>
              <a:rPr lang="en-US" altLang="ko-KR" sz="1800" dirty="0"/>
              <a:t>‘</a:t>
            </a:r>
            <a:r>
              <a:rPr lang="ko-KR" altLang="en-US" sz="1800" dirty="0"/>
              <a:t>양식 </a:t>
            </a:r>
            <a:r>
              <a:rPr lang="en-US" altLang="ko-KR" sz="1800" dirty="0"/>
              <a:t>1-2’</a:t>
            </a:r>
            <a:r>
              <a:rPr lang="ko-KR" altLang="en-US" sz="1800" dirty="0"/>
              <a:t>는 </a:t>
            </a:r>
            <a:r>
              <a:rPr lang="en-US" altLang="ko-KR" sz="1800" dirty="0"/>
              <a:t>‘</a:t>
            </a:r>
            <a:r>
              <a:rPr lang="ko-KR" altLang="en-US" sz="1800" dirty="0"/>
              <a:t>양식 </a:t>
            </a:r>
            <a:r>
              <a:rPr lang="en-US" altLang="ko-KR" sz="1800" dirty="0"/>
              <a:t>1-1’</a:t>
            </a:r>
            <a:r>
              <a:rPr lang="ko-KR" altLang="en-US" sz="1800" dirty="0"/>
              <a:t>에서 자동으로 정보를 찾지 </a:t>
            </a:r>
            <a:br>
              <a:rPr lang="en-US" altLang="ko-KR" sz="1800" dirty="0"/>
            </a:br>
            <a:r>
              <a:rPr lang="ko-KR" altLang="en-US" sz="1800" dirty="0"/>
              <a:t>못한 논문들과 </a:t>
            </a:r>
            <a:r>
              <a:rPr lang="en-US" altLang="ko-KR" sz="1800" dirty="0"/>
              <a:t>DOI</a:t>
            </a:r>
            <a:r>
              <a:rPr lang="ko-KR" altLang="en-US" sz="1800" dirty="0"/>
              <a:t>가 없는 논문들을 제공하기 위한 </a:t>
            </a:r>
            <a:r>
              <a:rPr lang="ko-KR" altLang="en-US" sz="1800" u="sng" dirty="0"/>
              <a:t>수동</a:t>
            </a:r>
            <a:r>
              <a:rPr lang="ko-KR" altLang="en-US" sz="1800" dirty="0"/>
              <a:t> 입력시트 입니다</a:t>
            </a:r>
            <a:r>
              <a:rPr lang="en-US" altLang="ko-KR" sz="1800" dirty="0"/>
              <a:t>.</a:t>
            </a:r>
          </a:p>
          <a:p>
            <a:r>
              <a:rPr lang="en-US" altLang="ko-KR" sz="1800" dirty="0"/>
              <a:t>‘</a:t>
            </a:r>
            <a:r>
              <a:rPr lang="ko-KR" altLang="en-US" sz="1800" dirty="0"/>
              <a:t>양식</a:t>
            </a:r>
            <a:r>
              <a:rPr lang="en-US" altLang="ko-KR" sz="1800" dirty="0"/>
              <a:t>1-1’</a:t>
            </a:r>
            <a:r>
              <a:rPr lang="ko-KR" altLang="en-US" sz="1800" dirty="0"/>
              <a:t>과 </a:t>
            </a:r>
            <a:r>
              <a:rPr lang="en-US" altLang="ko-KR" sz="1800" dirty="0"/>
              <a:t>‘</a:t>
            </a:r>
            <a:r>
              <a:rPr lang="ko-KR" altLang="en-US" sz="1800" dirty="0"/>
              <a:t>양식</a:t>
            </a:r>
            <a:r>
              <a:rPr lang="en-US" altLang="ko-KR" sz="1800" dirty="0"/>
              <a:t>1-2’</a:t>
            </a:r>
            <a:r>
              <a:rPr lang="ko-KR" altLang="en-US" sz="1800" dirty="0"/>
              <a:t>를 합하여 총 논문 수가 </a:t>
            </a:r>
            <a:r>
              <a:rPr lang="en-US" altLang="ko-KR" sz="1800" dirty="0"/>
              <a:t>30</a:t>
            </a:r>
            <a:r>
              <a:rPr lang="ko-KR" altLang="en-US" sz="1800" dirty="0"/>
              <a:t>편을 넘지 않도록 합니다</a:t>
            </a:r>
            <a:r>
              <a:rPr lang="en-US" altLang="ko-KR" sz="1800" dirty="0"/>
              <a:t>.</a:t>
            </a:r>
            <a:endParaRPr lang="ko-KR" altLang="en-US" sz="1800" dirty="0"/>
          </a:p>
          <a:p>
            <a:endParaRPr lang="en-US" altLang="ko-KR" sz="1800" dirty="0"/>
          </a:p>
          <a:p>
            <a:endParaRPr lang="en-US" altLang="ko-KR" sz="18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628705C-C25F-442E-91BF-9B74F9190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7AF9-48C4-4313-B74F-545891D6FBE1}" type="slidenum">
              <a:rPr lang="ko-KR" altLang="en-US" smtClean="0"/>
              <a:t>15</a:t>
            </a:fld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4660BC7B-C029-400A-9B80-337DE95BA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3588" y="3424429"/>
            <a:ext cx="6059606" cy="126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286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ëíë¯¼êµ­ìííë¦¼ì National Academy of Medicine of Korea">
            <a:extLst>
              <a:ext uri="{FF2B5EF4-FFF2-40B4-BE49-F238E27FC236}">
                <a16:creationId xmlns:a16="http://schemas.microsoft.com/office/drawing/2014/main" id="{3B4D2E64-D595-49F5-A310-821B6FB06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66540"/>
            <a:ext cx="2498501" cy="51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제목 1">
            <a:extLst>
              <a:ext uri="{FF2B5EF4-FFF2-40B4-BE49-F238E27FC236}">
                <a16:creationId xmlns:a16="http://schemas.microsoft.com/office/drawing/2014/main" id="{0E11D05B-3E85-4C91-B056-BC386B8ED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</p:spPr>
        <p:txBody>
          <a:bodyPr/>
          <a:lstStyle/>
          <a:p>
            <a:r>
              <a:rPr lang="ko-KR" altLang="en-US" dirty="0">
                <a:solidFill>
                  <a:schemeClr val="bg1"/>
                </a:solidFill>
              </a:rPr>
              <a:t>양식 </a:t>
            </a:r>
            <a:r>
              <a:rPr lang="en-US" altLang="ko-KR" dirty="0">
                <a:solidFill>
                  <a:schemeClr val="bg1"/>
                </a:solidFill>
              </a:rPr>
              <a:t>1-2</a:t>
            </a:r>
            <a:br>
              <a:rPr lang="en-US" altLang="ko-KR" dirty="0"/>
            </a:br>
            <a:br>
              <a:rPr lang="en-US" altLang="ko-KR" dirty="0"/>
            </a:br>
            <a:r>
              <a:rPr lang="ko-KR" altLang="en-US" dirty="0"/>
              <a:t>수동 입력</a:t>
            </a:r>
            <a:br>
              <a:rPr lang="en-US" altLang="ko-KR" dirty="0"/>
            </a:br>
            <a:r>
              <a:rPr lang="ko-KR" altLang="en-US" dirty="0" err="1"/>
              <a:t>저널명</a:t>
            </a:r>
            <a:r>
              <a:rPr lang="ko-KR" altLang="en-US" dirty="0"/>
              <a:t> 찾기</a:t>
            </a:r>
          </a:p>
        </p:txBody>
      </p:sp>
      <p:sp>
        <p:nvSpPr>
          <p:cNvPr id="16" name="내용 개체 틀 2">
            <a:extLst>
              <a:ext uri="{FF2B5EF4-FFF2-40B4-BE49-F238E27FC236}">
                <a16:creationId xmlns:a16="http://schemas.microsoft.com/office/drawing/2014/main" id="{8ED65774-2F31-431F-A8DB-C1A88371F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0191" y="941696"/>
            <a:ext cx="5486400" cy="5083996"/>
          </a:xfrm>
        </p:spPr>
        <p:txBody>
          <a:bodyPr anchor="t">
            <a:normAutofit/>
          </a:bodyPr>
          <a:lstStyle/>
          <a:p>
            <a:r>
              <a:rPr lang="en-US" altLang="ko-KR" sz="1800" dirty="0"/>
              <a:t>‘SCI</a:t>
            </a:r>
            <a:r>
              <a:rPr lang="ko-KR" altLang="en-US" sz="1800" dirty="0"/>
              <a:t>저널</a:t>
            </a:r>
            <a:r>
              <a:rPr lang="en-US" altLang="ko-KR" sz="1800" dirty="0"/>
              <a:t>List’ </a:t>
            </a:r>
            <a:r>
              <a:rPr lang="ko-KR" altLang="en-US" sz="1800" dirty="0"/>
              <a:t>시트에는 과거와 현재의 모든 </a:t>
            </a:r>
            <a:r>
              <a:rPr lang="en-US" altLang="ko-KR" sz="1800" dirty="0"/>
              <a:t>SCIE </a:t>
            </a:r>
            <a:r>
              <a:rPr lang="ko-KR" altLang="en-US" sz="1800" dirty="0"/>
              <a:t>등재 저널들이 리스트화 돼있습니다</a:t>
            </a:r>
            <a:r>
              <a:rPr lang="en-US" altLang="ko-KR" sz="1800" dirty="0"/>
              <a:t>.</a:t>
            </a:r>
          </a:p>
          <a:p>
            <a:r>
              <a:rPr lang="en-US" altLang="ko-KR" sz="1800" b="1" dirty="0">
                <a:solidFill>
                  <a:srgbClr val="FF0000"/>
                </a:solidFill>
              </a:rPr>
              <a:t>SCI</a:t>
            </a:r>
            <a:r>
              <a:rPr lang="ko-KR" altLang="en-US" sz="1800" b="1" dirty="0">
                <a:solidFill>
                  <a:srgbClr val="FF0000"/>
                </a:solidFill>
              </a:rPr>
              <a:t> 등재 저널일 경우  </a:t>
            </a:r>
            <a:r>
              <a:rPr lang="en-US" altLang="ko-KR" sz="1800" b="1" dirty="0">
                <a:solidFill>
                  <a:srgbClr val="FF0000"/>
                </a:solidFill>
              </a:rPr>
              <a:t>‘SCI</a:t>
            </a:r>
            <a:r>
              <a:rPr lang="ko-KR" altLang="en-US" sz="1800" b="1" dirty="0">
                <a:solidFill>
                  <a:srgbClr val="FF0000"/>
                </a:solidFill>
              </a:rPr>
              <a:t>저널</a:t>
            </a:r>
            <a:r>
              <a:rPr lang="en-US" altLang="ko-KR" sz="1800" b="1" dirty="0">
                <a:solidFill>
                  <a:srgbClr val="FF0000"/>
                </a:solidFill>
              </a:rPr>
              <a:t>List’ </a:t>
            </a:r>
            <a:r>
              <a:rPr lang="ko-KR" altLang="en-US" sz="1800" b="1" dirty="0">
                <a:solidFill>
                  <a:srgbClr val="FF0000"/>
                </a:solidFill>
              </a:rPr>
              <a:t>시트에서 검색</a:t>
            </a:r>
            <a:br>
              <a:rPr lang="en-US" altLang="ko-KR" sz="1800" b="1" dirty="0">
                <a:solidFill>
                  <a:srgbClr val="FF0000"/>
                </a:solidFill>
              </a:rPr>
            </a:br>
            <a:r>
              <a:rPr lang="ko-KR" altLang="en-US" sz="1800" b="1" dirty="0">
                <a:solidFill>
                  <a:srgbClr val="FF0000"/>
                </a:solidFill>
              </a:rPr>
              <a:t>하여 </a:t>
            </a:r>
            <a:r>
              <a:rPr lang="ko-KR" altLang="en-US" sz="1800" b="1" u="sng" dirty="0">
                <a:solidFill>
                  <a:srgbClr val="FF0000"/>
                </a:solidFill>
              </a:rPr>
              <a:t>동일한 이름으로 </a:t>
            </a:r>
            <a:r>
              <a:rPr lang="en-US" altLang="ko-KR" sz="1800" b="1" u="sng" dirty="0">
                <a:solidFill>
                  <a:srgbClr val="FF0000"/>
                </a:solidFill>
              </a:rPr>
              <a:t>‘</a:t>
            </a:r>
            <a:r>
              <a:rPr lang="ko-KR" altLang="en-US" sz="1800" b="1" u="sng" dirty="0">
                <a:solidFill>
                  <a:srgbClr val="FF0000"/>
                </a:solidFill>
              </a:rPr>
              <a:t>양식 </a:t>
            </a:r>
            <a:r>
              <a:rPr lang="en-US" altLang="ko-KR" sz="1800" b="1" u="sng" dirty="0">
                <a:solidFill>
                  <a:srgbClr val="FF0000"/>
                </a:solidFill>
              </a:rPr>
              <a:t>1-2’</a:t>
            </a:r>
            <a:r>
              <a:rPr lang="ko-KR" altLang="en-US" sz="1800" b="1" u="sng" dirty="0">
                <a:solidFill>
                  <a:srgbClr val="FF0000"/>
                </a:solidFill>
              </a:rPr>
              <a:t>에 복사합니다</a:t>
            </a:r>
            <a:r>
              <a:rPr lang="en-US" altLang="ko-KR" sz="1800" b="1" u="sng" dirty="0">
                <a:solidFill>
                  <a:srgbClr val="FF0000"/>
                </a:solidFill>
              </a:rPr>
              <a:t>.</a:t>
            </a:r>
          </a:p>
          <a:p>
            <a:r>
              <a:rPr lang="ko-KR" altLang="en-US" sz="1800" dirty="0"/>
              <a:t>저널명을 정확히 제공하지 않을 경우 </a:t>
            </a:r>
            <a:r>
              <a:rPr lang="en-US" altLang="ko-KR" sz="1800" dirty="0"/>
              <a:t>SCI </a:t>
            </a:r>
            <a:r>
              <a:rPr lang="ko-KR" altLang="en-US" sz="1800" dirty="0" err="1"/>
              <a:t>미등재</a:t>
            </a:r>
            <a:r>
              <a:rPr lang="ko-KR" altLang="en-US" sz="1800" dirty="0"/>
              <a:t> </a:t>
            </a:r>
            <a:br>
              <a:rPr lang="en-US" altLang="ko-KR" sz="1800" dirty="0"/>
            </a:br>
            <a:r>
              <a:rPr lang="ko-KR" altLang="en-US" sz="1800" dirty="0"/>
              <a:t>저널로 측정될 수 있으니 유의하시기 바랍니다</a:t>
            </a:r>
            <a:r>
              <a:rPr lang="en-US" altLang="ko-KR" sz="1800" dirty="0"/>
              <a:t>.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185190F1-AEAB-4C79-A790-1DB4A45B1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2343" y="2884779"/>
            <a:ext cx="2962095" cy="3836697"/>
          </a:xfrm>
          <a:prstGeom prst="rect">
            <a:avLst/>
          </a:prstGeo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628705C-C25F-442E-91BF-9B74F9190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7AF9-48C4-4313-B74F-545891D6FBE1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2141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ëíë¯¼êµ­ìííë¦¼ì National Academy of Medicine of Korea">
            <a:extLst>
              <a:ext uri="{FF2B5EF4-FFF2-40B4-BE49-F238E27FC236}">
                <a16:creationId xmlns:a16="http://schemas.microsoft.com/office/drawing/2014/main" id="{3B4D2E64-D595-49F5-A310-821B6FB06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66540"/>
            <a:ext cx="2498501" cy="51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제목 1">
            <a:extLst>
              <a:ext uri="{FF2B5EF4-FFF2-40B4-BE49-F238E27FC236}">
                <a16:creationId xmlns:a16="http://schemas.microsoft.com/office/drawing/2014/main" id="{0E11D05B-3E85-4C91-B056-BC386B8ED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</p:spPr>
        <p:txBody>
          <a:bodyPr/>
          <a:lstStyle/>
          <a:p>
            <a:r>
              <a:rPr lang="ko-KR" altLang="en-US" dirty="0"/>
              <a:t>양식 </a:t>
            </a:r>
            <a:r>
              <a:rPr lang="en-US" altLang="ko-KR" dirty="0"/>
              <a:t>1-2</a:t>
            </a:r>
            <a:br>
              <a:rPr lang="en-US" altLang="ko-KR" dirty="0"/>
            </a:br>
            <a:br>
              <a:rPr lang="en-US" altLang="ko-KR" dirty="0"/>
            </a:br>
            <a:r>
              <a:rPr lang="ko-KR" altLang="en-US" dirty="0"/>
              <a:t>수동 입력</a:t>
            </a:r>
            <a:br>
              <a:rPr lang="en-US" altLang="ko-KR" dirty="0"/>
            </a:br>
            <a:r>
              <a:rPr lang="ko-KR" altLang="en-US" dirty="0" err="1"/>
              <a:t>저널명</a:t>
            </a:r>
            <a:r>
              <a:rPr lang="ko-KR" altLang="en-US" dirty="0"/>
              <a:t> 찾기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646F726-4ABE-48B6-BAD2-18E463DE1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1" y="2550694"/>
            <a:ext cx="5486400" cy="3434053"/>
          </a:xfrm>
        </p:spPr>
        <p:txBody>
          <a:bodyPr anchor="t"/>
          <a:lstStyle/>
          <a:p>
            <a:r>
              <a:rPr lang="ko-KR" altLang="en-US" dirty="0"/>
              <a:t>저널명과 연도 입력 시 </a:t>
            </a:r>
            <a:r>
              <a:rPr lang="en-US" altLang="ko-KR" dirty="0"/>
              <a:t>SCI</a:t>
            </a:r>
            <a:r>
              <a:rPr lang="ko-KR" altLang="en-US" dirty="0"/>
              <a:t>여부와 </a:t>
            </a:r>
            <a:r>
              <a:rPr lang="en-US" altLang="ko-KR" dirty="0"/>
              <a:t>IF </a:t>
            </a:r>
            <a:r>
              <a:rPr lang="ko-KR" altLang="en-US" dirty="0"/>
              <a:t>자동으로 </a:t>
            </a:r>
            <a:br>
              <a:rPr lang="en-US" altLang="ko-KR" dirty="0"/>
            </a:br>
            <a:r>
              <a:rPr lang="ko-KR" altLang="en-US" dirty="0"/>
              <a:t>계산됩니다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 후 나머지 노란 부분에 정보입력 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DOI</a:t>
            </a:r>
            <a:r>
              <a:rPr lang="ko-KR" altLang="en-US" dirty="0"/>
              <a:t>는 저널과 연도에 따라 없을 수 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‘</a:t>
            </a:r>
            <a:r>
              <a:rPr lang="ko-KR" altLang="en-US" dirty="0"/>
              <a:t>양식</a:t>
            </a:r>
            <a:r>
              <a:rPr lang="en-US" altLang="ko-KR" dirty="0"/>
              <a:t>1-1’</a:t>
            </a:r>
            <a:r>
              <a:rPr lang="ko-KR" altLang="en-US" dirty="0"/>
              <a:t>에서 보라색으로 나왔던 논문들과 </a:t>
            </a:r>
            <a:r>
              <a:rPr lang="en-US" altLang="ko-KR" dirty="0"/>
              <a:t>DOI</a:t>
            </a:r>
            <a:r>
              <a:rPr lang="ko-KR" altLang="en-US" dirty="0"/>
              <a:t>가 없는 논문들은 </a:t>
            </a:r>
            <a:r>
              <a:rPr lang="ko-KR" altLang="en-US" u="sng" dirty="0"/>
              <a:t>반드시 </a:t>
            </a:r>
            <a:r>
              <a:rPr lang="en-US" altLang="ko-KR" u="sng" dirty="0"/>
              <a:t>‘</a:t>
            </a:r>
            <a:r>
              <a:rPr lang="ko-KR" altLang="en-US" u="sng" dirty="0"/>
              <a:t>양식</a:t>
            </a:r>
            <a:r>
              <a:rPr lang="en-US" altLang="ko-KR" u="sng" dirty="0"/>
              <a:t>1-2’</a:t>
            </a:r>
            <a:r>
              <a:rPr lang="ko-KR" altLang="en-US" u="sng" dirty="0"/>
              <a:t>를 사용하여 제공해야합니다</a:t>
            </a:r>
            <a:r>
              <a:rPr lang="en-US" altLang="ko-KR" u="sng" dirty="0"/>
              <a:t>.</a:t>
            </a:r>
          </a:p>
          <a:p>
            <a:r>
              <a:rPr lang="en-US" altLang="ko-KR" dirty="0"/>
              <a:t>‘</a:t>
            </a:r>
            <a:r>
              <a:rPr lang="ko-KR" altLang="en-US" dirty="0"/>
              <a:t>양식</a:t>
            </a:r>
            <a:r>
              <a:rPr lang="en-US" altLang="ko-KR" dirty="0"/>
              <a:t>1-1’</a:t>
            </a:r>
            <a:r>
              <a:rPr lang="ko-KR" altLang="en-US" dirty="0"/>
              <a:t>과 </a:t>
            </a:r>
            <a:r>
              <a:rPr lang="en-US" altLang="ko-KR" dirty="0"/>
              <a:t>‘</a:t>
            </a:r>
            <a:r>
              <a:rPr lang="ko-KR" altLang="en-US" dirty="0"/>
              <a:t>양식</a:t>
            </a:r>
            <a:r>
              <a:rPr lang="en-US" altLang="ko-KR" dirty="0"/>
              <a:t>1-2’</a:t>
            </a:r>
            <a:r>
              <a:rPr lang="ko-KR" altLang="en-US" dirty="0"/>
              <a:t>를 합하여 총 논문 수가 </a:t>
            </a:r>
            <a:r>
              <a:rPr lang="en-US" altLang="ko-KR" dirty="0"/>
              <a:t>30</a:t>
            </a:r>
            <a:r>
              <a:rPr lang="ko-KR" altLang="en-US" dirty="0"/>
              <a:t>편을 넘지 않도록 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1" name="슬라이드 번호 개체 틀 10">
            <a:extLst>
              <a:ext uri="{FF2B5EF4-FFF2-40B4-BE49-F238E27FC236}">
                <a16:creationId xmlns:a16="http://schemas.microsoft.com/office/drawing/2014/main" id="{A78F3A95-EF47-48B2-AA36-E149A2ECC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7AF9-48C4-4313-B74F-545891D6FBE1}" type="slidenum">
              <a:rPr lang="ko-KR" altLang="en-US" smtClean="0"/>
              <a:t>17</a:t>
            </a:fld>
            <a:endParaRPr lang="ko-KR" altLang="en-US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33BF5E68-14CB-4331-A89D-B8E077DF5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5904" y="997896"/>
            <a:ext cx="6059606" cy="126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56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8135BD-5C17-4112-B78C-C42370D6D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양식 </a:t>
            </a:r>
            <a:r>
              <a:rPr lang="en-US" altLang="ko-KR" dirty="0"/>
              <a:t>2</a:t>
            </a:r>
            <a:br>
              <a:rPr lang="en-US" altLang="ko-KR" dirty="0"/>
            </a:br>
            <a:br>
              <a:rPr lang="en-US" altLang="ko-KR" dirty="0"/>
            </a:br>
            <a:r>
              <a:rPr lang="ko-KR" altLang="en-US" dirty="0"/>
              <a:t>전문 </a:t>
            </a:r>
            <a:br>
              <a:rPr lang="en-US" altLang="ko-KR" dirty="0"/>
            </a:br>
            <a:r>
              <a:rPr lang="ko-KR" altLang="en-US" dirty="0" err="1"/>
              <a:t>학술저서</a:t>
            </a:r>
            <a:r>
              <a:rPr lang="en-US" altLang="ko-KR" dirty="0"/>
              <a:t>,</a:t>
            </a:r>
            <a:r>
              <a:rPr lang="ko-KR" altLang="en-US" dirty="0"/>
              <a:t> 역서</a:t>
            </a:r>
            <a:r>
              <a:rPr lang="en-US" altLang="ko-KR" dirty="0"/>
              <a:t>, </a:t>
            </a:r>
            <a:r>
              <a:rPr lang="ko-KR" altLang="en-US" dirty="0"/>
              <a:t>편저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6D4D4D1-8AC7-4771-8D58-86A8886AE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1" y="3248526"/>
            <a:ext cx="5486400" cy="2736222"/>
          </a:xfrm>
        </p:spPr>
        <p:txBody>
          <a:bodyPr anchor="t"/>
          <a:lstStyle/>
          <a:p>
            <a:r>
              <a:rPr lang="ko-KR" altLang="en-US" dirty="0"/>
              <a:t>노란색</a:t>
            </a:r>
            <a:r>
              <a:rPr lang="en-US" altLang="ko-KR" dirty="0"/>
              <a:t>/</a:t>
            </a:r>
            <a:r>
              <a:rPr lang="ko-KR" altLang="en-US" dirty="0"/>
              <a:t>흰색 셀들에 필요한 자료를 제공합니다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편저는 저서 전체를 편집하여 엮은 것을 말하며</a:t>
            </a:r>
            <a:r>
              <a:rPr lang="en-US" altLang="ko-KR" dirty="0"/>
              <a:t>, chapter </a:t>
            </a:r>
            <a:r>
              <a:rPr lang="ko-KR" altLang="en-US" dirty="0"/>
              <a:t>일부를 저술한 것은 </a:t>
            </a:r>
            <a:r>
              <a:rPr lang="en-US" altLang="ko-KR" dirty="0"/>
              <a:t>chapter contribution</a:t>
            </a:r>
            <a:r>
              <a:rPr lang="ko-KR" altLang="en-US" dirty="0"/>
              <a:t>에 해당됩니다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점수는 자동으로 계산됩니다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제출된 서류가 미비하거나</a:t>
            </a:r>
            <a:r>
              <a:rPr lang="en-US" altLang="ko-KR" dirty="0"/>
              <a:t>, </a:t>
            </a:r>
            <a:r>
              <a:rPr lang="ko-KR" altLang="en-US" dirty="0"/>
              <a:t>허위로 기재한 사항이 발견될 때에는 심사대상에서 제외됩니다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7CB97CE-734E-4E80-9FC7-EF0434761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7AF9-48C4-4313-B74F-545891D6FBE1}" type="slidenum">
              <a:rPr lang="ko-KR" altLang="en-US" smtClean="0"/>
              <a:t>18</a:t>
            </a:fld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FEEE7FB-87EB-4726-8983-A157684EA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978" y="775794"/>
            <a:ext cx="5540302" cy="214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266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8135BD-5C17-4112-B78C-C42370D6D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양식 </a:t>
            </a:r>
            <a:r>
              <a:rPr lang="en-US" altLang="ko-KR" dirty="0"/>
              <a:t>3</a:t>
            </a:r>
            <a:br>
              <a:rPr lang="en-US" altLang="ko-KR" dirty="0"/>
            </a:br>
            <a:br>
              <a:rPr lang="en-US" altLang="ko-KR" dirty="0"/>
            </a:br>
            <a:r>
              <a:rPr lang="ko-KR" altLang="en-US" dirty="0"/>
              <a:t>학술지 편집활동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6D4D4D1-8AC7-4771-8D58-86A8886AE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1" y="3248526"/>
            <a:ext cx="5486400" cy="2736222"/>
          </a:xfrm>
        </p:spPr>
        <p:txBody>
          <a:bodyPr anchor="t"/>
          <a:lstStyle/>
          <a:p>
            <a:r>
              <a:rPr lang="ko-KR" altLang="en-US" dirty="0"/>
              <a:t>노란색</a:t>
            </a:r>
            <a:r>
              <a:rPr lang="en-US" altLang="ko-KR" dirty="0"/>
              <a:t>/</a:t>
            </a:r>
            <a:r>
              <a:rPr lang="ko-KR" altLang="en-US" dirty="0"/>
              <a:t>흰색 셀들에 필요한 자료를 제공합니다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편집인 구분은 편집위원장</a:t>
            </a:r>
            <a:r>
              <a:rPr lang="en-US" altLang="ko-KR" dirty="0"/>
              <a:t>, </a:t>
            </a:r>
            <a:r>
              <a:rPr lang="ko-KR" altLang="en-US" dirty="0"/>
              <a:t>편집이사로 표기</a:t>
            </a:r>
            <a:r>
              <a:rPr lang="en-US" altLang="ko-KR" dirty="0"/>
              <a:t>. (</a:t>
            </a:r>
            <a:r>
              <a:rPr lang="ko-KR" altLang="en-US" dirty="0"/>
              <a:t>과거 경력과 현직인 경우를 모두 포함하며</a:t>
            </a:r>
            <a:r>
              <a:rPr lang="en-US" altLang="ko-KR" dirty="0"/>
              <a:t>, </a:t>
            </a:r>
            <a:r>
              <a:rPr lang="ko-KR" altLang="en-US" dirty="0"/>
              <a:t>동일 학술지에 대한 편집활동의 연임은 </a:t>
            </a:r>
            <a:r>
              <a:rPr lang="en-US" altLang="ko-KR" dirty="0"/>
              <a:t>1</a:t>
            </a:r>
            <a:r>
              <a:rPr lang="ko-KR" altLang="en-US" dirty="0"/>
              <a:t>회로 간주함</a:t>
            </a:r>
            <a:r>
              <a:rPr lang="en-US" altLang="ko-KR" dirty="0"/>
              <a:t>)</a:t>
            </a:r>
          </a:p>
          <a:p>
            <a:r>
              <a:rPr lang="ko-KR" altLang="en-US" dirty="0"/>
              <a:t>점수는 자동으로 계산됩니다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제출된 서류가 미비하거나</a:t>
            </a:r>
            <a:r>
              <a:rPr lang="en-US" altLang="ko-KR" dirty="0"/>
              <a:t>, </a:t>
            </a:r>
            <a:r>
              <a:rPr lang="ko-KR" altLang="en-US" dirty="0"/>
              <a:t>허위로 기재한 사항이 발견될 때에는 심사대상에서 제외됩니다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A32B8C2-8BB5-4D34-A7B6-96E5EEF44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7AF9-48C4-4313-B74F-545891D6FBE1}" type="slidenum">
              <a:rPr lang="ko-KR" altLang="en-US" smtClean="0"/>
              <a:t>19</a:t>
            </a:fld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AE4AF0C-B2BA-4ED8-900C-F49D85057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699" y="794725"/>
            <a:ext cx="5526000" cy="22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09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75162A7-FF29-4435-B9B3-890A89F57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EA2C0FE-C70D-45B5-941A-7ABE322CFB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양식 </a:t>
            </a:r>
            <a:r>
              <a:rPr lang="en-US" altLang="ko-KR" dirty="0"/>
              <a:t>1: </a:t>
            </a:r>
            <a:r>
              <a:rPr lang="ko-KR" altLang="en-US" dirty="0"/>
              <a:t>전문 학술지 논문</a:t>
            </a:r>
            <a:endParaRPr lang="en-US" altLang="ko-KR" dirty="0"/>
          </a:p>
          <a:p>
            <a:pPr lvl="1"/>
            <a:r>
              <a:rPr lang="en-US" altLang="ko-KR" dirty="0"/>
              <a:t>1-1: SCI (</a:t>
            </a:r>
            <a:r>
              <a:rPr lang="ko-KR" altLang="en-US" dirty="0"/>
              <a:t>자동</a:t>
            </a:r>
            <a:r>
              <a:rPr lang="en-US" altLang="ko-KR" dirty="0"/>
              <a:t>)</a:t>
            </a:r>
          </a:p>
          <a:p>
            <a:pPr lvl="2"/>
            <a:r>
              <a:rPr lang="en-US" altLang="ko-KR" dirty="0"/>
              <a:t>SCI </a:t>
            </a:r>
            <a:r>
              <a:rPr lang="ko-KR" altLang="en-US" dirty="0"/>
              <a:t>논문들</a:t>
            </a:r>
            <a:endParaRPr lang="en-US" altLang="ko-KR" dirty="0"/>
          </a:p>
          <a:p>
            <a:pPr lvl="2"/>
            <a:r>
              <a:rPr lang="en-US" altLang="ko-KR" dirty="0"/>
              <a:t>SCI</a:t>
            </a:r>
            <a:r>
              <a:rPr lang="ko-KR" altLang="en-US" dirty="0"/>
              <a:t> 저널</a:t>
            </a:r>
            <a:r>
              <a:rPr lang="en-US" altLang="ko-KR" dirty="0"/>
              <a:t>List</a:t>
            </a:r>
          </a:p>
          <a:p>
            <a:pPr lvl="1"/>
            <a:r>
              <a:rPr lang="en-US" altLang="ko-KR" dirty="0"/>
              <a:t>1-2:  </a:t>
            </a:r>
            <a:r>
              <a:rPr lang="ko-KR" altLang="en-US" dirty="0"/>
              <a:t>비</a:t>
            </a:r>
            <a:r>
              <a:rPr lang="en-US" altLang="ko-KR" dirty="0"/>
              <a:t>SCI, DOI</a:t>
            </a:r>
            <a:r>
              <a:rPr lang="ko-KR" altLang="en-US" dirty="0"/>
              <a:t>없음 </a:t>
            </a:r>
            <a:r>
              <a:rPr lang="en-US" altLang="ko-KR" dirty="0"/>
              <a:t>(</a:t>
            </a:r>
            <a:r>
              <a:rPr lang="ko-KR" altLang="en-US" dirty="0"/>
              <a:t>수동</a:t>
            </a:r>
            <a:r>
              <a:rPr lang="en-US" altLang="ko-KR" dirty="0"/>
              <a:t>)</a:t>
            </a:r>
          </a:p>
          <a:p>
            <a:r>
              <a:rPr lang="ko-KR" altLang="en-US" dirty="0"/>
              <a:t>양식 </a:t>
            </a:r>
            <a:r>
              <a:rPr lang="en-US" altLang="ko-KR" dirty="0"/>
              <a:t>2: </a:t>
            </a:r>
            <a:r>
              <a:rPr lang="ko-KR" altLang="en-US" dirty="0"/>
              <a:t>전문 </a:t>
            </a:r>
            <a:r>
              <a:rPr lang="ko-KR" altLang="en-US" dirty="0" err="1"/>
              <a:t>학술저서</a:t>
            </a:r>
            <a:r>
              <a:rPr lang="en-US" altLang="ko-KR" dirty="0"/>
              <a:t>, </a:t>
            </a:r>
            <a:r>
              <a:rPr lang="ko-KR" altLang="en-US" dirty="0"/>
              <a:t>역서</a:t>
            </a:r>
            <a:r>
              <a:rPr lang="en-US" altLang="ko-KR" dirty="0"/>
              <a:t>, </a:t>
            </a:r>
            <a:r>
              <a:rPr lang="ko-KR" altLang="en-US" dirty="0"/>
              <a:t>편저 </a:t>
            </a:r>
            <a:endParaRPr lang="en-US" altLang="ko-KR" dirty="0"/>
          </a:p>
          <a:p>
            <a:r>
              <a:rPr lang="ko-KR" altLang="en-US" dirty="0"/>
              <a:t>양식 </a:t>
            </a:r>
            <a:r>
              <a:rPr lang="en-US" altLang="ko-KR" dirty="0"/>
              <a:t>3: </a:t>
            </a:r>
            <a:r>
              <a:rPr lang="ko-KR" altLang="en-US" dirty="0"/>
              <a:t>학술지 편집활동</a:t>
            </a:r>
            <a:endParaRPr lang="en-US" altLang="ko-KR" dirty="0"/>
          </a:p>
          <a:p>
            <a:r>
              <a:rPr lang="ko-KR" altLang="en-US" dirty="0"/>
              <a:t>양식 </a:t>
            </a:r>
            <a:r>
              <a:rPr lang="en-US" altLang="ko-KR" dirty="0"/>
              <a:t>4</a:t>
            </a:r>
          </a:p>
          <a:p>
            <a:pPr lvl="1"/>
            <a:r>
              <a:rPr lang="en-US" altLang="ko-KR" dirty="0"/>
              <a:t>4-1: </a:t>
            </a:r>
            <a:r>
              <a:rPr lang="ko-KR" altLang="en-US" dirty="0"/>
              <a:t>학회활동</a:t>
            </a:r>
            <a:endParaRPr lang="en-US" altLang="ko-KR" dirty="0"/>
          </a:p>
          <a:p>
            <a:pPr lvl="1"/>
            <a:r>
              <a:rPr lang="en-US" altLang="ko-KR" dirty="0"/>
              <a:t>4-2:</a:t>
            </a:r>
            <a:r>
              <a:rPr lang="ko-KR" altLang="en-US" dirty="0"/>
              <a:t> 소속대학 내 활동</a:t>
            </a:r>
            <a:endParaRPr lang="en-US" altLang="ko-KR" dirty="0"/>
          </a:p>
          <a:p>
            <a:r>
              <a:rPr lang="ko-KR" altLang="en-US" dirty="0"/>
              <a:t>심사항목 및 배점기준</a:t>
            </a:r>
            <a:endParaRPr lang="en-US" altLang="ko-KR" dirty="0"/>
          </a:p>
        </p:txBody>
      </p:sp>
      <p:pic>
        <p:nvPicPr>
          <p:cNvPr id="4" name="Picture 4" descr="ëíë¯¼êµ­ìííë¦¼ì National Academy of Medicine of Korea">
            <a:extLst>
              <a:ext uri="{FF2B5EF4-FFF2-40B4-BE49-F238E27FC236}">
                <a16:creationId xmlns:a16="http://schemas.microsoft.com/office/drawing/2014/main" id="{8C58FF0C-5A4B-4ED9-8722-CF464556A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66540"/>
            <a:ext cx="2498501" cy="51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C8A5554-F5CA-4513-B9AC-198C0E3B1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7AF9-48C4-4313-B74F-545891D6FBE1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7847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8135BD-5C17-4112-B78C-C42370D6D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양식 </a:t>
            </a:r>
            <a:r>
              <a:rPr lang="en-US" altLang="ko-KR" dirty="0"/>
              <a:t>4-1</a:t>
            </a:r>
            <a:br>
              <a:rPr lang="en-US" altLang="ko-KR" dirty="0"/>
            </a:br>
            <a:br>
              <a:rPr lang="en-US" altLang="ko-KR" dirty="0"/>
            </a:br>
            <a:r>
              <a:rPr lang="ko-KR" altLang="en-US" dirty="0"/>
              <a:t>학회활동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6D4D4D1-8AC7-4771-8D58-86A8886AE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5478" y="3357252"/>
            <a:ext cx="5486400" cy="2736222"/>
          </a:xfrm>
        </p:spPr>
        <p:txBody>
          <a:bodyPr anchor="t">
            <a:normAutofit fontScale="85000" lnSpcReduction="10000"/>
          </a:bodyPr>
          <a:lstStyle/>
          <a:p>
            <a:r>
              <a:rPr lang="ko-KR" altLang="en-US" dirty="0"/>
              <a:t>해당하는 분회를 선택합니다 </a:t>
            </a:r>
            <a:endParaRPr lang="en-US" altLang="ko-KR" dirty="0"/>
          </a:p>
          <a:p>
            <a:r>
              <a:rPr lang="ko-KR" altLang="en-US" dirty="0"/>
              <a:t>노란색</a:t>
            </a:r>
            <a:r>
              <a:rPr lang="en-US" altLang="ko-KR" dirty="0"/>
              <a:t>/</a:t>
            </a:r>
            <a:r>
              <a:rPr lang="ko-KR" altLang="en-US" dirty="0"/>
              <a:t>흰색 셀들에 필요한 자료를 제공합니다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임원 구분은 회장</a:t>
            </a:r>
            <a:r>
              <a:rPr lang="en-US" altLang="ko-KR" dirty="0"/>
              <a:t>, </a:t>
            </a:r>
            <a:r>
              <a:rPr lang="ko-KR" altLang="en-US" dirty="0"/>
              <a:t>이사장으로 표기합니다</a:t>
            </a:r>
            <a:r>
              <a:rPr lang="en-US" altLang="ko-KR" dirty="0"/>
              <a:t>. </a:t>
            </a:r>
          </a:p>
          <a:p>
            <a:pPr lvl="1"/>
            <a:r>
              <a:rPr lang="ko-KR" altLang="en-US" dirty="0"/>
              <a:t>단</a:t>
            </a:r>
            <a:r>
              <a:rPr lang="en-US" altLang="ko-KR" dirty="0"/>
              <a:t>, </a:t>
            </a:r>
            <a:r>
              <a:rPr lang="ko-KR" altLang="en-US" dirty="0"/>
              <a:t>이사장 제도로 운영하는 학회의 회장은 해당되지 않음</a:t>
            </a:r>
            <a:r>
              <a:rPr lang="en-US" altLang="ko-KR" dirty="0"/>
              <a:t>. </a:t>
            </a:r>
          </a:p>
          <a:p>
            <a:pPr lvl="1"/>
            <a:r>
              <a:rPr lang="ko-KR" altLang="en-US" dirty="0"/>
              <a:t>과거 경력과 현직인 경우를 모두 포함하며</a:t>
            </a:r>
            <a:r>
              <a:rPr lang="en-US" altLang="ko-KR" dirty="0"/>
              <a:t>, </a:t>
            </a:r>
            <a:r>
              <a:rPr lang="ko-KR" altLang="en-US" dirty="0"/>
              <a:t>연임은 </a:t>
            </a:r>
            <a:r>
              <a:rPr lang="en-US" altLang="ko-KR" dirty="0"/>
              <a:t>1</a:t>
            </a:r>
            <a:r>
              <a:rPr lang="ko-KR" altLang="en-US" dirty="0"/>
              <a:t>회로 간주함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점수는 자동으로 계산됩니다</a:t>
            </a:r>
            <a:r>
              <a:rPr lang="en-US" altLang="ko-KR" dirty="0"/>
              <a:t>.</a:t>
            </a:r>
          </a:p>
          <a:p>
            <a:pPr>
              <a:lnSpc>
                <a:spcPct val="110000"/>
              </a:lnSpc>
            </a:pPr>
            <a:r>
              <a:rPr lang="ko-KR" altLang="en-US" dirty="0"/>
              <a:t>제출된 서류가 미비하거나</a:t>
            </a:r>
            <a:r>
              <a:rPr lang="en-US" altLang="ko-KR" dirty="0"/>
              <a:t>, </a:t>
            </a:r>
            <a:r>
              <a:rPr lang="ko-KR" altLang="en-US" dirty="0"/>
              <a:t>허위로 기재한 사항이 발견될 때에는 심사대상에서 제외됩니다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B2FF31B-F9DE-4DA5-86EA-1C4785A84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7AF9-48C4-4313-B74F-545891D6FBE1}" type="slidenum">
              <a:rPr lang="ko-KR" altLang="en-US" smtClean="0"/>
              <a:t>20</a:t>
            </a:fld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C953C2B-71A9-4CD2-B431-397F62E27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5478" y="764526"/>
            <a:ext cx="5526000" cy="24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721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8135BD-5C17-4112-B78C-C42370D6D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양식 </a:t>
            </a:r>
            <a:r>
              <a:rPr lang="en-US" altLang="ko-KR" dirty="0"/>
              <a:t>4-2</a:t>
            </a:r>
            <a:br>
              <a:rPr lang="en-US" altLang="ko-KR" dirty="0"/>
            </a:br>
            <a:br>
              <a:rPr lang="en-US" altLang="ko-KR" dirty="0"/>
            </a:br>
            <a:r>
              <a:rPr lang="ko-KR" altLang="en-US" dirty="0"/>
              <a:t>소속대학 내 활동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6D4D4D1-8AC7-4771-8D58-86A8886AE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1" y="3248526"/>
            <a:ext cx="5486400" cy="2736222"/>
          </a:xfrm>
        </p:spPr>
        <p:txBody>
          <a:bodyPr anchor="t">
            <a:normAutofit/>
          </a:bodyPr>
          <a:lstStyle/>
          <a:p>
            <a:r>
              <a:rPr lang="ko-KR" altLang="en-US" dirty="0"/>
              <a:t>노란색</a:t>
            </a:r>
            <a:r>
              <a:rPr lang="en-US" altLang="ko-KR" dirty="0"/>
              <a:t>/</a:t>
            </a:r>
            <a:r>
              <a:rPr lang="ko-KR" altLang="en-US" dirty="0"/>
              <a:t>흰색 셀들에 필요한 자료를 제공합니다</a:t>
            </a:r>
            <a:r>
              <a:rPr lang="en-US" altLang="ko-KR" dirty="0"/>
              <a:t>.</a:t>
            </a:r>
          </a:p>
          <a:p>
            <a:pPr>
              <a:lnSpc>
                <a:spcPct val="100000"/>
              </a:lnSpc>
            </a:pPr>
            <a:r>
              <a:rPr lang="ko-KR" altLang="en-US" dirty="0"/>
              <a:t>소속대학의 학장경력을 기재합니다</a:t>
            </a:r>
            <a:r>
              <a:rPr lang="en-US" altLang="ko-KR" dirty="0"/>
              <a:t>. </a:t>
            </a:r>
            <a:br>
              <a:rPr lang="en-US" altLang="ko-KR" dirty="0"/>
            </a:br>
            <a:r>
              <a:rPr lang="en-US" altLang="ko-KR" dirty="0"/>
              <a:t>(</a:t>
            </a:r>
            <a:r>
              <a:rPr lang="ko-KR" altLang="en-US" dirty="0"/>
              <a:t>과거 경력과 현직인 경우를 모두 포함하며</a:t>
            </a:r>
            <a:r>
              <a:rPr lang="en-US" altLang="ko-KR" dirty="0"/>
              <a:t>, </a:t>
            </a:r>
            <a:r>
              <a:rPr lang="ko-KR" altLang="en-US" dirty="0"/>
              <a:t>연임은 </a:t>
            </a:r>
            <a:r>
              <a:rPr lang="en-US" altLang="ko-KR" dirty="0"/>
              <a:t>1</a:t>
            </a:r>
            <a:r>
              <a:rPr lang="ko-KR" altLang="en-US" dirty="0"/>
              <a:t>회로 간주함</a:t>
            </a:r>
            <a:r>
              <a:rPr lang="en-US" altLang="ko-KR" dirty="0"/>
              <a:t>)</a:t>
            </a:r>
          </a:p>
          <a:p>
            <a:pPr>
              <a:lnSpc>
                <a:spcPct val="100000"/>
              </a:lnSpc>
            </a:pPr>
            <a:r>
              <a:rPr lang="ko-KR" altLang="en-US" dirty="0"/>
              <a:t>점수는 자동으로 계산됩니다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제출된 서류가 미비하거나</a:t>
            </a:r>
            <a:r>
              <a:rPr lang="en-US" altLang="ko-KR" dirty="0"/>
              <a:t>, </a:t>
            </a:r>
            <a:r>
              <a:rPr lang="ko-KR" altLang="en-US" dirty="0"/>
              <a:t>허위로 기재한 사항이 발견될 때에는 심사대상에서 제외됩니다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4EF5BFD-4D79-4DCA-B7CE-B10F6558D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7AF9-48C4-4313-B74F-545891D6FBE1}" type="slidenum">
              <a:rPr lang="ko-KR" altLang="en-US" smtClean="0"/>
              <a:t>21</a:t>
            </a:fld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9365FF5-732D-4498-9F4C-D7EB104C4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600" y="753748"/>
            <a:ext cx="5874512" cy="213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834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0984C3A-B8B9-448B-AC60-F2E2A5AFB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심사항목 및 배점기준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0CE390C-698F-4F6B-80F2-979D0BE9A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7AF9-48C4-4313-B74F-545891D6FBE1}" type="slidenum">
              <a:rPr lang="ko-KR" altLang="en-US" smtClean="0"/>
              <a:t>22</a:t>
            </a:fld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F94964F-A37F-453B-95AC-016076E88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699" y="1197095"/>
            <a:ext cx="571500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660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75162A7-FF29-4435-B9B3-890A89F57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양식 </a:t>
            </a:r>
            <a:r>
              <a:rPr lang="en-US" altLang="ko-KR" dirty="0"/>
              <a:t>1-1</a:t>
            </a:r>
            <a:br>
              <a:rPr lang="en-US" altLang="ko-KR" dirty="0"/>
            </a:br>
            <a:br>
              <a:rPr lang="en-US" altLang="ko-KR" dirty="0"/>
            </a:br>
            <a:r>
              <a:rPr lang="ko-KR" altLang="en-US" dirty="0"/>
              <a:t>필요한 정보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EA2C0FE-C70D-45B5-941A-7ABE322CF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1" y="936299"/>
            <a:ext cx="5486400" cy="5596848"/>
          </a:xfrm>
        </p:spPr>
        <p:txBody>
          <a:bodyPr anchor="t">
            <a:normAutofit/>
          </a:bodyPr>
          <a:lstStyle/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ko-KR" altLang="en-US" sz="1800" dirty="0"/>
              <a:t>사용할 논문들 </a:t>
            </a:r>
            <a:r>
              <a:rPr lang="en-US" altLang="ko-KR" sz="1800" dirty="0"/>
              <a:t>DOI </a:t>
            </a:r>
          </a:p>
          <a:p>
            <a:pPr lvl="1"/>
            <a:r>
              <a:rPr lang="en-US" altLang="ko-KR" sz="1600" dirty="0" err="1"/>
              <a:t>Pubmed</a:t>
            </a:r>
            <a:r>
              <a:rPr lang="en-US" altLang="ko-KR" sz="1600" dirty="0"/>
              <a:t>, Web of Science, </a:t>
            </a:r>
            <a:r>
              <a:rPr lang="ko-KR" altLang="en-US" sz="1600" dirty="0"/>
              <a:t>각 저널 사이트에서 검색</a:t>
            </a:r>
            <a:endParaRPr lang="en-US" altLang="ko-KR" sz="1600" dirty="0"/>
          </a:p>
          <a:p>
            <a:pPr lvl="1"/>
            <a:r>
              <a:rPr lang="en-US" altLang="ko-KR" sz="1400" dirty="0"/>
              <a:t>(</a:t>
            </a:r>
            <a:r>
              <a:rPr lang="ko-KR" altLang="en-US" sz="1400" dirty="0"/>
              <a:t>저널</a:t>
            </a:r>
            <a:r>
              <a:rPr lang="en-US" altLang="ko-KR" sz="1400" dirty="0"/>
              <a:t>/</a:t>
            </a:r>
            <a:r>
              <a:rPr lang="ko-KR" altLang="en-US" sz="1400" dirty="0"/>
              <a:t>연도에 따라 </a:t>
            </a:r>
            <a:r>
              <a:rPr lang="en-US" altLang="ko-KR" sz="1400" dirty="0"/>
              <a:t>DOI</a:t>
            </a:r>
            <a:r>
              <a:rPr lang="ko-KR" altLang="en-US" sz="1400" dirty="0"/>
              <a:t>없는 논문들은 </a:t>
            </a:r>
            <a:r>
              <a:rPr lang="en-US" altLang="ko-KR" sz="1400" dirty="0"/>
              <a:t>‘</a:t>
            </a:r>
            <a:r>
              <a:rPr lang="ko-KR" altLang="en-US" sz="1400" dirty="0"/>
              <a:t>양식</a:t>
            </a:r>
            <a:r>
              <a:rPr lang="en-US" altLang="ko-KR" sz="1400" dirty="0"/>
              <a:t>1-2’ </a:t>
            </a:r>
            <a:r>
              <a:rPr lang="ko-KR" altLang="en-US" sz="1400" dirty="0"/>
              <a:t>시트 사용</a:t>
            </a:r>
            <a:r>
              <a:rPr lang="en-US" altLang="ko-KR" sz="1400" dirty="0"/>
              <a:t>)</a:t>
            </a:r>
            <a:endParaRPr lang="en-US" altLang="ko-KR" sz="1600" dirty="0"/>
          </a:p>
        </p:txBody>
      </p:sp>
      <p:pic>
        <p:nvPicPr>
          <p:cNvPr id="4" name="Picture 4" descr="ëíë¯¼êµ­ìííë¦¼ì National Academy of Medicine of Korea">
            <a:extLst>
              <a:ext uri="{FF2B5EF4-FFF2-40B4-BE49-F238E27FC236}">
                <a16:creationId xmlns:a16="http://schemas.microsoft.com/office/drawing/2014/main" id="{8C58FF0C-5A4B-4ED9-8722-CF464556A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66540"/>
            <a:ext cx="2498501" cy="51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id="{54351263-25EB-4287-8528-DF259D891917}"/>
              </a:ext>
            </a:extLst>
          </p:cNvPr>
          <p:cNvGrpSpPr/>
          <p:nvPr/>
        </p:nvGrpSpPr>
        <p:grpSpPr>
          <a:xfrm>
            <a:off x="3166215" y="872635"/>
            <a:ext cx="5510193" cy="4232952"/>
            <a:chOff x="827809" y="155257"/>
            <a:chExt cx="7848600" cy="6029325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50C86BE0-5ED1-4F12-A5B9-093CD9203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7809" y="155257"/>
              <a:ext cx="7848600" cy="6029325"/>
            </a:xfrm>
            <a:prstGeom prst="rect">
              <a:avLst/>
            </a:prstGeom>
          </p:spPr>
        </p:pic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91D231DE-556C-413D-A41B-1B91C29DD245}"/>
                </a:ext>
              </a:extLst>
            </p:cNvPr>
            <p:cNvSpPr/>
            <p:nvPr/>
          </p:nvSpPr>
          <p:spPr>
            <a:xfrm>
              <a:off x="1628376" y="5466540"/>
              <a:ext cx="2021603" cy="199506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8AA2677-C744-420C-B9F8-02D1DF4FE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7AF9-48C4-4313-B74F-545891D6FBE1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3704867"/>
      </p:ext>
    </p:extLst>
  </p:cSld>
  <p:clrMapOvr>
    <a:masterClrMapping/>
  </p:clrMapOvr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t="13100"/>
          <a:stretch>
            <a:fillRect/>
          </a:stretch>
        </p:blipFill>
        <p:spPr>
          <a:xfrm>
            <a:off x="2751926" y="855880"/>
            <a:ext cx="5948166" cy="4226308"/>
          </a:xfrm>
          <a:prstGeom prst="rect">
            <a:avLst/>
          </a:prstGeom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905004" y="5232510"/>
            <a:ext cx="5486400" cy="1412748"/>
          </a:xfrm>
        </p:spPr>
        <p:txBody>
          <a:bodyPr anchor="t">
            <a:norm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altLang="ko-KR"/>
              <a:t>Web of Science (WOS) </a:t>
            </a:r>
            <a:r>
              <a:rPr lang="ko-KR" altLang="en-US"/>
              <a:t>로그인합니다</a:t>
            </a:r>
            <a:r>
              <a:rPr lang="en-US" altLang="ko-KR"/>
              <a:t>.</a:t>
            </a:r>
            <a:endParaRPr lang="en-US" altLang="ko-KR"/>
          </a:p>
          <a:p>
            <a:pPr lvl="1">
              <a:defRPr/>
            </a:pPr>
            <a:r>
              <a:rPr lang="en-US" altLang="ko-KR">
                <a:hlinkClick r:id="rId3"/>
              </a:rPr>
              <a:t>http://webofknowledge.com/wos</a:t>
            </a:r>
            <a:endParaRPr lang="en-US" altLang="ko-KR"/>
          </a:p>
          <a:p>
            <a:pPr lvl="1">
              <a:defRPr/>
            </a:pPr>
            <a:r>
              <a:rPr lang="en-US" altLang="ko-KR"/>
              <a:t>ID: namok@kams.or.kr</a:t>
            </a:r>
            <a:endParaRPr lang="en-US" altLang="ko-KR"/>
          </a:p>
          <a:p>
            <a:pPr lvl="1">
              <a:defRPr/>
            </a:pPr>
            <a:r>
              <a:rPr lang="en-US" altLang="ko-KR"/>
              <a:t>PW: gksfladnjs2!!</a:t>
            </a:r>
            <a:endParaRPr lang="en-US" altLang="ko-KR"/>
          </a:p>
        </p:txBody>
      </p:sp>
      <p:pic>
        <p:nvPicPr>
          <p:cNvPr id="2052" name="Picture 4" descr="ëíë¯¼êµ­ìííë¦¼ì National Academy of Medicine of Korea"/>
          <p:cNvPicPr>
            <a:picLocks noChangeAspect="1" noChangeArrowheads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0" y="5466540"/>
            <a:ext cx="2498501" cy="518208"/>
          </a:xfrm>
          <a:prstGeom prst="rect">
            <a:avLst/>
          </a:prstGeom>
          <a:noFill/>
        </p:spPr>
      </p:pic>
      <p:sp>
        <p:nvSpPr>
          <p:cNvPr id="10" name="제목 1"/>
          <p:cNvSpPr>
            <a:spLocks noGrp="1"/>
          </p:cNvSpPr>
          <p:nvPr>
            <p:ph type="title" idx="0"/>
          </p:nvPr>
        </p:nvSpPr>
        <p:spPr>
          <a:xfrm>
            <a:off x="189689" y="1123838"/>
            <a:ext cx="2210612" cy="4601183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양식 </a:t>
            </a:r>
            <a:r>
              <a:rPr lang="en-US" altLang="ko-KR"/>
              <a:t>1-1</a:t>
            </a:r>
            <a:br>
              <a:rPr lang="en-US" altLang="ko-KR"/>
            </a:br>
            <a:br>
              <a:rPr lang="en-US" altLang="ko-KR"/>
            </a:br>
            <a:r>
              <a:rPr lang="en-US" altLang="ko-KR"/>
              <a:t>WOS</a:t>
            </a:r>
            <a:r>
              <a:rPr lang="ko-KR" altLang="en-US"/>
              <a:t>에서 </a:t>
            </a:r>
            <a:br>
              <a:rPr lang="en-US" altLang="ko-KR"/>
            </a:br>
            <a:r>
              <a:rPr lang="ko-KR" altLang="en-US"/>
              <a:t>필요한 자료 다운로드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E4E67AF9-48C4-4313-B74F-545891D6FBE1}" type="slidenum">
              <a:rPr lang="en-US" altLang="en-US"/>
              <a:pPr lvl="0">
                <a:defRPr/>
              </a:pPr>
              <a:t>4</a:t>
            </a:fld>
            <a:endParaRPr lang="en-US" altLang="en-US"/>
          </a:p>
        </p:txBody>
      </p:sp>
      <p:sp>
        <p:nvSpPr>
          <p:cNvPr id="11" name="사각형: 둥근 모서리 10"/>
          <p:cNvSpPr/>
          <p:nvPr/>
        </p:nvSpPr>
        <p:spPr>
          <a:xfrm>
            <a:off x="7308491" y="1070367"/>
            <a:ext cx="563548" cy="37072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6893417" y="1070367"/>
            <a:ext cx="482668" cy="4476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b="1">
                <a:solidFill>
                  <a:srgbClr val="ff0000"/>
                </a:solidFill>
              </a:rPr>
              <a:t>①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>
            <a:extLst>
              <a:ext uri="{FF2B5EF4-FFF2-40B4-BE49-F238E27FC236}">
                <a16:creationId xmlns:a16="http://schemas.microsoft.com/office/drawing/2014/main" id="{FD71570C-86E7-C3E6-2562-58EFFDB9EE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34" b="20174"/>
          <a:stretch/>
        </p:blipFill>
        <p:spPr>
          <a:xfrm>
            <a:off x="2706624" y="741578"/>
            <a:ext cx="6058976" cy="3323929"/>
          </a:xfrm>
          <a:prstGeom prst="rect">
            <a:avLst/>
          </a:prstGeom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B4E3F38-9D6B-4A09-B320-7014E942C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1" y="4258100"/>
            <a:ext cx="5486400" cy="2274374"/>
          </a:xfrm>
        </p:spPr>
        <p:txBody>
          <a:bodyPr anchor="t">
            <a:normAutofit fontScale="70000" lnSpcReduction="20000"/>
          </a:bodyPr>
          <a:lstStyle/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altLang="ko-KR" dirty="0"/>
              <a:t>[</a:t>
            </a:r>
            <a:r>
              <a:rPr lang="ko-KR" altLang="en-US" dirty="0"/>
              <a:t>검색위치</a:t>
            </a:r>
            <a:r>
              <a:rPr lang="en-US" altLang="ko-KR" dirty="0"/>
              <a:t>: </a:t>
            </a:r>
            <a:r>
              <a:rPr lang="ko-KR" altLang="en-US" dirty="0"/>
              <a:t>모든 데이터베이스</a:t>
            </a:r>
            <a:r>
              <a:rPr lang="en-US" altLang="ko-KR" dirty="0"/>
              <a:t>]</a:t>
            </a:r>
            <a:r>
              <a:rPr lang="ko-KR" altLang="en-US" dirty="0"/>
              <a:t>와 </a:t>
            </a:r>
            <a:r>
              <a:rPr lang="en-US" altLang="ko-KR" dirty="0"/>
              <a:t>[</a:t>
            </a:r>
            <a:r>
              <a:rPr lang="ko-KR" altLang="en-US" dirty="0"/>
              <a:t>컬렉션</a:t>
            </a:r>
            <a:r>
              <a:rPr lang="en-US" altLang="ko-KR" dirty="0"/>
              <a:t>: ALL]</a:t>
            </a:r>
            <a:r>
              <a:rPr lang="ko-KR" altLang="en-US" dirty="0"/>
              <a:t>로 설정합니다</a:t>
            </a:r>
            <a:r>
              <a:rPr lang="en-US" altLang="ko-KR" dirty="0"/>
              <a:t>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ko-KR" altLang="en-US" dirty="0"/>
              <a:t>구분이 </a:t>
            </a:r>
            <a:r>
              <a:rPr lang="en-US" altLang="ko-KR" dirty="0"/>
              <a:t>“</a:t>
            </a:r>
            <a:r>
              <a:rPr lang="ko-KR" altLang="en-US" dirty="0"/>
              <a:t>저자</a:t>
            </a:r>
            <a:r>
              <a:rPr lang="en-US" altLang="ko-KR" dirty="0"/>
              <a:t>”</a:t>
            </a:r>
            <a:r>
              <a:rPr lang="ko-KR" altLang="en-US" dirty="0"/>
              <a:t>인지 확인합니다</a:t>
            </a:r>
            <a:r>
              <a:rPr lang="en-US" altLang="ko-KR" dirty="0"/>
              <a:t>.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altLang="ko-KR" dirty="0"/>
              <a:t>“</a:t>
            </a:r>
            <a:r>
              <a:rPr lang="ko-KR" altLang="en-US" dirty="0"/>
              <a:t>기본 검색</a:t>
            </a:r>
            <a:r>
              <a:rPr lang="en-US" altLang="ko-KR" dirty="0"/>
              <a:t>”</a:t>
            </a:r>
            <a:r>
              <a:rPr lang="ko-KR" altLang="en-US" dirty="0"/>
              <a:t>에서 이름 검색합니다</a:t>
            </a:r>
            <a:r>
              <a:rPr lang="en-US" altLang="ko-KR" dirty="0"/>
              <a:t>.</a:t>
            </a:r>
          </a:p>
          <a:p>
            <a:pPr lvl="1">
              <a:lnSpc>
                <a:spcPct val="120000"/>
              </a:lnSpc>
            </a:pPr>
            <a:r>
              <a:rPr lang="ko-KR" altLang="en-US" dirty="0"/>
              <a:t>성은 모두</a:t>
            </a:r>
            <a:r>
              <a:rPr lang="en-US" altLang="ko-KR" dirty="0"/>
              <a:t>, </a:t>
            </a:r>
            <a:r>
              <a:rPr lang="ko-KR" altLang="en-US" dirty="0"/>
              <a:t>이름은 이니셜로 검색</a:t>
            </a:r>
            <a:r>
              <a:rPr lang="en-US" altLang="ko-KR" dirty="0">
                <a:sym typeface="Wingdings" panose="05000000000000000000" pitchFamily="2" charset="2"/>
              </a:rPr>
              <a:t> (</a:t>
            </a:r>
            <a:r>
              <a:rPr lang="ko-KR" altLang="en-US" dirty="0">
                <a:sym typeface="Wingdings" panose="05000000000000000000" pitchFamily="2" charset="2"/>
              </a:rPr>
              <a:t>띄어쓰기 주의</a:t>
            </a:r>
            <a:r>
              <a:rPr lang="en-US" altLang="ko-KR" dirty="0">
                <a:sym typeface="Wingdings" panose="05000000000000000000" pitchFamily="2" charset="2"/>
              </a:rPr>
              <a:t>)</a:t>
            </a:r>
            <a:endParaRPr lang="en-US" altLang="ko-KR" dirty="0"/>
          </a:p>
          <a:p>
            <a:pPr lvl="1">
              <a:lnSpc>
                <a:spcPct val="120000"/>
              </a:lnSpc>
            </a:pPr>
            <a:r>
              <a:rPr lang="ko-KR" altLang="en-US" dirty="0">
                <a:sym typeface="Wingdings" panose="05000000000000000000" pitchFamily="2" charset="2"/>
              </a:rPr>
              <a:t>예</a:t>
            </a:r>
            <a:r>
              <a:rPr lang="en-US" altLang="ko-KR" dirty="0">
                <a:sym typeface="Wingdings" panose="05000000000000000000" pitchFamily="2" charset="2"/>
              </a:rPr>
              <a:t>) Hong </a:t>
            </a:r>
            <a:r>
              <a:rPr lang="en-US" altLang="ko-KR" dirty="0" err="1">
                <a:sym typeface="Wingdings" panose="05000000000000000000" pitchFamily="2" charset="2"/>
              </a:rPr>
              <a:t>Kildong</a:t>
            </a:r>
            <a:r>
              <a:rPr lang="en-US" altLang="ko-KR" dirty="0">
                <a:sym typeface="Wingdings" panose="05000000000000000000" pitchFamily="2" charset="2"/>
              </a:rPr>
              <a:t>  Hong K*</a:t>
            </a:r>
            <a:endParaRPr lang="en-US" altLang="ko-KR" dirty="0"/>
          </a:p>
          <a:p>
            <a:pPr lvl="1">
              <a:lnSpc>
                <a:spcPct val="120000"/>
              </a:lnSpc>
            </a:pPr>
            <a:r>
              <a:rPr lang="ko-KR" altLang="en-US" dirty="0"/>
              <a:t>예</a:t>
            </a:r>
            <a:r>
              <a:rPr lang="en-US" altLang="ko-KR" dirty="0"/>
              <a:t>) Hong </a:t>
            </a:r>
            <a:r>
              <a:rPr lang="en-US" altLang="ko-KR" dirty="0" err="1"/>
              <a:t>Kil</a:t>
            </a:r>
            <a:r>
              <a:rPr lang="en-US" altLang="ko-KR" dirty="0"/>
              <a:t> Dong, Hong </a:t>
            </a:r>
            <a:r>
              <a:rPr lang="en-US" altLang="ko-KR" dirty="0" err="1"/>
              <a:t>Kil</a:t>
            </a:r>
            <a:r>
              <a:rPr lang="en-US" altLang="ko-KR" dirty="0"/>
              <a:t>-Dong </a:t>
            </a:r>
            <a:r>
              <a:rPr lang="en-US" altLang="ko-KR" dirty="0">
                <a:sym typeface="Wingdings" panose="05000000000000000000" pitchFamily="2" charset="2"/>
              </a:rPr>
              <a:t>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en-US" altLang="ko-KR" dirty="0">
                <a:sym typeface="Wingdings" panose="05000000000000000000" pitchFamily="2" charset="2"/>
              </a:rPr>
              <a:t>Hong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en-US" altLang="ko-KR" dirty="0">
                <a:sym typeface="Wingdings" panose="05000000000000000000" pitchFamily="2" charset="2"/>
              </a:rPr>
              <a:t>K*D*</a:t>
            </a: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altLang="ko-KR" dirty="0"/>
              <a:t>“</a:t>
            </a:r>
            <a:r>
              <a:rPr lang="ko-KR" altLang="en-US" dirty="0"/>
              <a:t>검색</a:t>
            </a:r>
            <a:r>
              <a:rPr lang="en-US" altLang="ko-KR" dirty="0"/>
              <a:t>” </a:t>
            </a:r>
            <a:r>
              <a:rPr lang="ko-KR" altLang="en-US" dirty="0"/>
              <a:t>시행합니다</a:t>
            </a:r>
            <a:endParaRPr lang="en-US" altLang="ko-KR" dirty="0">
              <a:sym typeface="Wingdings" panose="05000000000000000000" pitchFamily="2" charset="2"/>
            </a:endParaRPr>
          </a:p>
        </p:txBody>
      </p:sp>
      <p:pic>
        <p:nvPicPr>
          <p:cNvPr id="2052" name="Picture 4" descr="ëíë¯¼êµ­ìííë¦¼ì National Academy of Medicine of Korea">
            <a:extLst>
              <a:ext uri="{FF2B5EF4-FFF2-40B4-BE49-F238E27FC236}">
                <a16:creationId xmlns:a16="http://schemas.microsoft.com/office/drawing/2014/main" id="{3B4D2E64-D595-49F5-A310-821B6FB06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66540"/>
            <a:ext cx="2498501" cy="51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제목 1">
            <a:extLst>
              <a:ext uri="{FF2B5EF4-FFF2-40B4-BE49-F238E27FC236}">
                <a16:creationId xmlns:a16="http://schemas.microsoft.com/office/drawing/2014/main" id="{0E11D05B-3E85-4C91-B056-BC386B8ED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</p:spPr>
        <p:txBody>
          <a:bodyPr/>
          <a:lstStyle/>
          <a:p>
            <a:r>
              <a:rPr lang="ko-KR" altLang="en-US" dirty="0"/>
              <a:t>양식 </a:t>
            </a:r>
            <a:r>
              <a:rPr lang="en-US" altLang="ko-KR" dirty="0"/>
              <a:t>1-1</a:t>
            </a:r>
            <a:br>
              <a:rPr lang="en-US" altLang="ko-KR" dirty="0"/>
            </a:br>
            <a:br>
              <a:rPr lang="en-US" altLang="ko-KR" dirty="0"/>
            </a:br>
            <a:r>
              <a:rPr lang="en-US" altLang="ko-KR" dirty="0"/>
              <a:t>WOS</a:t>
            </a:r>
            <a:r>
              <a:rPr lang="ko-KR" altLang="en-US" dirty="0"/>
              <a:t>에서 </a:t>
            </a:r>
            <a:br>
              <a:rPr lang="en-US" altLang="ko-KR" dirty="0"/>
            </a:br>
            <a:r>
              <a:rPr lang="ko-KR" altLang="en-US" dirty="0"/>
              <a:t>필요한 자료 다운로드</a:t>
            </a: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3677BAE-AB0A-4174-B2C1-0ED2590A0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7AF9-48C4-4313-B74F-545891D6FBE1}" type="slidenum">
              <a:rPr lang="ko-KR" altLang="en-US" smtClean="0"/>
              <a:t>5</a:t>
            </a:fld>
            <a:endParaRPr lang="ko-KR" altLang="en-US"/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615B1FD7-D32E-4CE9-83E4-D9F02885DF8C}"/>
              </a:ext>
            </a:extLst>
          </p:cNvPr>
          <p:cNvGrpSpPr/>
          <p:nvPr/>
        </p:nvGrpSpPr>
        <p:grpSpPr>
          <a:xfrm>
            <a:off x="3398413" y="1805331"/>
            <a:ext cx="3498376" cy="1420655"/>
            <a:chOff x="3398413" y="1805331"/>
            <a:chExt cx="3498376" cy="1420655"/>
          </a:xfrm>
        </p:grpSpPr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BA44E869-6C65-42FD-9DEC-6B7E57F2EEA4}"/>
                </a:ext>
              </a:extLst>
            </p:cNvPr>
            <p:cNvGrpSpPr/>
            <p:nvPr/>
          </p:nvGrpSpPr>
          <p:grpSpPr>
            <a:xfrm>
              <a:off x="3705044" y="1805331"/>
              <a:ext cx="3191745" cy="1387475"/>
              <a:chOff x="3705044" y="1805331"/>
              <a:chExt cx="3191745" cy="1387475"/>
            </a:xfrm>
          </p:grpSpPr>
          <p:grpSp>
            <p:nvGrpSpPr>
              <p:cNvPr id="6" name="그룹 5">
                <a:extLst>
                  <a:ext uri="{FF2B5EF4-FFF2-40B4-BE49-F238E27FC236}">
                    <a16:creationId xmlns:a16="http://schemas.microsoft.com/office/drawing/2014/main" id="{2DCF77A2-5599-4181-8F5D-FD249E6D021A}"/>
                  </a:ext>
                </a:extLst>
              </p:cNvPr>
              <p:cNvGrpSpPr/>
              <p:nvPr/>
            </p:nvGrpSpPr>
            <p:grpSpPr>
              <a:xfrm>
                <a:off x="3719673" y="2897642"/>
                <a:ext cx="3177116" cy="295164"/>
                <a:chOff x="1503423" y="4843725"/>
                <a:chExt cx="4724958" cy="438962"/>
              </a:xfrm>
            </p:grpSpPr>
            <p:sp>
              <p:nvSpPr>
                <p:cNvPr id="8" name="사각형: 둥근 모서리 7">
                  <a:extLst>
                    <a:ext uri="{FF2B5EF4-FFF2-40B4-BE49-F238E27FC236}">
                      <a16:creationId xmlns:a16="http://schemas.microsoft.com/office/drawing/2014/main" id="{9AC57385-75B9-44B7-A59D-D34F692ECDB1}"/>
                    </a:ext>
                  </a:extLst>
                </p:cNvPr>
                <p:cNvSpPr/>
                <p:nvPr/>
              </p:nvSpPr>
              <p:spPr>
                <a:xfrm>
                  <a:off x="1503423" y="4843726"/>
                  <a:ext cx="1181100" cy="438961"/>
                </a:xfrm>
                <a:prstGeom prst="round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9" name="사각형: 둥근 모서리 8">
                  <a:extLst>
                    <a:ext uri="{FF2B5EF4-FFF2-40B4-BE49-F238E27FC236}">
                      <a16:creationId xmlns:a16="http://schemas.microsoft.com/office/drawing/2014/main" id="{D1B06916-5051-43E4-85AE-DA4988D6EB33}"/>
                    </a:ext>
                  </a:extLst>
                </p:cNvPr>
                <p:cNvSpPr/>
                <p:nvPr/>
              </p:nvSpPr>
              <p:spPr>
                <a:xfrm>
                  <a:off x="3863877" y="4843725"/>
                  <a:ext cx="2364504" cy="438959"/>
                </a:xfrm>
                <a:prstGeom prst="roundRect">
                  <a:avLst/>
                </a:pr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2" name="사각형: 둥근 모서리 11">
                <a:extLst>
                  <a:ext uri="{FF2B5EF4-FFF2-40B4-BE49-F238E27FC236}">
                    <a16:creationId xmlns:a16="http://schemas.microsoft.com/office/drawing/2014/main" id="{8EF8B9CE-3652-46A5-95FA-E90334641DDD}"/>
                  </a:ext>
                </a:extLst>
              </p:cNvPr>
              <p:cNvSpPr/>
              <p:nvPr/>
            </p:nvSpPr>
            <p:spPr>
              <a:xfrm>
                <a:off x="3705044" y="1805331"/>
                <a:ext cx="2454356" cy="396544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B6FFF348-B12B-4907-B9B9-82442E4FC6FD}"/>
                </a:ext>
              </a:extLst>
            </p:cNvPr>
            <p:cNvSpPr/>
            <p:nvPr/>
          </p:nvSpPr>
          <p:spPr>
            <a:xfrm>
              <a:off x="3398413" y="1813533"/>
              <a:ext cx="482668" cy="4476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b="1" dirty="0">
                  <a:solidFill>
                    <a:srgbClr val="FF0000"/>
                  </a:solidFill>
                </a:rPr>
                <a:t>①</a:t>
              </a:r>
              <a:endParaRPr lang="ko-KR" altLang="en-US" dirty="0"/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8469AACE-8181-47E9-A3C2-0F02A9D9E82B}"/>
                </a:ext>
              </a:extLst>
            </p:cNvPr>
            <p:cNvSpPr/>
            <p:nvPr/>
          </p:nvSpPr>
          <p:spPr>
            <a:xfrm>
              <a:off x="3398413" y="2842024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b="1" dirty="0">
                  <a:solidFill>
                    <a:srgbClr val="FF0000"/>
                  </a:solidFill>
                </a:rPr>
                <a:t>②</a:t>
              </a:r>
              <a:endParaRPr lang="ko-KR" altLang="en-US" dirty="0"/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AF333125-2C07-4ACA-9401-1A3193032564}"/>
                </a:ext>
              </a:extLst>
            </p:cNvPr>
            <p:cNvSpPr/>
            <p:nvPr/>
          </p:nvSpPr>
          <p:spPr>
            <a:xfrm>
              <a:off x="4982534" y="2856654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b="1" dirty="0">
                  <a:solidFill>
                    <a:srgbClr val="FF0000"/>
                  </a:solidFill>
                </a:rPr>
                <a:t>③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16969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FA17DC35-773A-926D-0DEF-A7350762DB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89" b="51073"/>
          <a:stretch/>
        </p:blipFill>
        <p:spPr>
          <a:xfrm>
            <a:off x="2711769" y="848563"/>
            <a:ext cx="6009151" cy="202631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D4EE8EC5-72BC-BC44-1C23-D4FB544AA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768" y="3329779"/>
            <a:ext cx="6009152" cy="1146199"/>
          </a:xfrm>
          <a:prstGeom prst="rect">
            <a:avLst/>
          </a:prstGeom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B4E3F38-9D6B-4A09-B320-7014E942C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1" y="4763069"/>
            <a:ext cx="5486400" cy="1221679"/>
          </a:xfrm>
        </p:spPr>
        <p:txBody>
          <a:bodyPr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ko-KR" altLang="en-US" dirty="0">
                <a:sym typeface="Wingdings" panose="05000000000000000000" pitchFamily="2" charset="2"/>
              </a:rPr>
              <a:t>총 결과 수를 확인합니다</a:t>
            </a:r>
            <a:r>
              <a:rPr lang="en-US" altLang="ko-KR" dirty="0">
                <a:sym typeface="Wingdings" panose="05000000000000000000" pitchFamily="2" charset="2"/>
              </a:rPr>
              <a:t>. (</a:t>
            </a:r>
            <a:r>
              <a:rPr lang="ko-KR" altLang="en-US" dirty="0">
                <a:sym typeface="Wingdings" panose="05000000000000000000" pitchFamily="2" charset="2"/>
              </a:rPr>
              <a:t>예</a:t>
            </a:r>
            <a:r>
              <a:rPr lang="en-US" altLang="ko-KR" dirty="0">
                <a:sym typeface="Wingdings" panose="05000000000000000000" pitchFamily="2" charset="2"/>
              </a:rPr>
              <a:t>: 13,283</a:t>
            </a:r>
            <a:r>
              <a:rPr lang="ko-KR" altLang="en-US" dirty="0">
                <a:sym typeface="Wingdings" panose="05000000000000000000" pitchFamily="2" charset="2"/>
              </a:rPr>
              <a:t>편</a:t>
            </a:r>
            <a:r>
              <a:rPr lang="en-US" altLang="ko-KR" dirty="0">
                <a:sym typeface="Wingdings" panose="05000000000000000000" pitchFamily="2" charset="2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ko-KR" dirty="0">
                <a:sym typeface="Wingdings" panose="05000000000000000000" pitchFamily="2" charset="2"/>
              </a:rPr>
              <a:t>“</a:t>
            </a:r>
            <a:r>
              <a:rPr lang="ko-KR" altLang="en-US" dirty="0">
                <a:sym typeface="Wingdings" panose="05000000000000000000" pitchFamily="2" charset="2"/>
              </a:rPr>
              <a:t>소속</a:t>
            </a:r>
            <a:r>
              <a:rPr lang="en-US" altLang="ko-KR" dirty="0">
                <a:sym typeface="Wingdings" panose="05000000000000000000" pitchFamily="2" charset="2"/>
              </a:rPr>
              <a:t>”</a:t>
            </a:r>
            <a:r>
              <a:rPr lang="ko-KR" altLang="en-US" dirty="0">
                <a:sym typeface="Wingdings" panose="05000000000000000000" pitchFamily="2" charset="2"/>
              </a:rPr>
              <a:t>에서 </a:t>
            </a:r>
            <a:r>
              <a:rPr lang="en-US" altLang="ko-KR" dirty="0">
                <a:sym typeface="Wingdings" panose="05000000000000000000" pitchFamily="2" charset="2"/>
              </a:rPr>
              <a:t>“</a:t>
            </a:r>
            <a:r>
              <a:rPr lang="ko-KR" altLang="en-US" dirty="0">
                <a:sym typeface="Wingdings" panose="05000000000000000000" pitchFamily="2" charset="2"/>
              </a:rPr>
              <a:t>모두보기</a:t>
            </a:r>
            <a:r>
              <a:rPr lang="en-US" altLang="ko-KR" dirty="0">
                <a:sym typeface="Wingdings" panose="05000000000000000000" pitchFamily="2" charset="2"/>
              </a:rPr>
              <a:t>” </a:t>
            </a:r>
            <a:r>
              <a:rPr lang="ko-KR" altLang="en-US" dirty="0">
                <a:sym typeface="Wingdings" panose="05000000000000000000" pitchFamily="2" charset="2"/>
              </a:rPr>
              <a:t>을 클릭합니다</a:t>
            </a:r>
            <a:r>
              <a:rPr lang="en-US" altLang="ko-KR" dirty="0">
                <a:sym typeface="Wingdings" panose="05000000000000000000" pitchFamily="2" charset="2"/>
              </a:rPr>
              <a:t>.</a:t>
            </a:r>
          </a:p>
        </p:txBody>
      </p:sp>
      <p:pic>
        <p:nvPicPr>
          <p:cNvPr id="2052" name="Picture 4" descr="ëíë¯¼êµ­ìííë¦¼ì National Academy of Medicine of Korea">
            <a:extLst>
              <a:ext uri="{FF2B5EF4-FFF2-40B4-BE49-F238E27FC236}">
                <a16:creationId xmlns:a16="http://schemas.microsoft.com/office/drawing/2014/main" id="{3B4D2E64-D595-49F5-A310-821B6FB06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66540"/>
            <a:ext cx="2498501" cy="51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제목 1">
            <a:extLst>
              <a:ext uri="{FF2B5EF4-FFF2-40B4-BE49-F238E27FC236}">
                <a16:creationId xmlns:a16="http://schemas.microsoft.com/office/drawing/2014/main" id="{0E11D05B-3E85-4C91-B056-BC386B8ED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</p:spPr>
        <p:txBody>
          <a:bodyPr/>
          <a:lstStyle/>
          <a:p>
            <a:r>
              <a:rPr lang="ko-KR" altLang="en-US" dirty="0"/>
              <a:t>양식 </a:t>
            </a:r>
            <a:r>
              <a:rPr lang="en-US" altLang="ko-KR" dirty="0"/>
              <a:t>1-1</a:t>
            </a:r>
            <a:br>
              <a:rPr lang="en-US" altLang="ko-KR" dirty="0"/>
            </a:br>
            <a:br>
              <a:rPr lang="en-US" altLang="ko-KR" dirty="0"/>
            </a:br>
            <a:r>
              <a:rPr lang="en-US" altLang="ko-KR" dirty="0"/>
              <a:t>WOS</a:t>
            </a:r>
            <a:r>
              <a:rPr lang="ko-KR" altLang="en-US" dirty="0"/>
              <a:t>에서 </a:t>
            </a:r>
            <a:br>
              <a:rPr lang="en-US" altLang="ko-KR" dirty="0"/>
            </a:br>
            <a:r>
              <a:rPr lang="ko-KR" altLang="en-US" dirty="0"/>
              <a:t>필요한 자료 다운로드</a:t>
            </a:r>
            <a:r>
              <a:rPr lang="en-US" altLang="ko-KR" dirty="0"/>
              <a:t>(1)</a:t>
            </a:r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729953F-74AE-4D17-AA5F-23A564936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7AF9-48C4-4313-B74F-545891D6FBE1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E1678DFE-1436-4FB1-9606-87C0813B3E36}"/>
              </a:ext>
            </a:extLst>
          </p:cNvPr>
          <p:cNvSpPr/>
          <p:nvPr/>
        </p:nvSpPr>
        <p:spPr>
          <a:xfrm>
            <a:off x="3985146" y="1419909"/>
            <a:ext cx="586854" cy="32527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D017FF77-4D27-4A61-825A-382747E6275F}"/>
              </a:ext>
            </a:extLst>
          </p:cNvPr>
          <p:cNvSpPr/>
          <p:nvPr/>
        </p:nvSpPr>
        <p:spPr>
          <a:xfrm>
            <a:off x="2945036" y="3285687"/>
            <a:ext cx="1626963" cy="117713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20277839-7428-4BB9-8F5D-E58C5EF64C9E}"/>
              </a:ext>
            </a:extLst>
          </p:cNvPr>
          <p:cNvSpPr/>
          <p:nvPr/>
        </p:nvSpPr>
        <p:spPr>
          <a:xfrm>
            <a:off x="3658560" y="1373491"/>
            <a:ext cx="2646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</a:rPr>
              <a:t>①</a:t>
            </a:r>
            <a:endParaRPr lang="ko-KR" altLang="en-US" dirty="0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E0D6D63B-C83E-42F2-8FCD-595C1325AA96}"/>
              </a:ext>
            </a:extLst>
          </p:cNvPr>
          <p:cNvSpPr/>
          <p:nvPr/>
        </p:nvSpPr>
        <p:spPr>
          <a:xfrm>
            <a:off x="2633568" y="3329567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</a:rPr>
              <a:t>②</a:t>
            </a:r>
            <a:endParaRPr lang="ko-KR" altLang="en-US" dirty="0"/>
          </a:p>
        </p:txBody>
      </p:sp>
      <p:sp>
        <p:nvSpPr>
          <p:cNvPr id="13" name="내용 개체 틀 2">
            <a:extLst>
              <a:ext uri="{FF2B5EF4-FFF2-40B4-BE49-F238E27FC236}">
                <a16:creationId xmlns:a16="http://schemas.microsoft.com/office/drawing/2014/main" id="{766A7D08-7D04-46C9-BBB5-A79747CB6126}"/>
              </a:ext>
            </a:extLst>
          </p:cNvPr>
          <p:cNvSpPr txBox="1">
            <a:spLocks/>
          </p:cNvSpPr>
          <p:nvPr/>
        </p:nvSpPr>
        <p:spPr>
          <a:xfrm>
            <a:off x="5455308" y="3103124"/>
            <a:ext cx="565149" cy="365125"/>
          </a:xfrm>
          <a:prstGeom prst="rect">
            <a:avLst/>
          </a:prstGeom>
        </p:spPr>
        <p:txBody>
          <a:bodyPr vert="eaVert" lIns="91440" tIns="45720" rIns="91440" bIns="45720" rtlCol="0" anchor="t">
            <a:normAutofit/>
          </a:bodyPr>
          <a:lstStyle>
            <a:lvl1pPr marL="182880" indent="-182880" algn="l" defTabSz="914400" rtl="0" eaLnBrk="1" latinLnBrk="1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1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1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7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1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1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1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3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dirty="0">
                <a:sym typeface="Wingdings" panose="05000000000000000000" pitchFamily="2" charset="2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964587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B4E3F38-9D6B-4A09-B320-7014E942C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1" y="4763069"/>
            <a:ext cx="5486400" cy="1221679"/>
          </a:xfrm>
        </p:spPr>
        <p:txBody>
          <a:bodyPr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ko-KR" altLang="en-US" dirty="0">
                <a:sym typeface="Wingdings" panose="05000000000000000000" pitchFamily="2" charset="2"/>
              </a:rPr>
              <a:t>본인이 해당하는 </a:t>
            </a:r>
            <a:r>
              <a:rPr lang="ko-KR" altLang="en-US" b="1" u="sng" dirty="0">
                <a:solidFill>
                  <a:srgbClr val="FF0000"/>
                </a:solidFill>
                <a:sym typeface="Wingdings" panose="05000000000000000000" pitchFamily="2" charset="2"/>
              </a:rPr>
              <a:t>모든</a:t>
            </a:r>
            <a:r>
              <a:rPr lang="ko-KR" altLang="en-US" dirty="0">
                <a:sym typeface="Wingdings" panose="05000000000000000000" pitchFamily="2" charset="2"/>
              </a:rPr>
              <a:t> 기관명에 체크하고 </a:t>
            </a:r>
            <a:endParaRPr lang="en-US" altLang="ko-KR" dirty="0"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ko-KR" dirty="0">
                <a:sym typeface="Wingdings" panose="05000000000000000000" pitchFamily="2" charset="2"/>
              </a:rPr>
              <a:t>“</a:t>
            </a:r>
            <a:r>
              <a:rPr lang="ko-KR" altLang="en-US" dirty="0">
                <a:sym typeface="Wingdings" panose="05000000000000000000" pitchFamily="2" charset="2"/>
              </a:rPr>
              <a:t>범위 재설정</a:t>
            </a:r>
            <a:r>
              <a:rPr lang="en-US" altLang="ko-KR" dirty="0">
                <a:sym typeface="Wingdings" panose="05000000000000000000" pitchFamily="2" charset="2"/>
              </a:rPr>
              <a:t>”</a:t>
            </a:r>
            <a:r>
              <a:rPr lang="ko-KR" altLang="en-US" dirty="0">
                <a:sym typeface="Wingdings" panose="05000000000000000000" pitchFamily="2" charset="2"/>
              </a:rPr>
              <a:t>을 클릭합니다</a:t>
            </a:r>
            <a:r>
              <a:rPr lang="en-US" altLang="ko-KR" dirty="0">
                <a:sym typeface="Wingdings" panose="05000000000000000000" pitchFamily="2" charset="2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ko-KR" altLang="en-US" dirty="0">
                <a:sym typeface="Wingdings" panose="05000000000000000000" pitchFamily="2" charset="2"/>
              </a:rPr>
              <a:t>최대한 범위를 좁힐 수 있도록 합니다</a:t>
            </a:r>
            <a:r>
              <a:rPr lang="en-US" altLang="ko-KR" dirty="0">
                <a:sym typeface="Wingdings" panose="05000000000000000000" pitchFamily="2" charset="2"/>
              </a:rPr>
              <a:t>.</a:t>
            </a:r>
          </a:p>
        </p:txBody>
      </p:sp>
      <p:pic>
        <p:nvPicPr>
          <p:cNvPr id="2052" name="Picture 4" descr="ëíë¯¼êµ­ìííë¦¼ì National Academy of Medicine of Korea">
            <a:extLst>
              <a:ext uri="{FF2B5EF4-FFF2-40B4-BE49-F238E27FC236}">
                <a16:creationId xmlns:a16="http://schemas.microsoft.com/office/drawing/2014/main" id="{3B4D2E64-D595-49F5-A310-821B6FB06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66540"/>
            <a:ext cx="2498501" cy="51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9D712A04-4CAC-1347-EDFA-3056E3FF4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5423" y="355643"/>
            <a:ext cx="6137448" cy="4194412"/>
          </a:xfrm>
          <a:prstGeom prst="rect">
            <a:avLst/>
          </a:prstGeom>
        </p:spPr>
      </p:pic>
      <p:sp>
        <p:nvSpPr>
          <p:cNvPr id="10" name="제목 1">
            <a:extLst>
              <a:ext uri="{FF2B5EF4-FFF2-40B4-BE49-F238E27FC236}">
                <a16:creationId xmlns:a16="http://schemas.microsoft.com/office/drawing/2014/main" id="{0E11D05B-3E85-4C91-B056-BC386B8ED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</p:spPr>
        <p:txBody>
          <a:bodyPr/>
          <a:lstStyle/>
          <a:p>
            <a:r>
              <a:rPr lang="ko-KR" altLang="en-US" dirty="0"/>
              <a:t>양식 </a:t>
            </a:r>
            <a:r>
              <a:rPr lang="en-US" altLang="ko-KR" dirty="0"/>
              <a:t>1-1</a:t>
            </a:r>
            <a:br>
              <a:rPr lang="en-US" altLang="ko-KR" dirty="0"/>
            </a:br>
            <a:br>
              <a:rPr lang="en-US" altLang="ko-KR" dirty="0"/>
            </a:br>
            <a:r>
              <a:rPr lang="en-US" altLang="ko-KR" dirty="0"/>
              <a:t>WOS</a:t>
            </a:r>
            <a:r>
              <a:rPr lang="ko-KR" altLang="en-US" dirty="0"/>
              <a:t>에서 </a:t>
            </a:r>
            <a:br>
              <a:rPr lang="en-US" altLang="ko-KR" dirty="0"/>
            </a:br>
            <a:r>
              <a:rPr lang="ko-KR" altLang="en-US" dirty="0"/>
              <a:t>필요한 자료 다운로드</a:t>
            </a:r>
            <a:r>
              <a:rPr lang="en-US" altLang="ko-KR" dirty="0"/>
              <a:t>(1)</a:t>
            </a:r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729953F-74AE-4D17-AA5F-23A564936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7AF9-48C4-4313-B74F-545891D6FBE1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E1678DFE-1436-4FB1-9606-87C0813B3E36}"/>
              </a:ext>
            </a:extLst>
          </p:cNvPr>
          <p:cNvSpPr/>
          <p:nvPr/>
        </p:nvSpPr>
        <p:spPr>
          <a:xfrm>
            <a:off x="3123591" y="1441094"/>
            <a:ext cx="5471552" cy="264612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D017FF77-4D27-4A61-825A-382747E6275F}"/>
              </a:ext>
            </a:extLst>
          </p:cNvPr>
          <p:cNvSpPr/>
          <p:nvPr/>
        </p:nvSpPr>
        <p:spPr>
          <a:xfrm>
            <a:off x="8062879" y="4115088"/>
            <a:ext cx="532263" cy="27637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E3BB010-8ED2-4B36-9589-F30D94AEEB5C}"/>
              </a:ext>
            </a:extLst>
          </p:cNvPr>
          <p:cNvSpPr/>
          <p:nvPr/>
        </p:nvSpPr>
        <p:spPr>
          <a:xfrm>
            <a:off x="2925863" y="1302144"/>
            <a:ext cx="482668" cy="4476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</a:rPr>
              <a:t>①</a:t>
            </a:r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DC04BA5A-F9AB-4306-9608-BF1AD2ED50ED}"/>
              </a:ext>
            </a:extLst>
          </p:cNvPr>
          <p:cNvSpPr/>
          <p:nvPr/>
        </p:nvSpPr>
        <p:spPr>
          <a:xfrm>
            <a:off x="7727569" y="408721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</a:rPr>
              <a:t>②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4389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CB3D8281-A467-75AE-94FD-FCCB0DED0A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0" t="12026" r="32880" b="26032"/>
          <a:stretch/>
        </p:blipFill>
        <p:spPr>
          <a:xfrm>
            <a:off x="2616658" y="1039836"/>
            <a:ext cx="6056986" cy="3539958"/>
          </a:xfrm>
          <a:prstGeom prst="rect">
            <a:avLst/>
          </a:prstGeom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B4E3F38-9D6B-4A09-B320-7014E942C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1" y="4651737"/>
            <a:ext cx="5486400" cy="1691457"/>
          </a:xfrm>
        </p:spPr>
        <p:txBody>
          <a:bodyPr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ko-KR" altLang="en-US" dirty="0">
                <a:sym typeface="Wingdings" panose="05000000000000000000" pitchFamily="2" charset="2"/>
              </a:rPr>
              <a:t>총 결과 수가 줄어든 것을 확인합니다</a:t>
            </a:r>
            <a:r>
              <a:rPr lang="en-US" altLang="ko-KR" dirty="0">
                <a:sym typeface="Wingdings" panose="05000000000000000000" pitchFamily="2" charset="2"/>
              </a:rPr>
              <a:t>. </a:t>
            </a:r>
            <a:br>
              <a:rPr lang="en-US" altLang="ko-KR" dirty="0">
                <a:sym typeface="Wingdings" panose="05000000000000000000" pitchFamily="2" charset="2"/>
              </a:rPr>
            </a:br>
            <a:r>
              <a:rPr lang="en-US" altLang="ko-KR" dirty="0">
                <a:sym typeface="Wingdings" panose="05000000000000000000" pitchFamily="2" charset="2"/>
              </a:rPr>
              <a:t>(</a:t>
            </a:r>
            <a:r>
              <a:rPr lang="ko-KR" altLang="en-US" dirty="0">
                <a:sym typeface="Wingdings" panose="05000000000000000000" pitchFamily="2" charset="2"/>
              </a:rPr>
              <a:t>예</a:t>
            </a:r>
            <a:r>
              <a:rPr lang="en-US" altLang="ko-KR" dirty="0">
                <a:sym typeface="Wingdings" panose="05000000000000000000" pitchFamily="2" charset="2"/>
              </a:rPr>
              <a:t>: 13,283  1,491</a:t>
            </a:r>
            <a:r>
              <a:rPr lang="ko-KR" altLang="en-US" dirty="0">
                <a:sym typeface="Wingdings" panose="05000000000000000000" pitchFamily="2" charset="2"/>
              </a:rPr>
              <a:t>편</a:t>
            </a:r>
            <a:r>
              <a:rPr lang="en-US" altLang="ko-KR" dirty="0">
                <a:sym typeface="Wingdings" panose="05000000000000000000" pitchFamily="2" charset="2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ko-KR" dirty="0">
                <a:sym typeface="Wingdings" panose="05000000000000000000" pitchFamily="2" charset="2"/>
              </a:rPr>
              <a:t>‘</a:t>
            </a:r>
            <a:r>
              <a:rPr lang="ko-KR" altLang="en-US" dirty="0">
                <a:sym typeface="Wingdings" panose="05000000000000000000" pitchFamily="2" charset="2"/>
              </a:rPr>
              <a:t>내보내기</a:t>
            </a:r>
            <a:r>
              <a:rPr lang="en-US" altLang="ko-KR" dirty="0">
                <a:sym typeface="Wingdings" panose="05000000000000000000" pitchFamily="2" charset="2"/>
              </a:rPr>
              <a:t>’ </a:t>
            </a:r>
            <a:r>
              <a:rPr lang="ko-KR" altLang="en-US" dirty="0">
                <a:sym typeface="Wingdings" panose="05000000000000000000" pitchFamily="2" charset="2"/>
              </a:rPr>
              <a:t>클릭합니다</a:t>
            </a:r>
            <a:r>
              <a:rPr lang="en-US" altLang="ko-KR" dirty="0">
                <a:sym typeface="Wingdings" panose="05000000000000000000" pitchFamily="2" charset="2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ko-KR" dirty="0">
                <a:sym typeface="Wingdings" panose="05000000000000000000" pitchFamily="2" charset="2"/>
              </a:rPr>
              <a:t>‘Fast 5k’  </a:t>
            </a:r>
            <a:r>
              <a:rPr lang="ko-KR" altLang="en-US" dirty="0">
                <a:sym typeface="Wingdings" panose="05000000000000000000" pitchFamily="2" charset="2"/>
              </a:rPr>
              <a:t>클릭합니다</a:t>
            </a:r>
            <a:r>
              <a:rPr lang="en-US" altLang="ko-KR" dirty="0">
                <a:sym typeface="Wingdings" panose="05000000000000000000" pitchFamily="2" charset="2"/>
              </a:rPr>
              <a:t>.</a:t>
            </a:r>
          </a:p>
        </p:txBody>
      </p:sp>
      <p:pic>
        <p:nvPicPr>
          <p:cNvPr id="2052" name="Picture 4" descr="ëíë¯¼êµ­ìííë¦¼ì National Academy of Medicine of Korea">
            <a:extLst>
              <a:ext uri="{FF2B5EF4-FFF2-40B4-BE49-F238E27FC236}">
                <a16:creationId xmlns:a16="http://schemas.microsoft.com/office/drawing/2014/main" id="{3B4D2E64-D595-49F5-A310-821B6FB06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66540"/>
            <a:ext cx="2498501" cy="51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제목 1">
            <a:extLst>
              <a:ext uri="{FF2B5EF4-FFF2-40B4-BE49-F238E27FC236}">
                <a16:creationId xmlns:a16="http://schemas.microsoft.com/office/drawing/2014/main" id="{0E11D05B-3E85-4C91-B056-BC386B8ED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</p:spPr>
        <p:txBody>
          <a:bodyPr/>
          <a:lstStyle/>
          <a:p>
            <a:r>
              <a:rPr lang="ko-KR" altLang="en-US" dirty="0"/>
              <a:t>양식 </a:t>
            </a:r>
            <a:r>
              <a:rPr lang="en-US" altLang="ko-KR" dirty="0"/>
              <a:t>1-1</a:t>
            </a:r>
            <a:br>
              <a:rPr lang="en-US" altLang="ko-KR" dirty="0"/>
            </a:br>
            <a:br>
              <a:rPr lang="en-US" altLang="ko-KR" dirty="0"/>
            </a:br>
            <a:r>
              <a:rPr lang="en-US" altLang="ko-KR" dirty="0"/>
              <a:t>WOS</a:t>
            </a:r>
            <a:r>
              <a:rPr lang="ko-KR" altLang="en-US" dirty="0"/>
              <a:t>에서 </a:t>
            </a:r>
            <a:br>
              <a:rPr lang="en-US" altLang="ko-KR" dirty="0"/>
            </a:br>
            <a:r>
              <a:rPr lang="ko-KR" altLang="en-US" dirty="0"/>
              <a:t>필요한 자료 다운로드</a:t>
            </a:r>
            <a:r>
              <a:rPr lang="en-US" altLang="ko-KR" dirty="0"/>
              <a:t>(1)</a:t>
            </a:r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729953F-74AE-4D17-AA5F-23A564936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7AF9-48C4-4313-B74F-545891D6FBE1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E1678DFE-1436-4FB1-9606-87C0813B3E36}"/>
              </a:ext>
            </a:extLst>
          </p:cNvPr>
          <p:cNvSpPr/>
          <p:nvPr/>
        </p:nvSpPr>
        <p:spPr>
          <a:xfrm>
            <a:off x="3889234" y="1572295"/>
            <a:ext cx="770548" cy="32527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42CA3F78-946A-4F5C-908E-38749679F220}"/>
              </a:ext>
            </a:extLst>
          </p:cNvPr>
          <p:cNvSpPr/>
          <p:nvPr/>
        </p:nvSpPr>
        <p:spPr>
          <a:xfrm>
            <a:off x="3555328" y="1434380"/>
            <a:ext cx="3474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</a:rPr>
              <a:t>①</a:t>
            </a:r>
            <a:endParaRPr lang="ko-KR" altLang="en-US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5F6FA94-C01E-4118-BD1E-0A5EC780BD69}"/>
              </a:ext>
            </a:extLst>
          </p:cNvPr>
          <p:cNvSpPr/>
          <p:nvPr/>
        </p:nvSpPr>
        <p:spPr>
          <a:xfrm>
            <a:off x="5398402" y="274900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</a:rPr>
              <a:t>②</a:t>
            </a:r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375C0A6E-1D78-407B-98A1-C16CD540E489}"/>
              </a:ext>
            </a:extLst>
          </p:cNvPr>
          <p:cNvSpPr/>
          <p:nvPr/>
        </p:nvSpPr>
        <p:spPr>
          <a:xfrm>
            <a:off x="5376268" y="421046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</a:rPr>
              <a:t>③</a:t>
            </a:r>
            <a:endParaRPr lang="ko-KR" altLang="en-US" dirty="0"/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9D65CCFE-9ABF-7F56-D96A-88F01D26241B}"/>
              </a:ext>
            </a:extLst>
          </p:cNvPr>
          <p:cNvSpPr/>
          <p:nvPr/>
        </p:nvSpPr>
        <p:spPr>
          <a:xfrm>
            <a:off x="5713355" y="2833913"/>
            <a:ext cx="676102" cy="19950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38C9BD8B-05BA-9672-564D-A5E84C41A937}"/>
              </a:ext>
            </a:extLst>
          </p:cNvPr>
          <p:cNvSpPr/>
          <p:nvPr/>
        </p:nvSpPr>
        <p:spPr>
          <a:xfrm>
            <a:off x="5718722" y="4313142"/>
            <a:ext cx="676102" cy="19950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62179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D9045590-02DB-5096-88FF-69F1C402B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152" y="850925"/>
            <a:ext cx="4495800" cy="2990850"/>
          </a:xfrm>
          <a:prstGeom prst="rect">
            <a:avLst/>
          </a:prstGeom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B4E3F38-9D6B-4A09-B320-7014E942C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951" y="4050776"/>
            <a:ext cx="5486400" cy="2223401"/>
          </a:xfrm>
        </p:spPr>
        <p:txBody>
          <a:bodyPr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ko-KR" altLang="en-US" dirty="0"/>
              <a:t>레코드 숫자</a:t>
            </a:r>
            <a:r>
              <a:rPr lang="en-US" altLang="ko-KR" dirty="0"/>
              <a:t> </a:t>
            </a:r>
            <a:r>
              <a:rPr lang="ko-KR" altLang="en-US" dirty="0"/>
              <a:t>선택</a:t>
            </a:r>
            <a:endParaRPr lang="en-US" altLang="ko-KR" dirty="0"/>
          </a:p>
          <a:p>
            <a:pPr lvl="1"/>
            <a:r>
              <a:rPr lang="ko-KR" altLang="en-US" dirty="0"/>
              <a:t>한번에 최대 </a:t>
            </a:r>
            <a:r>
              <a:rPr lang="en-US" altLang="ko-KR" dirty="0"/>
              <a:t>5,000</a:t>
            </a:r>
            <a:r>
              <a:rPr lang="ko-KR" altLang="en-US" dirty="0"/>
              <a:t>편 다운 가능하므로 그 이상일 경우 </a:t>
            </a:r>
            <a:r>
              <a:rPr lang="en-US" altLang="ko-KR" dirty="0"/>
              <a:t>5,000</a:t>
            </a:r>
            <a:r>
              <a:rPr lang="ko-KR" altLang="en-US" dirty="0"/>
              <a:t>편 씩 나눠서 다운받는다</a:t>
            </a:r>
            <a:r>
              <a:rPr lang="en-US" altLang="ko-KR" dirty="0"/>
              <a:t>.</a:t>
            </a:r>
          </a:p>
          <a:p>
            <a:pPr lvl="1"/>
            <a:r>
              <a:rPr lang="ko-KR" altLang="en-US" dirty="0"/>
              <a:t>예</a:t>
            </a:r>
            <a:r>
              <a:rPr lang="en-US" altLang="ko-KR" dirty="0"/>
              <a:t>) </a:t>
            </a:r>
            <a:r>
              <a:rPr lang="ko-KR" altLang="en-US" dirty="0"/>
              <a:t>총 </a:t>
            </a:r>
            <a:r>
              <a:rPr lang="en-US" altLang="ko-KR" dirty="0"/>
              <a:t>7,521</a:t>
            </a:r>
            <a:r>
              <a:rPr lang="ko-KR" altLang="en-US" dirty="0"/>
              <a:t>편의 경우</a:t>
            </a:r>
            <a:r>
              <a:rPr lang="en-US" altLang="ko-KR" dirty="0"/>
              <a:t>: </a:t>
            </a:r>
            <a:br>
              <a:rPr lang="en-US" altLang="ko-KR" dirty="0"/>
            </a:br>
            <a:r>
              <a:rPr lang="en-US" altLang="ko-KR" dirty="0"/>
              <a:t>        1-5000, 5001-7,521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ko-KR" dirty="0"/>
              <a:t>“</a:t>
            </a:r>
            <a:r>
              <a:rPr lang="ko-KR" altLang="en-US" dirty="0"/>
              <a:t>내보내기</a:t>
            </a:r>
            <a:r>
              <a:rPr lang="en-US" altLang="ko-KR" dirty="0"/>
              <a:t>” </a:t>
            </a:r>
            <a:r>
              <a:rPr lang="ko-KR" altLang="en-US" dirty="0"/>
              <a:t>클릭</a:t>
            </a:r>
            <a:endParaRPr lang="en-US" altLang="ko-KR" dirty="0"/>
          </a:p>
        </p:txBody>
      </p:sp>
      <p:pic>
        <p:nvPicPr>
          <p:cNvPr id="2052" name="Picture 4" descr="ëíë¯¼êµ­ìííë¦¼ì National Academy of Medicine of Korea">
            <a:extLst>
              <a:ext uri="{FF2B5EF4-FFF2-40B4-BE49-F238E27FC236}">
                <a16:creationId xmlns:a16="http://schemas.microsoft.com/office/drawing/2014/main" id="{3B4D2E64-D595-49F5-A310-821B6FB06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66540"/>
            <a:ext cx="2498501" cy="51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제목 1">
            <a:extLst>
              <a:ext uri="{FF2B5EF4-FFF2-40B4-BE49-F238E27FC236}">
                <a16:creationId xmlns:a16="http://schemas.microsoft.com/office/drawing/2014/main" id="{0E11D05B-3E85-4C91-B056-BC386B8ED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</p:spPr>
        <p:txBody>
          <a:bodyPr/>
          <a:lstStyle/>
          <a:p>
            <a:r>
              <a:rPr lang="ko-KR" altLang="en-US" dirty="0"/>
              <a:t>양식 </a:t>
            </a:r>
            <a:r>
              <a:rPr lang="en-US" altLang="ko-KR" dirty="0"/>
              <a:t>1-1</a:t>
            </a:r>
            <a:br>
              <a:rPr lang="en-US" altLang="ko-KR" dirty="0"/>
            </a:br>
            <a:br>
              <a:rPr lang="en-US" altLang="ko-KR" dirty="0"/>
            </a:br>
            <a:r>
              <a:rPr lang="en-US" altLang="ko-KR" dirty="0"/>
              <a:t>WOS</a:t>
            </a:r>
            <a:r>
              <a:rPr lang="ko-KR" altLang="en-US" dirty="0"/>
              <a:t>에서 </a:t>
            </a:r>
            <a:br>
              <a:rPr lang="en-US" altLang="ko-KR" dirty="0"/>
            </a:br>
            <a:r>
              <a:rPr lang="ko-KR" altLang="en-US" dirty="0"/>
              <a:t>필요한 자료 다운로드</a:t>
            </a:r>
            <a:r>
              <a:rPr lang="en-US" altLang="ko-KR" dirty="0"/>
              <a:t>(1)</a:t>
            </a:r>
            <a:endParaRPr lang="ko-KR" altLang="en-US" dirty="0"/>
          </a:p>
        </p:txBody>
      </p:sp>
      <p:sp>
        <p:nvSpPr>
          <p:cNvPr id="11" name="슬라이드 번호 개체 틀 10">
            <a:extLst>
              <a:ext uri="{FF2B5EF4-FFF2-40B4-BE49-F238E27FC236}">
                <a16:creationId xmlns:a16="http://schemas.microsoft.com/office/drawing/2014/main" id="{2DE9C045-0E47-47BB-8427-AF8776BF7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67AF9-48C4-4313-B74F-545891D6FBE1}" type="slidenum">
              <a:rPr lang="ko-KR" altLang="en-US" smtClean="0"/>
              <a:t>9</a:t>
            </a:fld>
            <a:endParaRPr lang="ko-KR" altLang="en-US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F34514C6-D490-489E-B9DD-E13CFF743AFC}"/>
              </a:ext>
            </a:extLst>
          </p:cNvPr>
          <p:cNvGrpSpPr/>
          <p:nvPr/>
        </p:nvGrpSpPr>
        <p:grpSpPr>
          <a:xfrm>
            <a:off x="2714439" y="1931839"/>
            <a:ext cx="3419591" cy="1752443"/>
            <a:chOff x="2553583" y="1633466"/>
            <a:chExt cx="2909641" cy="1445730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C0FAF9A8-C27E-4425-96A9-68E49357DA23}"/>
                </a:ext>
              </a:extLst>
            </p:cNvPr>
            <p:cNvGrpSpPr/>
            <p:nvPr/>
          </p:nvGrpSpPr>
          <p:grpSpPr>
            <a:xfrm>
              <a:off x="3055233" y="1633466"/>
              <a:ext cx="2407991" cy="1384263"/>
              <a:chOff x="3215569" y="2476500"/>
              <a:chExt cx="2407991" cy="1384263"/>
            </a:xfrm>
          </p:grpSpPr>
          <p:sp>
            <p:nvSpPr>
              <p:cNvPr id="6" name="사각형: 둥근 모서리 5">
                <a:extLst>
                  <a:ext uri="{FF2B5EF4-FFF2-40B4-BE49-F238E27FC236}">
                    <a16:creationId xmlns:a16="http://schemas.microsoft.com/office/drawing/2014/main" id="{A653D205-6191-4CA7-B201-765DC01DB563}"/>
                  </a:ext>
                </a:extLst>
              </p:cNvPr>
              <p:cNvSpPr/>
              <p:nvPr/>
            </p:nvSpPr>
            <p:spPr>
              <a:xfrm>
                <a:off x="3215569" y="2476500"/>
                <a:ext cx="2407991" cy="328354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사각형: 둥근 모서리 6">
                <a:extLst>
                  <a:ext uri="{FF2B5EF4-FFF2-40B4-BE49-F238E27FC236}">
                    <a16:creationId xmlns:a16="http://schemas.microsoft.com/office/drawing/2014/main" id="{907E4F92-D2EE-48C6-B9BD-4C9E31D70E33}"/>
                  </a:ext>
                </a:extLst>
              </p:cNvPr>
              <p:cNvSpPr/>
              <p:nvPr/>
            </p:nvSpPr>
            <p:spPr>
              <a:xfrm>
                <a:off x="3243969" y="3532410"/>
                <a:ext cx="857547" cy="328353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EF3F3319-BC8F-4E05-99FB-BE1E131E57F8}"/>
                </a:ext>
              </a:extLst>
            </p:cNvPr>
            <p:cNvSpPr/>
            <p:nvPr/>
          </p:nvSpPr>
          <p:spPr>
            <a:xfrm>
              <a:off x="2553583" y="1633466"/>
              <a:ext cx="4106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b="1" dirty="0">
                  <a:solidFill>
                    <a:srgbClr val="FF0000"/>
                  </a:solidFill>
                </a:rPr>
                <a:t>①</a:t>
              </a:r>
              <a:endParaRPr lang="ko-KR" altLang="en-US" dirty="0"/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15F20FB5-7A66-4A71-A198-7FA5911F0621}"/>
                </a:ext>
              </a:extLst>
            </p:cNvPr>
            <p:cNvSpPr/>
            <p:nvPr/>
          </p:nvSpPr>
          <p:spPr>
            <a:xfrm>
              <a:off x="2553583" y="2709864"/>
              <a:ext cx="4106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b="1" dirty="0">
                  <a:solidFill>
                    <a:srgbClr val="FF0000"/>
                  </a:solidFill>
                </a:rPr>
                <a:t>②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50399752"/>
      </p:ext>
    </p:extLst>
  </p:cSld>
  <p:clrMapOvr>
    <a:masterClrMapping/>
  </p:clrMapOvr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틀">
  <a:themeElements>
    <a:clrScheme name="틀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틀">
      <a:majorFont>
        <a:latin typeface="Corbel" panose="020B0503020204020204"/>
        <a:ea typeface=""/>
        <a:cs typeface=""/>
        <a:font script="Jpan" typeface="MS Gothic"/>
        <a:font script="Hang" typeface="HY중고딕"/>
        <a:font script="Hans" typeface="幼圆"/>
        <a:font script="Hant" typeface="Microsoft JhengHei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MS Gothic"/>
        <a:font script="Hang" typeface="HY중고딕"/>
        <a:font script="Hans" typeface="幼圆"/>
        <a:font script="Hant" typeface="Microsoft JhengHei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1102</ep:Words>
  <ep:PresentationFormat>화면 슬라이드 쇼(4:3)</ep:PresentationFormat>
  <ep:Paragraphs>164</ep:Paragraphs>
  <ep:Slides>22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ep:HeadingPairs>
  <ep:TitlesOfParts>
    <vt:vector size="23" baseType="lpstr">
      <vt:lpstr>틀</vt:lpstr>
      <vt:lpstr>신청자 설명서</vt:lpstr>
      <vt:lpstr>양식 4-1  학회활동</vt:lpstr>
      <vt:lpstr>양식 4-2  소속대학 내 활동</vt:lpstr>
      <vt:lpstr>양식 1-1  WOS에서  필요한 자료 다운로드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2019-05-14T03:28:16.000</dcterms:created>
  <dc:creator>박유진</dc:creator>
  <cp:lastModifiedBy>KJH</cp:lastModifiedBy>
  <dcterms:modified xsi:type="dcterms:W3CDTF">2025-08-06T01:52:55.680</dcterms:modified>
  <cp:revision>70</cp:revision>
  <dc:title>관리자 설명서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