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97" r:id="rId6"/>
    <p:sldId id="296" r:id="rId7"/>
    <p:sldId id="261" r:id="rId8"/>
    <p:sldId id="262" r:id="rId9"/>
    <p:sldId id="263" r:id="rId10"/>
    <p:sldId id="265" r:id="rId11"/>
    <p:sldId id="299" r:id="rId12"/>
    <p:sldId id="267" r:id="rId13"/>
    <p:sldId id="264" r:id="rId14"/>
    <p:sldId id="304" r:id="rId15"/>
    <p:sldId id="270" r:id="rId16"/>
    <p:sldId id="273" r:id="rId17"/>
    <p:sldId id="301" r:id="rId18"/>
    <p:sldId id="308" r:id="rId19"/>
    <p:sldId id="274" r:id="rId20"/>
    <p:sldId id="275" r:id="rId21"/>
    <p:sldId id="276" r:id="rId22"/>
    <p:sldId id="277" r:id="rId23"/>
    <p:sldId id="278" r:id="rId24"/>
    <p:sldId id="279" r:id="rId25"/>
    <p:sldId id="286" r:id="rId26"/>
    <p:sldId id="281" r:id="rId27"/>
    <p:sldId id="282" r:id="rId28"/>
    <p:sldId id="283" r:id="rId29"/>
    <p:sldId id="284" r:id="rId30"/>
    <p:sldId id="287" r:id="rId31"/>
    <p:sldId id="288" r:id="rId32"/>
    <p:sldId id="289" r:id="rId33"/>
    <p:sldId id="291" r:id="rId34"/>
    <p:sldId id="290" r:id="rId35"/>
    <p:sldId id="305" r:id="rId36"/>
    <p:sldId id="293" r:id="rId37"/>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319" autoAdjust="0"/>
  </p:normalViewPr>
  <p:slideViewPr>
    <p:cSldViewPr>
      <p:cViewPr>
        <p:scale>
          <a:sx n="75" d="100"/>
          <a:sy n="75" d="100"/>
        </p:scale>
        <p:origin x="-1014" y="-5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706F2C-1E4E-4ED7-954B-349788A425CB}" type="datetimeFigureOut">
              <a:rPr lang="ko-KR" altLang="en-US" smtClean="0"/>
              <a:t>2019-09-26</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FF648F-C1CD-46AC-A803-C1E54B11A17C}" type="slidenum">
              <a:rPr lang="ko-KR" altLang="en-US" smtClean="0"/>
              <a:t>‹#›</a:t>
            </a:fld>
            <a:endParaRPr lang="ko-KR" altLang="en-US"/>
          </a:p>
        </p:txBody>
      </p:sp>
    </p:spTree>
    <p:extLst>
      <p:ext uri="{BB962C8B-B14F-4D97-AF65-F5344CB8AC3E}">
        <p14:creationId xmlns:p14="http://schemas.microsoft.com/office/powerpoint/2010/main" val="3535432917"/>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안녕하십니까</a:t>
            </a:r>
            <a:r>
              <a:rPr lang="en-US" altLang="ko-KR" dirty="0" smtClean="0"/>
              <a:t>. </a:t>
            </a:r>
            <a:r>
              <a:rPr lang="ko-KR" altLang="en-US" dirty="0" err="1" smtClean="0"/>
              <a:t>해운대백병원</a:t>
            </a:r>
            <a:r>
              <a:rPr lang="ko-KR" altLang="en-US" dirty="0" smtClean="0"/>
              <a:t> 박진한입니다</a:t>
            </a:r>
            <a:r>
              <a:rPr lang="en-US" altLang="ko-KR" dirty="0" smtClean="0"/>
              <a:t>. </a:t>
            </a:r>
          </a:p>
          <a:p>
            <a:r>
              <a:rPr lang="ko-KR" altLang="en-US" smtClean="0"/>
              <a:t>제가 </a:t>
            </a:r>
            <a:r>
              <a:rPr lang="ko-KR" altLang="en-US" dirty="0" smtClean="0"/>
              <a:t>오늘 준비한 </a:t>
            </a:r>
            <a:r>
              <a:rPr lang="en-US" altLang="ko-KR" dirty="0" smtClean="0"/>
              <a:t>case</a:t>
            </a:r>
            <a:r>
              <a:rPr lang="ko-KR" altLang="en-US" dirty="0" smtClean="0"/>
              <a:t>는 대량객혈로 내원한 </a:t>
            </a:r>
            <a:r>
              <a:rPr lang="en-US" altLang="ko-KR" dirty="0" smtClean="0"/>
              <a:t>22</a:t>
            </a:r>
            <a:r>
              <a:rPr lang="ko-KR" altLang="en-US" dirty="0" smtClean="0"/>
              <a:t>세 남자의 이야기 입니다</a:t>
            </a:r>
            <a:r>
              <a:rPr lang="en-US" altLang="ko-KR" dirty="0" smtClean="0"/>
              <a:t>. </a:t>
            </a:r>
            <a:r>
              <a:rPr lang="ko-KR" altLang="en-US" dirty="0" smtClean="0"/>
              <a:t>직관적인 내용이라 편하게 들어주시면 좋겠습니다</a:t>
            </a:r>
            <a:r>
              <a:rPr lang="en-US" altLang="ko-KR" dirty="0" smtClean="0"/>
              <a:t>.</a:t>
            </a:r>
          </a:p>
          <a:p>
            <a:endParaRPr lang="en-US" altLang="ko-KR" dirty="0" smtClean="0"/>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1</a:t>
            </a:fld>
            <a:endParaRPr lang="ko-KR" altLang="en-US"/>
          </a:p>
        </p:txBody>
      </p:sp>
    </p:spTree>
    <p:extLst>
      <p:ext uri="{BB962C8B-B14F-4D97-AF65-F5344CB8AC3E}">
        <p14:creationId xmlns:p14="http://schemas.microsoft.com/office/powerpoint/2010/main" val="1422564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sz="1200" kern="1200" dirty="0" smtClean="0">
                <a:solidFill>
                  <a:schemeClr val="tx1"/>
                </a:solidFill>
                <a:effectLst/>
                <a:latin typeface="+mn-lt"/>
                <a:ea typeface="+mn-ea"/>
                <a:cs typeface="+mn-cs"/>
              </a:rPr>
              <a:t>환자는 이후 객혈 없이 </a:t>
            </a:r>
            <a:r>
              <a:rPr lang="en-US" altLang="ko-KR" sz="1200" kern="1200" dirty="0" smtClean="0">
                <a:solidFill>
                  <a:schemeClr val="tx1"/>
                </a:solidFill>
                <a:effectLst/>
                <a:latin typeface="+mn-lt"/>
                <a:ea typeface="+mn-ea"/>
                <a:cs typeface="+mn-cs"/>
              </a:rPr>
              <a:t>3</a:t>
            </a:r>
            <a:r>
              <a:rPr lang="ko-KR" altLang="en-US" sz="1200" kern="1200" dirty="0" smtClean="0">
                <a:solidFill>
                  <a:schemeClr val="tx1"/>
                </a:solidFill>
                <a:effectLst/>
                <a:latin typeface="+mn-lt"/>
                <a:ea typeface="+mn-ea"/>
                <a:cs typeface="+mn-cs"/>
              </a:rPr>
              <a:t>일 뒤 외래로 왔고 반복적인 객혈로 기관지 내시경을 시행하였습니다</a:t>
            </a:r>
            <a:r>
              <a:rPr lang="en-US" altLang="ko-KR" sz="1200" kern="1200" dirty="0" smtClean="0">
                <a:solidFill>
                  <a:schemeClr val="tx1"/>
                </a:solidFill>
                <a:effectLst/>
                <a:latin typeface="+mn-lt"/>
                <a:ea typeface="+mn-ea"/>
                <a:cs typeface="+mn-cs"/>
              </a:rPr>
              <a:t>. </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sz="1200" kern="1200" dirty="0" smtClean="0">
                <a:solidFill>
                  <a:schemeClr val="tx1"/>
                </a:solidFill>
                <a:effectLst/>
                <a:latin typeface="+mn-lt"/>
                <a:ea typeface="+mn-ea"/>
                <a:cs typeface="+mn-cs"/>
              </a:rPr>
              <a:t>하지만 사진에서 보시듯이 들어가자마자 기침과 함께 </a:t>
            </a:r>
            <a:r>
              <a:rPr lang="en-US" altLang="ko-KR" sz="1200" kern="1200" dirty="0" smtClean="0">
                <a:solidFill>
                  <a:schemeClr val="tx1"/>
                </a:solidFill>
                <a:effectLst/>
                <a:latin typeface="+mn-lt"/>
                <a:ea typeface="+mn-ea"/>
                <a:cs typeface="+mn-cs"/>
              </a:rPr>
              <a:t>Rt. main</a:t>
            </a:r>
            <a:r>
              <a:rPr lang="en-US" altLang="ko-KR" sz="1200" kern="1200" baseline="0" dirty="0" smtClean="0">
                <a:solidFill>
                  <a:schemeClr val="tx1"/>
                </a:solidFill>
                <a:effectLst/>
                <a:latin typeface="+mn-lt"/>
                <a:ea typeface="+mn-ea"/>
                <a:cs typeface="+mn-cs"/>
              </a:rPr>
              <a:t> bronchus</a:t>
            </a:r>
            <a:r>
              <a:rPr lang="ko-KR" altLang="en-US" sz="1200" kern="1200" baseline="0" dirty="0" smtClean="0">
                <a:solidFill>
                  <a:schemeClr val="tx1"/>
                </a:solidFill>
                <a:effectLst/>
                <a:latin typeface="+mn-lt"/>
                <a:ea typeface="+mn-ea"/>
                <a:cs typeface="+mn-cs"/>
              </a:rPr>
              <a:t>에서 </a:t>
            </a:r>
            <a:r>
              <a:rPr lang="ko-KR" altLang="en-US" sz="1200" kern="1200" dirty="0" smtClean="0">
                <a:solidFill>
                  <a:schemeClr val="tx1"/>
                </a:solidFill>
                <a:effectLst/>
                <a:latin typeface="+mn-lt"/>
                <a:ea typeface="+mn-ea"/>
                <a:cs typeface="+mn-cs"/>
              </a:rPr>
              <a:t>대량 객혈이 있어 내시경을 중단하고 </a:t>
            </a:r>
            <a:r>
              <a:rPr lang="en-US" altLang="ko-KR" sz="1200" kern="1200" dirty="0" smtClean="0">
                <a:solidFill>
                  <a:schemeClr val="tx1"/>
                </a:solidFill>
                <a:effectLst/>
                <a:latin typeface="+mn-lt"/>
                <a:ea typeface="+mn-ea"/>
                <a:cs typeface="+mn-cs"/>
              </a:rPr>
              <a:t>angiography</a:t>
            </a:r>
            <a:r>
              <a:rPr lang="en-US" altLang="ko-KR" sz="1200" kern="1200" baseline="0" dirty="0" smtClean="0">
                <a:solidFill>
                  <a:schemeClr val="tx1"/>
                </a:solidFill>
                <a:effectLst/>
                <a:latin typeface="+mn-lt"/>
                <a:ea typeface="+mn-ea"/>
                <a:cs typeface="+mn-cs"/>
              </a:rPr>
              <a:t> </a:t>
            </a:r>
            <a:r>
              <a:rPr lang="ko-KR" altLang="en-US" sz="1200" kern="1200" baseline="0" dirty="0" smtClean="0">
                <a:solidFill>
                  <a:schemeClr val="tx1"/>
                </a:solidFill>
                <a:effectLst/>
                <a:latin typeface="+mn-lt"/>
                <a:ea typeface="+mn-ea"/>
                <a:cs typeface="+mn-cs"/>
              </a:rPr>
              <a:t>및 </a:t>
            </a:r>
            <a:r>
              <a:rPr lang="en-US" altLang="ko-KR" sz="1200" kern="1200" baseline="0" dirty="0" smtClean="0">
                <a:solidFill>
                  <a:schemeClr val="tx1"/>
                </a:solidFill>
                <a:effectLst/>
                <a:latin typeface="+mn-lt"/>
                <a:ea typeface="+mn-ea"/>
                <a:cs typeface="+mn-cs"/>
              </a:rPr>
              <a:t>embolization</a:t>
            </a:r>
            <a:r>
              <a:rPr lang="ko-KR" altLang="en-US" sz="1200" kern="1200" baseline="0" dirty="0" smtClean="0">
                <a:solidFill>
                  <a:schemeClr val="tx1"/>
                </a:solidFill>
                <a:effectLst/>
                <a:latin typeface="+mn-lt"/>
                <a:ea typeface="+mn-ea"/>
                <a:cs typeface="+mn-cs"/>
              </a:rPr>
              <a:t>을</a:t>
            </a:r>
            <a:r>
              <a:rPr lang="en-US" altLang="ko-KR" sz="1200" kern="1200" baseline="0" dirty="0" smtClean="0">
                <a:solidFill>
                  <a:schemeClr val="tx1"/>
                </a:solidFill>
                <a:effectLst/>
                <a:latin typeface="+mn-lt"/>
                <a:ea typeface="+mn-ea"/>
                <a:cs typeface="+mn-cs"/>
              </a:rPr>
              <a:t> </a:t>
            </a:r>
            <a:r>
              <a:rPr lang="ko-KR" altLang="en-US" sz="1200" kern="1200" baseline="0" dirty="0" smtClean="0">
                <a:solidFill>
                  <a:schemeClr val="tx1"/>
                </a:solidFill>
                <a:effectLst/>
                <a:latin typeface="+mn-lt"/>
                <a:ea typeface="+mn-ea"/>
                <a:cs typeface="+mn-cs"/>
              </a:rPr>
              <a:t>시행하였습니다</a:t>
            </a:r>
            <a:r>
              <a:rPr lang="en-US" altLang="ko-KR" sz="1200" kern="1200" baseline="0" dirty="0" smtClean="0">
                <a:solidFill>
                  <a:schemeClr val="tx1"/>
                </a:solidFill>
                <a:effectLst/>
                <a:latin typeface="+mn-lt"/>
                <a:ea typeface="+mn-ea"/>
                <a:cs typeface="+mn-cs"/>
              </a:rPr>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We performed bronchoscopy for checking bleeding focus. Through that, there were too massive bleeding to control and security of sight, but suspicious of active bleeding focus on Rt. bronchus.</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10</a:t>
            </a:fld>
            <a:endParaRPr lang="ko-KR" altLang="en-US"/>
          </a:p>
        </p:txBody>
      </p:sp>
    </p:spTree>
    <p:extLst>
      <p:ext uri="{BB962C8B-B14F-4D97-AF65-F5344CB8AC3E}">
        <p14:creationId xmlns:p14="http://schemas.microsoft.com/office/powerpoint/2010/main" val="3309596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err="1" smtClean="0">
                <a:solidFill>
                  <a:schemeClr val="tx1"/>
                </a:solidFill>
                <a:effectLst/>
                <a:latin typeface="+mn-lt"/>
                <a:ea typeface="+mn-ea"/>
                <a:cs typeface="+mn-cs"/>
              </a:rPr>
              <a:t>throacic</a:t>
            </a:r>
            <a:r>
              <a:rPr lang="en-US" altLang="ko-KR" sz="1200" kern="1200" dirty="0" smtClean="0">
                <a:solidFill>
                  <a:schemeClr val="tx1"/>
                </a:solidFill>
                <a:effectLst/>
                <a:latin typeface="+mn-lt"/>
                <a:ea typeface="+mn-ea"/>
                <a:cs typeface="+mn-cs"/>
              </a:rPr>
              <a:t> </a:t>
            </a:r>
            <a:r>
              <a:rPr lang="en-US" altLang="ko-KR" sz="1200" kern="1200" dirty="0" err="1" smtClean="0">
                <a:solidFill>
                  <a:schemeClr val="tx1"/>
                </a:solidFill>
                <a:effectLst/>
                <a:latin typeface="+mn-lt"/>
                <a:ea typeface="+mn-ea"/>
                <a:cs typeface="+mn-cs"/>
              </a:rPr>
              <a:t>aortogram</a:t>
            </a:r>
            <a:r>
              <a:rPr lang="en-US" altLang="ko-KR" sz="1200" kern="1200" dirty="0" smtClean="0">
                <a:solidFill>
                  <a:schemeClr val="tx1"/>
                </a:solidFill>
                <a:effectLst/>
                <a:latin typeface="+mn-lt"/>
                <a:ea typeface="+mn-ea"/>
                <a:cs typeface="+mn-cs"/>
              </a:rPr>
              <a:t> </a:t>
            </a:r>
            <a:r>
              <a:rPr lang="ko-KR" altLang="en-US" sz="1200" kern="1200" dirty="0" smtClean="0">
                <a:solidFill>
                  <a:schemeClr val="tx1"/>
                </a:solidFill>
                <a:effectLst/>
                <a:latin typeface="+mn-lt"/>
                <a:ea typeface="+mn-ea"/>
                <a:cs typeface="+mn-cs"/>
              </a:rPr>
              <a:t>상 </a:t>
            </a:r>
            <a:r>
              <a:rPr lang="en-US" altLang="ko-KR" sz="1200" kern="1200" dirty="0" smtClean="0">
                <a:solidFill>
                  <a:schemeClr val="tx1"/>
                </a:solidFill>
                <a:effectLst/>
                <a:latin typeface="+mn-lt"/>
                <a:ea typeface="+mn-ea"/>
                <a:cs typeface="+mn-cs"/>
              </a:rPr>
              <a:t>bronchial artery</a:t>
            </a:r>
            <a:r>
              <a:rPr lang="ko-KR" altLang="en-US" sz="1200" kern="1200" dirty="0" smtClean="0">
                <a:solidFill>
                  <a:schemeClr val="tx1"/>
                </a:solidFill>
                <a:effectLst/>
                <a:latin typeface="+mn-lt"/>
                <a:ea typeface="+mn-ea"/>
                <a:cs typeface="+mn-cs"/>
              </a:rPr>
              <a:t>는 관찰되지 않으며 </a:t>
            </a:r>
            <a:r>
              <a:rPr lang="en-US" altLang="ko-KR" sz="1200" kern="1200" dirty="0" smtClean="0">
                <a:solidFill>
                  <a:schemeClr val="tx1"/>
                </a:solidFill>
                <a:effectLst/>
                <a:latin typeface="+mn-lt"/>
                <a:ea typeface="+mn-ea"/>
                <a:cs typeface="+mn-cs"/>
              </a:rPr>
              <a:t>hypertrophied right intercostal arteries</a:t>
            </a:r>
            <a:r>
              <a:rPr lang="ko-KR" altLang="en-US" sz="1200" kern="1200" dirty="0" smtClean="0">
                <a:solidFill>
                  <a:schemeClr val="tx1"/>
                </a:solidFill>
                <a:effectLst/>
                <a:latin typeface="+mn-lt"/>
                <a:ea typeface="+mn-ea"/>
                <a:cs typeface="+mn-cs"/>
              </a:rPr>
              <a:t>가 관찰되었습니다</a:t>
            </a:r>
            <a:r>
              <a:rPr lang="en-US" altLang="ko-KR" sz="1200" kern="1200" dirty="0" smtClean="0">
                <a:solidFill>
                  <a:schemeClr val="tx1"/>
                </a:solidFill>
                <a:effectLst/>
                <a:latin typeface="+mn-lt"/>
                <a:ea typeface="+mn-ea"/>
                <a:cs typeface="+mn-cs"/>
              </a:rPr>
              <a:t>.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
            </a:r>
            <a:br>
              <a:rPr lang="en-US" altLang="ko-KR" sz="1200" kern="1200" dirty="0" smtClean="0">
                <a:solidFill>
                  <a:schemeClr val="tx1"/>
                </a:solidFill>
                <a:effectLst/>
                <a:latin typeface="+mn-lt"/>
                <a:ea typeface="+mn-ea"/>
                <a:cs typeface="+mn-cs"/>
              </a:rPr>
            </a:br>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11</a:t>
            </a:fld>
            <a:endParaRPr lang="ko-KR" altLang="en-US"/>
          </a:p>
        </p:txBody>
      </p:sp>
    </p:spTree>
    <p:extLst>
      <p:ext uri="{BB962C8B-B14F-4D97-AF65-F5344CB8AC3E}">
        <p14:creationId xmlns:p14="http://schemas.microsoft.com/office/powerpoint/2010/main" val="341568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Rt. subclavian artery</a:t>
            </a:r>
            <a:r>
              <a:rPr lang="ko-KR" altLang="en-US" sz="1200" kern="1200" dirty="0" smtClean="0">
                <a:solidFill>
                  <a:schemeClr val="tx1"/>
                </a:solidFill>
                <a:effectLst/>
                <a:latin typeface="+mn-lt"/>
                <a:ea typeface="+mn-ea"/>
                <a:cs typeface="+mn-cs"/>
              </a:rPr>
              <a:t>를 </a:t>
            </a:r>
            <a:r>
              <a:rPr lang="en-US" altLang="ko-KR" sz="1200" kern="1200" dirty="0" smtClean="0">
                <a:solidFill>
                  <a:schemeClr val="tx1"/>
                </a:solidFill>
                <a:effectLst/>
                <a:latin typeface="+mn-lt"/>
                <a:ea typeface="+mn-ea"/>
                <a:cs typeface="+mn-cs"/>
              </a:rPr>
              <a:t>selection</a:t>
            </a:r>
            <a:r>
              <a:rPr lang="ko-KR" altLang="en-US" sz="1200" kern="1200" dirty="0" smtClean="0">
                <a:solidFill>
                  <a:schemeClr val="tx1"/>
                </a:solidFill>
                <a:effectLst/>
                <a:latin typeface="+mn-lt"/>
                <a:ea typeface="+mn-ea"/>
                <a:cs typeface="+mn-cs"/>
              </a:rPr>
              <a:t>하여 시행한 </a:t>
            </a:r>
            <a:r>
              <a:rPr lang="en-US" altLang="ko-KR" sz="1200" kern="1200" dirty="0" smtClean="0">
                <a:solidFill>
                  <a:schemeClr val="tx1"/>
                </a:solidFill>
                <a:effectLst/>
                <a:latin typeface="+mn-lt"/>
                <a:ea typeface="+mn-ea"/>
                <a:cs typeface="+mn-cs"/>
              </a:rPr>
              <a:t>angiogram </a:t>
            </a:r>
            <a:r>
              <a:rPr lang="ko-KR" altLang="en-US" sz="1200" kern="1200" dirty="0" smtClean="0">
                <a:solidFill>
                  <a:schemeClr val="tx1"/>
                </a:solidFill>
                <a:effectLst/>
                <a:latin typeface="+mn-lt"/>
                <a:ea typeface="+mn-ea"/>
                <a:cs typeface="+mn-cs"/>
              </a:rPr>
              <a:t>상 </a:t>
            </a:r>
            <a:r>
              <a:rPr lang="en-US" altLang="ko-KR" sz="1200" kern="1200" dirty="0" smtClean="0">
                <a:solidFill>
                  <a:schemeClr val="tx1"/>
                </a:solidFill>
                <a:effectLst/>
                <a:latin typeface="+mn-lt"/>
                <a:ea typeface="+mn-ea"/>
                <a:cs typeface="+mn-cs"/>
              </a:rPr>
              <a:t>right </a:t>
            </a:r>
            <a:r>
              <a:rPr lang="en-US" altLang="ko-KR" sz="1200" kern="1200" dirty="0" err="1" smtClean="0">
                <a:solidFill>
                  <a:schemeClr val="tx1"/>
                </a:solidFill>
                <a:effectLst/>
                <a:latin typeface="+mn-lt"/>
                <a:ea typeface="+mn-ea"/>
                <a:cs typeface="+mn-cs"/>
              </a:rPr>
              <a:t>thyrocervical</a:t>
            </a:r>
            <a:r>
              <a:rPr lang="en-US" altLang="ko-KR" sz="1200" kern="1200" dirty="0" smtClean="0">
                <a:solidFill>
                  <a:schemeClr val="tx1"/>
                </a:solidFill>
                <a:effectLst/>
                <a:latin typeface="+mn-lt"/>
                <a:ea typeface="+mn-ea"/>
                <a:cs typeface="+mn-cs"/>
              </a:rPr>
              <a:t> trunk, right internal mammary artery</a:t>
            </a:r>
            <a:r>
              <a:rPr lang="ko-KR" altLang="en-US" sz="1200" kern="1200" dirty="0" smtClean="0">
                <a:solidFill>
                  <a:schemeClr val="tx1"/>
                </a:solidFill>
                <a:effectLst/>
                <a:latin typeface="+mn-lt"/>
                <a:ea typeface="+mn-ea"/>
                <a:cs typeface="+mn-cs"/>
              </a:rPr>
              <a:t>에서 </a:t>
            </a:r>
            <a:r>
              <a:rPr lang="en-US" altLang="ko-KR" sz="1200" kern="1200" dirty="0" smtClean="0">
                <a:solidFill>
                  <a:schemeClr val="tx1"/>
                </a:solidFill>
                <a:effectLst/>
                <a:latin typeface="+mn-lt"/>
                <a:ea typeface="+mn-ea"/>
                <a:cs typeface="+mn-cs"/>
              </a:rPr>
              <a:t>origin</a:t>
            </a:r>
            <a:r>
              <a:rPr lang="ko-KR" altLang="en-US" sz="1200" kern="1200" dirty="0" smtClean="0">
                <a:solidFill>
                  <a:schemeClr val="tx1"/>
                </a:solidFill>
                <a:effectLst/>
                <a:latin typeface="+mn-lt"/>
                <a:ea typeface="+mn-ea"/>
                <a:cs typeface="+mn-cs"/>
              </a:rPr>
              <a:t>하는 </a:t>
            </a:r>
            <a:r>
              <a:rPr lang="en-US" altLang="ko-KR" sz="1200" kern="1200" dirty="0" smtClean="0">
                <a:solidFill>
                  <a:schemeClr val="tx1"/>
                </a:solidFill>
                <a:effectLst/>
                <a:latin typeface="+mn-lt"/>
                <a:ea typeface="+mn-ea"/>
                <a:cs typeface="+mn-cs"/>
              </a:rPr>
              <a:t>abnormal feeding artery</a:t>
            </a:r>
            <a:r>
              <a:rPr lang="ko-KR" altLang="en-US" sz="1200" kern="1200" dirty="0" smtClean="0">
                <a:solidFill>
                  <a:schemeClr val="tx1"/>
                </a:solidFill>
                <a:effectLst/>
                <a:latin typeface="+mn-lt"/>
                <a:ea typeface="+mn-ea"/>
                <a:cs typeface="+mn-cs"/>
              </a:rPr>
              <a:t>가 보이고 </a:t>
            </a:r>
            <a:r>
              <a:rPr lang="en-US" altLang="ko-KR" sz="1200" kern="1200" dirty="0" smtClean="0">
                <a:solidFill>
                  <a:schemeClr val="tx1"/>
                </a:solidFill>
                <a:effectLst/>
                <a:latin typeface="+mn-lt"/>
                <a:ea typeface="+mn-ea"/>
                <a:cs typeface="+mn-cs"/>
              </a:rPr>
              <a:t>right superior </a:t>
            </a:r>
            <a:r>
              <a:rPr lang="en-US" altLang="ko-KR" sz="1200" kern="1200" dirty="0" err="1" smtClean="0">
                <a:solidFill>
                  <a:schemeClr val="tx1"/>
                </a:solidFill>
                <a:effectLst/>
                <a:latin typeface="+mn-lt"/>
                <a:ea typeface="+mn-ea"/>
                <a:cs typeface="+mn-cs"/>
              </a:rPr>
              <a:t>throacic</a:t>
            </a:r>
            <a:r>
              <a:rPr lang="en-US" altLang="ko-KR" sz="1200" kern="1200" dirty="0" smtClean="0">
                <a:solidFill>
                  <a:schemeClr val="tx1"/>
                </a:solidFill>
                <a:effectLst/>
                <a:latin typeface="+mn-lt"/>
                <a:ea typeface="+mn-ea"/>
                <a:cs typeface="+mn-cs"/>
              </a:rPr>
              <a:t> artery, lateral thoracic artery</a:t>
            </a:r>
            <a:r>
              <a:rPr lang="ko-KR" altLang="en-US" sz="1200" kern="1200" dirty="0" smtClean="0">
                <a:solidFill>
                  <a:schemeClr val="tx1"/>
                </a:solidFill>
                <a:effectLst/>
                <a:latin typeface="+mn-lt"/>
                <a:ea typeface="+mn-ea"/>
                <a:cs typeface="+mn-cs"/>
              </a:rPr>
              <a:t>로 생각되는 </a:t>
            </a:r>
            <a:r>
              <a:rPr lang="en-US" altLang="ko-KR" sz="1200" kern="1200" dirty="0" smtClean="0">
                <a:solidFill>
                  <a:schemeClr val="tx1"/>
                </a:solidFill>
                <a:effectLst/>
                <a:latin typeface="+mn-lt"/>
                <a:ea typeface="+mn-ea"/>
                <a:cs typeface="+mn-cs"/>
              </a:rPr>
              <a:t>artery</a:t>
            </a:r>
            <a:r>
              <a:rPr lang="ko-KR" altLang="en-US" sz="1200" kern="1200" dirty="0" smtClean="0">
                <a:solidFill>
                  <a:schemeClr val="tx1"/>
                </a:solidFill>
                <a:effectLst/>
                <a:latin typeface="+mn-lt"/>
                <a:ea typeface="+mn-ea"/>
                <a:cs typeface="+mn-cs"/>
              </a:rPr>
              <a:t>가 </a:t>
            </a:r>
            <a:r>
              <a:rPr lang="en-US" altLang="ko-KR" sz="1200" kern="1200" dirty="0" smtClean="0">
                <a:solidFill>
                  <a:schemeClr val="tx1"/>
                </a:solidFill>
                <a:effectLst/>
                <a:latin typeface="+mn-lt"/>
                <a:ea typeface="+mn-ea"/>
                <a:cs typeface="+mn-cs"/>
              </a:rPr>
              <a:t>hypertrophy </a:t>
            </a:r>
            <a:r>
              <a:rPr lang="ko-KR" altLang="en-US" sz="1200" kern="1200" dirty="0" smtClean="0">
                <a:solidFill>
                  <a:schemeClr val="tx1"/>
                </a:solidFill>
                <a:effectLst/>
                <a:latin typeface="+mn-lt"/>
                <a:ea typeface="+mn-ea"/>
                <a:cs typeface="+mn-cs"/>
              </a:rPr>
              <a:t>되어 있으며 </a:t>
            </a:r>
            <a:r>
              <a:rPr lang="en-US" altLang="ko-KR" sz="1200" kern="1200" dirty="0" err="1" smtClean="0">
                <a:solidFill>
                  <a:schemeClr val="tx1"/>
                </a:solidFill>
                <a:effectLst/>
                <a:latin typeface="+mn-lt"/>
                <a:ea typeface="+mn-ea"/>
                <a:cs typeface="+mn-cs"/>
              </a:rPr>
              <a:t>tortuousity</a:t>
            </a:r>
            <a:r>
              <a:rPr lang="ko-KR" altLang="en-US" sz="1200" kern="1200" dirty="0" smtClean="0">
                <a:solidFill>
                  <a:schemeClr val="tx1"/>
                </a:solidFill>
                <a:effectLst/>
                <a:latin typeface="+mn-lt"/>
                <a:ea typeface="+mn-ea"/>
                <a:cs typeface="+mn-cs"/>
              </a:rPr>
              <a:t>를 보였습니다</a:t>
            </a:r>
            <a:r>
              <a:rPr lang="en-US" altLang="ko-KR" sz="1200" kern="1200" dirty="0" smtClean="0">
                <a:solidFill>
                  <a:schemeClr val="tx1"/>
                </a:solidFill>
                <a:effectLst/>
                <a:latin typeface="+mn-lt"/>
                <a:ea typeface="+mn-ea"/>
                <a:cs typeface="+mn-cs"/>
              </a:rPr>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
            </a:r>
            <a:br>
              <a:rPr lang="en-US" altLang="ko-KR" sz="1200" kern="1200" dirty="0" smtClean="0">
                <a:solidFill>
                  <a:schemeClr val="tx1"/>
                </a:solidFill>
                <a:effectLst/>
                <a:latin typeface="+mn-lt"/>
                <a:ea typeface="+mn-ea"/>
                <a:cs typeface="+mn-cs"/>
              </a:rPr>
            </a:br>
            <a:r>
              <a:rPr lang="en-US" altLang="ko-KR" sz="1200" kern="1200" dirty="0" err="1" smtClean="0">
                <a:solidFill>
                  <a:schemeClr val="tx1"/>
                </a:solidFill>
                <a:effectLst/>
                <a:latin typeface="+mn-lt"/>
                <a:ea typeface="+mn-ea"/>
                <a:cs typeface="+mn-cs"/>
              </a:rPr>
              <a:t>Microcatheter</a:t>
            </a:r>
            <a:r>
              <a:rPr lang="ko-KR" altLang="en-US" sz="1200" kern="1200" dirty="0" smtClean="0">
                <a:solidFill>
                  <a:schemeClr val="tx1"/>
                </a:solidFill>
                <a:effectLst/>
                <a:latin typeface="+mn-lt"/>
                <a:ea typeface="+mn-ea"/>
                <a:cs typeface="+mn-cs"/>
              </a:rPr>
              <a:t>로 </a:t>
            </a:r>
            <a:r>
              <a:rPr lang="en-US" altLang="ko-KR" sz="1200" kern="1200" dirty="0" smtClean="0">
                <a:solidFill>
                  <a:schemeClr val="tx1"/>
                </a:solidFill>
                <a:effectLst/>
                <a:latin typeface="+mn-lt"/>
                <a:ea typeface="+mn-ea"/>
                <a:cs typeface="+mn-cs"/>
              </a:rPr>
              <a:t>right </a:t>
            </a:r>
            <a:r>
              <a:rPr lang="en-US" altLang="ko-KR" sz="1200" kern="1200" dirty="0" err="1" smtClean="0">
                <a:solidFill>
                  <a:schemeClr val="tx1"/>
                </a:solidFill>
                <a:effectLst/>
                <a:latin typeface="+mn-lt"/>
                <a:ea typeface="+mn-ea"/>
                <a:cs typeface="+mn-cs"/>
              </a:rPr>
              <a:t>thyrocervical</a:t>
            </a:r>
            <a:r>
              <a:rPr lang="en-US" altLang="ko-KR" sz="1200" kern="1200" dirty="0" smtClean="0">
                <a:solidFill>
                  <a:schemeClr val="tx1"/>
                </a:solidFill>
                <a:effectLst/>
                <a:latin typeface="+mn-lt"/>
                <a:ea typeface="+mn-ea"/>
                <a:cs typeface="+mn-cs"/>
              </a:rPr>
              <a:t> trunk, right internal mammary artery</a:t>
            </a:r>
            <a:r>
              <a:rPr lang="ko-KR" altLang="en-US" sz="1200" kern="1200" dirty="0" smtClean="0">
                <a:solidFill>
                  <a:schemeClr val="tx1"/>
                </a:solidFill>
                <a:effectLst/>
                <a:latin typeface="+mn-lt"/>
                <a:ea typeface="+mn-ea"/>
                <a:cs typeface="+mn-cs"/>
              </a:rPr>
              <a:t>의 </a:t>
            </a:r>
            <a:r>
              <a:rPr lang="en-US" altLang="ko-KR" sz="1200" kern="1200" dirty="0" smtClean="0">
                <a:solidFill>
                  <a:schemeClr val="tx1"/>
                </a:solidFill>
                <a:effectLst/>
                <a:latin typeface="+mn-lt"/>
                <a:ea typeface="+mn-ea"/>
                <a:cs typeface="+mn-cs"/>
              </a:rPr>
              <a:t>abnormal feeding artery</a:t>
            </a:r>
            <a:r>
              <a:rPr lang="ko-KR" altLang="en-US" sz="1200" kern="1200" dirty="0" smtClean="0">
                <a:solidFill>
                  <a:schemeClr val="tx1"/>
                </a:solidFill>
                <a:effectLst/>
                <a:latin typeface="+mn-lt"/>
                <a:ea typeface="+mn-ea"/>
                <a:cs typeface="+mn-cs"/>
              </a:rPr>
              <a:t>를 </a:t>
            </a:r>
            <a:r>
              <a:rPr lang="en-US" altLang="ko-KR" sz="1200" kern="1200" dirty="0" err="1" smtClean="0">
                <a:solidFill>
                  <a:schemeClr val="tx1"/>
                </a:solidFill>
                <a:effectLst/>
                <a:latin typeface="+mn-lt"/>
                <a:ea typeface="+mn-ea"/>
                <a:cs typeface="+mn-cs"/>
              </a:rPr>
              <a:t>superselection</a:t>
            </a:r>
            <a:r>
              <a:rPr lang="ko-KR" altLang="en-US" sz="1200" kern="1200" dirty="0" smtClean="0">
                <a:solidFill>
                  <a:schemeClr val="tx1"/>
                </a:solidFill>
                <a:effectLst/>
                <a:latin typeface="+mn-lt"/>
                <a:ea typeface="+mn-ea"/>
                <a:cs typeface="+mn-cs"/>
              </a:rPr>
              <a:t>하여 </a:t>
            </a:r>
            <a:r>
              <a:rPr lang="en-US" altLang="ko-KR" sz="1200" kern="1200" dirty="0" smtClean="0">
                <a:solidFill>
                  <a:schemeClr val="tx1"/>
                </a:solidFill>
                <a:effectLst/>
                <a:latin typeface="+mn-lt"/>
                <a:ea typeface="+mn-ea"/>
                <a:cs typeface="+mn-cs"/>
              </a:rPr>
              <a:t>glue (NBCA : </a:t>
            </a:r>
            <a:r>
              <a:rPr lang="en-US" altLang="ko-KR" sz="1200" kern="1200" dirty="0" err="1" smtClean="0">
                <a:solidFill>
                  <a:schemeClr val="tx1"/>
                </a:solidFill>
                <a:effectLst/>
                <a:latin typeface="+mn-lt"/>
                <a:ea typeface="+mn-ea"/>
                <a:cs typeface="+mn-cs"/>
              </a:rPr>
              <a:t>lipiodol</a:t>
            </a:r>
            <a:r>
              <a:rPr lang="en-US" altLang="ko-KR" sz="1200" kern="1200" dirty="0" smtClean="0">
                <a:solidFill>
                  <a:schemeClr val="tx1"/>
                </a:solidFill>
                <a:effectLst/>
                <a:latin typeface="+mn-lt"/>
                <a:ea typeface="+mn-ea"/>
                <a:cs typeface="+mn-cs"/>
              </a:rPr>
              <a:t> = 0.5cc : 3cc)</a:t>
            </a:r>
            <a:r>
              <a:rPr lang="ko-KR" altLang="en-US" sz="1200" kern="1200" dirty="0" smtClean="0">
                <a:solidFill>
                  <a:schemeClr val="tx1"/>
                </a:solidFill>
                <a:effectLst/>
                <a:latin typeface="+mn-lt"/>
                <a:ea typeface="+mn-ea"/>
                <a:cs typeface="+mn-cs"/>
              </a:rPr>
              <a:t>를 사용하여 각각 </a:t>
            </a:r>
            <a:r>
              <a:rPr lang="en-US" altLang="ko-KR" sz="1200" kern="1200" dirty="0" smtClean="0">
                <a:solidFill>
                  <a:schemeClr val="tx1"/>
                </a:solidFill>
                <a:effectLst/>
                <a:latin typeface="+mn-lt"/>
                <a:ea typeface="+mn-ea"/>
                <a:cs typeface="+mn-cs"/>
              </a:rPr>
              <a:t>embolization </a:t>
            </a:r>
            <a:r>
              <a:rPr lang="ko-KR" altLang="en-US" sz="1200" kern="1200" dirty="0" smtClean="0">
                <a:solidFill>
                  <a:schemeClr val="tx1"/>
                </a:solidFill>
                <a:effectLst/>
                <a:latin typeface="+mn-lt"/>
                <a:ea typeface="+mn-ea"/>
                <a:cs typeface="+mn-cs"/>
              </a:rPr>
              <a:t>하였음</a:t>
            </a:r>
            <a:r>
              <a:rPr lang="en-US" altLang="ko-KR" sz="1200" kern="1200" dirty="0" smtClean="0">
                <a:solidFill>
                  <a:schemeClr val="tx1"/>
                </a:solidFill>
                <a:effectLst/>
                <a:latin typeface="+mn-lt"/>
                <a:ea typeface="+mn-ea"/>
                <a:cs typeface="+mn-cs"/>
              </a:rPr>
              <a:t>.</a:t>
            </a:r>
            <a:br>
              <a:rPr lang="en-US" altLang="ko-KR" sz="1200" kern="1200" dirty="0" smtClean="0">
                <a:solidFill>
                  <a:schemeClr val="tx1"/>
                </a:solidFill>
                <a:effectLst/>
                <a:latin typeface="+mn-lt"/>
                <a:ea typeface="+mn-ea"/>
                <a:cs typeface="+mn-cs"/>
              </a:rPr>
            </a:br>
            <a:endParaRPr lang="en-US"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sz="1200" kern="1200" dirty="0" smtClean="0">
                <a:solidFill>
                  <a:schemeClr val="tx1"/>
                </a:solidFill>
                <a:effectLst/>
                <a:latin typeface="+mn-lt"/>
                <a:ea typeface="+mn-ea"/>
                <a:cs typeface="+mn-cs"/>
              </a:rPr>
              <a:t>또한 </a:t>
            </a:r>
            <a:r>
              <a:rPr lang="en-US" altLang="ko-KR" sz="1200" kern="1200" dirty="0" smtClean="0">
                <a:solidFill>
                  <a:schemeClr val="tx1"/>
                </a:solidFill>
                <a:effectLst/>
                <a:latin typeface="+mn-lt"/>
                <a:ea typeface="+mn-ea"/>
                <a:cs typeface="+mn-cs"/>
              </a:rPr>
              <a:t>5F catheter</a:t>
            </a:r>
            <a:r>
              <a:rPr lang="ko-KR" altLang="en-US" sz="1200" kern="1200" dirty="0" smtClean="0">
                <a:solidFill>
                  <a:schemeClr val="tx1"/>
                </a:solidFill>
                <a:effectLst/>
                <a:latin typeface="+mn-lt"/>
                <a:ea typeface="+mn-ea"/>
                <a:cs typeface="+mn-cs"/>
              </a:rPr>
              <a:t>를 </a:t>
            </a:r>
            <a:r>
              <a:rPr lang="en-US" altLang="ko-KR" sz="1200" kern="1200" dirty="0" smtClean="0">
                <a:solidFill>
                  <a:schemeClr val="tx1"/>
                </a:solidFill>
                <a:effectLst/>
                <a:latin typeface="+mn-lt"/>
                <a:ea typeface="+mn-ea"/>
                <a:cs typeface="+mn-cs"/>
              </a:rPr>
              <a:t>right SCA</a:t>
            </a:r>
            <a:r>
              <a:rPr lang="ko-KR" altLang="en-US" sz="1200" kern="1200" dirty="0" smtClean="0">
                <a:solidFill>
                  <a:schemeClr val="tx1"/>
                </a:solidFill>
                <a:effectLst/>
                <a:latin typeface="+mn-lt"/>
                <a:ea typeface="+mn-ea"/>
                <a:cs typeface="+mn-cs"/>
              </a:rPr>
              <a:t>에서 더 전진하여 </a:t>
            </a:r>
            <a:r>
              <a:rPr lang="en-US" altLang="ko-KR" sz="1200" kern="1200" dirty="0" err="1" smtClean="0">
                <a:solidFill>
                  <a:schemeClr val="tx1"/>
                </a:solidFill>
                <a:effectLst/>
                <a:latin typeface="+mn-lt"/>
                <a:ea typeface="+mn-ea"/>
                <a:cs typeface="+mn-cs"/>
              </a:rPr>
              <a:t>microcatheter</a:t>
            </a:r>
            <a:r>
              <a:rPr lang="ko-KR" altLang="en-US" sz="1200" kern="1200" dirty="0" smtClean="0">
                <a:solidFill>
                  <a:schemeClr val="tx1"/>
                </a:solidFill>
                <a:effectLst/>
                <a:latin typeface="+mn-lt"/>
                <a:ea typeface="+mn-ea"/>
                <a:cs typeface="+mn-cs"/>
              </a:rPr>
              <a:t>로 </a:t>
            </a:r>
            <a:r>
              <a:rPr lang="en-US" altLang="ko-KR" sz="1200" kern="1200" dirty="0" smtClean="0">
                <a:solidFill>
                  <a:schemeClr val="tx1"/>
                </a:solidFill>
                <a:effectLst/>
                <a:latin typeface="+mn-lt"/>
                <a:ea typeface="+mn-ea"/>
                <a:cs typeface="+mn-cs"/>
              </a:rPr>
              <a:t>right superior </a:t>
            </a:r>
            <a:r>
              <a:rPr lang="en-US" altLang="ko-KR" sz="1200" kern="1200" dirty="0" err="1" smtClean="0">
                <a:solidFill>
                  <a:schemeClr val="tx1"/>
                </a:solidFill>
                <a:effectLst/>
                <a:latin typeface="+mn-lt"/>
                <a:ea typeface="+mn-ea"/>
                <a:cs typeface="+mn-cs"/>
              </a:rPr>
              <a:t>throacic</a:t>
            </a:r>
            <a:r>
              <a:rPr lang="en-US" altLang="ko-KR" sz="1200" kern="1200" dirty="0" smtClean="0">
                <a:solidFill>
                  <a:schemeClr val="tx1"/>
                </a:solidFill>
                <a:effectLst/>
                <a:latin typeface="+mn-lt"/>
                <a:ea typeface="+mn-ea"/>
                <a:cs typeface="+mn-cs"/>
              </a:rPr>
              <a:t> artery, lateral thoracic artery</a:t>
            </a:r>
            <a:r>
              <a:rPr lang="ko-KR" altLang="en-US" sz="1200" kern="1200" dirty="0" smtClean="0">
                <a:solidFill>
                  <a:schemeClr val="tx1"/>
                </a:solidFill>
                <a:effectLst/>
                <a:latin typeface="+mn-lt"/>
                <a:ea typeface="+mn-ea"/>
                <a:cs typeface="+mn-cs"/>
              </a:rPr>
              <a:t>로 생각되는 혈관들을 </a:t>
            </a:r>
            <a:r>
              <a:rPr lang="en-US" altLang="ko-KR" sz="1200" kern="1200" dirty="0" smtClean="0">
                <a:solidFill>
                  <a:schemeClr val="tx1"/>
                </a:solidFill>
                <a:effectLst/>
                <a:latin typeface="+mn-lt"/>
                <a:ea typeface="+mn-ea"/>
                <a:cs typeface="+mn-cs"/>
              </a:rPr>
              <a:t>selection</a:t>
            </a:r>
            <a:r>
              <a:rPr lang="ko-KR" altLang="en-US" sz="1200" kern="1200" dirty="0" smtClean="0">
                <a:solidFill>
                  <a:schemeClr val="tx1"/>
                </a:solidFill>
                <a:effectLst/>
                <a:latin typeface="+mn-lt"/>
                <a:ea typeface="+mn-ea"/>
                <a:cs typeface="+mn-cs"/>
              </a:rPr>
              <a:t>하고 </a:t>
            </a:r>
            <a:r>
              <a:rPr lang="en-US" altLang="ko-KR" sz="1200" kern="1200" dirty="0" smtClean="0">
                <a:solidFill>
                  <a:schemeClr val="tx1"/>
                </a:solidFill>
                <a:effectLst/>
                <a:latin typeface="+mn-lt"/>
                <a:ea typeface="+mn-ea"/>
                <a:cs typeface="+mn-cs"/>
              </a:rPr>
              <a:t>PVA particle (Contour 300~500um, 500~700um)</a:t>
            </a:r>
            <a:r>
              <a:rPr lang="ko-KR" altLang="en-US" sz="1200" kern="1200" dirty="0" smtClean="0">
                <a:solidFill>
                  <a:schemeClr val="tx1"/>
                </a:solidFill>
                <a:effectLst/>
                <a:latin typeface="+mn-lt"/>
                <a:ea typeface="+mn-ea"/>
                <a:cs typeface="+mn-cs"/>
              </a:rPr>
              <a:t>를 사용하여 </a:t>
            </a:r>
            <a:r>
              <a:rPr lang="en-US" altLang="ko-KR" sz="1200" kern="1200" dirty="0" smtClean="0">
                <a:solidFill>
                  <a:schemeClr val="tx1"/>
                </a:solidFill>
                <a:effectLst/>
                <a:latin typeface="+mn-lt"/>
                <a:ea typeface="+mn-ea"/>
                <a:cs typeface="+mn-cs"/>
              </a:rPr>
              <a:t>embolization </a:t>
            </a:r>
            <a:r>
              <a:rPr lang="ko-KR" altLang="en-US" sz="1200" kern="1200" dirty="0" smtClean="0">
                <a:solidFill>
                  <a:schemeClr val="tx1"/>
                </a:solidFill>
                <a:effectLst/>
                <a:latin typeface="+mn-lt"/>
                <a:ea typeface="+mn-ea"/>
                <a:cs typeface="+mn-cs"/>
              </a:rPr>
              <a:t>하였음</a:t>
            </a:r>
            <a:r>
              <a:rPr lang="en-US" altLang="ko-KR" sz="1200" kern="1200" dirty="0" smtClean="0">
                <a:solidFill>
                  <a:schemeClr val="tx1"/>
                </a:solidFill>
                <a:effectLst/>
                <a:latin typeface="+mn-lt"/>
                <a:ea typeface="+mn-ea"/>
                <a:cs typeface="+mn-cs"/>
              </a:rPr>
              <a:t>.</a:t>
            </a:r>
            <a:br>
              <a:rPr lang="en-US" altLang="ko-KR" sz="1200" kern="1200" dirty="0" smtClean="0">
                <a:solidFill>
                  <a:schemeClr val="tx1"/>
                </a:solidFill>
                <a:effectLst/>
                <a:latin typeface="+mn-lt"/>
                <a:ea typeface="+mn-ea"/>
                <a:cs typeface="+mn-cs"/>
              </a:rPr>
            </a:br>
            <a:r>
              <a:rPr lang="en-US" altLang="ko-KR" sz="1200" kern="1200" dirty="0" smtClean="0">
                <a:solidFill>
                  <a:schemeClr val="tx1"/>
                </a:solidFill>
                <a:effectLst/>
                <a:latin typeface="+mn-lt"/>
                <a:ea typeface="+mn-ea"/>
                <a:cs typeface="+mn-cs"/>
              </a:rPr>
              <a:t>Completion angiogram </a:t>
            </a:r>
            <a:r>
              <a:rPr lang="ko-KR" altLang="en-US" sz="1200" kern="1200" dirty="0" smtClean="0">
                <a:solidFill>
                  <a:schemeClr val="tx1"/>
                </a:solidFill>
                <a:effectLst/>
                <a:latin typeface="+mn-lt"/>
                <a:ea typeface="+mn-ea"/>
                <a:cs typeface="+mn-cs"/>
              </a:rPr>
              <a:t>상 해당 혈관들은 </a:t>
            </a:r>
            <a:r>
              <a:rPr lang="en-US" altLang="ko-KR" sz="1200" kern="1200" dirty="0" smtClean="0">
                <a:solidFill>
                  <a:schemeClr val="tx1"/>
                </a:solidFill>
                <a:effectLst/>
                <a:latin typeface="+mn-lt"/>
                <a:ea typeface="+mn-ea"/>
                <a:cs typeface="+mn-cs"/>
              </a:rPr>
              <a:t>complete hemostasis </a:t>
            </a:r>
            <a:r>
              <a:rPr lang="ko-KR" altLang="en-US" sz="1200" kern="1200" dirty="0" smtClean="0">
                <a:solidFill>
                  <a:schemeClr val="tx1"/>
                </a:solidFill>
                <a:effectLst/>
                <a:latin typeface="+mn-lt"/>
                <a:ea typeface="+mn-ea"/>
                <a:cs typeface="+mn-cs"/>
              </a:rPr>
              <a:t>되었음</a:t>
            </a:r>
            <a:r>
              <a:rPr lang="en-US" altLang="ko-KR" sz="1200" kern="1200" dirty="0" smtClean="0">
                <a:solidFill>
                  <a:schemeClr val="tx1"/>
                </a:solidFill>
                <a:effectLst/>
                <a:latin typeface="+mn-lt"/>
                <a:ea typeface="+mn-ea"/>
                <a:cs typeface="+mn-cs"/>
              </a:rPr>
              <a:t>.</a:t>
            </a:r>
            <a:br>
              <a:rPr lang="en-US" altLang="ko-KR" sz="1200" kern="1200" dirty="0" smtClean="0">
                <a:solidFill>
                  <a:schemeClr val="tx1"/>
                </a:solidFill>
                <a:effectLst/>
                <a:latin typeface="+mn-lt"/>
                <a:ea typeface="+mn-ea"/>
                <a:cs typeface="+mn-cs"/>
              </a:rPr>
            </a:br>
            <a:endParaRPr lang="en-US" altLang="ko-KR" sz="1200" kern="1200" dirty="0" smtClean="0">
              <a:solidFill>
                <a:schemeClr val="tx1"/>
              </a:solidFill>
              <a:effectLst/>
              <a:latin typeface="+mn-lt"/>
              <a:ea typeface="+mn-ea"/>
              <a:cs typeface="+mn-cs"/>
            </a:endParaRP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Puncture site</a:t>
            </a:r>
            <a:r>
              <a:rPr lang="ko-KR" altLang="en-US" sz="1200" kern="1200" dirty="0" smtClean="0">
                <a:solidFill>
                  <a:schemeClr val="tx1"/>
                </a:solidFill>
                <a:effectLst/>
                <a:latin typeface="+mn-lt"/>
                <a:ea typeface="+mn-ea"/>
                <a:cs typeface="+mn-cs"/>
              </a:rPr>
              <a:t>는 </a:t>
            </a:r>
            <a:r>
              <a:rPr lang="en-US" altLang="ko-KR" sz="1200" kern="1200" dirty="0" err="1" smtClean="0">
                <a:solidFill>
                  <a:schemeClr val="tx1"/>
                </a:solidFill>
                <a:effectLst/>
                <a:latin typeface="+mn-lt"/>
                <a:ea typeface="+mn-ea"/>
                <a:cs typeface="+mn-cs"/>
              </a:rPr>
              <a:t>Perclose</a:t>
            </a:r>
            <a:r>
              <a:rPr lang="en-US" altLang="ko-KR" sz="1200" kern="1200" dirty="0" smtClean="0">
                <a:solidFill>
                  <a:schemeClr val="tx1"/>
                </a:solidFill>
                <a:effectLst/>
                <a:latin typeface="+mn-lt"/>
                <a:ea typeface="+mn-ea"/>
                <a:cs typeface="+mn-cs"/>
              </a:rPr>
              <a:t> </a:t>
            </a:r>
            <a:r>
              <a:rPr lang="en-US" altLang="ko-KR" sz="1200" kern="1200" dirty="0" err="1" smtClean="0">
                <a:solidFill>
                  <a:schemeClr val="tx1"/>
                </a:solidFill>
                <a:effectLst/>
                <a:latin typeface="+mn-lt"/>
                <a:ea typeface="+mn-ea"/>
                <a:cs typeface="+mn-cs"/>
              </a:rPr>
              <a:t>proglide</a:t>
            </a:r>
            <a:r>
              <a:rPr lang="ko-KR" altLang="en-US" sz="1200" kern="1200" dirty="0" smtClean="0">
                <a:solidFill>
                  <a:schemeClr val="tx1"/>
                </a:solidFill>
                <a:effectLst/>
                <a:latin typeface="+mn-lt"/>
                <a:ea typeface="+mn-ea"/>
                <a:cs typeface="+mn-cs"/>
              </a:rPr>
              <a:t>를 이용하여 지혈하였음</a:t>
            </a:r>
            <a:r>
              <a:rPr lang="en-US" altLang="ko-KR" sz="1200" kern="1200" dirty="0" smtClean="0">
                <a:solidFill>
                  <a:schemeClr val="tx1"/>
                </a:solidFill>
                <a:effectLst/>
                <a:latin typeface="+mn-lt"/>
                <a:ea typeface="+mn-ea"/>
                <a:cs typeface="+mn-cs"/>
              </a:rPr>
              <a:t>.</a:t>
            </a:r>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12</a:t>
            </a:fld>
            <a:endParaRPr lang="ko-KR" altLang="en-US"/>
          </a:p>
        </p:txBody>
      </p:sp>
    </p:spTree>
    <p:extLst>
      <p:ext uri="{BB962C8B-B14F-4D97-AF65-F5344CB8AC3E}">
        <p14:creationId xmlns:p14="http://schemas.microsoft.com/office/powerpoint/2010/main" val="2728149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solidFill>
                  <a:srgbClr val="FF0000"/>
                </a:solidFill>
              </a:rPr>
              <a:t>일단 지혈을 하면서 다시 </a:t>
            </a:r>
            <a:r>
              <a:rPr lang="en-US" altLang="ko-KR" dirty="0" smtClean="0">
                <a:solidFill>
                  <a:srgbClr val="FF0000"/>
                </a:solidFill>
              </a:rPr>
              <a:t>CT review</a:t>
            </a:r>
            <a:r>
              <a:rPr lang="ko-KR" altLang="en-US" dirty="0" smtClean="0">
                <a:solidFill>
                  <a:srgbClr val="FF0000"/>
                </a:solidFill>
              </a:rPr>
              <a:t>를 하였습니다</a:t>
            </a:r>
            <a:r>
              <a:rPr lang="en-US" altLang="ko-KR" dirty="0" smtClean="0">
                <a:solidFill>
                  <a:srgbClr val="FF0000"/>
                </a:solidFill>
              </a:rPr>
              <a:t>.</a:t>
            </a:r>
          </a:p>
          <a:p>
            <a:endParaRPr lang="en-US" altLang="ko-KR" dirty="0" smtClean="0">
              <a:solidFill>
                <a:srgbClr val="FF0000"/>
              </a:solidFill>
            </a:endParaRPr>
          </a:p>
          <a:p>
            <a:r>
              <a:rPr lang="en-US" altLang="ko-KR" dirty="0" smtClean="0">
                <a:solidFill>
                  <a:srgbClr val="FF0000"/>
                </a:solidFill>
              </a:rPr>
              <a:t>Bronchial</a:t>
            </a:r>
            <a:r>
              <a:rPr lang="ko-KR" altLang="en-US" dirty="0" smtClean="0">
                <a:solidFill>
                  <a:srgbClr val="FF0000"/>
                </a:solidFill>
              </a:rPr>
              <a:t> </a:t>
            </a:r>
            <a:r>
              <a:rPr lang="en-US" altLang="ko-KR" dirty="0" smtClean="0">
                <a:solidFill>
                  <a:srgbClr val="FF0000"/>
                </a:solidFill>
              </a:rPr>
              <a:t>artery aneurysm</a:t>
            </a:r>
            <a:r>
              <a:rPr lang="ko-KR" altLang="en-US" dirty="0" smtClean="0">
                <a:solidFill>
                  <a:srgbClr val="FF0000"/>
                </a:solidFill>
              </a:rPr>
              <a:t>이 관찰되고 </a:t>
            </a:r>
            <a:r>
              <a:rPr lang="en-US" altLang="ko-KR" dirty="0" smtClean="0">
                <a:solidFill>
                  <a:srgbClr val="FF0000"/>
                </a:solidFill>
              </a:rPr>
              <a:t>pulmonary trunk</a:t>
            </a:r>
            <a:r>
              <a:rPr lang="ko-KR" altLang="en-US" dirty="0" smtClean="0">
                <a:solidFill>
                  <a:srgbClr val="FF0000"/>
                </a:solidFill>
              </a:rPr>
              <a:t>를 자세히 보시면 </a:t>
            </a:r>
            <a:r>
              <a:rPr lang="en-US" altLang="ko-KR" dirty="0" smtClean="0">
                <a:solidFill>
                  <a:srgbClr val="FF0000"/>
                </a:solidFill>
              </a:rPr>
              <a:t>right pulmonary artery </a:t>
            </a:r>
            <a:r>
              <a:rPr lang="ko-KR" altLang="en-US" dirty="0" smtClean="0">
                <a:solidFill>
                  <a:srgbClr val="FF0000"/>
                </a:solidFill>
              </a:rPr>
              <a:t>가 관찰되지 않습니다</a:t>
            </a:r>
            <a:r>
              <a:rPr lang="en-US" altLang="ko-KR" dirty="0" smtClean="0">
                <a:solidFill>
                  <a:srgbClr val="FF0000"/>
                </a:solidFill>
              </a:rPr>
              <a:t>.</a:t>
            </a:r>
          </a:p>
          <a:p>
            <a:endParaRPr lang="en-US" altLang="ko-KR" dirty="0" smtClean="0">
              <a:solidFill>
                <a:srgbClr val="FF0000"/>
              </a:solidFill>
            </a:endParaRPr>
          </a:p>
          <a:p>
            <a:r>
              <a:rPr lang="en-US" altLang="ko-KR" dirty="0" smtClean="0">
                <a:solidFill>
                  <a:srgbClr val="FF0000"/>
                </a:solidFill>
              </a:rPr>
              <a:t>hypertrophic change of right intercostal arteries and right subclavian artery (</a:t>
            </a:r>
            <a:r>
              <a:rPr lang="ko-KR" altLang="en-US" dirty="0" smtClean="0">
                <a:solidFill>
                  <a:srgbClr val="FF0000"/>
                </a:solidFill>
              </a:rPr>
              <a:t>사진</a:t>
            </a:r>
            <a:r>
              <a:rPr lang="en-US" altLang="ko-KR" dirty="0" smtClean="0">
                <a:solidFill>
                  <a:srgbClr val="FF0000"/>
                </a:solidFill>
              </a:rPr>
              <a:t>)</a:t>
            </a:r>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13</a:t>
            </a:fld>
            <a:endParaRPr lang="ko-KR" altLang="en-US"/>
          </a:p>
        </p:txBody>
      </p:sp>
    </p:spTree>
    <p:extLst>
      <p:ext uri="{BB962C8B-B14F-4D97-AF65-F5344CB8AC3E}">
        <p14:creationId xmlns:p14="http://schemas.microsoft.com/office/powerpoint/2010/main" val="1611528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solidFill>
                  <a:srgbClr val="FF0000"/>
                </a:solidFill>
              </a:rPr>
              <a:t>3</a:t>
            </a:r>
            <a:r>
              <a:rPr lang="ko-KR" altLang="en-US" dirty="0" smtClean="0">
                <a:solidFill>
                  <a:srgbClr val="FF0000"/>
                </a:solidFill>
              </a:rPr>
              <a:t>년 전 </a:t>
            </a:r>
            <a:r>
              <a:rPr lang="ko-KR" altLang="en-US" dirty="0" err="1" smtClean="0">
                <a:solidFill>
                  <a:srgbClr val="FF0000"/>
                </a:solidFill>
              </a:rPr>
              <a:t>타병원에서</a:t>
            </a:r>
            <a:r>
              <a:rPr lang="ko-KR" altLang="en-US" dirty="0" smtClean="0">
                <a:solidFill>
                  <a:srgbClr val="FF0000"/>
                </a:solidFill>
              </a:rPr>
              <a:t> 그리고 본원에서 </a:t>
            </a:r>
            <a:r>
              <a:rPr lang="en-US" altLang="ko-KR" dirty="0" smtClean="0">
                <a:solidFill>
                  <a:srgbClr val="FF0000"/>
                </a:solidFill>
              </a:rPr>
              <a:t>2</a:t>
            </a:r>
            <a:r>
              <a:rPr lang="ko-KR" altLang="en-US" dirty="0" smtClean="0">
                <a:solidFill>
                  <a:srgbClr val="FF0000"/>
                </a:solidFill>
              </a:rPr>
              <a:t>차례방문하며 총 </a:t>
            </a:r>
            <a:r>
              <a:rPr lang="en-US" altLang="ko-KR" dirty="0" smtClean="0">
                <a:solidFill>
                  <a:srgbClr val="FF0000"/>
                </a:solidFill>
              </a:rPr>
              <a:t>3</a:t>
            </a:r>
            <a:r>
              <a:rPr lang="ko-KR" altLang="en-US" dirty="0" smtClean="0">
                <a:solidFill>
                  <a:srgbClr val="FF0000"/>
                </a:solidFill>
              </a:rPr>
              <a:t>회 </a:t>
            </a:r>
            <a:r>
              <a:rPr lang="en-US" altLang="ko-KR" dirty="0" smtClean="0">
                <a:solidFill>
                  <a:srgbClr val="FF0000"/>
                </a:solidFill>
              </a:rPr>
              <a:t>CT</a:t>
            </a:r>
            <a:r>
              <a:rPr lang="ko-KR" altLang="en-US" dirty="0" smtClean="0">
                <a:solidFill>
                  <a:srgbClr val="FF0000"/>
                </a:solidFill>
              </a:rPr>
              <a:t>를 시행했지만 </a:t>
            </a:r>
            <a:r>
              <a:rPr lang="ko-KR" altLang="en-US" dirty="0" err="1" smtClean="0">
                <a:solidFill>
                  <a:srgbClr val="FF0000"/>
                </a:solidFill>
              </a:rPr>
              <a:t>발견못하고</a:t>
            </a:r>
            <a:r>
              <a:rPr lang="ko-KR" altLang="en-US" dirty="0" smtClean="0">
                <a:solidFill>
                  <a:srgbClr val="FF0000"/>
                </a:solidFill>
              </a:rPr>
              <a:t> 결국 대량 객혈 후에 </a:t>
            </a:r>
            <a:r>
              <a:rPr lang="en-US" altLang="ko-KR" dirty="0" smtClean="0">
                <a:solidFill>
                  <a:srgbClr val="FF0000"/>
                </a:solidFill>
              </a:rPr>
              <a:t>unilateral agenesis</a:t>
            </a:r>
            <a:r>
              <a:rPr lang="en-US" altLang="ko-KR" baseline="0" dirty="0" smtClean="0">
                <a:solidFill>
                  <a:srgbClr val="FF0000"/>
                </a:solidFill>
              </a:rPr>
              <a:t> of pulmonary artery</a:t>
            </a:r>
            <a:r>
              <a:rPr lang="ko-KR" altLang="en-US" baseline="0" dirty="0" smtClean="0">
                <a:solidFill>
                  <a:srgbClr val="FF0000"/>
                </a:solidFill>
              </a:rPr>
              <a:t>로 진단하였습니다</a:t>
            </a:r>
            <a:r>
              <a:rPr lang="en-US" altLang="ko-KR" baseline="0" dirty="0" smtClean="0">
                <a:solidFill>
                  <a:srgbClr val="FF0000"/>
                </a:solidFill>
              </a:rPr>
              <a:t>.</a:t>
            </a:r>
            <a:endParaRPr lang="en-US" altLang="ko-KR" dirty="0" smtClean="0">
              <a:solidFill>
                <a:srgbClr val="FF0000"/>
              </a:solidFill>
            </a:endParaRPr>
          </a:p>
          <a:p>
            <a:endParaRPr lang="en-US" altLang="ko-KR" dirty="0" smtClean="0">
              <a:solidFill>
                <a:srgbClr val="FF0000"/>
              </a:solidFill>
            </a:endParaRPr>
          </a:p>
          <a:p>
            <a:r>
              <a:rPr lang="en-US" altLang="ko-KR" dirty="0" smtClean="0">
                <a:solidFill>
                  <a:srgbClr val="FF0000"/>
                </a:solidFill>
              </a:rPr>
              <a:t>hypertrophic change of right intercostal arteries and right subclavian artery (</a:t>
            </a:r>
            <a:r>
              <a:rPr lang="ko-KR" altLang="en-US" dirty="0" smtClean="0">
                <a:solidFill>
                  <a:srgbClr val="FF0000"/>
                </a:solidFill>
              </a:rPr>
              <a:t>사진</a:t>
            </a:r>
            <a:r>
              <a:rPr lang="en-US" altLang="ko-KR" dirty="0" smtClean="0">
                <a:solidFill>
                  <a:srgbClr val="FF0000"/>
                </a:solidFill>
              </a:rPr>
              <a:t>)</a:t>
            </a:r>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14</a:t>
            </a:fld>
            <a:endParaRPr lang="ko-KR" altLang="en-US"/>
          </a:p>
        </p:txBody>
      </p:sp>
    </p:spTree>
    <p:extLst>
      <p:ext uri="{BB962C8B-B14F-4D97-AF65-F5344CB8AC3E}">
        <p14:creationId xmlns:p14="http://schemas.microsoft.com/office/powerpoint/2010/main" val="1611528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sz="1200" kern="1200" dirty="0" smtClean="0">
                <a:solidFill>
                  <a:schemeClr val="tx1"/>
                </a:solidFill>
                <a:effectLst/>
                <a:latin typeface="+mn-lt"/>
                <a:ea typeface="+mn-ea"/>
                <a:cs typeface="+mn-cs"/>
              </a:rPr>
              <a:t>문헌 고찰 결과 심기형이나 </a:t>
            </a:r>
            <a:r>
              <a:rPr lang="ko-KR" altLang="en-US" sz="1200" kern="1200" dirty="0" err="1" smtClean="0">
                <a:solidFill>
                  <a:schemeClr val="tx1"/>
                </a:solidFill>
                <a:effectLst/>
                <a:latin typeface="+mn-lt"/>
                <a:ea typeface="+mn-ea"/>
                <a:cs typeface="+mn-cs"/>
              </a:rPr>
              <a:t>폐고혈압</a:t>
            </a:r>
            <a:r>
              <a:rPr lang="ko-KR" altLang="en-US" sz="1200" kern="1200" dirty="0" smtClean="0">
                <a:solidFill>
                  <a:schemeClr val="tx1"/>
                </a:solidFill>
                <a:effectLst/>
                <a:latin typeface="+mn-lt"/>
                <a:ea typeface="+mn-ea"/>
                <a:cs typeface="+mn-cs"/>
              </a:rPr>
              <a:t> 동반이 있을 수 있어 </a:t>
            </a:r>
            <a:r>
              <a:rPr lang="ko-KR" altLang="en-US" sz="1200" kern="1200" dirty="0" err="1" smtClean="0">
                <a:solidFill>
                  <a:schemeClr val="tx1"/>
                </a:solidFill>
                <a:effectLst/>
                <a:latin typeface="+mn-lt"/>
                <a:ea typeface="+mn-ea"/>
                <a:cs typeface="+mn-cs"/>
              </a:rPr>
              <a:t>심초음파를</a:t>
            </a:r>
            <a:r>
              <a:rPr lang="ko-KR" altLang="en-US" sz="1200" kern="1200" dirty="0" smtClean="0">
                <a:solidFill>
                  <a:schemeClr val="tx1"/>
                </a:solidFill>
                <a:effectLst/>
                <a:latin typeface="+mn-lt"/>
                <a:ea typeface="+mn-ea"/>
                <a:cs typeface="+mn-cs"/>
              </a:rPr>
              <a:t> 시행했고 다행히 기형이나 </a:t>
            </a:r>
            <a:r>
              <a:rPr lang="ko-KR" altLang="en-US" sz="1200" kern="1200" dirty="0" err="1" smtClean="0">
                <a:solidFill>
                  <a:schemeClr val="tx1"/>
                </a:solidFill>
                <a:effectLst/>
                <a:latin typeface="+mn-lt"/>
                <a:ea typeface="+mn-ea"/>
                <a:cs typeface="+mn-cs"/>
              </a:rPr>
              <a:t>폐고혈압은</a:t>
            </a:r>
            <a:r>
              <a:rPr lang="ko-KR" altLang="en-US" sz="1200" kern="1200" dirty="0" smtClean="0">
                <a:solidFill>
                  <a:schemeClr val="tx1"/>
                </a:solidFill>
                <a:effectLst/>
                <a:latin typeface="+mn-lt"/>
                <a:ea typeface="+mn-ea"/>
                <a:cs typeface="+mn-cs"/>
              </a:rPr>
              <a:t> 관찰되지 않았습니다</a:t>
            </a:r>
            <a:r>
              <a:rPr lang="en-US" altLang="ko-KR" sz="1200" kern="1200" dirty="0" smtClean="0">
                <a:solidFill>
                  <a:schemeClr val="tx1"/>
                </a:solidFill>
                <a:effectLst/>
                <a:latin typeface="+mn-lt"/>
                <a:ea typeface="+mn-ea"/>
                <a:cs typeface="+mn-cs"/>
              </a:rPr>
              <a:t>.</a:t>
            </a:r>
          </a:p>
          <a:p>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In literature reviews, most patients were associated with other cardiovascular abnormalities, we check transthoracic echocardiography, there is no evidence of other anomalies such as arterial septal defect</a:t>
            </a:r>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15</a:t>
            </a:fld>
            <a:endParaRPr lang="ko-KR" altLang="en-US"/>
          </a:p>
        </p:txBody>
      </p:sp>
    </p:spTree>
    <p:extLst>
      <p:ext uri="{BB962C8B-B14F-4D97-AF65-F5344CB8AC3E}">
        <p14:creationId xmlns:p14="http://schemas.microsoft.com/office/powerpoint/2010/main" val="3271787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smtClean="0"/>
              <a:t>결국 심기형이 동반되지 않은 </a:t>
            </a:r>
            <a:r>
              <a:rPr lang="en-US" altLang="ko-KR" dirty="0" smtClean="0"/>
              <a:t>isolated Unilateral Agenesis(absence) Of Pulmonary Artery</a:t>
            </a:r>
            <a:r>
              <a:rPr lang="ko-KR" altLang="en-US" dirty="0" smtClean="0"/>
              <a:t>로 진단하였고</a:t>
            </a:r>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16</a:t>
            </a:fld>
            <a:endParaRPr lang="ko-KR" altLang="en-US"/>
          </a:p>
        </p:txBody>
      </p:sp>
    </p:spTree>
    <p:extLst>
      <p:ext uri="{BB962C8B-B14F-4D97-AF65-F5344CB8AC3E}">
        <p14:creationId xmlns:p14="http://schemas.microsoft.com/office/powerpoint/2010/main" val="914883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대부분의</a:t>
            </a:r>
            <a:r>
              <a:rPr lang="en-US" altLang="ko-KR" dirty="0" smtClean="0"/>
              <a:t> case</a:t>
            </a:r>
            <a:r>
              <a:rPr lang="ko-KR" altLang="en-US" dirty="0" smtClean="0"/>
              <a:t>에서 반복적인 객혈 및 출혈로 인한 생명의 위협에 대한 보고가 있고 </a:t>
            </a:r>
            <a:r>
              <a:rPr lang="ko-KR" altLang="en-US" dirty="0" err="1" smtClean="0"/>
              <a:t>환자역시</a:t>
            </a:r>
            <a:r>
              <a:rPr lang="ko-KR" altLang="en-US" dirty="0" smtClean="0"/>
              <a:t> 반복적인 객혈이 있었고 치명적인</a:t>
            </a:r>
            <a:r>
              <a:rPr lang="en-US" altLang="ko-KR" dirty="0" smtClean="0"/>
              <a:t> </a:t>
            </a:r>
            <a:r>
              <a:rPr lang="ko-KR" altLang="en-US" dirty="0" smtClean="0"/>
              <a:t>출혈로 인한 위험을 줄이기 위해 </a:t>
            </a:r>
            <a:r>
              <a:rPr lang="en-US" altLang="ko-KR" dirty="0" err="1" smtClean="0"/>
              <a:t>Rt.pneumonectomy</a:t>
            </a:r>
            <a:r>
              <a:rPr lang="ko-KR" altLang="en-US" dirty="0" smtClean="0"/>
              <a:t>를 시행하였습니다</a:t>
            </a:r>
            <a:r>
              <a:rPr lang="en-US" altLang="ko-KR" dirty="0" smtClean="0"/>
              <a:t>.</a:t>
            </a:r>
          </a:p>
          <a:p>
            <a:endParaRPr lang="en-US" altLang="ko-KR" dirty="0" smtClean="0"/>
          </a:p>
          <a:p>
            <a:r>
              <a:rPr lang="en-US" altLang="ko-KR" dirty="0" smtClean="0"/>
              <a:t>Most cases of patients in whom treated with SECA experienced recurrent hemoptysis, we also performed right pneumonectomy to prevent fatal events </a:t>
            </a:r>
            <a:r>
              <a:rPr lang="en-US" altLang="ko-KR" dirty="0" err="1" smtClean="0"/>
              <a:t>subsequantely</a:t>
            </a:r>
            <a:r>
              <a:rPr lang="en-US" altLang="ko-KR" dirty="0" smtClean="0"/>
              <a:t>. </a:t>
            </a:r>
            <a:endParaRPr lang="ko-KR" altLang="en-US" dirty="0" smtClean="0"/>
          </a:p>
          <a:p>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17</a:t>
            </a:fld>
            <a:endParaRPr lang="ko-KR" altLang="en-US"/>
          </a:p>
        </p:txBody>
      </p:sp>
    </p:spTree>
    <p:extLst>
      <p:ext uri="{BB962C8B-B14F-4D97-AF65-F5344CB8AC3E}">
        <p14:creationId xmlns:p14="http://schemas.microsoft.com/office/powerpoint/2010/main" val="2028354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Isolated unilateral agenesis of pulmonary</a:t>
            </a:r>
            <a:r>
              <a:rPr lang="en-US" altLang="ko-KR" baseline="0" dirty="0" smtClean="0"/>
              <a:t> artery, UAPA</a:t>
            </a:r>
            <a:r>
              <a:rPr lang="ko-KR" altLang="en-US" baseline="0" dirty="0" smtClean="0"/>
              <a:t>에 대한 간단한 </a:t>
            </a:r>
            <a:r>
              <a:rPr lang="ko-KR" altLang="en-US" dirty="0" smtClean="0"/>
              <a:t>리뷰입니다</a:t>
            </a:r>
            <a:r>
              <a:rPr lang="en-US" altLang="ko-KR" dirty="0" smtClean="0"/>
              <a:t>.</a:t>
            </a:r>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19</a:t>
            </a:fld>
            <a:endParaRPr lang="ko-KR" altLang="en-US"/>
          </a:p>
        </p:txBody>
      </p:sp>
    </p:spTree>
    <p:extLst>
      <p:ext uri="{BB962C8B-B14F-4D97-AF65-F5344CB8AC3E}">
        <p14:creationId xmlns:p14="http://schemas.microsoft.com/office/powerpoint/2010/main" val="2753313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1868</a:t>
            </a:r>
            <a:r>
              <a:rPr lang="ko-KR" altLang="en-US" dirty="0" smtClean="0"/>
              <a:t>년</a:t>
            </a:r>
            <a:r>
              <a:rPr lang="ko-KR" altLang="en-US" baseline="0" dirty="0" smtClean="0"/>
              <a:t> 부터 </a:t>
            </a:r>
            <a:r>
              <a:rPr lang="en-US" altLang="ko-KR" dirty="0" smtClean="0"/>
              <a:t>2010</a:t>
            </a:r>
            <a:r>
              <a:rPr lang="ko-KR" altLang="en-US" dirty="0" smtClean="0"/>
              <a:t>년 까지 </a:t>
            </a:r>
            <a:r>
              <a:rPr lang="en-US" altLang="ko-KR" dirty="0" smtClean="0"/>
              <a:t>350case</a:t>
            </a:r>
            <a:r>
              <a:rPr lang="ko-KR" altLang="en-US" dirty="0" smtClean="0"/>
              <a:t>가 보고되었고 대부분 선천성 심기형과 동반되어 있었습니다</a:t>
            </a:r>
            <a:r>
              <a:rPr lang="en-US" altLang="ko-KR" dirty="0" smtClean="0"/>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30%</a:t>
            </a:r>
            <a:r>
              <a:rPr lang="ko-KR" altLang="en-US" dirty="0" smtClean="0"/>
              <a:t>정도가 심기형이 동반되지 않았는데 이 경우 증상이 경미하여 대부분 성인이 될 때까지 진단되지 않습니다</a:t>
            </a:r>
            <a:r>
              <a:rPr lang="en-US" altLang="ko-KR" dirty="0" smtClean="0"/>
              <a:t>.</a:t>
            </a:r>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smtClean="0"/>
              <a:t>이러한 </a:t>
            </a:r>
            <a:r>
              <a:rPr lang="en-US" altLang="ko-KR" dirty="0" smtClean="0"/>
              <a:t>isolated</a:t>
            </a:r>
            <a:r>
              <a:rPr lang="en-US" altLang="ko-KR" baseline="0" dirty="0" smtClean="0"/>
              <a:t> UAPA</a:t>
            </a:r>
            <a:r>
              <a:rPr lang="ko-KR" altLang="en-US" baseline="0" dirty="0" smtClean="0"/>
              <a:t>는</a:t>
            </a:r>
            <a:r>
              <a:rPr lang="en-US" altLang="ko-KR" baseline="0" dirty="0" smtClean="0"/>
              <a:t> </a:t>
            </a:r>
            <a:r>
              <a:rPr lang="ko-KR" altLang="en-US" baseline="0" dirty="0" smtClean="0"/>
              <a:t>성인 </a:t>
            </a:r>
            <a:r>
              <a:rPr lang="en-US" altLang="ko-KR" baseline="0" dirty="0" smtClean="0"/>
              <a:t>20</a:t>
            </a:r>
            <a:r>
              <a:rPr lang="ko-KR" altLang="en-US" baseline="0" dirty="0" smtClean="0"/>
              <a:t>에서 </a:t>
            </a:r>
            <a:r>
              <a:rPr lang="en-US" altLang="ko-KR" baseline="0" dirty="0" smtClean="0"/>
              <a:t>30</a:t>
            </a:r>
            <a:r>
              <a:rPr lang="ko-KR" altLang="en-US" baseline="0" dirty="0" smtClean="0"/>
              <a:t>만 명에 </a:t>
            </a:r>
            <a:r>
              <a:rPr lang="en-US" altLang="ko-KR" baseline="0" dirty="0" smtClean="0"/>
              <a:t>1</a:t>
            </a:r>
            <a:r>
              <a:rPr lang="ko-KR" altLang="en-US" baseline="0" dirty="0" smtClean="0"/>
              <a:t>명 꼴로 발생한다고 보고됩니다</a:t>
            </a:r>
            <a:r>
              <a:rPr lang="en-US" altLang="ko-KR" baseline="0" dirty="0" smtClean="0"/>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smtClean="0"/>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20</a:t>
            </a:fld>
            <a:endParaRPr lang="ko-KR" altLang="en-US"/>
          </a:p>
        </p:txBody>
      </p:sp>
    </p:spTree>
    <p:extLst>
      <p:ext uri="{BB962C8B-B14F-4D97-AF65-F5344CB8AC3E}">
        <p14:creationId xmlns:p14="http://schemas.microsoft.com/office/powerpoint/2010/main" val="2626042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22</a:t>
            </a:r>
            <a:r>
              <a:rPr lang="ko-KR" altLang="en-US" dirty="0" smtClean="0"/>
              <a:t>세 남자가 하루 종일 지속된 기침과 동반된 피가 섞여 있는 객담을 주소로 내원했습니다</a:t>
            </a:r>
            <a:r>
              <a:rPr lang="en-US" altLang="ko-KR" dirty="0" smtClean="0"/>
              <a:t>.</a:t>
            </a:r>
          </a:p>
          <a:p>
            <a:r>
              <a:rPr lang="ko-KR" altLang="en-US" dirty="0" smtClean="0"/>
              <a:t>그 이외에 발열</a:t>
            </a:r>
            <a:r>
              <a:rPr lang="en-US" altLang="ko-KR" dirty="0" smtClean="0"/>
              <a:t>, </a:t>
            </a:r>
            <a:r>
              <a:rPr lang="ko-KR" altLang="en-US" dirty="0" smtClean="0"/>
              <a:t>발한</a:t>
            </a:r>
            <a:r>
              <a:rPr lang="en-US" altLang="ko-KR" dirty="0" smtClean="0"/>
              <a:t>, </a:t>
            </a:r>
            <a:r>
              <a:rPr lang="ko-KR" altLang="en-US" dirty="0" smtClean="0"/>
              <a:t>체중감소 등의 다른 증상은 없었습니다</a:t>
            </a:r>
            <a:r>
              <a:rPr lang="en-US" altLang="ko-KR" dirty="0" smtClean="0"/>
              <a:t>. 3</a:t>
            </a:r>
            <a:r>
              <a:rPr lang="ko-KR" altLang="en-US" dirty="0" smtClean="0"/>
              <a:t>년 전에도 유사한 증상이 있었다고 하며 그 당시에도 경과 관찰 후 호전되었다고 합니다</a:t>
            </a:r>
            <a:r>
              <a:rPr lang="en-US" altLang="ko-KR" dirty="0" smtClean="0"/>
              <a:t>.</a:t>
            </a:r>
          </a:p>
          <a:p>
            <a:r>
              <a:rPr lang="en-US" altLang="ko-KR" dirty="0" smtClean="0"/>
              <a:t>2</a:t>
            </a:r>
            <a:r>
              <a:rPr lang="ko-KR" altLang="en-US" dirty="0" smtClean="0"/>
              <a:t>년 전 교통사고가 있어 </a:t>
            </a:r>
            <a:r>
              <a:rPr lang="en-US" altLang="ko-KR" dirty="0" smtClean="0"/>
              <a:t>t-subdural hemorrhage</a:t>
            </a:r>
            <a:r>
              <a:rPr lang="ko-KR" altLang="en-US" dirty="0" smtClean="0"/>
              <a:t>가 있었으나 현재 </a:t>
            </a:r>
            <a:r>
              <a:rPr lang="ko-KR" altLang="en-US" dirty="0" err="1" smtClean="0"/>
              <a:t>휴유증</a:t>
            </a:r>
            <a:r>
              <a:rPr lang="ko-KR" altLang="en-US" dirty="0" smtClean="0"/>
              <a:t> 없이 지내고 있었습니다</a:t>
            </a:r>
            <a:r>
              <a:rPr lang="en-US" altLang="ko-KR" dirty="0" smtClean="0"/>
              <a:t>.</a:t>
            </a:r>
          </a:p>
          <a:p>
            <a:r>
              <a:rPr lang="en-US" altLang="ko-KR" dirty="0" smtClean="0"/>
              <a:t>10</a:t>
            </a:r>
            <a:r>
              <a:rPr lang="ko-KR" altLang="en-US" dirty="0" smtClean="0"/>
              <a:t>년 동안 담배를 피고 있었고 최근 식당에서 숯불을 피우는 일을 시작했다고 하였습니다</a:t>
            </a:r>
            <a:r>
              <a:rPr lang="en-US" altLang="ko-KR" dirty="0" smtClean="0"/>
              <a:t>. </a:t>
            </a:r>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2</a:t>
            </a:fld>
            <a:endParaRPr lang="ko-KR" altLang="en-US"/>
          </a:p>
        </p:txBody>
      </p:sp>
    </p:spTree>
    <p:extLst>
      <p:ext uri="{BB962C8B-B14F-4D97-AF65-F5344CB8AC3E}">
        <p14:creationId xmlns:p14="http://schemas.microsoft.com/office/powerpoint/2010/main" val="2728764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폐의 발생과정은 출생 전후 총 </a:t>
            </a:r>
            <a:r>
              <a:rPr lang="en-US" altLang="ko-KR" dirty="0" smtClean="0"/>
              <a:t>5</a:t>
            </a:r>
            <a:r>
              <a:rPr lang="ko-KR" altLang="en-US" dirty="0" smtClean="0"/>
              <a:t>개 단계로 나눠지는데 이중 </a:t>
            </a:r>
            <a:r>
              <a:rPr lang="en-US" altLang="ko-KR" dirty="0" err="1" smtClean="0"/>
              <a:t>pseudoglndular</a:t>
            </a:r>
            <a:r>
              <a:rPr lang="en-US" altLang="ko-KR" dirty="0" smtClean="0"/>
              <a:t> phase</a:t>
            </a:r>
            <a:r>
              <a:rPr lang="ko-KR" altLang="en-US" dirty="0" smtClean="0"/>
              <a:t>에 이상으로 </a:t>
            </a:r>
            <a:r>
              <a:rPr lang="en-US" altLang="ko-KR" dirty="0" smtClean="0"/>
              <a:t>UAPA</a:t>
            </a:r>
            <a:r>
              <a:rPr lang="ko-KR" altLang="en-US" dirty="0" smtClean="0"/>
              <a:t>가 발생합니다</a:t>
            </a:r>
            <a:r>
              <a:rPr lang="en-US" altLang="ko-KR" dirty="0" smtClean="0"/>
              <a:t>.</a:t>
            </a:r>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21</a:t>
            </a:fld>
            <a:endParaRPr lang="ko-KR" altLang="en-US"/>
          </a:p>
        </p:txBody>
      </p:sp>
    </p:spTree>
    <p:extLst>
      <p:ext uri="{BB962C8B-B14F-4D97-AF65-F5344CB8AC3E}">
        <p14:creationId xmlns:p14="http://schemas.microsoft.com/office/powerpoint/2010/main" val="58412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1" indent="0" algn="l" defTabSz="914400" rtl="0" eaLnBrk="1" fontAlgn="auto" latinLnBrk="1" hangingPunct="1">
              <a:lnSpc>
                <a:spcPct val="100000"/>
              </a:lnSpc>
              <a:spcBef>
                <a:spcPts val="0"/>
              </a:spcBef>
              <a:spcAft>
                <a:spcPts val="0"/>
              </a:spcAft>
              <a:buClrTx/>
              <a:buSzTx/>
              <a:buFontTx/>
              <a:buNone/>
              <a:tabLst/>
              <a:defRPr/>
            </a:pPr>
            <a:r>
              <a:rPr lang="ko-KR" altLang="en-US" sz="2000" b="1" dirty="0" smtClean="0">
                <a:latin typeface="Arial Narrow" panose="020B0606020202030204" pitchFamily="34" charset="0"/>
              </a:rPr>
              <a:t>그림 중</a:t>
            </a:r>
            <a:r>
              <a:rPr lang="ko-KR" altLang="en-US" sz="2000" b="1" baseline="0" dirty="0" smtClean="0">
                <a:latin typeface="Arial Narrow" panose="020B0606020202030204" pitchFamily="34" charset="0"/>
              </a:rPr>
              <a:t> </a:t>
            </a:r>
            <a:r>
              <a:rPr lang="ko-KR" altLang="en-US" sz="2000" b="1" dirty="0" smtClean="0">
                <a:latin typeface="Arial Narrow" panose="020B0606020202030204" pitchFamily="34" charset="0"/>
              </a:rPr>
              <a:t>분홍색의 </a:t>
            </a:r>
            <a:r>
              <a:rPr lang="en-US" altLang="ko-KR" sz="2000" b="1" dirty="0" smtClean="0">
                <a:latin typeface="Arial Narrow" panose="020B0606020202030204" pitchFamily="34" charset="0"/>
              </a:rPr>
              <a:t>6</a:t>
            </a:r>
            <a:r>
              <a:rPr lang="ko-KR" altLang="en-US" sz="2000" b="1" dirty="0" smtClean="0">
                <a:latin typeface="Arial Narrow" panose="020B0606020202030204" pitchFamily="34" charset="0"/>
              </a:rPr>
              <a:t>번째 </a:t>
            </a:r>
            <a:r>
              <a:rPr lang="en-US" altLang="ko-KR" sz="2000" b="1" dirty="0" smtClean="0">
                <a:latin typeface="Arial Narrow" panose="020B0606020202030204" pitchFamily="34" charset="0"/>
              </a:rPr>
              <a:t>aortic arch</a:t>
            </a:r>
            <a:r>
              <a:rPr lang="ko-KR" altLang="en-US" sz="2000" b="1" dirty="0" smtClean="0">
                <a:latin typeface="Arial Narrow" panose="020B0606020202030204" pitchFamily="34" charset="0"/>
              </a:rPr>
              <a:t>가 </a:t>
            </a:r>
            <a:r>
              <a:rPr lang="en-US" altLang="ko-KR" sz="2000" b="1" dirty="0" smtClean="0">
                <a:latin typeface="Arial Narrow" panose="020B0606020202030204" pitchFamily="34" charset="0"/>
              </a:rPr>
              <a:t>pulmonary trunk</a:t>
            </a:r>
            <a:r>
              <a:rPr lang="ko-KR" altLang="en-US" sz="2000" b="1" dirty="0" smtClean="0">
                <a:latin typeface="Arial Narrow" panose="020B0606020202030204" pitchFamily="34" charset="0"/>
              </a:rPr>
              <a:t>와 결합과정에서 이상이 생깁니다</a:t>
            </a:r>
            <a:r>
              <a:rPr lang="en-US" altLang="ko-KR" sz="2000" b="1" dirty="0" smtClean="0">
                <a:latin typeface="Arial Narrow" panose="020B0606020202030204" pitchFamily="34" charset="0"/>
              </a:rPr>
              <a:t>.</a:t>
            </a:r>
          </a:p>
          <a:p>
            <a:pPr marL="0" marR="0" lvl="1" indent="0" algn="l" defTabSz="914400" rtl="0" eaLnBrk="1" fontAlgn="auto" latinLnBrk="1" hangingPunct="1">
              <a:lnSpc>
                <a:spcPct val="100000"/>
              </a:lnSpc>
              <a:spcBef>
                <a:spcPts val="0"/>
              </a:spcBef>
              <a:spcAft>
                <a:spcPts val="0"/>
              </a:spcAft>
              <a:buClrTx/>
              <a:buSzTx/>
              <a:buFontTx/>
              <a:buNone/>
              <a:tabLst/>
              <a:defRPr/>
            </a:pPr>
            <a:endParaRPr lang="en-US" altLang="ko-KR" sz="2000" b="1" dirty="0" smtClean="0">
              <a:latin typeface="Arial Narrow" panose="020B0606020202030204" pitchFamily="34" charset="0"/>
            </a:endParaRPr>
          </a:p>
          <a:p>
            <a:pPr marL="0" marR="0" lvl="1" indent="0" algn="l" defTabSz="914400" rtl="0" eaLnBrk="1" fontAlgn="auto" latinLnBrk="1" hangingPunct="1">
              <a:lnSpc>
                <a:spcPct val="100000"/>
              </a:lnSpc>
              <a:spcBef>
                <a:spcPts val="0"/>
              </a:spcBef>
              <a:spcAft>
                <a:spcPts val="0"/>
              </a:spcAft>
              <a:buClrTx/>
              <a:buSzTx/>
              <a:buFontTx/>
              <a:buNone/>
              <a:tabLst/>
              <a:defRPr/>
            </a:pPr>
            <a:endParaRPr lang="en-US" altLang="ko-KR" sz="2000" b="1" dirty="0" smtClean="0">
              <a:latin typeface="Arial Narrow" panose="020B0606020202030204" pitchFamily="34" charset="0"/>
            </a:endParaRPr>
          </a:p>
          <a:p>
            <a:pPr marL="0" marR="0" lvl="1" indent="0" algn="l" defTabSz="914400" rtl="0" eaLnBrk="1" fontAlgn="auto" latinLnBrk="1" hangingPunct="1">
              <a:lnSpc>
                <a:spcPct val="100000"/>
              </a:lnSpc>
              <a:spcBef>
                <a:spcPts val="0"/>
              </a:spcBef>
              <a:spcAft>
                <a:spcPts val="0"/>
              </a:spcAft>
              <a:buClrTx/>
              <a:buSzTx/>
              <a:buFontTx/>
              <a:buNone/>
              <a:tabLst/>
              <a:defRPr/>
            </a:pPr>
            <a:r>
              <a:rPr lang="en-US" altLang="ko-KR" sz="2000" b="1" dirty="0" smtClean="0">
                <a:latin typeface="Arial Narrow" panose="020B0606020202030204" pitchFamily="34" charset="0"/>
              </a:rPr>
              <a:t>Rare congenital abnormally caused by the failure of the sixth aortic arch to connect with the pulmonary trunk during the embryologic development</a:t>
            </a:r>
          </a:p>
          <a:p>
            <a:endParaRPr lang="en-US" altLang="ko-KR"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Fig. 5.—6-year-old girl with mirror-image right aortic arch with left ductus arteriosus from base of left innominate artery and left-sided “absent” pulmonary artery (same patient as pictured in Fig. 1). Diagram shows primitive (seventh fetal week) and final arch and pulmonary artery anatomy. Roman numerals denote six (I–VI) primitive aortic arches and seventh intersegmental artery (VII). </a:t>
            </a:r>
            <a:r>
              <a:rPr lang="en-US" altLang="ko-KR" dirty="0" err="1" smtClean="0"/>
              <a:t>Truncoaortic</a:t>
            </a:r>
            <a:r>
              <a:rPr lang="en-US" altLang="ko-KR" dirty="0" smtClean="0"/>
              <a:t> sac is depicted in dark gray, ventral aorta in pink, dorsal aorta in light gray, intrapulmonary pulmonary arteries in light blue, and primitive aortic arches: III in red, IV in yellow, and VI in dark blue.</a:t>
            </a:r>
            <a:endParaRPr lang="ko-KR" altLang="en-US" dirty="0" smtClean="0"/>
          </a:p>
          <a:p>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22</a:t>
            </a:fld>
            <a:endParaRPr lang="ko-KR" altLang="en-US"/>
          </a:p>
        </p:txBody>
      </p:sp>
    </p:spTree>
    <p:extLst>
      <p:ext uri="{BB962C8B-B14F-4D97-AF65-F5344CB8AC3E}">
        <p14:creationId xmlns:p14="http://schemas.microsoft.com/office/powerpoint/2010/main" val="3077778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smtClean="0"/>
              <a:t>최근 </a:t>
            </a:r>
            <a:r>
              <a:rPr lang="en-US" altLang="ko-KR" dirty="0" smtClean="0"/>
              <a:t>14</a:t>
            </a:r>
            <a:r>
              <a:rPr lang="ko-KR" altLang="en-US" dirty="0" smtClean="0"/>
              <a:t>세 이상 </a:t>
            </a:r>
            <a:r>
              <a:rPr lang="en-US" altLang="ko-KR" dirty="0" smtClean="0"/>
              <a:t>isolated</a:t>
            </a:r>
            <a:r>
              <a:rPr lang="en-US" altLang="ko-KR" baseline="0" dirty="0" smtClean="0"/>
              <a:t> UAPA</a:t>
            </a:r>
            <a:r>
              <a:rPr lang="ko-KR" altLang="en-US" baseline="0" dirty="0" smtClean="0"/>
              <a:t>를 정리한 </a:t>
            </a:r>
            <a:r>
              <a:rPr lang="en-US" altLang="ko-KR" dirty="0" smtClean="0"/>
              <a:t>review</a:t>
            </a:r>
            <a:r>
              <a:rPr lang="ko-KR" altLang="en-US" dirty="0" smtClean="0"/>
              <a:t>에 따르면 </a:t>
            </a:r>
            <a:r>
              <a:rPr lang="en-US" altLang="ko-KR" dirty="0" smtClean="0"/>
              <a:t>85%</a:t>
            </a:r>
            <a:r>
              <a:rPr lang="ko-KR" altLang="en-US" dirty="0" smtClean="0"/>
              <a:t>가 증상이 있고 </a:t>
            </a:r>
            <a:r>
              <a:rPr lang="en-US" altLang="ko-KR" dirty="0" smtClean="0"/>
              <a:t>hemoptysis, exertional dyspnea, recurrent respiratory infection</a:t>
            </a:r>
            <a:r>
              <a:rPr lang="en-US" altLang="ko-KR" baseline="0" dirty="0" smtClean="0"/>
              <a:t> </a:t>
            </a:r>
            <a:r>
              <a:rPr lang="ko-KR" altLang="en-US" baseline="0" dirty="0" smtClean="0"/>
              <a:t>등이 흔하게 동반됩니다</a:t>
            </a:r>
            <a:r>
              <a:rPr lang="en-US" altLang="ko-KR" baseline="0" dirty="0" smtClean="0"/>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smtClean="0"/>
              <a:t>이러한 증상은 비특이적으로 보통 증상이 발생하고 평균 </a:t>
            </a:r>
            <a:r>
              <a:rPr lang="en-US" altLang="ko-KR" baseline="0" dirty="0" smtClean="0"/>
              <a:t>5</a:t>
            </a:r>
            <a:r>
              <a:rPr lang="ko-KR" altLang="en-US" baseline="0" dirty="0" smtClean="0"/>
              <a:t>년 이후에 진단되어졌습니다</a:t>
            </a:r>
            <a:r>
              <a:rPr lang="en-US" altLang="ko-KR" baseline="0" dirty="0" smtClean="0"/>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Almost 85% of adult patients with isolated UAPA in our study were symptomatic, close to 70–87% reported in previous studies </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23</a:t>
            </a:fld>
            <a:endParaRPr lang="ko-KR" altLang="en-US"/>
          </a:p>
        </p:txBody>
      </p:sp>
    </p:spTree>
    <p:extLst>
      <p:ext uri="{BB962C8B-B14F-4D97-AF65-F5344CB8AC3E}">
        <p14:creationId xmlns:p14="http://schemas.microsoft.com/office/powerpoint/2010/main" val="3474585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반복적인 호흡기 감염은 여러 원인에 의해 설명되는데 먼저 </a:t>
            </a:r>
            <a:r>
              <a:rPr lang="en-US" altLang="ko-KR" dirty="0" smtClean="0"/>
              <a:t>arterial blood supply</a:t>
            </a:r>
            <a:r>
              <a:rPr lang="ko-KR" altLang="en-US" dirty="0" smtClean="0"/>
              <a:t>가 없어 </a:t>
            </a:r>
            <a:r>
              <a:rPr lang="en-US" altLang="ko-KR" dirty="0" smtClean="0"/>
              <a:t>inflammatory cell </a:t>
            </a:r>
            <a:r>
              <a:rPr lang="ko-KR" altLang="en-US" dirty="0" smtClean="0"/>
              <a:t>의 이동이 어렵고 </a:t>
            </a:r>
            <a:r>
              <a:rPr lang="en-US" altLang="ko-KR" dirty="0" err="1" smtClean="0"/>
              <a:t>cilliary</a:t>
            </a:r>
            <a:r>
              <a:rPr lang="en-US" altLang="ko-KR" dirty="0" smtClean="0"/>
              <a:t> function</a:t>
            </a:r>
            <a:r>
              <a:rPr lang="en-US" altLang="ko-KR" baseline="0" dirty="0" smtClean="0"/>
              <a:t> </a:t>
            </a:r>
            <a:r>
              <a:rPr lang="ko-KR" altLang="en-US" baseline="0" dirty="0" smtClean="0"/>
              <a:t>장애가</a:t>
            </a:r>
            <a:r>
              <a:rPr lang="en-US" altLang="ko-KR" baseline="0" dirty="0" smtClean="0"/>
              <a:t> </a:t>
            </a:r>
            <a:r>
              <a:rPr lang="ko-KR" altLang="en-US" baseline="0" dirty="0" smtClean="0"/>
              <a:t>생길 수 있습니다</a:t>
            </a:r>
            <a:r>
              <a:rPr lang="en-US" altLang="ko-KR" baseline="0" dirty="0" smtClean="0"/>
              <a:t>. </a:t>
            </a:r>
            <a:r>
              <a:rPr lang="ko-KR" altLang="en-US" baseline="0" dirty="0" smtClean="0"/>
              <a:t>또</a:t>
            </a:r>
            <a:r>
              <a:rPr lang="en-US" altLang="ko-KR" baseline="0" dirty="0" smtClean="0"/>
              <a:t> alveolar </a:t>
            </a:r>
            <a:r>
              <a:rPr lang="en-US" altLang="ko-KR" baseline="0" dirty="0" err="1" smtClean="0"/>
              <a:t>hypocapnia</a:t>
            </a:r>
            <a:r>
              <a:rPr lang="en-US" altLang="ko-KR" baseline="0" dirty="0" smtClean="0"/>
              <a:t> </a:t>
            </a:r>
            <a:r>
              <a:rPr lang="ko-KR" altLang="en-US" baseline="0" dirty="0" smtClean="0"/>
              <a:t>에 의한 </a:t>
            </a:r>
            <a:r>
              <a:rPr lang="en-US" altLang="ko-KR" baseline="0" dirty="0" err="1" smtClean="0"/>
              <a:t>broncho</a:t>
            </a:r>
            <a:r>
              <a:rPr lang="en-US" altLang="ko-KR" baseline="0" dirty="0" smtClean="0"/>
              <a:t>-constriction (ventilation </a:t>
            </a:r>
            <a:r>
              <a:rPr lang="ko-KR" altLang="en-US" baseline="0" dirty="0" smtClean="0"/>
              <a:t>감소</a:t>
            </a:r>
            <a:r>
              <a:rPr lang="en-US" altLang="ko-KR" baseline="0" dirty="0" smtClean="0"/>
              <a:t>), </a:t>
            </a:r>
            <a:r>
              <a:rPr lang="ko-KR" altLang="en-US" baseline="0" dirty="0" smtClean="0"/>
              <a:t>반복적인</a:t>
            </a:r>
            <a:r>
              <a:rPr lang="en-US" altLang="ko-KR" baseline="0" dirty="0" smtClean="0"/>
              <a:t> </a:t>
            </a:r>
            <a:r>
              <a:rPr lang="ko-KR" altLang="en-US" baseline="0" dirty="0" smtClean="0"/>
              <a:t>감염으로 생긴 </a:t>
            </a:r>
            <a:r>
              <a:rPr lang="en-US" altLang="ko-KR" baseline="0" dirty="0" smtClean="0"/>
              <a:t>BE</a:t>
            </a:r>
            <a:r>
              <a:rPr lang="ko-KR" altLang="en-US" baseline="0" dirty="0" smtClean="0"/>
              <a:t>로 인한 </a:t>
            </a:r>
            <a:r>
              <a:rPr lang="en-US" altLang="ko-KR" baseline="0" dirty="0" smtClean="0"/>
              <a:t>2</a:t>
            </a:r>
            <a:r>
              <a:rPr lang="ko-KR" altLang="en-US" baseline="0" dirty="0" smtClean="0"/>
              <a:t>차 </a:t>
            </a:r>
            <a:r>
              <a:rPr lang="ko-KR" altLang="en-US" baseline="0" dirty="0" err="1" smtClean="0"/>
              <a:t>감염등이</a:t>
            </a:r>
            <a:r>
              <a:rPr lang="ko-KR" altLang="en-US" baseline="0" dirty="0" smtClean="0"/>
              <a:t> 원인이 됩니다</a:t>
            </a:r>
            <a:r>
              <a:rPr lang="en-US" altLang="ko-KR" baseline="0" dirty="0" smtClean="0"/>
              <a:t>.</a:t>
            </a:r>
          </a:p>
          <a:p>
            <a:endParaRPr lang="en-US" altLang="ko-KR" baseline="0" dirty="0" smtClean="0"/>
          </a:p>
          <a:p>
            <a:r>
              <a:rPr lang="ko-KR" altLang="en-US" baseline="0" dirty="0" smtClean="0"/>
              <a:t>호흡곤란은 </a:t>
            </a:r>
            <a:r>
              <a:rPr lang="en-US" altLang="ko-KR" baseline="0" dirty="0" smtClean="0"/>
              <a:t>dead space</a:t>
            </a:r>
            <a:r>
              <a:rPr lang="ko-KR" altLang="en-US" baseline="0" dirty="0" smtClean="0"/>
              <a:t>가 가장 큰 원인이며 이차적인 </a:t>
            </a:r>
            <a:r>
              <a:rPr lang="ko-KR" altLang="en-US" baseline="0" dirty="0" err="1" smtClean="0"/>
              <a:t>폐고혈압이</a:t>
            </a:r>
            <a:r>
              <a:rPr lang="ko-KR" altLang="en-US" baseline="0" dirty="0" smtClean="0"/>
              <a:t> 또한 원인이 됩니다</a:t>
            </a:r>
            <a:r>
              <a:rPr lang="en-US" altLang="ko-KR" baseline="0" dirty="0" smtClean="0"/>
              <a:t>.</a:t>
            </a:r>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24</a:t>
            </a:fld>
            <a:endParaRPr lang="ko-KR" altLang="en-US"/>
          </a:p>
        </p:txBody>
      </p:sp>
    </p:spTree>
    <p:extLst>
      <p:ext uri="{BB962C8B-B14F-4D97-AF65-F5344CB8AC3E}">
        <p14:creationId xmlns:p14="http://schemas.microsoft.com/office/powerpoint/2010/main" val="988443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객혈은 </a:t>
            </a:r>
            <a:r>
              <a:rPr lang="en-US" altLang="ko-KR" dirty="0" smtClean="0"/>
              <a:t>systemic artery</a:t>
            </a:r>
            <a:r>
              <a:rPr lang="ko-KR" altLang="en-US" dirty="0" smtClean="0"/>
              <a:t>에서 생기는 과도한 </a:t>
            </a:r>
            <a:r>
              <a:rPr lang="en-US" altLang="ko-KR" dirty="0" smtClean="0"/>
              <a:t>collateral circulation</a:t>
            </a:r>
            <a:r>
              <a:rPr lang="ko-KR" altLang="en-US" dirty="0" smtClean="0"/>
              <a:t>에 의해 생기는데 주로 </a:t>
            </a:r>
            <a:r>
              <a:rPr lang="en-US" altLang="ko-KR" dirty="0" smtClean="0"/>
              <a:t>bronchial artery</a:t>
            </a:r>
            <a:r>
              <a:rPr lang="ko-KR" altLang="en-US" dirty="0" smtClean="0"/>
              <a:t>의 </a:t>
            </a:r>
            <a:r>
              <a:rPr lang="en-US" altLang="ko-KR" dirty="0" smtClean="0"/>
              <a:t>hypertrophy</a:t>
            </a:r>
            <a:r>
              <a:rPr lang="ko-KR" altLang="en-US" dirty="0" smtClean="0"/>
              <a:t>가 흔합니다</a:t>
            </a:r>
            <a:r>
              <a:rPr lang="en-US" altLang="ko-KR" dirty="0" smtClean="0"/>
              <a:t>.</a:t>
            </a:r>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25</a:t>
            </a:fld>
            <a:endParaRPr lang="ko-KR" altLang="en-US"/>
          </a:p>
        </p:txBody>
      </p:sp>
    </p:spTree>
    <p:extLst>
      <p:ext uri="{BB962C8B-B14F-4D97-AF65-F5344CB8AC3E}">
        <p14:creationId xmlns:p14="http://schemas.microsoft.com/office/powerpoint/2010/main" val="1623819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smtClean="0"/>
              <a:t>폐고혈압은</a:t>
            </a:r>
            <a:r>
              <a:rPr lang="ko-KR" altLang="en-US" dirty="0" smtClean="0"/>
              <a:t> </a:t>
            </a:r>
            <a:r>
              <a:rPr lang="en-US" altLang="ko-KR" dirty="0" smtClean="0"/>
              <a:t>case</a:t>
            </a:r>
            <a:r>
              <a:rPr lang="en-US" altLang="ko-KR" baseline="0" dirty="0" smtClean="0"/>
              <a:t> series</a:t>
            </a:r>
            <a:r>
              <a:rPr lang="ko-KR" altLang="en-US" baseline="0" dirty="0" smtClean="0"/>
              <a:t>에 따라 </a:t>
            </a:r>
            <a:r>
              <a:rPr lang="en-US" altLang="ko-KR" baseline="0" dirty="0" smtClean="0"/>
              <a:t>20</a:t>
            </a:r>
            <a:r>
              <a:rPr lang="ko-KR" altLang="en-US" baseline="0" dirty="0" smtClean="0"/>
              <a:t>에서 </a:t>
            </a:r>
            <a:r>
              <a:rPr lang="en-US" altLang="ko-KR" baseline="0" dirty="0" smtClean="0"/>
              <a:t>40%</a:t>
            </a:r>
            <a:r>
              <a:rPr lang="ko-KR" altLang="en-US" baseline="0" dirty="0" smtClean="0"/>
              <a:t>정도로 보고되며 </a:t>
            </a:r>
            <a:endParaRPr lang="en-US" altLang="ko-KR" baseline="0" dirty="0" smtClean="0"/>
          </a:p>
          <a:p>
            <a:r>
              <a:rPr lang="en-US" altLang="ko-KR" baseline="0" dirty="0" smtClean="0"/>
              <a:t>Case series</a:t>
            </a:r>
            <a:r>
              <a:rPr lang="ko-KR" altLang="en-US" baseline="0" dirty="0" smtClean="0"/>
              <a:t>를 보면 </a:t>
            </a:r>
            <a:r>
              <a:rPr lang="ko-KR" altLang="en-US" baseline="0" dirty="0" err="1" smtClean="0"/>
              <a:t>폐고혈압</a:t>
            </a:r>
            <a:r>
              <a:rPr lang="ko-KR" altLang="en-US" baseline="0" dirty="0" smtClean="0"/>
              <a:t> 동반환자에서 호흡곤란이 유의하게 많아 앞에도 말씀 드렸듯이 </a:t>
            </a:r>
            <a:r>
              <a:rPr lang="ko-KR" altLang="en-US" baseline="0" dirty="0" err="1" smtClean="0"/>
              <a:t>폐고혈압이</a:t>
            </a:r>
            <a:r>
              <a:rPr lang="ko-KR" altLang="en-US" baseline="0" dirty="0" smtClean="0"/>
              <a:t> </a:t>
            </a:r>
            <a:r>
              <a:rPr lang="en-US" altLang="ko-KR" baseline="0" dirty="0" smtClean="0"/>
              <a:t>UAPA</a:t>
            </a:r>
            <a:r>
              <a:rPr lang="ko-KR" altLang="en-US" baseline="0" dirty="0" smtClean="0"/>
              <a:t>환자에서 호흡곤란 증상의 주요 원인으로 생각됩니다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26</a:t>
            </a:fld>
            <a:endParaRPr lang="ko-KR" altLang="en-US"/>
          </a:p>
        </p:txBody>
      </p:sp>
    </p:spTree>
    <p:extLst>
      <p:ext uri="{BB962C8B-B14F-4D97-AF65-F5344CB8AC3E}">
        <p14:creationId xmlns:p14="http://schemas.microsoft.com/office/powerpoint/2010/main" val="989477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smtClean="0"/>
              <a:t>폐실질에도</a:t>
            </a:r>
            <a:r>
              <a:rPr lang="ko-KR" altLang="en-US" dirty="0" smtClean="0"/>
              <a:t> 변화를 보이는데 대표적으로 </a:t>
            </a:r>
            <a:r>
              <a:rPr lang="en-US" altLang="ko-KR" dirty="0" smtClean="0"/>
              <a:t>BE</a:t>
            </a:r>
            <a:r>
              <a:rPr lang="ko-KR" altLang="en-US" dirty="0" smtClean="0"/>
              <a:t>나 </a:t>
            </a:r>
            <a:r>
              <a:rPr lang="en-US" altLang="ko-KR" dirty="0" smtClean="0"/>
              <a:t>multiple bullae, reticular opacity</a:t>
            </a:r>
            <a:r>
              <a:rPr lang="ko-KR" altLang="en-US" dirty="0" smtClean="0"/>
              <a:t>나 </a:t>
            </a:r>
            <a:r>
              <a:rPr lang="en-US" altLang="ko-KR" dirty="0" smtClean="0"/>
              <a:t>honey combing </a:t>
            </a:r>
            <a:r>
              <a:rPr lang="ko-KR" altLang="en-US" dirty="0" smtClean="0"/>
              <a:t>같은 </a:t>
            </a:r>
            <a:r>
              <a:rPr lang="en-US" altLang="ko-KR" dirty="0" smtClean="0"/>
              <a:t>interstitial</a:t>
            </a:r>
            <a:r>
              <a:rPr lang="en-US" altLang="ko-KR" baseline="0" dirty="0" smtClean="0"/>
              <a:t> change </a:t>
            </a:r>
            <a:r>
              <a:rPr lang="ko-KR" altLang="en-US" baseline="0" dirty="0" smtClean="0"/>
              <a:t>가 동반될 수 있습니다</a:t>
            </a:r>
            <a:r>
              <a:rPr lang="en-US" altLang="ko-KR" baseline="0" dirty="0" smtClean="0"/>
              <a:t>.</a:t>
            </a:r>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27</a:t>
            </a:fld>
            <a:endParaRPr lang="ko-KR" altLang="en-US"/>
          </a:p>
        </p:txBody>
      </p:sp>
    </p:spTree>
    <p:extLst>
      <p:ext uri="{BB962C8B-B14F-4D97-AF65-F5344CB8AC3E}">
        <p14:creationId xmlns:p14="http://schemas.microsoft.com/office/powerpoint/2010/main" val="1238478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smtClean="0"/>
              <a:t>진단이</a:t>
            </a:r>
            <a:r>
              <a:rPr lang="en-US" altLang="ko-KR" baseline="0" dirty="0" smtClean="0"/>
              <a:t> </a:t>
            </a:r>
            <a:r>
              <a:rPr lang="ko-KR" altLang="en-US" baseline="0" dirty="0" smtClean="0"/>
              <a:t>못되고 지나가는 경우가 많은데</a:t>
            </a: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smtClean="0"/>
              <a:t>증상이 비특이적이고</a:t>
            </a: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smtClean="0"/>
              <a:t>성인에서 드물어 의심하기가 쉽지 않습니다</a:t>
            </a:r>
            <a:r>
              <a:rPr lang="en-US" altLang="ko-KR" baseline="0" dirty="0" smtClean="0"/>
              <a:t>.</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BE</a:t>
            </a:r>
            <a:r>
              <a:rPr lang="ko-KR" altLang="en-US" baseline="0" dirty="0" smtClean="0"/>
              <a:t>나 </a:t>
            </a:r>
            <a:r>
              <a:rPr lang="en-US" altLang="ko-KR" baseline="0" dirty="0" smtClean="0"/>
              <a:t>old TB, CTEPH </a:t>
            </a:r>
            <a:r>
              <a:rPr lang="ko-KR" altLang="en-US" baseline="0" dirty="0" smtClean="0"/>
              <a:t>등으로 </a:t>
            </a:r>
            <a:r>
              <a:rPr lang="en-US" altLang="ko-KR" baseline="0" dirty="0" err="1" smtClean="0"/>
              <a:t>mis</a:t>
            </a:r>
            <a:r>
              <a:rPr lang="en-US" altLang="ko-KR" baseline="0" dirty="0" smtClean="0"/>
              <a:t>-diagnosis</a:t>
            </a:r>
            <a:r>
              <a:rPr lang="ko-KR" altLang="en-US" baseline="0" dirty="0" smtClean="0"/>
              <a:t>하기 쉽습니다</a:t>
            </a:r>
            <a:r>
              <a:rPr lang="en-US" altLang="ko-KR" baseline="0" dirty="0" smtClean="0"/>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smtClean="0"/>
              <a:t>젊은 성인에서 질환에 대한 의심이 항상 필요하며 </a:t>
            </a: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baseline="0"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ko-KR" altLang="en-US" baseline="0" dirty="0" smtClean="0"/>
              <a:t>흉부 </a:t>
            </a:r>
            <a:r>
              <a:rPr lang="en-US" altLang="ko-KR" baseline="0" dirty="0" smtClean="0"/>
              <a:t>X-ray</a:t>
            </a:r>
            <a:r>
              <a:rPr lang="ko-KR" altLang="en-US" baseline="0" dirty="0" smtClean="0"/>
              <a:t>에서는</a:t>
            </a:r>
            <a:r>
              <a:rPr lang="en-US" altLang="ko-KR" baseline="0" dirty="0" smtClean="0"/>
              <a:t> …</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small left </a:t>
            </a:r>
            <a:r>
              <a:rPr lang="en-US" altLang="ko-KR" dirty="0" err="1" smtClean="0"/>
              <a:t>hemithorax</a:t>
            </a:r>
            <a:r>
              <a:rPr lang="en-US" altLang="ko-KR" dirty="0" smtClean="0"/>
              <a:t>, hyperinflation of the right lung, deviation of the trachea and mediastinum to the left and an engorged vascular shadow in the right hilum. The volume and vascularity of the left lung appear to be diminished. From </a:t>
            </a:r>
            <a:r>
              <a:rPr lang="en-US" altLang="ko-KR" dirty="0" err="1" smtClean="0"/>
              <a:t>Kruzliak</a:t>
            </a:r>
            <a:r>
              <a:rPr lang="en-US" altLang="ko-KR" dirty="0" smtClean="0"/>
              <a:t> et al.</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28</a:t>
            </a:fld>
            <a:endParaRPr lang="ko-KR" altLang="en-US"/>
          </a:p>
        </p:txBody>
      </p:sp>
    </p:spTree>
    <p:extLst>
      <p:ext uri="{BB962C8B-B14F-4D97-AF65-F5344CB8AC3E}">
        <p14:creationId xmlns:p14="http://schemas.microsoft.com/office/powerpoint/2010/main" val="2935782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주로 </a:t>
            </a:r>
            <a:r>
              <a:rPr lang="en-US" altLang="ko-KR" dirty="0" smtClean="0"/>
              <a:t>CT</a:t>
            </a:r>
            <a:r>
              <a:rPr lang="ko-KR" altLang="en-US" dirty="0" smtClean="0"/>
              <a:t>나 </a:t>
            </a:r>
            <a:r>
              <a:rPr lang="en-US" altLang="ko-KR" dirty="0" smtClean="0"/>
              <a:t>MRA</a:t>
            </a:r>
            <a:r>
              <a:rPr lang="ko-KR" altLang="en-US" dirty="0" smtClean="0"/>
              <a:t>를 통해 </a:t>
            </a:r>
            <a:r>
              <a:rPr lang="ko-KR" altLang="en-US" dirty="0" err="1" smtClean="0"/>
              <a:t>확진이</a:t>
            </a:r>
            <a:r>
              <a:rPr lang="ko-KR" altLang="en-US" dirty="0" smtClean="0"/>
              <a:t> 됩니다</a:t>
            </a:r>
            <a:r>
              <a:rPr lang="en-US" altLang="ko-KR" dirty="0" smtClean="0"/>
              <a:t>.</a:t>
            </a:r>
          </a:p>
          <a:p>
            <a:r>
              <a:rPr lang="en-US" altLang="ko-KR" dirty="0" smtClean="0"/>
              <a:t>Pulmonary trunk 2cm </a:t>
            </a:r>
            <a:r>
              <a:rPr lang="ko-KR" altLang="en-US" dirty="0" smtClean="0"/>
              <a:t>이내에서 </a:t>
            </a:r>
            <a:r>
              <a:rPr lang="en-US" altLang="ko-KR" dirty="0" smtClean="0"/>
              <a:t>PA</a:t>
            </a:r>
            <a:r>
              <a:rPr lang="ko-KR" altLang="en-US" dirty="0" smtClean="0"/>
              <a:t>가 끊어지는 소견이 주로 관찰되며 다양한 </a:t>
            </a:r>
            <a:r>
              <a:rPr lang="en-US" altLang="ko-KR" dirty="0" smtClean="0"/>
              <a:t>collateral</a:t>
            </a:r>
            <a:r>
              <a:rPr lang="en-US" altLang="ko-KR" baseline="0" dirty="0" smtClean="0"/>
              <a:t> vessel</a:t>
            </a:r>
            <a:r>
              <a:rPr lang="ko-KR" altLang="en-US" baseline="0" dirty="0" smtClean="0"/>
              <a:t>이 보이게 됩니다</a:t>
            </a:r>
            <a:r>
              <a:rPr lang="en-US" altLang="ko-KR" baseline="0" dirty="0" smtClean="0"/>
              <a:t>.</a:t>
            </a:r>
          </a:p>
          <a:p>
            <a:endParaRPr lang="en-US" altLang="ko-KR" baseline="0" dirty="0" smtClean="0"/>
          </a:p>
          <a:p>
            <a:r>
              <a:rPr lang="en-US" altLang="ko-KR" baseline="0" dirty="0" smtClean="0"/>
              <a:t>CT</a:t>
            </a:r>
            <a:r>
              <a:rPr lang="ko-KR" altLang="en-US" baseline="0" dirty="0" smtClean="0"/>
              <a:t>를 보면 왼쪽 </a:t>
            </a:r>
            <a:r>
              <a:rPr lang="en-US" altLang="ko-KR" baseline="0" dirty="0" smtClean="0"/>
              <a:t>pulmonary artery</a:t>
            </a:r>
            <a:r>
              <a:rPr lang="ko-KR" altLang="en-US" baseline="0" dirty="0" smtClean="0"/>
              <a:t>가 관찰되지 않고 왼쪽 폐의 </a:t>
            </a:r>
            <a:r>
              <a:rPr lang="en-US" altLang="ko-KR" baseline="0" dirty="0" smtClean="0"/>
              <a:t>vascularity </a:t>
            </a:r>
            <a:r>
              <a:rPr lang="ko-KR" altLang="en-US" baseline="0" dirty="0" smtClean="0"/>
              <a:t>가 감소되어 있음을 볼 수 있습니다</a:t>
            </a:r>
            <a:r>
              <a:rPr lang="en-US" altLang="ko-KR" baseline="0" dirty="0" smtClean="0"/>
              <a:t>.</a:t>
            </a:r>
          </a:p>
          <a:p>
            <a:r>
              <a:rPr lang="en-US" altLang="ko-KR" baseline="0" dirty="0" smtClean="0"/>
              <a:t>MRA</a:t>
            </a:r>
            <a:r>
              <a:rPr lang="ko-KR" altLang="en-US" baseline="0" dirty="0" smtClean="0"/>
              <a:t>에서도</a:t>
            </a:r>
            <a:r>
              <a:rPr lang="en-US" altLang="ko-KR" baseline="0" dirty="0" smtClean="0"/>
              <a:t> </a:t>
            </a:r>
            <a:r>
              <a:rPr lang="ko-KR" altLang="en-US" baseline="0" dirty="0" smtClean="0"/>
              <a:t>오른쪽</a:t>
            </a:r>
            <a:r>
              <a:rPr lang="en-US" altLang="ko-KR" baseline="0" dirty="0" smtClean="0"/>
              <a:t> pulmonary artery</a:t>
            </a:r>
            <a:r>
              <a:rPr lang="ko-KR" altLang="en-US" baseline="0" dirty="0" smtClean="0"/>
              <a:t>가 관찰되지 않습니다</a:t>
            </a:r>
            <a:r>
              <a:rPr lang="en-US" altLang="ko-KR" baseline="0" dirty="0" smtClean="0"/>
              <a:t>.</a:t>
            </a:r>
          </a:p>
          <a:p>
            <a:endParaRPr lang="en-US" altLang="ko-KR" dirty="0" smtClean="0"/>
          </a:p>
          <a:p>
            <a:r>
              <a:rPr lang="en-US" altLang="ko-KR" dirty="0" smtClean="0"/>
              <a:t>Computed tomography findings of pulmonary artery trunk enlargement and the absence of the left pulmonary artery with lower vascularity in the left lobe of the lung and light displacement of the heart and mediastinum to the left. From </a:t>
            </a:r>
            <a:r>
              <a:rPr lang="en-US" altLang="ko-KR" dirty="0" err="1" smtClean="0"/>
              <a:t>Kruzliak</a:t>
            </a:r>
            <a:r>
              <a:rPr lang="en-US" altLang="ko-KR" dirty="0" smtClean="0"/>
              <a:t> et al.</a:t>
            </a:r>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29</a:t>
            </a:fld>
            <a:endParaRPr lang="ko-KR" altLang="en-US"/>
          </a:p>
        </p:txBody>
      </p:sp>
    </p:spTree>
    <p:extLst>
      <p:ext uri="{BB962C8B-B14F-4D97-AF65-F5344CB8AC3E}">
        <p14:creationId xmlns:p14="http://schemas.microsoft.com/office/powerpoint/2010/main" val="2797223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예후는 대부분 선천성 심기형과</a:t>
            </a:r>
            <a:r>
              <a:rPr lang="en-US" altLang="ko-KR" baseline="0" dirty="0" smtClean="0"/>
              <a:t> </a:t>
            </a:r>
            <a:r>
              <a:rPr lang="ko-KR" altLang="en-US" baseline="0" dirty="0" smtClean="0"/>
              <a:t>동반된 </a:t>
            </a:r>
            <a:r>
              <a:rPr lang="ko-KR" altLang="en-US" baseline="0" dirty="0" err="1" smtClean="0"/>
              <a:t>폐고혈압과</a:t>
            </a:r>
            <a:r>
              <a:rPr lang="ko-KR" altLang="en-US" baseline="0" dirty="0" smtClean="0"/>
              <a:t> 연관성이 높습니다</a:t>
            </a:r>
            <a:r>
              <a:rPr lang="en-US" altLang="ko-KR" baseline="0" dirty="0" smtClean="0"/>
              <a:t>.</a:t>
            </a:r>
          </a:p>
          <a:p>
            <a:r>
              <a:rPr lang="ko-KR" altLang="en-US" baseline="0" dirty="0" smtClean="0"/>
              <a:t>유아기에는 폐동맥과 </a:t>
            </a:r>
            <a:r>
              <a:rPr lang="en-US" altLang="ko-KR" baseline="0" dirty="0" smtClean="0"/>
              <a:t>collateral </a:t>
            </a:r>
            <a:r>
              <a:rPr lang="ko-KR" altLang="en-US" baseline="0" dirty="0" smtClean="0"/>
              <a:t>또는 분리된 </a:t>
            </a:r>
            <a:r>
              <a:rPr lang="en-US" altLang="ko-KR" baseline="0" dirty="0" smtClean="0"/>
              <a:t>pulmonary artery</a:t>
            </a:r>
            <a:r>
              <a:rPr lang="ko-KR" altLang="en-US" baseline="0" dirty="0" smtClean="0"/>
              <a:t>를 </a:t>
            </a:r>
            <a:r>
              <a:rPr lang="en-US" altLang="ko-KR" baseline="0" dirty="0" smtClean="0"/>
              <a:t>re-vascularization</a:t>
            </a:r>
            <a:r>
              <a:rPr lang="ko-KR" altLang="en-US" baseline="0" dirty="0" smtClean="0"/>
              <a:t>하기도 하지만 성인에서는 효과가 거의 없다고 보고됩니다</a:t>
            </a:r>
            <a:r>
              <a:rPr lang="en-US" altLang="ko-KR" baseline="0" dirty="0" smtClean="0"/>
              <a:t>.</a:t>
            </a:r>
          </a:p>
          <a:p>
            <a:r>
              <a:rPr lang="ko-KR" altLang="en-US" baseline="0" dirty="0" smtClean="0"/>
              <a:t>본 </a:t>
            </a:r>
            <a:r>
              <a:rPr lang="en-US" altLang="ko-KR" baseline="0" dirty="0" smtClean="0"/>
              <a:t>case</a:t>
            </a:r>
            <a:r>
              <a:rPr lang="ko-KR" altLang="en-US" baseline="0" dirty="0" smtClean="0"/>
              <a:t>같이 반복적이고 대량 객혈이 동반 될 경우 또는 감염이 조절되지 않을 경우에는 폐절제술을 시행할 수 있다고 보고됩니다</a:t>
            </a:r>
            <a:r>
              <a:rPr lang="en-US" altLang="ko-KR" baseline="0" dirty="0" smtClean="0"/>
              <a:t>.</a:t>
            </a:r>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30</a:t>
            </a:fld>
            <a:endParaRPr lang="ko-KR" altLang="en-US"/>
          </a:p>
        </p:txBody>
      </p:sp>
    </p:spTree>
    <p:extLst>
      <p:ext uri="{BB962C8B-B14F-4D97-AF65-F5344CB8AC3E}">
        <p14:creationId xmlns:p14="http://schemas.microsoft.com/office/powerpoint/2010/main" val="3634622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err="1" smtClean="0"/>
              <a:t>내원</a:t>
            </a:r>
            <a:r>
              <a:rPr lang="ko-KR" altLang="en-US" dirty="0" smtClean="0"/>
              <a:t> 당시 </a:t>
            </a:r>
            <a:r>
              <a:rPr lang="en-US" altLang="ko-KR" dirty="0" smtClean="0"/>
              <a:t>vital sign</a:t>
            </a:r>
            <a:r>
              <a:rPr lang="ko-KR" altLang="en-US" dirty="0" smtClean="0"/>
              <a:t>과 </a:t>
            </a:r>
            <a:r>
              <a:rPr lang="ko-KR" altLang="en-US" dirty="0" err="1" smtClean="0"/>
              <a:t>산소포화도는</a:t>
            </a:r>
            <a:r>
              <a:rPr lang="ko-KR" altLang="en-US" dirty="0" smtClean="0"/>
              <a:t> 안정적이었고 코피나 다른 출혈의 증거는 </a:t>
            </a:r>
            <a:r>
              <a:rPr lang="ko-KR" altLang="en-US" dirty="0" err="1" smtClean="0"/>
              <a:t>찾을수</a:t>
            </a:r>
            <a:r>
              <a:rPr lang="ko-KR" altLang="en-US" dirty="0" smtClean="0"/>
              <a:t> 없었습니다</a:t>
            </a:r>
            <a:r>
              <a:rPr lang="en-US" altLang="ko-KR" dirty="0" smtClean="0"/>
              <a:t>.</a:t>
            </a:r>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3</a:t>
            </a:fld>
            <a:endParaRPr lang="ko-KR" altLang="en-US"/>
          </a:p>
        </p:txBody>
      </p:sp>
    </p:spTree>
    <p:extLst>
      <p:ext uri="{BB962C8B-B14F-4D97-AF65-F5344CB8AC3E}">
        <p14:creationId xmlns:p14="http://schemas.microsoft.com/office/powerpoint/2010/main" val="1935492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14</a:t>
            </a:r>
            <a:r>
              <a:rPr lang="ko-KR" altLang="en-US" dirty="0" smtClean="0"/>
              <a:t>세 이상 </a:t>
            </a:r>
            <a:r>
              <a:rPr lang="en-US" altLang="ko-KR" dirty="0" smtClean="0"/>
              <a:t>isolated</a:t>
            </a:r>
            <a:r>
              <a:rPr lang="en-US" altLang="ko-KR" baseline="0" dirty="0" smtClean="0"/>
              <a:t> UAPA</a:t>
            </a:r>
            <a:r>
              <a:rPr lang="ko-KR" altLang="en-US" baseline="0" dirty="0" smtClean="0"/>
              <a:t> 환자의</a:t>
            </a:r>
            <a:r>
              <a:rPr lang="en-US" altLang="ko-KR" baseline="0" dirty="0" smtClean="0"/>
              <a:t> case</a:t>
            </a:r>
            <a:r>
              <a:rPr lang="ko-KR" altLang="en-US" baseline="0" dirty="0" smtClean="0"/>
              <a:t>를 보면 객혈</a:t>
            </a:r>
            <a:r>
              <a:rPr lang="en-US" altLang="ko-KR" baseline="0" dirty="0" smtClean="0"/>
              <a:t>, </a:t>
            </a:r>
            <a:r>
              <a:rPr lang="ko-KR" altLang="en-US" baseline="0" dirty="0" smtClean="0"/>
              <a:t>동맥류</a:t>
            </a:r>
            <a:r>
              <a:rPr lang="en-US" altLang="ko-KR" baseline="0" dirty="0" smtClean="0"/>
              <a:t>, </a:t>
            </a:r>
            <a:r>
              <a:rPr lang="ko-KR" altLang="en-US" baseline="0" dirty="0" smtClean="0"/>
              <a:t>반복감염</a:t>
            </a:r>
            <a:r>
              <a:rPr lang="en-US" altLang="ko-KR" baseline="0" dirty="0" smtClean="0"/>
              <a:t>, </a:t>
            </a:r>
            <a:r>
              <a:rPr lang="ko-KR" altLang="en-US" baseline="0" dirty="0" err="1" smtClean="0"/>
              <a:t>폐실질</a:t>
            </a:r>
            <a:r>
              <a:rPr lang="ko-KR" altLang="en-US" baseline="0" dirty="0" smtClean="0"/>
              <a:t> 장애</a:t>
            </a:r>
            <a:r>
              <a:rPr lang="en-US" altLang="ko-KR" baseline="0" dirty="0" smtClean="0"/>
              <a:t>, </a:t>
            </a:r>
            <a:r>
              <a:rPr lang="ko-KR" altLang="en-US" baseline="0" dirty="0" err="1" smtClean="0"/>
              <a:t>폐고혈압</a:t>
            </a:r>
            <a:r>
              <a:rPr lang="ko-KR" altLang="en-US" baseline="0" dirty="0" smtClean="0"/>
              <a:t> 등의 증상에 따라 </a:t>
            </a:r>
            <a:r>
              <a:rPr lang="en-US" altLang="ko-KR" baseline="0" dirty="0" err="1" smtClean="0"/>
              <a:t>emboliaztion</a:t>
            </a:r>
            <a:r>
              <a:rPr lang="ko-KR" altLang="en-US" baseline="0" dirty="0" smtClean="0"/>
              <a:t>이나 </a:t>
            </a:r>
            <a:r>
              <a:rPr lang="en-US" altLang="ko-KR" baseline="0" dirty="0" smtClean="0"/>
              <a:t>pneumonectomy</a:t>
            </a:r>
            <a:r>
              <a:rPr lang="ko-KR" altLang="en-US" baseline="0" dirty="0" smtClean="0"/>
              <a:t>를</a:t>
            </a:r>
            <a:r>
              <a:rPr lang="en-US" altLang="ko-KR" baseline="0" dirty="0" smtClean="0"/>
              <a:t> </a:t>
            </a:r>
            <a:r>
              <a:rPr lang="ko-KR" altLang="en-US" baseline="0" dirty="0" smtClean="0"/>
              <a:t>하였고 객혈로 </a:t>
            </a:r>
            <a:r>
              <a:rPr lang="en-US" altLang="ko-KR" dirty="0" smtClean="0"/>
              <a:t>SECA</a:t>
            </a:r>
            <a:r>
              <a:rPr lang="ko-KR" altLang="en-US" dirty="0" smtClean="0"/>
              <a:t>를 시행한 환자 </a:t>
            </a:r>
            <a:r>
              <a:rPr lang="en-US" altLang="ko-KR" dirty="0" smtClean="0"/>
              <a:t>6</a:t>
            </a:r>
            <a:r>
              <a:rPr lang="ko-KR" altLang="en-US" dirty="0" smtClean="0"/>
              <a:t>명 중 </a:t>
            </a:r>
            <a:r>
              <a:rPr lang="en-US" altLang="ko-KR" dirty="0" smtClean="0"/>
              <a:t>5</a:t>
            </a:r>
            <a:r>
              <a:rPr lang="ko-KR" altLang="en-US" dirty="0" smtClean="0"/>
              <a:t>명이 재발하여 </a:t>
            </a:r>
            <a:r>
              <a:rPr lang="en-US" altLang="ko-KR" dirty="0" smtClean="0"/>
              <a:t>pneumonectomy</a:t>
            </a:r>
            <a:r>
              <a:rPr lang="ko-KR" altLang="en-US" baseline="0" dirty="0" smtClean="0"/>
              <a:t>를 </a:t>
            </a:r>
            <a:r>
              <a:rPr lang="ko-KR" altLang="en-US" baseline="0" dirty="0" err="1" smtClean="0"/>
              <a:t>시행받았습니다</a:t>
            </a:r>
            <a:r>
              <a:rPr lang="en-US" altLang="ko-KR" baseline="0" dirty="0" smtClean="0"/>
              <a:t>.</a:t>
            </a:r>
          </a:p>
          <a:p>
            <a:endParaRPr lang="en-US" altLang="ko-KR" baseline="0" dirty="0" smtClean="0"/>
          </a:p>
          <a:p>
            <a:r>
              <a:rPr lang="en-US" altLang="ko-KR" baseline="0" dirty="0" smtClean="0"/>
              <a:t>2/5 SECA recurred within 1wk</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31</a:t>
            </a:fld>
            <a:endParaRPr lang="ko-KR" altLang="en-US"/>
          </a:p>
        </p:txBody>
      </p:sp>
    </p:spTree>
    <p:extLst>
      <p:ext uri="{BB962C8B-B14F-4D97-AF65-F5344CB8AC3E}">
        <p14:creationId xmlns:p14="http://schemas.microsoft.com/office/powerpoint/2010/main" val="1255338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폐의 발달장애는 다양합니다</a:t>
            </a:r>
            <a:r>
              <a:rPr lang="en-US" altLang="ko-KR" dirty="0" smtClean="0"/>
              <a:t>. </a:t>
            </a:r>
          </a:p>
          <a:p>
            <a:r>
              <a:rPr lang="ko-KR" altLang="en-US" dirty="0" smtClean="0"/>
              <a:t>기관지폐의 발달장애</a:t>
            </a:r>
            <a:r>
              <a:rPr lang="en-US" altLang="ko-KR" dirty="0" smtClean="0"/>
              <a:t>,</a:t>
            </a:r>
            <a:r>
              <a:rPr lang="en-US" altLang="ko-KR" baseline="0" dirty="0" smtClean="0"/>
              <a:t> </a:t>
            </a:r>
            <a:r>
              <a:rPr lang="ko-KR" altLang="en-US" baseline="0" dirty="0" smtClean="0"/>
              <a:t>혈관장애</a:t>
            </a:r>
            <a:r>
              <a:rPr lang="en-US" altLang="ko-KR" baseline="0" dirty="0" smtClean="0"/>
              <a:t>, </a:t>
            </a:r>
            <a:r>
              <a:rPr lang="ko-KR" altLang="en-US" baseline="0" dirty="0" smtClean="0"/>
              <a:t>동반장애로 분류되는데 </a:t>
            </a:r>
            <a:r>
              <a:rPr lang="en-US" altLang="ko-KR" baseline="0" dirty="0" smtClean="0"/>
              <a:t>UAPA</a:t>
            </a:r>
            <a:r>
              <a:rPr lang="ko-KR" altLang="en-US" baseline="0" dirty="0" smtClean="0"/>
              <a:t> 뿐만이 아니라 </a:t>
            </a:r>
            <a:r>
              <a:rPr lang="en-US" altLang="ko-KR" baseline="0" dirty="0" smtClean="0"/>
              <a:t>pulmonary AVM, sequestration </a:t>
            </a:r>
            <a:r>
              <a:rPr lang="ko-KR" altLang="en-US" baseline="0" dirty="0" smtClean="0"/>
              <a:t>등은 간혹 볼 수 있는 장애입니다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32</a:t>
            </a:fld>
            <a:endParaRPr lang="ko-KR" altLang="en-US"/>
          </a:p>
        </p:txBody>
      </p:sp>
    </p:spTree>
    <p:extLst>
      <p:ext uri="{BB962C8B-B14F-4D97-AF65-F5344CB8AC3E}">
        <p14:creationId xmlns:p14="http://schemas.microsoft.com/office/powerpoint/2010/main" val="1387108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폐의 발달장애는 연간</a:t>
            </a:r>
            <a:r>
              <a:rPr lang="en-US" altLang="ko-KR" dirty="0" smtClean="0"/>
              <a:t> 3~40</a:t>
            </a:r>
            <a:r>
              <a:rPr lang="ko-KR" altLang="en-US" dirty="0" smtClean="0"/>
              <a:t>명 정도가 발생한다고 보고는 되나 성인에서는 드물고 사실 저희들이 주로 성인들을 진료하기 </a:t>
            </a:r>
            <a:r>
              <a:rPr lang="ko-KR" altLang="en-US" dirty="0" err="1" smtClean="0"/>
              <a:t>떄문에</a:t>
            </a:r>
            <a:r>
              <a:rPr lang="ko-KR" altLang="en-US" dirty="0" smtClean="0"/>
              <a:t> 보기는 어렵지만</a:t>
            </a:r>
            <a:r>
              <a:rPr lang="en-US" altLang="ko-KR" dirty="0" smtClean="0"/>
              <a:t>,,</a:t>
            </a:r>
            <a:r>
              <a:rPr lang="en-US" altLang="ko-KR" baseline="0" dirty="0" smtClean="0"/>
              <a:t> </a:t>
            </a:r>
            <a:r>
              <a:rPr lang="ko-KR" altLang="en-US" dirty="0" smtClean="0"/>
              <a:t>성인이 되어 문제가 생기는 경우도 항상 생각해야 합니다</a:t>
            </a:r>
            <a:r>
              <a:rPr lang="en-US" altLang="ko-KR" dirty="0" smtClean="0"/>
              <a:t>.</a:t>
            </a:r>
          </a:p>
          <a:p>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33</a:t>
            </a:fld>
            <a:endParaRPr lang="ko-KR" altLang="en-US"/>
          </a:p>
        </p:txBody>
      </p:sp>
    </p:spTree>
    <p:extLst>
      <p:ext uri="{BB962C8B-B14F-4D97-AF65-F5344CB8AC3E}">
        <p14:creationId xmlns:p14="http://schemas.microsoft.com/office/powerpoint/2010/main" val="3644304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2019</a:t>
            </a:r>
            <a:r>
              <a:rPr lang="ko-KR" altLang="en-US" dirty="0" smtClean="0"/>
              <a:t>년에 발표된 </a:t>
            </a:r>
            <a:r>
              <a:rPr lang="en-US" altLang="ko-KR" dirty="0" smtClean="0"/>
              <a:t>review </a:t>
            </a:r>
            <a:r>
              <a:rPr lang="ko-KR" altLang="en-US" dirty="0" smtClean="0"/>
              <a:t>저널인데 성인에서 보고된 발달 장애의 정리입니다</a:t>
            </a:r>
            <a:r>
              <a:rPr lang="en-US" altLang="ko-KR" dirty="0" smtClean="0"/>
              <a:t>.</a:t>
            </a:r>
          </a:p>
          <a:p>
            <a:r>
              <a:rPr lang="en-US" altLang="ko-KR" dirty="0" smtClean="0"/>
              <a:t>Asymptomatic</a:t>
            </a:r>
            <a:r>
              <a:rPr lang="ko-KR" altLang="en-US" dirty="0" smtClean="0"/>
              <a:t>이 많이 보이는데 증상이 없는 경우가 많고</a:t>
            </a:r>
            <a:r>
              <a:rPr lang="en-US" altLang="ko-KR" baseline="0" dirty="0" smtClean="0"/>
              <a:t> </a:t>
            </a:r>
            <a:r>
              <a:rPr lang="ko-KR" altLang="en-US" baseline="0" dirty="0" err="1" smtClean="0"/>
              <a:t>그외</a:t>
            </a:r>
            <a:r>
              <a:rPr lang="en-US" altLang="ko-KR" dirty="0" smtClean="0"/>
              <a:t> recurrent infection,</a:t>
            </a:r>
            <a:r>
              <a:rPr lang="en-US" altLang="ko-KR" baseline="0" dirty="0" smtClean="0"/>
              <a:t> hemoptysis </a:t>
            </a:r>
            <a:r>
              <a:rPr lang="ko-KR" altLang="en-US" baseline="0" dirty="0" smtClean="0"/>
              <a:t>등이 생길 수 있습니다</a:t>
            </a:r>
            <a:r>
              <a:rPr lang="en-US" altLang="ko-KR" baseline="0" dirty="0" smtClean="0"/>
              <a:t>.</a:t>
            </a:r>
          </a:p>
          <a:p>
            <a:endParaRPr lang="en-US" altLang="ko-KR" baseline="0" dirty="0" smtClean="0"/>
          </a:p>
          <a:p>
            <a:r>
              <a:rPr lang="ko-KR" altLang="en-US" baseline="0" dirty="0" smtClean="0"/>
              <a:t>발달장애는 </a:t>
            </a:r>
            <a:r>
              <a:rPr lang="ko-KR" altLang="en-US" baseline="0" dirty="0" err="1" smtClean="0"/>
              <a:t>비특이적인</a:t>
            </a:r>
            <a:r>
              <a:rPr lang="ko-KR" altLang="en-US" baseline="0" dirty="0" smtClean="0"/>
              <a:t> 증상이 나타나기 때문에 쉽게 놓칠 수 있어 조심해야 될 것입니다</a:t>
            </a:r>
            <a:r>
              <a:rPr lang="en-US" altLang="ko-KR" baseline="0" dirty="0" smtClean="0"/>
              <a:t>.</a:t>
            </a:r>
          </a:p>
          <a:p>
            <a:endParaRPr lang="en-US" altLang="ko-KR" baseline="0" dirty="0" smtClean="0"/>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34</a:t>
            </a:fld>
            <a:endParaRPr lang="ko-KR" altLang="en-US"/>
          </a:p>
        </p:txBody>
      </p:sp>
    </p:spTree>
    <p:extLst>
      <p:ext uri="{BB962C8B-B14F-4D97-AF65-F5344CB8AC3E}">
        <p14:creationId xmlns:p14="http://schemas.microsoft.com/office/powerpoint/2010/main" val="7563506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baseline="0" dirty="0" err="1" smtClean="0"/>
              <a:t>요약드리자면</a:t>
            </a:r>
            <a:endParaRPr lang="en-US" altLang="ko-KR" baseline="0" dirty="0" smtClean="0"/>
          </a:p>
          <a:p>
            <a:endParaRPr lang="en-US" altLang="ko-KR" baseline="0" dirty="0" smtClean="0"/>
          </a:p>
          <a:p>
            <a:r>
              <a:rPr lang="ko-KR" altLang="en-US" baseline="0" dirty="0" smtClean="0"/>
              <a:t>먼저 오늘 </a:t>
            </a:r>
            <a:r>
              <a:rPr lang="en-US" altLang="ko-KR" baseline="0" dirty="0" smtClean="0"/>
              <a:t>case</a:t>
            </a:r>
            <a:r>
              <a:rPr lang="ko-KR" altLang="en-US" baseline="0" dirty="0" smtClean="0"/>
              <a:t>인 </a:t>
            </a:r>
            <a:r>
              <a:rPr lang="en-US" altLang="ko-KR" baseline="0" dirty="0" smtClean="0"/>
              <a:t>isolated UAPA</a:t>
            </a:r>
            <a:r>
              <a:rPr lang="ko-KR" altLang="en-US" baseline="0" dirty="0" smtClean="0"/>
              <a:t>는 대량 객혈이나 장기간 방치했을 때 </a:t>
            </a:r>
            <a:r>
              <a:rPr lang="ko-KR" altLang="en-US" baseline="0" dirty="0" err="1" smtClean="0"/>
              <a:t>폐고혈압으로</a:t>
            </a:r>
            <a:r>
              <a:rPr lang="ko-KR" altLang="en-US" baseline="0" dirty="0" smtClean="0"/>
              <a:t> 인한 불량한 예후를 보일 수 있기 </a:t>
            </a:r>
            <a:r>
              <a:rPr lang="ko-KR" altLang="en-US" baseline="0" dirty="0" err="1" smtClean="0"/>
              <a:t>떄문에</a:t>
            </a:r>
            <a:r>
              <a:rPr lang="ko-KR" altLang="en-US" baseline="0" dirty="0" smtClean="0"/>
              <a:t> 조기에 의심하여 검사할 필요가 있습니다</a:t>
            </a:r>
            <a:r>
              <a:rPr lang="en-US" altLang="ko-KR" baseline="0" dirty="0" smtClean="0"/>
              <a:t>.</a:t>
            </a:r>
          </a:p>
          <a:p>
            <a:endParaRPr lang="en-US" altLang="ko-KR" baseline="0" dirty="0" smtClean="0"/>
          </a:p>
          <a:p>
            <a:r>
              <a:rPr lang="ko-KR" altLang="en-US" baseline="0" dirty="0" smtClean="0"/>
              <a:t>그리고 항상 </a:t>
            </a:r>
            <a:r>
              <a:rPr lang="en-US" altLang="ko-KR" baseline="0" dirty="0" smtClean="0"/>
              <a:t>UAPA</a:t>
            </a:r>
            <a:r>
              <a:rPr lang="ko-KR" altLang="en-US" baseline="0" dirty="0" smtClean="0"/>
              <a:t>를 포함한 발달장애는 성인에서는 흔하지는 않지만 설명되지 않는 객혈이나 증상이 있다면 유심히 </a:t>
            </a:r>
            <a:r>
              <a:rPr lang="en-US" altLang="ko-KR" baseline="0" dirty="0" smtClean="0"/>
              <a:t>CT</a:t>
            </a:r>
            <a:r>
              <a:rPr lang="ko-KR" altLang="en-US" baseline="0" dirty="0" smtClean="0"/>
              <a:t>를 살펴봐야겠습니다</a:t>
            </a:r>
            <a:r>
              <a:rPr lang="en-US" altLang="ko-KR" baseline="0" dirty="0" smtClean="0"/>
              <a:t>.</a:t>
            </a:r>
          </a:p>
          <a:p>
            <a:endParaRPr lang="en-US" altLang="ko-KR" baseline="0" dirty="0" smtClean="0"/>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35</a:t>
            </a:fld>
            <a:endParaRPr lang="ko-KR" altLang="en-US"/>
          </a:p>
        </p:txBody>
      </p:sp>
    </p:spTree>
    <p:extLst>
      <p:ext uri="{BB962C8B-B14F-4D97-AF65-F5344CB8AC3E}">
        <p14:creationId xmlns:p14="http://schemas.microsoft.com/office/powerpoint/2010/main" val="756458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경청해 주셔서 감사합니다</a:t>
            </a:r>
            <a:r>
              <a:rPr lang="en-US" altLang="ko-KR" dirty="0" smtClean="0"/>
              <a:t>.</a:t>
            </a:r>
            <a:endParaRPr lang="ko-KR" altLang="en-US" dirty="0"/>
          </a:p>
        </p:txBody>
      </p:sp>
      <p:sp>
        <p:nvSpPr>
          <p:cNvPr id="4" name="슬라이드 번호 개체 틀 3"/>
          <p:cNvSpPr>
            <a:spLocks noGrp="1"/>
          </p:cNvSpPr>
          <p:nvPr>
            <p:ph type="sldNum" sz="quarter" idx="10"/>
          </p:nvPr>
        </p:nvSpPr>
        <p:spPr/>
        <p:txBody>
          <a:bodyPr/>
          <a:lstStyle/>
          <a:p>
            <a:fld id="{ECF03AF7-A0B8-4A1E-8891-5AB56973A78D}" type="slidenum">
              <a:rPr lang="ko-KR" altLang="en-US" smtClean="0"/>
              <a:t>36</a:t>
            </a:fld>
            <a:endParaRPr lang="ko-KR" altLang="en-US"/>
          </a:p>
        </p:txBody>
      </p:sp>
    </p:spTree>
    <p:extLst>
      <p:ext uri="{BB962C8B-B14F-4D97-AF65-F5344CB8AC3E}">
        <p14:creationId xmlns:p14="http://schemas.microsoft.com/office/powerpoint/2010/main" val="782403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Chest X-ray</a:t>
            </a:r>
            <a:r>
              <a:rPr lang="ko-KR" altLang="en-US" sz="1200" kern="1200" dirty="0" smtClean="0">
                <a:solidFill>
                  <a:schemeClr val="tx1"/>
                </a:solidFill>
                <a:effectLst/>
                <a:latin typeface="+mn-lt"/>
                <a:ea typeface="+mn-ea"/>
                <a:cs typeface="+mn-cs"/>
              </a:rPr>
              <a:t>에서는 오른쪽 </a:t>
            </a:r>
            <a:r>
              <a:rPr lang="ko-KR" altLang="en-US" sz="1200" kern="1200" dirty="0" err="1" smtClean="0">
                <a:solidFill>
                  <a:schemeClr val="tx1"/>
                </a:solidFill>
                <a:effectLst/>
                <a:latin typeface="+mn-lt"/>
                <a:ea typeface="+mn-ea"/>
                <a:cs typeface="+mn-cs"/>
              </a:rPr>
              <a:t>폐용적이</a:t>
            </a:r>
            <a:r>
              <a:rPr lang="ko-KR" altLang="en-US" sz="1200" kern="1200" dirty="0" smtClean="0">
                <a:solidFill>
                  <a:schemeClr val="tx1"/>
                </a:solidFill>
                <a:effectLst/>
                <a:latin typeface="+mn-lt"/>
                <a:ea typeface="+mn-ea"/>
                <a:cs typeface="+mn-cs"/>
              </a:rPr>
              <a:t> 감소해 보였고 다른 </a:t>
            </a:r>
            <a:r>
              <a:rPr lang="ko-KR" altLang="en-US" sz="1200" kern="1200" dirty="0" err="1" smtClean="0">
                <a:solidFill>
                  <a:schemeClr val="tx1"/>
                </a:solidFill>
                <a:effectLst/>
                <a:latin typeface="+mn-lt"/>
                <a:ea typeface="+mn-ea"/>
                <a:cs typeface="+mn-cs"/>
              </a:rPr>
              <a:t>폐실질의</a:t>
            </a:r>
            <a:r>
              <a:rPr lang="ko-KR" altLang="en-US" sz="1200" kern="1200" dirty="0" smtClean="0">
                <a:solidFill>
                  <a:schemeClr val="tx1"/>
                </a:solidFill>
                <a:effectLst/>
                <a:latin typeface="+mn-lt"/>
                <a:ea typeface="+mn-ea"/>
                <a:cs typeface="+mn-cs"/>
              </a:rPr>
              <a:t> 이상은 관찰되지 않았습니다</a:t>
            </a:r>
            <a:r>
              <a:rPr lang="en-US" altLang="ko-KR" sz="1200" kern="1200" dirty="0" smtClean="0">
                <a:solidFill>
                  <a:schemeClr val="tx1"/>
                </a:solidFill>
                <a:effectLst/>
                <a:latin typeface="+mn-lt"/>
                <a:ea typeface="+mn-ea"/>
                <a:cs typeface="+mn-cs"/>
              </a:rPr>
              <a:t>.</a:t>
            </a:r>
          </a:p>
          <a:p>
            <a:endParaRPr lang="en-US" altLang="ko-KR" sz="1200" kern="1200" dirty="0" smtClean="0">
              <a:solidFill>
                <a:schemeClr val="tx1"/>
              </a:solidFill>
              <a:effectLst/>
              <a:latin typeface="+mn-lt"/>
              <a:ea typeface="+mn-ea"/>
              <a:cs typeface="+mn-cs"/>
            </a:endParaRPr>
          </a:p>
          <a:p>
            <a:r>
              <a:rPr lang="en-US" altLang="ko-KR" sz="1200" kern="1200" dirty="0" smtClean="0">
                <a:solidFill>
                  <a:schemeClr val="tx1"/>
                </a:solidFill>
                <a:effectLst/>
                <a:latin typeface="+mn-lt"/>
                <a:ea typeface="+mn-ea"/>
                <a:cs typeface="+mn-cs"/>
              </a:rPr>
              <a:t>decreased volume of the right lung, without other significant parenchymal abnormality. </a:t>
            </a:r>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4</a:t>
            </a:fld>
            <a:endParaRPr lang="ko-KR" altLang="en-US"/>
          </a:p>
        </p:txBody>
      </p:sp>
    </p:spTree>
    <p:extLst>
      <p:ext uri="{BB962C8B-B14F-4D97-AF65-F5344CB8AC3E}">
        <p14:creationId xmlns:p14="http://schemas.microsoft.com/office/powerpoint/2010/main" val="3975437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CT</a:t>
            </a:r>
            <a:r>
              <a:rPr lang="ko-KR" altLang="en-US" dirty="0" smtClean="0"/>
              <a:t>에서는 </a:t>
            </a:r>
            <a:r>
              <a:rPr lang="ko-KR" altLang="en-US" dirty="0" err="1" smtClean="0"/>
              <a:t>우중엽에서</a:t>
            </a:r>
            <a:r>
              <a:rPr lang="ko-KR" altLang="en-US" baseline="0" dirty="0" smtClean="0"/>
              <a:t> </a:t>
            </a:r>
            <a:r>
              <a:rPr lang="en-US" altLang="ko-KR" baseline="0" dirty="0" smtClean="0"/>
              <a:t>mild </a:t>
            </a:r>
            <a:r>
              <a:rPr lang="en-US" altLang="ko-KR" baseline="0" dirty="0" err="1" smtClean="0"/>
              <a:t>bronchiectatic</a:t>
            </a:r>
            <a:r>
              <a:rPr lang="en-US" altLang="ko-KR" baseline="0" dirty="0" smtClean="0"/>
              <a:t> change</a:t>
            </a:r>
            <a:r>
              <a:rPr lang="ko-KR" altLang="en-US" baseline="0" dirty="0" smtClean="0"/>
              <a:t>를 관찰할 수 있었고 기관지 주위로 혈관들의</a:t>
            </a:r>
            <a:r>
              <a:rPr lang="en-US" altLang="ko-KR" baseline="0" dirty="0" smtClean="0"/>
              <a:t> </a:t>
            </a:r>
            <a:r>
              <a:rPr lang="en-US" altLang="ko-KR" baseline="0" dirty="0" err="1" smtClean="0"/>
              <a:t>hypertropy</a:t>
            </a:r>
            <a:r>
              <a:rPr lang="ko-KR" altLang="en-US" baseline="0" dirty="0" smtClean="0"/>
              <a:t>를</a:t>
            </a:r>
            <a:r>
              <a:rPr lang="en-US" altLang="ko-KR" baseline="0" dirty="0" smtClean="0"/>
              <a:t> </a:t>
            </a:r>
            <a:r>
              <a:rPr lang="ko-KR" altLang="en-US" baseline="0" dirty="0" smtClean="0"/>
              <a:t>관찰할 수 있었습니다</a:t>
            </a:r>
            <a:r>
              <a:rPr lang="en-US" altLang="ko-KR" baseline="0" dirty="0" smtClean="0"/>
              <a:t>.</a:t>
            </a:r>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5</a:t>
            </a:fld>
            <a:endParaRPr lang="ko-KR" altLang="en-US"/>
          </a:p>
        </p:txBody>
      </p:sp>
    </p:spTree>
    <p:extLst>
      <p:ext uri="{BB962C8B-B14F-4D97-AF65-F5344CB8AC3E}">
        <p14:creationId xmlns:p14="http://schemas.microsoft.com/office/powerpoint/2010/main" val="136990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ko-KR" altLang="en-US" dirty="0" smtClean="0"/>
              <a:t>같은 소견입니다</a:t>
            </a:r>
            <a:r>
              <a:rPr lang="en-US" altLang="ko-KR" dirty="0" smtClean="0"/>
              <a:t>.</a:t>
            </a:r>
          </a:p>
          <a:p>
            <a:pPr marL="0" marR="0" indent="0" algn="l" defTabSz="914400" rtl="0" eaLnBrk="1" fontAlgn="auto" latinLnBrk="1" hangingPunct="1">
              <a:lnSpc>
                <a:spcPct val="100000"/>
              </a:lnSpc>
              <a:spcBef>
                <a:spcPts val="0"/>
              </a:spcBef>
              <a:spcAft>
                <a:spcPts val="0"/>
              </a:spcAft>
              <a:buClrTx/>
              <a:buSzTx/>
              <a:buFontTx/>
              <a:buNone/>
              <a:tabLst/>
              <a:defRPr/>
            </a:pPr>
            <a:endParaRPr lang="en-US" altLang="ko-KR" dirty="0" smtClean="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CT</a:t>
            </a:r>
            <a:r>
              <a:rPr lang="ko-KR" altLang="en-US" dirty="0" smtClean="0"/>
              <a:t>에서는 </a:t>
            </a:r>
            <a:r>
              <a:rPr lang="ko-KR" altLang="en-US" dirty="0" err="1" smtClean="0"/>
              <a:t>우중엽에서</a:t>
            </a:r>
            <a:r>
              <a:rPr lang="ko-KR" altLang="en-US" baseline="0" dirty="0" smtClean="0"/>
              <a:t> </a:t>
            </a:r>
            <a:r>
              <a:rPr lang="en-US" altLang="ko-KR" baseline="0" dirty="0" smtClean="0"/>
              <a:t>mild </a:t>
            </a:r>
            <a:r>
              <a:rPr lang="en-US" altLang="ko-KR" baseline="0" dirty="0" err="1" smtClean="0"/>
              <a:t>bronchiectatic</a:t>
            </a:r>
            <a:r>
              <a:rPr lang="en-US" altLang="ko-KR" baseline="0" dirty="0" smtClean="0"/>
              <a:t> change</a:t>
            </a:r>
            <a:r>
              <a:rPr lang="ko-KR" altLang="en-US" baseline="0" dirty="0" smtClean="0"/>
              <a:t>를 관찰할 수 있었고 기관지 주위로 혈관들의</a:t>
            </a:r>
            <a:r>
              <a:rPr lang="en-US" altLang="ko-KR" baseline="0" dirty="0" smtClean="0"/>
              <a:t> </a:t>
            </a:r>
            <a:r>
              <a:rPr lang="en-US" altLang="ko-KR" baseline="0" dirty="0" err="1" smtClean="0"/>
              <a:t>hypertropy</a:t>
            </a:r>
            <a:r>
              <a:rPr lang="ko-KR" altLang="en-US" baseline="0" dirty="0" smtClean="0"/>
              <a:t>를</a:t>
            </a:r>
            <a:r>
              <a:rPr lang="en-US" altLang="ko-KR" baseline="0" dirty="0" smtClean="0"/>
              <a:t> </a:t>
            </a:r>
            <a:r>
              <a:rPr lang="ko-KR" altLang="en-US" baseline="0" dirty="0" smtClean="0"/>
              <a:t>관찰할 수 있었습니다</a:t>
            </a:r>
            <a:r>
              <a:rPr lang="en-US" altLang="ko-KR" baseline="0" dirty="0" smtClean="0"/>
              <a:t>.</a:t>
            </a:r>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6</a:t>
            </a:fld>
            <a:endParaRPr lang="ko-KR" altLang="en-US"/>
          </a:p>
        </p:txBody>
      </p:sp>
    </p:spTree>
    <p:extLst>
      <p:ext uri="{BB962C8B-B14F-4D97-AF65-F5344CB8AC3E}">
        <p14:creationId xmlns:p14="http://schemas.microsoft.com/office/powerpoint/2010/main" val="3342064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ko-KR" altLang="en-US" dirty="0" smtClean="0"/>
              <a:t>결핵 </a:t>
            </a:r>
            <a:r>
              <a:rPr lang="ko-KR" altLang="en-US" dirty="0" err="1" smtClean="0"/>
              <a:t>치료력은</a:t>
            </a:r>
            <a:r>
              <a:rPr lang="ko-KR" altLang="en-US" dirty="0" smtClean="0"/>
              <a:t> 없었으나 과거 감염의 </a:t>
            </a:r>
            <a:r>
              <a:rPr lang="en-US" altLang="ko-KR" dirty="0" err="1" smtClean="0"/>
              <a:t>sequele</a:t>
            </a:r>
            <a:r>
              <a:rPr lang="ko-KR" altLang="en-US" dirty="0" smtClean="0"/>
              <a:t>로 생각하고 증상이 경미하여 지혈제 투여 후 경과 관찰하기로 하였습니다</a:t>
            </a:r>
            <a:r>
              <a:rPr lang="en-US" altLang="ko-KR" dirty="0" smtClean="0"/>
              <a:t>.</a:t>
            </a:r>
          </a:p>
          <a:p>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7</a:t>
            </a:fld>
            <a:endParaRPr lang="ko-KR" altLang="en-US"/>
          </a:p>
        </p:txBody>
      </p:sp>
    </p:spTree>
    <p:extLst>
      <p:ext uri="{BB962C8B-B14F-4D97-AF65-F5344CB8AC3E}">
        <p14:creationId xmlns:p14="http://schemas.microsoft.com/office/powerpoint/2010/main" val="144543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4</a:t>
            </a:r>
            <a:r>
              <a:rPr lang="ko-KR" altLang="en-US" dirty="0" smtClean="0"/>
              <a:t>일 후 환자가 응급실로 다시 내원하였습니다</a:t>
            </a:r>
            <a:r>
              <a:rPr lang="en-US" altLang="ko-KR" dirty="0" smtClean="0"/>
              <a:t>.</a:t>
            </a:r>
          </a:p>
          <a:p>
            <a:r>
              <a:rPr lang="ko-KR" altLang="en-US" dirty="0" err="1" smtClean="0"/>
              <a:t>내원시</a:t>
            </a:r>
            <a:r>
              <a:rPr lang="ko-KR" altLang="en-US" dirty="0" smtClean="0"/>
              <a:t> </a:t>
            </a:r>
            <a:r>
              <a:rPr lang="en-US" altLang="ko-KR" dirty="0" smtClean="0"/>
              <a:t>vital sign</a:t>
            </a:r>
            <a:r>
              <a:rPr lang="ko-KR" altLang="en-US" dirty="0" smtClean="0"/>
              <a:t>과 </a:t>
            </a:r>
            <a:r>
              <a:rPr lang="ko-KR" altLang="en-US" dirty="0" err="1" smtClean="0"/>
              <a:t>산소포화도는</a:t>
            </a:r>
            <a:r>
              <a:rPr lang="ko-KR" altLang="en-US" dirty="0" smtClean="0"/>
              <a:t> 정상이었으나 기침을 할 때마다 핏덩어리가 나왔다고 하며 </a:t>
            </a:r>
            <a:r>
              <a:rPr lang="ko-KR" altLang="en-US" dirty="0" err="1" smtClean="0"/>
              <a:t>하루종일</a:t>
            </a:r>
            <a:r>
              <a:rPr lang="ko-KR" altLang="en-US" dirty="0" smtClean="0"/>
              <a:t> </a:t>
            </a:r>
            <a:r>
              <a:rPr lang="en-US" altLang="ko-KR" dirty="0" smtClean="0"/>
              <a:t>200cc </a:t>
            </a:r>
            <a:r>
              <a:rPr lang="ko-KR" altLang="en-US" dirty="0" smtClean="0"/>
              <a:t>정도의 객혈이 있었다고 하였습니다</a:t>
            </a:r>
            <a:r>
              <a:rPr lang="en-US" altLang="ko-KR" dirty="0" smtClean="0"/>
              <a:t>. </a:t>
            </a:r>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8</a:t>
            </a:fld>
            <a:endParaRPr lang="ko-KR" altLang="en-US"/>
          </a:p>
        </p:txBody>
      </p:sp>
    </p:spTree>
    <p:extLst>
      <p:ext uri="{BB962C8B-B14F-4D97-AF65-F5344CB8AC3E}">
        <p14:creationId xmlns:p14="http://schemas.microsoft.com/office/powerpoint/2010/main" val="266518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4</a:t>
            </a:r>
            <a:r>
              <a:rPr lang="ko-KR" altLang="en-US" dirty="0" smtClean="0"/>
              <a:t>일 전 </a:t>
            </a:r>
            <a:r>
              <a:rPr lang="en-US" altLang="ko-KR" dirty="0" smtClean="0"/>
              <a:t>CXR</a:t>
            </a:r>
            <a:r>
              <a:rPr lang="ko-KR" altLang="en-US" dirty="0" smtClean="0"/>
              <a:t>과 비교해서 </a:t>
            </a:r>
            <a:r>
              <a:rPr lang="ko-KR" altLang="en-US" dirty="0" err="1" smtClean="0"/>
              <a:t>폐실질에</a:t>
            </a:r>
            <a:r>
              <a:rPr lang="ko-KR" altLang="en-US" dirty="0" smtClean="0"/>
              <a:t> 이상 소견 없었고 </a:t>
            </a:r>
            <a:r>
              <a:rPr lang="en-US" altLang="ko-KR" dirty="0" smtClean="0"/>
              <a:t>vital sign </a:t>
            </a:r>
            <a:r>
              <a:rPr lang="ko-KR" altLang="en-US" dirty="0" smtClean="0"/>
              <a:t>안정적이고 응급실 내원하여 추가적인 객혈이 없어 외래방문 예약 후 퇴실하였습니다</a:t>
            </a:r>
            <a:r>
              <a:rPr lang="en-US" altLang="ko-KR" dirty="0" smtClean="0"/>
              <a:t>. </a:t>
            </a:r>
            <a:endParaRPr lang="ko-KR" altLang="en-US" dirty="0"/>
          </a:p>
        </p:txBody>
      </p:sp>
      <p:sp>
        <p:nvSpPr>
          <p:cNvPr id="4" name="슬라이드 번호 개체 틀 3"/>
          <p:cNvSpPr>
            <a:spLocks noGrp="1"/>
          </p:cNvSpPr>
          <p:nvPr>
            <p:ph type="sldNum" sz="quarter" idx="10"/>
          </p:nvPr>
        </p:nvSpPr>
        <p:spPr/>
        <p:txBody>
          <a:bodyPr/>
          <a:lstStyle/>
          <a:p>
            <a:fld id="{A1FF648F-C1CD-46AC-A803-C1E54B11A17C}" type="slidenum">
              <a:rPr lang="ko-KR" altLang="en-US" smtClean="0"/>
              <a:t>9</a:t>
            </a:fld>
            <a:endParaRPr lang="ko-KR" altLang="en-US"/>
          </a:p>
        </p:txBody>
      </p:sp>
    </p:spTree>
    <p:extLst>
      <p:ext uri="{BB962C8B-B14F-4D97-AF65-F5344CB8AC3E}">
        <p14:creationId xmlns:p14="http://schemas.microsoft.com/office/powerpoint/2010/main" val="1499710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9B147A73-ABAD-46D7-80F9-6239350818F5}" type="datetimeFigureOut">
              <a:rPr lang="ko-KR" altLang="en-US" smtClean="0"/>
              <a:t>2019-09-26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2BC433D-2AC6-46C8-A711-DA1CCB40FBAF}" type="slidenum">
              <a:rPr lang="ko-KR" altLang="en-US" smtClean="0"/>
              <a:t>‹#›</a:t>
            </a:fld>
            <a:endParaRPr lang="ko-KR" altLang="en-US"/>
          </a:p>
        </p:txBody>
      </p:sp>
    </p:spTree>
    <p:extLst>
      <p:ext uri="{BB962C8B-B14F-4D97-AF65-F5344CB8AC3E}">
        <p14:creationId xmlns:p14="http://schemas.microsoft.com/office/powerpoint/2010/main" val="1174159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9B147A73-ABAD-46D7-80F9-6239350818F5}" type="datetimeFigureOut">
              <a:rPr lang="ko-KR" altLang="en-US" smtClean="0"/>
              <a:t>2019-09-26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2BC433D-2AC6-46C8-A711-DA1CCB40FBAF}" type="slidenum">
              <a:rPr lang="ko-KR" altLang="en-US" smtClean="0"/>
              <a:t>‹#›</a:t>
            </a:fld>
            <a:endParaRPr lang="ko-KR" altLang="en-US"/>
          </a:p>
        </p:txBody>
      </p:sp>
    </p:spTree>
    <p:extLst>
      <p:ext uri="{BB962C8B-B14F-4D97-AF65-F5344CB8AC3E}">
        <p14:creationId xmlns:p14="http://schemas.microsoft.com/office/powerpoint/2010/main" val="950122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9B147A73-ABAD-46D7-80F9-6239350818F5}" type="datetimeFigureOut">
              <a:rPr lang="ko-KR" altLang="en-US" smtClean="0"/>
              <a:t>2019-09-26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2BC433D-2AC6-46C8-A711-DA1CCB40FBAF}" type="slidenum">
              <a:rPr lang="ko-KR" altLang="en-US" smtClean="0"/>
              <a:t>‹#›</a:t>
            </a:fld>
            <a:endParaRPr lang="ko-KR" altLang="en-US"/>
          </a:p>
        </p:txBody>
      </p:sp>
    </p:spTree>
    <p:extLst>
      <p:ext uri="{BB962C8B-B14F-4D97-AF65-F5344CB8AC3E}">
        <p14:creationId xmlns:p14="http://schemas.microsoft.com/office/powerpoint/2010/main" val="223765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lvl1pPr>
              <a:defRPr sz="3200"/>
            </a:lvl1pPr>
          </a:lstStyle>
          <a:p>
            <a:r>
              <a:rPr lang="ko-KR" altLang="en-US" dirty="0" smtClean="0"/>
              <a:t>마스터 제목 스타일 편집</a:t>
            </a:r>
            <a:endParaRPr lang="ko-KR" altLang="en-US" dirty="0"/>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9B147A73-ABAD-46D7-80F9-6239350818F5}" type="datetimeFigureOut">
              <a:rPr lang="ko-KR" altLang="en-US" smtClean="0"/>
              <a:t>2019-09-26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2BC433D-2AC6-46C8-A711-DA1CCB40FBAF}" type="slidenum">
              <a:rPr lang="ko-KR" altLang="en-US" smtClean="0"/>
              <a:t>‹#›</a:t>
            </a:fld>
            <a:endParaRPr lang="ko-KR" altLang="en-US"/>
          </a:p>
        </p:txBody>
      </p:sp>
    </p:spTree>
    <p:extLst>
      <p:ext uri="{BB962C8B-B14F-4D97-AF65-F5344CB8AC3E}">
        <p14:creationId xmlns:p14="http://schemas.microsoft.com/office/powerpoint/2010/main" val="311553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9B147A73-ABAD-46D7-80F9-6239350818F5}" type="datetimeFigureOut">
              <a:rPr lang="ko-KR" altLang="en-US" smtClean="0"/>
              <a:t>2019-09-26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22BC433D-2AC6-46C8-A711-DA1CCB40FBAF}" type="slidenum">
              <a:rPr lang="ko-KR" altLang="en-US" smtClean="0"/>
              <a:t>‹#›</a:t>
            </a:fld>
            <a:endParaRPr lang="ko-KR" altLang="en-US"/>
          </a:p>
        </p:txBody>
      </p:sp>
    </p:spTree>
    <p:extLst>
      <p:ext uri="{BB962C8B-B14F-4D97-AF65-F5344CB8AC3E}">
        <p14:creationId xmlns:p14="http://schemas.microsoft.com/office/powerpoint/2010/main" val="1179379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9B147A73-ABAD-46D7-80F9-6239350818F5}" type="datetimeFigureOut">
              <a:rPr lang="ko-KR" altLang="en-US" smtClean="0"/>
              <a:t>2019-09-26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22BC433D-2AC6-46C8-A711-DA1CCB40FBAF}" type="slidenum">
              <a:rPr lang="ko-KR" altLang="en-US" smtClean="0"/>
              <a:t>‹#›</a:t>
            </a:fld>
            <a:endParaRPr lang="ko-KR" altLang="en-US"/>
          </a:p>
        </p:txBody>
      </p:sp>
    </p:spTree>
    <p:extLst>
      <p:ext uri="{BB962C8B-B14F-4D97-AF65-F5344CB8AC3E}">
        <p14:creationId xmlns:p14="http://schemas.microsoft.com/office/powerpoint/2010/main" val="1661545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9B147A73-ABAD-46D7-80F9-6239350818F5}" type="datetimeFigureOut">
              <a:rPr lang="ko-KR" altLang="en-US" smtClean="0"/>
              <a:t>2019-09-26</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22BC433D-2AC6-46C8-A711-DA1CCB40FBAF}" type="slidenum">
              <a:rPr lang="ko-KR" altLang="en-US" smtClean="0"/>
              <a:t>‹#›</a:t>
            </a:fld>
            <a:endParaRPr lang="ko-KR" altLang="en-US"/>
          </a:p>
        </p:txBody>
      </p:sp>
    </p:spTree>
    <p:extLst>
      <p:ext uri="{BB962C8B-B14F-4D97-AF65-F5344CB8AC3E}">
        <p14:creationId xmlns:p14="http://schemas.microsoft.com/office/powerpoint/2010/main" val="204398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9B147A73-ABAD-46D7-80F9-6239350818F5}" type="datetimeFigureOut">
              <a:rPr lang="ko-KR" altLang="en-US" smtClean="0"/>
              <a:t>2019-09-26</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22BC433D-2AC6-46C8-A711-DA1CCB40FBAF}" type="slidenum">
              <a:rPr lang="ko-KR" altLang="en-US" smtClean="0"/>
              <a:t>‹#›</a:t>
            </a:fld>
            <a:endParaRPr lang="ko-KR" altLang="en-US"/>
          </a:p>
        </p:txBody>
      </p:sp>
    </p:spTree>
    <p:extLst>
      <p:ext uri="{BB962C8B-B14F-4D97-AF65-F5344CB8AC3E}">
        <p14:creationId xmlns:p14="http://schemas.microsoft.com/office/powerpoint/2010/main" val="2832706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9B147A73-ABAD-46D7-80F9-6239350818F5}" type="datetimeFigureOut">
              <a:rPr lang="ko-KR" altLang="en-US" smtClean="0"/>
              <a:t>2019-09-26</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22BC433D-2AC6-46C8-A711-DA1CCB40FBAF}" type="slidenum">
              <a:rPr lang="ko-KR" altLang="en-US" smtClean="0"/>
              <a:t>‹#›</a:t>
            </a:fld>
            <a:endParaRPr lang="ko-KR" altLang="en-US"/>
          </a:p>
        </p:txBody>
      </p:sp>
    </p:spTree>
    <p:extLst>
      <p:ext uri="{BB962C8B-B14F-4D97-AF65-F5344CB8AC3E}">
        <p14:creationId xmlns:p14="http://schemas.microsoft.com/office/powerpoint/2010/main" val="1904734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9B147A73-ABAD-46D7-80F9-6239350818F5}" type="datetimeFigureOut">
              <a:rPr lang="ko-KR" altLang="en-US" smtClean="0"/>
              <a:t>2019-09-26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22BC433D-2AC6-46C8-A711-DA1CCB40FBAF}" type="slidenum">
              <a:rPr lang="ko-KR" altLang="en-US" smtClean="0"/>
              <a:t>‹#›</a:t>
            </a:fld>
            <a:endParaRPr lang="ko-KR" altLang="en-US"/>
          </a:p>
        </p:txBody>
      </p:sp>
    </p:spTree>
    <p:extLst>
      <p:ext uri="{BB962C8B-B14F-4D97-AF65-F5344CB8AC3E}">
        <p14:creationId xmlns:p14="http://schemas.microsoft.com/office/powerpoint/2010/main" val="2969342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9B147A73-ABAD-46D7-80F9-6239350818F5}" type="datetimeFigureOut">
              <a:rPr lang="ko-KR" altLang="en-US" smtClean="0"/>
              <a:t>2019-09-26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22BC433D-2AC6-46C8-A711-DA1CCB40FBAF}" type="slidenum">
              <a:rPr lang="ko-KR" altLang="en-US" smtClean="0"/>
              <a:t>‹#›</a:t>
            </a:fld>
            <a:endParaRPr lang="ko-KR" altLang="en-US"/>
          </a:p>
        </p:txBody>
      </p:sp>
    </p:spTree>
    <p:extLst>
      <p:ext uri="{BB962C8B-B14F-4D97-AF65-F5344CB8AC3E}">
        <p14:creationId xmlns:p14="http://schemas.microsoft.com/office/powerpoint/2010/main" val="652793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179512" y="274638"/>
            <a:ext cx="8229600" cy="778098"/>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47A73-ABAD-46D7-80F9-6239350818F5}" type="datetimeFigureOut">
              <a:rPr lang="ko-KR" altLang="en-US" smtClean="0"/>
              <a:t>2019-09-26</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C433D-2AC6-46C8-A711-DA1CCB40FBAF}" type="slidenum">
              <a:rPr lang="ko-KR" altLang="en-US" smtClean="0"/>
              <a:t>‹#›</a:t>
            </a:fld>
            <a:endParaRPr lang="ko-KR" altLang="en-US"/>
          </a:p>
        </p:txBody>
      </p:sp>
      <p:cxnSp>
        <p:nvCxnSpPr>
          <p:cNvPr id="7" name="직선 연결선 6"/>
          <p:cNvCxnSpPr/>
          <p:nvPr userDrawn="1"/>
        </p:nvCxnSpPr>
        <p:spPr>
          <a:xfrm>
            <a:off x="0" y="1052736"/>
            <a:ext cx="9066633" cy="0"/>
          </a:xfrm>
          <a:prstGeom prst="line">
            <a:avLst/>
          </a:prstGeom>
          <a:ln w="28575">
            <a:gradFill flip="none" rotWithShape="1">
              <a:gsLst>
                <a:gs pos="19270">
                  <a:srgbClr val="2E4B82"/>
                </a:gs>
                <a:gs pos="45880">
                  <a:srgbClr val="6D87B0"/>
                </a:gs>
                <a:gs pos="0">
                  <a:srgbClr val="002060">
                    <a:lumMod val="0"/>
                  </a:srgbClr>
                </a:gs>
                <a:gs pos="74000">
                  <a:schemeClr val="accent1">
                    <a:lumMod val="45000"/>
                    <a:lumOff val="55000"/>
                  </a:schemeClr>
                </a:gs>
                <a:gs pos="83000">
                  <a:schemeClr val="accent1">
                    <a:lumMod val="45000"/>
                    <a:lumOff val="55000"/>
                  </a:schemeClr>
                </a:gs>
                <a:gs pos="28450">
                  <a:srgbClr val="446092"/>
                </a:gs>
                <a:gs pos="100000">
                  <a:schemeClr val="accent1">
                    <a:lumMod val="30000"/>
                    <a:lumOff val="7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121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spcBef>
          <a:spcPct val="0"/>
        </a:spcBef>
        <a:buNone/>
        <a:defRPr sz="4400" b="1" kern="1200" baseline="0">
          <a:solidFill>
            <a:srgbClr val="002060"/>
          </a:solidFill>
          <a:effectLst>
            <a:outerShdw blurRad="38100" dist="38100" dir="2700000" algn="tl">
              <a:srgbClr val="000000">
                <a:alpha val="43137"/>
              </a:srgbClr>
            </a:outerShdw>
          </a:effectLst>
          <a:latin typeface="Arial Unicode MS" panose="020B0604020202020204" pitchFamily="50" charset="-127"/>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Arial Narrow" panose="020B0606020202030204" pitchFamily="34" charset="0"/>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6.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normAutofit/>
          </a:bodyPr>
          <a:lstStyle/>
          <a:p>
            <a:r>
              <a:rPr lang="en-US" altLang="ko-KR" dirty="0"/>
              <a:t>A case of </a:t>
            </a:r>
            <a:r>
              <a:rPr lang="en-US" altLang="ko-KR" dirty="0" smtClean="0"/>
              <a:t>22-year-old man with massive hemoptysis</a:t>
            </a:r>
            <a:endParaRPr lang="ko-KR" altLang="en-US" dirty="0"/>
          </a:p>
        </p:txBody>
      </p:sp>
      <p:sp>
        <p:nvSpPr>
          <p:cNvPr id="3" name="부제목 2"/>
          <p:cNvSpPr>
            <a:spLocks noGrp="1"/>
          </p:cNvSpPr>
          <p:nvPr>
            <p:ph type="subTitle" idx="1"/>
          </p:nvPr>
        </p:nvSpPr>
        <p:spPr/>
        <p:txBody>
          <a:bodyPr/>
          <a:lstStyle/>
          <a:p>
            <a:pPr algn="r"/>
            <a:r>
              <a:rPr lang="en-US" altLang="ko-KR" dirty="0" err="1" smtClean="0"/>
              <a:t>Haeundae</a:t>
            </a:r>
            <a:r>
              <a:rPr lang="en-US" altLang="ko-KR" dirty="0" smtClean="0"/>
              <a:t> Paik hospital</a:t>
            </a:r>
          </a:p>
          <a:p>
            <a:pPr algn="r"/>
            <a:r>
              <a:rPr lang="en-US" altLang="ko-KR" dirty="0" smtClean="0"/>
              <a:t>Department of respiratory medicine</a:t>
            </a:r>
          </a:p>
          <a:p>
            <a:pPr algn="r"/>
            <a:r>
              <a:rPr lang="en-US" altLang="ko-KR" dirty="0" smtClean="0"/>
              <a:t>Park </a:t>
            </a:r>
            <a:r>
              <a:rPr lang="en-US" altLang="ko-KR" dirty="0" err="1" smtClean="0"/>
              <a:t>Jin-han</a:t>
            </a:r>
            <a:endParaRPr lang="ko-KR" altLang="en-US" dirty="0"/>
          </a:p>
        </p:txBody>
      </p:sp>
    </p:spTree>
    <p:extLst>
      <p:ext uri="{BB962C8B-B14F-4D97-AF65-F5344CB8AC3E}">
        <p14:creationId xmlns:p14="http://schemas.microsoft.com/office/powerpoint/2010/main" val="315103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79512" y="274638"/>
            <a:ext cx="8424936" cy="778098"/>
          </a:xfrm>
        </p:spPr>
        <p:txBody>
          <a:bodyPr>
            <a:normAutofit/>
          </a:bodyPr>
          <a:lstStyle/>
          <a:p>
            <a:r>
              <a:rPr lang="en-US" altLang="ko-KR" dirty="0" smtClean="0"/>
              <a:t>Investigation-visit OPD and BFS after 3 days</a:t>
            </a:r>
            <a:endParaRPr lang="ko-KR" altLang="en-US" dirty="0"/>
          </a:p>
        </p:txBody>
      </p:sp>
      <p:pic>
        <p:nvPicPr>
          <p:cNvPr id="1026" name="Picture 2" descr="C:\Users\PARK JIN HAN\Desktop\UAPA\BF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259" y="1600200"/>
            <a:ext cx="4571482"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34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Investigations-angiogram</a:t>
            </a:r>
            <a:endParaRPr lang="ko-KR" altLang="en-US" dirty="0"/>
          </a:p>
        </p:txBody>
      </p:sp>
      <p:pic>
        <p:nvPicPr>
          <p:cNvPr id="5" name="Picture 2" descr="C:\Users\PARK JIN HAN\Desktop\UAPA\thoracic aortogram.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18264" y="1600200"/>
            <a:ext cx="3516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913689" y="1600200"/>
            <a:ext cx="350762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직사각형 6"/>
          <p:cNvSpPr/>
          <p:nvPr/>
        </p:nvSpPr>
        <p:spPr>
          <a:xfrm>
            <a:off x="2555776" y="6237312"/>
            <a:ext cx="4247573" cy="369332"/>
          </a:xfrm>
          <a:prstGeom prst="rect">
            <a:avLst/>
          </a:prstGeom>
        </p:spPr>
        <p:txBody>
          <a:bodyPr wrap="none">
            <a:spAutoFit/>
          </a:bodyPr>
          <a:lstStyle/>
          <a:p>
            <a:r>
              <a:rPr lang="en-US" altLang="ko-KR" dirty="0" smtClean="0">
                <a:latin typeface="Arial" panose="020B0604020202020204" pitchFamily="34" charset="0"/>
                <a:cs typeface="Arial" panose="020B0604020202020204" pitchFamily="34" charset="0"/>
              </a:rPr>
              <a:t>Hypertrophied</a:t>
            </a:r>
            <a:r>
              <a:rPr lang="en-US" altLang="ko-KR" dirty="0">
                <a:latin typeface="Arial" panose="020B0604020202020204" pitchFamily="34" charset="0"/>
                <a:cs typeface="Arial" panose="020B0604020202020204" pitchFamily="34" charset="0"/>
              </a:rPr>
              <a:t> right intercostal arteries</a:t>
            </a:r>
            <a:endParaRPr lang="ko-KR" altLang="en-US" dirty="0">
              <a:latin typeface="Arial" panose="020B0604020202020204" pitchFamily="34" charset="0"/>
              <a:cs typeface="Arial" panose="020B0604020202020204" pitchFamily="34" charset="0"/>
            </a:endParaRPr>
          </a:p>
        </p:txBody>
      </p:sp>
      <p:sp>
        <p:nvSpPr>
          <p:cNvPr id="8" name="아래쪽 화살표 7"/>
          <p:cNvSpPr/>
          <p:nvPr/>
        </p:nvSpPr>
        <p:spPr>
          <a:xfrm rot="18613155">
            <a:off x="1110790" y="2652805"/>
            <a:ext cx="268608" cy="4892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아래쪽 화살표 8"/>
          <p:cNvSpPr/>
          <p:nvPr/>
        </p:nvSpPr>
        <p:spPr>
          <a:xfrm rot="18613155">
            <a:off x="5143239" y="2510354"/>
            <a:ext cx="268608" cy="4892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246534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200" dirty="0" smtClean="0"/>
              <a:t>Investigations-angiogram</a:t>
            </a:r>
            <a:endParaRPr lang="ko-KR" altLang="en-US" dirty="0"/>
          </a:p>
        </p:txBody>
      </p:sp>
      <p:pic>
        <p:nvPicPr>
          <p:cNvPr id="5" name="Picture 3" descr="C:\Users\PARK JIN HAN\Desktop\UAPA\subclavian angio.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14263" y="1600200"/>
            <a:ext cx="3524473" cy="45259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PARK JIN HAN\Desktop\UAPA\Rt internal mammary a..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916892" y="1600200"/>
            <a:ext cx="3501216" cy="4525963"/>
          </a:xfrm>
          <a:prstGeom prst="rect">
            <a:avLst/>
          </a:prstGeom>
          <a:noFill/>
          <a:extLst>
            <a:ext uri="{909E8E84-426E-40DD-AFC4-6F175D3DCCD1}">
              <a14:hiddenFill xmlns:a14="http://schemas.microsoft.com/office/drawing/2010/main">
                <a:solidFill>
                  <a:srgbClr val="FFFFFF"/>
                </a:solidFill>
              </a14:hiddenFill>
            </a:ext>
          </a:extLst>
        </p:spPr>
      </p:pic>
      <p:sp>
        <p:nvSpPr>
          <p:cNvPr id="7" name="직사각형 6"/>
          <p:cNvSpPr/>
          <p:nvPr/>
        </p:nvSpPr>
        <p:spPr>
          <a:xfrm>
            <a:off x="3064835" y="6165304"/>
            <a:ext cx="6079165" cy="584775"/>
          </a:xfrm>
          <a:prstGeom prst="rect">
            <a:avLst/>
          </a:prstGeom>
        </p:spPr>
        <p:txBody>
          <a:bodyPr wrap="none">
            <a:spAutoFit/>
          </a:bodyPr>
          <a:lstStyle/>
          <a:p>
            <a:r>
              <a:rPr lang="en-US" altLang="ko-KR" sz="1600" dirty="0" smtClean="0"/>
              <a:t>Abnormal feeding artery </a:t>
            </a:r>
          </a:p>
          <a:p>
            <a:r>
              <a:rPr lang="en-US" altLang="ko-KR" sz="1600" dirty="0"/>
              <a:t>(</a:t>
            </a:r>
            <a:r>
              <a:rPr lang="en-US" altLang="ko-KR" sz="1600" dirty="0" smtClean="0"/>
              <a:t>originated from </a:t>
            </a:r>
            <a:r>
              <a:rPr lang="en-US" altLang="ko-KR" sz="1600" dirty="0" err="1"/>
              <a:t>t</a:t>
            </a:r>
            <a:r>
              <a:rPr lang="en-US" altLang="ko-KR" sz="1600" dirty="0" err="1" smtClean="0"/>
              <a:t>hyrocervical</a:t>
            </a:r>
            <a:r>
              <a:rPr lang="en-US" altLang="ko-KR" sz="1600" dirty="0"/>
              <a:t> trunk, </a:t>
            </a:r>
            <a:r>
              <a:rPr lang="en-US" altLang="ko-KR" sz="1600" dirty="0" smtClean="0"/>
              <a:t>Internal</a:t>
            </a:r>
            <a:r>
              <a:rPr lang="en-US" altLang="ko-KR" sz="1600" dirty="0"/>
              <a:t> mammary </a:t>
            </a:r>
            <a:r>
              <a:rPr lang="en-US" altLang="ko-KR" sz="1600" dirty="0" smtClean="0"/>
              <a:t>artery)</a:t>
            </a:r>
          </a:p>
        </p:txBody>
      </p:sp>
      <p:sp>
        <p:nvSpPr>
          <p:cNvPr id="8" name="아래쪽 화살표 7"/>
          <p:cNvSpPr/>
          <p:nvPr/>
        </p:nvSpPr>
        <p:spPr>
          <a:xfrm rot="3940740">
            <a:off x="2407724" y="2218986"/>
            <a:ext cx="296103" cy="45669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아래쪽 화살표 8"/>
          <p:cNvSpPr/>
          <p:nvPr/>
        </p:nvSpPr>
        <p:spPr>
          <a:xfrm rot="3940740">
            <a:off x="6637219" y="2565515"/>
            <a:ext cx="296103" cy="45669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아래쪽 화살표 9"/>
          <p:cNvSpPr/>
          <p:nvPr/>
        </p:nvSpPr>
        <p:spPr>
          <a:xfrm rot="8915204">
            <a:off x="1290635" y="3328529"/>
            <a:ext cx="296103" cy="45669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p:cNvSpPr/>
          <p:nvPr/>
        </p:nvSpPr>
        <p:spPr>
          <a:xfrm>
            <a:off x="179512" y="1196752"/>
            <a:ext cx="4572000" cy="338554"/>
          </a:xfrm>
          <a:prstGeom prst="rect">
            <a:avLst/>
          </a:prstGeom>
        </p:spPr>
        <p:txBody>
          <a:bodyPr>
            <a:spAutoFit/>
          </a:bodyPr>
          <a:lstStyle/>
          <a:p>
            <a:r>
              <a:rPr lang="en-US" altLang="ko-KR" sz="1600" dirty="0" smtClean="0">
                <a:latin typeface="Arial" panose="020B0604020202020204" pitchFamily="34" charset="0"/>
                <a:cs typeface="Arial" panose="020B0604020202020204" pitchFamily="34" charset="0"/>
              </a:rPr>
              <a:t>Hypertrophic superior and lateral thoracic artery</a:t>
            </a:r>
            <a:endParaRPr lang="en-US" altLang="ko-K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5626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Investigations-CT</a:t>
            </a:r>
            <a:endParaRPr lang="ko-KR" altLang="en-US" dirty="0"/>
          </a:p>
        </p:txBody>
      </p:sp>
      <p:sp>
        <p:nvSpPr>
          <p:cNvPr id="3" name="내용 개체 틀 2"/>
          <p:cNvSpPr>
            <a:spLocks noGrp="1"/>
          </p:cNvSpPr>
          <p:nvPr>
            <p:ph idx="1"/>
          </p:nvPr>
        </p:nvSpPr>
        <p:spPr/>
        <p:txBody>
          <a:bodyPr/>
          <a:lstStyle/>
          <a:p>
            <a:r>
              <a:rPr lang="en-US" altLang="ko-KR" dirty="0"/>
              <a:t>We reviewed chest CT </a:t>
            </a:r>
            <a:r>
              <a:rPr lang="en-US" altLang="ko-KR" dirty="0" smtClean="0"/>
              <a:t>scan </a:t>
            </a:r>
            <a:endParaRPr lang="en-US" altLang="ko-KR" dirty="0"/>
          </a:p>
        </p:txBody>
      </p:sp>
      <p:graphicFrame>
        <p:nvGraphicFramePr>
          <p:cNvPr id="5" name="개체 4"/>
          <p:cNvGraphicFramePr>
            <a:graphicFrameLocks noChangeAspect="1"/>
          </p:cNvGraphicFramePr>
          <p:nvPr>
            <p:extLst>
              <p:ext uri="{D42A27DB-BD31-4B8C-83A1-F6EECF244321}">
                <p14:modId xmlns:p14="http://schemas.microsoft.com/office/powerpoint/2010/main" val="1369096299"/>
              </p:ext>
            </p:extLst>
          </p:nvPr>
        </p:nvGraphicFramePr>
        <p:xfrm>
          <a:off x="899592" y="2852936"/>
          <a:ext cx="2193291" cy="685800"/>
        </p:xfrm>
        <a:graphic>
          <a:graphicData uri="http://schemas.openxmlformats.org/presentationml/2006/ole">
            <mc:AlternateContent xmlns:mc="http://schemas.openxmlformats.org/markup-compatibility/2006">
              <mc:Choice xmlns:v="urn:schemas-microsoft-com:vml" Requires="v">
                <p:oleObj spid="_x0000_s2144" name="포장기 셸 개체" showAsIcon="1" r:id="rId4" imgW="2072160" imgH="685440" progId="Package">
                  <p:embed/>
                </p:oleObj>
              </mc:Choice>
              <mc:Fallback>
                <p:oleObj name="포장기 셸 개체" showAsIcon="1" r:id="rId4" imgW="2072160" imgH="685440" progId="Package">
                  <p:embed/>
                  <p:pic>
                    <p:nvPicPr>
                      <p:cNvPr id="0" name=""/>
                      <p:cNvPicPr/>
                      <p:nvPr/>
                    </p:nvPicPr>
                    <p:blipFill>
                      <a:blip r:embed="rId5"/>
                      <a:stretch>
                        <a:fillRect/>
                      </a:stretch>
                    </p:blipFill>
                    <p:spPr>
                      <a:xfrm>
                        <a:off x="899592" y="2852936"/>
                        <a:ext cx="2193291" cy="685800"/>
                      </a:xfrm>
                      <a:prstGeom prst="rect">
                        <a:avLst/>
                      </a:prstGeom>
                      <a:solidFill>
                        <a:srgbClr val="0070C0"/>
                      </a:solidFill>
                    </p:spPr>
                  </p:pic>
                </p:oleObj>
              </mc:Fallback>
            </mc:AlternateContent>
          </a:graphicData>
        </a:graphic>
      </p:graphicFrame>
      <p:graphicFrame>
        <p:nvGraphicFramePr>
          <p:cNvPr id="6" name="개체 5"/>
          <p:cNvGraphicFramePr>
            <a:graphicFrameLocks noChangeAspect="1"/>
          </p:cNvGraphicFramePr>
          <p:nvPr>
            <p:extLst>
              <p:ext uri="{D42A27DB-BD31-4B8C-83A1-F6EECF244321}">
                <p14:modId xmlns:p14="http://schemas.microsoft.com/office/powerpoint/2010/main" val="1102346152"/>
              </p:ext>
            </p:extLst>
          </p:nvPr>
        </p:nvGraphicFramePr>
        <p:xfrm>
          <a:off x="827584" y="4221088"/>
          <a:ext cx="2325688" cy="685800"/>
        </p:xfrm>
        <a:graphic>
          <a:graphicData uri="http://schemas.openxmlformats.org/presentationml/2006/ole">
            <mc:AlternateContent xmlns:mc="http://schemas.openxmlformats.org/markup-compatibility/2006">
              <mc:Choice xmlns:v="urn:schemas-microsoft-com:vml" Requires="v">
                <p:oleObj spid="_x0000_s2145" name="포장기 셸 개체" showAsIcon="1" r:id="rId6" imgW="2326320" imgH="685440" progId="Package">
                  <p:embed/>
                </p:oleObj>
              </mc:Choice>
              <mc:Fallback>
                <p:oleObj name="포장기 셸 개체" showAsIcon="1" r:id="rId6" imgW="2326320" imgH="685440" progId="Package">
                  <p:embed/>
                  <p:pic>
                    <p:nvPicPr>
                      <p:cNvPr id="0" name=""/>
                      <p:cNvPicPr/>
                      <p:nvPr/>
                    </p:nvPicPr>
                    <p:blipFill>
                      <a:blip r:embed="rId7"/>
                      <a:stretch>
                        <a:fillRect/>
                      </a:stretch>
                    </p:blipFill>
                    <p:spPr>
                      <a:xfrm>
                        <a:off x="827584" y="4221088"/>
                        <a:ext cx="2325688" cy="685800"/>
                      </a:xfrm>
                      <a:prstGeom prst="rect">
                        <a:avLst/>
                      </a:prstGeom>
                      <a:solidFill>
                        <a:srgbClr val="0070C0"/>
                      </a:solidFill>
                    </p:spPr>
                  </p:pic>
                </p:oleObj>
              </mc:Fallback>
            </mc:AlternateContent>
          </a:graphicData>
        </a:graphic>
      </p:graphicFrame>
    </p:spTree>
    <p:extLst>
      <p:ext uri="{BB962C8B-B14F-4D97-AF65-F5344CB8AC3E}">
        <p14:creationId xmlns:p14="http://schemas.microsoft.com/office/powerpoint/2010/main" val="3774536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Investigations-CT</a:t>
            </a:r>
            <a:endParaRPr lang="ko-KR" altLang="en-US" dirty="0"/>
          </a:p>
        </p:txBody>
      </p:sp>
      <p:sp>
        <p:nvSpPr>
          <p:cNvPr id="3" name="내용 개체 틀 2"/>
          <p:cNvSpPr>
            <a:spLocks noGrp="1"/>
          </p:cNvSpPr>
          <p:nvPr>
            <p:ph idx="1"/>
          </p:nvPr>
        </p:nvSpPr>
        <p:spPr/>
        <p:txBody>
          <a:bodyPr/>
          <a:lstStyle/>
          <a:p>
            <a:r>
              <a:rPr lang="en-US" altLang="ko-KR" dirty="0"/>
              <a:t>We reviewed chest CT </a:t>
            </a:r>
            <a:r>
              <a:rPr lang="en-US" altLang="ko-KR" dirty="0" smtClean="0"/>
              <a:t>scan </a:t>
            </a:r>
            <a:endParaRPr lang="en-US" altLang="ko-KR" dirty="0"/>
          </a:p>
        </p:txBody>
      </p:sp>
      <p:sp>
        <p:nvSpPr>
          <p:cNvPr id="4" name="TextBox 3"/>
          <p:cNvSpPr txBox="1"/>
          <p:nvPr/>
        </p:nvSpPr>
        <p:spPr>
          <a:xfrm>
            <a:off x="683568" y="3212976"/>
            <a:ext cx="7560840"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endParaRPr lang="en-US" altLang="ko-KR" sz="2800" b="1" dirty="0" smtClean="0"/>
          </a:p>
          <a:p>
            <a:pPr algn="ctr"/>
            <a:r>
              <a:rPr lang="en-US" altLang="ko-KR" sz="2800" b="1" dirty="0" smtClean="0"/>
              <a:t>Unilateral</a:t>
            </a:r>
            <a:r>
              <a:rPr lang="ko-KR" altLang="en-US" sz="2800" b="1" dirty="0" smtClean="0"/>
              <a:t> </a:t>
            </a:r>
            <a:r>
              <a:rPr lang="en-US" altLang="ko-KR" sz="2800" b="1" dirty="0" smtClean="0"/>
              <a:t>Agenesis(absence) of </a:t>
            </a:r>
          </a:p>
          <a:p>
            <a:pPr algn="ctr"/>
            <a:r>
              <a:rPr lang="en-US" altLang="ko-KR" sz="2800" b="1" dirty="0" smtClean="0"/>
              <a:t>Pulmonary Artery</a:t>
            </a:r>
          </a:p>
          <a:p>
            <a:endParaRPr lang="ko-KR" altLang="en-US" sz="2800" b="1" dirty="0"/>
          </a:p>
        </p:txBody>
      </p:sp>
    </p:spTree>
    <p:extLst>
      <p:ext uri="{BB962C8B-B14F-4D97-AF65-F5344CB8AC3E}">
        <p14:creationId xmlns:p14="http://schemas.microsoft.com/office/powerpoint/2010/main" val="37001070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z="3200" dirty="0" smtClean="0"/>
              <a:t>Investigations-Echocardiogram </a:t>
            </a:r>
            <a:endParaRPr lang="ko-KR" altLang="en-US" sz="3200" dirty="0"/>
          </a:p>
        </p:txBody>
      </p:sp>
      <p:sp>
        <p:nvSpPr>
          <p:cNvPr id="4" name="내용 개체 틀 3"/>
          <p:cNvSpPr>
            <a:spLocks noGrp="1"/>
          </p:cNvSpPr>
          <p:nvPr>
            <p:ph sz="half" idx="2"/>
          </p:nvPr>
        </p:nvSpPr>
        <p:spPr/>
        <p:txBody>
          <a:bodyPr/>
          <a:lstStyle/>
          <a:p>
            <a:r>
              <a:rPr lang="en-US" altLang="ko-KR" dirty="0" smtClean="0"/>
              <a:t>Peak TR velocity 2.3m/sec</a:t>
            </a:r>
          </a:p>
          <a:p>
            <a:endParaRPr lang="en-US" altLang="ko-KR" dirty="0" smtClean="0"/>
          </a:p>
          <a:p>
            <a:r>
              <a:rPr lang="en-US" altLang="ko-KR" dirty="0" smtClean="0"/>
              <a:t>PG(RV-RA) 21.2mmHg</a:t>
            </a:r>
          </a:p>
          <a:p>
            <a:endParaRPr lang="en-US" altLang="ko-KR" dirty="0" smtClean="0"/>
          </a:p>
          <a:p>
            <a:r>
              <a:rPr lang="en-US" altLang="ko-KR" dirty="0" smtClean="0"/>
              <a:t>TR grade I</a:t>
            </a:r>
          </a:p>
          <a:p>
            <a:endParaRPr lang="en-US" altLang="ko-KR" dirty="0" smtClean="0"/>
          </a:p>
          <a:p>
            <a:r>
              <a:rPr lang="en-US" altLang="ko-KR" dirty="0" smtClean="0"/>
              <a:t>No evidence of </a:t>
            </a:r>
            <a:r>
              <a:rPr lang="en-US" altLang="ko-KR" dirty="0" err="1" smtClean="0"/>
              <a:t>anormalies</a:t>
            </a:r>
            <a:endParaRPr lang="ko-KR" altLang="en-US" dirty="0"/>
          </a:p>
        </p:txBody>
      </p:sp>
      <p:pic>
        <p:nvPicPr>
          <p:cNvPr id="5" name="내용 개체 틀 11"/>
          <p:cNvPicPr>
            <a:picLocks noGrp="1"/>
          </p:cNvPicPr>
          <p:nvPr>
            <p:ph sz="half" idx="1"/>
          </p:nvPr>
        </p:nvPicPr>
        <p:blipFill>
          <a:blip r:embed="rId3"/>
          <a:stretch>
            <a:fillRect/>
          </a:stretch>
        </p:blipFill>
        <p:spPr>
          <a:xfrm>
            <a:off x="457200" y="1626790"/>
            <a:ext cx="4038600" cy="4472783"/>
          </a:xfrm>
          <a:prstGeom prst="rect">
            <a:avLst/>
          </a:prstGeom>
        </p:spPr>
      </p:pic>
    </p:spTree>
    <p:extLst>
      <p:ext uri="{BB962C8B-B14F-4D97-AF65-F5344CB8AC3E}">
        <p14:creationId xmlns:p14="http://schemas.microsoft.com/office/powerpoint/2010/main" val="2272957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Diagnosis </a:t>
            </a:r>
            <a:endParaRPr lang="ko-KR" altLang="en-US" dirty="0"/>
          </a:p>
        </p:txBody>
      </p:sp>
      <p:sp>
        <p:nvSpPr>
          <p:cNvPr id="3" name="내용 개체 틀 2"/>
          <p:cNvSpPr>
            <a:spLocks noGrp="1"/>
          </p:cNvSpPr>
          <p:nvPr>
            <p:ph idx="1"/>
          </p:nvPr>
        </p:nvSpPr>
        <p:spPr/>
        <p:txBody>
          <a:bodyPr/>
          <a:lstStyle/>
          <a:p>
            <a:pPr marL="0" indent="0" algn="ctr">
              <a:buNone/>
            </a:pPr>
            <a:endParaRPr lang="ko-KR" altLang="en-US" dirty="0"/>
          </a:p>
        </p:txBody>
      </p:sp>
      <p:sp>
        <p:nvSpPr>
          <p:cNvPr id="4" name="TextBox 3"/>
          <p:cNvSpPr txBox="1"/>
          <p:nvPr/>
        </p:nvSpPr>
        <p:spPr>
          <a:xfrm>
            <a:off x="683568" y="3212976"/>
            <a:ext cx="7560840"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endParaRPr lang="en-US" altLang="ko-KR" sz="2800" b="1" dirty="0" smtClean="0"/>
          </a:p>
          <a:p>
            <a:pPr algn="ctr"/>
            <a:r>
              <a:rPr lang="en-US" altLang="ko-KR" sz="2800" b="1" dirty="0" smtClean="0"/>
              <a:t>Unilateral</a:t>
            </a:r>
            <a:r>
              <a:rPr lang="ko-KR" altLang="en-US" sz="2800" b="1" dirty="0" smtClean="0"/>
              <a:t> </a:t>
            </a:r>
            <a:r>
              <a:rPr lang="en-US" altLang="ko-KR" sz="2800" b="1" dirty="0" smtClean="0"/>
              <a:t>Agenesis(absence) of </a:t>
            </a:r>
          </a:p>
          <a:p>
            <a:pPr algn="ctr"/>
            <a:r>
              <a:rPr lang="en-US" altLang="ko-KR" sz="2800" b="1" dirty="0" smtClean="0"/>
              <a:t>Pulmonary Artery</a:t>
            </a:r>
          </a:p>
          <a:p>
            <a:endParaRPr lang="ko-KR" altLang="en-US" sz="2800" b="1" dirty="0"/>
          </a:p>
        </p:txBody>
      </p:sp>
      <p:sp>
        <p:nvSpPr>
          <p:cNvPr id="5" name="직사각형 4"/>
          <p:cNvSpPr/>
          <p:nvPr/>
        </p:nvSpPr>
        <p:spPr>
          <a:xfrm>
            <a:off x="3607120" y="2628201"/>
            <a:ext cx="1713739" cy="58477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gn="ctr"/>
            <a:r>
              <a:rPr lang="en-US" altLang="ko-KR" sz="3200" b="1" dirty="0"/>
              <a:t>isolated</a:t>
            </a:r>
            <a:endParaRPr lang="ko-KR" altLang="en-US" sz="3200" b="1" dirty="0"/>
          </a:p>
        </p:txBody>
      </p:sp>
    </p:spTree>
    <p:extLst>
      <p:ext uri="{BB962C8B-B14F-4D97-AF65-F5344CB8AC3E}">
        <p14:creationId xmlns:p14="http://schemas.microsoft.com/office/powerpoint/2010/main" val="2708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Treatment</a:t>
            </a:r>
            <a:endParaRPr lang="ko-KR" altLang="en-US" dirty="0"/>
          </a:p>
        </p:txBody>
      </p:sp>
      <p:pic>
        <p:nvPicPr>
          <p:cNvPr id="7170"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12563" y="2013333"/>
            <a:ext cx="4038600" cy="3699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532427" y="2031501"/>
            <a:ext cx="4432061" cy="3701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33881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Follow up</a:t>
            </a:r>
            <a:endParaRPr lang="ko-KR" altLang="en-US" dirty="0"/>
          </a:p>
        </p:txBody>
      </p:sp>
      <p:pic>
        <p:nvPicPr>
          <p:cNvPr id="5"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0" y="2447143"/>
            <a:ext cx="4038600" cy="2832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245173"/>
            <a:ext cx="4038600" cy="3236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0908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Isolated </a:t>
            </a:r>
            <a:br>
              <a:rPr lang="en-US" altLang="ko-KR" dirty="0" smtClean="0"/>
            </a:br>
            <a:r>
              <a:rPr lang="en-US" altLang="ko-KR" dirty="0" smtClean="0"/>
              <a:t>unilateral absence of pulmonary artery</a:t>
            </a:r>
            <a:r>
              <a:rPr lang="ko-KR" altLang="en-US" dirty="0" smtClean="0"/>
              <a:t/>
            </a:r>
            <a:br>
              <a:rPr lang="ko-KR" altLang="en-US" dirty="0" smtClean="0"/>
            </a:br>
            <a:endParaRPr lang="ko-KR" altLang="en-US" dirty="0"/>
          </a:p>
        </p:txBody>
      </p:sp>
      <p:sp>
        <p:nvSpPr>
          <p:cNvPr id="3" name="텍스트 개체 틀 2"/>
          <p:cNvSpPr>
            <a:spLocks noGrp="1"/>
          </p:cNvSpPr>
          <p:nvPr>
            <p:ph type="body" idx="1"/>
          </p:nvPr>
        </p:nvSpPr>
        <p:spPr/>
        <p:txBody>
          <a:bodyPr/>
          <a:lstStyle/>
          <a:p>
            <a:r>
              <a:rPr lang="en-US" altLang="ko-KR" dirty="0" smtClean="0"/>
              <a:t>Review</a:t>
            </a:r>
            <a:endParaRPr lang="ko-KR" altLang="en-US" dirty="0"/>
          </a:p>
        </p:txBody>
      </p:sp>
    </p:spTree>
    <p:extLst>
      <p:ext uri="{BB962C8B-B14F-4D97-AF65-F5344CB8AC3E}">
        <p14:creationId xmlns:p14="http://schemas.microsoft.com/office/powerpoint/2010/main" val="19066156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History - 22-year-old</a:t>
            </a:r>
            <a:r>
              <a:rPr lang="ko-KR" altLang="en-US" dirty="0" smtClean="0"/>
              <a:t> </a:t>
            </a:r>
            <a:r>
              <a:rPr lang="en-US" altLang="ko-KR" dirty="0" smtClean="0"/>
              <a:t>male </a:t>
            </a:r>
            <a:endParaRPr lang="ko-KR" altLang="en-US" dirty="0"/>
          </a:p>
        </p:txBody>
      </p:sp>
      <p:sp>
        <p:nvSpPr>
          <p:cNvPr id="3" name="내용 개체 틀 2"/>
          <p:cNvSpPr>
            <a:spLocks noGrp="1"/>
          </p:cNvSpPr>
          <p:nvPr>
            <p:ph idx="1"/>
          </p:nvPr>
        </p:nvSpPr>
        <p:spPr/>
        <p:txBody>
          <a:bodyPr>
            <a:normAutofit fontScale="77500" lnSpcReduction="20000"/>
          </a:bodyPr>
          <a:lstStyle/>
          <a:p>
            <a:r>
              <a:rPr lang="en-US" altLang="ko-KR" sz="2600" dirty="0" smtClean="0"/>
              <a:t>Blood tinged sputum for 1day  </a:t>
            </a:r>
          </a:p>
          <a:p>
            <a:pPr lvl="1"/>
            <a:r>
              <a:rPr lang="en-US" altLang="ko-KR" sz="2200" dirty="0" smtClean="0"/>
              <a:t>Repetitive blood tinged sputum (10/day) and cough</a:t>
            </a:r>
          </a:p>
          <a:p>
            <a:pPr lvl="1"/>
            <a:r>
              <a:rPr lang="en-US" altLang="ko-KR" sz="2200" dirty="0" smtClean="0"/>
              <a:t>No</a:t>
            </a:r>
            <a:r>
              <a:rPr lang="ko-KR" altLang="en-US" sz="2200" dirty="0" smtClean="0"/>
              <a:t> </a:t>
            </a:r>
            <a:r>
              <a:rPr lang="en-US" altLang="ko-KR" sz="2200" dirty="0" smtClean="0"/>
              <a:t>fever</a:t>
            </a:r>
            <a:r>
              <a:rPr lang="en-US" altLang="ko-KR" sz="2200" dirty="0"/>
              <a:t>, no night sweating, no weight loss</a:t>
            </a:r>
          </a:p>
          <a:p>
            <a:endParaRPr lang="en-US" altLang="ko-KR" sz="2600" dirty="0"/>
          </a:p>
          <a:p>
            <a:r>
              <a:rPr lang="en-US" altLang="ko-KR" sz="2600" dirty="0"/>
              <a:t>Past history </a:t>
            </a:r>
          </a:p>
          <a:p>
            <a:pPr lvl="1"/>
            <a:r>
              <a:rPr lang="en-US" altLang="ko-KR" sz="2200" dirty="0"/>
              <a:t>DM/HTN/TB/hepatitis (-/-/-/-)</a:t>
            </a:r>
          </a:p>
          <a:p>
            <a:pPr lvl="1"/>
            <a:r>
              <a:rPr lang="en-US" altLang="ko-KR" sz="2200" dirty="0"/>
              <a:t>Recurrent hemoptysis before 3 years ago </a:t>
            </a:r>
          </a:p>
          <a:p>
            <a:endParaRPr lang="en-US" altLang="ko-KR" sz="2600" dirty="0"/>
          </a:p>
          <a:p>
            <a:r>
              <a:rPr lang="en-US" altLang="ko-KR" sz="2600" dirty="0"/>
              <a:t>Trauma history</a:t>
            </a:r>
          </a:p>
          <a:p>
            <a:pPr lvl="1"/>
            <a:r>
              <a:rPr lang="en-US" altLang="ko-KR" sz="2200" dirty="0" smtClean="0"/>
              <a:t>T-SDH due </a:t>
            </a:r>
            <a:r>
              <a:rPr lang="en-US" altLang="ko-KR" sz="2200" dirty="0"/>
              <a:t>to motorcycle accident 2 years ago</a:t>
            </a:r>
          </a:p>
          <a:p>
            <a:endParaRPr lang="en-US" altLang="ko-KR" sz="2600" dirty="0"/>
          </a:p>
          <a:p>
            <a:r>
              <a:rPr lang="en-US" altLang="ko-KR" sz="2600" dirty="0"/>
              <a:t>Social </a:t>
            </a:r>
            <a:r>
              <a:rPr lang="en-US" altLang="ko-KR" sz="2600" dirty="0" smtClean="0"/>
              <a:t>history</a:t>
            </a:r>
          </a:p>
          <a:p>
            <a:pPr lvl="1"/>
            <a:r>
              <a:rPr lang="en-US" altLang="ko-KR" sz="2200" dirty="0" smtClean="0"/>
              <a:t>Recent</a:t>
            </a:r>
            <a:r>
              <a:rPr lang="ko-KR" altLang="en-US" sz="2200" dirty="0" smtClean="0"/>
              <a:t> </a:t>
            </a:r>
            <a:r>
              <a:rPr lang="en-US" altLang="ko-KR" sz="2200" dirty="0"/>
              <a:t>smoke inhalation (Korean Barbecue </a:t>
            </a:r>
            <a:r>
              <a:rPr lang="en-US" altLang="ko-KR" sz="2200" dirty="0" smtClean="0"/>
              <a:t>Grill)</a:t>
            </a:r>
          </a:p>
          <a:p>
            <a:pPr lvl="1"/>
            <a:r>
              <a:rPr lang="en-US" altLang="ko-KR" sz="2200" dirty="0" smtClean="0"/>
              <a:t>Current  smoker 10 PY</a:t>
            </a:r>
          </a:p>
          <a:p>
            <a:pPr lvl="1"/>
            <a:r>
              <a:rPr lang="en-US" altLang="ko-KR" sz="2200" dirty="0" smtClean="0"/>
              <a:t>Alcohol </a:t>
            </a:r>
            <a:r>
              <a:rPr lang="en-US" altLang="ko-KR" sz="2200" dirty="0"/>
              <a:t>(-)</a:t>
            </a:r>
          </a:p>
          <a:p>
            <a:endParaRPr lang="en-US" altLang="ko-KR" sz="2600" dirty="0"/>
          </a:p>
          <a:p>
            <a:endParaRPr lang="ko-KR" altLang="en-US" dirty="0"/>
          </a:p>
        </p:txBody>
      </p:sp>
    </p:spTree>
    <p:extLst>
      <p:ext uri="{BB962C8B-B14F-4D97-AF65-F5344CB8AC3E}">
        <p14:creationId xmlns:p14="http://schemas.microsoft.com/office/powerpoint/2010/main" val="8944741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Unilateral absence of pulmonary artery (UAPA)</a:t>
            </a:r>
            <a:endParaRPr lang="ko-KR" altLang="en-US" dirty="0"/>
          </a:p>
        </p:txBody>
      </p:sp>
      <p:sp>
        <p:nvSpPr>
          <p:cNvPr id="3" name="내용 개체 틀 2"/>
          <p:cNvSpPr>
            <a:spLocks noGrp="1"/>
          </p:cNvSpPr>
          <p:nvPr>
            <p:ph idx="1"/>
          </p:nvPr>
        </p:nvSpPr>
        <p:spPr/>
        <p:txBody>
          <a:bodyPr>
            <a:normAutofit fontScale="92500"/>
          </a:bodyPr>
          <a:lstStyle/>
          <a:p>
            <a:r>
              <a:rPr lang="en-US" altLang="ko-KR" sz="2600" dirty="0" smtClean="0"/>
              <a:t>About </a:t>
            </a:r>
            <a:r>
              <a:rPr lang="en-US" altLang="ko-KR" sz="2600" dirty="0"/>
              <a:t>350 cases reported between 1868-2010 </a:t>
            </a:r>
          </a:p>
          <a:p>
            <a:endParaRPr lang="en-US" altLang="ko-KR" sz="2600" dirty="0"/>
          </a:p>
          <a:p>
            <a:r>
              <a:rPr lang="en-US" altLang="ko-KR" sz="2600" dirty="0"/>
              <a:t>Usually diagnosed in infancy </a:t>
            </a:r>
            <a:r>
              <a:rPr lang="en-US" altLang="ko-KR" sz="2600" dirty="0" smtClean="0"/>
              <a:t>d/t </a:t>
            </a:r>
            <a:r>
              <a:rPr lang="en-US" altLang="ko-KR" sz="2600" dirty="0"/>
              <a:t>other cardiovascular congenital abnormalities </a:t>
            </a:r>
            <a:r>
              <a:rPr lang="en-US" altLang="ko-KR" sz="1900" dirty="0"/>
              <a:t>(TOF, ASD,.)</a:t>
            </a:r>
          </a:p>
          <a:p>
            <a:endParaRPr lang="en-US" altLang="ko-KR" sz="2600" dirty="0"/>
          </a:p>
          <a:p>
            <a:r>
              <a:rPr lang="en-US" altLang="ko-KR" sz="2600" dirty="0"/>
              <a:t>30% with UAPA have no cardiovascular anomalies, </a:t>
            </a:r>
            <a:r>
              <a:rPr lang="en-US" altLang="ko-KR" sz="2600" b="1" dirty="0"/>
              <a:t>isolated UAPA</a:t>
            </a:r>
            <a:r>
              <a:rPr lang="en-US" altLang="ko-KR" sz="2600" dirty="0"/>
              <a:t>, generally have minor symptoms and go undiagnosed until adulthood</a:t>
            </a:r>
          </a:p>
          <a:p>
            <a:endParaRPr lang="en-US" altLang="ko-KR" sz="2600" dirty="0"/>
          </a:p>
          <a:p>
            <a:r>
              <a:rPr lang="en-US" altLang="ko-KR" sz="2600" dirty="0"/>
              <a:t>Prevalence of isolated UAPA (without associated cardiac anomalies)</a:t>
            </a:r>
          </a:p>
          <a:p>
            <a:pPr lvl="1"/>
            <a:r>
              <a:rPr lang="en-US" altLang="ko-KR" sz="2200" dirty="0"/>
              <a:t>1 in 200,000 to 1 in 300,000 adults </a:t>
            </a:r>
          </a:p>
          <a:p>
            <a:endParaRPr lang="ko-KR" altLang="en-US" dirty="0"/>
          </a:p>
        </p:txBody>
      </p:sp>
      <p:sp>
        <p:nvSpPr>
          <p:cNvPr id="4" name="직사각형 3"/>
          <p:cNvSpPr/>
          <p:nvPr/>
        </p:nvSpPr>
        <p:spPr>
          <a:xfrm>
            <a:off x="6960389" y="6611779"/>
            <a:ext cx="2183611" cy="246221"/>
          </a:xfrm>
          <a:prstGeom prst="rect">
            <a:avLst/>
          </a:prstGeom>
        </p:spPr>
        <p:txBody>
          <a:bodyPr wrap="none">
            <a:spAutoFit/>
          </a:bodyPr>
          <a:lstStyle/>
          <a:p>
            <a:r>
              <a:rPr lang="en-US" altLang="ko-KR" sz="1000" i="1" dirty="0"/>
              <a:t>J </a:t>
            </a:r>
            <a:r>
              <a:rPr lang="en-US" altLang="ko-KR" sz="1000" i="1" dirty="0" err="1"/>
              <a:t>Thorac</a:t>
            </a:r>
            <a:r>
              <a:rPr lang="en-US" altLang="ko-KR" sz="1000" i="1" dirty="0"/>
              <a:t> Dis 2017;9(12):4988-4996</a:t>
            </a:r>
            <a:endParaRPr lang="ko-KR" altLang="en-US" sz="1000" i="1" dirty="0"/>
          </a:p>
        </p:txBody>
      </p:sp>
    </p:spTree>
    <p:extLst>
      <p:ext uri="{BB962C8B-B14F-4D97-AF65-F5344CB8AC3E}">
        <p14:creationId xmlns:p14="http://schemas.microsoft.com/office/powerpoint/2010/main" val="600029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Normal embryology in the development of lung</a:t>
            </a:r>
            <a:endParaRPr lang="ko-KR" altLang="en-US" dirty="0"/>
          </a:p>
        </p:txBody>
      </p:sp>
      <p:sp>
        <p:nvSpPr>
          <p:cNvPr id="3" name="내용 개체 틀 2"/>
          <p:cNvSpPr>
            <a:spLocks noGrp="1"/>
          </p:cNvSpPr>
          <p:nvPr>
            <p:ph idx="1"/>
          </p:nvPr>
        </p:nvSpPr>
        <p:spPr/>
        <p:txBody>
          <a:bodyPr/>
          <a:lstStyle/>
          <a:p>
            <a:endParaRPr lang="ko-KR" altLang="en-US"/>
          </a:p>
        </p:txBody>
      </p:sp>
      <p:pic>
        <p:nvPicPr>
          <p:cNvPr id="6" name="Picture 2" descr="Stages of normal human lung development: During the first stage (0-7 weeks, embryonic stage), the lung arises as a ventral diverticulum of the primitive foregut endoderm with the lobar and segmental bronchi appearing at the 5th week and arteries and veins developing as avascular buds. There then follows the pseudoglandular stage (8-17 weeks) when branching of the airways and vessels takes place. Next is the canalicular stage (18-27 weeks) during which the differentiation in type II pneumocytes takes place and an alveolar-capillary barrier is developed. Subsequent stages are the saccular stage (28-36 weeks), which is characterized by enlargement of the peripheral airways with dilatation of the acinar tubules and thinning of the airway walls, and the alveolar stage (37 weeks-2 years) during which shaved alveoli are formed and the alveolar walls are thinned and remodeled from a double to a single capillary lo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896" y="1268760"/>
            <a:ext cx="7560840" cy="5043525"/>
          </a:xfrm>
          <a:prstGeom prst="rect">
            <a:avLst/>
          </a:prstGeom>
          <a:noFill/>
          <a:extLst>
            <a:ext uri="{909E8E84-426E-40DD-AFC4-6F175D3DCCD1}">
              <a14:hiddenFill xmlns:a14="http://schemas.microsoft.com/office/drawing/2010/main">
                <a:solidFill>
                  <a:srgbClr val="FFFFFF"/>
                </a:solidFill>
              </a14:hiddenFill>
            </a:ext>
          </a:extLst>
        </p:spPr>
      </p:pic>
      <p:sp>
        <p:nvSpPr>
          <p:cNvPr id="7" name="직사각형 6"/>
          <p:cNvSpPr/>
          <p:nvPr/>
        </p:nvSpPr>
        <p:spPr>
          <a:xfrm>
            <a:off x="2411760" y="5015979"/>
            <a:ext cx="1512168" cy="357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6207349" y="6608976"/>
            <a:ext cx="2936651" cy="246221"/>
          </a:xfrm>
          <a:prstGeom prst="rect">
            <a:avLst/>
          </a:prstGeom>
        </p:spPr>
        <p:txBody>
          <a:bodyPr wrap="square">
            <a:spAutoFit/>
          </a:bodyPr>
          <a:lstStyle/>
          <a:p>
            <a:r>
              <a:rPr lang="en-US" altLang="ko-KR" sz="1000" i="1" dirty="0"/>
              <a:t>J </a:t>
            </a:r>
            <a:r>
              <a:rPr lang="en-US" altLang="ko-KR" sz="1000" i="1" dirty="0" err="1"/>
              <a:t>Matern</a:t>
            </a:r>
            <a:r>
              <a:rPr lang="en-US" altLang="ko-KR" sz="1000" i="1" dirty="0"/>
              <a:t> Fetal Neonatal Med, Early Online: 1–9</a:t>
            </a:r>
            <a:endParaRPr lang="ko-KR" altLang="en-US" sz="1000" i="1" dirty="0"/>
          </a:p>
        </p:txBody>
      </p:sp>
      <p:sp>
        <p:nvSpPr>
          <p:cNvPr id="9" name="직사각형 8"/>
          <p:cNvSpPr/>
          <p:nvPr/>
        </p:nvSpPr>
        <p:spPr>
          <a:xfrm>
            <a:off x="2411760" y="5013176"/>
            <a:ext cx="1512168" cy="357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0810601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solidFill>
                  <a:schemeClr val="tx2"/>
                </a:solidFill>
              </a:rPr>
              <a:t>Embryologic transformation of aortic arches</a:t>
            </a:r>
            <a:endParaRPr lang="ko-KR" altLang="en-US" dirty="0"/>
          </a:p>
        </p:txBody>
      </p:sp>
      <p:sp>
        <p:nvSpPr>
          <p:cNvPr id="4" name="직사각형 3"/>
          <p:cNvSpPr/>
          <p:nvPr/>
        </p:nvSpPr>
        <p:spPr>
          <a:xfrm>
            <a:off x="5292080" y="6611779"/>
            <a:ext cx="4572000" cy="246221"/>
          </a:xfrm>
          <a:prstGeom prst="rect">
            <a:avLst/>
          </a:prstGeom>
        </p:spPr>
        <p:txBody>
          <a:bodyPr>
            <a:spAutoFit/>
          </a:bodyPr>
          <a:lstStyle/>
          <a:p>
            <a:r>
              <a:rPr lang="en-US" altLang="ko-KR" sz="1000" i="1" dirty="0"/>
              <a:t>The Developing Human: Clinically Oriented Embryology. 3rd ed. </a:t>
            </a:r>
            <a:endParaRPr lang="ko-KR" altLang="en-US" sz="10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68760"/>
            <a:ext cx="4026815" cy="2161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705969"/>
            <a:ext cx="4032854" cy="28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직사각형 6"/>
          <p:cNvSpPr/>
          <p:nvPr/>
        </p:nvSpPr>
        <p:spPr>
          <a:xfrm>
            <a:off x="739551" y="3356992"/>
            <a:ext cx="776175" cy="261610"/>
          </a:xfrm>
          <a:prstGeom prst="rect">
            <a:avLst/>
          </a:prstGeom>
        </p:spPr>
        <p:txBody>
          <a:bodyPr wrap="none">
            <a:spAutoFit/>
          </a:bodyPr>
          <a:lstStyle/>
          <a:p>
            <a:r>
              <a:rPr lang="en-US" altLang="ko-KR" sz="1100" b="1" u="sng" dirty="0" smtClean="0"/>
              <a:t>6 weeks </a:t>
            </a:r>
            <a:endParaRPr lang="en-US" altLang="ko-KR" sz="1100" b="1" u="sng" dirty="0"/>
          </a:p>
        </p:txBody>
      </p:sp>
      <p:sp>
        <p:nvSpPr>
          <p:cNvPr id="8" name="직사각형 7"/>
          <p:cNvSpPr/>
          <p:nvPr/>
        </p:nvSpPr>
        <p:spPr>
          <a:xfrm>
            <a:off x="2479795" y="3356992"/>
            <a:ext cx="776175" cy="261610"/>
          </a:xfrm>
          <a:prstGeom prst="rect">
            <a:avLst/>
          </a:prstGeom>
        </p:spPr>
        <p:txBody>
          <a:bodyPr wrap="none">
            <a:spAutoFit/>
          </a:bodyPr>
          <a:lstStyle/>
          <a:p>
            <a:r>
              <a:rPr lang="en-US" altLang="ko-KR" sz="1100" b="1" u="sng" dirty="0" smtClean="0"/>
              <a:t>7 weeks </a:t>
            </a:r>
            <a:endParaRPr lang="en-US" altLang="ko-KR" sz="1100" b="1" u="sng" dirty="0"/>
          </a:p>
        </p:txBody>
      </p:sp>
      <p:sp>
        <p:nvSpPr>
          <p:cNvPr id="9" name="직사각형 8"/>
          <p:cNvSpPr/>
          <p:nvPr/>
        </p:nvSpPr>
        <p:spPr>
          <a:xfrm>
            <a:off x="739551" y="6529661"/>
            <a:ext cx="776175" cy="261610"/>
          </a:xfrm>
          <a:prstGeom prst="rect">
            <a:avLst/>
          </a:prstGeom>
        </p:spPr>
        <p:txBody>
          <a:bodyPr wrap="none">
            <a:spAutoFit/>
          </a:bodyPr>
          <a:lstStyle/>
          <a:p>
            <a:r>
              <a:rPr lang="en-US" altLang="ko-KR" sz="1100" b="1" u="sng" dirty="0" smtClean="0"/>
              <a:t>8 weeks </a:t>
            </a:r>
            <a:endParaRPr lang="en-US" altLang="ko-KR" sz="1100" b="1" u="sng" dirty="0"/>
          </a:p>
        </p:txBody>
      </p:sp>
      <p:sp>
        <p:nvSpPr>
          <p:cNvPr id="10" name="직사각형 9"/>
          <p:cNvSpPr/>
          <p:nvPr/>
        </p:nvSpPr>
        <p:spPr>
          <a:xfrm>
            <a:off x="2116715" y="6537355"/>
            <a:ext cx="1502334" cy="253916"/>
          </a:xfrm>
          <a:prstGeom prst="rect">
            <a:avLst/>
          </a:prstGeom>
        </p:spPr>
        <p:txBody>
          <a:bodyPr wrap="none">
            <a:spAutoFit/>
          </a:bodyPr>
          <a:lstStyle/>
          <a:p>
            <a:r>
              <a:rPr lang="en-US" altLang="ko-KR" sz="1050" b="1" u="sng" dirty="0" smtClean="0"/>
              <a:t>6 months after birth</a:t>
            </a:r>
            <a:endParaRPr lang="en-US" altLang="ko-KR" sz="1050" b="1" u="sng" dirty="0"/>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1196752"/>
            <a:ext cx="4800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직사각형 11"/>
          <p:cNvSpPr/>
          <p:nvPr/>
        </p:nvSpPr>
        <p:spPr>
          <a:xfrm>
            <a:off x="7498998" y="6423139"/>
            <a:ext cx="1645002" cy="246221"/>
          </a:xfrm>
          <a:prstGeom prst="rect">
            <a:avLst/>
          </a:prstGeom>
        </p:spPr>
        <p:txBody>
          <a:bodyPr wrap="none">
            <a:spAutoFit/>
          </a:bodyPr>
          <a:lstStyle/>
          <a:p>
            <a:r>
              <a:rPr lang="en-US" altLang="ko-KR" sz="1000" i="1" dirty="0"/>
              <a:t>AJR:179, November 2002</a:t>
            </a:r>
            <a:endParaRPr lang="ko-KR" altLang="en-US" sz="1000" i="1" dirty="0"/>
          </a:p>
        </p:txBody>
      </p:sp>
      <p:sp>
        <p:nvSpPr>
          <p:cNvPr id="13" name="직사각형 12"/>
          <p:cNvSpPr/>
          <p:nvPr/>
        </p:nvSpPr>
        <p:spPr>
          <a:xfrm>
            <a:off x="4327931" y="4827296"/>
            <a:ext cx="4708557" cy="707886"/>
          </a:xfrm>
          <a:prstGeom prst="rect">
            <a:avLst/>
          </a:prstGeom>
          <a:ln>
            <a:solidFill>
              <a:srgbClr val="2C30C4"/>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lvl="1">
              <a:defRPr/>
            </a:pPr>
            <a:r>
              <a:rPr lang="en-US" altLang="ko-KR" sz="2000" b="1" dirty="0" smtClean="0">
                <a:latin typeface="Arial Narrow" panose="020B0606020202030204" pitchFamily="34" charset="0"/>
              </a:rPr>
              <a:t>Failure </a:t>
            </a:r>
            <a:r>
              <a:rPr lang="en-US" altLang="ko-KR" sz="2000" b="1" dirty="0">
                <a:latin typeface="Arial Narrow" panose="020B0606020202030204" pitchFamily="34" charset="0"/>
              </a:rPr>
              <a:t>of the </a:t>
            </a:r>
            <a:r>
              <a:rPr lang="en-US" altLang="ko-KR" sz="2000" b="1" dirty="0" smtClean="0">
                <a:latin typeface="Arial Narrow" panose="020B0606020202030204" pitchFamily="34" charset="0"/>
              </a:rPr>
              <a:t>6</a:t>
            </a:r>
            <a:r>
              <a:rPr lang="en-US" altLang="ko-KR" sz="2000" b="1" baseline="30000" dirty="0" smtClean="0">
                <a:latin typeface="Arial Narrow" panose="020B0606020202030204" pitchFamily="34" charset="0"/>
              </a:rPr>
              <a:t>th</a:t>
            </a:r>
            <a:r>
              <a:rPr lang="en-US" altLang="ko-KR" sz="2000" b="1" dirty="0" smtClean="0">
                <a:latin typeface="Arial Narrow" panose="020B0606020202030204" pitchFamily="34" charset="0"/>
              </a:rPr>
              <a:t> aortic </a:t>
            </a:r>
            <a:r>
              <a:rPr lang="en-US" altLang="ko-KR" sz="2000" b="1" dirty="0">
                <a:latin typeface="Arial Narrow" panose="020B0606020202030204" pitchFamily="34" charset="0"/>
              </a:rPr>
              <a:t>arch to connect with the pulmonary </a:t>
            </a:r>
            <a:r>
              <a:rPr lang="en-US" altLang="ko-KR" sz="2000" b="1" dirty="0" smtClean="0">
                <a:latin typeface="Arial Narrow" panose="020B0606020202030204" pitchFamily="34" charset="0"/>
              </a:rPr>
              <a:t>trunk</a:t>
            </a:r>
            <a:endParaRPr lang="en-US" altLang="ko-KR" sz="2000" b="1" dirty="0">
              <a:latin typeface="Arial Narrow" panose="020B0606020202030204" pitchFamily="34" charset="0"/>
            </a:endParaRPr>
          </a:p>
        </p:txBody>
      </p:sp>
    </p:spTree>
    <p:extLst>
      <p:ext uri="{BB962C8B-B14F-4D97-AF65-F5344CB8AC3E}">
        <p14:creationId xmlns:p14="http://schemas.microsoft.com/office/powerpoint/2010/main" val="28687309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solidFill>
                  <a:schemeClr val="tx2"/>
                </a:solidFill>
              </a:rPr>
              <a:t>Symptoms</a:t>
            </a:r>
            <a:endParaRPr lang="ko-KR"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6792"/>
            <a:ext cx="9296566" cy="351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직사각형 4"/>
          <p:cNvSpPr/>
          <p:nvPr/>
        </p:nvSpPr>
        <p:spPr>
          <a:xfrm>
            <a:off x="6960389" y="6611779"/>
            <a:ext cx="2183611" cy="246221"/>
          </a:xfrm>
          <a:prstGeom prst="rect">
            <a:avLst/>
          </a:prstGeom>
        </p:spPr>
        <p:txBody>
          <a:bodyPr wrap="none">
            <a:spAutoFit/>
          </a:bodyPr>
          <a:lstStyle/>
          <a:p>
            <a:r>
              <a:rPr lang="en-US" altLang="ko-KR" sz="1000" i="1" dirty="0"/>
              <a:t>J </a:t>
            </a:r>
            <a:r>
              <a:rPr lang="en-US" altLang="ko-KR" sz="1000" i="1" dirty="0" err="1"/>
              <a:t>Thorac</a:t>
            </a:r>
            <a:r>
              <a:rPr lang="en-US" altLang="ko-KR" sz="1000" i="1" dirty="0"/>
              <a:t> Dis 2017;9(12):4988-4996</a:t>
            </a:r>
            <a:endParaRPr lang="ko-KR" altLang="en-US" sz="1000" i="1" dirty="0"/>
          </a:p>
        </p:txBody>
      </p:sp>
      <p:sp>
        <p:nvSpPr>
          <p:cNvPr id="6" name="내용 개체 틀 5"/>
          <p:cNvSpPr txBox="1">
            <a:spLocks/>
          </p:cNvSpPr>
          <p:nvPr/>
        </p:nvSpPr>
        <p:spPr>
          <a:xfrm>
            <a:off x="609600" y="5301208"/>
            <a:ext cx="8229600" cy="1232519"/>
          </a:xfrm>
          <a:prstGeom prst="rect">
            <a:avLst/>
          </a:prstGeom>
        </p:spPr>
        <p:txBody>
          <a:bodyPr vert="horz" lIns="91440" tIns="45720" rIns="91440" bIns="45720" rtlCol="0">
            <a:noAutofit/>
          </a:bodyPr>
          <a:lst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0000"/>
              </a:lnSpc>
            </a:pPr>
            <a:r>
              <a:rPr lang="en-US" altLang="ko-KR" sz="2000" dirty="0">
                <a:latin typeface="Arial Narrow" panose="020B0606020202030204" pitchFamily="34" charset="0"/>
              </a:rPr>
              <a:t>Age &gt; 14</a:t>
            </a:r>
          </a:p>
          <a:p>
            <a:pPr>
              <a:lnSpc>
                <a:spcPct val="110000"/>
              </a:lnSpc>
            </a:pPr>
            <a:r>
              <a:rPr lang="en-US" altLang="ko-KR" sz="2000" dirty="0" smtClean="0">
                <a:latin typeface="Arial Narrow" panose="020B0606020202030204" pitchFamily="34" charset="0"/>
              </a:rPr>
              <a:t>No </a:t>
            </a:r>
            <a:r>
              <a:rPr lang="en-US" altLang="ko-KR" sz="2000" dirty="0">
                <a:latin typeface="Arial Narrow" panose="020B0606020202030204" pitchFamily="34" charset="0"/>
              </a:rPr>
              <a:t>accompanying congenital cardiovascular anomalies</a:t>
            </a:r>
          </a:p>
          <a:p>
            <a:pPr>
              <a:lnSpc>
                <a:spcPct val="110000"/>
              </a:lnSpc>
            </a:pPr>
            <a:r>
              <a:rPr lang="en-US" altLang="ko-KR" sz="2000" dirty="0" smtClean="0">
                <a:latin typeface="Arial Narrow" panose="020B0606020202030204" pitchFamily="34" charset="0"/>
              </a:rPr>
              <a:t>Median </a:t>
            </a:r>
            <a:r>
              <a:rPr lang="en-US" altLang="ko-KR" sz="2000" dirty="0">
                <a:latin typeface="Arial Narrow" panose="020B0606020202030204" pitchFamily="34" charset="0"/>
              </a:rPr>
              <a:t>duration between symptoms onset and final diagnosis  : 5 years</a:t>
            </a:r>
          </a:p>
          <a:p>
            <a:pPr>
              <a:lnSpc>
                <a:spcPct val="110000"/>
              </a:lnSpc>
            </a:pPr>
            <a:endParaRPr lang="en-US" altLang="ko-KR" sz="1200" dirty="0">
              <a:latin typeface="Arial Narrow" panose="020B0606020202030204" pitchFamily="34" charset="0"/>
            </a:endParaRPr>
          </a:p>
          <a:p>
            <a:pPr>
              <a:lnSpc>
                <a:spcPct val="110000"/>
              </a:lnSpc>
            </a:pPr>
            <a:endParaRPr lang="ko-KR" altLang="en-US" sz="1200" dirty="0">
              <a:latin typeface="Arial Narrow" panose="020B0606020202030204" pitchFamily="34" charset="0"/>
            </a:endParaRPr>
          </a:p>
        </p:txBody>
      </p:sp>
      <p:sp>
        <p:nvSpPr>
          <p:cNvPr id="7" name="직사각형 6"/>
          <p:cNvSpPr/>
          <p:nvPr/>
        </p:nvSpPr>
        <p:spPr>
          <a:xfrm>
            <a:off x="5445928" y="2996952"/>
            <a:ext cx="936104" cy="2469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7789638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solidFill>
                  <a:schemeClr val="tx2"/>
                </a:solidFill>
              </a:rPr>
              <a:t>Symptoms</a:t>
            </a:r>
            <a:endParaRPr lang="ko-KR" altLang="en-US" dirty="0"/>
          </a:p>
        </p:txBody>
      </p:sp>
      <p:sp>
        <p:nvSpPr>
          <p:cNvPr id="3" name="내용 개체 틀 2"/>
          <p:cNvSpPr>
            <a:spLocks noGrp="1"/>
          </p:cNvSpPr>
          <p:nvPr>
            <p:ph idx="1"/>
          </p:nvPr>
        </p:nvSpPr>
        <p:spPr/>
        <p:txBody>
          <a:bodyPr>
            <a:normAutofit fontScale="47500" lnSpcReduction="20000"/>
          </a:bodyPr>
          <a:lstStyle/>
          <a:p>
            <a:pPr>
              <a:lnSpc>
                <a:spcPct val="110000"/>
              </a:lnSpc>
            </a:pPr>
            <a:r>
              <a:rPr lang="en-US" altLang="ko-KR" sz="5100" dirty="0"/>
              <a:t>Recurrent infections </a:t>
            </a:r>
          </a:p>
          <a:p>
            <a:pPr lvl="1">
              <a:lnSpc>
                <a:spcPct val="110000"/>
              </a:lnSpc>
            </a:pPr>
            <a:r>
              <a:rPr lang="en-US" altLang="ko-KR" sz="4300" dirty="0"/>
              <a:t>Lack of arterial blood </a:t>
            </a:r>
          </a:p>
          <a:p>
            <a:pPr marL="457200" lvl="1" indent="0">
              <a:lnSpc>
                <a:spcPct val="110000"/>
              </a:lnSpc>
              <a:buNone/>
            </a:pPr>
            <a:r>
              <a:rPr lang="en-US" altLang="ko-KR" sz="4300" dirty="0">
                <a:sym typeface="Wingdings" panose="05000000000000000000" pitchFamily="2" charset="2"/>
              </a:rPr>
              <a:t>   </a:t>
            </a:r>
            <a:r>
              <a:rPr lang="en-US" altLang="ko-KR" sz="4300" dirty="0"/>
              <a:t>poor delivery of inflammatory cells to sites of inflammation </a:t>
            </a:r>
          </a:p>
          <a:p>
            <a:pPr marL="457200" lvl="1" indent="0">
              <a:lnSpc>
                <a:spcPct val="110000"/>
              </a:lnSpc>
              <a:buNone/>
            </a:pPr>
            <a:r>
              <a:rPr lang="en-US" altLang="ko-KR" sz="4300" dirty="0" smtClean="0"/>
              <a:t>  </a:t>
            </a:r>
            <a:r>
              <a:rPr lang="en-US" altLang="ko-KR" sz="4300" dirty="0" smtClean="0">
                <a:sym typeface="Wingdings" panose="05000000000000000000" pitchFamily="2" charset="2"/>
              </a:rPr>
              <a:t> </a:t>
            </a:r>
            <a:r>
              <a:rPr lang="en-US" altLang="ko-KR" sz="4300" dirty="0" smtClean="0"/>
              <a:t>Impaired </a:t>
            </a:r>
            <a:r>
              <a:rPr lang="en-US" altLang="ko-KR" sz="4300" dirty="0"/>
              <a:t>ciliary function. </a:t>
            </a:r>
          </a:p>
          <a:p>
            <a:pPr lvl="1">
              <a:lnSpc>
                <a:spcPct val="110000"/>
              </a:lnSpc>
            </a:pPr>
            <a:r>
              <a:rPr lang="en-US" altLang="ko-KR" sz="4300" dirty="0" err="1"/>
              <a:t>Allveolar</a:t>
            </a:r>
            <a:r>
              <a:rPr lang="en-US" altLang="ko-KR" sz="4300" dirty="0"/>
              <a:t> </a:t>
            </a:r>
            <a:r>
              <a:rPr lang="en-US" altLang="ko-KR" sz="4300" dirty="0" err="1"/>
              <a:t>hypocapnia</a:t>
            </a:r>
            <a:r>
              <a:rPr lang="en-US" altLang="ko-KR" sz="4300" dirty="0"/>
              <a:t>, leading to secondary bronchoconstriction and mucous trapping</a:t>
            </a:r>
          </a:p>
          <a:p>
            <a:pPr lvl="1">
              <a:lnSpc>
                <a:spcPct val="110000"/>
              </a:lnSpc>
            </a:pPr>
            <a:r>
              <a:rPr lang="en-US" altLang="ko-KR" sz="4300" dirty="0"/>
              <a:t>Chronic infection can lead to bronchiectasis in some patients</a:t>
            </a:r>
          </a:p>
          <a:p>
            <a:pPr marL="342900" lvl="1" indent="-342900">
              <a:lnSpc>
                <a:spcPct val="110000"/>
              </a:lnSpc>
              <a:buFont typeface="Arial" panose="020B0604020202020204" pitchFamily="34" charset="0"/>
              <a:buChar char="•"/>
            </a:pPr>
            <a:endParaRPr lang="en-US" altLang="ko-KR" sz="5100" dirty="0"/>
          </a:p>
          <a:p>
            <a:pPr>
              <a:lnSpc>
                <a:spcPct val="110000"/>
              </a:lnSpc>
            </a:pPr>
            <a:r>
              <a:rPr lang="en-US" altLang="ko-KR" sz="5100" dirty="0"/>
              <a:t>Dyspnea in UAPA </a:t>
            </a:r>
          </a:p>
          <a:p>
            <a:pPr lvl="1">
              <a:lnSpc>
                <a:spcPct val="110000"/>
              </a:lnSpc>
            </a:pPr>
            <a:r>
              <a:rPr lang="en-US" altLang="ko-KR" sz="4700" dirty="0"/>
              <a:t>Physiological dead space</a:t>
            </a:r>
          </a:p>
          <a:p>
            <a:pPr lvl="1">
              <a:lnSpc>
                <a:spcPct val="110000"/>
              </a:lnSpc>
            </a:pPr>
            <a:r>
              <a:rPr lang="en-US" altLang="ko-KR" sz="4700" dirty="0"/>
              <a:t>Pulmonary hypertension </a:t>
            </a:r>
          </a:p>
          <a:p>
            <a:endParaRPr lang="ko-KR" altLang="en-US" dirty="0"/>
          </a:p>
        </p:txBody>
      </p:sp>
      <p:sp>
        <p:nvSpPr>
          <p:cNvPr id="4" name="직사각형 3"/>
          <p:cNvSpPr/>
          <p:nvPr/>
        </p:nvSpPr>
        <p:spPr>
          <a:xfrm>
            <a:off x="6327934" y="6603467"/>
            <a:ext cx="2844460" cy="246221"/>
          </a:xfrm>
          <a:prstGeom prst="rect">
            <a:avLst/>
          </a:prstGeom>
        </p:spPr>
        <p:txBody>
          <a:bodyPr wrap="square">
            <a:spAutoFit/>
          </a:bodyPr>
          <a:lstStyle/>
          <a:p>
            <a:r>
              <a:rPr lang="en-US" altLang="ko-KR" sz="1000" i="1" dirty="0" smtClean="0"/>
              <a:t>Archives of Cardiovascular Disease (2013) 106</a:t>
            </a:r>
            <a:endParaRPr lang="ko-KR" altLang="en-US" sz="1000" i="1" dirty="0"/>
          </a:p>
        </p:txBody>
      </p:sp>
      <p:sp>
        <p:nvSpPr>
          <p:cNvPr id="5" name="직사각형 4"/>
          <p:cNvSpPr/>
          <p:nvPr/>
        </p:nvSpPr>
        <p:spPr>
          <a:xfrm>
            <a:off x="6960389" y="6453336"/>
            <a:ext cx="2183611" cy="246221"/>
          </a:xfrm>
          <a:prstGeom prst="rect">
            <a:avLst/>
          </a:prstGeom>
        </p:spPr>
        <p:txBody>
          <a:bodyPr wrap="none">
            <a:spAutoFit/>
          </a:bodyPr>
          <a:lstStyle/>
          <a:p>
            <a:r>
              <a:rPr lang="en-US" altLang="ko-KR" sz="1000" i="1" dirty="0"/>
              <a:t>J </a:t>
            </a:r>
            <a:r>
              <a:rPr lang="en-US" altLang="ko-KR" sz="1000" i="1" dirty="0" err="1"/>
              <a:t>Thorac</a:t>
            </a:r>
            <a:r>
              <a:rPr lang="en-US" altLang="ko-KR" sz="1000" i="1" dirty="0"/>
              <a:t> Dis 2017;9(12):4988-4996</a:t>
            </a:r>
            <a:endParaRPr lang="ko-KR" altLang="en-US" sz="1000" i="1" dirty="0"/>
          </a:p>
        </p:txBody>
      </p:sp>
    </p:spTree>
    <p:extLst>
      <p:ext uri="{BB962C8B-B14F-4D97-AF65-F5344CB8AC3E}">
        <p14:creationId xmlns:p14="http://schemas.microsoft.com/office/powerpoint/2010/main" val="29689325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tx2"/>
                </a:solidFill>
              </a:rPr>
              <a:t>Symptoms</a:t>
            </a:r>
            <a:endParaRPr lang="ko-KR" altLang="en-US" dirty="0"/>
          </a:p>
        </p:txBody>
      </p:sp>
      <p:sp>
        <p:nvSpPr>
          <p:cNvPr id="3" name="내용 개체 틀 2"/>
          <p:cNvSpPr>
            <a:spLocks noGrp="1"/>
          </p:cNvSpPr>
          <p:nvPr>
            <p:ph idx="1"/>
          </p:nvPr>
        </p:nvSpPr>
        <p:spPr>
          <a:xfrm>
            <a:off x="457200" y="1600201"/>
            <a:ext cx="8229600" cy="892695"/>
          </a:xfrm>
        </p:spPr>
        <p:txBody>
          <a:bodyPr>
            <a:normAutofit fontScale="47500" lnSpcReduction="20000"/>
          </a:bodyPr>
          <a:lstStyle/>
          <a:p>
            <a:pPr>
              <a:lnSpc>
                <a:spcPct val="110000"/>
              </a:lnSpc>
            </a:pPr>
            <a:r>
              <a:rPr lang="en-US" altLang="ko-KR" sz="5100" dirty="0"/>
              <a:t>Hemoptysis </a:t>
            </a:r>
          </a:p>
          <a:p>
            <a:pPr lvl="1">
              <a:lnSpc>
                <a:spcPct val="110000"/>
              </a:lnSpc>
            </a:pPr>
            <a:r>
              <a:rPr lang="en-US" altLang="ko-KR" sz="4700" dirty="0"/>
              <a:t>Excessive collateral circulation </a:t>
            </a:r>
          </a:p>
          <a:p>
            <a:endParaRPr lang="ko-KR"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97214"/>
            <a:ext cx="7410400" cy="3265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478" y="5704345"/>
            <a:ext cx="7190922" cy="748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직사각형 5"/>
          <p:cNvSpPr/>
          <p:nvPr/>
        </p:nvSpPr>
        <p:spPr>
          <a:xfrm>
            <a:off x="6327934" y="6603467"/>
            <a:ext cx="2844460" cy="246221"/>
          </a:xfrm>
          <a:prstGeom prst="rect">
            <a:avLst/>
          </a:prstGeom>
        </p:spPr>
        <p:txBody>
          <a:bodyPr wrap="square">
            <a:spAutoFit/>
          </a:bodyPr>
          <a:lstStyle/>
          <a:p>
            <a:r>
              <a:rPr lang="en-US" altLang="ko-KR" sz="1000" i="1" dirty="0" smtClean="0"/>
              <a:t>Archives of Cardiovascular Disease (2013) 106</a:t>
            </a:r>
            <a:endParaRPr lang="ko-KR" altLang="en-US" sz="1000" i="1" dirty="0"/>
          </a:p>
        </p:txBody>
      </p:sp>
      <p:sp>
        <p:nvSpPr>
          <p:cNvPr id="7" name="직사각형 6"/>
          <p:cNvSpPr/>
          <p:nvPr/>
        </p:nvSpPr>
        <p:spPr>
          <a:xfrm>
            <a:off x="6960389" y="6453336"/>
            <a:ext cx="2183611" cy="246221"/>
          </a:xfrm>
          <a:prstGeom prst="rect">
            <a:avLst/>
          </a:prstGeom>
        </p:spPr>
        <p:txBody>
          <a:bodyPr wrap="none">
            <a:spAutoFit/>
          </a:bodyPr>
          <a:lstStyle/>
          <a:p>
            <a:r>
              <a:rPr lang="en-US" altLang="ko-KR" sz="1000" i="1" dirty="0"/>
              <a:t>J </a:t>
            </a:r>
            <a:r>
              <a:rPr lang="en-US" altLang="ko-KR" sz="1000" i="1" dirty="0" err="1"/>
              <a:t>Thorac</a:t>
            </a:r>
            <a:r>
              <a:rPr lang="en-US" altLang="ko-KR" sz="1000" i="1" dirty="0"/>
              <a:t> Dis 2017;9(12):4988-4996</a:t>
            </a:r>
            <a:endParaRPr lang="ko-KR" altLang="en-US" sz="1000" i="1" dirty="0"/>
          </a:p>
        </p:txBody>
      </p:sp>
    </p:spTree>
    <p:extLst>
      <p:ext uri="{BB962C8B-B14F-4D97-AF65-F5344CB8AC3E}">
        <p14:creationId xmlns:p14="http://schemas.microsoft.com/office/powerpoint/2010/main" val="22886655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solidFill>
                  <a:schemeClr val="tx2"/>
                </a:solidFill>
              </a:rPr>
              <a:t>Symptoms</a:t>
            </a:r>
            <a:endParaRPr lang="ko-KR" altLang="en-US" dirty="0"/>
          </a:p>
        </p:txBody>
      </p:sp>
      <p:sp>
        <p:nvSpPr>
          <p:cNvPr id="3" name="내용 개체 틀 2"/>
          <p:cNvSpPr>
            <a:spLocks noGrp="1"/>
          </p:cNvSpPr>
          <p:nvPr>
            <p:ph idx="1"/>
          </p:nvPr>
        </p:nvSpPr>
        <p:spPr>
          <a:xfrm>
            <a:off x="457200" y="1600201"/>
            <a:ext cx="8229600" cy="1756792"/>
          </a:xfrm>
        </p:spPr>
        <p:txBody>
          <a:bodyPr>
            <a:normAutofit fontScale="40000" lnSpcReduction="20000"/>
          </a:bodyPr>
          <a:lstStyle/>
          <a:p>
            <a:pPr>
              <a:lnSpc>
                <a:spcPct val="110000"/>
              </a:lnSpc>
            </a:pPr>
            <a:r>
              <a:rPr lang="en-US" altLang="ko-KR" sz="5100" dirty="0"/>
              <a:t>Pulmonary hypertension </a:t>
            </a:r>
          </a:p>
          <a:p>
            <a:pPr lvl="1">
              <a:lnSpc>
                <a:spcPct val="110000"/>
              </a:lnSpc>
            </a:pPr>
            <a:r>
              <a:rPr lang="en-US" altLang="ko-KR" sz="4700" dirty="0"/>
              <a:t>Incidence between 19% and 44% in different case series </a:t>
            </a:r>
          </a:p>
          <a:p>
            <a:pPr lvl="1">
              <a:lnSpc>
                <a:spcPct val="110000"/>
              </a:lnSpc>
            </a:pPr>
            <a:r>
              <a:rPr lang="en-US" altLang="ko-KR" sz="4700" dirty="0"/>
              <a:t>Blood flow directed remaining PA </a:t>
            </a:r>
          </a:p>
          <a:p>
            <a:pPr marL="457200" lvl="1" indent="0">
              <a:lnSpc>
                <a:spcPct val="110000"/>
              </a:lnSpc>
              <a:buNone/>
            </a:pPr>
            <a:r>
              <a:rPr lang="en-US" altLang="ko-KR" sz="4700" dirty="0">
                <a:sym typeface="Wingdings" panose="05000000000000000000" pitchFamily="2" charset="2"/>
              </a:rPr>
              <a:t>  S</a:t>
            </a:r>
            <a:r>
              <a:rPr lang="en-US" altLang="ko-KR" sz="4700" dirty="0"/>
              <a:t>hear stress within the endothelium</a:t>
            </a:r>
          </a:p>
          <a:p>
            <a:pPr marL="457200" lvl="1" indent="0">
              <a:lnSpc>
                <a:spcPct val="110000"/>
              </a:lnSpc>
              <a:buNone/>
            </a:pPr>
            <a:r>
              <a:rPr lang="en-US" altLang="ko-KR" sz="4700" dirty="0"/>
              <a:t> </a:t>
            </a:r>
            <a:r>
              <a:rPr lang="en-US" altLang="ko-KR" sz="4700" dirty="0">
                <a:sym typeface="Wingdings" panose="05000000000000000000" pitchFamily="2" charset="2"/>
              </a:rPr>
              <a:t> R</a:t>
            </a:r>
            <a:r>
              <a:rPr lang="en-US" altLang="ko-KR" sz="4700" dirty="0"/>
              <a:t>elease of vasoconstrictive compounds (endothelin etc.)</a:t>
            </a:r>
          </a:p>
          <a:p>
            <a:endParaRPr lang="ko-KR" altLang="en-US" dirty="0"/>
          </a:p>
        </p:txBody>
      </p:sp>
      <p:sp>
        <p:nvSpPr>
          <p:cNvPr id="4" name="직사각형 3"/>
          <p:cNvSpPr/>
          <p:nvPr/>
        </p:nvSpPr>
        <p:spPr>
          <a:xfrm>
            <a:off x="6327934" y="6603467"/>
            <a:ext cx="2844460" cy="246221"/>
          </a:xfrm>
          <a:prstGeom prst="rect">
            <a:avLst/>
          </a:prstGeom>
        </p:spPr>
        <p:txBody>
          <a:bodyPr wrap="square">
            <a:spAutoFit/>
          </a:bodyPr>
          <a:lstStyle/>
          <a:p>
            <a:r>
              <a:rPr lang="en-US" altLang="ko-KR" sz="1000" i="1" dirty="0" smtClean="0"/>
              <a:t>Archives of Cardiovascular Disease (2013) 106</a:t>
            </a:r>
            <a:endParaRPr lang="ko-KR" altLang="en-US" sz="1000" i="1" dirty="0"/>
          </a:p>
        </p:txBody>
      </p:sp>
      <p:sp>
        <p:nvSpPr>
          <p:cNvPr id="5" name="직사각형 4"/>
          <p:cNvSpPr/>
          <p:nvPr/>
        </p:nvSpPr>
        <p:spPr>
          <a:xfrm>
            <a:off x="6960389" y="6453336"/>
            <a:ext cx="2183611" cy="246221"/>
          </a:xfrm>
          <a:prstGeom prst="rect">
            <a:avLst/>
          </a:prstGeom>
        </p:spPr>
        <p:txBody>
          <a:bodyPr wrap="none">
            <a:spAutoFit/>
          </a:bodyPr>
          <a:lstStyle/>
          <a:p>
            <a:r>
              <a:rPr lang="en-US" altLang="ko-KR" sz="1000" i="1" dirty="0"/>
              <a:t>J </a:t>
            </a:r>
            <a:r>
              <a:rPr lang="en-US" altLang="ko-KR" sz="1000" i="1" dirty="0" err="1"/>
              <a:t>Thorac</a:t>
            </a:r>
            <a:r>
              <a:rPr lang="en-US" altLang="ko-KR" sz="1000" i="1" dirty="0"/>
              <a:t> Dis 2017;9(12):4988-4996</a:t>
            </a:r>
            <a:endParaRPr lang="ko-KR" altLang="en-US" sz="1000" i="1"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9" y="3281158"/>
            <a:ext cx="9402137" cy="3209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907704" y="6458099"/>
            <a:ext cx="4176464" cy="369332"/>
          </a:xfrm>
          <a:prstGeom prst="rect">
            <a:avLst/>
          </a:prstGeom>
          <a:noFill/>
        </p:spPr>
        <p:txBody>
          <a:bodyPr wrap="square" rtlCol="0">
            <a:spAutoFit/>
          </a:bodyPr>
          <a:lstStyle/>
          <a:p>
            <a:r>
              <a:rPr lang="en-US" altLang="ko-KR" dirty="0" err="1">
                <a:latin typeface="Arial" panose="020B0604020202020204" pitchFamily="34" charset="0"/>
                <a:cs typeface="Arial" panose="020B0604020202020204" pitchFamily="34" charset="0"/>
              </a:rPr>
              <a:t>mPASP</a:t>
            </a:r>
            <a:r>
              <a:rPr lang="en-US" altLang="ko-KR" dirty="0">
                <a:latin typeface="Arial" panose="020B0604020202020204" pitchFamily="34" charset="0"/>
                <a:cs typeface="Arial" panose="020B0604020202020204" pitchFamily="34" charset="0"/>
              </a:rPr>
              <a:t> 65 mmHg (41-85)</a:t>
            </a:r>
            <a:endParaRPr lang="ko-KR" altLang="en-US" dirty="0">
              <a:latin typeface="Arial" panose="020B0604020202020204" pitchFamily="34" charset="0"/>
              <a:cs typeface="Arial" panose="020B0604020202020204" pitchFamily="34" charset="0"/>
            </a:endParaRPr>
          </a:p>
        </p:txBody>
      </p:sp>
      <p:sp>
        <p:nvSpPr>
          <p:cNvPr id="8" name="타원 7"/>
          <p:cNvSpPr/>
          <p:nvPr/>
        </p:nvSpPr>
        <p:spPr>
          <a:xfrm>
            <a:off x="5364088" y="3569190"/>
            <a:ext cx="129614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19176" y="5029391"/>
            <a:ext cx="8945311" cy="357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507593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solidFill>
                  <a:schemeClr val="tx2"/>
                </a:solidFill>
              </a:rPr>
              <a:t>Symptoms</a:t>
            </a:r>
            <a:endParaRPr lang="ko-KR" altLang="en-US" dirty="0"/>
          </a:p>
        </p:txBody>
      </p:sp>
      <p:sp>
        <p:nvSpPr>
          <p:cNvPr id="3" name="내용 개체 틀 2"/>
          <p:cNvSpPr>
            <a:spLocks noGrp="1"/>
          </p:cNvSpPr>
          <p:nvPr>
            <p:ph idx="1"/>
          </p:nvPr>
        </p:nvSpPr>
        <p:spPr/>
        <p:txBody>
          <a:bodyPr/>
          <a:lstStyle/>
          <a:p>
            <a:endParaRPr lang="ko-KR" alt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2646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789040"/>
            <a:ext cx="3744416" cy="2905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1981" y="5013176"/>
            <a:ext cx="4698197" cy="1626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직사각형 6"/>
          <p:cNvSpPr/>
          <p:nvPr/>
        </p:nvSpPr>
        <p:spPr>
          <a:xfrm>
            <a:off x="6960389" y="6611779"/>
            <a:ext cx="2183611" cy="246221"/>
          </a:xfrm>
          <a:prstGeom prst="rect">
            <a:avLst/>
          </a:prstGeom>
        </p:spPr>
        <p:txBody>
          <a:bodyPr wrap="none">
            <a:spAutoFit/>
          </a:bodyPr>
          <a:lstStyle/>
          <a:p>
            <a:r>
              <a:rPr lang="en-US" altLang="ko-KR" sz="1000" i="1" dirty="0"/>
              <a:t>J </a:t>
            </a:r>
            <a:r>
              <a:rPr lang="en-US" altLang="ko-KR" sz="1000" i="1" dirty="0" err="1"/>
              <a:t>Thorac</a:t>
            </a:r>
            <a:r>
              <a:rPr lang="en-US" altLang="ko-KR" sz="1000" i="1" dirty="0"/>
              <a:t> Dis 2017;9(12):4988-4996</a:t>
            </a:r>
            <a:endParaRPr lang="ko-KR" altLang="en-US" sz="1000" i="1" dirty="0"/>
          </a:p>
        </p:txBody>
      </p:sp>
    </p:spTree>
    <p:extLst>
      <p:ext uri="{BB962C8B-B14F-4D97-AF65-F5344CB8AC3E}">
        <p14:creationId xmlns:p14="http://schemas.microsoft.com/office/powerpoint/2010/main" val="41281976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solidFill>
                  <a:schemeClr val="tx2"/>
                </a:solidFill>
              </a:rPr>
              <a:t>Diagnosis</a:t>
            </a:r>
            <a:endParaRPr lang="ko-KR" altLang="en-US" dirty="0"/>
          </a:p>
        </p:txBody>
      </p:sp>
      <p:sp>
        <p:nvSpPr>
          <p:cNvPr id="3" name="내용 개체 틀 2"/>
          <p:cNvSpPr>
            <a:spLocks noGrp="1"/>
          </p:cNvSpPr>
          <p:nvPr>
            <p:ph idx="1"/>
          </p:nvPr>
        </p:nvSpPr>
        <p:spPr/>
        <p:txBody>
          <a:bodyPr>
            <a:normAutofit fontScale="92500"/>
          </a:bodyPr>
          <a:lstStyle/>
          <a:p>
            <a:r>
              <a:rPr lang="en-US" altLang="ko-KR" sz="2000" dirty="0" smtClean="0"/>
              <a:t>Diagnoses usually delayed </a:t>
            </a:r>
          </a:p>
          <a:p>
            <a:pPr lvl="1"/>
            <a:r>
              <a:rPr lang="en-US" altLang="ko-KR" sz="1600" dirty="0" smtClean="0"/>
              <a:t>Nonspecific symptoms</a:t>
            </a:r>
          </a:p>
          <a:p>
            <a:pPr lvl="1"/>
            <a:r>
              <a:rPr lang="en-US" altLang="ko-KR" sz="1600" dirty="0" smtClean="0"/>
              <a:t>Rare congenital disease in adult </a:t>
            </a:r>
          </a:p>
          <a:p>
            <a:pPr lvl="1"/>
            <a:r>
              <a:rPr lang="en-US" altLang="ko-KR" sz="1600" dirty="0" smtClean="0"/>
              <a:t>Misdiagnosis as bronchiectasis, old tuberculosis, chronic pulmonary embolism, pulmonary vasculitis etc. </a:t>
            </a:r>
            <a:endParaRPr lang="ko-KR" altLang="en-US" sz="1600" dirty="0" smtClean="0"/>
          </a:p>
          <a:p>
            <a:endParaRPr lang="en-US" altLang="ko-KR" sz="2000" dirty="0" smtClean="0"/>
          </a:p>
          <a:p>
            <a:r>
              <a:rPr lang="en-US" altLang="ko-KR" sz="2000" dirty="0" smtClean="0"/>
              <a:t>Suspicion is needed </a:t>
            </a:r>
          </a:p>
          <a:p>
            <a:endParaRPr lang="en-US" altLang="ko-KR" sz="2000" b="1" dirty="0"/>
          </a:p>
          <a:p>
            <a:r>
              <a:rPr lang="en-US" altLang="ko-KR" sz="2000" b="1" dirty="0"/>
              <a:t>CXR</a:t>
            </a:r>
          </a:p>
          <a:p>
            <a:pPr lvl="1"/>
            <a:r>
              <a:rPr lang="en-US" altLang="ko-KR" sz="1600" dirty="0" smtClean="0"/>
              <a:t>Ipsilateral </a:t>
            </a:r>
            <a:r>
              <a:rPr lang="en-US" altLang="ko-KR" sz="1600" dirty="0"/>
              <a:t>lung</a:t>
            </a:r>
          </a:p>
          <a:p>
            <a:pPr lvl="2"/>
            <a:r>
              <a:rPr lang="en-US" altLang="ko-KR" sz="1200" dirty="0"/>
              <a:t>Small </a:t>
            </a:r>
            <a:r>
              <a:rPr lang="en-US" altLang="ko-KR" sz="1200" dirty="0" err="1"/>
              <a:t>hemithorax</a:t>
            </a:r>
            <a:endParaRPr lang="en-US" altLang="ko-KR" sz="1200" dirty="0"/>
          </a:p>
          <a:p>
            <a:pPr lvl="2"/>
            <a:r>
              <a:rPr lang="en-US" altLang="ko-KR" sz="1200" dirty="0"/>
              <a:t>Absent hilar shadow </a:t>
            </a:r>
          </a:p>
          <a:p>
            <a:pPr lvl="2"/>
            <a:r>
              <a:rPr lang="en-US" altLang="ko-KR" sz="1200" dirty="0"/>
              <a:t>Deviation of the trachea</a:t>
            </a:r>
          </a:p>
          <a:p>
            <a:pPr lvl="2"/>
            <a:r>
              <a:rPr lang="en-US" altLang="ko-KR" sz="1200" dirty="0" err="1"/>
              <a:t>Hemidiaphragm</a:t>
            </a:r>
            <a:r>
              <a:rPr lang="en-US" altLang="ko-KR" sz="1200" dirty="0"/>
              <a:t> elevation</a:t>
            </a:r>
          </a:p>
          <a:p>
            <a:pPr lvl="1"/>
            <a:endParaRPr lang="en-US" altLang="ko-KR" sz="1600" dirty="0"/>
          </a:p>
          <a:p>
            <a:pPr lvl="1"/>
            <a:r>
              <a:rPr lang="en-US" altLang="ko-KR" sz="1600" dirty="0"/>
              <a:t>Contralateral lung </a:t>
            </a:r>
          </a:p>
          <a:p>
            <a:pPr lvl="2"/>
            <a:r>
              <a:rPr lang="en-US" altLang="ko-KR" sz="1200" dirty="0"/>
              <a:t>Hyperinflation</a:t>
            </a:r>
          </a:p>
          <a:p>
            <a:endParaRPr lang="ko-KR"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962" y="2996952"/>
            <a:ext cx="4229100"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직사각형 4"/>
          <p:cNvSpPr/>
          <p:nvPr/>
        </p:nvSpPr>
        <p:spPr>
          <a:xfrm>
            <a:off x="6299540" y="6639163"/>
            <a:ext cx="2844460" cy="246221"/>
          </a:xfrm>
          <a:prstGeom prst="rect">
            <a:avLst/>
          </a:prstGeom>
        </p:spPr>
        <p:txBody>
          <a:bodyPr wrap="square">
            <a:spAutoFit/>
          </a:bodyPr>
          <a:lstStyle/>
          <a:p>
            <a:r>
              <a:rPr lang="en-US" altLang="ko-KR" sz="1000" i="1" dirty="0" smtClean="0"/>
              <a:t>Archives of Cardiovascular Disease (2013) 106</a:t>
            </a:r>
            <a:endParaRPr lang="ko-KR" altLang="en-US" sz="1000" i="1" dirty="0"/>
          </a:p>
        </p:txBody>
      </p:sp>
    </p:spTree>
    <p:extLst>
      <p:ext uri="{BB962C8B-B14F-4D97-AF65-F5344CB8AC3E}">
        <p14:creationId xmlns:p14="http://schemas.microsoft.com/office/powerpoint/2010/main" val="28341582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solidFill>
                  <a:schemeClr val="tx2"/>
                </a:solidFill>
              </a:rPr>
              <a:t>Diagnosis-CECT, MRA</a:t>
            </a:r>
            <a:r>
              <a:rPr lang="en-US" altLang="ko-KR" sz="2800" dirty="0">
                <a:latin typeface="Arial Narrow" panose="020B0606020202030204" pitchFamily="34" charset="0"/>
              </a:rPr>
              <a:t> </a:t>
            </a:r>
            <a:endParaRPr lang="ko-KR" altLang="en-US" dirty="0"/>
          </a:p>
        </p:txBody>
      </p:sp>
      <p:sp>
        <p:nvSpPr>
          <p:cNvPr id="3" name="내용 개체 틀 2"/>
          <p:cNvSpPr>
            <a:spLocks noGrp="1"/>
          </p:cNvSpPr>
          <p:nvPr>
            <p:ph idx="1"/>
          </p:nvPr>
        </p:nvSpPr>
        <p:spPr>
          <a:xfrm>
            <a:off x="457200" y="1600201"/>
            <a:ext cx="8229600" cy="1324744"/>
          </a:xfrm>
        </p:spPr>
        <p:txBody>
          <a:bodyPr>
            <a:normAutofit fontScale="62500" lnSpcReduction="20000"/>
          </a:bodyPr>
          <a:lstStyle/>
          <a:p>
            <a:r>
              <a:rPr lang="en-US" altLang="ko-KR" dirty="0"/>
              <a:t>Diagnosis be made definitively CECT,MRA</a:t>
            </a:r>
          </a:p>
          <a:p>
            <a:r>
              <a:rPr lang="en-US" altLang="ko-KR" dirty="0"/>
              <a:t>Absence of right or left PA usually terminate </a:t>
            </a:r>
            <a:endParaRPr lang="en-US" altLang="ko-KR" dirty="0" smtClean="0"/>
          </a:p>
          <a:p>
            <a:pPr marL="0" indent="0">
              <a:buNone/>
            </a:pPr>
            <a:r>
              <a:rPr lang="en-US" altLang="ko-KR" dirty="0"/>
              <a:t> </a:t>
            </a:r>
            <a:r>
              <a:rPr lang="en-US" altLang="ko-KR" dirty="0" smtClean="0"/>
              <a:t>     within </a:t>
            </a:r>
            <a:r>
              <a:rPr lang="en-US" altLang="ko-KR" dirty="0"/>
              <a:t>2cm of its expected origin </a:t>
            </a:r>
          </a:p>
          <a:p>
            <a:r>
              <a:rPr lang="en-US" altLang="ko-KR" dirty="0"/>
              <a:t>Variable systemic collateral arteries.</a:t>
            </a:r>
          </a:p>
          <a:p>
            <a:endParaRPr lang="en-US" altLang="ko-KR" dirty="0"/>
          </a:p>
          <a:p>
            <a:endParaRPr lang="ko-KR"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946009"/>
            <a:ext cx="4695378" cy="354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직사각형 5"/>
          <p:cNvSpPr/>
          <p:nvPr/>
        </p:nvSpPr>
        <p:spPr>
          <a:xfrm>
            <a:off x="6299540" y="6639163"/>
            <a:ext cx="2844460" cy="246221"/>
          </a:xfrm>
          <a:prstGeom prst="rect">
            <a:avLst/>
          </a:prstGeom>
        </p:spPr>
        <p:txBody>
          <a:bodyPr wrap="square">
            <a:spAutoFit/>
          </a:bodyPr>
          <a:lstStyle/>
          <a:p>
            <a:r>
              <a:rPr lang="en-US" altLang="ko-KR" sz="1000" i="1" dirty="0" smtClean="0"/>
              <a:t>Archives of Cardiovascular Disease (2013) 106</a:t>
            </a:r>
            <a:endParaRPr lang="ko-KR" altLang="en-US" sz="1000" i="1" dirty="0"/>
          </a:p>
        </p:txBody>
      </p:sp>
      <p:sp>
        <p:nvSpPr>
          <p:cNvPr id="7" name="직사각형 6"/>
          <p:cNvSpPr/>
          <p:nvPr/>
        </p:nvSpPr>
        <p:spPr>
          <a:xfrm>
            <a:off x="6983760" y="6495147"/>
            <a:ext cx="2160240" cy="246221"/>
          </a:xfrm>
          <a:prstGeom prst="rect">
            <a:avLst/>
          </a:prstGeom>
        </p:spPr>
        <p:txBody>
          <a:bodyPr wrap="square">
            <a:spAutoFit/>
          </a:bodyPr>
          <a:lstStyle/>
          <a:p>
            <a:r>
              <a:rPr lang="en-US" altLang="ko-KR" sz="1000" i="1" dirty="0" err="1"/>
              <a:t>Tuberc</a:t>
            </a:r>
            <a:r>
              <a:rPr lang="en-US" altLang="ko-KR" sz="1000" i="1" dirty="0"/>
              <a:t> </a:t>
            </a:r>
            <a:r>
              <a:rPr lang="en-US" altLang="ko-KR" sz="1000" i="1" dirty="0" err="1"/>
              <a:t>Respir</a:t>
            </a:r>
            <a:r>
              <a:rPr lang="en-US" altLang="ko-KR" sz="1000" i="1" dirty="0"/>
              <a:t> Dis. 2011 </a:t>
            </a:r>
            <a:r>
              <a:rPr lang="en-US" altLang="ko-KR" sz="1000" i="1" dirty="0" smtClean="0"/>
              <a:t>Aug;71(2)</a:t>
            </a:r>
            <a:endParaRPr lang="ko-KR" altLang="en-US" sz="1000" i="1"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229" y="2946009"/>
            <a:ext cx="3606754" cy="354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0011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Investigations</a:t>
            </a:r>
            <a:endParaRPr lang="ko-KR" altLang="en-US" dirty="0"/>
          </a:p>
        </p:txBody>
      </p:sp>
      <p:sp>
        <p:nvSpPr>
          <p:cNvPr id="3" name="내용 개체 틀 2"/>
          <p:cNvSpPr>
            <a:spLocks noGrp="1"/>
          </p:cNvSpPr>
          <p:nvPr>
            <p:ph idx="1"/>
          </p:nvPr>
        </p:nvSpPr>
        <p:spPr/>
        <p:txBody>
          <a:bodyPr>
            <a:normAutofit fontScale="92500" lnSpcReduction="10000"/>
          </a:bodyPr>
          <a:lstStyle/>
          <a:p>
            <a:r>
              <a:rPr lang="en-US" altLang="ko-KR" dirty="0" smtClean="0"/>
              <a:t>Vital sign </a:t>
            </a:r>
          </a:p>
          <a:p>
            <a:pPr lvl="1"/>
            <a:r>
              <a:rPr lang="en-US" altLang="ko-KR" dirty="0" smtClean="0"/>
              <a:t>BP 110/70 </a:t>
            </a:r>
          </a:p>
          <a:p>
            <a:pPr lvl="1"/>
            <a:r>
              <a:rPr lang="en-US" altLang="ko-KR" dirty="0" smtClean="0"/>
              <a:t>HR 80/min </a:t>
            </a:r>
          </a:p>
          <a:p>
            <a:pPr lvl="1"/>
            <a:r>
              <a:rPr lang="en-US" altLang="ko-KR" dirty="0" smtClean="0"/>
              <a:t>RR 18/min </a:t>
            </a:r>
          </a:p>
          <a:p>
            <a:pPr lvl="1"/>
            <a:r>
              <a:rPr lang="en-US" altLang="ko-KR" dirty="0" smtClean="0"/>
              <a:t>BT 36.8</a:t>
            </a:r>
            <a:r>
              <a:rPr lang="en-US" altLang="ko-KR" dirty="0" smtClean="0">
                <a:latin typeface="맑은 고딕"/>
              </a:rPr>
              <a:t>℃</a:t>
            </a:r>
            <a:endParaRPr lang="en-US" altLang="ko-KR" dirty="0" smtClean="0"/>
          </a:p>
          <a:p>
            <a:endParaRPr lang="en-US" altLang="ko-KR" dirty="0" smtClean="0"/>
          </a:p>
          <a:p>
            <a:r>
              <a:rPr lang="en-US" altLang="ko-KR" dirty="0" smtClean="0"/>
              <a:t>SpO2 (room air) 99%</a:t>
            </a:r>
          </a:p>
          <a:p>
            <a:endParaRPr lang="en-US" altLang="ko-KR" dirty="0"/>
          </a:p>
          <a:p>
            <a:r>
              <a:rPr lang="en-US" altLang="ko-KR" dirty="0" smtClean="0"/>
              <a:t>No evidence of epistaxis or</a:t>
            </a:r>
            <a:r>
              <a:rPr lang="ko-KR" altLang="en-US" dirty="0" smtClean="0"/>
              <a:t> </a:t>
            </a:r>
            <a:r>
              <a:rPr lang="en-US" altLang="ko-KR" dirty="0" smtClean="0"/>
              <a:t>other bleeding</a:t>
            </a:r>
          </a:p>
          <a:p>
            <a:endParaRPr lang="en-US" altLang="ko-KR" dirty="0"/>
          </a:p>
          <a:p>
            <a:endParaRPr lang="en-US" altLang="ko-KR" dirty="0" smtClean="0"/>
          </a:p>
          <a:p>
            <a:endParaRPr lang="ko-KR" altLang="en-US" dirty="0"/>
          </a:p>
        </p:txBody>
      </p:sp>
    </p:spTree>
    <p:extLst>
      <p:ext uri="{BB962C8B-B14F-4D97-AF65-F5344CB8AC3E}">
        <p14:creationId xmlns:p14="http://schemas.microsoft.com/office/powerpoint/2010/main" val="6429309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solidFill>
                  <a:schemeClr val="tx2"/>
                </a:solidFill>
              </a:rPr>
              <a:t>Treatment</a:t>
            </a:r>
            <a:endParaRPr lang="ko-KR" altLang="en-US" dirty="0"/>
          </a:p>
        </p:txBody>
      </p:sp>
      <p:sp>
        <p:nvSpPr>
          <p:cNvPr id="3" name="내용 개체 틀 2"/>
          <p:cNvSpPr>
            <a:spLocks noGrp="1"/>
          </p:cNvSpPr>
          <p:nvPr>
            <p:ph idx="1"/>
          </p:nvPr>
        </p:nvSpPr>
        <p:spPr/>
        <p:txBody>
          <a:bodyPr>
            <a:normAutofit fontScale="85000" lnSpcReduction="10000"/>
          </a:bodyPr>
          <a:lstStyle/>
          <a:p>
            <a:r>
              <a:rPr lang="en-US" altLang="ko-KR" dirty="0" smtClean="0"/>
              <a:t>Prognosis depends on </a:t>
            </a:r>
          </a:p>
          <a:p>
            <a:pPr lvl="1"/>
            <a:r>
              <a:rPr lang="en-US" altLang="ko-KR" b="1" dirty="0" smtClean="0"/>
              <a:t>Cardiovascular anomalies </a:t>
            </a:r>
          </a:p>
          <a:p>
            <a:pPr lvl="1"/>
            <a:r>
              <a:rPr lang="en-US" altLang="ko-KR" b="1" dirty="0" smtClean="0"/>
              <a:t>Degree of PHT</a:t>
            </a:r>
            <a:r>
              <a:rPr lang="en-US" altLang="ko-KR" dirty="0" smtClean="0"/>
              <a:t> </a:t>
            </a:r>
          </a:p>
          <a:p>
            <a:endParaRPr lang="en-US" altLang="ko-KR" dirty="0" smtClean="0"/>
          </a:p>
          <a:p>
            <a:r>
              <a:rPr lang="en-US" altLang="ko-KR" dirty="0" smtClean="0"/>
              <a:t>No consensus of adult patients with isolated UAPA </a:t>
            </a:r>
          </a:p>
          <a:p>
            <a:endParaRPr lang="en-US" altLang="ko-KR" b="1" dirty="0" smtClean="0"/>
          </a:p>
          <a:p>
            <a:r>
              <a:rPr lang="en-US" altLang="ko-KR" dirty="0" smtClean="0"/>
              <a:t>Early revascularization may allow in selected pediatric cases </a:t>
            </a:r>
          </a:p>
          <a:p>
            <a:endParaRPr lang="en-US" altLang="ko-KR" dirty="0" smtClean="0"/>
          </a:p>
          <a:p>
            <a:r>
              <a:rPr lang="en-US" altLang="ko-KR" dirty="0" smtClean="0"/>
              <a:t>Pneumonectomy may be helpful in recurrent or massive hemoptysis and refractory respiratory infection </a:t>
            </a:r>
          </a:p>
          <a:p>
            <a:endParaRPr lang="ko-KR" altLang="en-US" dirty="0"/>
          </a:p>
        </p:txBody>
      </p:sp>
      <p:sp>
        <p:nvSpPr>
          <p:cNvPr id="4" name="직사각형 3"/>
          <p:cNvSpPr/>
          <p:nvPr/>
        </p:nvSpPr>
        <p:spPr>
          <a:xfrm>
            <a:off x="6960389" y="6611779"/>
            <a:ext cx="2183611" cy="246221"/>
          </a:xfrm>
          <a:prstGeom prst="rect">
            <a:avLst/>
          </a:prstGeom>
        </p:spPr>
        <p:txBody>
          <a:bodyPr wrap="none">
            <a:spAutoFit/>
          </a:bodyPr>
          <a:lstStyle/>
          <a:p>
            <a:r>
              <a:rPr lang="en-US" altLang="ko-KR" sz="1000" i="1" dirty="0"/>
              <a:t>J </a:t>
            </a:r>
            <a:r>
              <a:rPr lang="en-US" altLang="ko-KR" sz="1000" i="1" dirty="0" err="1"/>
              <a:t>Thorac</a:t>
            </a:r>
            <a:r>
              <a:rPr lang="en-US" altLang="ko-KR" sz="1000" i="1" dirty="0"/>
              <a:t> Dis 2017;9(12):4988-4996</a:t>
            </a:r>
            <a:endParaRPr lang="ko-KR" altLang="en-US" sz="1000" i="1" dirty="0"/>
          </a:p>
        </p:txBody>
      </p:sp>
    </p:spTree>
    <p:extLst>
      <p:ext uri="{BB962C8B-B14F-4D97-AF65-F5344CB8AC3E}">
        <p14:creationId xmlns:p14="http://schemas.microsoft.com/office/powerpoint/2010/main" val="19490302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solidFill>
                  <a:schemeClr val="tx2"/>
                </a:solidFill>
              </a:rPr>
              <a:t>Treatment</a:t>
            </a:r>
            <a:endParaRPr lang="ko-KR" altLang="en-US" dirty="0"/>
          </a:p>
        </p:txBody>
      </p:sp>
      <p:sp>
        <p:nvSpPr>
          <p:cNvPr id="3" name="내용 개체 틀 2"/>
          <p:cNvSpPr>
            <a:spLocks noGrp="1"/>
          </p:cNvSpPr>
          <p:nvPr>
            <p:ph idx="1"/>
          </p:nvPr>
        </p:nvSpPr>
        <p:spPr/>
        <p:txBody>
          <a:bodyPr/>
          <a:lstStyle/>
          <a:p>
            <a:endParaRPr lang="ko-KR" alt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98" y="1497363"/>
            <a:ext cx="8959735" cy="4457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모서리가 둥근 직사각형 4"/>
          <p:cNvSpPr/>
          <p:nvPr/>
        </p:nvSpPr>
        <p:spPr>
          <a:xfrm>
            <a:off x="106898" y="2204864"/>
            <a:ext cx="1512774" cy="152109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6960389" y="6611779"/>
            <a:ext cx="2183611" cy="246221"/>
          </a:xfrm>
          <a:prstGeom prst="rect">
            <a:avLst/>
          </a:prstGeom>
        </p:spPr>
        <p:txBody>
          <a:bodyPr wrap="none">
            <a:spAutoFit/>
          </a:bodyPr>
          <a:lstStyle/>
          <a:p>
            <a:r>
              <a:rPr lang="en-US" altLang="ko-KR" sz="1000" i="1" dirty="0"/>
              <a:t>J </a:t>
            </a:r>
            <a:r>
              <a:rPr lang="en-US" altLang="ko-KR" sz="1000" i="1" dirty="0" err="1"/>
              <a:t>Thorac</a:t>
            </a:r>
            <a:r>
              <a:rPr lang="en-US" altLang="ko-KR" sz="1000" i="1" dirty="0"/>
              <a:t> Dis 2017;9(12):4988-4996</a:t>
            </a:r>
            <a:endParaRPr lang="ko-KR" altLang="en-US" sz="1000" i="1" dirty="0"/>
          </a:p>
        </p:txBody>
      </p:sp>
      <p:sp>
        <p:nvSpPr>
          <p:cNvPr id="7" name="직사각형 6"/>
          <p:cNvSpPr/>
          <p:nvPr/>
        </p:nvSpPr>
        <p:spPr>
          <a:xfrm>
            <a:off x="1835697" y="2204864"/>
            <a:ext cx="5688632" cy="357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1857264" y="3068960"/>
            <a:ext cx="5688632" cy="357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084248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solidFill>
                  <a:schemeClr val="tx2"/>
                </a:solidFill>
              </a:rPr>
              <a:t>Developmental lung anomalies </a:t>
            </a:r>
            <a:endParaRPr lang="ko-KR" altLang="en-US" dirty="0"/>
          </a:p>
        </p:txBody>
      </p:sp>
      <p:sp>
        <p:nvSpPr>
          <p:cNvPr id="3" name="내용 개체 틀 2"/>
          <p:cNvSpPr>
            <a:spLocks noGrp="1"/>
          </p:cNvSpPr>
          <p:nvPr>
            <p:ph idx="1"/>
          </p:nvPr>
        </p:nvSpPr>
        <p:spPr/>
        <p:txBody>
          <a:bodyPr>
            <a:normAutofit fontScale="55000" lnSpcReduction="20000"/>
          </a:bodyPr>
          <a:lstStyle/>
          <a:p>
            <a:r>
              <a:rPr lang="en-US" altLang="ko-KR" dirty="0" smtClean="0"/>
              <a:t>Bronchopulmonary anomalies </a:t>
            </a:r>
          </a:p>
          <a:p>
            <a:pPr lvl="1"/>
            <a:r>
              <a:rPr lang="en-US" altLang="ko-KR" dirty="0" smtClean="0"/>
              <a:t>Congenital bronchial atresia</a:t>
            </a:r>
          </a:p>
          <a:p>
            <a:pPr lvl="1"/>
            <a:r>
              <a:rPr lang="en-US" altLang="ko-KR" dirty="0" smtClean="0"/>
              <a:t>Bronchogenic cysts</a:t>
            </a:r>
          </a:p>
          <a:p>
            <a:pPr lvl="1"/>
            <a:r>
              <a:rPr lang="en-US" altLang="ko-KR" dirty="0" smtClean="0"/>
              <a:t>Congenital lobar emphysema </a:t>
            </a:r>
          </a:p>
          <a:p>
            <a:pPr lvl="1"/>
            <a:r>
              <a:rPr lang="en-US" altLang="ko-KR" dirty="0" smtClean="0"/>
              <a:t>congenital pulmonary airway malformations</a:t>
            </a:r>
          </a:p>
          <a:p>
            <a:endParaRPr lang="en-US" altLang="ko-KR" dirty="0" smtClean="0"/>
          </a:p>
          <a:p>
            <a:r>
              <a:rPr lang="en-US" altLang="ko-KR" dirty="0" smtClean="0"/>
              <a:t>Vascular anomalies </a:t>
            </a:r>
          </a:p>
          <a:p>
            <a:pPr lvl="1"/>
            <a:r>
              <a:rPr lang="en-US" altLang="ko-KR" dirty="0" smtClean="0"/>
              <a:t>Pulmonary agenesis-aplasia- hypoplasia complex </a:t>
            </a:r>
          </a:p>
          <a:p>
            <a:pPr lvl="1"/>
            <a:r>
              <a:rPr lang="en-US" altLang="ko-KR" sz="4400" b="1" dirty="0" smtClean="0"/>
              <a:t>Unilateral absence of the pulmonary artery</a:t>
            </a:r>
          </a:p>
          <a:p>
            <a:pPr lvl="1"/>
            <a:r>
              <a:rPr lang="en-US" altLang="ko-KR" dirty="0" smtClean="0"/>
              <a:t>Pulmonary artery sling </a:t>
            </a:r>
          </a:p>
          <a:p>
            <a:pPr lvl="1"/>
            <a:r>
              <a:rPr lang="en-US" altLang="ko-KR" dirty="0" smtClean="0"/>
              <a:t>Partial anomalous pulmonary venous return </a:t>
            </a:r>
          </a:p>
          <a:p>
            <a:pPr lvl="1"/>
            <a:r>
              <a:rPr lang="en-US" altLang="ko-KR" dirty="0" smtClean="0"/>
              <a:t>Pulmonary venous varix </a:t>
            </a:r>
          </a:p>
          <a:p>
            <a:pPr lvl="1"/>
            <a:r>
              <a:rPr lang="en-US" altLang="ko-KR" u="sng" dirty="0" smtClean="0"/>
              <a:t>Pulmonary arteriovenous malformations</a:t>
            </a:r>
          </a:p>
          <a:p>
            <a:pPr lvl="1"/>
            <a:endParaRPr lang="en-US" altLang="ko-KR" dirty="0" smtClean="0"/>
          </a:p>
          <a:p>
            <a:r>
              <a:rPr lang="en-US" altLang="ko-KR" dirty="0" smtClean="0"/>
              <a:t>Combined lung parenchymal-vascular anomalies </a:t>
            </a:r>
          </a:p>
          <a:p>
            <a:pPr lvl="1"/>
            <a:r>
              <a:rPr lang="en-US" altLang="ko-KR" dirty="0" err="1" smtClean="0"/>
              <a:t>Hypogenetic</a:t>
            </a:r>
            <a:r>
              <a:rPr lang="en-US" altLang="ko-KR" dirty="0" smtClean="0"/>
              <a:t> lung (scimitar) syndrome</a:t>
            </a:r>
          </a:p>
          <a:p>
            <a:pPr lvl="1"/>
            <a:r>
              <a:rPr lang="en-US" altLang="ko-KR" u="sng" dirty="0" smtClean="0"/>
              <a:t>Bronchopulmonary sequestration </a:t>
            </a:r>
          </a:p>
          <a:p>
            <a:endParaRPr lang="ko-KR" altLang="en-US" dirty="0"/>
          </a:p>
        </p:txBody>
      </p:sp>
      <p:sp>
        <p:nvSpPr>
          <p:cNvPr id="5" name="직사각형 4"/>
          <p:cNvSpPr/>
          <p:nvPr/>
        </p:nvSpPr>
        <p:spPr>
          <a:xfrm>
            <a:off x="6452237" y="6596390"/>
            <a:ext cx="2691763" cy="261610"/>
          </a:xfrm>
          <a:prstGeom prst="rect">
            <a:avLst/>
          </a:prstGeom>
        </p:spPr>
        <p:txBody>
          <a:bodyPr wrap="none">
            <a:spAutoFit/>
          </a:bodyPr>
          <a:lstStyle/>
          <a:p>
            <a:r>
              <a:rPr lang="en-US" altLang="ko-KR" sz="1100" i="1" dirty="0"/>
              <a:t>Respiratory Medicine 155 (2019) 86–96</a:t>
            </a:r>
            <a:endParaRPr lang="ko-KR" altLang="en-US" sz="1100" i="1" dirty="0"/>
          </a:p>
        </p:txBody>
      </p:sp>
    </p:spTree>
    <p:extLst>
      <p:ext uri="{BB962C8B-B14F-4D97-AF65-F5344CB8AC3E}">
        <p14:creationId xmlns:p14="http://schemas.microsoft.com/office/powerpoint/2010/main" val="5121715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a:solidFill>
                  <a:schemeClr val="tx2"/>
                </a:solidFill>
              </a:rPr>
              <a:t>Developmental lung anomalies </a:t>
            </a:r>
            <a:endParaRPr lang="ko-KR" altLang="en-US" dirty="0"/>
          </a:p>
        </p:txBody>
      </p:sp>
      <p:sp>
        <p:nvSpPr>
          <p:cNvPr id="3" name="내용 개체 틀 2"/>
          <p:cNvSpPr>
            <a:spLocks noGrp="1"/>
          </p:cNvSpPr>
          <p:nvPr>
            <p:ph idx="1"/>
          </p:nvPr>
        </p:nvSpPr>
        <p:spPr/>
        <p:txBody>
          <a:bodyPr>
            <a:normAutofit/>
          </a:bodyPr>
          <a:lstStyle/>
          <a:p>
            <a:r>
              <a:rPr lang="en-US" altLang="ko-KR" dirty="0" smtClean="0"/>
              <a:t>Annual incidence 30-42 cases per 100,000 </a:t>
            </a:r>
          </a:p>
          <a:p>
            <a:endParaRPr lang="en-US" altLang="ko-KR" dirty="0" smtClean="0"/>
          </a:p>
          <a:p>
            <a:r>
              <a:rPr lang="en-US" altLang="ko-KR" dirty="0" smtClean="0"/>
              <a:t>Majority are diagnosed prenatally and in early childhood </a:t>
            </a:r>
          </a:p>
          <a:p>
            <a:endParaRPr lang="en-US" altLang="ko-KR" b="1" dirty="0" smtClean="0"/>
          </a:p>
          <a:p>
            <a:r>
              <a:rPr lang="en-US" altLang="ko-KR" b="1" dirty="0" smtClean="0"/>
              <a:t>Rarity </a:t>
            </a:r>
            <a:r>
              <a:rPr lang="en-US" altLang="ko-KR" dirty="0" smtClean="0"/>
              <a:t>in adults</a:t>
            </a:r>
          </a:p>
          <a:p>
            <a:endParaRPr lang="en-US" altLang="ko-KR" dirty="0" smtClean="0"/>
          </a:p>
          <a:p>
            <a:endParaRPr lang="en-US" altLang="ko-KR" sz="2000" b="1" i="1" dirty="0"/>
          </a:p>
          <a:p>
            <a:pPr lvl="1"/>
            <a:endParaRPr lang="en-US" altLang="ko-KR" sz="1600" dirty="0"/>
          </a:p>
          <a:p>
            <a:pPr marL="0" indent="0">
              <a:buNone/>
            </a:pPr>
            <a:endParaRPr lang="en-US" altLang="ko-KR" sz="2000" dirty="0"/>
          </a:p>
          <a:p>
            <a:endParaRPr lang="en-US" altLang="ko-KR" sz="2000" dirty="0"/>
          </a:p>
        </p:txBody>
      </p:sp>
    </p:spTree>
    <p:extLst>
      <p:ext uri="{BB962C8B-B14F-4D97-AF65-F5344CB8AC3E}">
        <p14:creationId xmlns:p14="http://schemas.microsoft.com/office/powerpoint/2010/main" val="36462285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solidFill>
                  <a:schemeClr val="tx2"/>
                </a:solidFill>
              </a:rPr>
              <a:t>Developmental lung anomalies </a:t>
            </a:r>
            <a:endParaRPr lang="ko-KR" alt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895" y="978299"/>
            <a:ext cx="8131545" cy="6081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84" y="7049710"/>
            <a:ext cx="8130856" cy="1779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직사각형 9"/>
          <p:cNvSpPr/>
          <p:nvPr/>
        </p:nvSpPr>
        <p:spPr>
          <a:xfrm>
            <a:off x="6466715" y="6597352"/>
            <a:ext cx="2691763" cy="261610"/>
          </a:xfrm>
          <a:prstGeom prst="rect">
            <a:avLst/>
          </a:prstGeom>
        </p:spPr>
        <p:txBody>
          <a:bodyPr wrap="none">
            <a:spAutoFit/>
          </a:bodyPr>
          <a:lstStyle/>
          <a:p>
            <a:r>
              <a:rPr lang="en-US" altLang="ko-KR" sz="1100" i="1" dirty="0"/>
              <a:t>Respiratory Medicine 155 (2019) 86–96</a:t>
            </a:r>
            <a:endParaRPr lang="ko-KR" altLang="en-US" sz="1100" i="1" dirty="0"/>
          </a:p>
        </p:txBody>
      </p:sp>
      <p:sp>
        <p:nvSpPr>
          <p:cNvPr id="4" name="직사각형 3"/>
          <p:cNvSpPr/>
          <p:nvPr/>
        </p:nvSpPr>
        <p:spPr>
          <a:xfrm>
            <a:off x="2331760" y="1772816"/>
            <a:ext cx="4536504" cy="156966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altLang="ko-KR" sz="2400" b="1" dirty="0" smtClean="0">
                <a:solidFill>
                  <a:schemeClr val="tx1"/>
                </a:solidFill>
              </a:rPr>
              <a:t>No </a:t>
            </a:r>
            <a:r>
              <a:rPr lang="en-US" altLang="ko-KR" sz="2400" b="1" dirty="0">
                <a:solidFill>
                  <a:schemeClr val="tx1"/>
                </a:solidFill>
              </a:rPr>
              <a:t>“unique” symptoms</a:t>
            </a:r>
            <a:endParaRPr lang="en-US" altLang="ko-KR" sz="2400" dirty="0">
              <a:solidFill>
                <a:schemeClr val="tx1"/>
              </a:solidFill>
            </a:endParaRPr>
          </a:p>
          <a:p>
            <a:pPr lvl="1"/>
            <a:r>
              <a:rPr lang="en-US" altLang="ko-KR" sz="2400" dirty="0" smtClean="0"/>
              <a:t>  Cough</a:t>
            </a:r>
            <a:endParaRPr lang="en-US" altLang="ko-KR" sz="2400" dirty="0"/>
          </a:p>
          <a:p>
            <a:pPr lvl="1"/>
            <a:r>
              <a:rPr lang="en-US" altLang="ko-KR" sz="2400" dirty="0" smtClean="0"/>
              <a:t>  Hemoptysis          </a:t>
            </a:r>
          </a:p>
          <a:p>
            <a:pPr lvl="1"/>
            <a:r>
              <a:rPr lang="en-US" altLang="ko-KR" sz="2400" dirty="0" smtClean="0"/>
              <a:t>  Recurrent </a:t>
            </a:r>
            <a:r>
              <a:rPr lang="en-US" altLang="ko-KR" sz="2400" dirty="0"/>
              <a:t>pneumonia</a:t>
            </a:r>
          </a:p>
        </p:txBody>
      </p:sp>
      <p:sp>
        <p:nvSpPr>
          <p:cNvPr id="8" name="직사각형 7"/>
          <p:cNvSpPr/>
          <p:nvPr/>
        </p:nvSpPr>
        <p:spPr>
          <a:xfrm>
            <a:off x="2043062" y="4788441"/>
            <a:ext cx="5113900" cy="584775"/>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US" altLang="ko-KR" sz="3200" b="1" dirty="0" smtClean="0">
                <a:solidFill>
                  <a:schemeClr val="tx1"/>
                </a:solidFill>
                <a:sym typeface="Wingdings" panose="05000000000000000000" pitchFamily="2" charset="2"/>
              </a:rPr>
              <a:t>M</a:t>
            </a:r>
            <a:r>
              <a:rPr lang="en-US" altLang="ko-KR" sz="3200" b="1" dirty="0" smtClean="0">
                <a:solidFill>
                  <a:schemeClr val="tx1"/>
                </a:solidFill>
              </a:rPr>
              <a:t>isdiagnosis </a:t>
            </a:r>
            <a:r>
              <a:rPr lang="en-US" altLang="ko-KR" sz="3200" b="1" dirty="0">
                <a:solidFill>
                  <a:schemeClr val="tx1"/>
                </a:solidFill>
              </a:rPr>
              <a:t>and delays </a:t>
            </a:r>
            <a:endParaRPr lang="en-US" altLang="ko-KR" sz="3200" dirty="0">
              <a:solidFill>
                <a:schemeClr val="tx1"/>
              </a:solidFill>
            </a:endParaRPr>
          </a:p>
        </p:txBody>
      </p:sp>
      <p:sp>
        <p:nvSpPr>
          <p:cNvPr id="9" name="아래쪽 화살표 8"/>
          <p:cNvSpPr/>
          <p:nvPr/>
        </p:nvSpPr>
        <p:spPr>
          <a:xfrm>
            <a:off x="4357696" y="357301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17991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4.11057E-6 L -0.00365 -0.23318 " pathEditMode="relative" rAng="0" ptsTypes="AA">
                                      <p:cBhvr>
                                        <p:cTn id="6" dur="2000" fill="hold"/>
                                        <p:tgtEl>
                                          <p:spTgt spid="1026"/>
                                        </p:tgtEl>
                                        <p:attrNameLst>
                                          <p:attrName>ppt_x</p:attrName>
                                          <p:attrName>ppt_y</p:attrName>
                                        </p:attrNameLst>
                                      </p:cBhvr>
                                      <p:rCtr x="-191" y="-11659"/>
                                    </p:animMotion>
                                  </p:childTnLst>
                                </p:cTn>
                              </p:par>
                              <p:par>
                                <p:cTn id="7" presetID="42" presetClass="path" presetSubtype="0" accel="50000" decel="50000" fill="hold" nodeType="withEffect">
                                  <p:stCondLst>
                                    <p:cond delay="0"/>
                                  </p:stCondLst>
                                  <p:childTnLst>
                                    <p:animMotion origin="layout" path="M 5E-6 4.46912E-6 L -0.00313 -0.24798 " pathEditMode="relative" rAng="0" ptsTypes="AA">
                                      <p:cBhvr>
                                        <p:cTn id="8" dur="2000" fill="hold"/>
                                        <p:tgtEl>
                                          <p:spTgt spid="1027"/>
                                        </p:tgtEl>
                                        <p:attrNameLst>
                                          <p:attrName>ppt_x</p:attrName>
                                          <p:attrName>ppt_y</p:attrName>
                                        </p:attrNameLst>
                                      </p:cBhvr>
                                      <p:rCtr x="-156" y="-12399"/>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solidFill>
                  <a:schemeClr val="tx2"/>
                </a:solidFill>
              </a:rPr>
              <a:t>Summary</a:t>
            </a:r>
            <a:endParaRPr lang="ko-KR" altLang="en-US" dirty="0"/>
          </a:p>
        </p:txBody>
      </p:sp>
      <p:sp>
        <p:nvSpPr>
          <p:cNvPr id="3" name="내용 개체 틀 2"/>
          <p:cNvSpPr>
            <a:spLocks noGrp="1"/>
          </p:cNvSpPr>
          <p:nvPr>
            <p:ph idx="1"/>
          </p:nvPr>
        </p:nvSpPr>
        <p:spPr/>
        <p:txBody>
          <a:bodyPr/>
          <a:lstStyle/>
          <a:p>
            <a:r>
              <a:rPr lang="en-US" altLang="ko-KR" b="1" dirty="0">
                <a:solidFill>
                  <a:srgbClr val="FF0000"/>
                </a:solidFill>
              </a:rPr>
              <a:t>Early recognition and management</a:t>
            </a:r>
            <a:r>
              <a:rPr lang="en-US" altLang="ko-KR" b="1" dirty="0"/>
              <a:t> of </a:t>
            </a:r>
            <a:r>
              <a:rPr lang="en-US" altLang="ko-KR" b="1" dirty="0" err="1"/>
              <a:t>iUAPA</a:t>
            </a:r>
            <a:r>
              <a:rPr lang="en-US" altLang="ko-KR" b="1" dirty="0"/>
              <a:t> </a:t>
            </a:r>
            <a:r>
              <a:rPr lang="en-US" altLang="ko-KR" dirty="0"/>
              <a:t>in adults are crucial to avoid the devastating effect of massive hemoptysis or severe PHT in the long term </a:t>
            </a:r>
          </a:p>
          <a:p>
            <a:endParaRPr lang="en-US" altLang="ko-KR" dirty="0"/>
          </a:p>
          <a:p>
            <a:r>
              <a:rPr lang="en-US" altLang="ko-KR" b="1" dirty="0">
                <a:solidFill>
                  <a:srgbClr val="FF0000"/>
                </a:solidFill>
              </a:rPr>
              <a:t>Clinicians should be aware </a:t>
            </a:r>
            <a:r>
              <a:rPr lang="en-US" altLang="ko-KR" dirty="0"/>
              <a:t>of undiagnosed cases of isolated UAPA in adults with unexplained hemoptysis and developmental lung anomalies</a:t>
            </a:r>
          </a:p>
          <a:p>
            <a:endParaRPr lang="ko-KR" altLang="en-US" dirty="0"/>
          </a:p>
        </p:txBody>
      </p:sp>
    </p:spTree>
    <p:extLst>
      <p:ext uri="{BB962C8B-B14F-4D97-AF65-F5344CB8AC3E}">
        <p14:creationId xmlns:p14="http://schemas.microsoft.com/office/powerpoint/2010/main" val="36501481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7000"/>
                    </a14:imgEffect>
                  </a14:imgLayer>
                </a14:imgProps>
              </a:ext>
              <a:ext uri="{28A0092B-C50C-407E-A947-70E740481C1C}">
                <a14:useLocalDpi xmlns:a14="http://schemas.microsoft.com/office/drawing/2010/main" val="0"/>
              </a:ext>
            </a:extLst>
          </a:blip>
          <a:stretch>
            <a:fillRect/>
          </a:stretch>
        </p:blipFill>
        <p:spPr>
          <a:xfrm>
            <a:off x="1432037" y="1600200"/>
            <a:ext cx="6279926" cy="4525963"/>
          </a:xfrm>
        </p:spPr>
      </p:pic>
      <p:sp>
        <p:nvSpPr>
          <p:cNvPr id="5" name="TextBox 4"/>
          <p:cNvSpPr txBox="1"/>
          <p:nvPr/>
        </p:nvSpPr>
        <p:spPr>
          <a:xfrm>
            <a:off x="899592" y="1340768"/>
            <a:ext cx="7344816" cy="646331"/>
          </a:xfrm>
          <a:prstGeom prst="rect">
            <a:avLst/>
          </a:prstGeom>
          <a:noFill/>
        </p:spPr>
        <p:txBody>
          <a:bodyPr wrap="square" rtlCol="0">
            <a:spAutoFit/>
          </a:bodyPr>
          <a:lstStyle/>
          <a:p>
            <a:pPr algn="ctr"/>
            <a:r>
              <a:rPr lang="en-US" altLang="ko-KR" sz="3600" b="1" dirty="0" smtClean="0"/>
              <a:t>Thank you for your attention</a:t>
            </a:r>
            <a:endParaRPr lang="ko-KR" altLang="en-US" sz="3600" b="1" dirty="0"/>
          </a:p>
        </p:txBody>
      </p:sp>
    </p:spTree>
    <p:extLst>
      <p:ext uri="{BB962C8B-B14F-4D97-AF65-F5344CB8AC3E}">
        <p14:creationId xmlns:p14="http://schemas.microsoft.com/office/powerpoint/2010/main" val="7453432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Investigations-CXR</a:t>
            </a:r>
            <a:endParaRPr lang="ko-KR" altLang="en-US" dirty="0"/>
          </a:p>
        </p:txBody>
      </p:sp>
      <p:pic>
        <p:nvPicPr>
          <p:cNvPr id="4" name="Picture 2" descr="C:\Users\PARK JIN HAN\Desktop\UAPA\20181008CXR.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35269" y="1600200"/>
            <a:ext cx="4273461"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0303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Investigations-CT</a:t>
            </a:r>
            <a:endParaRPr lang="ko-KR" altLang="en-US" dirty="0"/>
          </a:p>
        </p:txBody>
      </p:sp>
      <p:pic>
        <p:nvPicPr>
          <p:cNvPr id="3074"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79234" y="1106439"/>
            <a:ext cx="3826768" cy="2804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70234" y="1124744"/>
            <a:ext cx="3729155" cy="276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234" y="4024374"/>
            <a:ext cx="3826768" cy="2778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0234" y="3962381"/>
            <a:ext cx="3753432" cy="2840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아래쪽 화살표 7"/>
          <p:cNvSpPr/>
          <p:nvPr/>
        </p:nvSpPr>
        <p:spPr>
          <a:xfrm rot="18613155">
            <a:off x="1038784" y="4741037"/>
            <a:ext cx="268608" cy="4892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아래쪽 화살표 8"/>
          <p:cNvSpPr/>
          <p:nvPr/>
        </p:nvSpPr>
        <p:spPr>
          <a:xfrm rot="13825223">
            <a:off x="5863920" y="2464317"/>
            <a:ext cx="268608" cy="4892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아래쪽 화살표 9"/>
          <p:cNvSpPr/>
          <p:nvPr/>
        </p:nvSpPr>
        <p:spPr>
          <a:xfrm rot="7454382">
            <a:off x="6752206" y="5665301"/>
            <a:ext cx="268608" cy="4892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6756662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Investigations-CT</a:t>
            </a:r>
            <a:endParaRPr lang="ko-KR" altLang="en-US" dirty="0"/>
          </a:p>
        </p:txBody>
      </p:sp>
      <p:pic>
        <p:nvPicPr>
          <p:cNvPr id="2050"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124744"/>
            <a:ext cx="3740225" cy="2747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124744"/>
            <a:ext cx="3535971" cy="273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983494"/>
            <a:ext cx="3740224" cy="2829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200" y="3984481"/>
            <a:ext cx="3524200" cy="2828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아래쪽 화살표 6"/>
          <p:cNvSpPr/>
          <p:nvPr/>
        </p:nvSpPr>
        <p:spPr>
          <a:xfrm rot="18613155">
            <a:off x="1128964" y="1913313"/>
            <a:ext cx="268608" cy="4892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아래쪽 화살표 9"/>
          <p:cNvSpPr/>
          <p:nvPr/>
        </p:nvSpPr>
        <p:spPr>
          <a:xfrm rot="7454382">
            <a:off x="6659689" y="5578404"/>
            <a:ext cx="268608" cy="4892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775590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Treatment </a:t>
            </a:r>
            <a:endParaRPr lang="ko-KR" altLang="en-US" dirty="0"/>
          </a:p>
        </p:txBody>
      </p:sp>
      <p:sp>
        <p:nvSpPr>
          <p:cNvPr id="3" name="내용 개체 틀 2"/>
          <p:cNvSpPr>
            <a:spLocks noGrp="1"/>
          </p:cNvSpPr>
          <p:nvPr>
            <p:ph idx="1"/>
          </p:nvPr>
        </p:nvSpPr>
        <p:spPr/>
        <p:txBody>
          <a:bodyPr/>
          <a:lstStyle/>
          <a:p>
            <a:r>
              <a:rPr lang="en-US" altLang="ko-KR" dirty="0" smtClean="0"/>
              <a:t>Medication and </a:t>
            </a:r>
            <a:r>
              <a:rPr lang="en-US" altLang="ko-KR" dirty="0"/>
              <a:t>discharge</a:t>
            </a:r>
          </a:p>
          <a:p>
            <a:endParaRPr lang="ko-KR" altLang="en-US" dirty="0"/>
          </a:p>
        </p:txBody>
      </p:sp>
    </p:spTree>
    <p:extLst>
      <p:ext uri="{BB962C8B-B14F-4D97-AF65-F5344CB8AC3E}">
        <p14:creationId xmlns:p14="http://schemas.microsoft.com/office/powerpoint/2010/main" val="41800676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Re-visit ER after 4 days</a:t>
            </a:r>
            <a:endParaRPr lang="ko-KR" altLang="en-US" dirty="0"/>
          </a:p>
        </p:txBody>
      </p:sp>
      <p:sp>
        <p:nvSpPr>
          <p:cNvPr id="3" name="내용 개체 틀 2"/>
          <p:cNvSpPr>
            <a:spLocks noGrp="1"/>
          </p:cNvSpPr>
          <p:nvPr>
            <p:ph idx="1"/>
          </p:nvPr>
        </p:nvSpPr>
        <p:spPr/>
        <p:txBody>
          <a:bodyPr>
            <a:normAutofit fontScale="92500" lnSpcReduction="10000"/>
          </a:bodyPr>
          <a:lstStyle/>
          <a:p>
            <a:r>
              <a:rPr lang="en-US" altLang="ko-KR" dirty="0"/>
              <a:t>Repetitive hemoptysis </a:t>
            </a:r>
            <a:r>
              <a:rPr lang="en-US" altLang="ko-KR" dirty="0" smtClean="0"/>
              <a:t>(15/day, &gt;200cc) and cough</a:t>
            </a:r>
          </a:p>
          <a:p>
            <a:endParaRPr lang="en-US" altLang="ko-KR" dirty="0" smtClean="0"/>
          </a:p>
          <a:p>
            <a:r>
              <a:rPr lang="en-US" altLang="ko-KR" dirty="0" smtClean="0"/>
              <a:t>Vital sign </a:t>
            </a:r>
          </a:p>
          <a:p>
            <a:pPr lvl="1"/>
            <a:r>
              <a:rPr lang="en-US" altLang="ko-KR" dirty="0" smtClean="0"/>
              <a:t>BP 125/68</a:t>
            </a:r>
          </a:p>
          <a:p>
            <a:pPr lvl="1"/>
            <a:r>
              <a:rPr lang="en-US" altLang="ko-KR" dirty="0" smtClean="0"/>
              <a:t>HR 74/min </a:t>
            </a:r>
          </a:p>
          <a:p>
            <a:pPr lvl="1"/>
            <a:r>
              <a:rPr lang="en-US" altLang="ko-KR" dirty="0" smtClean="0"/>
              <a:t>RR 20/min </a:t>
            </a:r>
          </a:p>
          <a:p>
            <a:pPr lvl="1"/>
            <a:r>
              <a:rPr lang="en-US" altLang="ko-KR" dirty="0" smtClean="0"/>
              <a:t>BT 36.7</a:t>
            </a:r>
            <a:r>
              <a:rPr lang="en-US" altLang="ko-KR" dirty="0" smtClean="0">
                <a:latin typeface="맑은 고딕"/>
              </a:rPr>
              <a:t>℃</a:t>
            </a:r>
            <a:endParaRPr lang="en-US" altLang="ko-KR" dirty="0" smtClean="0"/>
          </a:p>
          <a:p>
            <a:endParaRPr lang="en-US" altLang="ko-KR" dirty="0" smtClean="0"/>
          </a:p>
          <a:p>
            <a:r>
              <a:rPr lang="en-US" altLang="ko-KR" dirty="0" smtClean="0"/>
              <a:t>SpO2 (room air) 99%</a:t>
            </a:r>
          </a:p>
          <a:p>
            <a:endParaRPr lang="ko-KR" altLang="en-US" dirty="0"/>
          </a:p>
        </p:txBody>
      </p:sp>
    </p:spTree>
    <p:extLst>
      <p:ext uri="{BB962C8B-B14F-4D97-AF65-F5344CB8AC3E}">
        <p14:creationId xmlns:p14="http://schemas.microsoft.com/office/powerpoint/2010/main" val="1519471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Investigations-CXR</a:t>
            </a:r>
            <a:endParaRPr lang="ko-KR" altLang="en-US" dirty="0"/>
          </a:p>
        </p:txBody>
      </p:sp>
      <p:pic>
        <p:nvPicPr>
          <p:cNvPr id="4" name="Picture 2" descr="C:\Users\PARK JIN HAN\Desktop\UAPA\2018101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27107" y="1600200"/>
            <a:ext cx="4337381"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ARK JIN HAN\Desktop\UAPA\20181008CX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531" y="1600200"/>
            <a:ext cx="4273461" cy="4525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88799" y="6243776"/>
            <a:ext cx="627095" cy="369332"/>
          </a:xfrm>
          <a:prstGeom prst="rect">
            <a:avLst/>
          </a:prstGeom>
          <a:noFill/>
        </p:spPr>
        <p:txBody>
          <a:bodyPr wrap="none" rtlCol="0">
            <a:spAutoFit/>
          </a:bodyPr>
          <a:lstStyle/>
          <a:p>
            <a:r>
              <a:rPr lang="en-US" altLang="ko-KR" dirty="0" smtClean="0">
                <a:latin typeface="Arial Narrow" panose="020B0606020202030204" pitchFamily="34" charset="0"/>
              </a:rPr>
              <a:t>Initial</a:t>
            </a:r>
            <a:endParaRPr lang="ko-KR" altLang="en-US" dirty="0">
              <a:latin typeface="Arial Narrow" panose="020B0606020202030204" pitchFamily="34" charset="0"/>
            </a:endParaRPr>
          </a:p>
        </p:txBody>
      </p:sp>
      <p:sp>
        <p:nvSpPr>
          <p:cNvPr id="7" name="TextBox 6"/>
          <p:cNvSpPr txBox="1"/>
          <p:nvPr/>
        </p:nvSpPr>
        <p:spPr>
          <a:xfrm>
            <a:off x="6516215" y="6228154"/>
            <a:ext cx="814647" cy="369332"/>
          </a:xfrm>
          <a:prstGeom prst="rect">
            <a:avLst/>
          </a:prstGeom>
          <a:noFill/>
        </p:spPr>
        <p:txBody>
          <a:bodyPr wrap="none" rtlCol="0">
            <a:spAutoFit/>
          </a:bodyPr>
          <a:lstStyle/>
          <a:p>
            <a:r>
              <a:rPr lang="en-US" altLang="ko-KR" dirty="0" smtClean="0">
                <a:latin typeface="Arial Narrow" panose="020B0606020202030204" pitchFamily="34" charset="0"/>
              </a:rPr>
              <a:t>Re-visit</a:t>
            </a:r>
            <a:endParaRPr lang="ko-KR" altLang="en-US" dirty="0">
              <a:latin typeface="Arial Narrow" panose="020B0606020202030204" pitchFamily="34" charset="0"/>
            </a:endParaRPr>
          </a:p>
        </p:txBody>
      </p:sp>
    </p:spTree>
    <p:extLst>
      <p:ext uri="{BB962C8B-B14F-4D97-AF65-F5344CB8AC3E}">
        <p14:creationId xmlns:p14="http://schemas.microsoft.com/office/powerpoint/2010/main" val="11333823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506</TotalTime>
  <Words>2217</Words>
  <Application>Microsoft Office PowerPoint</Application>
  <PresentationFormat>화면 슬라이드 쇼(4:3)</PresentationFormat>
  <Paragraphs>350</Paragraphs>
  <Slides>36</Slides>
  <Notes>35</Notes>
  <HiddenSlides>0</HiddenSlides>
  <MMClips>0</MMClips>
  <ScaleCrop>false</ScaleCrop>
  <HeadingPairs>
    <vt:vector size="6" baseType="variant">
      <vt:variant>
        <vt:lpstr>테마</vt:lpstr>
      </vt:variant>
      <vt:variant>
        <vt:i4>1</vt:i4>
      </vt:variant>
      <vt:variant>
        <vt:lpstr>포함된 OLE 서버</vt:lpstr>
      </vt:variant>
      <vt:variant>
        <vt:i4>2</vt:i4>
      </vt:variant>
      <vt:variant>
        <vt:lpstr>슬라이드 제목</vt:lpstr>
      </vt:variant>
      <vt:variant>
        <vt:i4>36</vt:i4>
      </vt:variant>
    </vt:vector>
  </HeadingPairs>
  <TitlesOfParts>
    <vt:vector size="39" baseType="lpstr">
      <vt:lpstr>Office 테마</vt:lpstr>
      <vt:lpstr>패키지</vt:lpstr>
      <vt:lpstr>포장기 셸 개체</vt:lpstr>
      <vt:lpstr>A case of 22-year-old man with massive hemoptysis</vt:lpstr>
      <vt:lpstr>History - 22-year-old male </vt:lpstr>
      <vt:lpstr>Investigations</vt:lpstr>
      <vt:lpstr>Investigations-CXR</vt:lpstr>
      <vt:lpstr>Investigations-CT</vt:lpstr>
      <vt:lpstr>Investigations-CT</vt:lpstr>
      <vt:lpstr>Treatment </vt:lpstr>
      <vt:lpstr>Re-visit ER after 4 days</vt:lpstr>
      <vt:lpstr>Investigations-CXR</vt:lpstr>
      <vt:lpstr>Investigation-visit OPD and BFS after 3 days</vt:lpstr>
      <vt:lpstr>Investigations-angiogram</vt:lpstr>
      <vt:lpstr>Investigations-angiogram</vt:lpstr>
      <vt:lpstr>Investigations-CT</vt:lpstr>
      <vt:lpstr>Investigations-CT</vt:lpstr>
      <vt:lpstr>Investigations-Echocardiogram </vt:lpstr>
      <vt:lpstr>Diagnosis </vt:lpstr>
      <vt:lpstr>Treatment</vt:lpstr>
      <vt:lpstr>Follow up</vt:lpstr>
      <vt:lpstr>Isolated  unilateral absence of pulmonary artery </vt:lpstr>
      <vt:lpstr>Unilateral absence of pulmonary artery (UAPA)</vt:lpstr>
      <vt:lpstr>Normal embryology in the development of lung</vt:lpstr>
      <vt:lpstr>Embryologic transformation of aortic arches</vt:lpstr>
      <vt:lpstr>Symptoms</vt:lpstr>
      <vt:lpstr>Symptoms</vt:lpstr>
      <vt:lpstr>Symptoms</vt:lpstr>
      <vt:lpstr>Symptoms</vt:lpstr>
      <vt:lpstr>Symptoms</vt:lpstr>
      <vt:lpstr>Diagnosis</vt:lpstr>
      <vt:lpstr>Diagnosis-CECT, MRA </vt:lpstr>
      <vt:lpstr>Treatment</vt:lpstr>
      <vt:lpstr>Treatment</vt:lpstr>
      <vt:lpstr>Developmental lung anomalies </vt:lpstr>
      <vt:lpstr>Developmental lung anomalies </vt:lpstr>
      <vt:lpstr>Developmental lung anomalies </vt:lpstr>
      <vt:lpstr>Summary</vt:lpstr>
      <vt:lpstr>PowerPoint 프레젠테이션</vt:lpstr>
    </vt:vector>
  </TitlesOfParts>
  <Company>Haeundae Paik Hospital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case of massive hemoptysis in a patient with undiagnosed unilateral pulmonary artery atresia.</dc:title>
  <dc:creator>PARK JIN HAN</dc:creator>
  <cp:lastModifiedBy>erd</cp:lastModifiedBy>
  <cp:revision>72</cp:revision>
  <dcterms:created xsi:type="dcterms:W3CDTF">2019-09-23T15:01:06Z</dcterms:created>
  <dcterms:modified xsi:type="dcterms:W3CDTF">2019-09-26T07:28:56Z</dcterms:modified>
</cp:coreProperties>
</file>