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4" r:id="rId3"/>
  </p:sldMasterIdLst>
  <p:notesMasterIdLst>
    <p:notesMasterId r:id="rId44"/>
  </p:notesMasterIdLst>
  <p:handoutMasterIdLst>
    <p:handoutMasterId r:id="rId45"/>
  </p:handoutMasterIdLst>
  <p:sldIdLst>
    <p:sldId id="256" r:id="rId4"/>
    <p:sldId id="257" r:id="rId5"/>
    <p:sldId id="258" r:id="rId6"/>
    <p:sldId id="287" r:id="rId7"/>
    <p:sldId id="259" r:id="rId8"/>
    <p:sldId id="261" r:id="rId9"/>
    <p:sldId id="262" r:id="rId10"/>
    <p:sldId id="303" r:id="rId11"/>
    <p:sldId id="263" r:id="rId12"/>
    <p:sldId id="264" r:id="rId13"/>
    <p:sldId id="266" r:id="rId14"/>
    <p:sldId id="304" r:id="rId15"/>
    <p:sldId id="267" r:id="rId16"/>
    <p:sldId id="268" r:id="rId17"/>
    <p:sldId id="269" r:id="rId18"/>
    <p:sldId id="273" r:id="rId19"/>
    <p:sldId id="271" r:id="rId20"/>
    <p:sldId id="301" r:id="rId21"/>
    <p:sldId id="302" r:id="rId22"/>
    <p:sldId id="281" r:id="rId23"/>
    <p:sldId id="283" r:id="rId24"/>
    <p:sldId id="282" r:id="rId25"/>
    <p:sldId id="284" r:id="rId26"/>
    <p:sldId id="291" r:id="rId27"/>
    <p:sldId id="292" r:id="rId28"/>
    <p:sldId id="293" r:id="rId29"/>
    <p:sldId id="272" r:id="rId30"/>
    <p:sldId id="280" r:id="rId31"/>
    <p:sldId id="290" r:id="rId32"/>
    <p:sldId id="288" r:id="rId33"/>
    <p:sldId id="289" r:id="rId34"/>
    <p:sldId id="277" r:id="rId35"/>
    <p:sldId id="299" r:id="rId36"/>
    <p:sldId id="297" r:id="rId37"/>
    <p:sldId id="278" r:id="rId38"/>
    <p:sldId id="279" r:id="rId39"/>
    <p:sldId id="295" r:id="rId40"/>
    <p:sldId id="275" r:id="rId41"/>
    <p:sldId id="294" r:id="rId42"/>
    <p:sldId id="305" r:id="rId43"/>
  </p:sldIdLst>
  <p:sldSz cx="9144000" cy="6858000" type="screen4x3"/>
  <p:notesSz cx="6797675" cy="9928225"/>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0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706" autoAdjust="0"/>
  </p:normalViewPr>
  <p:slideViewPr>
    <p:cSldViewPr showGuides="1">
      <p:cViewPr varScale="1">
        <p:scale>
          <a:sx n="85" d="100"/>
          <a:sy n="85" d="100"/>
        </p:scale>
        <p:origin x="2400"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514854E-E966-4B59-BBB4-9B0F6CA585CF}" type="datetimeFigureOut">
              <a:rPr lang="ko-KR" altLang="en-US" smtClean="0"/>
              <a:t>2019-05-23</a:t>
            </a:fld>
            <a:endParaRPr lang="ko-KR" altLang="en-US"/>
          </a:p>
        </p:txBody>
      </p:sp>
      <p:sp>
        <p:nvSpPr>
          <p:cNvPr id="4" name="바닥글 개체 틀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D99D8A89-2C3E-4400-8A8D-82A17E012B1A}" type="slidenum">
              <a:rPr lang="ko-KR" altLang="en-US" smtClean="0"/>
              <a:t>‹#›</a:t>
            </a:fld>
            <a:endParaRPr lang="ko-KR" altLang="en-US"/>
          </a:p>
        </p:txBody>
      </p:sp>
    </p:spTree>
    <p:extLst>
      <p:ext uri="{BB962C8B-B14F-4D97-AF65-F5344CB8AC3E}">
        <p14:creationId xmlns:p14="http://schemas.microsoft.com/office/powerpoint/2010/main" val="450106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06C466C6-44F0-494C-8BA7-5E6EAA49BADD}" type="datetimeFigureOut">
              <a:rPr lang="ko-KR" altLang="en-US" smtClean="0"/>
              <a:t>2019-05-23</a:t>
            </a:fld>
            <a:endParaRPr lang="ko-KR" altLang="en-US"/>
          </a:p>
        </p:txBody>
      </p:sp>
      <p:sp>
        <p:nvSpPr>
          <p:cNvPr id="4" name="슬라이드 이미지 개체 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1B716BC-01BB-459E-8AA2-FCFE132F8F05}" type="slidenum">
              <a:rPr lang="ko-KR" altLang="en-US" smtClean="0"/>
              <a:t>‹#›</a:t>
            </a:fld>
            <a:endParaRPr lang="ko-KR" altLang="en-US"/>
          </a:p>
        </p:txBody>
      </p:sp>
    </p:spTree>
    <p:extLst>
      <p:ext uri="{BB962C8B-B14F-4D97-AF65-F5344CB8AC3E}">
        <p14:creationId xmlns:p14="http://schemas.microsoft.com/office/powerpoint/2010/main" val="3971698329"/>
      </p:ext>
    </p:extLst>
  </p:cSld>
  <p:clrMap bg1="lt1" tx1="dk1" bg2="lt2" tx2="dk2" accent1="accent1" accent2="accent2" accent3="accent3" accent4="accent4" accent5="accent5" accent6="accent6" hlink="hlink" folHlink="folHlink"/>
  <p:hf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비특이적인</a:t>
            </a:r>
            <a:r>
              <a:rPr lang="ko-KR" altLang="en-US" dirty="0"/>
              <a:t> </a:t>
            </a:r>
            <a:r>
              <a:rPr lang="ko-KR" altLang="en-US" dirty="0" err="1"/>
              <a:t>흉통이</a:t>
            </a:r>
            <a:r>
              <a:rPr lang="ko-KR" altLang="en-US" dirty="0"/>
              <a:t> 지속되어 </a:t>
            </a:r>
            <a:r>
              <a:rPr lang="en-US" altLang="ko-KR" dirty="0"/>
              <a:t>17</a:t>
            </a:r>
            <a:r>
              <a:rPr lang="ko-KR" altLang="en-US" dirty="0"/>
              <a:t>년 </a:t>
            </a:r>
            <a:r>
              <a:rPr lang="en-US" altLang="ko-KR" dirty="0"/>
              <a:t>7</a:t>
            </a:r>
            <a:r>
              <a:rPr lang="ko-KR" altLang="en-US" dirty="0"/>
              <a:t>월부터 </a:t>
            </a:r>
            <a:r>
              <a:rPr lang="en-US" altLang="ko-KR" dirty="0"/>
              <a:t>18</a:t>
            </a:r>
            <a:r>
              <a:rPr lang="ko-KR" altLang="en-US" dirty="0"/>
              <a:t>년 </a:t>
            </a:r>
            <a:r>
              <a:rPr lang="en-US" altLang="ko-KR" dirty="0"/>
              <a:t>12</a:t>
            </a:r>
            <a:r>
              <a:rPr lang="ko-KR" altLang="en-US" dirty="0"/>
              <a:t>월까지 </a:t>
            </a:r>
            <a:r>
              <a:rPr lang="en-US" altLang="ko-KR" dirty="0"/>
              <a:t>1</a:t>
            </a:r>
            <a:r>
              <a:rPr lang="ko-KR" altLang="en-US" dirty="0"/>
              <a:t>년 동안 응급실 </a:t>
            </a:r>
            <a:r>
              <a:rPr lang="en-US" altLang="ko-KR" dirty="0"/>
              <a:t>5</a:t>
            </a:r>
            <a:r>
              <a:rPr lang="ko-KR" altLang="en-US" dirty="0"/>
              <a:t>차례 방문하였고 </a:t>
            </a:r>
            <a:r>
              <a:rPr lang="en-US" altLang="ko-KR" dirty="0"/>
              <a:t>CAG </a:t>
            </a:r>
            <a:r>
              <a:rPr lang="ko-KR" altLang="en-US" dirty="0"/>
              <a:t>하였고 저명한 병변은 없었고 </a:t>
            </a:r>
            <a:r>
              <a:rPr lang="en-US" altLang="ko-KR" dirty="0"/>
              <a:t>variant angina</a:t>
            </a:r>
            <a:r>
              <a:rPr lang="ko-KR" altLang="en-US" dirty="0"/>
              <a:t>로 추적관찰중인 환자였습니다</a:t>
            </a:r>
            <a:r>
              <a:rPr lang="en-US" altLang="ko-KR" dirty="0"/>
              <a: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Plavix, Adalat </a:t>
            </a:r>
            <a:r>
              <a:rPr lang="en-US" altLang="ko-KR" dirty="0" err="1"/>
              <a:t>Oros</a:t>
            </a:r>
            <a:r>
              <a:rPr lang="en-US" altLang="ko-KR" dirty="0"/>
              <a:t>, Cozaar, </a:t>
            </a:r>
            <a:r>
              <a:rPr lang="en-US" altLang="ko-KR" dirty="0" err="1"/>
              <a:t>Sigmart</a:t>
            </a:r>
            <a:r>
              <a:rPr lang="en-US" altLang="ko-KR" dirty="0"/>
              <a:t>, </a:t>
            </a:r>
            <a:r>
              <a:rPr lang="en-US" altLang="ko-KR" dirty="0" err="1"/>
              <a:t>Vastinan</a:t>
            </a:r>
            <a:r>
              <a:rPr lang="en-US" altLang="ko-KR" dirty="0"/>
              <a:t>, </a:t>
            </a:r>
            <a:r>
              <a:rPr lang="en-US" altLang="ko-KR" dirty="0" err="1"/>
              <a:t>Herben</a:t>
            </a:r>
            <a:r>
              <a:rPr lang="en-US" altLang="ko-KR" dirty="0"/>
              <a:t>, </a:t>
            </a:r>
            <a:r>
              <a:rPr lang="en-US" altLang="ko-KR" dirty="0" err="1"/>
              <a:t>Isoket</a:t>
            </a:r>
            <a:r>
              <a:rPr lang="en-US" altLang="ko-KR" dirty="0"/>
              <a:t> </a:t>
            </a:r>
          </a:p>
          <a:p>
            <a:endParaRPr lang="en-US" altLang="ko-KR" dirty="0"/>
          </a:p>
          <a:p>
            <a:endParaRPr lang="en-US" altLang="ko-KR" dirty="0"/>
          </a:p>
          <a:p>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2</a:t>
            </a:fld>
            <a:endParaRPr lang="ko-KR" altLang="en-US"/>
          </a:p>
        </p:txBody>
      </p:sp>
    </p:spTree>
    <p:extLst>
      <p:ext uri="{BB962C8B-B14F-4D97-AF65-F5344CB8AC3E}">
        <p14:creationId xmlns:p14="http://schemas.microsoft.com/office/powerpoint/2010/main" val="4062518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a:t>
            </a:r>
            <a:r>
              <a:rPr lang="ko-KR" altLang="en-US" sz="1200" kern="1200" dirty="0">
                <a:solidFill>
                  <a:schemeClr val="tx1"/>
                </a:solidFill>
                <a:latin typeface="+mn-lt"/>
                <a:ea typeface="+mn-ea"/>
                <a:cs typeface="+mn-cs"/>
              </a:rPr>
              <a:t>판독의</a:t>
            </a:r>
            <a:r>
              <a:rPr lang="en-US" altLang="ko-KR" sz="1200" kern="1200" dirty="0">
                <a:solidFill>
                  <a:schemeClr val="tx1"/>
                </a:solidFill>
                <a:latin typeface="+mn-lt"/>
                <a:ea typeface="+mn-ea"/>
                <a:cs typeface="+mn-cs"/>
              </a:rPr>
              <a:t>1】 </a:t>
            </a:r>
            <a:r>
              <a:rPr lang="ko-KR" altLang="en-US" sz="1200" kern="1200" dirty="0" err="1">
                <a:solidFill>
                  <a:schemeClr val="tx1"/>
                </a:solidFill>
                <a:latin typeface="+mn-lt"/>
                <a:ea typeface="+mn-ea"/>
                <a:cs typeface="+mn-cs"/>
              </a:rPr>
              <a:t>천봉권</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a:t>
            </a:r>
            <a:r>
              <a:rPr lang="ko-KR" altLang="en-US" sz="1200" kern="1200" dirty="0">
                <a:solidFill>
                  <a:schemeClr val="tx1"/>
                </a:solidFill>
                <a:latin typeface="+mn-lt"/>
                <a:ea typeface="+mn-ea"/>
                <a:cs typeface="+mn-cs"/>
              </a:rPr>
              <a:t>검체</a:t>
            </a:r>
            <a:r>
              <a:rPr lang="en-US" altLang="ko-KR" sz="1200" kern="1200" dirty="0">
                <a:solidFill>
                  <a:schemeClr val="tx1"/>
                </a:solidFill>
                <a:latin typeface="+mn-lt"/>
                <a:ea typeface="+mn-ea"/>
                <a:cs typeface="+mn-cs"/>
              </a:rPr>
              <a:t>】 Mediastinum 【</a:t>
            </a:r>
            <a:r>
              <a:rPr lang="ko-KR" altLang="en-US" sz="1200" kern="1200" dirty="0">
                <a:solidFill>
                  <a:schemeClr val="tx1"/>
                </a:solidFill>
                <a:latin typeface="+mn-lt"/>
                <a:ea typeface="+mn-ea"/>
                <a:cs typeface="+mn-cs"/>
              </a:rPr>
              <a:t>병리번호</a:t>
            </a:r>
            <a:r>
              <a:rPr lang="en-US" altLang="ko-KR" sz="1200" kern="1200" dirty="0">
                <a:solidFill>
                  <a:schemeClr val="tx1"/>
                </a:solidFill>
                <a:latin typeface="+mn-lt"/>
                <a:ea typeface="+mn-ea"/>
                <a:cs typeface="+mn-cs"/>
              </a:rPr>
              <a:t>】 S1905099</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Mediastinum, Mediastinal mass and lymph nodes, mass excision and lymph node dissection:</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Thymoma, type B3, with type B2 component</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1. Size: 4.1x3.9x1.7cm</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2. Extent of invasion of primary tumor</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 tumor invades pericapsular connective tissue (pT2)</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3. Regional lymph node status:</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 No metastasis in 8 regional lymph nodes (</a:t>
            </a:r>
            <a:r>
              <a:rPr lang="en-US" altLang="ko-KR" sz="1200" kern="1200" dirty="0" err="1">
                <a:solidFill>
                  <a:schemeClr val="tx1"/>
                </a:solidFill>
                <a:latin typeface="+mn-lt"/>
                <a:ea typeface="+mn-ea"/>
                <a:cs typeface="+mn-cs"/>
              </a:rPr>
              <a:t>pNx</a:t>
            </a:r>
            <a:r>
              <a:rPr lang="en-US" altLang="ko-KR" sz="1200" kern="1200" dirty="0">
                <a:solidFill>
                  <a:schemeClr val="tx1"/>
                </a:solidFill>
                <a:latin typeface="+mn-lt"/>
                <a:ea typeface="+mn-ea"/>
                <a:cs typeface="+mn-cs"/>
              </a:rPr>
              <a:t>)</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--- 2(0/3), 4(0/2), 10(0/3)</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4. Resection margin status:</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 involved by the carcinoma (in a  focal area)</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5. Perineurial invasion: Absent Present</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fr-FR" altLang="ko-KR" sz="1200" kern="1200" dirty="0">
                <a:solidFill>
                  <a:schemeClr val="tx1"/>
                </a:solidFill>
                <a:latin typeface="+mn-lt"/>
                <a:ea typeface="+mn-ea"/>
                <a:cs typeface="+mn-cs"/>
              </a:rPr>
              <a:t>6. Vanous (large vessel) invasion: Absent</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7. Lymphatic (</a:t>
            </a:r>
            <a:r>
              <a:rPr lang="en-US" altLang="ko-KR" sz="1200" kern="1200" dirty="0" err="1">
                <a:solidFill>
                  <a:schemeClr val="tx1"/>
                </a:solidFill>
                <a:latin typeface="+mn-lt"/>
                <a:ea typeface="+mn-ea"/>
                <a:cs typeface="+mn-cs"/>
              </a:rPr>
              <a:t>smll</a:t>
            </a:r>
            <a:r>
              <a:rPr lang="en-US" altLang="ko-KR" sz="1200" kern="1200" dirty="0">
                <a:solidFill>
                  <a:schemeClr val="tx1"/>
                </a:solidFill>
                <a:latin typeface="+mn-lt"/>
                <a:ea typeface="+mn-ea"/>
                <a:cs typeface="+mn-cs"/>
              </a:rPr>
              <a:t> vessel) invasion: Absent</a:t>
            </a:r>
            <a:endParaRPr lang="ko-KR" altLang="en-US" sz="1200" kern="1200" dirty="0">
              <a:solidFill>
                <a:schemeClr val="tx1"/>
              </a:solidFill>
              <a:latin typeface="+mn-lt"/>
              <a:ea typeface="+mn-ea"/>
              <a:cs typeface="+mn-cs"/>
            </a:endParaRPr>
          </a:p>
          <a:p>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&lt;Immunostaining Result&gt;</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Cytokeratin (cocktail): Positive</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HMB-45: Negative</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Melan-A: Negative</a:t>
            </a:r>
            <a:endParaRPr lang="ko-KR" altLang="en-US" sz="1200" kern="1200" dirty="0">
              <a:solidFill>
                <a:schemeClr val="tx1"/>
              </a:solidFill>
              <a:latin typeface="+mn-lt"/>
              <a:ea typeface="+mn-ea"/>
              <a:cs typeface="+mn-cs"/>
            </a:endParaRPr>
          </a:p>
          <a:p>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CD56: Negative</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CD5: Negative in neoplastic cells, but positive in small lymphocytes</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CD117: Negative</a:t>
            </a:r>
            <a:endParaRPr lang="ko-KR" altLang="en-US" sz="1200" kern="1200" dirty="0">
              <a:solidFill>
                <a:schemeClr val="tx1"/>
              </a:solidFill>
              <a:latin typeface="+mn-lt"/>
              <a:ea typeface="+mn-ea"/>
              <a:cs typeface="+mn-cs"/>
            </a:endParaRPr>
          </a:p>
          <a:p>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Cytokeratin 7: Positive</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Cytokeratin 19: Positive</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CD20: Negative</a:t>
            </a:r>
            <a:endParaRPr lang="ko-KR" altLang="en-US" sz="1200" kern="1200" dirty="0">
              <a:solidFill>
                <a:schemeClr val="tx1"/>
              </a:solidFill>
              <a:latin typeface="+mn-lt"/>
              <a:ea typeface="+mn-ea"/>
              <a:cs typeface="+mn-cs"/>
            </a:endParaRPr>
          </a:p>
          <a:p>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&lt;NOTE&gt;</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본 증례는 </a:t>
            </a:r>
            <a:r>
              <a:rPr lang="ko-KR" altLang="en-US" sz="1200" kern="1200" dirty="0" err="1">
                <a:solidFill>
                  <a:schemeClr val="tx1"/>
                </a:solidFill>
                <a:latin typeface="+mn-lt"/>
                <a:ea typeface="+mn-ea"/>
                <a:cs typeface="+mn-cs"/>
              </a:rPr>
              <a:t>세로가슴칸</a:t>
            </a:r>
            <a:r>
              <a:rPr lang="en-US" altLang="ko-KR" sz="1200" kern="1200" dirty="0">
                <a:solidFill>
                  <a:schemeClr val="tx1"/>
                </a:solidFill>
                <a:latin typeface="+mn-lt"/>
                <a:ea typeface="+mn-ea"/>
                <a:cs typeface="+mn-cs"/>
              </a:rPr>
              <a:t>(mediastinum)</a:t>
            </a:r>
            <a:r>
              <a:rPr lang="ko-KR" altLang="en-US" sz="1200" kern="1200" dirty="0">
                <a:solidFill>
                  <a:schemeClr val="tx1"/>
                </a:solidFill>
                <a:latin typeface="+mn-lt"/>
                <a:ea typeface="+mn-ea"/>
                <a:cs typeface="+mn-cs"/>
              </a:rPr>
              <a:t>의 종양이며 종양주위의 지방조직 및 림프절에 직접 침윤하고 있습니다</a:t>
            </a:r>
            <a:r>
              <a:rPr lang="en-US" altLang="ko-KR" sz="1200" kern="1200" dirty="0">
                <a:solidFill>
                  <a:schemeClr val="tx1"/>
                </a:solidFill>
                <a:latin typeface="+mn-lt"/>
                <a:ea typeface="+mn-ea"/>
                <a:cs typeface="+mn-cs"/>
              </a:rPr>
              <a:t>. </a:t>
            </a:r>
            <a:r>
              <a:rPr lang="ko-KR" altLang="en-US" sz="1200" kern="1200" dirty="0">
                <a:solidFill>
                  <a:schemeClr val="tx1"/>
                </a:solidFill>
                <a:latin typeface="+mn-lt"/>
                <a:ea typeface="+mn-ea"/>
                <a:cs typeface="+mn-cs"/>
              </a:rPr>
              <a:t>조직학적으로 </a:t>
            </a:r>
            <a:r>
              <a:rPr lang="ko-KR" altLang="en-US" sz="1200" kern="1200" dirty="0" err="1">
                <a:solidFill>
                  <a:schemeClr val="tx1"/>
                </a:solidFill>
                <a:latin typeface="+mn-lt"/>
                <a:ea typeface="+mn-ea"/>
                <a:cs typeface="+mn-cs"/>
              </a:rPr>
              <a:t>흉선종</a:t>
            </a:r>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B3</a:t>
            </a:r>
            <a:r>
              <a:rPr lang="ko-KR" altLang="en-US" sz="1200" kern="1200" dirty="0">
                <a:solidFill>
                  <a:schemeClr val="tx1"/>
                </a:solidFill>
                <a:latin typeface="+mn-lt"/>
                <a:ea typeface="+mn-ea"/>
                <a:cs typeface="+mn-cs"/>
              </a:rPr>
              <a:t>형</a:t>
            </a:r>
            <a:r>
              <a:rPr lang="en-US" altLang="ko-KR" sz="1200" kern="1200" dirty="0">
                <a:solidFill>
                  <a:schemeClr val="tx1"/>
                </a:solidFill>
                <a:latin typeface="+mn-lt"/>
                <a:ea typeface="+mn-ea"/>
                <a:cs typeface="+mn-cs"/>
              </a:rPr>
              <a:t>, </a:t>
            </a:r>
            <a:r>
              <a:rPr lang="ko-KR" altLang="en-US" sz="1200" kern="1200" dirty="0" err="1">
                <a:solidFill>
                  <a:schemeClr val="tx1"/>
                </a:solidFill>
                <a:latin typeface="+mn-lt"/>
                <a:ea typeface="+mn-ea"/>
                <a:cs typeface="+mn-cs"/>
              </a:rPr>
              <a:t>흉선종</a:t>
            </a:r>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B2</a:t>
            </a:r>
            <a:r>
              <a:rPr lang="ko-KR" altLang="en-US" sz="1200" kern="1200" dirty="0">
                <a:solidFill>
                  <a:schemeClr val="tx1"/>
                </a:solidFill>
                <a:latin typeface="+mn-lt"/>
                <a:ea typeface="+mn-ea"/>
                <a:cs typeface="+mn-cs"/>
              </a:rPr>
              <a:t>형</a:t>
            </a:r>
            <a:r>
              <a:rPr lang="en-US" altLang="ko-KR" sz="1200" kern="1200" dirty="0">
                <a:solidFill>
                  <a:schemeClr val="tx1"/>
                </a:solidFill>
                <a:latin typeface="+mn-lt"/>
                <a:ea typeface="+mn-ea"/>
                <a:cs typeface="+mn-cs"/>
              </a:rPr>
              <a:t>, </a:t>
            </a:r>
            <a:r>
              <a:rPr lang="ko-KR" altLang="en-US" sz="1200" kern="1200" dirty="0" err="1">
                <a:solidFill>
                  <a:schemeClr val="tx1"/>
                </a:solidFill>
                <a:latin typeface="+mn-lt"/>
                <a:ea typeface="+mn-ea"/>
                <a:cs typeface="+mn-cs"/>
              </a:rPr>
              <a:t>악성흑색종</a:t>
            </a:r>
            <a:r>
              <a:rPr lang="en-US" altLang="ko-KR" sz="1200" kern="1200" dirty="0">
                <a:solidFill>
                  <a:schemeClr val="tx1"/>
                </a:solidFill>
                <a:latin typeface="+mn-lt"/>
                <a:ea typeface="+mn-ea"/>
                <a:cs typeface="+mn-cs"/>
              </a:rPr>
              <a:t>, </a:t>
            </a:r>
            <a:r>
              <a:rPr lang="ko-KR" altLang="en-US" sz="1200" kern="1200" dirty="0" err="1">
                <a:solidFill>
                  <a:schemeClr val="tx1"/>
                </a:solidFill>
                <a:latin typeface="+mn-lt"/>
                <a:ea typeface="+mn-ea"/>
                <a:cs typeface="+mn-cs"/>
              </a:rPr>
              <a:t>대세포신경내분비암종</a:t>
            </a:r>
            <a:r>
              <a:rPr lang="en-US" altLang="ko-KR" sz="1200" kern="1200" dirty="0">
                <a:solidFill>
                  <a:schemeClr val="tx1"/>
                </a:solidFill>
                <a:latin typeface="+mn-lt"/>
                <a:ea typeface="+mn-ea"/>
                <a:cs typeface="+mn-cs"/>
              </a:rPr>
              <a:t>, </a:t>
            </a:r>
            <a:r>
              <a:rPr lang="ko-KR" altLang="en-US" sz="1200" kern="1200" dirty="0" err="1">
                <a:solidFill>
                  <a:schemeClr val="tx1"/>
                </a:solidFill>
                <a:latin typeface="+mn-lt"/>
                <a:ea typeface="+mn-ea"/>
                <a:cs typeface="+mn-cs"/>
              </a:rPr>
              <a:t>흉선암종</a:t>
            </a:r>
            <a:r>
              <a:rPr lang="en-US" altLang="ko-KR" sz="1200" kern="1200" dirty="0">
                <a:solidFill>
                  <a:schemeClr val="tx1"/>
                </a:solidFill>
                <a:latin typeface="+mn-lt"/>
                <a:ea typeface="+mn-ea"/>
                <a:cs typeface="+mn-cs"/>
              </a:rPr>
              <a:t>(</a:t>
            </a:r>
            <a:r>
              <a:rPr lang="ko-KR" altLang="en-US" sz="1200" kern="1200" dirty="0" err="1">
                <a:solidFill>
                  <a:schemeClr val="tx1"/>
                </a:solidFill>
                <a:latin typeface="+mn-lt"/>
                <a:ea typeface="+mn-ea"/>
                <a:cs typeface="+mn-cs"/>
              </a:rPr>
              <a:t>저분화편평세포암종</a:t>
            </a:r>
            <a:r>
              <a:rPr lang="en-US" altLang="ko-KR" sz="1200" kern="1200" dirty="0">
                <a:solidFill>
                  <a:schemeClr val="tx1"/>
                </a:solidFill>
                <a:latin typeface="+mn-lt"/>
                <a:ea typeface="+mn-ea"/>
                <a:cs typeface="+mn-cs"/>
              </a:rPr>
              <a:t>, </a:t>
            </a:r>
            <a:r>
              <a:rPr lang="ko-KR" altLang="en-US" sz="1200" kern="1200" dirty="0" err="1">
                <a:solidFill>
                  <a:schemeClr val="tx1"/>
                </a:solidFill>
                <a:latin typeface="+mn-lt"/>
                <a:ea typeface="+mn-ea"/>
                <a:cs typeface="+mn-cs"/>
              </a:rPr>
              <a:t>림프상피양종양</a:t>
            </a:r>
            <a:r>
              <a:rPr lang="en-US" altLang="ko-KR" sz="1200" kern="1200" dirty="0">
                <a:solidFill>
                  <a:schemeClr val="tx1"/>
                </a:solidFill>
                <a:latin typeface="+mn-lt"/>
                <a:ea typeface="+mn-ea"/>
                <a:cs typeface="+mn-cs"/>
              </a:rPr>
              <a:t>, </a:t>
            </a:r>
            <a:r>
              <a:rPr lang="ko-KR" altLang="en-US" sz="1200" kern="1200" dirty="0" err="1">
                <a:solidFill>
                  <a:schemeClr val="tx1"/>
                </a:solidFill>
                <a:latin typeface="+mn-lt"/>
                <a:ea typeface="+mn-ea"/>
                <a:cs typeface="+mn-cs"/>
              </a:rPr>
              <a:t>미분화암종</a:t>
            </a:r>
            <a:r>
              <a:rPr lang="en-US" altLang="ko-KR" sz="1200" kern="1200" dirty="0">
                <a:solidFill>
                  <a:schemeClr val="tx1"/>
                </a:solidFill>
                <a:latin typeface="+mn-lt"/>
                <a:ea typeface="+mn-ea"/>
                <a:cs typeface="+mn-cs"/>
              </a:rPr>
              <a:t>) </a:t>
            </a:r>
            <a:r>
              <a:rPr lang="ko-KR" altLang="en-US" sz="1200" kern="1200" dirty="0">
                <a:solidFill>
                  <a:schemeClr val="tx1"/>
                </a:solidFill>
                <a:latin typeface="+mn-lt"/>
                <a:ea typeface="+mn-ea"/>
                <a:cs typeface="+mn-cs"/>
              </a:rPr>
              <a:t>등을 감별해야 합니다</a:t>
            </a:r>
            <a:r>
              <a:rPr lang="en-US" altLang="ko-KR" sz="1200" kern="1200" dirty="0">
                <a:solidFill>
                  <a:schemeClr val="tx1"/>
                </a:solidFill>
                <a:latin typeface="+mn-lt"/>
                <a:ea typeface="+mn-ea"/>
                <a:cs typeface="+mn-cs"/>
              </a:rPr>
              <a:t>.</a:t>
            </a:r>
            <a:r>
              <a:rPr lang="ko-KR" altLang="en-US" sz="1200" kern="1200" dirty="0">
                <a:solidFill>
                  <a:schemeClr val="tx1"/>
                </a:solidFill>
                <a:latin typeface="+mn-lt"/>
                <a:ea typeface="+mn-ea"/>
                <a:cs typeface="+mn-cs"/>
              </a:rPr>
              <a:t> 이들 종양을 감별하기 위하여 면역조직화학염색이 필요합니다</a:t>
            </a:r>
            <a:r>
              <a:rPr lang="en-US" altLang="ko-KR" sz="1200" kern="1200" dirty="0">
                <a:solidFill>
                  <a:schemeClr val="tx1"/>
                </a:solidFill>
                <a:latin typeface="+mn-lt"/>
                <a:ea typeface="+mn-ea"/>
                <a:cs typeface="+mn-cs"/>
              </a:rPr>
              <a:t>. </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암종인지 </a:t>
            </a:r>
            <a:r>
              <a:rPr lang="ko-KR" altLang="en-US" sz="1200" kern="1200" dirty="0" err="1">
                <a:solidFill>
                  <a:schemeClr val="tx1"/>
                </a:solidFill>
                <a:latin typeface="+mn-lt"/>
                <a:ea typeface="+mn-ea"/>
                <a:cs typeface="+mn-cs"/>
              </a:rPr>
              <a:t>악성흑색종인지</a:t>
            </a:r>
            <a:r>
              <a:rPr lang="ko-KR" altLang="en-US" sz="1200" kern="1200" dirty="0">
                <a:solidFill>
                  <a:schemeClr val="tx1"/>
                </a:solidFill>
                <a:latin typeface="+mn-lt"/>
                <a:ea typeface="+mn-ea"/>
                <a:cs typeface="+mn-cs"/>
              </a:rPr>
              <a:t> 감별하기 위해서 면역조직염색 </a:t>
            </a:r>
            <a:r>
              <a:rPr lang="en-US" altLang="ko-KR" sz="1200" kern="1200" dirty="0">
                <a:solidFill>
                  <a:schemeClr val="tx1"/>
                </a:solidFill>
                <a:latin typeface="+mn-lt"/>
                <a:ea typeface="+mn-ea"/>
                <a:cs typeface="+mn-cs"/>
              </a:rPr>
              <a:t>Cytokeratin (cocktail), HMB-45, Melan-A</a:t>
            </a:r>
            <a:r>
              <a:rPr lang="ko-KR" altLang="en-US" sz="1200" kern="1200" dirty="0">
                <a:solidFill>
                  <a:schemeClr val="tx1"/>
                </a:solidFill>
                <a:latin typeface="+mn-lt"/>
                <a:ea typeface="+mn-ea"/>
                <a:cs typeface="+mn-cs"/>
              </a:rPr>
              <a:t>을 시행하였습니다</a:t>
            </a:r>
            <a:r>
              <a:rPr lang="en-US" altLang="ko-KR" sz="1200" kern="1200" dirty="0">
                <a:solidFill>
                  <a:schemeClr val="tx1"/>
                </a:solidFill>
                <a:latin typeface="+mn-lt"/>
                <a:ea typeface="+mn-ea"/>
                <a:cs typeface="+mn-cs"/>
              </a:rPr>
              <a:t>. </a:t>
            </a:r>
            <a:r>
              <a:rPr lang="ko-KR" altLang="en-US" sz="1200" kern="1200" dirty="0" err="1">
                <a:solidFill>
                  <a:schemeClr val="tx1"/>
                </a:solidFill>
                <a:latin typeface="+mn-lt"/>
                <a:ea typeface="+mn-ea"/>
                <a:cs typeface="+mn-cs"/>
              </a:rPr>
              <a:t>악성흑색종은</a:t>
            </a:r>
            <a:r>
              <a:rPr lang="ko-KR" altLang="en-US" sz="1200" kern="1200" dirty="0">
                <a:solidFill>
                  <a:schemeClr val="tx1"/>
                </a:solidFill>
                <a:latin typeface="+mn-lt"/>
                <a:ea typeface="+mn-ea"/>
                <a:cs typeface="+mn-cs"/>
              </a:rPr>
              <a:t> 배제하고 </a:t>
            </a:r>
            <a:r>
              <a:rPr lang="ko-KR" altLang="en-US" sz="1200" kern="1200" dirty="0" err="1">
                <a:solidFill>
                  <a:schemeClr val="tx1"/>
                </a:solidFill>
                <a:latin typeface="+mn-lt"/>
                <a:ea typeface="+mn-ea"/>
                <a:cs typeface="+mn-cs"/>
              </a:rPr>
              <a:t>전이암종</a:t>
            </a:r>
            <a:r>
              <a:rPr lang="en-US" altLang="ko-KR" sz="1200" kern="1200" dirty="0">
                <a:solidFill>
                  <a:schemeClr val="tx1"/>
                </a:solidFill>
                <a:latin typeface="+mn-lt"/>
                <a:ea typeface="+mn-ea"/>
                <a:cs typeface="+mn-cs"/>
              </a:rPr>
              <a:t>, </a:t>
            </a:r>
            <a:r>
              <a:rPr lang="ko-KR" altLang="en-US" sz="1200" kern="1200" dirty="0" err="1">
                <a:solidFill>
                  <a:schemeClr val="tx1"/>
                </a:solidFill>
                <a:latin typeface="+mn-lt"/>
                <a:ea typeface="+mn-ea"/>
                <a:cs typeface="+mn-cs"/>
              </a:rPr>
              <a:t>신경내분비암종</a:t>
            </a:r>
            <a:r>
              <a:rPr lang="ko-KR" altLang="en-US" sz="1200" kern="1200" dirty="0">
                <a:solidFill>
                  <a:schemeClr val="tx1"/>
                </a:solidFill>
                <a:latin typeface="+mn-lt"/>
                <a:ea typeface="+mn-ea"/>
                <a:cs typeface="+mn-cs"/>
              </a:rPr>
              <a:t> 및 흉선기원종양을 감별하기 위해서 </a:t>
            </a:r>
            <a:r>
              <a:rPr lang="en-US" altLang="ko-KR" sz="1200" kern="1200" dirty="0">
                <a:solidFill>
                  <a:schemeClr val="tx1"/>
                </a:solidFill>
                <a:latin typeface="+mn-lt"/>
                <a:ea typeface="+mn-ea"/>
                <a:cs typeface="+mn-cs"/>
              </a:rPr>
              <a:t>CD56, CD5, CD117 </a:t>
            </a:r>
            <a:r>
              <a:rPr lang="ko-KR" altLang="en-US" sz="1200" kern="1200" dirty="0">
                <a:solidFill>
                  <a:schemeClr val="tx1"/>
                </a:solidFill>
                <a:latin typeface="+mn-lt"/>
                <a:ea typeface="+mn-ea"/>
                <a:cs typeface="+mn-cs"/>
              </a:rPr>
              <a:t>등을 시행하였습니다</a:t>
            </a:r>
            <a:r>
              <a:rPr lang="en-US" altLang="ko-KR" sz="1200" kern="1200" dirty="0">
                <a:solidFill>
                  <a:schemeClr val="tx1"/>
                </a:solidFill>
                <a:latin typeface="+mn-lt"/>
                <a:ea typeface="+mn-ea"/>
                <a:cs typeface="+mn-cs"/>
              </a:rPr>
              <a:t>. </a:t>
            </a:r>
            <a:r>
              <a:rPr lang="ko-KR" altLang="en-US" sz="1200" kern="1200" dirty="0">
                <a:solidFill>
                  <a:schemeClr val="tx1"/>
                </a:solidFill>
                <a:latin typeface="+mn-lt"/>
                <a:ea typeface="+mn-ea"/>
                <a:cs typeface="+mn-cs"/>
              </a:rPr>
              <a:t>또한 흉선종과 다른 </a:t>
            </a:r>
            <a:r>
              <a:rPr lang="ko-KR" altLang="en-US" sz="1200" kern="1200" dirty="0" err="1">
                <a:solidFill>
                  <a:schemeClr val="tx1"/>
                </a:solidFill>
                <a:latin typeface="+mn-lt"/>
                <a:ea typeface="+mn-ea"/>
                <a:cs typeface="+mn-cs"/>
              </a:rPr>
              <a:t>흉선암종을</a:t>
            </a:r>
            <a:r>
              <a:rPr lang="ko-KR" altLang="en-US" sz="1200" kern="1200" dirty="0">
                <a:solidFill>
                  <a:schemeClr val="tx1"/>
                </a:solidFill>
                <a:latin typeface="+mn-lt"/>
                <a:ea typeface="+mn-ea"/>
                <a:cs typeface="+mn-cs"/>
              </a:rPr>
              <a:t> 감별하기 위해서 </a:t>
            </a:r>
            <a:r>
              <a:rPr lang="en-US" altLang="ko-KR" sz="1200" kern="1200" dirty="0">
                <a:solidFill>
                  <a:schemeClr val="tx1"/>
                </a:solidFill>
                <a:latin typeface="+mn-lt"/>
                <a:ea typeface="+mn-ea"/>
                <a:cs typeface="+mn-cs"/>
              </a:rPr>
              <a:t>cytokeratin 7, cytokeratin 19 </a:t>
            </a:r>
            <a:r>
              <a:rPr lang="ko-KR" altLang="en-US" sz="1200" kern="1200" dirty="0">
                <a:solidFill>
                  <a:schemeClr val="tx1"/>
                </a:solidFill>
                <a:latin typeface="+mn-lt"/>
                <a:ea typeface="+mn-ea"/>
                <a:cs typeface="+mn-cs"/>
              </a:rPr>
              <a:t>및 </a:t>
            </a:r>
            <a:r>
              <a:rPr lang="en-US" altLang="ko-KR" sz="1200" kern="1200" dirty="0">
                <a:solidFill>
                  <a:schemeClr val="tx1"/>
                </a:solidFill>
                <a:latin typeface="+mn-lt"/>
                <a:ea typeface="+mn-ea"/>
                <a:cs typeface="+mn-cs"/>
              </a:rPr>
              <a:t>CD20</a:t>
            </a:r>
            <a:r>
              <a:rPr lang="ko-KR" altLang="en-US" sz="1200" kern="1200" dirty="0">
                <a:solidFill>
                  <a:schemeClr val="tx1"/>
                </a:solidFill>
                <a:latin typeface="+mn-lt"/>
                <a:ea typeface="+mn-ea"/>
                <a:cs typeface="+mn-cs"/>
              </a:rPr>
              <a:t>을 시행하였습니다</a:t>
            </a:r>
            <a:r>
              <a:rPr lang="en-US" altLang="ko-KR" sz="1200" kern="1200" dirty="0">
                <a:solidFill>
                  <a:schemeClr val="tx1"/>
                </a:solidFill>
                <a:latin typeface="+mn-lt"/>
                <a:ea typeface="+mn-ea"/>
                <a:cs typeface="+mn-cs"/>
              </a:rPr>
              <a:t>. TTF-1 </a:t>
            </a:r>
            <a:r>
              <a:rPr lang="ko-KR" altLang="en-US" sz="1200" kern="1200" dirty="0">
                <a:solidFill>
                  <a:schemeClr val="tx1"/>
                </a:solidFill>
                <a:latin typeface="+mn-lt"/>
                <a:ea typeface="+mn-ea"/>
                <a:cs typeface="+mn-cs"/>
              </a:rPr>
              <a:t>음성입니다</a:t>
            </a:r>
            <a:r>
              <a:rPr lang="en-US" altLang="ko-KR" sz="1200" kern="1200" dirty="0">
                <a:solidFill>
                  <a:schemeClr val="tx1"/>
                </a:solidFill>
                <a:latin typeface="+mn-lt"/>
                <a:ea typeface="+mn-ea"/>
                <a:cs typeface="+mn-cs"/>
              </a:rPr>
              <a:t>. </a:t>
            </a:r>
            <a:r>
              <a:rPr lang="ko-KR" altLang="en-US" sz="1200" kern="1200" dirty="0">
                <a:solidFill>
                  <a:schemeClr val="tx1"/>
                </a:solidFill>
                <a:latin typeface="+mn-lt"/>
                <a:ea typeface="+mn-ea"/>
                <a:cs typeface="+mn-cs"/>
              </a:rPr>
              <a:t>면역조직염색결과 및 조직소견</a:t>
            </a:r>
            <a:r>
              <a:rPr lang="en-US" altLang="ko-KR" sz="1200" kern="1200" dirty="0">
                <a:solidFill>
                  <a:schemeClr val="tx1"/>
                </a:solidFill>
                <a:latin typeface="+mn-lt"/>
                <a:ea typeface="+mn-ea"/>
                <a:cs typeface="+mn-cs"/>
              </a:rPr>
              <a:t>, </a:t>
            </a:r>
            <a:r>
              <a:rPr lang="ko-KR" altLang="en-US" sz="1200" kern="1200" dirty="0">
                <a:solidFill>
                  <a:schemeClr val="tx1"/>
                </a:solidFill>
                <a:latin typeface="+mn-lt"/>
                <a:ea typeface="+mn-ea"/>
                <a:cs typeface="+mn-cs"/>
              </a:rPr>
              <a:t>그리고 임상소견을 종합하여 상기와 같이 진단하였습니다</a:t>
            </a:r>
            <a:r>
              <a:rPr lang="en-US" altLang="ko-KR" sz="1200" kern="1200" dirty="0">
                <a:solidFill>
                  <a:schemeClr val="tx1"/>
                </a:solidFill>
                <a:latin typeface="+mn-lt"/>
                <a:ea typeface="+mn-ea"/>
                <a:cs typeface="+mn-cs"/>
              </a:rPr>
              <a:t>.</a:t>
            </a:r>
            <a:endParaRPr lang="ko-KR" altLang="en-US" sz="1200" kern="1200" dirty="0">
              <a:solidFill>
                <a:schemeClr val="tx1"/>
              </a:solidFill>
              <a:latin typeface="+mn-lt"/>
              <a:ea typeface="+mn-ea"/>
              <a:cs typeface="+mn-cs"/>
            </a:endParaRPr>
          </a:p>
          <a:p>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15</a:t>
            </a:fld>
            <a:endParaRPr lang="ko-KR" altLang="en-US"/>
          </a:p>
        </p:txBody>
      </p:sp>
    </p:spTree>
    <p:extLst>
      <p:ext uri="{BB962C8B-B14F-4D97-AF65-F5344CB8AC3E}">
        <p14:creationId xmlns:p14="http://schemas.microsoft.com/office/powerpoint/2010/main" val="3307881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폐암은</a:t>
            </a:r>
            <a:r>
              <a:rPr lang="en-US" altLang="ko-KR" dirty="0"/>
              <a:t> </a:t>
            </a:r>
            <a:r>
              <a:rPr lang="ko-KR" altLang="en-US" dirty="0"/>
              <a:t>약 </a:t>
            </a:r>
            <a:r>
              <a:rPr lang="en-US" altLang="ko-KR" dirty="0"/>
              <a:t>10</a:t>
            </a:r>
            <a:r>
              <a:rPr lang="ko-KR" altLang="en-US" dirty="0"/>
              <a:t>만명당 약 </a:t>
            </a:r>
            <a:r>
              <a:rPr lang="en-US" altLang="ko-KR" dirty="0"/>
              <a:t>35</a:t>
            </a:r>
            <a:r>
              <a:rPr lang="ko-KR" altLang="en-US" dirty="0"/>
              <a:t>명</a:t>
            </a:r>
            <a:endParaRPr lang="en-US" altLang="ko-KR" dirty="0"/>
          </a:p>
          <a:p>
            <a:endParaRPr lang="en-US" altLang="ko-KR" dirty="0"/>
          </a:p>
          <a:p>
            <a:r>
              <a:rPr lang="ko-KR" altLang="en-US" sz="1200" b="0" i="0" kern="1200" dirty="0">
                <a:solidFill>
                  <a:schemeClr val="tx1"/>
                </a:solidFill>
                <a:effectLst/>
                <a:latin typeface="+mn-lt"/>
                <a:ea typeface="+mn-ea"/>
                <a:cs typeface="+mn-cs"/>
              </a:rPr>
              <a:t>흉선은 제 </a:t>
            </a:r>
            <a:r>
              <a:rPr lang="en-US" altLang="ko-KR" sz="1200" b="0" i="0" kern="1200" dirty="0">
                <a:solidFill>
                  <a:schemeClr val="tx1"/>
                </a:solidFill>
                <a:effectLst/>
                <a:latin typeface="+mn-lt"/>
                <a:ea typeface="+mn-ea"/>
                <a:cs typeface="+mn-cs"/>
              </a:rPr>
              <a:t>3 </a:t>
            </a:r>
            <a:r>
              <a:rPr lang="ko-KR" altLang="en-US" sz="1200" b="0" i="0" kern="1200" dirty="0" err="1">
                <a:solidFill>
                  <a:schemeClr val="tx1"/>
                </a:solidFill>
                <a:effectLst/>
                <a:latin typeface="+mn-lt"/>
                <a:ea typeface="+mn-ea"/>
                <a:cs typeface="+mn-cs"/>
              </a:rPr>
              <a:t>새낭</a:t>
            </a:r>
            <a:r>
              <a:rPr lang="ko-KR" altLang="en-US" sz="1200" b="0" i="0" kern="1200" dirty="0">
                <a:solidFill>
                  <a:schemeClr val="tx1"/>
                </a:solidFill>
                <a:effectLst/>
                <a:latin typeface="+mn-lt"/>
                <a:ea typeface="+mn-ea"/>
                <a:cs typeface="+mn-cs"/>
              </a:rPr>
              <a:t> 혹은 제 </a:t>
            </a:r>
            <a:r>
              <a:rPr lang="en-US" altLang="ko-KR" sz="1200" b="0" i="0" kern="1200" dirty="0">
                <a:solidFill>
                  <a:schemeClr val="tx1"/>
                </a:solidFill>
                <a:effectLst/>
                <a:latin typeface="+mn-lt"/>
                <a:ea typeface="+mn-ea"/>
                <a:cs typeface="+mn-cs"/>
              </a:rPr>
              <a:t>4 </a:t>
            </a:r>
            <a:r>
              <a:rPr lang="ko-KR" altLang="en-US" sz="1200" b="0" i="0" kern="1200" dirty="0" err="1">
                <a:solidFill>
                  <a:schemeClr val="tx1"/>
                </a:solidFill>
                <a:effectLst/>
                <a:latin typeface="+mn-lt"/>
                <a:ea typeface="+mn-ea"/>
                <a:cs typeface="+mn-cs"/>
              </a:rPr>
              <a:t>새낭으로부터</a:t>
            </a:r>
            <a:r>
              <a:rPr lang="ko-KR" altLang="en-US" sz="1200" b="0" i="0" kern="1200" dirty="0">
                <a:solidFill>
                  <a:schemeClr val="tx1"/>
                </a:solidFill>
                <a:effectLst/>
                <a:latin typeface="+mn-lt"/>
                <a:ea typeface="+mn-ea"/>
                <a:cs typeface="+mn-cs"/>
              </a:rPr>
              <a:t> 양측으로 발생하여 </a:t>
            </a:r>
            <a:endParaRPr lang="en-US" altLang="ko-KR" sz="1200" b="0" i="0" kern="1200" dirty="0">
              <a:solidFill>
                <a:schemeClr val="tx1"/>
              </a:solidFill>
              <a:effectLst/>
              <a:latin typeface="+mn-lt"/>
              <a:ea typeface="+mn-ea"/>
              <a:cs typeface="+mn-cs"/>
            </a:endParaRPr>
          </a:p>
          <a:p>
            <a:r>
              <a:rPr lang="ko-KR" altLang="en-US" sz="1200" b="0" i="0" kern="1200" dirty="0">
                <a:solidFill>
                  <a:schemeClr val="tx1"/>
                </a:solidFill>
                <a:effectLst/>
                <a:latin typeface="+mn-lt"/>
                <a:ea typeface="+mn-ea"/>
                <a:cs typeface="+mn-cs"/>
              </a:rPr>
              <a:t>태생 약 </a:t>
            </a:r>
            <a:r>
              <a:rPr lang="en-US" altLang="ko-KR" sz="1200" b="0" i="0" kern="1200" dirty="0">
                <a:solidFill>
                  <a:schemeClr val="tx1"/>
                </a:solidFill>
                <a:effectLst/>
                <a:latin typeface="+mn-lt"/>
                <a:ea typeface="+mn-ea"/>
                <a:cs typeface="+mn-cs"/>
              </a:rPr>
              <a:t>6~8</a:t>
            </a:r>
            <a:r>
              <a:rPr lang="ko-KR" altLang="en-US" sz="1200" b="0" i="0" kern="1200" dirty="0">
                <a:solidFill>
                  <a:schemeClr val="tx1"/>
                </a:solidFill>
                <a:effectLst/>
                <a:latin typeface="+mn-lt"/>
                <a:ea typeface="+mn-ea"/>
                <a:cs typeface="+mn-cs"/>
              </a:rPr>
              <a:t>주에 경부로 내려가서 양쪽 원기가 합쳐서 선을 형성하며 </a:t>
            </a:r>
            <a:r>
              <a:rPr lang="ko-KR" altLang="en-US" sz="1200" b="0" i="0" kern="1200" dirty="0" err="1">
                <a:solidFill>
                  <a:schemeClr val="tx1"/>
                </a:solidFill>
                <a:effectLst/>
                <a:latin typeface="+mn-lt"/>
                <a:ea typeface="+mn-ea"/>
                <a:cs typeface="+mn-cs"/>
              </a:rPr>
              <a:t>상부종격동</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흉골 뒤쪽으로 이동한다</a:t>
            </a:r>
            <a:r>
              <a:rPr lang="en-US" altLang="ko-KR" sz="1200" b="0" i="0" kern="1200" dirty="0">
                <a:solidFill>
                  <a:schemeClr val="tx1"/>
                </a:solidFill>
                <a:effectLst/>
                <a:latin typeface="+mn-lt"/>
                <a:ea typeface="+mn-ea"/>
                <a:cs typeface="+mn-cs"/>
              </a:rPr>
              <a:t>.</a:t>
            </a:r>
          </a:p>
          <a:p>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18</a:t>
            </a:fld>
            <a:endParaRPr lang="ko-KR" altLang="en-US"/>
          </a:p>
        </p:txBody>
      </p:sp>
    </p:spTree>
    <p:extLst>
      <p:ext uri="{BB962C8B-B14F-4D97-AF65-F5344CB8AC3E}">
        <p14:creationId xmlns:p14="http://schemas.microsoft.com/office/powerpoint/2010/main" val="3892958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sz="1200" b="0" i="0" kern="1200" dirty="0" err="1">
                <a:solidFill>
                  <a:schemeClr val="tx1"/>
                </a:solidFill>
                <a:effectLst/>
                <a:latin typeface="+mn-lt"/>
                <a:ea typeface="+mn-ea"/>
                <a:cs typeface="+mn-cs"/>
              </a:rPr>
              <a:t>십만에</a:t>
            </a:r>
            <a:r>
              <a:rPr lang="ko-KR" altLang="en-US" sz="1200" b="0" i="0" kern="1200" dirty="0">
                <a:solidFill>
                  <a:schemeClr val="tx1"/>
                </a:solidFill>
                <a:effectLst/>
                <a:latin typeface="+mn-lt"/>
                <a:ea typeface="+mn-ea"/>
                <a:cs typeface="+mn-cs"/>
              </a:rPr>
              <a:t> </a:t>
            </a:r>
            <a:r>
              <a:rPr lang="en-US" altLang="ko-KR" sz="1200" b="0" i="0" kern="1200" dirty="0">
                <a:solidFill>
                  <a:schemeClr val="tx1"/>
                </a:solidFill>
                <a:effectLst/>
                <a:latin typeface="+mn-lt"/>
                <a:ea typeface="+mn-ea"/>
                <a:cs typeface="+mn-cs"/>
              </a:rPr>
              <a:t>0.1</a:t>
            </a:r>
            <a:r>
              <a:rPr lang="ko-KR" altLang="en-US" sz="1200" b="0" i="0" kern="1200" dirty="0">
                <a:solidFill>
                  <a:schemeClr val="tx1"/>
                </a:solidFill>
                <a:effectLst/>
                <a:latin typeface="+mn-lt"/>
                <a:ea typeface="+mn-ea"/>
                <a:cs typeface="+mn-cs"/>
              </a:rPr>
              <a:t>명</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백만에 </a:t>
            </a:r>
            <a:r>
              <a:rPr lang="en-US" altLang="ko-KR" sz="1200" b="0" i="0" kern="1200" dirty="0">
                <a:solidFill>
                  <a:schemeClr val="tx1"/>
                </a:solidFill>
                <a:effectLst/>
                <a:latin typeface="+mn-lt"/>
                <a:ea typeface="+mn-ea"/>
                <a:cs typeface="+mn-cs"/>
              </a:rPr>
              <a:t>1</a:t>
            </a:r>
            <a:r>
              <a:rPr lang="ko-KR" altLang="en-US" sz="1200" b="0" i="0" kern="1200" dirty="0">
                <a:solidFill>
                  <a:schemeClr val="tx1"/>
                </a:solidFill>
                <a:effectLst/>
                <a:latin typeface="+mn-lt"/>
                <a:ea typeface="+mn-ea"/>
                <a:cs typeface="+mn-cs"/>
              </a:rPr>
              <a:t>명</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천만에 </a:t>
            </a:r>
            <a:r>
              <a:rPr lang="en-US" altLang="ko-KR" sz="1200" b="0" i="0" kern="1200" dirty="0">
                <a:solidFill>
                  <a:schemeClr val="tx1"/>
                </a:solidFill>
                <a:effectLst/>
                <a:latin typeface="+mn-lt"/>
                <a:ea typeface="+mn-ea"/>
                <a:cs typeface="+mn-cs"/>
              </a:rPr>
              <a:t>10</a:t>
            </a:r>
            <a:r>
              <a:rPr lang="ko-KR" altLang="en-US" sz="1200" b="0" i="0" kern="1200" dirty="0">
                <a:solidFill>
                  <a:schemeClr val="tx1"/>
                </a:solidFill>
                <a:effectLst/>
                <a:latin typeface="+mn-lt"/>
                <a:ea typeface="+mn-ea"/>
                <a:cs typeface="+mn-cs"/>
              </a:rPr>
              <a:t>명 </a:t>
            </a:r>
            <a:endParaRPr lang="en-US" altLang="ko-KR" sz="1200" b="0" i="0" kern="1200" dirty="0">
              <a:solidFill>
                <a:schemeClr val="tx1"/>
              </a:solidFill>
              <a:effectLst/>
              <a:latin typeface="+mn-lt"/>
              <a:ea typeface="+mn-ea"/>
              <a:cs typeface="+mn-cs"/>
            </a:endParaRPr>
          </a:p>
          <a:p>
            <a:endParaRPr lang="en-US" altLang="ko-KR" sz="1200" b="0" i="0" kern="1200" dirty="0">
              <a:solidFill>
                <a:schemeClr val="tx1"/>
              </a:solidFill>
              <a:effectLst/>
              <a:latin typeface="+mn-lt"/>
              <a:ea typeface="+mn-ea"/>
              <a:cs typeface="+mn-cs"/>
            </a:endParaRPr>
          </a:p>
          <a:p>
            <a:r>
              <a:rPr lang="ko-KR" altLang="en-US" sz="1200" b="0" i="0" kern="1200" dirty="0">
                <a:solidFill>
                  <a:schemeClr val="tx1"/>
                </a:solidFill>
                <a:effectLst/>
                <a:latin typeface="+mn-lt"/>
                <a:ea typeface="+mn-ea"/>
                <a:cs typeface="+mn-cs"/>
              </a:rPr>
              <a:t>흉선은 제 </a:t>
            </a:r>
            <a:r>
              <a:rPr lang="en-US" altLang="ko-KR" sz="1200" b="0" i="0" kern="1200" dirty="0">
                <a:solidFill>
                  <a:schemeClr val="tx1"/>
                </a:solidFill>
                <a:effectLst/>
                <a:latin typeface="+mn-lt"/>
                <a:ea typeface="+mn-ea"/>
                <a:cs typeface="+mn-cs"/>
              </a:rPr>
              <a:t>3 </a:t>
            </a:r>
            <a:r>
              <a:rPr lang="ko-KR" altLang="en-US" sz="1200" b="0" i="0" kern="1200" dirty="0" err="1">
                <a:solidFill>
                  <a:schemeClr val="tx1"/>
                </a:solidFill>
                <a:effectLst/>
                <a:latin typeface="+mn-lt"/>
                <a:ea typeface="+mn-ea"/>
                <a:cs typeface="+mn-cs"/>
              </a:rPr>
              <a:t>새낭</a:t>
            </a:r>
            <a:r>
              <a:rPr lang="ko-KR" altLang="en-US" sz="1200" b="0" i="0" kern="1200" dirty="0">
                <a:solidFill>
                  <a:schemeClr val="tx1"/>
                </a:solidFill>
                <a:effectLst/>
                <a:latin typeface="+mn-lt"/>
                <a:ea typeface="+mn-ea"/>
                <a:cs typeface="+mn-cs"/>
              </a:rPr>
              <a:t> 혹은 제 </a:t>
            </a:r>
            <a:r>
              <a:rPr lang="en-US" altLang="ko-KR" sz="1200" b="0" i="0" kern="1200" dirty="0">
                <a:solidFill>
                  <a:schemeClr val="tx1"/>
                </a:solidFill>
                <a:effectLst/>
                <a:latin typeface="+mn-lt"/>
                <a:ea typeface="+mn-ea"/>
                <a:cs typeface="+mn-cs"/>
              </a:rPr>
              <a:t>4 </a:t>
            </a:r>
            <a:r>
              <a:rPr lang="ko-KR" altLang="en-US" sz="1200" b="0" i="0" kern="1200" dirty="0" err="1">
                <a:solidFill>
                  <a:schemeClr val="tx1"/>
                </a:solidFill>
                <a:effectLst/>
                <a:latin typeface="+mn-lt"/>
                <a:ea typeface="+mn-ea"/>
                <a:cs typeface="+mn-cs"/>
              </a:rPr>
              <a:t>새낭으로부터</a:t>
            </a:r>
            <a:r>
              <a:rPr lang="ko-KR" altLang="en-US" sz="1200" b="0" i="0" kern="1200" dirty="0">
                <a:solidFill>
                  <a:schemeClr val="tx1"/>
                </a:solidFill>
                <a:effectLst/>
                <a:latin typeface="+mn-lt"/>
                <a:ea typeface="+mn-ea"/>
                <a:cs typeface="+mn-cs"/>
              </a:rPr>
              <a:t> 양측으로 발생하여 </a:t>
            </a:r>
            <a:endParaRPr lang="en-US" altLang="ko-KR" sz="1200" b="0" i="0" kern="1200" dirty="0">
              <a:solidFill>
                <a:schemeClr val="tx1"/>
              </a:solidFill>
              <a:effectLst/>
              <a:latin typeface="+mn-lt"/>
              <a:ea typeface="+mn-ea"/>
              <a:cs typeface="+mn-cs"/>
            </a:endParaRPr>
          </a:p>
          <a:p>
            <a:r>
              <a:rPr lang="ko-KR" altLang="en-US" sz="1200" b="0" i="0" kern="1200" dirty="0">
                <a:solidFill>
                  <a:schemeClr val="tx1"/>
                </a:solidFill>
                <a:effectLst/>
                <a:latin typeface="+mn-lt"/>
                <a:ea typeface="+mn-ea"/>
                <a:cs typeface="+mn-cs"/>
              </a:rPr>
              <a:t>태생 약 </a:t>
            </a:r>
            <a:r>
              <a:rPr lang="en-US" altLang="ko-KR" sz="1200" b="0" i="0" kern="1200" dirty="0">
                <a:solidFill>
                  <a:schemeClr val="tx1"/>
                </a:solidFill>
                <a:effectLst/>
                <a:latin typeface="+mn-lt"/>
                <a:ea typeface="+mn-ea"/>
                <a:cs typeface="+mn-cs"/>
              </a:rPr>
              <a:t>6~8</a:t>
            </a:r>
            <a:r>
              <a:rPr lang="ko-KR" altLang="en-US" sz="1200" b="0" i="0" kern="1200" dirty="0">
                <a:solidFill>
                  <a:schemeClr val="tx1"/>
                </a:solidFill>
                <a:effectLst/>
                <a:latin typeface="+mn-lt"/>
                <a:ea typeface="+mn-ea"/>
                <a:cs typeface="+mn-cs"/>
              </a:rPr>
              <a:t>주에 경부로 내려가서 양쪽 원기가 합쳐서 선을 형성하며 </a:t>
            </a:r>
            <a:r>
              <a:rPr lang="ko-KR" altLang="en-US" sz="1200" b="0" i="0" kern="1200" dirty="0" err="1">
                <a:solidFill>
                  <a:schemeClr val="tx1"/>
                </a:solidFill>
                <a:effectLst/>
                <a:latin typeface="+mn-lt"/>
                <a:ea typeface="+mn-ea"/>
                <a:cs typeface="+mn-cs"/>
              </a:rPr>
              <a:t>상부종격동</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흉골 뒤쪽으로 이동한다</a:t>
            </a:r>
            <a:r>
              <a:rPr lang="en-US" altLang="ko-KR" sz="1200" b="0" i="0" kern="1200" dirty="0">
                <a:solidFill>
                  <a:schemeClr val="tx1"/>
                </a:solidFill>
                <a:effectLst/>
                <a:latin typeface="+mn-lt"/>
                <a:ea typeface="+mn-ea"/>
                <a:cs typeface="+mn-cs"/>
              </a:rPr>
              <a:t>.</a:t>
            </a:r>
          </a:p>
          <a:p>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20</a:t>
            </a:fld>
            <a:endParaRPr lang="ko-KR" altLang="en-US"/>
          </a:p>
        </p:txBody>
      </p:sp>
    </p:spTree>
    <p:extLst>
      <p:ext uri="{BB962C8B-B14F-4D97-AF65-F5344CB8AC3E}">
        <p14:creationId xmlns:p14="http://schemas.microsoft.com/office/powerpoint/2010/main" val="419194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67-year-old male was admitted to our hospital for treatment of sigmoid colon cancer //</a:t>
            </a:r>
          </a:p>
          <a:p>
            <a:endParaRPr lang="en-US" altLang="ko-KR" dirty="0"/>
          </a:p>
          <a:p>
            <a:r>
              <a:rPr lang="en-US" altLang="ko-KR" dirty="0"/>
              <a:t>The patient underwent laparoscopic </a:t>
            </a:r>
            <a:r>
              <a:rPr lang="en-US" altLang="ko-KR" dirty="0" err="1"/>
              <a:t>sigmoidec</a:t>
            </a:r>
            <a:r>
              <a:rPr lang="en-US" altLang="ko-KR" dirty="0"/>
              <a:t>- </a:t>
            </a:r>
            <a:r>
              <a:rPr lang="en-US" altLang="ko-KR" dirty="0" err="1"/>
              <a:t>tomy</a:t>
            </a:r>
            <a:r>
              <a:rPr lang="en-US" altLang="ko-KR" dirty="0"/>
              <a:t>, and no abdominal LN metastasis (</a:t>
            </a:r>
            <a:r>
              <a:rPr lang="en-US" altLang="ko-KR" dirty="0" err="1"/>
              <a:t>pSM</a:t>
            </a:r>
            <a:r>
              <a:rPr lang="en-US" altLang="ko-KR" dirty="0"/>
              <a:t>, N0/stage I)</a:t>
            </a:r>
          </a:p>
          <a:p>
            <a:endParaRPr lang="en-US" altLang="ko-KR" dirty="0"/>
          </a:p>
          <a:p>
            <a:r>
              <a:rPr lang="en-US" altLang="ko-KR" dirty="0"/>
              <a:t>In a follow-up CT 3 months postoperatively, no difference was found in the diameter of the nodule in the middle mediastinum.</a:t>
            </a:r>
          </a:p>
          <a:p>
            <a:endParaRPr lang="en-US" altLang="ko-KR" dirty="0"/>
          </a:p>
          <a:p>
            <a:r>
              <a:rPr lang="en-US" altLang="ko-KR" dirty="0"/>
              <a:t>AB, stage II</a:t>
            </a:r>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22</a:t>
            </a:fld>
            <a:endParaRPr lang="ko-KR" altLang="en-US"/>
          </a:p>
        </p:txBody>
      </p:sp>
    </p:spTree>
    <p:extLst>
      <p:ext uri="{BB962C8B-B14F-4D97-AF65-F5344CB8AC3E}">
        <p14:creationId xmlns:p14="http://schemas.microsoft.com/office/powerpoint/2010/main" val="207224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9</a:t>
            </a:r>
            <a:r>
              <a:rPr lang="ko-KR" altLang="en-US" dirty="0"/>
              <a:t> 케이스에서는 진단하기 위한 충분한 </a:t>
            </a:r>
            <a:r>
              <a:rPr lang="en-US" altLang="ko-KR" dirty="0"/>
              <a:t>specimen</a:t>
            </a:r>
            <a:r>
              <a:rPr lang="ko-KR" altLang="en-US" dirty="0"/>
              <a:t>이 나오지 않아서 </a:t>
            </a:r>
            <a:r>
              <a:rPr lang="en-US" altLang="ko-KR" dirty="0"/>
              <a:t>The overall diagnostic yield was 93.6%</a:t>
            </a:r>
          </a:p>
          <a:p>
            <a:endParaRPr lang="en-US" altLang="ko-KR" dirty="0"/>
          </a:p>
          <a:p>
            <a:r>
              <a:rPr lang="ko-KR" altLang="en-US" dirty="0"/>
              <a:t>악성에서 </a:t>
            </a:r>
            <a:r>
              <a:rPr lang="ko-KR" altLang="en-US" dirty="0" err="1"/>
              <a:t>진단못한</a:t>
            </a:r>
            <a:r>
              <a:rPr lang="ko-KR" altLang="en-US" dirty="0"/>
              <a:t> </a:t>
            </a:r>
            <a:r>
              <a:rPr lang="en-US" altLang="ko-KR" dirty="0"/>
              <a:t>5</a:t>
            </a:r>
            <a:r>
              <a:rPr lang="ko-KR" altLang="en-US" dirty="0"/>
              <a:t>명이 </a:t>
            </a:r>
            <a:r>
              <a:rPr lang="ko-KR" altLang="en-US" dirty="0" err="1"/>
              <a:t>림포마</a:t>
            </a:r>
            <a:r>
              <a:rPr lang="ko-KR" altLang="en-US" dirty="0"/>
              <a:t> </a:t>
            </a:r>
            <a:r>
              <a:rPr lang="en-US" altLang="ko-KR" dirty="0"/>
              <a:t>4</a:t>
            </a:r>
            <a:r>
              <a:rPr lang="ko-KR" altLang="en-US" dirty="0"/>
              <a:t>명</a:t>
            </a:r>
            <a:r>
              <a:rPr lang="en-US" altLang="ko-KR" dirty="0"/>
              <a:t>,  </a:t>
            </a:r>
            <a:r>
              <a:rPr lang="ko-KR" altLang="en-US" dirty="0"/>
              <a:t> </a:t>
            </a:r>
            <a:r>
              <a:rPr lang="ko-KR" altLang="en-US" dirty="0" err="1"/>
              <a:t>비나인에서</a:t>
            </a:r>
            <a:r>
              <a:rPr lang="ko-KR" altLang="en-US" dirty="0"/>
              <a:t> </a:t>
            </a:r>
            <a:r>
              <a:rPr lang="ko-KR" altLang="en-US" dirty="0" err="1"/>
              <a:t>진단못한</a:t>
            </a:r>
            <a:r>
              <a:rPr lang="ko-KR" altLang="en-US" dirty="0"/>
              <a:t> </a:t>
            </a:r>
            <a:r>
              <a:rPr lang="en-US" altLang="ko-KR" dirty="0"/>
              <a:t>4</a:t>
            </a:r>
            <a:r>
              <a:rPr lang="ko-KR" altLang="en-US" dirty="0"/>
              <a:t>명 </a:t>
            </a:r>
            <a:r>
              <a:rPr lang="en-US" altLang="ko-KR" dirty="0"/>
              <a:t>– sarcoidosis 52/55 3</a:t>
            </a:r>
            <a:r>
              <a:rPr lang="ko-KR" altLang="en-US" dirty="0"/>
              <a:t>명</a:t>
            </a:r>
            <a:r>
              <a:rPr lang="en-US" altLang="ko-KR" dirty="0"/>
              <a:t>, neurogenic tumor 1</a:t>
            </a:r>
            <a:r>
              <a:rPr lang="ko-KR" altLang="en-US" dirty="0"/>
              <a:t>명</a:t>
            </a:r>
            <a:r>
              <a:rPr lang="en-US" altLang="ko-KR" dirty="0"/>
              <a:t>.</a:t>
            </a:r>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24</a:t>
            </a:fld>
            <a:endParaRPr lang="ko-KR" altLang="en-US"/>
          </a:p>
        </p:txBody>
      </p:sp>
    </p:spTree>
    <p:extLst>
      <p:ext uri="{BB962C8B-B14F-4D97-AF65-F5344CB8AC3E}">
        <p14:creationId xmlns:p14="http://schemas.microsoft.com/office/powerpoint/2010/main" val="843405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2</a:t>
            </a:r>
            <a:r>
              <a:rPr lang="ko-KR" altLang="en-US" dirty="0"/>
              <a:t>년간 </a:t>
            </a:r>
            <a:r>
              <a:rPr lang="en-US" altLang="ko-KR" dirty="0"/>
              <a:t>777</a:t>
            </a:r>
            <a:r>
              <a:rPr lang="ko-KR" altLang="en-US" dirty="0"/>
              <a:t>명 시행한 </a:t>
            </a:r>
            <a:r>
              <a:rPr lang="en-US" altLang="ko-KR" dirty="0"/>
              <a:t>EBUS</a:t>
            </a:r>
            <a:r>
              <a:rPr lang="ko-KR" altLang="en-US" dirty="0"/>
              <a:t>환자중에서 </a:t>
            </a:r>
            <a:r>
              <a:rPr lang="en-US" altLang="ko-KR" dirty="0" err="1"/>
              <a:t>extrathoracic</a:t>
            </a:r>
            <a:r>
              <a:rPr lang="en-US" altLang="ko-KR" dirty="0"/>
              <a:t> </a:t>
            </a:r>
            <a:r>
              <a:rPr lang="en-US" altLang="ko-KR" dirty="0" err="1"/>
              <a:t>malignanc</a:t>
            </a:r>
            <a:r>
              <a:rPr lang="ko-KR" altLang="en-US" dirty="0"/>
              <a:t>의 병력이 있거나 </a:t>
            </a:r>
            <a:r>
              <a:rPr lang="en-US" altLang="ko-KR" dirty="0"/>
              <a:t>thoracic lesion</a:t>
            </a:r>
            <a:r>
              <a:rPr lang="ko-KR" altLang="en-US" dirty="0"/>
              <a:t>없이 </a:t>
            </a:r>
            <a:r>
              <a:rPr lang="en-US" altLang="ko-KR" dirty="0"/>
              <a:t>MUO</a:t>
            </a:r>
            <a:r>
              <a:rPr lang="ko-KR" altLang="en-US" dirty="0"/>
              <a:t>가 의심되는 </a:t>
            </a:r>
            <a:r>
              <a:rPr lang="en-US" altLang="ko-KR" dirty="0"/>
              <a:t>59</a:t>
            </a:r>
            <a:r>
              <a:rPr lang="ko-KR" altLang="en-US" dirty="0"/>
              <a:t>명을 대상으로</a:t>
            </a:r>
            <a:endParaRPr lang="en-US" altLang="ko-KR" dirty="0"/>
          </a:p>
          <a:p>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25</a:t>
            </a:fld>
            <a:endParaRPr lang="ko-KR" altLang="en-US"/>
          </a:p>
        </p:txBody>
      </p:sp>
    </p:spTree>
    <p:extLst>
      <p:ext uri="{BB962C8B-B14F-4D97-AF65-F5344CB8AC3E}">
        <p14:creationId xmlns:p14="http://schemas.microsoft.com/office/powerpoint/2010/main" val="1002559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28</a:t>
            </a:fld>
            <a:endParaRPr lang="ko-KR" altLang="en-US"/>
          </a:p>
        </p:txBody>
      </p:sp>
    </p:spTree>
    <p:extLst>
      <p:ext uri="{BB962C8B-B14F-4D97-AF65-F5344CB8AC3E}">
        <p14:creationId xmlns:p14="http://schemas.microsoft.com/office/powerpoint/2010/main" val="791677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kern="1200" dirty="0">
                <a:solidFill>
                  <a:schemeClr val="tx1"/>
                </a:solidFill>
                <a:effectLst/>
                <a:latin typeface="+mn-lt"/>
                <a:ea typeface="+mn-ea"/>
                <a:cs typeface="+mn-cs"/>
              </a:rPr>
              <a:t>A 73 year old woman was admitted to hospital because of an anterior mediastinal mass. For definite diagnosis, needle biopsy was performed under fluoroscopic observation. The histopathological diagnosis was thymoma and combination chemotherapy was given. The </a:t>
            </a:r>
            <a:r>
              <a:rPr lang="en-US" altLang="ko-KR" sz="1200" b="0" i="0" kern="1200" dirty="0" err="1">
                <a:solidFill>
                  <a:schemeClr val="tx1"/>
                </a:solidFill>
                <a:effectLst/>
                <a:latin typeface="+mn-lt"/>
                <a:ea typeface="+mn-ea"/>
                <a:cs typeface="+mn-cs"/>
              </a:rPr>
              <a:t>tumour</a:t>
            </a:r>
            <a:r>
              <a:rPr lang="en-US" altLang="ko-KR" sz="1200" b="0" i="0" kern="1200" dirty="0">
                <a:solidFill>
                  <a:schemeClr val="tx1"/>
                </a:solidFill>
                <a:effectLst/>
                <a:latin typeface="+mn-lt"/>
                <a:ea typeface="+mn-ea"/>
                <a:cs typeface="+mn-cs"/>
              </a:rPr>
              <a:t> almost completely disappeared and the patient was discharged. But the </a:t>
            </a:r>
            <a:r>
              <a:rPr lang="en-US" altLang="ko-KR" sz="1200" b="0" i="0" kern="1200" dirty="0" err="1">
                <a:solidFill>
                  <a:schemeClr val="tx1"/>
                </a:solidFill>
                <a:effectLst/>
                <a:latin typeface="+mn-lt"/>
                <a:ea typeface="+mn-ea"/>
                <a:cs typeface="+mn-cs"/>
              </a:rPr>
              <a:t>tumour</a:t>
            </a:r>
            <a:r>
              <a:rPr lang="en-US" altLang="ko-KR" sz="1200" b="0" i="0" kern="1200" dirty="0">
                <a:solidFill>
                  <a:schemeClr val="tx1"/>
                </a:solidFill>
                <a:effectLst/>
                <a:latin typeface="+mn-lt"/>
                <a:ea typeface="+mn-ea"/>
                <a:cs typeface="+mn-cs"/>
              </a:rPr>
              <a:t> recurred in the left anterior chest wall four months later. It is suggested that the thymoma tissue had been implanted in the needle tract. 6</a:t>
            </a:r>
            <a:r>
              <a:rPr lang="ko-KR" altLang="en-US" sz="1200" b="0" i="0" kern="1200" dirty="0">
                <a:solidFill>
                  <a:schemeClr val="tx1"/>
                </a:solidFill>
                <a:effectLst/>
                <a:latin typeface="+mn-lt"/>
                <a:ea typeface="+mn-ea"/>
                <a:cs typeface="+mn-cs"/>
              </a:rPr>
              <a:t>개월치료</a:t>
            </a:r>
            <a:r>
              <a:rPr lang="en-US" altLang="ko-KR" sz="1200" b="0" i="0" kern="1200" dirty="0">
                <a:solidFill>
                  <a:schemeClr val="tx1"/>
                </a:solidFill>
                <a:effectLst/>
                <a:latin typeface="+mn-lt"/>
                <a:ea typeface="+mn-ea"/>
                <a:cs typeface="+mn-cs"/>
              </a:rPr>
              <a:t>, 4</a:t>
            </a:r>
            <a:r>
              <a:rPr lang="ko-KR" altLang="en-US" sz="1200" b="0" i="0" kern="1200" dirty="0">
                <a:solidFill>
                  <a:schemeClr val="tx1"/>
                </a:solidFill>
                <a:effectLst/>
                <a:latin typeface="+mn-lt"/>
                <a:ea typeface="+mn-ea"/>
                <a:cs typeface="+mn-cs"/>
              </a:rPr>
              <a:t>개월 후에 발생</a:t>
            </a:r>
            <a:endParaRPr lang="en-US" altLang="ko-KR" sz="1200" b="0" i="0" kern="1200" dirty="0">
              <a:solidFill>
                <a:schemeClr val="tx1"/>
              </a:solidFill>
              <a:effectLst/>
              <a:latin typeface="+mn-lt"/>
              <a:ea typeface="+mn-ea"/>
              <a:cs typeface="+mn-cs"/>
            </a:endParaRPr>
          </a:p>
          <a:p>
            <a:endParaRPr lang="en-US" altLang="ko-KR" sz="1200" b="0" i="0" kern="1200" dirty="0">
              <a:solidFill>
                <a:schemeClr val="tx1"/>
              </a:solidFill>
              <a:effectLst/>
              <a:latin typeface="+mn-lt"/>
              <a:ea typeface="+mn-ea"/>
              <a:cs typeface="+mn-cs"/>
            </a:endParaRPr>
          </a:p>
          <a:p>
            <a:r>
              <a:rPr lang="en-US" altLang="ko-KR" sz="1200" b="0" i="0" kern="1200" dirty="0">
                <a:solidFill>
                  <a:schemeClr val="tx1"/>
                </a:solidFill>
                <a:effectLst/>
                <a:latin typeface="+mn-lt"/>
                <a:ea typeface="+mn-ea"/>
                <a:cs typeface="+mn-cs"/>
              </a:rPr>
              <a:t>A 53-year-old man was admitted to hospital because of an anterior mediastinal mass. For definite diagnosis, needle biopsy was performed under ultrasonic examination. The histopathological diagnosis was thymoma and </a:t>
            </a:r>
            <a:r>
              <a:rPr lang="en-US" altLang="ko-KR" sz="1200" b="0" i="0" kern="1200" dirty="0" err="1">
                <a:solidFill>
                  <a:schemeClr val="tx1"/>
                </a:solidFill>
                <a:effectLst/>
                <a:latin typeface="+mn-lt"/>
                <a:ea typeface="+mn-ea"/>
                <a:cs typeface="+mn-cs"/>
              </a:rPr>
              <a:t>thymo</a:t>
            </a:r>
            <a:r>
              <a:rPr lang="en-US" altLang="ko-KR" sz="1200" b="0" i="0" kern="1200" dirty="0">
                <a:solidFill>
                  <a:schemeClr val="tx1"/>
                </a:solidFill>
                <a:effectLst/>
                <a:latin typeface="+mn-lt"/>
                <a:ea typeface="+mn-ea"/>
                <a:cs typeface="+mn-cs"/>
              </a:rPr>
              <a:t>-thymectomy was performed. The tumor recurred in the right anterior chest wall 10 years later. It is suggested that the thymoma tissue had been implanted in the needle tract. To our knowledge, this is the 2nd reported case of thymoma which has been implanted in the needle tract.</a:t>
            </a:r>
          </a:p>
          <a:p>
            <a:endParaRPr lang="en-US" altLang="ko-KR" sz="1200" b="0" i="0" kern="1200" dirty="0">
              <a:solidFill>
                <a:schemeClr val="tx1"/>
              </a:solidFill>
              <a:effectLst/>
              <a:latin typeface="+mn-lt"/>
              <a:ea typeface="+mn-ea"/>
              <a:cs typeface="+mn-cs"/>
            </a:endParaRPr>
          </a:p>
          <a:p>
            <a:r>
              <a:rPr lang="en-US" altLang="ko-KR" dirty="0"/>
              <a:t>We present a case of local seeding into the chest wall, presenting 12 years after core needle biopsy and complete excision of the mediastinal tumor. We draw attention to the malignant clinical behavior of some benign stage I thymomas. (Ann</a:t>
            </a:r>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29</a:t>
            </a:fld>
            <a:endParaRPr lang="ko-KR" altLang="en-US"/>
          </a:p>
        </p:txBody>
      </p:sp>
    </p:spTree>
    <p:extLst>
      <p:ext uri="{BB962C8B-B14F-4D97-AF65-F5344CB8AC3E}">
        <p14:creationId xmlns:p14="http://schemas.microsoft.com/office/powerpoint/2010/main" val="396652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마사오카</a:t>
            </a:r>
            <a:r>
              <a:rPr lang="ko-KR" altLang="en-US" dirty="0"/>
              <a:t> 병기</a:t>
            </a:r>
            <a:r>
              <a:rPr lang="en-US" altLang="ko-KR" dirty="0"/>
              <a:t>: </a:t>
            </a:r>
            <a:r>
              <a:rPr lang="ko-KR" altLang="en-US" dirty="0"/>
              <a:t>임상병기라고 잘 부르고</a:t>
            </a:r>
            <a:r>
              <a:rPr lang="en-US" altLang="ko-KR" dirty="0"/>
              <a:t>, </a:t>
            </a:r>
            <a:r>
              <a:rPr lang="ko-KR" altLang="en-US" dirty="0"/>
              <a:t>종양의 피막 침습여부가 주된 </a:t>
            </a:r>
            <a:r>
              <a:rPr lang="ko-KR" altLang="en-US" dirty="0" err="1"/>
              <a:t>기준이되고</a:t>
            </a:r>
            <a:endParaRPr lang="en-US" altLang="ko-KR" dirty="0"/>
          </a:p>
          <a:p>
            <a:r>
              <a:rPr lang="en-US" altLang="ko-KR" dirty="0"/>
              <a:t>1999</a:t>
            </a:r>
            <a:r>
              <a:rPr lang="ko-KR" altLang="en-US" dirty="0"/>
              <a:t>년에 </a:t>
            </a:r>
            <a:r>
              <a:rPr lang="en-US" altLang="ko-KR" dirty="0"/>
              <a:t>A,AB, B1,b2,b3</a:t>
            </a:r>
            <a:r>
              <a:rPr lang="ko-KR" altLang="en-US" dirty="0"/>
              <a:t>를 </a:t>
            </a:r>
            <a:r>
              <a:rPr lang="ko-KR" altLang="en-US" dirty="0" err="1"/>
              <a:t>흉선종</a:t>
            </a:r>
            <a:r>
              <a:rPr lang="en-US" altLang="ko-KR" dirty="0"/>
              <a:t>/ C</a:t>
            </a:r>
            <a:r>
              <a:rPr lang="ko-KR" altLang="en-US" dirty="0"/>
              <a:t>를 흉선암으로 분류하였으나  </a:t>
            </a:r>
            <a:r>
              <a:rPr lang="en-US" altLang="ko-KR" dirty="0"/>
              <a:t>2015</a:t>
            </a:r>
            <a:r>
              <a:rPr lang="ko-KR" altLang="en-US" dirty="0"/>
              <a:t>년에 마지막으로 개정된 </a:t>
            </a:r>
            <a:r>
              <a:rPr lang="en-US" altLang="ko-KR" dirty="0"/>
              <a:t>WHO </a:t>
            </a:r>
            <a:r>
              <a:rPr lang="ko-KR" altLang="en-US" dirty="0"/>
              <a:t>세포조직학적 분류의 경우에는 </a:t>
            </a:r>
            <a:r>
              <a:rPr lang="en-US" altLang="ko-KR" dirty="0"/>
              <a:t>type</a:t>
            </a:r>
          </a:p>
          <a:p>
            <a:endParaRPr lang="en-US" altLang="ko-KR" dirty="0"/>
          </a:p>
          <a:p>
            <a:endParaRPr lang="en-US" altLang="ko-KR" dirty="0"/>
          </a:p>
          <a:p>
            <a:r>
              <a:rPr lang="en-US" altLang="ko-KR" dirty="0"/>
              <a:t>Type A</a:t>
            </a:r>
            <a:r>
              <a:rPr lang="ko-KR" altLang="en-US" dirty="0"/>
              <a:t>는 종양구성의 대부분이 흉선 상피세포로 이루어져 있으며 상피세포의 모양이 방 추형</a:t>
            </a:r>
            <a:r>
              <a:rPr lang="en-US" altLang="ko-KR" dirty="0"/>
              <a:t>(spindle shape)</a:t>
            </a:r>
            <a:r>
              <a:rPr lang="ko-KR" altLang="en-US" dirty="0"/>
              <a:t>이거나 타원형</a:t>
            </a:r>
            <a:r>
              <a:rPr lang="en-US" altLang="ko-KR" dirty="0"/>
              <a:t>(oval shape)</a:t>
            </a:r>
            <a:r>
              <a:rPr lang="ko-KR" altLang="en-US" dirty="0"/>
              <a:t>이면서 핵의 이상</a:t>
            </a:r>
            <a:r>
              <a:rPr lang="en-US" altLang="ko-KR" dirty="0"/>
              <a:t>(nuclear atypia)</a:t>
            </a:r>
            <a:r>
              <a:rPr lang="ko-KR" altLang="en-US" dirty="0"/>
              <a:t>을 보이지 않는 경우에 해당한다</a:t>
            </a:r>
            <a:r>
              <a:rPr lang="en-US" altLang="ko-KR" dirty="0"/>
              <a:t>. </a:t>
            </a:r>
          </a:p>
          <a:p>
            <a:endParaRPr lang="en-US" altLang="ko-KR" dirty="0"/>
          </a:p>
          <a:p>
            <a:r>
              <a:rPr lang="en-US" altLang="ko-KR" dirty="0"/>
              <a:t>Type A</a:t>
            </a:r>
            <a:r>
              <a:rPr lang="ko-KR" altLang="en-US" dirty="0"/>
              <a:t>의 조직유형에 더하여 림프구가 풍부한 흉선피질과 유 사한 부분이 관찰될 때 </a:t>
            </a:r>
            <a:r>
              <a:rPr lang="en-US" altLang="ko-KR" dirty="0"/>
              <a:t>type AB</a:t>
            </a:r>
            <a:r>
              <a:rPr lang="ko-KR" altLang="en-US" dirty="0"/>
              <a:t>로 분류하였다</a:t>
            </a:r>
            <a:r>
              <a:rPr lang="en-US" altLang="ko-KR" dirty="0"/>
              <a:t>. </a:t>
            </a:r>
          </a:p>
          <a:p>
            <a:endParaRPr lang="en-US" altLang="ko-KR" dirty="0"/>
          </a:p>
          <a:p>
            <a:r>
              <a:rPr lang="en-US" altLang="ko-KR" dirty="0"/>
              <a:t>Type B1</a:t>
            </a:r>
            <a:r>
              <a:rPr lang="ko-KR" altLang="en-US" dirty="0"/>
              <a:t>의 형태학적 특징은 정상적인 흉선 피질과 유사하며</a:t>
            </a:r>
            <a:r>
              <a:rPr lang="en-US" altLang="ko-KR" dirty="0"/>
              <a:t>, </a:t>
            </a:r>
            <a:r>
              <a:rPr lang="ko-KR" altLang="en-US" dirty="0"/>
              <a:t>부분적 으로 수질분화</a:t>
            </a:r>
            <a:r>
              <a:rPr lang="en-US" altLang="ko-KR" dirty="0"/>
              <a:t>(medullary differentiation)</a:t>
            </a:r>
            <a:r>
              <a:rPr lang="ko-KR" altLang="en-US" dirty="0"/>
              <a:t>나 </a:t>
            </a:r>
            <a:r>
              <a:rPr lang="en-US" altLang="ko-KR" dirty="0"/>
              <a:t>Hassall corpuscle </a:t>
            </a:r>
            <a:r>
              <a:rPr lang="ko-KR" altLang="en-US" dirty="0"/>
              <a:t>이 존재하였다</a:t>
            </a:r>
            <a:r>
              <a:rPr lang="en-US" altLang="ko-KR" dirty="0"/>
              <a:t>. </a:t>
            </a:r>
            <a:r>
              <a:rPr lang="ko-KR" altLang="en-US" dirty="0"/>
              <a:t>또한 종양 상피세포는 아주 미미한 비정 형</a:t>
            </a:r>
            <a:r>
              <a:rPr lang="en-US" altLang="ko-KR" dirty="0"/>
              <a:t>(atypia)</a:t>
            </a:r>
            <a:r>
              <a:rPr lang="ko-KR" altLang="en-US" dirty="0"/>
              <a:t>을 보이며 작거나 중간 크기의 핵과 작은 </a:t>
            </a:r>
            <a:r>
              <a:rPr lang="ko-KR" altLang="en-US" dirty="0" err="1"/>
              <a:t>핵질</a:t>
            </a:r>
            <a:r>
              <a:rPr lang="ko-KR" altLang="en-US" dirty="0"/>
              <a:t> </a:t>
            </a:r>
            <a:r>
              <a:rPr lang="en-US" altLang="ko-KR" dirty="0"/>
              <a:t>(nucleolus)</a:t>
            </a:r>
            <a:r>
              <a:rPr lang="ko-KR" altLang="en-US" dirty="0"/>
              <a:t>을 가지고 있었다</a:t>
            </a:r>
            <a:r>
              <a:rPr lang="en-US" altLang="ko-KR" dirty="0"/>
              <a:t>. </a:t>
            </a:r>
          </a:p>
          <a:p>
            <a:endParaRPr lang="en-US" altLang="ko-KR" dirty="0"/>
          </a:p>
          <a:p>
            <a:endParaRPr lang="en-US" altLang="ko-KR" dirty="0"/>
          </a:p>
          <a:p>
            <a:r>
              <a:rPr lang="en-US" altLang="ko-KR" dirty="0"/>
              <a:t>Type B2</a:t>
            </a:r>
            <a:r>
              <a:rPr lang="ko-KR" altLang="en-US" dirty="0"/>
              <a:t>는 핵의 염색질이 연 하고 다각형인 종양 상피세포를 특징으로 하며</a:t>
            </a:r>
            <a:r>
              <a:rPr lang="en-US" altLang="ko-KR" dirty="0"/>
              <a:t>, </a:t>
            </a:r>
            <a:r>
              <a:rPr lang="ko-KR" altLang="en-US" dirty="0"/>
              <a:t>이 림프 구 사이에 산재되어 있거나 부분적으로 군집을 형성하고 있었다</a:t>
            </a:r>
            <a:r>
              <a:rPr lang="en-US" altLang="ko-KR" dirty="0"/>
              <a:t>. </a:t>
            </a:r>
            <a:r>
              <a:rPr lang="ko-KR" altLang="en-US" dirty="0"/>
              <a:t>종양 상피세포는 </a:t>
            </a:r>
            <a:r>
              <a:rPr lang="en-US" altLang="ko-KR" dirty="0"/>
              <a:t>type B1</a:t>
            </a:r>
            <a:r>
              <a:rPr lang="ko-KR" altLang="en-US" dirty="0"/>
              <a:t>과 확연하게 구분되는 핵 의 비정형을 가지며 </a:t>
            </a:r>
            <a:r>
              <a:rPr lang="ko-KR" altLang="en-US" dirty="0" err="1"/>
              <a:t>소포성</a:t>
            </a:r>
            <a:r>
              <a:rPr lang="en-US" altLang="ko-KR" dirty="0"/>
              <a:t>(vesicular)</a:t>
            </a:r>
            <a:r>
              <a:rPr lang="ko-KR" altLang="en-US" dirty="0"/>
              <a:t>의 큰 핵을 가졌다</a:t>
            </a:r>
            <a:r>
              <a:rPr lang="en-US" altLang="ko-KR" dirty="0"/>
              <a:t>. </a:t>
            </a:r>
          </a:p>
          <a:p>
            <a:endParaRPr lang="en-US" altLang="ko-KR" dirty="0"/>
          </a:p>
          <a:p>
            <a:r>
              <a:rPr lang="en-US" altLang="ko-KR" dirty="0"/>
              <a:t>Type B3</a:t>
            </a:r>
            <a:r>
              <a:rPr lang="ko-KR" altLang="en-US" dirty="0"/>
              <a:t>는 대부분의 </a:t>
            </a:r>
            <a:r>
              <a:rPr lang="ko-KR" altLang="en-US" dirty="0" err="1"/>
              <a:t>종양상피세포와</a:t>
            </a:r>
            <a:r>
              <a:rPr lang="ko-KR" altLang="en-US" dirty="0"/>
              <a:t> 소수의 림프구가 혼 </a:t>
            </a:r>
            <a:r>
              <a:rPr lang="ko-KR" altLang="en-US" dirty="0" err="1"/>
              <a:t>재되어</a:t>
            </a:r>
            <a:r>
              <a:rPr lang="ko-KR" altLang="en-US" dirty="0"/>
              <a:t> 있는 형태로 종양세포는 투명하거나 </a:t>
            </a:r>
            <a:r>
              <a:rPr lang="ko-KR" altLang="en-US" dirty="0" err="1"/>
              <a:t>호산성</a:t>
            </a:r>
            <a:r>
              <a:rPr lang="ko-KR" altLang="en-US" dirty="0"/>
              <a:t> </a:t>
            </a:r>
            <a:r>
              <a:rPr lang="en-US" altLang="ko-KR" dirty="0"/>
              <a:t>(eosinophilic)</a:t>
            </a:r>
            <a:r>
              <a:rPr lang="ko-KR" altLang="en-US" dirty="0"/>
              <a:t>의 세포질을 가지며 </a:t>
            </a:r>
            <a:r>
              <a:rPr lang="ko-KR" altLang="en-US" dirty="0" err="1"/>
              <a:t>소엽</a:t>
            </a:r>
            <a:r>
              <a:rPr lang="en-US" altLang="ko-KR" dirty="0"/>
              <a:t>(lobule)</a:t>
            </a:r>
            <a:r>
              <a:rPr lang="ko-KR" altLang="en-US" dirty="0"/>
              <a:t>을 형성하는 특징이 있었다</a:t>
            </a:r>
            <a:r>
              <a:rPr lang="en-US" altLang="ko-KR" dirty="0"/>
              <a:t>. </a:t>
            </a:r>
          </a:p>
          <a:p>
            <a:endParaRPr lang="en-US" altLang="ko-KR" dirty="0"/>
          </a:p>
          <a:p>
            <a:endParaRPr lang="en-US" altLang="ko-KR" dirty="0"/>
          </a:p>
          <a:p>
            <a:r>
              <a:rPr lang="en-US" altLang="ko-KR" dirty="0"/>
              <a:t>Type C</a:t>
            </a:r>
            <a:r>
              <a:rPr lang="ko-KR" altLang="en-US" dirty="0"/>
              <a:t>는 흉선 </a:t>
            </a:r>
            <a:r>
              <a:rPr lang="ko-KR" altLang="en-US" dirty="0" err="1"/>
              <a:t>암종</a:t>
            </a:r>
            <a:r>
              <a:rPr lang="en-US" altLang="ko-KR" dirty="0"/>
              <a:t>(thymic carcinoma)</a:t>
            </a:r>
            <a:r>
              <a:rPr lang="ko-KR" altLang="en-US" dirty="0"/>
              <a:t>으로 다른 흉선종과 확연히 구별되는 세포이상과 유사분열 </a:t>
            </a:r>
            <a:r>
              <a:rPr lang="en-US" altLang="ko-KR" dirty="0"/>
              <a:t>(mitosis)</a:t>
            </a:r>
            <a:r>
              <a:rPr lang="ko-KR" altLang="en-US" dirty="0"/>
              <a:t>을 보였으며 림프구나 형질세포</a:t>
            </a:r>
            <a:r>
              <a:rPr lang="en-US" altLang="ko-KR" dirty="0"/>
              <a:t>(plasma cell)</a:t>
            </a:r>
            <a:r>
              <a:rPr lang="ko-KR" altLang="en-US" dirty="0"/>
              <a:t>는 종 양 주변부와 </a:t>
            </a:r>
            <a:r>
              <a:rPr lang="ko-KR" altLang="en-US" dirty="0" err="1"/>
              <a:t>종괴의</a:t>
            </a:r>
            <a:r>
              <a:rPr lang="ko-KR" altLang="en-US" dirty="0"/>
              <a:t> </a:t>
            </a:r>
            <a:r>
              <a:rPr lang="ko-KR" altLang="en-US" dirty="0" err="1"/>
              <a:t>소엽</a:t>
            </a:r>
            <a:r>
              <a:rPr lang="ko-KR" altLang="en-US" dirty="0"/>
              <a:t> 사이에 분포하는 양상을 나타냈 다</a:t>
            </a:r>
            <a:r>
              <a:rPr lang="en-US" altLang="ko-KR" dirty="0"/>
              <a:t>.</a:t>
            </a:r>
          </a:p>
          <a:p>
            <a:r>
              <a:rPr lang="en-US" altLang="ko-KR" dirty="0"/>
              <a:t>Thymic carcinoma Squamous cell carcinoma Basaloid carcinoma Mucoepidermoid carcinoma Lymphoepithelioma-like carcinoma Clear cell carcinoma </a:t>
            </a:r>
            <a:r>
              <a:rPr lang="en-US" altLang="ko-KR" dirty="0" err="1"/>
              <a:t>Sarcomatoid</a:t>
            </a:r>
            <a:r>
              <a:rPr lang="en-US" altLang="ko-KR" dirty="0"/>
              <a:t> carcinoma</a:t>
            </a:r>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32</a:t>
            </a:fld>
            <a:endParaRPr lang="ko-KR" altLang="en-US"/>
          </a:p>
        </p:txBody>
      </p:sp>
    </p:spTree>
    <p:extLst>
      <p:ext uri="{BB962C8B-B14F-4D97-AF65-F5344CB8AC3E}">
        <p14:creationId xmlns:p14="http://schemas.microsoft.com/office/powerpoint/2010/main" val="720154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pt-BR" altLang="ko-KR" dirty="0"/>
              <a:t>R0 = no residual tumor, R1 = microscopic residual tumor, R2 = macroscopic residual tumor</a:t>
            </a:r>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37</a:t>
            </a:fld>
            <a:endParaRPr lang="ko-KR" altLang="en-US"/>
          </a:p>
        </p:txBody>
      </p:sp>
    </p:spTree>
    <p:extLst>
      <p:ext uri="{BB962C8B-B14F-4D97-AF65-F5344CB8AC3E}">
        <p14:creationId xmlns:p14="http://schemas.microsoft.com/office/powerpoint/2010/main" val="321588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21*16</a:t>
            </a:r>
          </a:p>
          <a:p>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4</a:t>
            </a:fld>
            <a:endParaRPr lang="ko-KR" altLang="en-US"/>
          </a:p>
        </p:txBody>
      </p:sp>
    </p:spTree>
    <p:extLst>
      <p:ext uri="{BB962C8B-B14F-4D97-AF65-F5344CB8AC3E}">
        <p14:creationId xmlns:p14="http://schemas.microsoft.com/office/powerpoint/2010/main" val="17453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effectLst/>
              </a:rPr>
              <a:t>CT of the chest, pre- and post-contrast with MPR.</a:t>
            </a:r>
            <a:br>
              <a:rPr lang="en-US" altLang="ko-KR" dirty="0">
                <a:effectLst/>
              </a:rPr>
            </a:br>
            <a:br>
              <a:rPr lang="en-US" altLang="ko-KR" dirty="0">
                <a:effectLst/>
              </a:rPr>
            </a:br>
            <a:r>
              <a:rPr lang="en-US" altLang="ko-KR" dirty="0">
                <a:effectLst/>
              </a:rPr>
              <a:t>    Both apex</a:t>
            </a:r>
            <a:r>
              <a:rPr lang="ko-KR" altLang="en-US" dirty="0">
                <a:effectLst/>
              </a:rPr>
              <a:t>에 </a:t>
            </a:r>
            <a:r>
              <a:rPr lang="en-US" altLang="ko-KR" dirty="0">
                <a:effectLst/>
              </a:rPr>
              <a:t>subpleural </a:t>
            </a:r>
            <a:r>
              <a:rPr lang="en-US" altLang="ko-KR" dirty="0" err="1">
                <a:effectLst/>
              </a:rPr>
              <a:t>bullla</a:t>
            </a:r>
            <a:r>
              <a:rPr lang="ko-KR" altLang="en-US" dirty="0">
                <a:effectLst/>
              </a:rPr>
              <a:t>가 여러 개 보입니다</a:t>
            </a:r>
            <a:r>
              <a:rPr lang="en-US" altLang="ko-KR" dirty="0">
                <a:effectLst/>
              </a:rPr>
              <a:t>.</a:t>
            </a:r>
            <a:br>
              <a:rPr lang="en-US" altLang="ko-KR" dirty="0">
                <a:effectLst/>
              </a:rPr>
            </a:br>
            <a:r>
              <a:rPr lang="en-US" altLang="ko-KR" dirty="0">
                <a:effectLst/>
              </a:rPr>
              <a:t>    Right lower paratracheal adenopathy</a:t>
            </a:r>
            <a:r>
              <a:rPr lang="ko-KR" altLang="en-US" dirty="0">
                <a:effectLst/>
              </a:rPr>
              <a:t>가 보입니다</a:t>
            </a:r>
            <a:r>
              <a:rPr lang="en-US" altLang="ko-KR" dirty="0">
                <a:effectLst/>
              </a:rPr>
              <a:t>.; reactive nodes.</a:t>
            </a:r>
            <a:br>
              <a:rPr lang="en-US" altLang="ko-KR" dirty="0">
                <a:effectLst/>
              </a:rPr>
            </a:br>
            <a:r>
              <a:rPr lang="en-US" altLang="ko-KR" dirty="0">
                <a:effectLst/>
              </a:rPr>
              <a:t>    Chest wall</a:t>
            </a:r>
            <a:r>
              <a:rPr lang="ko-KR" altLang="en-US" dirty="0">
                <a:effectLst/>
              </a:rPr>
              <a:t>에 이상 소견이 없습니다</a:t>
            </a:r>
            <a:r>
              <a:rPr lang="en-US" altLang="ko-KR" dirty="0">
                <a:effectLst/>
              </a:rPr>
              <a:t>.</a:t>
            </a:r>
            <a:br>
              <a:rPr lang="en-US" altLang="ko-KR" dirty="0">
                <a:effectLst/>
              </a:rPr>
            </a:br>
            <a:r>
              <a:rPr lang="en-US" altLang="ko-KR" dirty="0">
                <a:effectLst/>
              </a:rPr>
              <a:t>    Upper abdomen</a:t>
            </a:r>
            <a:r>
              <a:rPr lang="ko-KR" altLang="en-US" dirty="0">
                <a:effectLst/>
              </a:rPr>
              <a:t>에 이상 소견이 없습니다</a:t>
            </a:r>
            <a:r>
              <a:rPr lang="en-US" altLang="ko-KR" dirty="0">
                <a:effectLst/>
              </a:rPr>
              <a:t>.</a:t>
            </a:r>
            <a:br>
              <a:rPr lang="en-US" altLang="ko-KR" dirty="0">
                <a:effectLst/>
              </a:rPr>
            </a:br>
            <a:br>
              <a:rPr lang="en-US" altLang="ko-KR" dirty="0">
                <a:effectLst/>
              </a:rPr>
            </a:br>
            <a:r>
              <a:rPr lang="en-US" altLang="ko-KR" dirty="0">
                <a:effectLst/>
              </a:rPr>
              <a:t>Conclusion: Both apical bullae.</a:t>
            </a:r>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5</a:t>
            </a:fld>
            <a:endParaRPr lang="ko-KR" altLang="en-US"/>
          </a:p>
        </p:txBody>
      </p:sp>
    </p:spTree>
    <p:extLst>
      <p:ext uri="{BB962C8B-B14F-4D97-AF65-F5344CB8AC3E}">
        <p14:creationId xmlns:p14="http://schemas.microsoft.com/office/powerpoint/2010/main" val="4143105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effectLst/>
            </a:endParaRPr>
          </a:p>
          <a:p>
            <a:r>
              <a:rPr lang="en-US" altLang="ko-KR" dirty="0">
                <a:effectLst/>
              </a:rPr>
              <a:t>Finding&gt;</a:t>
            </a:r>
            <a:br>
              <a:rPr lang="en-US" altLang="ko-KR" dirty="0">
                <a:effectLst/>
              </a:rPr>
            </a:br>
            <a:r>
              <a:rPr lang="en-US" altLang="ko-KR" dirty="0">
                <a:effectLst/>
              </a:rPr>
              <a:t>Mediastinal upper and lower right paratracheal area</a:t>
            </a:r>
            <a:r>
              <a:rPr lang="ko-KR" altLang="en-US" dirty="0">
                <a:effectLst/>
              </a:rPr>
              <a:t>에서 </a:t>
            </a:r>
            <a:r>
              <a:rPr lang="en-US" altLang="ko-KR" dirty="0">
                <a:effectLst/>
              </a:rPr>
              <a:t>hypermetabolic LNs</a:t>
            </a:r>
            <a:r>
              <a:rPr lang="ko-KR" altLang="en-US" dirty="0">
                <a:effectLst/>
              </a:rPr>
              <a:t>가 관찰됨</a:t>
            </a:r>
            <a:r>
              <a:rPr lang="en-US" altLang="ko-KR" dirty="0">
                <a:effectLst/>
              </a:rPr>
              <a:t>. </a:t>
            </a:r>
            <a:br>
              <a:rPr lang="en-US" altLang="ko-KR" dirty="0">
                <a:effectLst/>
              </a:rPr>
            </a:br>
            <a:br>
              <a:rPr lang="en-US" altLang="ko-KR" dirty="0">
                <a:effectLst/>
              </a:rPr>
            </a:br>
            <a:r>
              <a:rPr lang="en-US" altLang="ko-KR" dirty="0">
                <a:effectLst/>
              </a:rPr>
              <a:t>Mild diffuse hypermetabolic activity</a:t>
            </a:r>
            <a:r>
              <a:rPr lang="ko-KR" altLang="en-US" dirty="0">
                <a:effectLst/>
              </a:rPr>
              <a:t>가 </a:t>
            </a:r>
            <a:r>
              <a:rPr lang="en-US" altLang="ko-KR" dirty="0">
                <a:effectLst/>
              </a:rPr>
              <a:t>both thyroid glands</a:t>
            </a:r>
            <a:r>
              <a:rPr lang="ko-KR" altLang="en-US" dirty="0">
                <a:effectLst/>
              </a:rPr>
              <a:t>에서 관찰됨</a:t>
            </a:r>
            <a:r>
              <a:rPr lang="en-US" altLang="ko-KR" dirty="0">
                <a:effectLst/>
              </a:rPr>
              <a:t>. </a:t>
            </a:r>
            <a:br>
              <a:rPr lang="en-US" altLang="ko-KR" dirty="0">
                <a:effectLst/>
              </a:rPr>
            </a:br>
            <a:br>
              <a:rPr lang="en-US" altLang="ko-KR" dirty="0">
                <a:effectLst/>
              </a:rPr>
            </a:br>
            <a:r>
              <a:rPr lang="en-US" altLang="ko-KR" dirty="0">
                <a:effectLst/>
              </a:rPr>
              <a:t>Stomach upper body</a:t>
            </a:r>
            <a:r>
              <a:rPr lang="ko-KR" altLang="en-US" dirty="0">
                <a:effectLst/>
              </a:rPr>
              <a:t>에서 </a:t>
            </a:r>
            <a:r>
              <a:rPr lang="en-US" altLang="ko-KR" dirty="0">
                <a:effectLst/>
              </a:rPr>
              <a:t>diffuse hypermetabolic activity</a:t>
            </a:r>
            <a:r>
              <a:rPr lang="ko-KR" altLang="en-US" dirty="0">
                <a:effectLst/>
              </a:rPr>
              <a:t>를 보이며</a:t>
            </a:r>
            <a:r>
              <a:rPr lang="en-US" altLang="ko-KR" dirty="0">
                <a:effectLst/>
              </a:rPr>
              <a:t>, chronic gastritis</a:t>
            </a:r>
            <a:r>
              <a:rPr lang="ko-KR" altLang="en-US" dirty="0">
                <a:effectLst/>
              </a:rPr>
              <a:t>로 판단됨</a:t>
            </a:r>
            <a:r>
              <a:rPr lang="en-US" altLang="ko-KR" dirty="0">
                <a:effectLst/>
              </a:rPr>
              <a:t>. </a:t>
            </a:r>
            <a:br>
              <a:rPr lang="en-US" altLang="ko-KR" dirty="0">
                <a:effectLst/>
              </a:rPr>
            </a:br>
            <a:br>
              <a:rPr lang="en-US" altLang="ko-KR" dirty="0">
                <a:effectLst/>
              </a:rPr>
            </a:br>
            <a:r>
              <a:rPr lang="ko-KR" altLang="en-US" dirty="0">
                <a:effectLst/>
              </a:rPr>
              <a:t>그 외</a:t>
            </a:r>
            <a:r>
              <a:rPr lang="en-US" altLang="ko-KR" dirty="0">
                <a:effectLst/>
              </a:rPr>
              <a:t>, </a:t>
            </a:r>
            <a:r>
              <a:rPr lang="ko-KR" altLang="en-US" dirty="0">
                <a:effectLst/>
              </a:rPr>
              <a:t>유의한 </a:t>
            </a:r>
            <a:r>
              <a:rPr lang="en-US" altLang="ko-KR" dirty="0">
                <a:effectLst/>
              </a:rPr>
              <a:t>hypermetabolic lesion</a:t>
            </a:r>
            <a:r>
              <a:rPr lang="ko-KR" altLang="en-US" dirty="0">
                <a:effectLst/>
              </a:rPr>
              <a:t>은 관찰되지 않음</a:t>
            </a:r>
            <a:r>
              <a:rPr lang="en-US" altLang="ko-KR" dirty="0">
                <a:effectLst/>
              </a:rPr>
              <a:t>. </a:t>
            </a:r>
            <a:br>
              <a:rPr lang="en-US" altLang="ko-KR" dirty="0">
                <a:effectLst/>
              </a:rPr>
            </a:br>
            <a:br>
              <a:rPr lang="en-US" altLang="ko-KR" dirty="0">
                <a:effectLst/>
              </a:rPr>
            </a:br>
            <a:r>
              <a:rPr lang="en-US" altLang="ko-KR" dirty="0">
                <a:effectLst/>
              </a:rPr>
              <a:t>conclusion&gt;</a:t>
            </a:r>
            <a:br>
              <a:rPr lang="en-US" altLang="ko-KR" dirty="0">
                <a:effectLst/>
              </a:rPr>
            </a:br>
            <a:r>
              <a:rPr lang="en-US" altLang="ko-KR" dirty="0">
                <a:effectLst/>
              </a:rPr>
              <a:t>1) Hypermetabolic LNs in upper and lower right paratracheal areas</a:t>
            </a:r>
            <a:br>
              <a:rPr lang="en-US" altLang="ko-KR" dirty="0">
                <a:effectLst/>
              </a:rPr>
            </a:br>
            <a:r>
              <a:rPr lang="en-US" altLang="ko-KR" dirty="0">
                <a:effectLst/>
              </a:rPr>
              <a:t>        Possible reactive LNs</a:t>
            </a:r>
            <a:br>
              <a:rPr lang="en-US" altLang="ko-KR" dirty="0">
                <a:effectLst/>
              </a:rPr>
            </a:br>
            <a:r>
              <a:rPr lang="en-US" altLang="ko-KR" dirty="0">
                <a:effectLst/>
              </a:rPr>
              <a:t>2) Mild diffuse hypermetabolic activity in the both thyroid glands</a:t>
            </a:r>
            <a:br>
              <a:rPr lang="en-US" altLang="ko-KR" dirty="0">
                <a:effectLst/>
              </a:rPr>
            </a:br>
            <a:r>
              <a:rPr lang="en-US" altLang="ko-KR" dirty="0">
                <a:effectLst/>
              </a:rPr>
              <a:t>        Thyroiditis, probable</a:t>
            </a:r>
            <a:br>
              <a:rPr lang="en-US" altLang="ko-KR" dirty="0">
                <a:effectLst/>
              </a:rPr>
            </a:br>
            <a:r>
              <a:rPr lang="en-US" altLang="ko-KR" dirty="0">
                <a:effectLst/>
              </a:rPr>
              <a:t>3) Diffuse hypermetabolic activity on fundus and upper body of the stomach</a:t>
            </a:r>
            <a:br>
              <a:rPr lang="en-US" altLang="ko-KR" dirty="0">
                <a:effectLst/>
              </a:rPr>
            </a:br>
            <a:r>
              <a:rPr lang="en-US" altLang="ko-KR" dirty="0">
                <a:effectLst/>
              </a:rPr>
              <a:t>        Possible chronic gastritis</a:t>
            </a:r>
            <a:br>
              <a:rPr lang="en-US" altLang="ko-KR" dirty="0">
                <a:effectLst/>
              </a:rPr>
            </a:br>
            <a:r>
              <a:rPr lang="en-US" altLang="ko-KR" dirty="0">
                <a:effectLst/>
              </a:rPr>
              <a:t>4) No other significant hypermetabolic lesion</a:t>
            </a:r>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6</a:t>
            </a:fld>
            <a:endParaRPr lang="ko-KR" altLang="en-US"/>
          </a:p>
        </p:txBody>
      </p:sp>
    </p:spTree>
    <p:extLst>
      <p:ext uri="{BB962C8B-B14F-4D97-AF65-F5344CB8AC3E}">
        <p14:creationId xmlns:p14="http://schemas.microsoft.com/office/powerpoint/2010/main" val="1545104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7</a:t>
            </a:fld>
            <a:endParaRPr lang="ko-KR" altLang="en-US"/>
          </a:p>
        </p:txBody>
      </p:sp>
    </p:spTree>
    <p:extLst>
      <p:ext uri="{BB962C8B-B14F-4D97-AF65-F5344CB8AC3E}">
        <p14:creationId xmlns:p14="http://schemas.microsoft.com/office/powerpoint/2010/main" val="2588204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pt-BR" altLang="ko-KR" sz="1200" kern="1200" dirty="0">
                <a:solidFill>
                  <a:schemeClr val="tx1"/>
                </a:solidFill>
                <a:latin typeface="+mn-lt"/>
                <a:ea typeface="+mn-ea"/>
                <a:cs typeface="+mn-cs"/>
              </a:rPr>
              <a:t>A) 4R LN ( 1.49  Cm</a:t>
            </a:r>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x</a:t>
            </a:r>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1.97  Cm):</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hypoechoic homogenous shadow, round shape,  distinct margin  6 times aspiration, core(+)</a:t>
            </a:r>
            <a:endParaRPr lang="ko-KR" altLang="en-US" sz="1200" kern="1200" dirty="0">
              <a:solidFill>
                <a:schemeClr val="tx1"/>
              </a:solidFill>
              <a:latin typeface="+mn-lt"/>
              <a:ea typeface="+mn-ea"/>
              <a:cs typeface="+mn-cs"/>
            </a:endParaRPr>
          </a:p>
          <a:p>
            <a:r>
              <a:rPr lang="pt-BR" altLang="ko-KR" sz="1200" kern="1200" dirty="0">
                <a:solidFill>
                  <a:schemeClr val="tx1"/>
                </a:solidFill>
                <a:latin typeface="+mn-lt"/>
                <a:ea typeface="+mn-ea"/>
                <a:cs typeface="+mn-cs"/>
              </a:rPr>
              <a:t>B) 4R-2 LN ( 0.54  Cm</a:t>
            </a:r>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x</a:t>
            </a:r>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1.21  Cm): </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hypoechoic homogenous shadow, oval shape,  distinct margin  2 times aspiration, core(?)</a:t>
            </a:r>
            <a:endParaRPr lang="ko-KR" altLang="en-US" sz="1200" kern="1200" dirty="0">
              <a:solidFill>
                <a:schemeClr val="tx1"/>
              </a:solidFill>
              <a:latin typeface="+mn-lt"/>
              <a:ea typeface="+mn-ea"/>
              <a:cs typeface="+mn-cs"/>
            </a:endParaRPr>
          </a:p>
          <a:p>
            <a:endParaRPr lang="en-US" altLang="ko-KR" dirty="0"/>
          </a:p>
          <a:p>
            <a:r>
              <a:rPr lang="ko-KR" altLang="en-US" dirty="0"/>
              <a:t>결핵으로 했던 </a:t>
            </a:r>
            <a:r>
              <a:rPr lang="en-US" altLang="ko-KR" dirty="0"/>
              <a:t>LN</a:t>
            </a:r>
            <a:r>
              <a:rPr lang="ko-KR" altLang="en-US" dirty="0"/>
              <a:t>의 </a:t>
            </a:r>
            <a:r>
              <a:rPr lang="ko-KR" altLang="en-US" dirty="0" err="1"/>
              <a:t>도말</a:t>
            </a:r>
            <a:r>
              <a:rPr lang="en-US" altLang="ko-KR" dirty="0"/>
              <a:t>/PCR </a:t>
            </a:r>
            <a:r>
              <a:rPr lang="ko-KR" altLang="en-US" dirty="0"/>
              <a:t>모두 음성</a:t>
            </a:r>
            <a:r>
              <a:rPr lang="en-US" altLang="ko-KR" dirty="0"/>
              <a:t>.</a:t>
            </a:r>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9</a:t>
            </a:fld>
            <a:endParaRPr lang="ko-KR" altLang="en-US"/>
          </a:p>
        </p:txBody>
      </p:sp>
    </p:spTree>
    <p:extLst>
      <p:ext uri="{BB962C8B-B14F-4D97-AF65-F5344CB8AC3E}">
        <p14:creationId xmlns:p14="http://schemas.microsoft.com/office/powerpoint/2010/main" val="1959642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effectLst/>
              </a:rPr>
              <a:t>10*14 =&gt; 17*17</a:t>
            </a:r>
          </a:p>
          <a:p>
            <a:r>
              <a:rPr lang="en-US" altLang="ko-KR" dirty="0">
                <a:effectLst/>
              </a:rPr>
              <a:t>21*16 =&gt; 27*20</a:t>
            </a:r>
          </a:p>
          <a:p>
            <a:endParaRPr lang="en-US" altLang="ko-KR" dirty="0">
              <a:effectLst/>
            </a:endParaRPr>
          </a:p>
          <a:p>
            <a:endParaRPr lang="en-US" altLang="ko-KR" dirty="0">
              <a:effectLst/>
            </a:endParaRPr>
          </a:p>
          <a:p>
            <a:r>
              <a:rPr lang="en-US" altLang="ko-KR" dirty="0">
                <a:effectLst/>
              </a:rPr>
              <a:t>LN</a:t>
            </a:r>
            <a:r>
              <a:rPr lang="ko-KR" altLang="en-US" dirty="0">
                <a:effectLst/>
              </a:rPr>
              <a:t> 배양결과도 음성</a:t>
            </a:r>
            <a:endParaRPr lang="en-US" altLang="ko-KR" dirty="0">
              <a:effectLst/>
            </a:endParaRPr>
          </a:p>
          <a:p>
            <a:r>
              <a:rPr lang="en-US" altLang="ko-KR" dirty="0">
                <a:effectLst/>
              </a:rPr>
              <a:t>==============</a:t>
            </a:r>
          </a:p>
          <a:p>
            <a:r>
              <a:rPr lang="en-US" altLang="ko-KR" dirty="0">
                <a:effectLst/>
              </a:rPr>
              <a:t>Right upper and lower paratracheal area</a:t>
            </a:r>
            <a:r>
              <a:rPr lang="ko-KR" altLang="en-US" dirty="0">
                <a:effectLst/>
              </a:rPr>
              <a:t>에 </a:t>
            </a:r>
            <a:r>
              <a:rPr lang="en-US" altLang="ko-KR" dirty="0">
                <a:effectLst/>
              </a:rPr>
              <a:t>lymph nodes</a:t>
            </a:r>
            <a:r>
              <a:rPr lang="ko-KR" altLang="en-US" dirty="0">
                <a:effectLst/>
              </a:rPr>
              <a:t>의 크기가 다소 증가하였음</a:t>
            </a:r>
            <a:r>
              <a:rPr lang="en-US" altLang="ko-KR" dirty="0">
                <a:effectLst/>
              </a:rPr>
              <a:t>.</a:t>
            </a:r>
            <a:br>
              <a:rPr lang="en-US" altLang="ko-KR" dirty="0">
                <a:effectLst/>
              </a:rPr>
            </a:br>
            <a:r>
              <a:rPr lang="en-US" altLang="ko-KR" dirty="0">
                <a:effectLst/>
              </a:rPr>
              <a:t>Sarcoidosis</a:t>
            </a:r>
            <a:r>
              <a:rPr lang="ko-KR" altLang="en-US" dirty="0">
                <a:effectLst/>
              </a:rPr>
              <a:t>와 같은 </a:t>
            </a:r>
            <a:r>
              <a:rPr lang="en-US" altLang="ko-KR" dirty="0">
                <a:effectLst/>
              </a:rPr>
              <a:t>granulomatous disease</a:t>
            </a:r>
            <a:r>
              <a:rPr lang="ko-KR" altLang="en-US" dirty="0">
                <a:effectLst/>
              </a:rPr>
              <a:t>를 </a:t>
            </a:r>
            <a:r>
              <a:rPr lang="ko-KR" altLang="en-US" dirty="0" err="1">
                <a:effectLst/>
              </a:rPr>
              <a:t>감별해야겠음</a:t>
            </a:r>
            <a:r>
              <a:rPr lang="en-US" altLang="ko-KR" dirty="0">
                <a:effectLst/>
              </a:rPr>
              <a:t>.</a:t>
            </a:r>
            <a:br>
              <a:rPr lang="en-US" altLang="ko-KR" dirty="0">
                <a:effectLst/>
              </a:rPr>
            </a:br>
            <a:r>
              <a:rPr lang="ko-KR" altLang="en-US" dirty="0">
                <a:effectLst/>
              </a:rPr>
              <a:t>양측 </a:t>
            </a:r>
            <a:r>
              <a:rPr lang="en-US" altLang="ko-KR" dirty="0">
                <a:effectLst/>
              </a:rPr>
              <a:t>apical lung</a:t>
            </a:r>
            <a:r>
              <a:rPr lang="ko-KR" altLang="en-US" dirty="0">
                <a:effectLst/>
              </a:rPr>
              <a:t>에 </a:t>
            </a:r>
            <a:r>
              <a:rPr lang="en-US" altLang="ko-KR" dirty="0" err="1">
                <a:effectLst/>
              </a:rPr>
              <a:t>paraseptal</a:t>
            </a:r>
            <a:r>
              <a:rPr lang="en-US" altLang="ko-KR" dirty="0">
                <a:effectLst/>
              </a:rPr>
              <a:t> emphysema</a:t>
            </a:r>
            <a:r>
              <a:rPr lang="ko-KR" altLang="en-US" dirty="0">
                <a:effectLst/>
              </a:rPr>
              <a:t>가 관찰됨</a:t>
            </a:r>
            <a:r>
              <a:rPr lang="en-US" altLang="ko-KR" dirty="0">
                <a:effectLst/>
              </a:rPr>
              <a:t>.</a:t>
            </a:r>
            <a:br>
              <a:rPr lang="en-US" altLang="ko-KR" dirty="0">
                <a:effectLst/>
              </a:rPr>
            </a:br>
            <a:r>
              <a:rPr lang="ko-KR" altLang="en-US" dirty="0" err="1">
                <a:effectLst/>
              </a:rPr>
              <a:t>그외</a:t>
            </a:r>
            <a:r>
              <a:rPr lang="ko-KR" altLang="en-US" dirty="0">
                <a:effectLst/>
              </a:rPr>
              <a:t> 양측 </a:t>
            </a:r>
            <a:r>
              <a:rPr lang="en-US" altLang="ko-KR" dirty="0">
                <a:effectLst/>
              </a:rPr>
              <a:t>lung parenchyma</a:t>
            </a:r>
            <a:r>
              <a:rPr lang="ko-KR" altLang="en-US" dirty="0">
                <a:effectLst/>
              </a:rPr>
              <a:t>에 </a:t>
            </a:r>
            <a:r>
              <a:rPr lang="en-US" altLang="ko-KR" dirty="0">
                <a:effectLst/>
              </a:rPr>
              <a:t>abnormal focal lesion</a:t>
            </a:r>
            <a:r>
              <a:rPr lang="ko-KR" altLang="en-US" dirty="0">
                <a:effectLst/>
              </a:rPr>
              <a:t>없음</a:t>
            </a:r>
            <a:r>
              <a:rPr lang="en-US" altLang="ko-KR" dirty="0">
                <a:effectLst/>
              </a:rPr>
              <a:t>.</a:t>
            </a:r>
            <a:br>
              <a:rPr lang="en-US" altLang="ko-KR" dirty="0">
                <a:effectLst/>
              </a:rPr>
            </a:br>
            <a:br>
              <a:rPr lang="en-US" altLang="ko-KR" dirty="0">
                <a:effectLst/>
              </a:rPr>
            </a:br>
            <a:r>
              <a:rPr lang="en-US" altLang="ko-KR" dirty="0">
                <a:effectLst/>
              </a:rPr>
              <a:t>Conclusion)</a:t>
            </a:r>
            <a:br>
              <a:rPr lang="en-US" altLang="ko-KR" dirty="0">
                <a:effectLst/>
              </a:rPr>
            </a:br>
            <a:r>
              <a:rPr lang="en-US" altLang="ko-KR" dirty="0">
                <a:effectLst/>
              </a:rPr>
              <a:t>Somewhat increased extent of the lymph nodes in right upper/lower paratracheal area</a:t>
            </a:r>
            <a:br>
              <a:rPr lang="en-US" altLang="ko-KR" dirty="0">
                <a:effectLst/>
              </a:rPr>
            </a:br>
            <a:r>
              <a:rPr lang="en-US" altLang="ko-KR" dirty="0">
                <a:effectLst/>
              </a:rPr>
              <a:t>--&gt; Reactive lymph nodes vs. R/O Granulomatous disease such as sarcoidosis.</a:t>
            </a:r>
            <a:br>
              <a:rPr lang="en-US" altLang="ko-KR" dirty="0">
                <a:effectLst/>
              </a:rPr>
            </a:br>
            <a:r>
              <a:rPr lang="en-US" altLang="ko-KR" dirty="0">
                <a:effectLst/>
              </a:rPr>
              <a:t>*Clinical correlation is recommended.</a:t>
            </a:r>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10</a:t>
            </a:fld>
            <a:endParaRPr lang="ko-KR" altLang="en-US"/>
          </a:p>
        </p:txBody>
      </p:sp>
    </p:spTree>
    <p:extLst>
      <p:ext uri="{BB962C8B-B14F-4D97-AF65-F5344CB8AC3E}">
        <p14:creationId xmlns:p14="http://schemas.microsoft.com/office/powerpoint/2010/main" val="1041035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a:t>
            </a:r>
            <a:r>
              <a:rPr lang="ko-KR" altLang="en-US" sz="1200" kern="1200" dirty="0">
                <a:solidFill>
                  <a:schemeClr val="tx1"/>
                </a:solidFill>
                <a:latin typeface="+mn-lt"/>
                <a:ea typeface="+mn-ea"/>
                <a:cs typeface="+mn-cs"/>
              </a:rPr>
              <a:t>최종보고</a:t>
            </a:r>
            <a:r>
              <a:rPr lang="en-US" altLang="ko-KR" sz="1200" kern="1200" dirty="0">
                <a:solidFill>
                  <a:schemeClr val="tx1"/>
                </a:solidFill>
                <a:latin typeface="+mn-lt"/>
                <a:ea typeface="+mn-ea"/>
                <a:cs typeface="+mn-cs"/>
              </a:rPr>
              <a:t>】 ****</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a:t>
            </a:r>
            <a:r>
              <a:rPr lang="ko-KR" altLang="en-US" sz="1200" kern="1200" dirty="0">
                <a:solidFill>
                  <a:schemeClr val="tx1"/>
                </a:solidFill>
                <a:latin typeface="+mn-lt"/>
                <a:ea typeface="+mn-ea"/>
                <a:cs typeface="+mn-cs"/>
              </a:rPr>
              <a:t>판독의</a:t>
            </a:r>
            <a:r>
              <a:rPr lang="en-US" altLang="ko-KR" sz="1200" kern="1200" dirty="0">
                <a:solidFill>
                  <a:schemeClr val="tx1"/>
                </a:solidFill>
                <a:latin typeface="+mn-lt"/>
                <a:ea typeface="+mn-ea"/>
                <a:cs typeface="+mn-cs"/>
              </a:rPr>
              <a:t>1】 </a:t>
            </a:r>
            <a:r>
              <a:rPr lang="ko-KR" altLang="en-US" sz="1200" kern="1200" dirty="0">
                <a:solidFill>
                  <a:schemeClr val="tx1"/>
                </a:solidFill>
                <a:latin typeface="+mn-lt"/>
                <a:ea typeface="+mn-ea"/>
                <a:cs typeface="+mn-cs"/>
              </a:rPr>
              <a:t>김영옥</a:t>
            </a: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a:t>
            </a:r>
            <a:r>
              <a:rPr lang="ko-KR" altLang="en-US" sz="1200" kern="1200" dirty="0">
                <a:solidFill>
                  <a:schemeClr val="tx1"/>
                </a:solidFill>
                <a:latin typeface="+mn-lt"/>
                <a:ea typeface="+mn-ea"/>
                <a:cs typeface="+mn-cs"/>
              </a:rPr>
              <a:t>검체</a:t>
            </a:r>
            <a:r>
              <a:rPr lang="en-US" altLang="ko-KR" sz="1200" kern="1200" dirty="0">
                <a:solidFill>
                  <a:schemeClr val="tx1"/>
                </a:solidFill>
                <a:latin typeface="+mn-lt"/>
                <a:ea typeface="+mn-ea"/>
                <a:cs typeface="+mn-cs"/>
              </a:rPr>
              <a:t>】 Lymph </a:t>
            </a:r>
            <a:r>
              <a:rPr lang="en-US" altLang="ko-KR" sz="1200" kern="1200" dirty="0" err="1">
                <a:solidFill>
                  <a:schemeClr val="tx1"/>
                </a:solidFill>
                <a:latin typeface="+mn-lt"/>
                <a:ea typeface="+mn-ea"/>
                <a:cs typeface="+mn-cs"/>
              </a:rPr>
              <a:t>node_PI</a:t>
            </a:r>
            <a:r>
              <a:rPr lang="en-US" altLang="ko-KR" sz="1200" kern="1200" dirty="0">
                <a:solidFill>
                  <a:schemeClr val="tx1"/>
                </a:solidFill>
                <a:latin typeface="+mn-lt"/>
                <a:ea typeface="+mn-ea"/>
                <a:cs typeface="+mn-cs"/>
              </a:rPr>
              <a:t> 【</a:t>
            </a:r>
            <a:r>
              <a:rPr lang="ko-KR" altLang="en-US" sz="1200" kern="1200" dirty="0">
                <a:solidFill>
                  <a:schemeClr val="tx1"/>
                </a:solidFill>
                <a:latin typeface="+mn-lt"/>
                <a:ea typeface="+mn-ea"/>
                <a:cs typeface="+mn-cs"/>
              </a:rPr>
              <a:t>병리번호</a:t>
            </a:r>
            <a:r>
              <a:rPr lang="en-US" altLang="ko-KR" sz="1200" kern="1200" dirty="0">
                <a:solidFill>
                  <a:schemeClr val="tx1"/>
                </a:solidFill>
                <a:latin typeface="+mn-lt"/>
                <a:ea typeface="+mn-ea"/>
                <a:cs typeface="+mn-cs"/>
              </a:rPr>
              <a:t>】 S1903881</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(081480)</a:t>
            </a:r>
            <a:endParaRPr lang="ko-KR" altLang="en-US" sz="1200" kern="1200" dirty="0">
              <a:solidFill>
                <a:schemeClr val="tx1"/>
              </a:solidFill>
              <a:latin typeface="+mn-lt"/>
              <a:ea typeface="+mn-ea"/>
              <a:cs typeface="+mn-cs"/>
            </a:endParaRPr>
          </a:p>
          <a:p>
            <a:r>
              <a:rPr lang="pt-BR" altLang="ko-KR" sz="1200" kern="1200" dirty="0">
                <a:solidFill>
                  <a:schemeClr val="tx1"/>
                </a:solidFill>
                <a:latin typeface="+mn-lt"/>
                <a:ea typeface="+mn-ea"/>
                <a:cs typeface="+mn-cs"/>
              </a:rPr>
              <a:t>Lymph node, 4R-1, 4R-2, needle biopsy:</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Non small cell carcinoma</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R/O Adenocarcinoma, poorly differentiated</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(see note)</a:t>
            </a:r>
            <a:endParaRPr lang="ko-KR" altLang="en-US" sz="1200" kern="1200" dirty="0">
              <a:solidFill>
                <a:schemeClr val="tx1"/>
              </a:solidFill>
              <a:latin typeface="+mn-lt"/>
              <a:ea typeface="+mn-ea"/>
              <a:cs typeface="+mn-cs"/>
            </a:endParaRPr>
          </a:p>
          <a:p>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&lt;immunohistochemical result&gt;</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TTF-1: negative</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CK20; positive, very weak, focal</a:t>
            </a:r>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p16, HMB45; negative</a:t>
            </a:r>
            <a:endParaRPr lang="ko-KR" altLang="en-US" sz="1200" kern="1200" dirty="0">
              <a:solidFill>
                <a:schemeClr val="tx1"/>
              </a:solidFill>
              <a:latin typeface="+mn-lt"/>
              <a:ea typeface="+mn-ea"/>
              <a:cs typeface="+mn-cs"/>
            </a:endParaRPr>
          </a:p>
          <a:p>
            <a:endParaRPr lang="ko-KR" altLang="en-US" sz="1200" kern="1200" dirty="0">
              <a:solidFill>
                <a:schemeClr val="tx1"/>
              </a:solidFill>
              <a:latin typeface="+mn-lt"/>
              <a:ea typeface="+mn-ea"/>
              <a:cs typeface="+mn-cs"/>
            </a:endParaRPr>
          </a:p>
          <a:p>
            <a:r>
              <a:rPr lang="en-US" altLang="ko-KR" sz="1200" kern="1200" dirty="0">
                <a:solidFill>
                  <a:schemeClr val="tx1"/>
                </a:solidFill>
                <a:latin typeface="+mn-lt"/>
                <a:ea typeface="+mn-ea"/>
                <a:cs typeface="+mn-cs"/>
              </a:rPr>
              <a:t>&lt;Note&gt; 2019-03-14</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mn-cs"/>
              </a:rPr>
              <a:t>TTF-1</a:t>
            </a:r>
            <a:r>
              <a:rPr lang="ko-KR" altLang="en-US" sz="1200" kern="1200" dirty="0">
                <a:solidFill>
                  <a:schemeClr val="tx1"/>
                </a:solidFill>
                <a:latin typeface="+mn-lt"/>
                <a:ea typeface="+mn-ea"/>
                <a:cs typeface="+mn-cs"/>
              </a:rPr>
              <a:t>에 음성이나 아주 일부에서 </a:t>
            </a:r>
            <a:r>
              <a:rPr lang="en-US" altLang="ko-KR" sz="1200" kern="1200" dirty="0">
                <a:solidFill>
                  <a:schemeClr val="tx1"/>
                </a:solidFill>
                <a:latin typeface="+mn-lt"/>
                <a:ea typeface="+mn-ea"/>
                <a:cs typeface="+mn-cs"/>
              </a:rPr>
              <a:t>glandular arrangement</a:t>
            </a:r>
            <a:r>
              <a:rPr lang="ko-KR" altLang="en-US" sz="1200" kern="1200" dirty="0">
                <a:solidFill>
                  <a:schemeClr val="tx1"/>
                </a:solidFill>
                <a:latin typeface="+mn-lt"/>
                <a:ea typeface="+mn-ea"/>
                <a:cs typeface="+mn-cs"/>
              </a:rPr>
              <a:t>를 보여서 </a:t>
            </a:r>
            <a:r>
              <a:rPr lang="en-US" altLang="ko-KR" sz="1200" kern="1200" dirty="0">
                <a:solidFill>
                  <a:schemeClr val="tx1"/>
                </a:solidFill>
                <a:latin typeface="+mn-lt"/>
                <a:ea typeface="+mn-ea"/>
                <a:cs typeface="+mn-cs"/>
              </a:rPr>
              <a:t>P/D Adenocarcinoma</a:t>
            </a:r>
            <a:r>
              <a:rPr lang="ko-KR" altLang="en-US" sz="1200" kern="1200" dirty="0">
                <a:solidFill>
                  <a:schemeClr val="tx1"/>
                </a:solidFill>
                <a:latin typeface="+mn-lt"/>
                <a:ea typeface="+mn-ea"/>
                <a:cs typeface="+mn-cs"/>
              </a:rPr>
              <a:t>의 가능성을 고려해볼 수 있습니다</a:t>
            </a:r>
            <a:r>
              <a:rPr lang="en-US" altLang="ko-KR" sz="1200" kern="1200" dirty="0">
                <a:solidFill>
                  <a:schemeClr val="tx1"/>
                </a:solidFill>
                <a:latin typeface="+mn-lt"/>
                <a:ea typeface="+mn-ea"/>
                <a:cs typeface="+mn-cs"/>
              </a:rPr>
              <a:t>.</a:t>
            </a:r>
            <a:r>
              <a:rPr lang="ko-KR" altLang="en-US" sz="1200" kern="1200" dirty="0">
                <a:solidFill>
                  <a:schemeClr val="tx1"/>
                </a:solidFill>
                <a:latin typeface="+mn-lt"/>
                <a:ea typeface="+mn-ea"/>
                <a:cs typeface="+mn-cs"/>
              </a:rPr>
              <a:t> </a:t>
            </a:r>
            <a:r>
              <a:rPr lang="en-US" altLang="ko-KR" sz="1200" kern="1200" dirty="0">
                <a:solidFill>
                  <a:schemeClr val="tx1"/>
                </a:solidFill>
                <a:latin typeface="+mn-lt"/>
                <a:ea typeface="+mn-ea"/>
                <a:cs typeface="+mn-cs"/>
              </a:rPr>
              <a:t>p16, HMB45</a:t>
            </a:r>
            <a:r>
              <a:rPr lang="ko-KR" altLang="en-US" sz="1200" kern="1200" dirty="0">
                <a:solidFill>
                  <a:schemeClr val="tx1"/>
                </a:solidFill>
                <a:latin typeface="+mn-lt"/>
                <a:ea typeface="+mn-ea"/>
                <a:cs typeface="+mn-cs"/>
              </a:rPr>
              <a:t>음성이어서 </a:t>
            </a:r>
            <a:r>
              <a:rPr lang="en-US" altLang="ko-KR" sz="1200" kern="1200" dirty="0">
                <a:solidFill>
                  <a:schemeClr val="tx1"/>
                </a:solidFill>
                <a:latin typeface="+mn-lt"/>
                <a:ea typeface="+mn-ea"/>
                <a:cs typeface="+mn-cs"/>
              </a:rPr>
              <a:t>HPV related carcinoma</a:t>
            </a:r>
            <a:r>
              <a:rPr lang="ko-KR" altLang="en-US" sz="1200" kern="1200" dirty="0">
                <a:solidFill>
                  <a:schemeClr val="tx1"/>
                </a:solidFill>
                <a:latin typeface="+mn-lt"/>
                <a:ea typeface="+mn-ea"/>
                <a:cs typeface="+mn-cs"/>
              </a:rPr>
              <a:t>와 </a:t>
            </a:r>
            <a:r>
              <a:rPr lang="en-US" altLang="ko-KR" sz="1200" kern="1200" dirty="0">
                <a:solidFill>
                  <a:schemeClr val="tx1"/>
                </a:solidFill>
                <a:latin typeface="+mn-lt"/>
                <a:ea typeface="+mn-ea"/>
                <a:cs typeface="+mn-cs"/>
              </a:rPr>
              <a:t>melanoma</a:t>
            </a:r>
            <a:r>
              <a:rPr lang="ko-KR" altLang="en-US" sz="1200" kern="1200" dirty="0">
                <a:solidFill>
                  <a:schemeClr val="tx1"/>
                </a:solidFill>
                <a:latin typeface="+mn-lt"/>
                <a:ea typeface="+mn-ea"/>
                <a:cs typeface="+mn-cs"/>
              </a:rPr>
              <a:t>는 배제하였습니다</a:t>
            </a:r>
            <a:r>
              <a:rPr lang="en-US" altLang="ko-KR" sz="1200" kern="1200" dirty="0">
                <a:solidFill>
                  <a:schemeClr val="tx1"/>
                </a:solidFill>
                <a:latin typeface="+mn-lt"/>
                <a:ea typeface="+mn-ea"/>
                <a:cs typeface="+mn-cs"/>
              </a:rPr>
              <a:t>. CK20</a:t>
            </a:r>
            <a:r>
              <a:rPr lang="ko-KR" altLang="en-US" sz="1200" kern="1200" dirty="0">
                <a:solidFill>
                  <a:schemeClr val="tx1"/>
                </a:solidFill>
                <a:latin typeface="+mn-lt"/>
                <a:ea typeface="+mn-ea"/>
                <a:cs typeface="+mn-cs"/>
              </a:rPr>
              <a:t>에 아주 일부에서 희미하게 양성을 보여서 </a:t>
            </a:r>
            <a:r>
              <a:rPr lang="en-US" altLang="ko-KR" sz="1200" kern="1200" dirty="0">
                <a:solidFill>
                  <a:schemeClr val="tx1"/>
                </a:solidFill>
                <a:latin typeface="+mn-lt"/>
                <a:ea typeface="+mn-ea"/>
                <a:cs typeface="+mn-cs"/>
              </a:rPr>
              <a:t>colorectal origin</a:t>
            </a:r>
            <a:r>
              <a:rPr lang="ko-KR" altLang="en-US" sz="1200" kern="1200" dirty="0">
                <a:solidFill>
                  <a:schemeClr val="tx1"/>
                </a:solidFill>
                <a:latin typeface="+mn-lt"/>
                <a:ea typeface="+mn-ea"/>
                <a:cs typeface="+mn-cs"/>
              </a:rPr>
              <a:t>을 고려해볼 수 있으나 강양성이 아니어서 다른 </a:t>
            </a:r>
            <a:r>
              <a:rPr lang="ko-KR" altLang="en-US" sz="1200" kern="1200" dirty="0" err="1">
                <a:solidFill>
                  <a:schemeClr val="tx1"/>
                </a:solidFill>
                <a:latin typeface="+mn-lt"/>
                <a:ea typeface="+mn-ea"/>
                <a:cs typeface="+mn-cs"/>
              </a:rPr>
              <a:t>원발</a:t>
            </a:r>
            <a:r>
              <a:rPr lang="ko-KR" altLang="en-US" sz="1200" kern="1200" dirty="0">
                <a:solidFill>
                  <a:schemeClr val="tx1"/>
                </a:solidFill>
                <a:latin typeface="+mn-lt"/>
                <a:ea typeface="+mn-ea"/>
                <a:cs typeface="+mn-cs"/>
              </a:rPr>
              <a:t> 장기도 배제할 수는 없습니다</a:t>
            </a:r>
            <a:r>
              <a:rPr lang="en-US" altLang="ko-KR" sz="1200" kern="1200" dirty="0">
                <a:solidFill>
                  <a:schemeClr val="tx1"/>
                </a:solidFill>
                <a:latin typeface="+mn-lt"/>
                <a:ea typeface="+mn-ea"/>
                <a:cs typeface="+mn-cs"/>
              </a:rPr>
              <a:t>. colonoscopy</a:t>
            </a:r>
            <a:r>
              <a:rPr lang="ko-KR" altLang="en-US" sz="1200" kern="1200" dirty="0">
                <a:solidFill>
                  <a:schemeClr val="tx1"/>
                </a:solidFill>
                <a:latin typeface="+mn-lt"/>
                <a:ea typeface="+mn-ea"/>
                <a:cs typeface="+mn-cs"/>
              </a:rPr>
              <a:t>소견을 참고한 종합적인 임상판단이 필요합니다</a:t>
            </a:r>
            <a:r>
              <a:rPr lang="en-US" altLang="ko-KR" sz="1200" kern="1200" dirty="0">
                <a:solidFill>
                  <a:schemeClr val="tx1"/>
                </a:solidFill>
                <a:latin typeface="+mn-lt"/>
                <a:ea typeface="+mn-ea"/>
                <a:cs typeface="+mn-cs"/>
              </a:rPr>
              <a:t>.  </a:t>
            </a:r>
            <a:endParaRPr lang="ko-KR" altLang="en-US" sz="1200" kern="1200" dirty="0">
              <a:solidFill>
                <a:schemeClr val="tx1"/>
              </a:solidFill>
              <a:latin typeface="+mn-lt"/>
              <a:ea typeface="+mn-ea"/>
              <a:cs typeface="+mn-cs"/>
            </a:endParaRPr>
          </a:p>
          <a:p>
            <a:r>
              <a:rPr lang="ko-KR" altLang="en-US" sz="1200" kern="1200" dirty="0">
                <a:solidFill>
                  <a:schemeClr val="tx1"/>
                </a:solidFill>
                <a:latin typeface="+mn-lt"/>
                <a:ea typeface="+mn-ea"/>
                <a:cs typeface="+mn-cs"/>
              </a:rPr>
              <a:t> </a:t>
            </a:r>
          </a:p>
          <a:p>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11</a:t>
            </a:fld>
            <a:endParaRPr lang="ko-KR" altLang="en-US"/>
          </a:p>
        </p:txBody>
      </p:sp>
    </p:spTree>
    <p:extLst>
      <p:ext uri="{BB962C8B-B14F-4D97-AF65-F5344CB8AC3E}">
        <p14:creationId xmlns:p14="http://schemas.microsoft.com/office/powerpoint/2010/main" val="1235519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머리글 개체 틀 3"/>
          <p:cNvSpPr>
            <a:spLocks noGrp="1"/>
          </p:cNvSpPr>
          <p:nvPr>
            <p:ph type="hdr" sz="quarter"/>
          </p:nvPr>
        </p:nvSpPr>
        <p:spPr/>
        <p:txBody>
          <a:bodyPr/>
          <a:lstStyle/>
          <a:p>
            <a:endParaRPr lang="ko-KR" altLang="en-US"/>
          </a:p>
        </p:txBody>
      </p:sp>
      <p:sp>
        <p:nvSpPr>
          <p:cNvPr id="5" name="바닥글 개체 틀 4"/>
          <p:cNvSpPr>
            <a:spLocks noGrp="1"/>
          </p:cNvSpPr>
          <p:nvPr>
            <p:ph type="ftr" sz="quarter" idx="4"/>
          </p:nvPr>
        </p:nvSpPr>
        <p:spPr/>
        <p:txBody>
          <a:bodyPr/>
          <a:lstStyle/>
          <a:p>
            <a:endParaRPr lang="ko-KR" altLang="en-US"/>
          </a:p>
        </p:txBody>
      </p:sp>
      <p:sp>
        <p:nvSpPr>
          <p:cNvPr id="6" name="슬라이드 번호 개체 틀 5"/>
          <p:cNvSpPr>
            <a:spLocks noGrp="1"/>
          </p:cNvSpPr>
          <p:nvPr>
            <p:ph type="sldNum" sz="quarter" idx="5"/>
          </p:nvPr>
        </p:nvSpPr>
        <p:spPr/>
        <p:txBody>
          <a:bodyPr/>
          <a:lstStyle/>
          <a:p>
            <a:fld id="{D1B716BC-01BB-459E-8AA2-FCFE132F8F05}" type="slidenum">
              <a:rPr lang="ko-KR" altLang="en-US" smtClean="0"/>
              <a:t>13</a:t>
            </a:fld>
            <a:endParaRPr lang="ko-KR" altLang="en-US"/>
          </a:p>
        </p:txBody>
      </p:sp>
    </p:spTree>
    <p:extLst>
      <p:ext uri="{BB962C8B-B14F-4D97-AF65-F5344CB8AC3E}">
        <p14:creationId xmlns:p14="http://schemas.microsoft.com/office/powerpoint/2010/main" val="3620994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pic>
        <p:nvPicPr>
          <p:cNvPr id="2050" name="Picture 2" descr="https://www.kosinmed.or.kr/data/file/board_1/1@87_1.jpg">
            <a:extLst>
              <a:ext uri="{FF2B5EF4-FFF2-40B4-BE49-F238E27FC236}">
                <a16:creationId xmlns:a16="http://schemas.microsoft.com/office/drawing/2014/main" id="{43224B5D-A6FC-4696-9CB0-B7C5A5A32B1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9664" t="64700" r="334"/>
          <a:stretch/>
        </p:blipFill>
        <p:spPr bwMode="auto">
          <a:xfrm>
            <a:off x="4716015" y="3565836"/>
            <a:ext cx="4463721" cy="3292164"/>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1143000" y="1122363"/>
            <a:ext cx="6858000" cy="2387600"/>
          </a:xfrm>
        </p:spPr>
        <p:txBody>
          <a:bodyPr anchor="b"/>
          <a:lstStyle>
            <a:lvl1pPr algn="ctr">
              <a:defRPr sz="4500" b="1">
                <a:solidFill>
                  <a:schemeClr val="tx1"/>
                </a:solidFill>
                <a:latin typeface="+mj-lt"/>
              </a:defRPr>
            </a:lvl1pPr>
          </a:lstStyle>
          <a:p>
            <a:r>
              <a:rPr lang="ko-KR" altLang="en-US" dirty="0"/>
              <a:t>마스터 제목 스타일 편집</a:t>
            </a:r>
          </a:p>
        </p:txBody>
      </p:sp>
      <p:sp>
        <p:nvSpPr>
          <p:cNvPr id="3" name="부제목 2"/>
          <p:cNvSpPr>
            <a:spLocks noGrp="1"/>
          </p:cNvSpPr>
          <p:nvPr>
            <p:ph type="subTitle" idx="1"/>
          </p:nvPr>
        </p:nvSpPr>
        <p:spPr>
          <a:xfrm>
            <a:off x="1143000" y="3602038"/>
            <a:ext cx="6858000" cy="1655762"/>
          </a:xfrm>
        </p:spPr>
        <p:txBody>
          <a:bodyPr/>
          <a:lstStyle>
            <a:lvl1pPr marL="0" indent="0" algn="ctr">
              <a:buNone/>
              <a:defRPr sz="1800">
                <a:solidFill>
                  <a:schemeClr val="tx2">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ltLang="ko-KR" dirty="0"/>
          </a:p>
          <a:p>
            <a:r>
              <a:rPr lang="ko-KR" altLang="en-US" dirty="0"/>
              <a:t>마스터 이름 및 스타일 편집</a:t>
            </a:r>
          </a:p>
        </p:txBody>
      </p:sp>
      <p:sp>
        <p:nvSpPr>
          <p:cNvPr id="4" name="날짜 개체 틀 3"/>
          <p:cNvSpPr>
            <a:spLocks noGrp="1"/>
          </p:cNvSpPr>
          <p:nvPr>
            <p:ph type="dt" sz="half" idx="10"/>
          </p:nvPr>
        </p:nvSpPr>
        <p:spPr/>
        <p:txBody>
          <a:bodyPr/>
          <a:lstStyle/>
          <a:p>
            <a:fld id="{50D1BE25-1345-4AE7-8EAF-8145B3D848B7}" type="datetimeFigureOut">
              <a:rPr lang="ko-KR" altLang="en-US" smtClean="0"/>
              <a:t>2019-05-23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CAA1904-1E63-4F6B-9049-AD66A7E79F0C}" type="slidenum">
              <a:rPr lang="ko-KR" altLang="en-US" smtClean="0"/>
              <a:t>‹#›</a:t>
            </a:fld>
            <a:endParaRPr lang="ko-KR" altLang="en-US"/>
          </a:p>
        </p:txBody>
      </p:sp>
      <p:pic>
        <p:nvPicPr>
          <p:cNvPr id="13" name="그림 12">
            <a:extLst>
              <a:ext uri="{FF2B5EF4-FFF2-40B4-BE49-F238E27FC236}">
                <a16:creationId xmlns:a16="http://schemas.microsoft.com/office/drawing/2014/main" id="{70E01D88-6A9C-4CFD-9DEE-448FC06DD515}"/>
              </a:ext>
            </a:extLst>
          </p:cNvPr>
          <p:cNvPicPr>
            <a:picLocks noChangeAspect="1"/>
          </p:cNvPicPr>
          <p:nvPr userDrawn="1"/>
        </p:nvPicPr>
        <p:blipFill rotWithShape="1">
          <a:blip r:embed="rId3"/>
          <a:srcRect b="87214"/>
          <a:stretch/>
        </p:blipFill>
        <p:spPr>
          <a:xfrm>
            <a:off x="-4969" y="-6393"/>
            <a:ext cx="9180000" cy="699090"/>
          </a:xfrm>
          <a:prstGeom prst="rect">
            <a:avLst/>
          </a:prstGeom>
        </p:spPr>
      </p:pic>
      <p:pic>
        <p:nvPicPr>
          <p:cNvPr id="9" name="그림 8" descr="표지판이(가) 표시된 사진&#10;&#10;매우 높은 신뢰도로 생성된 설명">
            <a:extLst>
              <a:ext uri="{FF2B5EF4-FFF2-40B4-BE49-F238E27FC236}">
                <a16:creationId xmlns:a16="http://schemas.microsoft.com/office/drawing/2014/main" id="{FFB2894C-DC78-4546-97EB-1D04CB66914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60432" y="54183"/>
            <a:ext cx="606546" cy="577937"/>
          </a:xfrm>
          <a:prstGeom prst="rect">
            <a:avLst/>
          </a:prstGeom>
        </p:spPr>
      </p:pic>
    </p:spTree>
    <p:extLst>
      <p:ext uri="{BB962C8B-B14F-4D97-AF65-F5344CB8AC3E}">
        <p14:creationId xmlns:p14="http://schemas.microsoft.com/office/powerpoint/2010/main" val="3484728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50D1BE25-1345-4AE7-8EAF-8145B3D848B7}" type="datetimeFigureOut">
              <a:rPr lang="ko-KR" altLang="en-US" smtClean="0"/>
              <a:t>2019-05-23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CAA1904-1E63-4F6B-9049-AD66A7E79F0C}" type="slidenum">
              <a:rPr lang="ko-KR" altLang="en-US" smtClean="0"/>
              <a:t>‹#›</a:t>
            </a:fld>
            <a:endParaRPr lang="ko-KR" altLang="en-US"/>
          </a:p>
        </p:txBody>
      </p:sp>
    </p:spTree>
    <p:extLst>
      <p:ext uri="{BB962C8B-B14F-4D97-AF65-F5344CB8AC3E}">
        <p14:creationId xmlns:p14="http://schemas.microsoft.com/office/powerpoint/2010/main" val="328427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5" y="365125"/>
            <a:ext cx="1971675"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628650" y="365125"/>
            <a:ext cx="5800725" cy="5811838"/>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50D1BE25-1345-4AE7-8EAF-8145B3D848B7}" type="datetimeFigureOut">
              <a:rPr lang="ko-KR" altLang="en-US" smtClean="0"/>
              <a:t>2019-05-23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CAA1904-1E63-4F6B-9049-AD66A7E79F0C}" type="slidenum">
              <a:rPr lang="ko-KR" altLang="en-US" smtClean="0"/>
              <a:t>‹#›</a:t>
            </a:fld>
            <a:endParaRPr lang="ko-KR" altLang="en-US"/>
          </a:p>
        </p:txBody>
      </p:sp>
    </p:spTree>
    <p:extLst>
      <p:ext uri="{BB962C8B-B14F-4D97-AF65-F5344CB8AC3E}">
        <p14:creationId xmlns:p14="http://schemas.microsoft.com/office/powerpoint/2010/main" val="3185284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명함">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291648"/>
            <a:ext cx="7772401" cy="1468800"/>
          </a:xfrm>
        </p:spPr>
        <p:txBody>
          <a:bodyPr anchor="b">
            <a:normAutofit/>
          </a:bodyPr>
          <a:lstStyle>
            <a:lvl1pPr algn="l">
              <a:defRPr sz="2100" b="0" cap="none"/>
            </a:lvl1pPr>
          </a:lstStyle>
          <a:p>
            <a:r>
              <a:rPr lang="ko-KR" altLang="en-US"/>
              <a:t>마스터 제목 스타일 편집</a:t>
            </a:r>
            <a:endParaRPr lang="en-US" dirty="0"/>
          </a:p>
        </p:txBody>
      </p:sp>
      <p:sp>
        <p:nvSpPr>
          <p:cNvPr id="3" name="Text Placeholder 2"/>
          <p:cNvSpPr>
            <a:spLocks noGrp="1"/>
          </p:cNvSpPr>
          <p:nvPr>
            <p:ph type="body" idx="1"/>
          </p:nvPr>
        </p:nvSpPr>
        <p:spPr>
          <a:xfrm>
            <a:off x="457201" y="4760448"/>
            <a:ext cx="7772402" cy="8604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ko-KR" altLang="en-US"/>
              <a:t>마스터 텍스트 스타일을 편집합니다</a:t>
            </a:r>
          </a:p>
        </p:txBody>
      </p:sp>
      <p:sp>
        <p:nvSpPr>
          <p:cNvPr id="4" name="Date Placeholder 3"/>
          <p:cNvSpPr>
            <a:spLocks noGrp="1"/>
          </p:cNvSpPr>
          <p:nvPr>
            <p:ph type="dt" sz="half" idx="10"/>
          </p:nvPr>
        </p:nvSpPr>
        <p:spPr/>
        <p:txBody>
          <a:bodyPr/>
          <a:lstStyle/>
          <a:p>
            <a:fld id="{ECAAAA65-3865-49EF-BC5A-410202CCC389}" type="datetimeFigureOut">
              <a:rPr lang="ko-KR" altLang="en-US" smtClean="0"/>
              <a:t>2019-05-23</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90FA3B6C-E03B-4F5B-9FAE-3770CA2C1BF9}" type="slidenum">
              <a:rPr lang="ko-KR" altLang="en-US" smtClean="0"/>
              <a:t>‹#›</a:t>
            </a:fld>
            <a:endParaRPr lang="ko-KR" altLang="en-US"/>
          </a:p>
        </p:txBody>
      </p:sp>
    </p:spTree>
    <p:extLst>
      <p:ext uri="{BB962C8B-B14F-4D97-AF65-F5344CB8AC3E}">
        <p14:creationId xmlns:p14="http://schemas.microsoft.com/office/powerpoint/2010/main" val="3107710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6"/>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CF84529B-3AAE-401F-816E-E82B6A2CFE80}" type="datetimeFigureOut">
              <a:rPr lang="ko-KR" altLang="en-US" smtClean="0"/>
              <a:t>2019-05-23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9FAC220-BDCC-4B6C-9692-EB1B2C340F27}" type="slidenum">
              <a:rPr lang="ko-KR" altLang="en-US" smtClean="0"/>
              <a:t>‹#›</a:t>
            </a:fld>
            <a:endParaRPr lang="ko-KR" altLang="en-US"/>
          </a:p>
        </p:txBody>
      </p:sp>
    </p:spTree>
    <p:extLst>
      <p:ext uri="{BB962C8B-B14F-4D97-AF65-F5344CB8AC3E}">
        <p14:creationId xmlns:p14="http://schemas.microsoft.com/office/powerpoint/2010/main" val="1149552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CF84529B-3AAE-401F-816E-E82B6A2CFE80}" type="datetimeFigureOut">
              <a:rPr lang="ko-KR" altLang="en-US" smtClean="0"/>
              <a:t>2019-05-23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9FAC220-BDCC-4B6C-9692-EB1B2C340F27}" type="slidenum">
              <a:rPr lang="ko-KR" altLang="en-US" smtClean="0"/>
              <a:t>‹#›</a:t>
            </a:fld>
            <a:endParaRPr lang="ko-KR" altLang="en-US"/>
          </a:p>
        </p:txBody>
      </p:sp>
    </p:spTree>
    <p:extLst>
      <p:ext uri="{BB962C8B-B14F-4D97-AF65-F5344CB8AC3E}">
        <p14:creationId xmlns:p14="http://schemas.microsoft.com/office/powerpoint/2010/main" val="398063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710" y="4406901"/>
            <a:ext cx="7772400" cy="1362075"/>
          </a:xfrm>
        </p:spPr>
        <p:txBody>
          <a:bodyPr anchor="t"/>
          <a:lstStyle>
            <a:lvl1pPr algn="l">
              <a:defRPr sz="3000" b="1" cap="all"/>
            </a:lvl1pPr>
          </a:lstStyle>
          <a:p>
            <a:r>
              <a:rPr lang="ko-KR" altLang="en-US"/>
              <a:t>마스터 제목 스타일 편집</a:t>
            </a:r>
          </a:p>
        </p:txBody>
      </p:sp>
      <p:sp>
        <p:nvSpPr>
          <p:cNvPr id="3" name="텍스트 개체 틀 2"/>
          <p:cNvSpPr>
            <a:spLocks noGrp="1"/>
          </p:cNvSpPr>
          <p:nvPr>
            <p:ph type="body" idx="1"/>
          </p:nvPr>
        </p:nvSpPr>
        <p:spPr>
          <a:xfrm>
            <a:off x="722710"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CF84529B-3AAE-401F-816E-E82B6A2CFE80}" type="datetimeFigureOut">
              <a:rPr lang="ko-KR" altLang="en-US" smtClean="0"/>
              <a:t>2019-05-23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9FAC220-BDCC-4B6C-9692-EB1B2C340F27}" type="slidenum">
              <a:rPr lang="ko-KR" altLang="en-US" smtClean="0"/>
              <a:t>‹#›</a:t>
            </a:fld>
            <a:endParaRPr lang="ko-KR" altLang="en-US"/>
          </a:p>
        </p:txBody>
      </p:sp>
    </p:spTree>
    <p:extLst>
      <p:ext uri="{BB962C8B-B14F-4D97-AF65-F5344CB8AC3E}">
        <p14:creationId xmlns:p14="http://schemas.microsoft.com/office/powerpoint/2010/main" val="1939662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600201"/>
            <a:ext cx="405765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29150" y="1600201"/>
            <a:ext cx="405765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CF84529B-3AAE-401F-816E-E82B6A2CFE80}" type="datetimeFigureOut">
              <a:rPr lang="ko-KR" altLang="en-US" smtClean="0"/>
              <a:t>2019-05-23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59FAC220-BDCC-4B6C-9692-EB1B2C340F27}" type="slidenum">
              <a:rPr lang="ko-KR" altLang="en-US" smtClean="0"/>
              <a:t>‹#›</a:t>
            </a:fld>
            <a:endParaRPr lang="ko-KR" altLang="en-US"/>
          </a:p>
        </p:txBody>
      </p:sp>
    </p:spTree>
    <p:extLst>
      <p:ext uri="{BB962C8B-B14F-4D97-AF65-F5344CB8AC3E}">
        <p14:creationId xmlns:p14="http://schemas.microsoft.com/office/powerpoint/2010/main" val="409611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39791"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3979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4628" y="1535113"/>
            <a:ext cx="4042172"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6" name="내용 개체 틀 5"/>
          <p:cNvSpPr>
            <a:spLocks noGrp="1"/>
          </p:cNvSpPr>
          <p:nvPr>
            <p:ph sz="quarter" idx="4"/>
          </p:nvPr>
        </p:nvSpPr>
        <p:spPr>
          <a:xfrm>
            <a:off x="4644628" y="2174875"/>
            <a:ext cx="4042172"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CF84529B-3AAE-401F-816E-E82B6A2CFE80}" type="datetimeFigureOut">
              <a:rPr lang="ko-KR" altLang="en-US" smtClean="0"/>
              <a:t>2019-05-23</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59FAC220-BDCC-4B6C-9692-EB1B2C340F27}" type="slidenum">
              <a:rPr lang="ko-KR" altLang="en-US" smtClean="0"/>
              <a:t>‹#›</a:t>
            </a:fld>
            <a:endParaRPr lang="ko-KR" altLang="en-US"/>
          </a:p>
        </p:txBody>
      </p:sp>
    </p:spTree>
    <p:extLst>
      <p:ext uri="{BB962C8B-B14F-4D97-AF65-F5344CB8AC3E}">
        <p14:creationId xmlns:p14="http://schemas.microsoft.com/office/powerpoint/2010/main" val="1836006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CF84529B-3AAE-401F-816E-E82B6A2CFE80}" type="datetimeFigureOut">
              <a:rPr lang="ko-KR" altLang="en-US" smtClean="0"/>
              <a:t>2019-05-23</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59FAC220-BDCC-4B6C-9692-EB1B2C340F27}" type="slidenum">
              <a:rPr lang="ko-KR" altLang="en-US" smtClean="0"/>
              <a:t>‹#›</a:t>
            </a:fld>
            <a:endParaRPr lang="ko-KR" altLang="en-US"/>
          </a:p>
        </p:txBody>
      </p:sp>
    </p:spTree>
    <p:extLst>
      <p:ext uri="{BB962C8B-B14F-4D97-AF65-F5344CB8AC3E}">
        <p14:creationId xmlns:p14="http://schemas.microsoft.com/office/powerpoint/2010/main" val="967266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CF84529B-3AAE-401F-816E-E82B6A2CFE80}" type="datetimeFigureOut">
              <a:rPr lang="ko-KR" altLang="en-US" smtClean="0"/>
              <a:t>2019-05-23</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59FAC220-BDCC-4B6C-9692-EB1B2C340F27}" type="slidenum">
              <a:rPr lang="ko-KR" altLang="en-US" smtClean="0"/>
              <a:t>‹#›</a:t>
            </a:fld>
            <a:endParaRPr lang="ko-KR" altLang="en-US"/>
          </a:p>
        </p:txBody>
      </p:sp>
    </p:spTree>
    <p:extLst>
      <p:ext uri="{BB962C8B-B14F-4D97-AF65-F5344CB8AC3E}">
        <p14:creationId xmlns:p14="http://schemas.microsoft.com/office/powerpoint/2010/main" val="4073609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74B30629-49FC-4C5F-B638-F6ABDF633DCF}"/>
              </a:ext>
            </a:extLst>
          </p:cNvPr>
          <p:cNvPicPr>
            <a:picLocks noChangeAspect="1"/>
          </p:cNvPicPr>
          <p:nvPr userDrawn="1"/>
        </p:nvPicPr>
        <p:blipFill rotWithShape="1">
          <a:blip r:embed="rId2"/>
          <a:srcRect b="87214"/>
          <a:stretch/>
        </p:blipFill>
        <p:spPr>
          <a:xfrm>
            <a:off x="-4969" y="-6394"/>
            <a:ext cx="9180000" cy="1219001"/>
          </a:xfrm>
          <a:prstGeom prst="rect">
            <a:avLst/>
          </a:prstGeom>
        </p:spPr>
      </p:pic>
      <p:sp>
        <p:nvSpPr>
          <p:cNvPr id="2" name="제목 1"/>
          <p:cNvSpPr>
            <a:spLocks noGrp="1"/>
          </p:cNvSpPr>
          <p:nvPr>
            <p:ph type="title"/>
          </p:nvPr>
        </p:nvSpPr>
        <p:spPr/>
        <p:txBody>
          <a:bodyPr>
            <a:normAutofit/>
          </a:bodyPr>
          <a:lstStyle>
            <a:lvl1pPr>
              <a:defRPr sz="4000">
                <a:latin typeface="+mn-lt"/>
              </a:defRPr>
            </a:lvl1pPr>
          </a:lstStyle>
          <a:p>
            <a:r>
              <a:rPr lang="ko-KR" altLang="en-US" dirty="0"/>
              <a:t>마스터 제목 스타일 편집</a:t>
            </a:r>
          </a:p>
        </p:txBody>
      </p:sp>
      <p:sp>
        <p:nvSpPr>
          <p:cNvPr id="3" name="내용 개체 틀 2"/>
          <p:cNvSpPr>
            <a:spLocks noGrp="1"/>
          </p:cNvSpPr>
          <p:nvPr>
            <p:ph idx="1"/>
          </p:nvPr>
        </p:nvSpPr>
        <p:spPr/>
        <p:txBody>
          <a:bodyPr>
            <a:normAutofit/>
          </a:bodyPr>
          <a:lstStyle>
            <a:lvl1pPr>
              <a:defRPr sz="3600">
                <a:latin typeface="+mn-lt"/>
              </a:defRPr>
            </a:lvl1pPr>
            <a:lvl2pPr>
              <a:defRPr sz="3200">
                <a:latin typeface="+mn-lt"/>
              </a:defRPr>
            </a:lvl2pPr>
            <a:lvl3pPr>
              <a:defRPr sz="2400">
                <a:latin typeface="+mn-lt"/>
              </a:defRPr>
            </a:lvl3pPr>
            <a:lvl4pPr>
              <a:defRPr sz="2000">
                <a:latin typeface="+mn-lt"/>
              </a:defRPr>
            </a:lvl4pPr>
            <a:lvl5pPr>
              <a:defRPr sz="2000">
                <a:latin typeface="+mn-lt"/>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p:txBody>
          <a:bodyPr/>
          <a:lstStyle/>
          <a:p>
            <a:fld id="{50D1BE25-1345-4AE7-8EAF-8145B3D848B7}" type="datetimeFigureOut">
              <a:rPr lang="ko-KR" altLang="en-US" smtClean="0"/>
              <a:t>2019-05-23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CAA1904-1E63-4F6B-9049-AD66A7E79F0C}" type="slidenum">
              <a:rPr lang="ko-KR" altLang="en-US" smtClean="0"/>
              <a:t>‹#›</a:t>
            </a:fld>
            <a:endParaRPr lang="ko-KR" altLang="en-US"/>
          </a:p>
        </p:txBody>
      </p:sp>
      <p:pic>
        <p:nvPicPr>
          <p:cNvPr id="11" name="그림 10" descr="표지판이(가) 표시된 사진&#10;&#10;매우 높은 신뢰도로 생성된 설명">
            <a:extLst>
              <a:ext uri="{FF2B5EF4-FFF2-40B4-BE49-F238E27FC236}">
                <a16:creationId xmlns:a16="http://schemas.microsoft.com/office/drawing/2014/main" id="{0939A32C-BB21-41E4-9E70-EE6D59099C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28384" y="102150"/>
            <a:ext cx="1075180" cy="1024467"/>
          </a:xfrm>
          <a:prstGeom prst="rect">
            <a:avLst/>
          </a:prstGeom>
        </p:spPr>
      </p:pic>
    </p:spTree>
    <p:extLst>
      <p:ext uri="{BB962C8B-B14F-4D97-AF65-F5344CB8AC3E}">
        <p14:creationId xmlns:p14="http://schemas.microsoft.com/office/powerpoint/2010/main" val="4102792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710" cy="1162050"/>
          </a:xfrm>
        </p:spPr>
        <p:txBody>
          <a:bodyPr anchor="b"/>
          <a:lstStyle>
            <a:lvl1pPr algn="l">
              <a:defRPr sz="1500" b="1"/>
            </a:lvl1pPr>
          </a:lstStyle>
          <a:p>
            <a:r>
              <a:rPr lang="ko-KR" altLang="en-US"/>
              <a:t>마스터 제목 스타일 편집</a:t>
            </a:r>
          </a:p>
        </p:txBody>
      </p:sp>
      <p:sp>
        <p:nvSpPr>
          <p:cNvPr id="3" name="내용 개체 틀 2"/>
          <p:cNvSpPr>
            <a:spLocks noGrp="1"/>
          </p:cNvSpPr>
          <p:nvPr>
            <p:ph idx="1"/>
          </p:nvPr>
        </p:nvSpPr>
        <p:spPr>
          <a:xfrm>
            <a:off x="3575448" y="273051"/>
            <a:ext cx="511135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1"/>
            <a:ext cx="3008710"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CF84529B-3AAE-401F-816E-E82B6A2CFE80}" type="datetimeFigureOut">
              <a:rPr lang="ko-KR" altLang="en-US" smtClean="0"/>
              <a:t>2019-05-23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59FAC220-BDCC-4B6C-9692-EB1B2C340F27}" type="slidenum">
              <a:rPr lang="ko-KR" altLang="en-US" smtClean="0"/>
              <a:t>‹#›</a:t>
            </a:fld>
            <a:endParaRPr lang="ko-KR" altLang="en-US"/>
          </a:p>
        </p:txBody>
      </p:sp>
    </p:spTree>
    <p:extLst>
      <p:ext uri="{BB962C8B-B14F-4D97-AF65-F5344CB8AC3E}">
        <p14:creationId xmlns:p14="http://schemas.microsoft.com/office/powerpoint/2010/main" val="925367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1891" y="4800600"/>
            <a:ext cx="5486400" cy="566738"/>
          </a:xfrm>
        </p:spPr>
        <p:txBody>
          <a:bodyPr anchor="b"/>
          <a:lstStyle>
            <a:lvl1pPr algn="l">
              <a:defRPr sz="1500" b="1"/>
            </a:lvl1pPr>
          </a:lstStyle>
          <a:p>
            <a:r>
              <a:rPr lang="ko-KR" altLang="en-US"/>
              <a:t>마스터 제목 스타일 편집</a:t>
            </a:r>
          </a:p>
        </p:txBody>
      </p:sp>
      <p:sp>
        <p:nvSpPr>
          <p:cNvPr id="3" name="그림 개체 틀 2"/>
          <p:cNvSpPr>
            <a:spLocks noGrp="1"/>
          </p:cNvSpPr>
          <p:nvPr>
            <p:ph type="pic" idx="1"/>
          </p:nvPr>
        </p:nvSpPr>
        <p:spPr>
          <a:xfrm>
            <a:off x="1791891"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ko-KR" altLang="en-US"/>
          </a:p>
        </p:txBody>
      </p:sp>
      <p:sp>
        <p:nvSpPr>
          <p:cNvPr id="4" name="텍스트 개체 틀 3"/>
          <p:cNvSpPr>
            <a:spLocks noGrp="1"/>
          </p:cNvSpPr>
          <p:nvPr>
            <p:ph type="body" sz="half" idx="2"/>
          </p:nvPr>
        </p:nvSpPr>
        <p:spPr>
          <a:xfrm>
            <a:off x="1791891"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CF84529B-3AAE-401F-816E-E82B6A2CFE80}" type="datetimeFigureOut">
              <a:rPr lang="ko-KR" altLang="en-US" smtClean="0"/>
              <a:t>2019-05-23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59FAC220-BDCC-4B6C-9692-EB1B2C340F27}" type="slidenum">
              <a:rPr lang="ko-KR" altLang="en-US" smtClean="0"/>
              <a:t>‹#›</a:t>
            </a:fld>
            <a:endParaRPr lang="ko-KR" altLang="en-US"/>
          </a:p>
        </p:txBody>
      </p:sp>
    </p:spTree>
    <p:extLst>
      <p:ext uri="{BB962C8B-B14F-4D97-AF65-F5344CB8AC3E}">
        <p14:creationId xmlns:p14="http://schemas.microsoft.com/office/powerpoint/2010/main" val="407824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CF84529B-3AAE-401F-816E-E82B6A2CFE80}" type="datetimeFigureOut">
              <a:rPr lang="ko-KR" altLang="en-US" smtClean="0"/>
              <a:t>2019-05-23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9FAC220-BDCC-4B6C-9692-EB1B2C340F27}" type="slidenum">
              <a:rPr lang="ko-KR" altLang="en-US" smtClean="0"/>
              <a:t>‹#›</a:t>
            </a:fld>
            <a:endParaRPr lang="ko-KR" altLang="en-US"/>
          </a:p>
        </p:txBody>
      </p:sp>
    </p:spTree>
    <p:extLst>
      <p:ext uri="{BB962C8B-B14F-4D97-AF65-F5344CB8AC3E}">
        <p14:creationId xmlns:p14="http://schemas.microsoft.com/office/powerpoint/2010/main" val="637425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9"/>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9"/>
            <a:ext cx="60579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CF84529B-3AAE-401F-816E-E82B6A2CFE80}" type="datetimeFigureOut">
              <a:rPr lang="ko-KR" altLang="en-US" smtClean="0"/>
              <a:t>2019-05-23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9FAC220-BDCC-4B6C-9692-EB1B2C340F27}" type="slidenum">
              <a:rPr lang="ko-KR" altLang="en-US" smtClean="0"/>
              <a:t>‹#›</a:t>
            </a:fld>
            <a:endParaRPr lang="ko-KR" altLang="en-US"/>
          </a:p>
        </p:txBody>
      </p:sp>
    </p:spTree>
    <p:extLst>
      <p:ext uri="{BB962C8B-B14F-4D97-AF65-F5344CB8AC3E}">
        <p14:creationId xmlns:p14="http://schemas.microsoft.com/office/powerpoint/2010/main" val="171956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709739"/>
            <a:ext cx="7886700" cy="2852737"/>
          </a:xfrm>
        </p:spPr>
        <p:txBody>
          <a:bodyPr anchor="t">
            <a:normAutofit/>
          </a:bodyPr>
          <a:lstStyle>
            <a:lvl1pPr>
              <a:defRPr sz="3300">
                <a:solidFill>
                  <a:schemeClr val="bg1"/>
                </a:solidFill>
              </a:defRPr>
            </a:lvl1pPr>
          </a:lstStyle>
          <a:p>
            <a:r>
              <a:rPr lang="ko-KR" altLang="en-US"/>
              <a:t>마스터 제목 스타일 편집</a:t>
            </a:r>
            <a:endParaRPr lang="ko-KR" altLang="en-US" dirty="0"/>
          </a:p>
        </p:txBody>
      </p:sp>
      <p:sp>
        <p:nvSpPr>
          <p:cNvPr id="3" name="텍스트 개체 틀 2"/>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50D1BE25-1345-4AE7-8EAF-8145B3D848B7}" type="datetimeFigureOut">
              <a:rPr lang="ko-KR" altLang="en-US" smtClean="0"/>
              <a:t>2019-05-23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CAA1904-1E63-4F6B-9049-AD66A7E79F0C}" type="slidenum">
              <a:rPr lang="ko-KR" altLang="en-US" smtClean="0"/>
              <a:t>‹#›</a:t>
            </a:fld>
            <a:endParaRPr lang="ko-KR" altLang="en-US"/>
          </a:p>
        </p:txBody>
      </p:sp>
    </p:spTree>
    <p:extLst>
      <p:ext uri="{BB962C8B-B14F-4D97-AF65-F5344CB8AC3E}">
        <p14:creationId xmlns:p14="http://schemas.microsoft.com/office/powerpoint/2010/main" val="208773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628650" y="1825625"/>
            <a:ext cx="38862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29150" y="1825625"/>
            <a:ext cx="38862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50D1BE25-1345-4AE7-8EAF-8145B3D848B7}" type="datetimeFigureOut">
              <a:rPr lang="ko-KR" altLang="en-US" smtClean="0"/>
              <a:t>2019-05-23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1CAA1904-1E63-4F6B-9049-AD66A7E79F0C}" type="slidenum">
              <a:rPr lang="ko-KR" altLang="en-US" smtClean="0"/>
              <a:t>‹#›</a:t>
            </a:fld>
            <a:endParaRPr lang="ko-KR" altLang="en-US"/>
          </a:p>
        </p:txBody>
      </p:sp>
    </p:spTree>
    <p:extLst>
      <p:ext uri="{BB962C8B-B14F-4D97-AF65-F5344CB8AC3E}">
        <p14:creationId xmlns:p14="http://schemas.microsoft.com/office/powerpoint/2010/main" val="3712860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29841" y="365126"/>
            <a:ext cx="7886700" cy="1325563"/>
          </a:xfrm>
        </p:spPr>
        <p:txBody>
          <a:bodyPr/>
          <a:lstStyle/>
          <a:p>
            <a:r>
              <a:rPr lang="ko-KR" altLang="en-US"/>
              <a:t>마스터 제목 스타일 편집</a:t>
            </a:r>
          </a:p>
        </p:txBody>
      </p:sp>
      <p:sp>
        <p:nvSpPr>
          <p:cNvPr id="3" name="텍스트 개체 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4" name="내용 개체 틀 3"/>
          <p:cNvSpPr>
            <a:spLocks noGrp="1"/>
          </p:cNvSpPr>
          <p:nvPr>
            <p:ph sz="half" idx="2"/>
          </p:nvPr>
        </p:nvSpPr>
        <p:spPr>
          <a:xfrm>
            <a:off x="629842" y="2505075"/>
            <a:ext cx="3868340"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6" name="내용 개체 틀 5"/>
          <p:cNvSpPr>
            <a:spLocks noGrp="1"/>
          </p:cNvSpPr>
          <p:nvPr>
            <p:ph sz="quarter" idx="4"/>
          </p:nvPr>
        </p:nvSpPr>
        <p:spPr>
          <a:xfrm>
            <a:off x="4629150" y="2505075"/>
            <a:ext cx="3887391"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50D1BE25-1345-4AE7-8EAF-8145B3D848B7}" type="datetimeFigureOut">
              <a:rPr lang="ko-KR" altLang="en-US" smtClean="0"/>
              <a:t>2019-05-23</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1CAA1904-1E63-4F6B-9049-AD66A7E79F0C}" type="slidenum">
              <a:rPr lang="ko-KR" altLang="en-US" smtClean="0"/>
              <a:t>‹#›</a:t>
            </a:fld>
            <a:endParaRPr lang="ko-KR" altLang="en-US"/>
          </a:p>
        </p:txBody>
      </p:sp>
    </p:spTree>
    <p:extLst>
      <p:ext uri="{BB962C8B-B14F-4D97-AF65-F5344CB8AC3E}">
        <p14:creationId xmlns:p14="http://schemas.microsoft.com/office/powerpoint/2010/main" val="639731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50D1BE25-1345-4AE7-8EAF-8145B3D848B7}" type="datetimeFigureOut">
              <a:rPr lang="ko-KR" altLang="en-US" smtClean="0"/>
              <a:t>2019-05-23</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1CAA1904-1E63-4F6B-9049-AD66A7E79F0C}" type="slidenum">
              <a:rPr lang="ko-KR" altLang="en-US" smtClean="0"/>
              <a:t>‹#›</a:t>
            </a:fld>
            <a:endParaRPr lang="ko-KR" altLang="en-US"/>
          </a:p>
        </p:txBody>
      </p:sp>
    </p:spTree>
    <p:extLst>
      <p:ext uri="{BB962C8B-B14F-4D97-AF65-F5344CB8AC3E}">
        <p14:creationId xmlns:p14="http://schemas.microsoft.com/office/powerpoint/2010/main" val="3227726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50D1BE25-1345-4AE7-8EAF-8145B3D848B7}" type="datetimeFigureOut">
              <a:rPr lang="ko-KR" altLang="en-US" smtClean="0"/>
              <a:t>2019-05-23</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1CAA1904-1E63-4F6B-9049-AD66A7E79F0C}" type="slidenum">
              <a:rPr lang="ko-KR" altLang="en-US" smtClean="0"/>
              <a:t>‹#›</a:t>
            </a:fld>
            <a:endParaRPr lang="ko-KR" altLang="en-US"/>
          </a:p>
        </p:txBody>
      </p:sp>
    </p:spTree>
    <p:extLst>
      <p:ext uri="{BB962C8B-B14F-4D97-AF65-F5344CB8AC3E}">
        <p14:creationId xmlns:p14="http://schemas.microsoft.com/office/powerpoint/2010/main" val="160630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29841" y="457200"/>
            <a:ext cx="2949178" cy="1600200"/>
          </a:xfrm>
        </p:spPr>
        <p:txBody>
          <a:bodyPr anchor="b"/>
          <a:lstStyle>
            <a:lvl1pPr>
              <a:defRPr sz="2400"/>
            </a:lvl1pPr>
          </a:lstStyle>
          <a:p>
            <a:r>
              <a:rPr lang="ko-KR" altLang="en-US"/>
              <a:t>마스터 제목 스타일 편집</a:t>
            </a:r>
          </a:p>
        </p:txBody>
      </p:sp>
      <p:sp>
        <p:nvSpPr>
          <p:cNvPr id="3" name="내용 개체 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50D1BE25-1345-4AE7-8EAF-8145B3D848B7}" type="datetimeFigureOut">
              <a:rPr lang="ko-KR" altLang="en-US" smtClean="0"/>
              <a:t>2019-05-23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1CAA1904-1E63-4F6B-9049-AD66A7E79F0C}" type="slidenum">
              <a:rPr lang="ko-KR" altLang="en-US" smtClean="0"/>
              <a:t>‹#›</a:t>
            </a:fld>
            <a:endParaRPr lang="ko-KR" altLang="en-US"/>
          </a:p>
        </p:txBody>
      </p:sp>
    </p:spTree>
    <p:extLst>
      <p:ext uri="{BB962C8B-B14F-4D97-AF65-F5344CB8AC3E}">
        <p14:creationId xmlns:p14="http://schemas.microsoft.com/office/powerpoint/2010/main" val="3311676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29841" y="457200"/>
            <a:ext cx="2949178" cy="1600200"/>
          </a:xfrm>
        </p:spPr>
        <p:txBody>
          <a:bodyPr anchor="b"/>
          <a:lstStyle>
            <a:lvl1pPr>
              <a:defRPr sz="2400"/>
            </a:lvl1pPr>
          </a:lstStyle>
          <a:p>
            <a:r>
              <a:rPr lang="ko-KR" altLang="en-US"/>
              <a:t>마스터 제목 스타일 편집</a:t>
            </a:r>
          </a:p>
        </p:txBody>
      </p:sp>
      <p:sp>
        <p:nvSpPr>
          <p:cNvPr id="3" name="그림 개체 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ko-KR" altLang="en-US"/>
              <a:t>그림을 추가하려면 아이콘을 클릭하십시오</a:t>
            </a:r>
          </a:p>
        </p:txBody>
      </p:sp>
      <p:sp>
        <p:nvSpPr>
          <p:cNvPr id="4" name="텍스트 개체 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50D1BE25-1345-4AE7-8EAF-8145B3D848B7}" type="datetimeFigureOut">
              <a:rPr lang="ko-KR" altLang="en-US" smtClean="0"/>
              <a:t>2019-05-23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1CAA1904-1E63-4F6B-9049-AD66A7E79F0C}" type="slidenum">
              <a:rPr lang="ko-KR" altLang="en-US" smtClean="0"/>
              <a:t>‹#›</a:t>
            </a:fld>
            <a:endParaRPr lang="ko-KR" altLang="en-US"/>
          </a:p>
        </p:txBody>
      </p:sp>
    </p:spTree>
    <p:extLst>
      <p:ext uri="{BB962C8B-B14F-4D97-AF65-F5344CB8AC3E}">
        <p14:creationId xmlns:p14="http://schemas.microsoft.com/office/powerpoint/2010/main" val="1575027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368300" y="135468"/>
            <a:ext cx="8350250" cy="1024467"/>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628650" y="1388533"/>
            <a:ext cx="7886700" cy="478843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0D1BE25-1345-4AE7-8EAF-8145B3D848B7}" type="datetimeFigureOut">
              <a:rPr lang="ko-KR" altLang="en-US" smtClean="0"/>
              <a:t>2019-05-23</a:t>
            </a:fld>
            <a:endParaRPr lang="ko-KR" altLang="en-US"/>
          </a:p>
        </p:txBody>
      </p:sp>
      <p:sp>
        <p:nvSpPr>
          <p:cNvPr id="5" name="바닥글 개체 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AA1904-1E63-4F6B-9049-AD66A7E79F0C}" type="slidenum">
              <a:rPr lang="ko-KR" altLang="en-US" smtClean="0"/>
              <a:t>‹#›</a:t>
            </a:fld>
            <a:endParaRPr lang="ko-KR" altLang="en-US"/>
          </a:p>
        </p:txBody>
      </p:sp>
    </p:spTree>
    <p:extLst>
      <p:ext uri="{BB962C8B-B14F-4D97-AF65-F5344CB8AC3E}">
        <p14:creationId xmlns:p14="http://schemas.microsoft.com/office/powerpoint/2010/main" val="4279982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685800" rtl="0" eaLnBrk="1" latinLnBrk="1" hangingPunct="1">
        <a:lnSpc>
          <a:spcPct val="90000"/>
        </a:lnSpc>
        <a:spcBef>
          <a:spcPct val="0"/>
        </a:spcBef>
        <a:buNone/>
        <a:defRPr sz="27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84529B-3AAE-401F-816E-E82B6A2CFE80}" type="datetimeFigureOut">
              <a:rPr lang="ko-KR" altLang="en-US" smtClean="0"/>
              <a:t>2019-05-23</a:t>
            </a:fld>
            <a:endParaRPr lang="ko-KR" altLang="en-US"/>
          </a:p>
        </p:txBody>
      </p:sp>
      <p:sp>
        <p:nvSpPr>
          <p:cNvPr id="5" name="바닥글 개체 틀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FAC220-BDCC-4B6C-9692-EB1B2C340F27}" type="slidenum">
              <a:rPr lang="ko-KR" altLang="en-US" smtClean="0"/>
              <a:t>‹#›</a:t>
            </a:fld>
            <a:endParaRPr lang="ko-KR" altLang="en-US"/>
          </a:p>
        </p:txBody>
      </p:sp>
    </p:spTree>
    <p:extLst>
      <p:ext uri="{BB962C8B-B14F-4D97-AF65-F5344CB8AC3E}">
        <p14:creationId xmlns:p14="http://schemas.microsoft.com/office/powerpoint/2010/main" val="113324350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685800" rtl="0" eaLnBrk="1" latinLnBrk="1"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1"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1"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1"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1"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1"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18" Type="http://schemas.openxmlformats.org/officeDocument/2006/relationships/image" Target="../media/image20.jpg"/><Relationship Id="rId26" Type="http://schemas.openxmlformats.org/officeDocument/2006/relationships/image" Target="../media/image28.jpg"/><Relationship Id="rId3" Type="http://schemas.openxmlformats.org/officeDocument/2006/relationships/image" Target="../media/image5.jpg"/><Relationship Id="rId21" Type="http://schemas.openxmlformats.org/officeDocument/2006/relationships/image" Target="../media/image23.jpg"/><Relationship Id="rId7" Type="http://schemas.openxmlformats.org/officeDocument/2006/relationships/image" Target="../media/image9.jpg"/><Relationship Id="rId12" Type="http://schemas.openxmlformats.org/officeDocument/2006/relationships/image" Target="../media/image14.jpg"/><Relationship Id="rId17" Type="http://schemas.openxmlformats.org/officeDocument/2006/relationships/image" Target="../media/image19.jpg"/><Relationship Id="rId25" Type="http://schemas.openxmlformats.org/officeDocument/2006/relationships/image" Target="../media/image27.jpg"/><Relationship Id="rId2" Type="http://schemas.openxmlformats.org/officeDocument/2006/relationships/notesSlide" Target="../notesSlides/notesSlide2.xml"/><Relationship Id="rId16" Type="http://schemas.openxmlformats.org/officeDocument/2006/relationships/image" Target="../media/image18.jpg"/><Relationship Id="rId20"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jpg"/><Relationship Id="rId24" Type="http://schemas.openxmlformats.org/officeDocument/2006/relationships/image" Target="../media/image26.jpg"/><Relationship Id="rId5" Type="http://schemas.openxmlformats.org/officeDocument/2006/relationships/image" Target="../media/image7.jpg"/><Relationship Id="rId15" Type="http://schemas.openxmlformats.org/officeDocument/2006/relationships/image" Target="../media/image17.jpg"/><Relationship Id="rId23" Type="http://schemas.openxmlformats.org/officeDocument/2006/relationships/image" Target="../media/image25.jpg"/><Relationship Id="rId10" Type="http://schemas.openxmlformats.org/officeDocument/2006/relationships/image" Target="../media/image12.jpg"/><Relationship Id="rId19" Type="http://schemas.openxmlformats.org/officeDocument/2006/relationships/image" Target="../media/image21.jp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16.jpg"/><Relationship Id="rId22" Type="http://schemas.openxmlformats.org/officeDocument/2006/relationships/image" Target="../media/image24.jpg"/></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F5C7951-9279-4F17-B75D-F0BC9C228F09}"/>
              </a:ext>
            </a:extLst>
          </p:cNvPr>
          <p:cNvSpPr>
            <a:spLocks noGrp="1"/>
          </p:cNvSpPr>
          <p:nvPr>
            <p:ph type="ctrTitle"/>
          </p:nvPr>
        </p:nvSpPr>
        <p:spPr>
          <a:xfrm>
            <a:off x="197514" y="1700808"/>
            <a:ext cx="8748972" cy="1350150"/>
          </a:xfrm>
        </p:spPr>
        <p:txBody>
          <a:bodyPr>
            <a:normAutofit/>
          </a:bodyPr>
          <a:lstStyle/>
          <a:p>
            <a:r>
              <a:rPr lang="ko-KR" altLang="en-US" sz="3600" dirty="0" err="1">
                <a:effectLst/>
              </a:rPr>
              <a:t>종격동</a:t>
            </a:r>
            <a:r>
              <a:rPr lang="ko-KR" altLang="en-US" sz="3600" dirty="0">
                <a:effectLst/>
              </a:rPr>
              <a:t> 임파선 </a:t>
            </a:r>
            <a:r>
              <a:rPr lang="ko-KR" altLang="en-US" sz="3600" dirty="0" err="1">
                <a:effectLst/>
              </a:rPr>
              <a:t>비대로</a:t>
            </a:r>
            <a:r>
              <a:rPr lang="ko-KR" altLang="en-US" sz="3600" dirty="0">
                <a:effectLst/>
              </a:rPr>
              <a:t> 의뢰된 </a:t>
            </a:r>
            <a:r>
              <a:rPr lang="en-US" altLang="ko-KR" sz="3600" dirty="0">
                <a:effectLst/>
              </a:rPr>
              <a:t>47</a:t>
            </a:r>
            <a:r>
              <a:rPr lang="ko-KR" altLang="en-US" sz="3600" dirty="0">
                <a:effectLst/>
              </a:rPr>
              <a:t>세 환자</a:t>
            </a:r>
          </a:p>
        </p:txBody>
      </p:sp>
      <p:sp>
        <p:nvSpPr>
          <p:cNvPr id="3" name="부제목 2">
            <a:extLst>
              <a:ext uri="{FF2B5EF4-FFF2-40B4-BE49-F238E27FC236}">
                <a16:creationId xmlns:a16="http://schemas.microsoft.com/office/drawing/2014/main" id="{9E0E7696-DC19-4366-97B8-E8A09106BDB9}"/>
              </a:ext>
            </a:extLst>
          </p:cNvPr>
          <p:cNvSpPr>
            <a:spLocks noGrp="1"/>
          </p:cNvSpPr>
          <p:nvPr>
            <p:ph type="subTitle" idx="1"/>
          </p:nvPr>
        </p:nvSpPr>
        <p:spPr>
          <a:xfrm>
            <a:off x="1143000" y="4617132"/>
            <a:ext cx="6858000" cy="1620180"/>
          </a:xfrm>
        </p:spPr>
        <p:txBody>
          <a:bodyPr>
            <a:normAutofit/>
          </a:bodyPr>
          <a:lstStyle/>
          <a:p>
            <a:pPr algn="l"/>
            <a:r>
              <a:rPr lang="en-US" altLang="ko-KR" dirty="0"/>
              <a:t>2019.05.23</a:t>
            </a:r>
          </a:p>
          <a:p>
            <a:pPr algn="l"/>
            <a:r>
              <a:rPr lang="ko-KR" altLang="en-US" dirty="0"/>
              <a:t>대한결핵 및 호흡기학회</a:t>
            </a:r>
            <a:r>
              <a:rPr lang="en-US" altLang="ko-KR" dirty="0"/>
              <a:t> </a:t>
            </a:r>
            <a:r>
              <a:rPr lang="ko-KR" altLang="en-US" dirty="0" err="1"/>
              <a:t>부울경지회</a:t>
            </a:r>
            <a:endParaRPr lang="en-US" altLang="ko-KR" dirty="0"/>
          </a:p>
          <a:p>
            <a:pPr algn="l"/>
            <a:r>
              <a:rPr lang="ko-KR" altLang="en-US" dirty="0"/>
              <a:t>고신대학교복음병원 </a:t>
            </a:r>
            <a:endParaRPr lang="en-US" altLang="ko-KR" dirty="0"/>
          </a:p>
          <a:p>
            <a:pPr algn="l"/>
            <a:r>
              <a:rPr lang="ko-KR" altLang="en-US" dirty="0"/>
              <a:t>호흡기내과 김제훈</a:t>
            </a:r>
            <a:endParaRPr lang="en-US" altLang="ko-KR" dirty="0"/>
          </a:p>
          <a:p>
            <a:pPr algn="l"/>
            <a:endParaRPr lang="en-US" altLang="ko-KR" dirty="0"/>
          </a:p>
          <a:p>
            <a:pPr algn="l"/>
            <a:endParaRPr lang="ko-KR" altLang="en-US" dirty="0"/>
          </a:p>
        </p:txBody>
      </p:sp>
    </p:spTree>
    <p:extLst>
      <p:ext uri="{BB962C8B-B14F-4D97-AF65-F5344CB8AC3E}">
        <p14:creationId xmlns:p14="http://schemas.microsoft.com/office/powerpoint/2010/main" val="2763234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3773591-6525-4AE2-B6DA-497CD01A7587}"/>
              </a:ext>
            </a:extLst>
          </p:cNvPr>
          <p:cNvSpPr>
            <a:spLocks noGrp="1"/>
          </p:cNvSpPr>
          <p:nvPr>
            <p:ph type="title"/>
          </p:nvPr>
        </p:nvSpPr>
        <p:spPr/>
        <p:txBody>
          <a:bodyPr/>
          <a:lstStyle/>
          <a:p>
            <a:r>
              <a:rPr lang="en-US" altLang="ko-KR" dirty="0"/>
              <a:t>Follow up 2 month later</a:t>
            </a:r>
            <a:endParaRPr lang="ko-KR" altLang="en-US" dirty="0"/>
          </a:p>
        </p:txBody>
      </p:sp>
      <p:sp>
        <p:nvSpPr>
          <p:cNvPr id="3" name="내용 개체 틀 2">
            <a:extLst>
              <a:ext uri="{FF2B5EF4-FFF2-40B4-BE49-F238E27FC236}">
                <a16:creationId xmlns:a16="http://schemas.microsoft.com/office/drawing/2014/main" id="{51D1C342-A831-4A3B-83D5-75C85E2DB3CB}"/>
              </a:ext>
            </a:extLst>
          </p:cNvPr>
          <p:cNvSpPr>
            <a:spLocks noGrp="1"/>
          </p:cNvSpPr>
          <p:nvPr>
            <p:ph idx="1"/>
          </p:nvPr>
        </p:nvSpPr>
        <p:spPr/>
        <p:txBody>
          <a:bodyPr/>
          <a:lstStyle/>
          <a:p>
            <a:endParaRPr lang="ko-KR" altLang="en-US" dirty="0"/>
          </a:p>
        </p:txBody>
      </p:sp>
      <p:pic>
        <p:nvPicPr>
          <p:cNvPr id="9" name="그림 8">
            <a:extLst>
              <a:ext uri="{FF2B5EF4-FFF2-40B4-BE49-F238E27FC236}">
                <a16:creationId xmlns:a16="http://schemas.microsoft.com/office/drawing/2014/main" id="{FC9A62D5-7404-40A1-8457-70780D9286BF}"/>
              </a:ext>
            </a:extLst>
          </p:cNvPr>
          <p:cNvPicPr>
            <a:picLocks noChangeAspect="1"/>
          </p:cNvPicPr>
          <p:nvPr/>
        </p:nvPicPr>
        <p:blipFill>
          <a:blip r:embed="rId3"/>
          <a:stretch>
            <a:fillRect/>
          </a:stretch>
        </p:blipFill>
        <p:spPr>
          <a:xfrm>
            <a:off x="76200" y="1186374"/>
            <a:ext cx="8991600" cy="2781300"/>
          </a:xfrm>
          <a:prstGeom prst="rect">
            <a:avLst/>
          </a:prstGeom>
        </p:spPr>
      </p:pic>
      <p:pic>
        <p:nvPicPr>
          <p:cNvPr id="11" name="그림 10">
            <a:extLst>
              <a:ext uri="{FF2B5EF4-FFF2-40B4-BE49-F238E27FC236}">
                <a16:creationId xmlns:a16="http://schemas.microsoft.com/office/drawing/2014/main" id="{9B586D41-A93B-453D-B49C-C361F76A096F}"/>
              </a:ext>
            </a:extLst>
          </p:cNvPr>
          <p:cNvPicPr>
            <a:picLocks noChangeAspect="1"/>
          </p:cNvPicPr>
          <p:nvPr/>
        </p:nvPicPr>
        <p:blipFill>
          <a:blip r:embed="rId4"/>
          <a:stretch>
            <a:fillRect/>
          </a:stretch>
        </p:blipFill>
        <p:spPr>
          <a:xfrm>
            <a:off x="48025" y="4002781"/>
            <a:ext cx="9144000" cy="2553561"/>
          </a:xfrm>
          <a:prstGeom prst="rect">
            <a:avLst/>
          </a:prstGeom>
        </p:spPr>
      </p:pic>
    </p:spTree>
    <p:extLst>
      <p:ext uri="{BB962C8B-B14F-4D97-AF65-F5344CB8AC3E}">
        <p14:creationId xmlns:p14="http://schemas.microsoft.com/office/powerpoint/2010/main" val="264042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D984C6A-7ECE-49A3-A780-DEA7EDEB4FE7}"/>
              </a:ext>
            </a:extLst>
          </p:cNvPr>
          <p:cNvSpPr>
            <a:spLocks noGrp="1"/>
          </p:cNvSpPr>
          <p:nvPr>
            <p:ph type="title"/>
          </p:nvPr>
        </p:nvSpPr>
        <p:spPr/>
        <p:txBody>
          <a:bodyPr/>
          <a:lstStyle/>
          <a:p>
            <a:r>
              <a:rPr lang="en-US" altLang="ko-KR" dirty="0"/>
              <a:t>2018-03-04 EBUS-TBNA </a:t>
            </a:r>
            <a:endParaRPr lang="ko-KR" altLang="en-US" dirty="0"/>
          </a:p>
        </p:txBody>
      </p:sp>
      <p:sp>
        <p:nvSpPr>
          <p:cNvPr id="3" name="내용 개체 틀 2">
            <a:extLst>
              <a:ext uri="{FF2B5EF4-FFF2-40B4-BE49-F238E27FC236}">
                <a16:creationId xmlns:a16="http://schemas.microsoft.com/office/drawing/2014/main" id="{90704C3C-BF0A-49DA-86FD-471996D21D06}"/>
              </a:ext>
            </a:extLst>
          </p:cNvPr>
          <p:cNvSpPr>
            <a:spLocks noGrp="1"/>
          </p:cNvSpPr>
          <p:nvPr>
            <p:ph idx="1"/>
          </p:nvPr>
        </p:nvSpPr>
        <p:spPr/>
        <p:txBody>
          <a:bodyPr>
            <a:normAutofit/>
          </a:bodyPr>
          <a:lstStyle/>
          <a:p>
            <a:r>
              <a:rPr lang="pt-BR" altLang="ko-KR" dirty="0"/>
              <a:t> Lymph node, 4R-1, 4R-2</a:t>
            </a:r>
          </a:p>
          <a:p>
            <a:pPr lvl="1"/>
            <a:r>
              <a:rPr lang="en-US" altLang="ko-KR" dirty="0"/>
              <a:t> Non small cell carcinoma</a:t>
            </a:r>
          </a:p>
          <a:p>
            <a:pPr lvl="1"/>
            <a:r>
              <a:rPr lang="ko-KR" altLang="en-US" dirty="0"/>
              <a:t> </a:t>
            </a:r>
            <a:r>
              <a:rPr lang="en-US" altLang="ko-KR" dirty="0"/>
              <a:t>R/O Adenocarcinoma, poorly diff.</a:t>
            </a:r>
            <a:endParaRPr lang="ko-KR" altLang="en-US" dirty="0"/>
          </a:p>
          <a:p>
            <a:pPr lvl="1"/>
            <a:r>
              <a:rPr lang="en-US" altLang="ko-KR" dirty="0"/>
              <a:t> TTF-1: negative</a:t>
            </a:r>
            <a:endParaRPr lang="ko-KR" altLang="en-US" dirty="0"/>
          </a:p>
          <a:p>
            <a:pPr lvl="1"/>
            <a:r>
              <a:rPr lang="en-US" altLang="ko-KR" dirty="0"/>
              <a:t> CK20: positive, very weak, focal</a:t>
            </a:r>
            <a:endParaRPr lang="ko-KR" altLang="en-US" dirty="0"/>
          </a:p>
          <a:p>
            <a:pPr lvl="1"/>
            <a:r>
              <a:rPr lang="en-US" altLang="ko-KR" dirty="0"/>
              <a:t> p16, HMB45: negative</a:t>
            </a:r>
            <a:endParaRPr lang="ko-KR" altLang="en-US" dirty="0"/>
          </a:p>
          <a:p>
            <a:pPr marL="0" indent="0">
              <a:buNone/>
            </a:pPr>
            <a:endParaRPr lang="ko-KR" altLang="en-US" dirty="0"/>
          </a:p>
        </p:txBody>
      </p:sp>
    </p:spTree>
    <p:extLst>
      <p:ext uri="{BB962C8B-B14F-4D97-AF65-F5344CB8AC3E}">
        <p14:creationId xmlns:p14="http://schemas.microsoft.com/office/powerpoint/2010/main" val="147964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F9AF1E3-E8D0-4E96-A7FA-71BF27E8A960}"/>
              </a:ext>
            </a:extLst>
          </p:cNvPr>
          <p:cNvSpPr>
            <a:spLocks noGrp="1"/>
          </p:cNvSpPr>
          <p:nvPr>
            <p:ph type="title"/>
          </p:nvPr>
        </p:nvSpPr>
        <p:spPr/>
        <p:txBody>
          <a:bodyPr/>
          <a:lstStyle/>
          <a:p>
            <a:r>
              <a:rPr lang="en-US" altLang="ko-KR" dirty="0"/>
              <a:t>Assessment</a:t>
            </a:r>
            <a:endParaRPr lang="ko-KR" altLang="en-US" dirty="0"/>
          </a:p>
        </p:txBody>
      </p:sp>
      <p:sp>
        <p:nvSpPr>
          <p:cNvPr id="3" name="내용 개체 틀 2">
            <a:extLst>
              <a:ext uri="{FF2B5EF4-FFF2-40B4-BE49-F238E27FC236}">
                <a16:creationId xmlns:a16="http://schemas.microsoft.com/office/drawing/2014/main" id="{937D8389-7871-4A83-B939-317D7E37057B}"/>
              </a:ext>
            </a:extLst>
          </p:cNvPr>
          <p:cNvSpPr>
            <a:spLocks noGrp="1"/>
          </p:cNvSpPr>
          <p:nvPr>
            <p:ph idx="1"/>
          </p:nvPr>
        </p:nvSpPr>
        <p:spPr/>
        <p:txBody>
          <a:bodyPr/>
          <a:lstStyle/>
          <a:p>
            <a:r>
              <a:rPr lang="en-US" altLang="ko-KR" dirty="0"/>
              <a:t> Malignancy </a:t>
            </a:r>
          </a:p>
          <a:p>
            <a:pPr lvl="1"/>
            <a:r>
              <a:rPr lang="en-US" altLang="ko-KR" dirty="0"/>
              <a:t> Adenocarcinoma of unknown primary</a:t>
            </a:r>
          </a:p>
          <a:p>
            <a:endParaRPr lang="ko-KR" altLang="en-US" dirty="0"/>
          </a:p>
        </p:txBody>
      </p:sp>
    </p:spTree>
    <p:extLst>
      <p:ext uri="{BB962C8B-B14F-4D97-AF65-F5344CB8AC3E}">
        <p14:creationId xmlns:p14="http://schemas.microsoft.com/office/powerpoint/2010/main" val="1585166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5725985-A53E-43FB-BC85-904B2BD4C6E7}"/>
              </a:ext>
            </a:extLst>
          </p:cNvPr>
          <p:cNvSpPr>
            <a:spLocks noGrp="1"/>
          </p:cNvSpPr>
          <p:nvPr>
            <p:ph type="title"/>
          </p:nvPr>
        </p:nvSpPr>
        <p:spPr/>
        <p:txBody>
          <a:bodyPr/>
          <a:lstStyle/>
          <a:p>
            <a:r>
              <a:rPr lang="en-US" altLang="ko-KR" dirty="0"/>
              <a:t>2018-03-20 Operation</a:t>
            </a:r>
            <a:endParaRPr lang="ko-KR" altLang="en-US" dirty="0"/>
          </a:p>
        </p:txBody>
      </p:sp>
      <p:sp>
        <p:nvSpPr>
          <p:cNvPr id="3" name="내용 개체 틀 2">
            <a:extLst>
              <a:ext uri="{FF2B5EF4-FFF2-40B4-BE49-F238E27FC236}">
                <a16:creationId xmlns:a16="http://schemas.microsoft.com/office/drawing/2014/main" id="{5D7D0CEC-C54F-4EBC-8350-31FB55A4646C}"/>
              </a:ext>
            </a:extLst>
          </p:cNvPr>
          <p:cNvSpPr>
            <a:spLocks noGrp="1"/>
          </p:cNvSpPr>
          <p:nvPr>
            <p:ph idx="1"/>
          </p:nvPr>
        </p:nvSpPr>
        <p:spPr/>
        <p:txBody>
          <a:bodyPr>
            <a:normAutofit/>
          </a:bodyPr>
          <a:lstStyle/>
          <a:p>
            <a:r>
              <a:rPr lang="en-US" altLang="ko-KR" dirty="0"/>
              <a:t> Mediastinal mass excision, VATS</a:t>
            </a:r>
          </a:p>
          <a:p>
            <a:r>
              <a:rPr lang="ko-KR" altLang="en-US" dirty="0"/>
              <a:t> </a:t>
            </a:r>
            <a:r>
              <a:rPr lang="en-US" altLang="ko-KR" dirty="0"/>
              <a:t>Mediastinal mass</a:t>
            </a:r>
            <a:r>
              <a:rPr lang="ko-KR" altLang="en-US" dirty="0"/>
              <a:t>는 매우 </a:t>
            </a:r>
            <a:r>
              <a:rPr lang="en-US" altLang="ko-KR" dirty="0"/>
              <a:t>hard</a:t>
            </a:r>
            <a:r>
              <a:rPr lang="ko-KR" altLang="en-US" dirty="0"/>
              <a:t>하며 주위 조직에 침윤된 듯 함</a:t>
            </a:r>
            <a:r>
              <a:rPr lang="en-US" altLang="ko-KR" dirty="0"/>
              <a:t>. SVC, azygos v. trachea. Lt. main bronchus, pericardium</a:t>
            </a:r>
            <a:r>
              <a:rPr lang="ko-KR" altLang="en-US" dirty="0"/>
              <a:t>과 붙어 있었으며 </a:t>
            </a:r>
            <a:r>
              <a:rPr lang="en-US" altLang="ko-KR" dirty="0"/>
              <a:t>recurrent laryngeal n.</a:t>
            </a:r>
            <a:r>
              <a:rPr lang="ko-KR" altLang="en-US" dirty="0"/>
              <a:t>의 구분이 되지 않음</a:t>
            </a:r>
            <a:r>
              <a:rPr lang="en-US" altLang="ko-KR" dirty="0"/>
              <a:t>. azygos v.</a:t>
            </a:r>
            <a:r>
              <a:rPr lang="ko-KR" altLang="en-US" dirty="0"/>
              <a:t>과 </a:t>
            </a:r>
            <a:r>
              <a:rPr lang="en-US" altLang="ko-KR" dirty="0"/>
              <a:t>pericardium</a:t>
            </a:r>
            <a:r>
              <a:rPr lang="ko-KR" altLang="en-US" dirty="0"/>
              <a:t>은 침윤이 있어 </a:t>
            </a:r>
            <a:r>
              <a:rPr lang="en-US" altLang="ko-KR" dirty="0" err="1"/>
              <a:t>En</a:t>
            </a:r>
            <a:r>
              <a:rPr lang="en-US" altLang="ko-KR" dirty="0"/>
              <a:t> bloc resection</a:t>
            </a:r>
            <a:r>
              <a:rPr lang="ko-KR" altLang="en-US" dirty="0"/>
              <a:t>함</a:t>
            </a:r>
            <a:r>
              <a:rPr lang="en-US" altLang="ko-KR" dirty="0"/>
              <a:t>.</a:t>
            </a:r>
            <a:endParaRPr lang="ko-KR" altLang="en-US" dirty="0"/>
          </a:p>
        </p:txBody>
      </p:sp>
    </p:spTree>
    <p:extLst>
      <p:ext uri="{BB962C8B-B14F-4D97-AF65-F5344CB8AC3E}">
        <p14:creationId xmlns:p14="http://schemas.microsoft.com/office/powerpoint/2010/main" val="2977000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179DA7E-97FC-4686-B579-DEDBDD681073}"/>
              </a:ext>
            </a:extLst>
          </p:cNvPr>
          <p:cNvSpPr>
            <a:spLocks noGrp="1"/>
          </p:cNvSpPr>
          <p:nvPr>
            <p:ph type="title"/>
          </p:nvPr>
        </p:nvSpPr>
        <p:spPr/>
        <p:txBody>
          <a:bodyPr/>
          <a:lstStyle/>
          <a:p>
            <a:r>
              <a:rPr lang="en-US" altLang="ko-KR" dirty="0"/>
              <a:t>2018-03-20 Operation</a:t>
            </a:r>
            <a:endParaRPr lang="ko-KR" altLang="en-US" dirty="0"/>
          </a:p>
        </p:txBody>
      </p:sp>
      <p:pic>
        <p:nvPicPr>
          <p:cNvPr id="5" name="내용 개체 틀 4" descr="무척추동물, 동물, 사진, 실내이(가) 표시된 사진&#10;&#10;자동 생성된 설명">
            <a:extLst>
              <a:ext uri="{FF2B5EF4-FFF2-40B4-BE49-F238E27FC236}">
                <a16:creationId xmlns:a16="http://schemas.microsoft.com/office/drawing/2014/main" id="{D27DEA96-AFA2-42D1-A736-398909EC390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4430"/>
          <a:stretch/>
        </p:blipFill>
        <p:spPr>
          <a:xfrm rot="10800000">
            <a:off x="611560" y="1340768"/>
            <a:ext cx="5652120" cy="4986238"/>
          </a:xfrm>
        </p:spPr>
      </p:pic>
      <p:pic>
        <p:nvPicPr>
          <p:cNvPr id="3" name="그림 2">
            <a:extLst>
              <a:ext uri="{FF2B5EF4-FFF2-40B4-BE49-F238E27FC236}">
                <a16:creationId xmlns:a16="http://schemas.microsoft.com/office/drawing/2014/main" id="{E8234447-300F-47CE-91AF-B963005614DF}"/>
              </a:ext>
            </a:extLst>
          </p:cNvPr>
          <p:cNvPicPr>
            <a:picLocks noChangeAspect="1"/>
          </p:cNvPicPr>
          <p:nvPr/>
        </p:nvPicPr>
        <p:blipFill>
          <a:blip r:embed="rId3"/>
          <a:stretch>
            <a:fillRect/>
          </a:stretch>
        </p:blipFill>
        <p:spPr>
          <a:xfrm>
            <a:off x="6652301" y="2348880"/>
            <a:ext cx="1912920" cy="3173709"/>
          </a:xfrm>
          <a:prstGeom prst="rect">
            <a:avLst/>
          </a:prstGeom>
        </p:spPr>
      </p:pic>
    </p:spTree>
    <p:extLst>
      <p:ext uri="{BB962C8B-B14F-4D97-AF65-F5344CB8AC3E}">
        <p14:creationId xmlns:p14="http://schemas.microsoft.com/office/powerpoint/2010/main" val="957918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12E4750-151E-41E2-8D00-899CC6927937}"/>
              </a:ext>
            </a:extLst>
          </p:cNvPr>
          <p:cNvSpPr>
            <a:spLocks noGrp="1"/>
          </p:cNvSpPr>
          <p:nvPr>
            <p:ph type="title"/>
          </p:nvPr>
        </p:nvSpPr>
        <p:spPr/>
        <p:txBody>
          <a:bodyPr/>
          <a:lstStyle/>
          <a:p>
            <a:r>
              <a:rPr lang="en-US" altLang="ko-KR" dirty="0"/>
              <a:t>2018-03-20 Operation</a:t>
            </a:r>
            <a:endParaRPr lang="ko-KR" altLang="en-US" dirty="0"/>
          </a:p>
        </p:txBody>
      </p:sp>
      <p:sp>
        <p:nvSpPr>
          <p:cNvPr id="3" name="내용 개체 틀 2">
            <a:extLst>
              <a:ext uri="{FF2B5EF4-FFF2-40B4-BE49-F238E27FC236}">
                <a16:creationId xmlns:a16="http://schemas.microsoft.com/office/drawing/2014/main" id="{B20C6AFD-2F76-4F61-AF54-F1199FB0D7FE}"/>
              </a:ext>
            </a:extLst>
          </p:cNvPr>
          <p:cNvSpPr>
            <a:spLocks noGrp="1"/>
          </p:cNvSpPr>
          <p:nvPr>
            <p:ph idx="1"/>
          </p:nvPr>
        </p:nvSpPr>
        <p:spPr/>
        <p:txBody>
          <a:bodyPr>
            <a:normAutofit fontScale="62500" lnSpcReduction="20000"/>
          </a:bodyPr>
          <a:lstStyle/>
          <a:p>
            <a:r>
              <a:rPr lang="en-US" altLang="ko-KR" dirty="0"/>
              <a:t>Mediastinum, Mediastinal mass and lymph nodes, mass excision and lymph node dissection:</a:t>
            </a:r>
            <a:endParaRPr lang="ko-KR" altLang="en-US" dirty="0"/>
          </a:p>
          <a:p>
            <a:pPr marL="0" indent="0">
              <a:buNone/>
            </a:pPr>
            <a:r>
              <a:rPr lang="ko-KR" altLang="en-US" dirty="0">
                <a:solidFill>
                  <a:srgbClr val="FF0000"/>
                </a:solidFill>
              </a:rPr>
              <a:t> </a:t>
            </a:r>
            <a:r>
              <a:rPr lang="en-US" altLang="ko-KR" dirty="0">
                <a:solidFill>
                  <a:srgbClr val="FF0000"/>
                </a:solidFill>
              </a:rPr>
              <a:t>Thymoma</a:t>
            </a:r>
            <a:r>
              <a:rPr lang="en-US" altLang="ko-KR" dirty="0"/>
              <a:t>, </a:t>
            </a:r>
            <a:r>
              <a:rPr lang="en-US" altLang="ko-KR" dirty="0">
                <a:solidFill>
                  <a:srgbClr val="FF0000"/>
                </a:solidFill>
              </a:rPr>
              <a:t>type B3</a:t>
            </a:r>
            <a:r>
              <a:rPr lang="en-US" altLang="ko-KR" dirty="0"/>
              <a:t>, </a:t>
            </a:r>
            <a:r>
              <a:rPr lang="en-US" altLang="ko-KR" dirty="0">
                <a:solidFill>
                  <a:srgbClr val="FF0000"/>
                </a:solidFill>
              </a:rPr>
              <a:t>with type B2 component</a:t>
            </a:r>
            <a:endParaRPr lang="ko-KR" altLang="en-US" dirty="0">
              <a:solidFill>
                <a:srgbClr val="FF0000"/>
              </a:solidFill>
            </a:endParaRPr>
          </a:p>
          <a:p>
            <a:pPr marL="0" indent="0">
              <a:buNone/>
            </a:pPr>
            <a:r>
              <a:rPr lang="ko-KR" altLang="en-US" dirty="0"/>
              <a:t>    </a:t>
            </a:r>
            <a:r>
              <a:rPr lang="en-US" altLang="ko-KR" dirty="0"/>
              <a:t>1. Size: 4.1x3.9x1.7cm</a:t>
            </a:r>
            <a:endParaRPr lang="ko-KR" altLang="en-US" dirty="0"/>
          </a:p>
          <a:p>
            <a:pPr marL="0" indent="0">
              <a:buNone/>
            </a:pPr>
            <a:r>
              <a:rPr lang="ko-KR" altLang="en-US" dirty="0"/>
              <a:t>    </a:t>
            </a:r>
            <a:r>
              <a:rPr lang="en-US" altLang="ko-KR" dirty="0"/>
              <a:t>2. Extent of invasion of primary tumor</a:t>
            </a:r>
            <a:endParaRPr lang="ko-KR" altLang="en-US" dirty="0"/>
          </a:p>
          <a:p>
            <a:pPr marL="0" indent="0">
              <a:buNone/>
            </a:pPr>
            <a:r>
              <a:rPr lang="ko-KR" altLang="en-US" dirty="0"/>
              <a:t>        </a:t>
            </a:r>
            <a:r>
              <a:rPr lang="en-US" altLang="ko-KR" dirty="0"/>
              <a:t>- </a:t>
            </a:r>
            <a:r>
              <a:rPr lang="en-US" altLang="ko-KR" dirty="0">
                <a:solidFill>
                  <a:srgbClr val="FF0000"/>
                </a:solidFill>
              </a:rPr>
              <a:t>tumor invades pericapsular connective tissue </a:t>
            </a:r>
            <a:r>
              <a:rPr lang="en-US" altLang="ko-KR" dirty="0"/>
              <a:t> </a:t>
            </a:r>
            <a:endParaRPr lang="ko-KR" altLang="en-US" dirty="0"/>
          </a:p>
          <a:p>
            <a:pPr marL="0" indent="0">
              <a:buNone/>
            </a:pPr>
            <a:r>
              <a:rPr lang="ko-KR" altLang="en-US" dirty="0"/>
              <a:t>    </a:t>
            </a:r>
            <a:r>
              <a:rPr lang="en-US" altLang="ko-KR" dirty="0"/>
              <a:t>3. Regional lymph node status:</a:t>
            </a:r>
            <a:endParaRPr lang="ko-KR" altLang="en-US" dirty="0"/>
          </a:p>
          <a:p>
            <a:pPr marL="0" indent="0">
              <a:buNone/>
            </a:pPr>
            <a:r>
              <a:rPr lang="ko-KR" altLang="en-US" dirty="0"/>
              <a:t>          </a:t>
            </a:r>
            <a:r>
              <a:rPr lang="en-US" altLang="ko-KR" dirty="0"/>
              <a:t>- No metastasis in 8 regional lymph nodes  </a:t>
            </a:r>
            <a:endParaRPr lang="ko-KR" altLang="en-US" dirty="0"/>
          </a:p>
          <a:p>
            <a:pPr marL="0" indent="0">
              <a:buNone/>
            </a:pPr>
            <a:r>
              <a:rPr lang="ko-KR" altLang="en-US" dirty="0"/>
              <a:t>            </a:t>
            </a:r>
            <a:r>
              <a:rPr lang="en-US" altLang="ko-KR" dirty="0"/>
              <a:t>--- 2(0/3), 4(0/2), 10(0/3)</a:t>
            </a:r>
            <a:endParaRPr lang="ko-KR" altLang="en-US" dirty="0"/>
          </a:p>
          <a:p>
            <a:pPr marL="0" indent="0">
              <a:buNone/>
            </a:pPr>
            <a:r>
              <a:rPr lang="ko-KR" altLang="en-US" dirty="0"/>
              <a:t>    </a:t>
            </a:r>
            <a:r>
              <a:rPr lang="en-US" altLang="ko-KR" dirty="0"/>
              <a:t>4. Resection margin status:</a:t>
            </a:r>
            <a:endParaRPr lang="ko-KR" altLang="en-US" dirty="0"/>
          </a:p>
          <a:p>
            <a:pPr marL="0" indent="0">
              <a:buNone/>
            </a:pPr>
            <a:r>
              <a:rPr lang="ko-KR" altLang="en-US" dirty="0"/>
              <a:t>          </a:t>
            </a:r>
            <a:r>
              <a:rPr lang="en-US" altLang="ko-KR" dirty="0"/>
              <a:t>- </a:t>
            </a:r>
            <a:r>
              <a:rPr lang="en-US" altLang="ko-KR" dirty="0">
                <a:solidFill>
                  <a:srgbClr val="FF0000"/>
                </a:solidFill>
              </a:rPr>
              <a:t>involved by the carcinoma </a:t>
            </a:r>
            <a:r>
              <a:rPr lang="en-US" altLang="ko-KR" dirty="0"/>
              <a:t>(in a  focal area)</a:t>
            </a:r>
            <a:endParaRPr lang="ko-KR" altLang="en-US" dirty="0"/>
          </a:p>
          <a:p>
            <a:pPr marL="0" indent="0">
              <a:buNone/>
            </a:pPr>
            <a:r>
              <a:rPr lang="ko-KR" altLang="en-US" dirty="0"/>
              <a:t>    </a:t>
            </a:r>
            <a:r>
              <a:rPr lang="en-US" altLang="ko-KR" dirty="0"/>
              <a:t>5. Perineurial invasion: </a:t>
            </a:r>
            <a:r>
              <a:rPr lang="en-US" altLang="ko-KR" dirty="0">
                <a:solidFill>
                  <a:srgbClr val="FF0000"/>
                </a:solidFill>
              </a:rPr>
              <a:t>Present</a:t>
            </a:r>
            <a:endParaRPr lang="ko-KR" altLang="en-US" dirty="0">
              <a:solidFill>
                <a:srgbClr val="FF0000"/>
              </a:solidFill>
            </a:endParaRPr>
          </a:p>
          <a:p>
            <a:pPr marL="0" indent="0">
              <a:buNone/>
            </a:pPr>
            <a:r>
              <a:rPr lang="ko-KR" altLang="en-US" dirty="0"/>
              <a:t>    </a:t>
            </a:r>
            <a:r>
              <a:rPr lang="fr-FR" altLang="ko-KR" dirty="0"/>
              <a:t>6. Venous (large vessel) invasion: Absent</a:t>
            </a:r>
            <a:endParaRPr lang="ko-KR" altLang="en-US" dirty="0"/>
          </a:p>
          <a:p>
            <a:pPr marL="0" indent="0">
              <a:buNone/>
            </a:pPr>
            <a:r>
              <a:rPr lang="ko-KR" altLang="en-US" dirty="0"/>
              <a:t>    </a:t>
            </a:r>
            <a:r>
              <a:rPr lang="en-US" altLang="ko-KR" dirty="0"/>
              <a:t>7. Lymphatic (small vessel) invasion: Absent</a:t>
            </a:r>
            <a:endParaRPr lang="ko-KR" altLang="en-US" dirty="0"/>
          </a:p>
        </p:txBody>
      </p:sp>
    </p:spTree>
    <p:extLst>
      <p:ext uri="{BB962C8B-B14F-4D97-AF65-F5344CB8AC3E}">
        <p14:creationId xmlns:p14="http://schemas.microsoft.com/office/powerpoint/2010/main" val="2558321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8B585EC-C098-4787-8D34-D9450F5F8CAF}"/>
              </a:ext>
            </a:extLst>
          </p:cNvPr>
          <p:cNvSpPr>
            <a:spLocks noGrp="1"/>
          </p:cNvSpPr>
          <p:nvPr>
            <p:ph type="title"/>
          </p:nvPr>
        </p:nvSpPr>
        <p:spPr/>
        <p:txBody>
          <a:bodyPr/>
          <a:lstStyle/>
          <a:p>
            <a:r>
              <a:rPr lang="en-US" altLang="ko-KR" dirty="0"/>
              <a:t>Final diagnosis</a:t>
            </a:r>
            <a:endParaRPr lang="ko-KR" altLang="en-US" dirty="0"/>
          </a:p>
        </p:txBody>
      </p:sp>
      <p:sp>
        <p:nvSpPr>
          <p:cNvPr id="3" name="내용 개체 틀 2">
            <a:extLst>
              <a:ext uri="{FF2B5EF4-FFF2-40B4-BE49-F238E27FC236}">
                <a16:creationId xmlns:a16="http://schemas.microsoft.com/office/drawing/2014/main" id="{AAF3AC59-6EE5-49FB-8E70-E6AA7EE66F92}"/>
              </a:ext>
            </a:extLst>
          </p:cNvPr>
          <p:cNvSpPr>
            <a:spLocks noGrp="1"/>
          </p:cNvSpPr>
          <p:nvPr>
            <p:ph idx="1"/>
          </p:nvPr>
        </p:nvSpPr>
        <p:spPr/>
        <p:txBody>
          <a:bodyPr/>
          <a:lstStyle/>
          <a:p>
            <a:r>
              <a:rPr lang="en-US" altLang="ko-KR" dirty="0"/>
              <a:t> Thymoma, type B3 with B2 component</a:t>
            </a:r>
          </a:p>
          <a:p>
            <a:endParaRPr lang="en-US" altLang="ko-KR" dirty="0"/>
          </a:p>
          <a:p>
            <a:r>
              <a:rPr lang="en-US" altLang="ko-KR" dirty="0"/>
              <a:t>  Radial </a:t>
            </a:r>
            <a:r>
              <a:rPr lang="en-US" altLang="ko-KR" dirty="0" err="1"/>
              <a:t>RTx</a:t>
            </a:r>
            <a:r>
              <a:rPr lang="en-US" altLang="ko-KR" dirty="0"/>
              <a:t> for postop thymoma</a:t>
            </a:r>
          </a:p>
          <a:p>
            <a:pPr lvl="1"/>
            <a:r>
              <a:rPr lang="en-US" altLang="ko-KR" dirty="0"/>
              <a:t> Mediastinum, 5400 </a:t>
            </a:r>
            <a:r>
              <a:rPr lang="en-US" altLang="ko-KR" dirty="0" err="1"/>
              <a:t>Gy</a:t>
            </a:r>
            <a:r>
              <a:rPr lang="en-US" altLang="ko-KR" dirty="0"/>
              <a:t>, 27Fr</a:t>
            </a:r>
          </a:p>
          <a:p>
            <a:endParaRPr lang="en-US" altLang="ko-KR" dirty="0"/>
          </a:p>
          <a:p>
            <a:r>
              <a:rPr lang="en-US" altLang="ko-KR" dirty="0"/>
              <a:t> Scheduled</a:t>
            </a:r>
            <a:r>
              <a:rPr lang="ko-KR" altLang="en-US" dirty="0"/>
              <a:t> </a:t>
            </a:r>
            <a:r>
              <a:rPr lang="en-US" altLang="ko-KR" dirty="0"/>
              <a:t>to</a:t>
            </a:r>
            <a:r>
              <a:rPr lang="ko-KR" altLang="en-US" dirty="0"/>
              <a:t> </a:t>
            </a:r>
            <a:r>
              <a:rPr lang="en-US" altLang="ko-KR" dirty="0"/>
              <a:t>chemotherapy</a:t>
            </a:r>
          </a:p>
        </p:txBody>
      </p:sp>
    </p:spTree>
    <p:extLst>
      <p:ext uri="{BB962C8B-B14F-4D97-AF65-F5344CB8AC3E}">
        <p14:creationId xmlns:p14="http://schemas.microsoft.com/office/powerpoint/2010/main" val="412966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909952B-B8B4-41A4-B49B-C3CBD19F551E}"/>
              </a:ext>
            </a:extLst>
          </p:cNvPr>
          <p:cNvSpPr>
            <a:spLocks noGrp="1"/>
          </p:cNvSpPr>
          <p:nvPr>
            <p:ph type="title"/>
          </p:nvPr>
        </p:nvSpPr>
        <p:spPr/>
        <p:txBody>
          <a:bodyPr/>
          <a:lstStyle/>
          <a:p>
            <a:r>
              <a:rPr lang="en-US" altLang="ko-KR" dirty="0"/>
              <a:t>Review</a:t>
            </a:r>
            <a:endParaRPr lang="ko-KR" altLang="en-US" dirty="0"/>
          </a:p>
        </p:txBody>
      </p:sp>
      <p:pic>
        <p:nvPicPr>
          <p:cNvPr id="1026" name="Picture 2" descr="thymomaì ëí ì´ë¯¸ì§ ê²ìê²°ê³¼">
            <a:extLst>
              <a:ext uri="{FF2B5EF4-FFF2-40B4-BE49-F238E27FC236}">
                <a16:creationId xmlns:a16="http://schemas.microsoft.com/office/drawing/2014/main" id="{D11CC4F3-CD94-4592-972C-7B1FAB28F85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79562" y="1389063"/>
            <a:ext cx="5984875" cy="478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858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550CBB6-5D54-4C1F-A802-4475121FCDCF}"/>
              </a:ext>
            </a:extLst>
          </p:cNvPr>
          <p:cNvSpPr>
            <a:spLocks noGrp="1"/>
          </p:cNvSpPr>
          <p:nvPr>
            <p:ph type="title"/>
          </p:nvPr>
        </p:nvSpPr>
        <p:spPr/>
        <p:txBody>
          <a:bodyPr/>
          <a:lstStyle/>
          <a:p>
            <a:r>
              <a:rPr lang="en-US" altLang="ko-KR" dirty="0"/>
              <a:t>Thymoma and Thymic carcinoma</a:t>
            </a:r>
            <a:endParaRPr lang="ko-KR" altLang="en-US" dirty="0"/>
          </a:p>
        </p:txBody>
      </p:sp>
      <p:sp>
        <p:nvSpPr>
          <p:cNvPr id="3" name="내용 개체 틀 2">
            <a:extLst>
              <a:ext uri="{FF2B5EF4-FFF2-40B4-BE49-F238E27FC236}">
                <a16:creationId xmlns:a16="http://schemas.microsoft.com/office/drawing/2014/main" id="{B9103056-2D6B-4000-8F9F-021E56B6DFCE}"/>
              </a:ext>
            </a:extLst>
          </p:cNvPr>
          <p:cNvSpPr>
            <a:spLocks noGrp="1"/>
          </p:cNvSpPr>
          <p:nvPr>
            <p:ph idx="1"/>
          </p:nvPr>
        </p:nvSpPr>
        <p:spPr/>
        <p:txBody>
          <a:bodyPr/>
          <a:lstStyle/>
          <a:p>
            <a:r>
              <a:rPr lang="en-US" altLang="ko-KR" dirty="0"/>
              <a:t> Typically located in the ant. Mediastinum</a:t>
            </a:r>
          </a:p>
          <a:p>
            <a:pPr lvl="1"/>
            <a:endParaRPr lang="en-US" altLang="ko-KR" dirty="0"/>
          </a:p>
          <a:p>
            <a:r>
              <a:rPr lang="en-US" altLang="ko-KR" dirty="0"/>
              <a:t> 0.13-0.15 case per 100,000 in</a:t>
            </a:r>
            <a:r>
              <a:rPr lang="ko-KR" altLang="en-US" dirty="0"/>
              <a:t> </a:t>
            </a:r>
            <a:r>
              <a:rPr lang="en-US" altLang="ko-KR" dirty="0"/>
              <a:t>the</a:t>
            </a:r>
            <a:r>
              <a:rPr lang="ko-KR" altLang="en-US" dirty="0"/>
              <a:t> </a:t>
            </a:r>
            <a:r>
              <a:rPr lang="en-US" altLang="ko-KR" dirty="0"/>
              <a:t>USA</a:t>
            </a:r>
          </a:p>
          <a:p>
            <a:pPr lvl="1"/>
            <a:endParaRPr lang="en-US" altLang="ko-KR" dirty="0"/>
          </a:p>
          <a:p>
            <a:r>
              <a:rPr lang="en-US" altLang="ko-KR" dirty="0"/>
              <a:t> 5-year survival : 90% / 55%</a:t>
            </a:r>
          </a:p>
          <a:p>
            <a:endParaRPr lang="ko-KR" altLang="en-US" dirty="0"/>
          </a:p>
        </p:txBody>
      </p:sp>
    </p:spTree>
    <p:extLst>
      <p:ext uri="{BB962C8B-B14F-4D97-AF65-F5344CB8AC3E}">
        <p14:creationId xmlns:p14="http://schemas.microsoft.com/office/powerpoint/2010/main" val="3177462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DBEAB79-DFE5-4798-8921-8691BD657C96}"/>
              </a:ext>
            </a:extLst>
          </p:cNvPr>
          <p:cNvSpPr>
            <a:spLocks noGrp="1"/>
          </p:cNvSpPr>
          <p:nvPr>
            <p:ph type="title"/>
          </p:nvPr>
        </p:nvSpPr>
        <p:spPr/>
        <p:txBody>
          <a:bodyPr/>
          <a:lstStyle/>
          <a:p>
            <a:endParaRPr lang="ko-KR" altLang="en-US"/>
          </a:p>
        </p:txBody>
      </p:sp>
      <p:pic>
        <p:nvPicPr>
          <p:cNvPr id="7" name="내용 개체 틀 6">
            <a:extLst>
              <a:ext uri="{FF2B5EF4-FFF2-40B4-BE49-F238E27FC236}">
                <a16:creationId xmlns:a16="http://schemas.microsoft.com/office/drawing/2014/main" id="{D9E55A88-A9F9-4258-82BB-5DCBE296D98F}"/>
              </a:ext>
            </a:extLst>
          </p:cNvPr>
          <p:cNvPicPr>
            <a:picLocks noGrp="1" noChangeAspect="1"/>
          </p:cNvPicPr>
          <p:nvPr>
            <p:ph idx="1"/>
          </p:nvPr>
        </p:nvPicPr>
        <p:blipFill>
          <a:blip r:embed="rId2"/>
          <a:stretch>
            <a:fillRect/>
          </a:stretch>
        </p:blipFill>
        <p:spPr>
          <a:xfrm>
            <a:off x="4608134" y="1925559"/>
            <a:ext cx="4344336" cy="4311753"/>
          </a:xfrm>
          <a:prstGeom prst="rect">
            <a:avLst/>
          </a:prstGeom>
        </p:spPr>
      </p:pic>
      <p:sp>
        <p:nvSpPr>
          <p:cNvPr id="4" name="내용 개체 틀 2">
            <a:extLst>
              <a:ext uri="{FF2B5EF4-FFF2-40B4-BE49-F238E27FC236}">
                <a16:creationId xmlns:a16="http://schemas.microsoft.com/office/drawing/2014/main" id="{3713673B-11B6-4695-948D-164E99D0543E}"/>
              </a:ext>
            </a:extLst>
          </p:cNvPr>
          <p:cNvSpPr txBox="1">
            <a:spLocks/>
          </p:cNvSpPr>
          <p:nvPr/>
        </p:nvSpPr>
        <p:spPr>
          <a:xfrm>
            <a:off x="6660232" y="6572367"/>
            <a:ext cx="2736304" cy="285633"/>
          </a:xfrm>
          <a:prstGeom prst="rect">
            <a:avLst/>
          </a:prstGeom>
        </p:spPr>
        <p:txBody>
          <a:bodyPr vert="horz" lIns="91440" tIns="45720" rIns="91440" bIns="45720" rtlCol="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32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ko-KR" sz="1600" dirty="0"/>
              <a:t>TRD Vol. 65. No. 1, Jul. 2008</a:t>
            </a:r>
          </a:p>
        </p:txBody>
      </p:sp>
      <p:pic>
        <p:nvPicPr>
          <p:cNvPr id="5" name="그림 4">
            <a:extLst>
              <a:ext uri="{FF2B5EF4-FFF2-40B4-BE49-F238E27FC236}">
                <a16:creationId xmlns:a16="http://schemas.microsoft.com/office/drawing/2014/main" id="{C582730B-3414-4AE6-A272-440C699C6874}"/>
              </a:ext>
            </a:extLst>
          </p:cNvPr>
          <p:cNvPicPr>
            <a:picLocks noChangeAspect="1"/>
          </p:cNvPicPr>
          <p:nvPr/>
        </p:nvPicPr>
        <p:blipFill>
          <a:blip r:embed="rId3"/>
          <a:stretch>
            <a:fillRect/>
          </a:stretch>
        </p:blipFill>
        <p:spPr>
          <a:xfrm>
            <a:off x="179512" y="288211"/>
            <a:ext cx="8752715" cy="1484605"/>
          </a:xfrm>
          <a:prstGeom prst="rect">
            <a:avLst/>
          </a:prstGeom>
        </p:spPr>
      </p:pic>
      <p:pic>
        <p:nvPicPr>
          <p:cNvPr id="8" name="그림 7">
            <a:extLst>
              <a:ext uri="{FF2B5EF4-FFF2-40B4-BE49-F238E27FC236}">
                <a16:creationId xmlns:a16="http://schemas.microsoft.com/office/drawing/2014/main" id="{A81171F1-CB2C-4950-B863-F1424E831A4D}"/>
              </a:ext>
            </a:extLst>
          </p:cNvPr>
          <p:cNvPicPr>
            <a:picLocks noChangeAspect="1"/>
          </p:cNvPicPr>
          <p:nvPr/>
        </p:nvPicPr>
        <p:blipFill>
          <a:blip r:embed="rId4"/>
          <a:stretch>
            <a:fillRect/>
          </a:stretch>
        </p:blipFill>
        <p:spPr>
          <a:xfrm>
            <a:off x="169971" y="1818398"/>
            <a:ext cx="4344604" cy="3266787"/>
          </a:xfrm>
          <a:prstGeom prst="rect">
            <a:avLst/>
          </a:prstGeom>
        </p:spPr>
      </p:pic>
    </p:spTree>
    <p:extLst>
      <p:ext uri="{BB962C8B-B14F-4D97-AF65-F5344CB8AC3E}">
        <p14:creationId xmlns:p14="http://schemas.microsoft.com/office/powerpoint/2010/main" val="2689065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B9C8820-851A-4D6F-ACA2-1065F56A0A2A}"/>
              </a:ext>
            </a:extLst>
          </p:cNvPr>
          <p:cNvSpPr>
            <a:spLocks noGrp="1"/>
          </p:cNvSpPr>
          <p:nvPr>
            <p:ph type="title"/>
          </p:nvPr>
        </p:nvSpPr>
        <p:spPr/>
        <p:txBody>
          <a:bodyPr/>
          <a:lstStyle/>
          <a:p>
            <a:r>
              <a:rPr lang="en-US" altLang="ko-KR" dirty="0"/>
              <a:t>Patient</a:t>
            </a:r>
            <a:r>
              <a:rPr lang="ko-KR" altLang="en-US" dirty="0"/>
              <a:t> </a:t>
            </a:r>
            <a:r>
              <a:rPr lang="en-US" altLang="ko-KR" dirty="0"/>
              <a:t>information</a:t>
            </a:r>
            <a:endParaRPr lang="ko-KR" altLang="en-US" dirty="0"/>
          </a:p>
        </p:txBody>
      </p:sp>
      <p:sp>
        <p:nvSpPr>
          <p:cNvPr id="3" name="내용 개체 틀 2">
            <a:extLst>
              <a:ext uri="{FF2B5EF4-FFF2-40B4-BE49-F238E27FC236}">
                <a16:creationId xmlns:a16="http://schemas.microsoft.com/office/drawing/2014/main" id="{0A97883E-21A3-4A28-AFD8-A2FA36C20C96}"/>
              </a:ext>
            </a:extLst>
          </p:cNvPr>
          <p:cNvSpPr>
            <a:spLocks noGrp="1"/>
          </p:cNvSpPr>
          <p:nvPr>
            <p:ph idx="1"/>
          </p:nvPr>
        </p:nvSpPr>
        <p:spPr>
          <a:xfrm>
            <a:off x="628650" y="1388532"/>
            <a:ext cx="7886700" cy="5333999"/>
          </a:xfrm>
        </p:spPr>
        <p:txBody>
          <a:bodyPr>
            <a:normAutofit fontScale="92500" lnSpcReduction="10000"/>
          </a:bodyPr>
          <a:lstStyle/>
          <a:p>
            <a:r>
              <a:rPr lang="en-US" altLang="ko-KR" dirty="0"/>
              <a:t> Male, 48</a:t>
            </a:r>
          </a:p>
          <a:p>
            <a:r>
              <a:rPr lang="en-US" altLang="ko-KR" dirty="0"/>
              <a:t> Chief complaints</a:t>
            </a:r>
          </a:p>
          <a:p>
            <a:pPr lvl="1"/>
            <a:r>
              <a:rPr lang="ko-KR" altLang="en-US" dirty="0"/>
              <a:t> </a:t>
            </a:r>
            <a:r>
              <a:rPr lang="en-US" altLang="ko-KR" dirty="0"/>
              <a:t>Atypical chest pain for 7 year,</a:t>
            </a:r>
          </a:p>
          <a:p>
            <a:pPr lvl="1"/>
            <a:r>
              <a:rPr lang="en-US" altLang="ko-KR" dirty="0"/>
              <a:t> Recent</a:t>
            </a:r>
            <a:r>
              <a:rPr lang="ko-KR" altLang="en-US" dirty="0"/>
              <a:t> </a:t>
            </a:r>
            <a:r>
              <a:rPr lang="en-US" altLang="ko-KR" dirty="0"/>
              <a:t>aggravation</a:t>
            </a:r>
            <a:r>
              <a:rPr lang="ko-KR" altLang="en-US" dirty="0"/>
              <a:t>  </a:t>
            </a:r>
            <a:r>
              <a:rPr lang="en-US" altLang="ko-KR" dirty="0"/>
              <a:t>for 1 year</a:t>
            </a:r>
          </a:p>
          <a:p>
            <a:r>
              <a:rPr lang="en-US" altLang="ko-KR" dirty="0"/>
              <a:t> Past history</a:t>
            </a:r>
          </a:p>
          <a:p>
            <a:pPr lvl="1"/>
            <a:r>
              <a:rPr lang="en-US" altLang="ko-KR" dirty="0"/>
              <a:t> Variant angina, 7 year ago</a:t>
            </a:r>
          </a:p>
          <a:p>
            <a:pPr lvl="1"/>
            <a:r>
              <a:rPr lang="en-US" altLang="ko-KR" dirty="0"/>
              <a:t> Sleep disorder, Anxiety disorder, 1 year ago</a:t>
            </a:r>
          </a:p>
          <a:p>
            <a:r>
              <a:rPr lang="en-US" altLang="ko-KR" dirty="0"/>
              <a:t> Social history</a:t>
            </a:r>
          </a:p>
          <a:p>
            <a:pPr lvl="1"/>
            <a:r>
              <a:rPr lang="en-US" altLang="ko-KR" dirty="0"/>
              <a:t> Ex-smoker, 20Pyrs, 2yr ago quit</a:t>
            </a:r>
          </a:p>
          <a:p>
            <a:pPr lvl="1"/>
            <a:r>
              <a:rPr lang="en-US" altLang="ko-KR" dirty="0"/>
              <a:t> Social drinking</a:t>
            </a:r>
          </a:p>
          <a:p>
            <a:r>
              <a:rPr lang="ko-KR" altLang="en-US" dirty="0"/>
              <a:t> </a:t>
            </a:r>
            <a:r>
              <a:rPr lang="en-US" altLang="ko-KR" dirty="0" err="1"/>
              <a:t>Ocupation</a:t>
            </a:r>
            <a:r>
              <a:rPr lang="en-US" altLang="ko-KR" dirty="0"/>
              <a:t> : Self-employed</a:t>
            </a:r>
          </a:p>
        </p:txBody>
      </p:sp>
    </p:spTree>
    <p:extLst>
      <p:ext uri="{BB962C8B-B14F-4D97-AF65-F5344CB8AC3E}">
        <p14:creationId xmlns:p14="http://schemas.microsoft.com/office/powerpoint/2010/main" val="2629613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A6DE92-F887-4BB8-9ED5-EB2D0132BCC8}"/>
              </a:ext>
            </a:extLst>
          </p:cNvPr>
          <p:cNvSpPr>
            <a:spLocks noGrp="1"/>
          </p:cNvSpPr>
          <p:nvPr>
            <p:ph type="title"/>
          </p:nvPr>
        </p:nvSpPr>
        <p:spPr/>
        <p:txBody>
          <a:bodyPr/>
          <a:lstStyle/>
          <a:p>
            <a:r>
              <a:rPr lang="en-US" altLang="ko-KR" dirty="0"/>
              <a:t>Ectopic thymoma</a:t>
            </a:r>
            <a:endParaRPr lang="ko-KR" altLang="en-US" dirty="0"/>
          </a:p>
        </p:txBody>
      </p:sp>
      <p:sp>
        <p:nvSpPr>
          <p:cNvPr id="3" name="내용 개체 틀 2">
            <a:extLst>
              <a:ext uri="{FF2B5EF4-FFF2-40B4-BE49-F238E27FC236}">
                <a16:creationId xmlns:a16="http://schemas.microsoft.com/office/drawing/2014/main" id="{01C12053-7FE2-4277-9DD0-86EABB88F5E6}"/>
              </a:ext>
            </a:extLst>
          </p:cNvPr>
          <p:cNvSpPr>
            <a:spLocks noGrp="1"/>
          </p:cNvSpPr>
          <p:nvPr>
            <p:ph idx="1"/>
          </p:nvPr>
        </p:nvSpPr>
        <p:spPr/>
        <p:txBody>
          <a:bodyPr/>
          <a:lstStyle/>
          <a:p>
            <a:r>
              <a:rPr lang="en-US" altLang="ko-KR" dirty="0"/>
              <a:t>4% of all thymoma</a:t>
            </a:r>
          </a:p>
          <a:p>
            <a:pPr lvl="1"/>
            <a:endParaRPr lang="en-US" altLang="ko-KR" dirty="0"/>
          </a:p>
          <a:p>
            <a:r>
              <a:rPr lang="ko-KR" altLang="en-US" dirty="0"/>
              <a:t> </a:t>
            </a:r>
            <a:r>
              <a:rPr lang="en-US" altLang="ko-KR" dirty="0"/>
              <a:t>To originate from aberrant thymic tissue displaced during embryologic development of the thymic gland</a:t>
            </a:r>
            <a:endParaRPr lang="ko-KR" altLang="en-US" dirty="0"/>
          </a:p>
        </p:txBody>
      </p:sp>
      <p:sp>
        <p:nvSpPr>
          <p:cNvPr id="4" name="내용 개체 틀 2">
            <a:extLst>
              <a:ext uri="{FF2B5EF4-FFF2-40B4-BE49-F238E27FC236}">
                <a16:creationId xmlns:a16="http://schemas.microsoft.com/office/drawing/2014/main" id="{8E280A1A-6E76-43BF-9882-2ACAF5B4D10F}"/>
              </a:ext>
            </a:extLst>
          </p:cNvPr>
          <p:cNvSpPr txBox="1">
            <a:spLocks/>
          </p:cNvSpPr>
          <p:nvPr/>
        </p:nvSpPr>
        <p:spPr>
          <a:xfrm>
            <a:off x="6084168" y="6572367"/>
            <a:ext cx="3196748" cy="285633"/>
          </a:xfrm>
          <a:prstGeom prst="rect">
            <a:avLst/>
          </a:prstGeom>
        </p:spPr>
        <p:txBody>
          <a:bodyPr vert="horz" lIns="91440" tIns="45720" rIns="91440" bIns="45720" rtlCol="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32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ltLang="ko-KR" sz="1600" dirty="0" err="1"/>
              <a:t>Virchows</a:t>
            </a:r>
            <a:r>
              <a:rPr lang="en-US" altLang="ko-KR" sz="1600" dirty="0"/>
              <a:t> Arch (2016) 469:245–254</a:t>
            </a:r>
            <a:endParaRPr lang="ko-KR" altLang="en-US" sz="1600" dirty="0"/>
          </a:p>
        </p:txBody>
      </p:sp>
    </p:spTree>
    <p:extLst>
      <p:ext uri="{BB962C8B-B14F-4D97-AF65-F5344CB8AC3E}">
        <p14:creationId xmlns:p14="http://schemas.microsoft.com/office/powerpoint/2010/main" val="1053542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9084822-EA26-4DC4-B83F-1A4B945DAFE5}"/>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06E4A2B0-2C4C-4584-997D-D7CB8721AE17}"/>
              </a:ext>
            </a:extLst>
          </p:cNvPr>
          <p:cNvSpPr>
            <a:spLocks noGrp="1"/>
          </p:cNvSpPr>
          <p:nvPr>
            <p:ph idx="1"/>
          </p:nvPr>
        </p:nvSpPr>
        <p:spPr>
          <a:xfrm>
            <a:off x="628650" y="2564903"/>
            <a:ext cx="7886700" cy="3612059"/>
          </a:xfrm>
        </p:spPr>
        <p:txBody>
          <a:bodyPr/>
          <a:lstStyle/>
          <a:p>
            <a:r>
              <a:rPr lang="en-US" altLang="ko-KR" dirty="0"/>
              <a:t> </a:t>
            </a:r>
            <a:endParaRPr lang="ko-KR" altLang="en-US" dirty="0"/>
          </a:p>
        </p:txBody>
      </p:sp>
      <p:pic>
        <p:nvPicPr>
          <p:cNvPr id="4" name="그림 3">
            <a:extLst>
              <a:ext uri="{FF2B5EF4-FFF2-40B4-BE49-F238E27FC236}">
                <a16:creationId xmlns:a16="http://schemas.microsoft.com/office/drawing/2014/main" id="{C0283E4A-3243-424A-85D8-99F79D6F0C3C}"/>
              </a:ext>
            </a:extLst>
          </p:cNvPr>
          <p:cNvPicPr>
            <a:picLocks noChangeAspect="1"/>
          </p:cNvPicPr>
          <p:nvPr/>
        </p:nvPicPr>
        <p:blipFill>
          <a:blip r:embed="rId2"/>
          <a:stretch>
            <a:fillRect/>
          </a:stretch>
        </p:blipFill>
        <p:spPr>
          <a:xfrm>
            <a:off x="179512" y="53040"/>
            <a:ext cx="8420100" cy="2143125"/>
          </a:xfrm>
          <a:prstGeom prst="rect">
            <a:avLst/>
          </a:prstGeom>
        </p:spPr>
      </p:pic>
      <p:sp>
        <p:nvSpPr>
          <p:cNvPr id="6" name="내용 개체 틀 2">
            <a:extLst>
              <a:ext uri="{FF2B5EF4-FFF2-40B4-BE49-F238E27FC236}">
                <a16:creationId xmlns:a16="http://schemas.microsoft.com/office/drawing/2014/main" id="{685255E2-826D-42B1-BD5F-2250BF51B497}"/>
              </a:ext>
            </a:extLst>
          </p:cNvPr>
          <p:cNvSpPr txBox="1">
            <a:spLocks/>
          </p:cNvSpPr>
          <p:nvPr/>
        </p:nvSpPr>
        <p:spPr>
          <a:xfrm>
            <a:off x="6084168" y="6572367"/>
            <a:ext cx="3196748" cy="285633"/>
          </a:xfrm>
          <a:prstGeom prst="rect">
            <a:avLst/>
          </a:prstGeom>
        </p:spPr>
        <p:txBody>
          <a:bodyPr vert="horz" lIns="91440" tIns="45720" rIns="91440" bIns="45720" rtlCol="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32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ltLang="ko-KR" sz="1600" dirty="0" err="1"/>
              <a:t>Virchows</a:t>
            </a:r>
            <a:r>
              <a:rPr lang="en-US" altLang="ko-KR" sz="1600" dirty="0"/>
              <a:t> Arch (2016) 469:245–254</a:t>
            </a:r>
            <a:endParaRPr lang="ko-KR" altLang="en-US" sz="1600" dirty="0"/>
          </a:p>
        </p:txBody>
      </p:sp>
      <p:pic>
        <p:nvPicPr>
          <p:cNvPr id="7" name="그림 6">
            <a:extLst>
              <a:ext uri="{FF2B5EF4-FFF2-40B4-BE49-F238E27FC236}">
                <a16:creationId xmlns:a16="http://schemas.microsoft.com/office/drawing/2014/main" id="{D443E657-D3BC-4048-9D7C-C65EB83D6F92}"/>
              </a:ext>
            </a:extLst>
          </p:cNvPr>
          <p:cNvPicPr>
            <a:picLocks noChangeAspect="1"/>
          </p:cNvPicPr>
          <p:nvPr/>
        </p:nvPicPr>
        <p:blipFill>
          <a:blip r:embed="rId3"/>
          <a:stretch>
            <a:fillRect/>
          </a:stretch>
        </p:blipFill>
        <p:spPr>
          <a:xfrm>
            <a:off x="179512" y="2321817"/>
            <a:ext cx="6480720" cy="4130648"/>
          </a:xfrm>
          <a:prstGeom prst="rect">
            <a:avLst/>
          </a:prstGeom>
        </p:spPr>
      </p:pic>
      <p:pic>
        <p:nvPicPr>
          <p:cNvPr id="8" name="그림 7">
            <a:extLst>
              <a:ext uri="{FF2B5EF4-FFF2-40B4-BE49-F238E27FC236}">
                <a16:creationId xmlns:a16="http://schemas.microsoft.com/office/drawing/2014/main" id="{818D1440-6F39-464F-BC01-53FF867737ED}"/>
              </a:ext>
            </a:extLst>
          </p:cNvPr>
          <p:cNvPicPr>
            <a:picLocks noChangeAspect="1"/>
          </p:cNvPicPr>
          <p:nvPr/>
        </p:nvPicPr>
        <p:blipFill>
          <a:blip r:embed="rId4"/>
          <a:stretch>
            <a:fillRect/>
          </a:stretch>
        </p:blipFill>
        <p:spPr>
          <a:xfrm>
            <a:off x="5951662" y="5669454"/>
            <a:ext cx="2647950" cy="561975"/>
          </a:xfrm>
          <a:prstGeom prst="rect">
            <a:avLst/>
          </a:prstGeom>
        </p:spPr>
      </p:pic>
    </p:spTree>
    <p:extLst>
      <p:ext uri="{BB962C8B-B14F-4D97-AF65-F5344CB8AC3E}">
        <p14:creationId xmlns:p14="http://schemas.microsoft.com/office/powerpoint/2010/main" val="14071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C090903-2DFF-4AF8-BFEE-2FA9A3DEA974}"/>
              </a:ext>
            </a:extLst>
          </p:cNvPr>
          <p:cNvSpPr>
            <a:spLocks noGrp="1"/>
          </p:cNvSpPr>
          <p:nvPr>
            <p:ph type="title"/>
          </p:nvPr>
        </p:nvSpPr>
        <p:spPr/>
        <p:txBody>
          <a:bodyPr/>
          <a:lstStyle/>
          <a:p>
            <a:endParaRPr lang="ko-KR" altLang="en-US" dirty="0"/>
          </a:p>
        </p:txBody>
      </p:sp>
      <p:sp>
        <p:nvSpPr>
          <p:cNvPr id="3" name="내용 개체 틀 2">
            <a:extLst>
              <a:ext uri="{FF2B5EF4-FFF2-40B4-BE49-F238E27FC236}">
                <a16:creationId xmlns:a16="http://schemas.microsoft.com/office/drawing/2014/main" id="{DEBC4547-2644-471C-B5B6-61E4E240D1EE}"/>
              </a:ext>
            </a:extLst>
          </p:cNvPr>
          <p:cNvSpPr>
            <a:spLocks noGrp="1"/>
          </p:cNvSpPr>
          <p:nvPr>
            <p:ph idx="1"/>
          </p:nvPr>
        </p:nvSpPr>
        <p:spPr>
          <a:xfrm>
            <a:off x="6177974" y="6588803"/>
            <a:ext cx="2966026" cy="269197"/>
          </a:xfrm>
        </p:spPr>
        <p:txBody>
          <a:bodyPr>
            <a:noAutofit/>
          </a:bodyPr>
          <a:lstStyle/>
          <a:p>
            <a:pPr marL="0" indent="0">
              <a:buNone/>
            </a:pPr>
            <a:r>
              <a:rPr lang="en-US" altLang="ko-KR" sz="1600" dirty="0"/>
              <a:t>BMC Res Notes (2018) 11:256</a:t>
            </a:r>
            <a:endParaRPr lang="en-US" altLang="ko-KR" sz="1600" dirty="0">
              <a:effectLst/>
            </a:endParaRPr>
          </a:p>
        </p:txBody>
      </p:sp>
      <p:pic>
        <p:nvPicPr>
          <p:cNvPr id="5" name="그림 4">
            <a:extLst>
              <a:ext uri="{FF2B5EF4-FFF2-40B4-BE49-F238E27FC236}">
                <a16:creationId xmlns:a16="http://schemas.microsoft.com/office/drawing/2014/main" id="{43A73E91-DF5C-44C0-BCB0-540DF0975E58}"/>
              </a:ext>
            </a:extLst>
          </p:cNvPr>
          <p:cNvPicPr>
            <a:picLocks noChangeAspect="1"/>
          </p:cNvPicPr>
          <p:nvPr/>
        </p:nvPicPr>
        <p:blipFill rotWithShape="1">
          <a:blip r:embed="rId3"/>
          <a:srcRect t="26786" b="16490"/>
          <a:stretch/>
        </p:blipFill>
        <p:spPr>
          <a:xfrm>
            <a:off x="179512" y="86251"/>
            <a:ext cx="7773202" cy="1824511"/>
          </a:xfrm>
          <a:prstGeom prst="rect">
            <a:avLst/>
          </a:prstGeom>
        </p:spPr>
      </p:pic>
      <p:pic>
        <p:nvPicPr>
          <p:cNvPr id="6" name="그림 5">
            <a:extLst>
              <a:ext uri="{FF2B5EF4-FFF2-40B4-BE49-F238E27FC236}">
                <a16:creationId xmlns:a16="http://schemas.microsoft.com/office/drawing/2014/main" id="{8F7E9CD2-2354-4FEE-97BB-5804A0B15CD8}"/>
              </a:ext>
            </a:extLst>
          </p:cNvPr>
          <p:cNvPicPr>
            <a:picLocks noChangeAspect="1"/>
          </p:cNvPicPr>
          <p:nvPr/>
        </p:nvPicPr>
        <p:blipFill>
          <a:blip r:embed="rId4"/>
          <a:stretch>
            <a:fillRect/>
          </a:stretch>
        </p:blipFill>
        <p:spPr>
          <a:xfrm>
            <a:off x="221717" y="2202317"/>
            <a:ext cx="5544616" cy="4027693"/>
          </a:xfrm>
          <a:prstGeom prst="rect">
            <a:avLst/>
          </a:prstGeom>
        </p:spPr>
      </p:pic>
      <p:pic>
        <p:nvPicPr>
          <p:cNvPr id="4" name="그림 3">
            <a:extLst>
              <a:ext uri="{FF2B5EF4-FFF2-40B4-BE49-F238E27FC236}">
                <a16:creationId xmlns:a16="http://schemas.microsoft.com/office/drawing/2014/main" id="{45A9C421-C0C1-4C40-8F29-7AA3D829E8AC}"/>
              </a:ext>
            </a:extLst>
          </p:cNvPr>
          <p:cNvPicPr>
            <a:picLocks noChangeAspect="1"/>
          </p:cNvPicPr>
          <p:nvPr/>
        </p:nvPicPr>
        <p:blipFill>
          <a:blip r:embed="rId5"/>
          <a:stretch>
            <a:fillRect/>
          </a:stretch>
        </p:blipFill>
        <p:spPr>
          <a:xfrm>
            <a:off x="6395476" y="2188206"/>
            <a:ext cx="2317121" cy="3762900"/>
          </a:xfrm>
          <a:prstGeom prst="rect">
            <a:avLst/>
          </a:prstGeom>
        </p:spPr>
      </p:pic>
    </p:spTree>
    <p:extLst>
      <p:ext uri="{BB962C8B-B14F-4D97-AF65-F5344CB8AC3E}">
        <p14:creationId xmlns:p14="http://schemas.microsoft.com/office/powerpoint/2010/main" val="3142077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CC334B6-5B08-423E-94D9-265B7038AF96}"/>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6EAA0504-5D60-4DC3-8E00-38FA2A4BFD45}"/>
              </a:ext>
            </a:extLst>
          </p:cNvPr>
          <p:cNvSpPr>
            <a:spLocks noGrp="1"/>
          </p:cNvSpPr>
          <p:nvPr>
            <p:ph idx="1"/>
          </p:nvPr>
        </p:nvSpPr>
        <p:spPr/>
        <p:txBody>
          <a:bodyPr/>
          <a:lstStyle/>
          <a:p>
            <a:endParaRPr lang="ko-KR" altLang="en-US" dirty="0"/>
          </a:p>
        </p:txBody>
      </p:sp>
      <p:pic>
        <p:nvPicPr>
          <p:cNvPr id="4" name="그림 3">
            <a:extLst>
              <a:ext uri="{FF2B5EF4-FFF2-40B4-BE49-F238E27FC236}">
                <a16:creationId xmlns:a16="http://schemas.microsoft.com/office/drawing/2014/main" id="{0940F06F-1EF5-4896-8A53-7B718E2486E8}"/>
              </a:ext>
            </a:extLst>
          </p:cNvPr>
          <p:cNvPicPr>
            <a:picLocks noChangeAspect="1"/>
          </p:cNvPicPr>
          <p:nvPr/>
        </p:nvPicPr>
        <p:blipFill>
          <a:blip r:embed="rId2"/>
          <a:stretch>
            <a:fillRect/>
          </a:stretch>
        </p:blipFill>
        <p:spPr>
          <a:xfrm>
            <a:off x="195668" y="163442"/>
            <a:ext cx="8543925" cy="1562100"/>
          </a:xfrm>
          <a:prstGeom prst="rect">
            <a:avLst/>
          </a:prstGeom>
        </p:spPr>
      </p:pic>
      <p:pic>
        <p:nvPicPr>
          <p:cNvPr id="5" name="그림 4">
            <a:extLst>
              <a:ext uri="{FF2B5EF4-FFF2-40B4-BE49-F238E27FC236}">
                <a16:creationId xmlns:a16="http://schemas.microsoft.com/office/drawing/2014/main" id="{477B7B42-FB3E-49B5-A1D9-73CEE314E80B}"/>
              </a:ext>
            </a:extLst>
          </p:cNvPr>
          <p:cNvPicPr>
            <a:picLocks noChangeAspect="1"/>
          </p:cNvPicPr>
          <p:nvPr/>
        </p:nvPicPr>
        <p:blipFill>
          <a:blip r:embed="rId3"/>
          <a:stretch>
            <a:fillRect/>
          </a:stretch>
        </p:blipFill>
        <p:spPr>
          <a:xfrm>
            <a:off x="195668" y="1954140"/>
            <a:ext cx="4191000" cy="2181225"/>
          </a:xfrm>
          <a:prstGeom prst="rect">
            <a:avLst/>
          </a:prstGeom>
        </p:spPr>
      </p:pic>
      <p:pic>
        <p:nvPicPr>
          <p:cNvPr id="6" name="그림 5">
            <a:extLst>
              <a:ext uri="{FF2B5EF4-FFF2-40B4-BE49-F238E27FC236}">
                <a16:creationId xmlns:a16="http://schemas.microsoft.com/office/drawing/2014/main" id="{2364395C-92EA-4EF1-9201-5EDF470BEC94}"/>
              </a:ext>
            </a:extLst>
          </p:cNvPr>
          <p:cNvPicPr>
            <a:picLocks noChangeAspect="1"/>
          </p:cNvPicPr>
          <p:nvPr/>
        </p:nvPicPr>
        <p:blipFill>
          <a:blip r:embed="rId4"/>
          <a:stretch>
            <a:fillRect/>
          </a:stretch>
        </p:blipFill>
        <p:spPr>
          <a:xfrm>
            <a:off x="4314825" y="1993865"/>
            <a:ext cx="4200525" cy="752475"/>
          </a:xfrm>
          <a:prstGeom prst="rect">
            <a:avLst/>
          </a:prstGeom>
        </p:spPr>
      </p:pic>
      <p:pic>
        <p:nvPicPr>
          <p:cNvPr id="7" name="그림 6">
            <a:extLst>
              <a:ext uri="{FF2B5EF4-FFF2-40B4-BE49-F238E27FC236}">
                <a16:creationId xmlns:a16="http://schemas.microsoft.com/office/drawing/2014/main" id="{3958BA84-C54C-4527-B2A3-913145B661B0}"/>
              </a:ext>
            </a:extLst>
          </p:cNvPr>
          <p:cNvPicPr>
            <a:picLocks noChangeAspect="1"/>
          </p:cNvPicPr>
          <p:nvPr/>
        </p:nvPicPr>
        <p:blipFill>
          <a:blip r:embed="rId5"/>
          <a:stretch>
            <a:fillRect/>
          </a:stretch>
        </p:blipFill>
        <p:spPr>
          <a:xfrm>
            <a:off x="4392808" y="2695752"/>
            <a:ext cx="3781425" cy="304800"/>
          </a:xfrm>
          <a:prstGeom prst="rect">
            <a:avLst/>
          </a:prstGeom>
        </p:spPr>
      </p:pic>
      <p:pic>
        <p:nvPicPr>
          <p:cNvPr id="8" name="그림 7">
            <a:extLst>
              <a:ext uri="{FF2B5EF4-FFF2-40B4-BE49-F238E27FC236}">
                <a16:creationId xmlns:a16="http://schemas.microsoft.com/office/drawing/2014/main" id="{81E78292-97C3-4B03-ADFC-8243713B654A}"/>
              </a:ext>
            </a:extLst>
          </p:cNvPr>
          <p:cNvPicPr>
            <a:picLocks noChangeAspect="1"/>
          </p:cNvPicPr>
          <p:nvPr/>
        </p:nvPicPr>
        <p:blipFill>
          <a:blip r:embed="rId6"/>
          <a:stretch>
            <a:fillRect/>
          </a:stretch>
        </p:blipFill>
        <p:spPr>
          <a:xfrm>
            <a:off x="4757334" y="3149636"/>
            <a:ext cx="4171950" cy="3295650"/>
          </a:xfrm>
          <a:prstGeom prst="rect">
            <a:avLst/>
          </a:prstGeom>
        </p:spPr>
      </p:pic>
      <p:sp>
        <p:nvSpPr>
          <p:cNvPr id="9" name="내용 개체 틀 2">
            <a:extLst>
              <a:ext uri="{FF2B5EF4-FFF2-40B4-BE49-F238E27FC236}">
                <a16:creationId xmlns:a16="http://schemas.microsoft.com/office/drawing/2014/main" id="{6D3D1988-688C-452F-869F-CB291EF719E1}"/>
              </a:ext>
            </a:extLst>
          </p:cNvPr>
          <p:cNvSpPr txBox="1">
            <a:spLocks/>
          </p:cNvSpPr>
          <p:nvPr/>
        </p:nvSpPr>
        <p:spPr>
          <a:xfrm>
            <a:off x="6807404" y="6580259"/>
            <a:ext cx="2337376" cy="263630"/>
          </a:xfrm>
          <a:prstGeom prst="rect">
            <a:avLst/>
          </a:prstGeom>
        </p:spPr>
        <p:txBody>
          <a:bodyPr vert="horz" lIns="91440" tIns="45720" rIns="91440" bIns="45720" rtlCol="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32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ltLang="ko-KR" sz="1600" dirty="0"/>
              <a:t>KJCTS (2012) 45:267-268</a:t>
            </a:r>
          </a:p>
        </p:txBody>
      </p:sp>
    </p:spTree>
    <p:extLst>
      <p:ext uri="{BB962C8B-B14F-4D97-AF65-F5344CB8AC3E}">
        <p14:creationId xmlns:p14="http://schemas.microsoft.com/office/powerpoint/2010/main" val="434325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2F705A6-B436-4F3C-B883-4AC5CE39BB53}"/>
              </a:ext>
            </a:extLst>
          </p:cNvPr>
          <p:cNvSpPr>
            <a:spLocks noGrp="1"/>
          </p:cNvSpPr>
          <p:nvPr>
            <p:ph type="title"/>
          </p:nvPr>
        </p:nvSpPr>
        <p:spPr/>
        <p:txBody>
          <a:bodyPr/>
          <a:lstStyle/>
          <a:p>
            <a:endParaRPr lang="ko-KR" altLang="en-US"/>
          </a:p>
        </p:txBody>
      </p:sp>
      <p:pic>
        <p:nvPicPr>
          <p:cNvPr id="4" name="그림 3">
            <a:extLst>
              <a:ext uri="{FF2B5EF4-FFF2-40B4-BE49-F238E27FC236}">
                <a16:creationId xmlns:a16="http://schemas.microsoft.com/office/drawing/2014/main" id="{0253F867-F89A-44EB-A818-19F3767D9281}"/>
              </a:ext>
            </a:extLst>
          </p:cNvPr>
          <p:cNvPicPr>
            <a:picLocks noChangeAspect="1"/>
          </p:cNvPicPr>
          <p:nvPr/>
        </p:nvPicPr>
        <p:blipFill rotWithShape="1">
          <a:blip r:embed="rId3"/>
          <a:srcRect t="31357"/>
          <a:stretch/>
        </p:blipFill>
        <p:spPr>
          <a:xfrm>
            <a:off x="107504" y="16024"/>
            <a:ext cx="8048625" cy="2242608"/>
          </a:xfrm>
          <a:prstGeom prst="rect">
            <a:avLst/>
          </a:prstGeom>
        </p:spPr>
      </p:pic>
      <p:pic>
        <p:nvPicPr>
          <p:cNvPr id="5" name="그림 4">
            <a:extLst>
              <a:ext uri="{FF2B5EF4-FFF2-40B4-BE49-F238E27FC236}">
                <a16:creationId xmlns:a16="http://schemas.microsoft.com/office/drawing/2014/main" id="{70DFAE37-BC95-4DF1-8FF7-3BE4E62DF93F}"/>
              </a:ext>
            </a:extLst>
          </p:cNvPr>
          <p:cNvPicPr>
            <a:picLocks noChangeAspect="1"/>
          </p:cNvPicPr>
          <p:nvPr/>
        </p:nvPicPr>
        <p:blipFill>
          <a:blip r:embed="rId4"/>
          <a:stretch>
            <a:fillRect/>
          </a:stretch>
        </p:blipFill>
        <p:spPr>
          <a:xfrm>
            <a:off x="107504" y="1686608"/>
            <a:ext cx="4212817" cy="5069160"/>
          </a:xfrm>
          <a:prstGeom prst="rect">
            <a:avLst/>
          </a:prstGeom>
        </p:spPr>
      </p:pic>
      <p:pic>
        <p:nvPicPr>
          <p:cNvPr id="6" name="그림 5">
            <a:extLst>
              <a:ext uri="{FF2B5EF4-FFF2-40B4-BE49-F238E27FC236}">
                <a16:creationId xmlns:a16="http://schemas.microsoft.com/office/drawing/2014/main" id="{988FD5AA-44AD-4999-9DB9-4828F83A1DD9}"/>
              </a:ext>
            </a:extLst>
          </p:cNvPr>
          <p:cNvPicPr>
            <a:picLocks noChangeAspect="1"/>
          </p:cNvPicPr>
          <p:nvPr/>
        </p:nvPicPr>
        <p:blipFill>
          <a:blip r:embed="rId5"/>
          <a:stretch>
            <a:fillRect/>
          </a:stretch>
        </p:blipFill>
        <p:spPr>
          <a:xfrm>
            <a:off x="4279419" y="1702089"/>
            <a:ext cx="4757077" cy="2580490"/>
          </a:xfrm>
          <a:prstGeom prst="rect">
            <a:avLst/>
          </a:prstGeom>
        </p:spPr>
      </p:pic>
      <p:sp>
        <p:nvSpPr>
          <p:cNvPr id="7" name="내용 개체 틀 2">
            <a:extLst>
              <a:ext uri="{FF2B5EF4-FFF2-40B4-BE49-F238E27FC236}">
                <a16:creationId xmlns:a16="http://schemas.microsoft.com/office/drawing/2014/main" id="{B041F3D6-5947-4666-8175-D63FE1DEE918}"/>
              </a:ext>
            </a:extLst>
          </p:cNvPr>
          <p:cNvSpPr txBox="1">
            <a:spLocks/>
          </p:cNvSpPr>
          <p:nvPr/>
        </p:nvSpPr>
        <p:spPr>
          <a:xfrm>
            <a:off x="6228184" y="6597351"/>
            <a:ext cx="2916596" cy="246537"/>
          </a:xfrm>
          <a:prstGeom prst="rect">
            <a:avLst/>
          </a:prstGeom>
        </p:spPr>
        <p:txBody>
          <a:bodyPr vert="horz" lIns="91440" tIns="45720" rIns="91440" bIns="45720" rtlCol="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32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ko-KR" sz="1600" dirty="0"/>
              <a:t>Ann </a:t>
            </a:r>
            <a:r>
              <a:rPr lang="en-US" altLang="ko-KR" sz="1600" dirty="0" err="1"/>
              <a:t>Thorac</a:t>
            </a:r>
            <a:r>
              <a:rPr lang="en-US" altLang="ko-KR" sz="1600" dirty="0"/>
              <a:t> Surg 2011;91:831–6</a:t>
            </a:r>
          </a:p>
        </p:txBody>
      </p:sp>
    </p:spTree>
    <p:extLst>
      <p:ext uri="{BB962C8B-B14F-4D97-AF65-F5344CB8AC3E}">
        <p14:creationId xmlns:p14="http://schemas.microsoft.com/office/powerpoint/2010/main" val="1081101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6C4219F-DF63-4551-9DB7-ACCF8D749EB3}"/>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AF829C9D-1628-4A19-9148-7A410660FAC0}"/>
              </a:ext>
            </a:extLst>
          </p:cNvPr>
          <p:cNvSpPr>
            <a:spLocks noGrp="1"/>
          </p:cNvSpPr>
          <p:nvPr>
            <p:ph idx="1"/>
          </p:nvPr>
        </p:nvSpPr>
        <p:spPr/>
        <p:txBody>
          <a:bodyPr/>
          <a:lstStyle/>
          <a:p>
            <a:endParaRPr lang="ko-KR" altLang="en-US" dirty="0"/>
          </a:p>
        </p:txBody>
      </p:sp>
      <p:pic>
        <p:nvPicPr>
          <p:cNvPr id="4" name="그림 3">
            <a:extLst>
              <a:ext uri="{FF2B5EF4-FFF2-40B4-BE49-F238E27FC236}">
                <a16:creationId xmlns:a16="http://schemas.microsoft.com/office/drawing/2014/main" id="{A78DE3D2-D6F4-426A-8EDD-39D8F7439337}"/>
              </a:ext>
            </a:extLst>
          </p:cNvPr>
          <p:cNvPicPr>
            <a:picLocks noChangeAspect="1"/>
          </p:cNvPicPr>
          <p:nvPr/>
        </p:nvPicPr>
        <p:blipFill>
          <a:blip r:embed="rId3"/>
          <a:stretch>
            <a:fillRect/>
          </a:stretch>
        </p:blipFill>
        <p:spPr>
          <a:xfrm>
            <a:off x="135577" y="116632"/>
            <a:ext cx="7515225" cy="1104900"/>
          </a:xfrm>
          <a:prstGeom prst="rect">
            <a:avLst/>
          </a:prstGeom>
        </p:spPr>
      </p:pic>
      <p:pic>
        <p:nvPicPr>
          <p:cNvPr id="7" name="그림 6">
            <a:extLst>
              <a:ext uri="{FF2B5EF4-FFF2-40B4-BE49-F238E27FC236}">
                <a16:creationId xmlns:a16="http://schemas.microsoft.com/office/drawing/2014/main" id="{08FD6E89-DA67-4A69-81F1-7E1F2CE02780}"/>
              </a:ext>
            </a:extLst>
          </p:cNvPr>
          <p:cNvPicPr>
            <a:picLocks noChangeAspect="1"/>
          </p:cNvPicPr>
          <p:nvPr/>
        </p:nvPicPr>
        <p:blipFill>
          <a:blip r:embed="rId4"/>
          <a:stretch>
            <a:fillRect/>
          </a:stretch>
        </p:blipFill>
        <p:spPr>
          <a:xfrm>
            <a:off x="45349" y="2170297"/>
            <a:ext cx="4720339" cy="1967729"/>
          </a:xfrm>
          <a:prstGeom prst="rect">
            <a:avLst/>
          </a:prstGeom>
        </p:spPr>
      </p:pic>
      <p:pic>
        <p:nvPicPr>
          <p:cNvPr id="8" name="그림 7">
            <a:extLst>
              <a:ext uri="{FF2B5EF4-FFF2-40B4-BE49-F238E27FC236}">
                <a16:creationId xmlns:a16="http://schemas.microsoft.com/office/drawing/2014/main" id="{3A499952-7B60-4106-8D62-7EE1A3839DC7}"/>
              </a:ext>
            </a:extLst>
          </p:cNvPr>
          <p:cNvPicPr>
            <a:picLocks noChangeAspect="1"/>
          </p:cNvPicPr>
          <p:nvPr/>
        </p:nvPicPr>
        <p:blipFill>
          <a:blip r:embed="rId5"/>
          <a:stretch>
            <a:fillRect/>
          </a:stretch>
        </p:blipFill>
        <p:spPr>
          <a:xfrm>
            <a:off x="72959" y="4307156"/>
            <a:ext cx="4746630" cy="1283471"/>
          </a:xfrm>
          <a:prstGeom prst="rect">
            <a:avLst/>
          </a:prstGeom>
        </p:spPr>
      </p:pic>
      <p:pic>
        <p:nvPicPr>
          <p:cNvPr id="9" name="그림 8">
            <a:extLst>
              <a:ext uri="{FF2B5EF4-FFF2-40B4-BE49-F238E27FC236}">
                <a16:creationId xmlns:a16="http://schemas.microsoft.com/office/drawing/2014/main" id="{4F70F042-E515-4341-8506-CCCE50FD9C86}"/>
              </a:ext>
            </a:extLst>
          </p:cNvPr>
          <p:cNvPicPr>
            <a:picLocks noChangeAspect="1"/>
          </p:cNvPicPr>
          <p:nvPr/>
        </p:nvPicPr>
        <p:blipFill>
          <a:blip r:embed="rId6"/>
          <a:stretch>
            <a:fillRect/>
          </a:stretch>
        </p:blipFill>
        <p:spPr>
          <a:xfrm>
            <a:off x="4819589" y="2170297"/>
            <a:ext cx="4269242" cy="4138960"/>
          </a:xfrm>
          <a:prstGeom prst="rect">
            <a:avLst/>
          </a:prstGeom>
        </p:spPr>
      </p:pic>
      <p:sp>
        <p:nvSpPr>
          <p:cNvPr id="10" name="내용 개체 틀 2">
            <a:extLst>
              <a:ext uri="{FF2B5EF4-FFF2-40B4-BE49-F238E27FC236}">
                <a16:creationId xmlns:a16="http://schemas.microsoft.com/office/drawing/2014/main" id="{C349DD11-313B-446F-94F0-C0B0FB7FD8BE}"/>
              </a:ext>
            </a:extLst>
          </p:cNvPr>
          <p:cNvSpPr txBox="1">
            <a:spLocks/>
          </p:cNvSpPr>
          <p:nvPr/>
        </p:nvSpPr>
        <p:spPr>
          <a:xfrm>
            <a:off x="5976480" y="6574015"/>
            <a:ext cx="3348644" cy="179915"/>
          </a:xfrm>
          <a:prstGeom prst="rect">
            <a:avLst/>
          </a:prstGeom>
        </p:spPr>
        <p:txBody>
          <a:bodyPr vert="horz" lIns="91440" tIns="45720" rIns="91440" bIns="45720" rtlCol="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32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sv-SE" altLang="ko-KR" sz="1600" dirty="0"/>
              <a:t>J Korean Med Sci 2011; 26: 274-278</a:t>
            </a:r>
            <a:endParaRPr lang="en-US" altLang="ko-KR" sz="1600" dirty="0"/>
          </a:p>
        </p:txBody>
      </p:sp>
      <p:pic>
        <p:nvPicPr>
          <p:cNvPr id="11" name="그림 10">
            <a:extLst>
              <a:ext uri="{FF2B5EF4-FFF2-40B4-BE49-F238E27FC236}">
                <a16:creationId xmlns:a16="http://schemas.microsoft.com/office/drawing/2014/main" id="{C1FFB046-0CFA-4E95-AFBE-31638B8FCCFD}"/>
              </a:ext>
            </a:extLst>
          </p:cNvPr>
          <p:cNvPicPr>
            <a:picLocks noChangeAspect="1"/>
          </p:cNvPicPr>
          <p:nvPr/>
        </p:nvPicPr>
        <p:blipFill>
          <a:blip r:embed="rId7"/>
          <a:stretch>
            <a:fillRect/>
          </a:stretch>
        </p:blipFill>
        <p:spPr>
          <a:xfrm>
            <a:off x="182910" y="1268760"/>
            <a:ext cx="2228850" cy="828675"/>
          </a:xfrm>
          <a:prstGeom prst="rect">
            <a:avLst/>
          </a:prstGeom>
        </p:spPr>
      </p:pic>
      <p:pic>
        <p:nvPicPr>
          <p:cNvPr id="12" name="그림 11">
            <a:extLst>
              <a:ext uri="{FF2B5EF4-FFF2-40B4-BE49-F238E27FC236}">
                <a16:creationId xmlns:a16="http://schemas.microsoft.com/office/drawing/2014/main" id="{3A48694B-10A8-4C64-B4E6-DFC782D21271}"/>
              </a:ext>
            </a:extLst>
          </p:cNvPr>
          <p:cNvPicPr>
            <a:picLocks noChangeAspect="1"/>
          </p:cNvPicPr>
          <p:nvPr/>
        </p:nvPicPr>
        <p:blipFill>
          <a:blip r:embed="rId8"/>
          <a:stretch>
            <a:fillRect/>
          </a:stretch>
        </p:blipFill>
        <p:spPr>
          <a:xfrm>
            <a:off x="2216274" y="1268760"/>
            <a:ext cx="2571750" cy="704850"/>
          </a:xfrm>
          <a:prstGeom prst="rect">
            <a:avLst/>
          </a:prstGeom>
        </p:spPr>
      </p:pic>
    </p:spTree>
    <p:extLst>
      <p:ext uri="{BB962C8B-B14F-4D97-AF65-F5344CB8AC3E}">
        <p14:creationId xmlns:p14="http://schemas.microsoft.com/office/powerpoint/2010/main" val="1795817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01BD80E-583B-4975-9282-9039C569A1AD}"/>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7F81715C-0C76-45B8-B857-6C93F50A379A}"/>
              </a:ext>
            </a:extLst>
          </p:cNvPr>
          <p:cNvSpPr>
            <a:spLocks noGrp="1"/>
          </p:cNvSpPr>
          <p:nvPr>
            <p:ph idx="1"/>
          </p:nvPr>
        </p:nvSpPr>
        <p:spPr/>
        <p:txBody>
          <a:bodyPr/>
          <a:lstStyle/>
          <a:p>
            <a:endParaRPr lang="ko-KR" altLang="en-US"/>
          </a:p>
        </p:txBody>
      </p:sp>
      <p:pic>
        <p:nvPicPr>
          <p:cNvPr id="5" name="그림 4">
            <a:extLst>
              <a:ext uri="{FF2B5EF4-FFF2-40B4-BE49-F238E27FC236}">
                <a16:creationId xmlns:a16="http://schemas.microsoft.com/office/drawing/2014/main" id="{242AF0CE-BC38-4FC0-9C13-8422BE0C7F34}"/>
              </a:ext>
            </a:extLst>
          </p:cNvPr>
          <p:cNvPicPr>
            <a:picLocks noChangeAspect="1"/>
          </p:cNvPicPr>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2378097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0F70163-012F-4AC5-AE2C-68AFCC269029}"/>
              </a:ext>
            </a:extLst>
          </p:cNvPr>
          <p:cNvSpPr>
            <a:spLocks noGrp="1"/>
          </p:cNvSpPr>
          <p:nvPr>
            <p:ph type="title"/>
          </p:nvPr>
        </p:nvSpPr>
        <p:spPr/>
        <p:txBody>
          <a:bodyPr/>
          <a:lstStyle/>
          <a:p>
            <a:r>
              <a:rPr lang="en-US" altLang="ko-KR" dirty="0"/>
              <a:t>Initial evaluation</a:t>
            </a:r>
            <a:endParaRPr lang="ko-KR" altLang="en-US" dirty="0"/>
          </a:p>
        </p:txBody>
      </p:sp>
      <p:pic>
        <p:nvPicPr>
          <p:cNvPr id="4" name="그림 3">
            <a:extLst>
              <a:ext uri="{FF2B5EF4-FFF2-40B4-BE49-F238E27FC236}">
                <a16:creationId xmlns:a16="http://schemas.microsoft.com/office/drawing/2014/main" id="{01737084-02AE-415A-AB23-7EDD2D47250C}"/>
              </a:ext>
            </a:extLst>
          </p:cNvPr>
          <p:cNvPicPr>
            <a:picLocks noChangeAspect="1"/>
          </p:cNvPicPr>
          <p:nvPr/>
        </p:nvPicPr>
        <p:blipFill>
          <a:blip r:embed="rId2"/>
          <a:stretch>
            <a:fillRect/>
          </a:stretch>
        </p:blipFill>
        <p:spPr>
          <a:xfrm>
            <a:off x="20712" y="1236688"/>
            <a:ext cx="9144000" cy="4384623"/>
          </a:xfrm>
          <a:prstGeom prst="rect">
            <a:avLst/>
          </a:prstGeom>
        </p:spPr>
      </p:pic>
      <p:sp>
        <p:nvSpPr>
          <p:cNvPr id="5" name="직사각형 4">
            <a:extLst>
              <a:ext uri="{FF2B5EF4-FFF2-40B4-BE49-F238E27FC236}">
                <a16:creationId xmlns:a16="http://schemas.microsoft.com/office/drawing/2014/main" id="{2A8506EE-52BA-4743-A704-1C111AC4BE62}"/>
              </a:ext>
            </a:extLst>
          </p:cNvPr>
          <p:cNvSpPr/>
          <p:nvPr/>
        </p:nvSpPr>
        <p:spPr>
          <a:xfrm>
            <a:off x="1064320" y="2893685"/>
            <a:ext cx="1800200" cy="181567"/>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BD5790F9-ADEB-480F-916A-593E5AAA592D}"/>
              </a:ext>
            </a:extLst>
          </p:cNvPr>
          <p:cNvSpPr/>
          <p:nvPr/>
        </p:nvSpPr>
        <p:spPr>
          <a:xfrm>
            <a:off x="1064320" y="3358443"/>
            <a:ext cx="2592288" cy="588876"/>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9F702F75-F368-4A2E-BB88-B2755831D57C}"/>
              </a:ext>
            </a:extLst>
          </p:cNvPr>
          <p:cNvSpPr/>
          <p:nvPr/>
        </p:nvSpPr>
        <p:spPr>
          <a:xfrm>
            <a:off x="1064320" y="3190999"/>
            <a:ext cx="1152128" cy="181567"/>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930305A4-3BA6-49A6-BAE0-268B0E5FEEDA}"/>
              </a:ext>
            </a:extLst>
          </p:cNvPr>
          <p:cNvSpPr/>
          <p:nvPr/>
        </p:nvSpPr>
        <p:spPr>
          <a:xfrm>
            <a:off x="3800624" y="4011356"/>
            <a:ext cx="3240360" cy="292873"/>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내용 개체 틀 2">
            <a:extLst>
              <a:ext uri="{FF2B5EF4-FFF2-40B4-BE49-F238E27FC236}">
                <a16:creationId xmlns:a16="http://schemas.microsoft.com/office/drawing/2014/main" id="{5D2E4BA3-9C09-43DA-A6B0-3459C2361FDE}"/>
              </a:ext>
            </a:extLst>
          </p:cNvPr>
          <p:cNvSpPr txBox="1">
            <a:spLocks/>
          </p:cNvSpPr>
          <p:nvPr/>
        </p:nvSpPr>
        <p:spPr>
          <a:xfrm>
            <a:off x="488256" y="4731436"/>
            <a:ext cx="8251006" cy="1440160"/>
          </a:xfrm>
          <a:prstGeom prst="rect">
            <a:avLst/>
          </a:prstGeom>
        </p:spPr>
        <p:txBody>
          <a:bodyPr vert="horz" lIns="91440" tIns="45720" rIns="91440" bIns="45720" rtlCol="0">
            <a:normAutofit/>
          </a:bodyPr>
          <a:lstStyle>
            <a:lvl1pPr marL="171450" indent="-171450" algn="l" defTabSz="6858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32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ltLang="ko-KR" sz="2800" dirty="0"/>
              <a:t>*Well-defined anterior mediastinal mass in the thymic bed, tumor markers negative, absence of other adenopathy, and absence of continuity with thyroid.</a:t>
            </a:r>
            <a:endParaRPr lang="ko-KR" altLang="en-US" sz="2800" dirty="0"/>
          </a:p>
        </p:txBody>
      </p:sp>
    </p:spTree>
    <p:extLst>
      <p:ext uri="{BB962C8B-B14F-4D97-AF65-F5344CB8AC3E}">
        <p14:creationId xmlns:p14="http://schemas.microsoft.com/office/powerpoint/2010/main" val="3383380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9DBA98-1BA1-4CBE-A5EE-AD21D1696414}"/>
              </a:ext>
            </a:extLst>
          </p:cNvPr>
          <p:cNvSpPr>
            <a:spLocks noGrp="1"/>
          </p:cNvSpPr>
          <p:nvPr>
            <p:ph type="title"/>
          </p:nvPr>
        </p:nvSpPr>
        <p:spPr/>
        <p:txBody>
          <a:bodyPr/>
          <a:lstStyle/>
          <a:p>
            <a:endParaRPr lang="ko-KR" altLang="en-US"/>
          </a:p>
        </p:txBody>
      </p:sp>
      <p:pic>
        <p:nvPicPr>
          <p:cNvPr id="4" name="그림 3">
            <a:extLst>
              <a:ext uri="{FF2B5EF4-FFF2-40B4-BE49-F238E27FC236}">
                <a16:creationId xmlns:a16="http://schemas.microsoft.com/office/drawing/2014/main" id="{D9F9CBFF-36E0-456B-9671-CCD2CBC41499}"/>
              </a:ext>
            </a:extLst>
          </p:cNvPr>
          <p:cNvPicPr>
            <a:picLocks noChangeAspect="1"/>
          </p:cNvPicPr>
          <p:nvPr/>
        </p:nvPicPr>
        <p:blipFill>
          <a:blip r:embed="rId3"/>
          <a:stretch>
            <a:fillRect/>
          </a:stretch>
        </p:blipFill>
        <p:spPr>
          <a:xfrm>
            <a:off x="334764" y="1268760"/>
            <a:ext cx="8718550" cy="3991539"/>
          </a:xfrm>
          <a:prstGeom prst="rect">
            <a:avLst/>
          </a:prstGeom>
        </p:spPr>
      </p:pic>
      <p:sp>
        <p:nvSpPr>
          <p:cNvPr id="5" name="직사각형 4">
            <a:extLst>
              <a:ext uri="{FF2B5EF4-FFF2-40B4-BE49-F238E27FC236}">
                <a16:creationId xmlns:a16="http://schemas.microsoft.com/office/drawing/2014/main" id="{1CF62960-3D51-444C-A85C-AD13A4C4C237}"/>
              </a:ext>
            </a:extLst>
          </p:cNvPr>
          <p:cNvSpPr/>
          <p:nvPr/>
        </p:nvSpPr>
        <p:spPr>
          <a:xfrm>
            <a:off x="5436096" y="3861049"/>
            <a:ext cx="1800200" cy="216024"/>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3" name="그림 2">
            <a:extLst>
              <a:ext uri="{FF2B5EF4-FFF2-40B4-BE49-F238E27FC236}">
                <a16:creationId xmlns:a16="http://schemas.microsoft.com/office/drawing/2014/main" id="{16A45D66-9FCA-433B-81D3-42EAD7C39F88}"/>
              </a:ext>
            </a:extLst>
          </p:cNvPr>
          <p:cNvPicPr>
            <a:picLocks noChangeAspect="1"/>
          </p:cNvPicPr>
          <p:nvPr/>
        </p:nvPicPr>
        <p:blipFill>
          <a:blip r:embed="rId4"/>
          <a:stretch>
            <a:fillRect/>
          </a:stretch>
        </p:blipFill>
        <p:spPr>
          <a:xfrm>
            <a:off x="0" y="4581128"/>
            <a:ext cx="9144000" cy="1820672"/>
          </a:xfrm>
          <a:prstGeom prst="rect">
            <a:avLst/>
          </a:prstGeom>
        </p:spPr>
      </p:pic>
      <p:sp>
        <p:nvSpPr>
          <p:cNvPr id="6" name="직사각형 5">
            <a:extLst>
              <a:ext uri="{FF2B5EF4-FFF2-40B4-BE49-F238E27FC236}">
                <a16:creationId xmlns:a16="http://schemas.microsoft.com/office/drawing/2014/main" id="{E9850AAA-677B-4B81-A2C8-56BD95D923B3}"/>
              </a:ext>
            </a:extLst>
          </p:cNvPr>
          <p:cNvSpPr/>
          <p:nvPr/>
        </p:nvSpPr>
        <p:spPr>
          <a:xfrm>
            <a:off x="107504" y="5153100"/>
            <a:ext cx="8718550" cy="436140"/>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853003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0613E54-720D-40E6-A50C-73827B269D96}"/>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E606F93A-DC57-42EB-A892-05DC20FD7CEC}"/>
              </a:ext>
            </a:extLst>
          </p:cNvPr>
          <p:cNvSpPr>
            <a:spLocks noGrp="1"/>
          </p:cNvSpPr>
          <p:nvPr>
            <p:ph idx="1"/>
          </p:nvPr>
        </p:nvSpPr>
        <p:spPr/>
        <p:txBody>
          <a:bodyPr/>
          <a:lstStyle/>
          <a:p>
            <a:endParaRPr lang="ko-KR" altLang="en-US" dirty="0"/>
          </a:p>
        </p:txBody>
      </p:sp>
      <p:pic>
        <p:nvPicPr>
          <p:cNvPr id="4" name="그림 3">
            <a:extLst>
              <a:ext uri="{FF2B5EF4-FFF2-40B4-BE49-F238E27FC236}">
                <a16:creationId xmlns:a16="http://schemas.microsoft.com/office/drawing/2014/main" id="{DCF2E6AF-9E3A-4357-BA70-5A77CBE4EA62}"/>
              </a:ext>
            </a:extLst>
          </p:cNvPr>
          <p:cNvPicPr>
            <a:picLocks noChangeAspect="1"/>
          </p:cNvPicPr>
          <p:nvPr/>
        </p:nvPicPr>
        <p:blipFill>
          <a:blip r:embed="rId3"/>
          <a:stretch>
            <a:fillRect/>
          </a:stretch>
        </p:blipFill>
        <p:spPr>
          <a:xfrm>
            <a:off x="76595" y="3693924"/>
            <a:ext cx="6600825" cy="2676525"/>
          </a:xfrm>
          <a:prstGeom prst="rect">
            <a:avLst/>
          </a:prstGeom>
        </p:spPr>
      </p:pic>
      <p:pic>
        <p:nvPicPr>
          <p:cNvPr id="5" name="그림 4">
            <a:extLst>
              <a:ext uri="{FF2B5EF4-FFF2-40B4-BE49-F238E27FC236}">
                <a16:creationId xmlns:a16="http://schemas.microsoft.com/office/drawing/2014/main" id="{B4078237-E3B2-4991-ADAE-298A421E4B96}"/>
              </a:ext>
            </a:extLst>
          </p:cNvPr>
          <p:cNvPicPr>
            <a:picLocks noChangeAspect="1"/>
          </p:cNvPicPr>
          <p:nvPr/>
        </p:nvPicPr>
        <p:blipFill>
          <a:blip r:embed="rId4"/>
          <a:stretch>
            <a:fillRect/>
          </a:stretch>
        </p:blipFill>
        <p:spPr>
          <a:xfrm>
            <a:off x="76595" y="2149806"/>
            <a:ext cx="9067405" cy="1382184"/>
          </a:xfrm>
          <a:prstGeom prst="rect">
            <a:avLst/>
          </a:prstGeom>
        </p:spPr>
      </p:pic>
      <p:pic>
        <p:nvPicPr>
          <p:cNvPr id="6" name="그림 5">
            <a:extLst>
              <a:ext uri="{FF2B5EF4-FFF2-40B4-BE49-F238E27FC236}">
                <a16:creationId xmlns:a16="http://schemas.microsoft.com/office/drawing/2014/main" id="{8E841711-0767-4C1B-8FE2-E2C6B08EF7C6}"/>
              </a:ext>
            </a:extLst>
          </p:cNvPr>
          <p:cNvPicPr>
            <a:picLocks noChangeAspect="1"/>
          </p:cNvPicPr>
          <p:nvPr/>
        </p:nvPicPr>
        <p:blipFill>
          <a:blip r:embed="rId5"/>
          <a:stretch>
            <a:fillRect/>
          </a:stretch>
        </p:blipFill>
        <p:spPr>
          <a:xfrm>
            <a:off x="76595" y="149230"/>
            <a:ext cx="9093277" cy="1774298"/>
          </a:xfrm>
          <a:prstGeom prst="rect">
            <a:avLst/>
          </a:prstGeom>
        </p:spPr>
      </p:pic>
    </p:spTree>
    <p:extLst>
      <p:ext uri="{BB962C8B-B14F-4D97-AF65-F5344CB8AC3E}">
        <p14:creationId xmlns:p14="http://schemas.microsoft.com/office/powerpoint/2010/main" val="37808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0C400D4-DCAC-4E5B-B0F4-F1B095169EA3}"/>
              </a:ext>
            </a:extLst>
          </p:cNvPr>
          <p:cNvSpPr>
            <a:spLocks noGrp="1"/>
          </p:cNvSpPr>
          <p:nvPr>
            <p:ph type="title"/>
          </p:nvPr>
        </p:nvSpPr>
        <p:spPr/>
        <p:txBody>
          <a:bodyPr/>
          <a:lstStyle/>
          <a:p>
            <a:r>
              <a:rPr lang="en-US" altLang="ko-KR" dirty="0"/>
              <a:t>Patient</a:t>
            </a:r>
            <a:r>
              <a:rPr lang="ko-KR" altLang="en-US" dirty="0"/>
              <a:t> </a:t>
            </a:r>
            <a:r>
              <a:rPr lang="en-US" altLang="ko-KR" dirty="0"/>
              <a:t>information</a:t>
            </a:r>
            <a:endParaRPr lang="ko-KR" altLang="en-US" dirty="0"/>
          </a:p>
        </p:txBody>
      </p:sp>
      <p:sp>
        <p:nvSpPr>
          <p:cNvPr id="3" name="내용 개체 틀 2">
            <a:extLst>
              <a:ext uri="{FF2B5EF4-FFF2-40B4-BE49-F238E27FC236}">
                <a16:creationId xmlns:a16="http://schemas.microsoft.com/office/drawing/2014/main" id="{9C65DEE3-A77E-474E-A76C-6FD1ECE4E52C}"/>
              </a:ext>
            </a:extLst>
          </p:cNvPr>
          <p:cNvSpPr>
            <a:spLocks noGrp="1"/>
          </p:cNvSpPr>
          <p:nvPr>
            <p:ph idx="1"/>
          </p:nvPr>
        </p:nvSpPr>
        <p:spPr/>
        <p:txBody>
          <a:bodyPr>
            <a:normAutofit lnSpcReduction="10000"/>
          </a:bodyPr>
          <a:lstStyle/>
          <a:p>
            <a:r>
              <a:rPr lang="en-US" altLang="ko-KR" dirty="0"/>
              <a:t> Physical examination</a:t>
            </a:r>
          </a:p>
          <a:p>
            <a:pPr lvl="1"/>
            <a:r>
              <a:rPr lang="en-US" altLang="ko-KR" dirty="0"/>
              <a:t> Well being appearance</a:t>
            </a:r>
          </a:p>
          <a:p>
            <a:pPr lvl="1"/>
            <a:r>
              <a:rPr lang="en-US" altLang="ko-KR" dirty="0"/>
              <a:t> Enlarged neck LN (-)</a:t>
            </a:r>
          </a:p>
          <a:p>
            <a:pPr lvl="1"/>
            <a:r>
              <a:rPr lang="en-US" altLang="ko-KR" dirty="0"/>
              <a:t> Auscultation : normal</a:t>
            </a:r>
          </a:p>
          <a:p>
            <a:r>
              <a:rPr lang="en-US" altLang="ko-KR" dirty="0"/>
              <a:t> Laboratory finding</a:t>
            </a:r>
          </a:p>
          <a:p>
            <a:pPr lvl="1"/>
            <a:r>
              <a:rPr lang="en-US" altLang="ko-KR" dirty="0"/>
              <a:t> CBC 6800-14.9-156K (</a:t>
            </a:r>
            <a:r>
              <a:rPr lang="en-US" altLang="ko-KR" dirty="0">
                <a:solidFill>
                  <a:srgbClr val="FF0000"/>
                </a:solidFill>
              </a:rPr>
              <a:t>Eos 7.4%, 503/</a:t>
            </a:r>
            <a:r>
              <a:rPr lang="en-US" altLang="ko-KR" dirty="0" err="1">
                <a:solidFill>
                  <a:srgbClr val="FF0000"/>
                </a:solidFill>
              </a:rPr>
              <a:t>uL</a:t>
            </a:r>
            <a:r>
              <a:rPr lang="en-US" altLang="ko-KR" dirty="0"/>
              <a:t>)</a:t>
            </a:r>
          </a:p>
          <a:p>
            <a:pPr lvl="1"/>
            <a:r>
              <a:rPr lang="en-US" altLang="ko-KR" dirty="0"/>
              <a:t> ESR</a:t>
            </a:r>
            <a:r>
              <a:rPr lang="ko-KR" altLang="en-US" dirty="0"/>
              <a:t> </a:t>
            </a:r>
            <a:r>
              <a:rPr lang="en-US" altLang="ko-KR" dirty="0"/>
              <a:t>2</a:t>
            </a:r>
            <a:r>
              <a:rPr lang="ko-KR" altLang="en-US" dirty="0"/>
              <a:t> </a:t>
            </a:r>
            <a:r>
              <a:rPr lang="en-US" altLang="ko-KR" dirty="0"/>
              <a:t>mm/</a:t>
            </a:r>
            <a:r>
              <a:rPr lang="en-US" altLang="ko-KR" dirty="0" err="1"/>
              <a:t>hr</a:t>
            </a:r>
            <a:endParaRPr lang="en-US" altLang="ko-KR" dirty="0"/>
          </a:p>
          <a:p>
            <a:pPr lvl="1"/>
            <a:r>
              <a:rPr lang="en-US" altLang="ko-KR" dirty="0"/>
              <a:t> HS-CRP 0.024 mg/dL</a:t>
            </a:r>
          </a:p>
          <a:p>
            <a:pPr lvl="1"/>
            <a:r>
              <a:rPr lang="en-US" altLang="ko-KR" dirty="0"/>
              <a:t> CEA 4.22 ng/mL</a:t>
            </a:r>
          </a:p>
          <a:p>
            <a:pPr lvl="1"/>
            <a:r>
              <a:rPr lang="en-US" altLang="ko-KR" dirty="0"/>
              <a:t> </a:t>
            </a:r>
            <a:r>
              <a:rPr lang="en-US" altLang="ko-KR" dirty="0">
                <a:solidFill>
                  <a:srgbClr val="FF0000"/>
                </a:solidFill>
              </a:rPr>
              <a:t>IGRA (+, TB Ag-Nil 1.032 )</a:t>
            </a:r>
          </a:p>
        </p:txBody>
      </p:sp>
    </p:spTree>
    <p:extLst>
      <p:ext uri="{BB962C8B-B14F-4D97-AF65-F5344CB8AC3E}">
        <p14:creationId xmlns:p14="http://schemas.microsoft.com/office/powerpoint/2010/main" val="1054556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371D473-64F8-489A-B9BA-2EFEC8F7358D}"/>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506DA998-5E72-49B7-9ECB-663BD2FC6BA1}"/>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FC0A33B8-6B4A-4590-B673-66A57E977187}"/>
              </a:ext>
            </a:extLst>
          </p:cNvPr>
          <p:cNvPicPr>
            <a:picLocks noChangeAspect="1"/>
          </p:cNvPicPr>
          <p:nvPr/>
        </p:nvPicPr>
        <p:blipFill>
          <a:blip r:embed="rId2"/>
          <a:stretch>
            <a:fillRect/>
          </a:stretch>
        </p:blipFill>
        <p:spPr>
          <a:xfrm>
            <a:off x="0" y="1143000"/>
            <a:ext cx="9144000" cy="4572000"/>
          </a:xfrm>
          <a:prstGeom prst="rect">
            <a:avLst/>
          </a:prstGeom>
        </p:spPr>
      </p:pic>
      <p:sp>
        <p:nvSpPr>
          <p:cNvPr id="5" name="직사각형 4">
            <a:extLst>
              <a:ext uri="{FF2B5EF4-FFF2-40B4-BE49-F238E27FC236}">
                <a16:creationId xmlns:a16="http://schemas.microsoft.com/office/drawing/2014/main" id="{32479DCF-DF40-411A-98AA-A72CD1C298F4}"/>
              </a:ext>
            </a:extLst>
          </p:cNvPr>
          <p:cNvSpPr/>
          <p:nvPr/>
        </p:nvSpPr>
        <p:spPr>
          <a:xfrm>
            <a:off x="1115616" y="3600307"/>
            <a:ext cx="1008112" cy="292873"/>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6B7373DD-4AF2-4CA5-BFD4-65B9D806523A}"/>
              </a:ext>
            </a:extLst>
          </p:cNvPr>
          <p:cNvSpPr/>
          <p:nvPr/>
        </p:nvSpPr>
        <p:spPr>
          <a:xfrm>
            <a:off x="2473046" y="3334474"/>
            <a:ext cx="2963049" cy="265833"/>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a:extLst>
              <a:ext uri="{FF2B5EF4-FFF2-40B4-BE49-F238E27FC236}">
                <a16:creationId xmlns:a16="http://schemas.microsoft.com/office/drawing/2014/main" id="{FEA00B52-D572-45EB-9A8E-F1214534C2DE}"/>
              </a:ext>
            </a:extLst>
          </p:cNvPr>
          <p:cNvSpPr/>
          <p:nvPr/>
        </p:nvSpPr>
        <p:spPr>
          <a:xfrm>
            <a:off x="5667692" y="3600307"/>
            <a:ext cx="2216676" cy="908813"/>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678199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1C3AA04-26C4-4FFE-A61E-D269EE2ECF43}"/>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0E1D72DD-6295-4BCA-A362-DB953CEF585D}"/>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DB2565BB-1FE6-4900-B21C-785E6985B657}"/>
              </a:ext>
            </a:extLst>
          </p:cNvPr>
          <p:cNvPicPr>
            <a:picLocks noChangeAspect="1"/>
          </p:cNvPicPr>
          <p:nvPr/>
        </p:nvPicPr>
        <p:blipFill>
          <a:blip r:embed="rId2"/>
          <a:stretch>
            <a:fillRect/>
          </a:stretch>
        </p:blipFill>
        <p:spPr>
          <a:xfrm>
            <a:off x="0" y="1268760"/>
            <a:ext cx="9144000" cy="4705165"/>
          </a:xfrm>
          <a:prstGeom prst="rect">
            <a:avLst/>
          </a:prstGeom>
        </p:spPr>
      </p:pic>
    </p:spTree>
    <p:extLst>
      <p:ext uri="{BB962C8B-B14F-4D97-AF65-F5344CB8AC3E}">
        <p14:creationId xmlns:p14="http://schemas.microsoft.com/office/powerpoint/2010/main" val="4081867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9A95193-DF5E-4F77-95EC-5B37195EFF80}"/>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3A012AD3-0EEE-4A50-8EB4-FF2A81255562}"/>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26726A99-5F3A-44E1-A66E-3BBE991AADE5}"/>
              </a:ext>
            </a:extLst>
          </p:cNvPr>
          <p:cNvPicPr>
            <a:picLocks noChangeAspect="1"/>
          </p:cNvPicPr>
          <p:nvPr/>
        </p:nvPicPr>
        <p:blipFill>
          <a:blip r:embed="rId3"/>
          <a:stretch>
            <a:fillRect/>
          </a:stretch>
        </p:blipFill>
        <p:spPr>
          <a:xfrm>
            <a:off x="0" y="1988840"/>
            <a:ext cx="9144000" cy="3835297"/>
          </a:xfrm>
          <a:prstGeom prst="rect">
            <a:avLst/>
          </a:prstGeom>
        </p:spPr>
      </p:pic>
      <p:sp>
        <p:nvSpPr>
          <p:cNvPr id="5" name="직사각형 4">
            <a:extLst>
              <a:ext uri="{FF2B5EF4-FFF2-40B4-BE49-F238E27FC236}">
                <a16:creationId xmlns:a16="http://schemas.microsoft.com/office/drawing/2014/main" id="{615A08A9-E5C6-410A-B2B6-9CF1E74B06BA}"/>
              </a:ext>
            </a:extLst>
          </p:cNvPr>
          <p:cNvSpPr/>
          <p:nvPr/>
        </p:nvSpPr>
        <p:spPr>
          <a:xfrm>
            <a:off x="35496" y="4365104"/>
            <a:ext cx="6264696" cy="360040"/>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429845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D9FC838-2B81-4045-BA70-70765B9EB1FC}"/>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41C03CB1-273B-4975-8091-0012161FFA36}"/>
              </a:ext>
            </a:extLst>
          </p:cNvPr>
          <p:cNvSpPr>
            <a:spLocks noGrp="1"/>
          </p:cNvSpPr>
          <p:nvPr>
            <p:ph idx="1"/>
          </p:nvPr>
        </p:nvSpPr>
        <p:spPr/>
        <p:txBody>
          <a:bodyPr/>
          <a:lstStyle/>
          <a:p>
            <a:endParaRPr lang="ko-KR" altLang="en-US" dirty="0"/>
          </a:p>
        </p:txBody>
      </p:sp>
      <p:sp>
        <p:nvSpPr>
          <p:cNvPr id="5" name="내용 개체 틀 2">
            <a:extLst>
              <a:ext uri="{FF2B5EF4-FFF2-40B4-BE49-F238E27FC236}">
                <a16:creationId xmlns:a16="http://schemas.microsoft.com/office/drawing/2014/main" id="{33EC91F4-386C-4BA9-A1E3-F173DE76F4DE}"/>
              </a:ext>
            </a:extLst>
          </p:cNvPr>
          <p:cNvSpPr txBox="1">
            <a:spLocks/>
          </p:cNvSpPr>
          <p:nvPr/>
        </p:nvSpPr>
        <p:spPr>
          <a:xfrm>
            <a:off x="4860032" y="6525345"/>
            <a:ext cx="4465092" cy="228586"/>
          </a:xfrm>
          <a:prstGeom prst="rect">
            <a:avLst/>
          </a:prstGeom>
        </p:spPr>
        <p:txBody>
          <a:bodyPr vert="horz" lIns="91440" tIns="45720" rIns="91440" bIns="45720" rtlCol="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32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ko-KR" sz="1600" dirty="0"/>
              <a:t>J </a:t>
            </a:r>
            <a:r>
              <a:rPr lang="en-US" altLang="ko-KR" sz="1600" dirty="0" err="1"/>
              <a:t>Thorac</a:t>
            </a:r>
            <a:r>
              <a:rPr lang="en-US" altLang="ko-KR" sz="1600" dirty="0"/>
              <a:t> Oncol. 2015 October ; 10(10): 1383–1395</a:t>
            </a:r>
          </a:p>
        </p:txBody>
      </p:sp>
      <p:pic>
        <p:nvPicPr>
          <p:cNvPr id="6" name="그림 5">
            <a:extLst>
              <a:ext uri="{FF2B5EF4-FFF2-40B4-BE49-F238E27FC236}">
                <a16:creationId xmlns:a16="http://schemas.microsoft.com/office/drawing/2014/main" id="{121315D3-6271-42A6-A495-A527E10BCCF4}"/>
              </a:ext>
            </a:extLst>
          </p:cNvPr>
          <p:cNvPicPr>
            <a:picLocks noChangeAspect="1"/>
          </p:cNvPicPr>
          <p:nvPr/>
        </p:nvPicPr>
        <p:blipFill>
          <a:blip r:embed="rId2"/>
          <a:stretch>
            <a:fillRect/>
          </a:stretch>
        </p:blipFill>
        <p:spPr>
          <a:xfrm>
            <a:off x="0" y="63657"/>
            <a:ext cx="7886700" cy="1681132"/>
          </a:xfrm>
          <a:prstGeom prst="rect">
            <a:avLst/>
          </a:prstGeom>
        </p:spPr>
      </p:pic>
      <p:pic>
        <p:nvPicPr>
          <p:cNvPr id="9" name="그림 8">
            <a:extLst>
              <a:ext uri="{FF2B5EF4-FFF2-40B4-BE49-F238E27FC236}">
                <a16:creationId xmlns:a16="http://schemas.microsoft.com/office/drawing/2014/main" id="{68A51867-F96C-4BF3-9F86-14A010C0DB5B}"/>
              </a:ext>
            </a:extLst>
          </p:cNvPr>
          <p:cNvPicPr>
            <a:picLocks noChangeAspect="1"/>
          </p:cNvPicPr>
          <p:nvPr/>
        </p:nvPicPr>
        <p:blipFill>
          <a:blip r:embed="rId3"/>
          <a:stretch>
            <a:fillRect/>
          </a:stretch>
        </p:blipFill>
        <p:spPr>
          <a:xfrm>
            <a:off x="-27749" y="2388977"/>
            <a:ext cx="9142347" cy="2724235"/>
          </a:xfrm>
          <a:prstGeom prst="rect">
            <a:avLst/>
          </a:prstGeom>
        </p:spPr>
      </p:pic>
    </p:spTree>
    <p:extLst>
      <p:ext uri="{BB962C8B-B14F-4D97-AF65-F5344CB8AC3E}">
        <p14:creationId xmlns:p14="http://schemas.microsoft.com/office/powerpoint/2010/main" val="336810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D9FC838-2B81-4045-BA70-70765B9EB1FC}"/>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41C03CB1-273B-4975-8091-0012161FFA36}"/>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78D189D2-C660-48F4-B7DE-F577AC65AAA3}"/>
              </a:ext>
            </a:extLst>
          </p:cNvPr>
          <p:cNvPicPr>
            <a:picLocks noChangeAspect="1"/>
          </p:cNvPicPr>
          <p:nvPr/>
        </p:nvPicPr>
        <p:blipFill>
          <a:blip r:embed="rId2"/>
          <a:stretch>
            <a:fillRect/>
          </a:stretch>
        </p:blipFill>
        <p:spPr>
          <a:xfrm>
            <a:off x="0" y="1357323"/>
            <a:ext cx="8610600" cy="4552950"/>
          </a:xfrm>
          <a:prstGeom prst="rect">
            <a:avLst/>
          </a:prstGeom>
        </p:spPr>
      </p:pic>
      <p:sp>
        <p:nvSpPr>
          <p:cNvPr id="5" name="내용 개체 틀 2">
            <a:extLst>
              <a:ext uri="{FF2B5EF4-FFF2-40B4-BE49-F238E27FC236}">
                <a16:creationId xmlns:a16="http://schemas.microsoft.com/office/drawing/2014/main" id="{33EC91F4-386C-4BA9-A1E3-F173DE76F4DE}"/>
              </a:ext>
            </a:extLst>
          </p:cNvPr>
          <p:cNvSpPr txBox="1">
            <a:spLocks/>
          </p:cNvSpPr>
          <p:nvPr/>
        </p:nvSpPr>
        <p:spPr>
          <a:xfrm>
            <a:off x="4860032" y="6525345"/>
            <a:ext cx="4465092" cy="228586"/>
          </a:xfrm>
          <a:prstGeom prst="rect">
            <a:avLst/>
          </a:prstGeom>
        </p:spPr>
        <p:txBody>
          <a:bodyPr vert="horz" lIns="91440" tIns="45720" rIns="91440" bIns="45720" rtlCol="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32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ko-KR" sz="1600" dirty="0"/>
              <a:t>J </a:t>
            </a:r>
            <a:r>
              <a:rPr lang="en-US" altLang="ko-KR" sz="1600" dirty="0" err="1"/>
              <a:t>Thorac</a:t>
            </a:r>
            <a:r>
              <a:rPr lang="en-US" altLang="ko-KR" sz="1600" dirty="0"/>
              <a:t> Oncol. 2015 October ; 10(10): 1383–1395</a:t>
            </a:r>
          </a:p>
        </p:txBody>
      </p:sp>
      <p:pic>
        <p:nvPicPr>
          <p:cNvPr id="6" name="그림 5">
            <a:extLst>
              <a:ext uri="{FF2B5EF4-FFF2-40B4-BE49-F238E27FC236}">
                <a16:creationId xmlns:a16="http://schemas.microsoft.com/office/drawing/2014/main" id="{121315D3-6271-42A6-A495-A527E10BCCF4}"/>
              </a:ext>
            </a:extLst>
          </p:cNvPr>
          <p:cNvPicPr>
            <a:picLocks noChangeAspect="1"/>
          </p:cNvPicPr>
          <p:nvPr/>
        </p:nvPicPr>
        <p:blipFill>
          <a:blip r:embed="rId3"/>
          <a:stretch>
            <a:fillRect/>
          </a:stretch>
        </p:blipFill>
        <p:spPr>
          <a:xfrm>
            <a:off x="0" y="63657"/>
            <a:ext cx="7886700" cy="1681132"/>
          </a:xfrm>
          <a:prstGeom prst="rect">
            <a:avLst/>
          </a:prstGeom>
        </p:spPr>
      </p:pic>
      <p:pic>
        <p:nvPicPr>
          <p:cNvPr id="7" name="그림 6">
            <a:extLst>
              <a:ext uri="{FF2B5EF4-FFF2-40B4-BE49-F238E27FC236}">
                <a16:creationId xmlns:a16="http://schemas.microsoft.com/office/drawing/2014/main" id="{5C086156-23F7-44DE-92B6-80023911D642}"/>
              </a:ext>
            </a:extLst>
          </p:cNvPr>
          <p:cNvPicPr>
            <a:picLocks noChangeAspect="1"/>
          </p:cNvPicPr>
          <p:nvPr/>
        </p:nvPicPr>
        <p:blipFill>
          <a:blip r:embed="rId4"/>
          <a:stretch>
            <a:fillRect/>
          </a:stretch>
        </p:blipFill>
        <p:spPr>
          <a:xfrm>
            <a:off x="166687" y="5941483"/>
            <a:ext cx="8810625" cy="504825"/>
          </a:xfrm>
          <a:prstGeom prst="rect">
            <a:avLst/>
          </a:prstGeom>
        </p:spPr>
      </p:pic>
    </p:spTree>
    <p:extLst>
      <p:ext uri="{BB962C8B-B14F-4D97-AF65-F5344CB8AC3E}">
        <p14:creationId xmlns:p14="http://schemas.microsoft.com/office/powerpoint/2010/main" val="1151991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37354ED-421D-48EB-A889-C41504DD16A7}"/>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0F53DDEE-3605-4559-88B7-0E7348CEB98F}"/>
              </a:ext>
            </a:extLst>
          </p:cNvPr>
          <p:cNvSpPr>
            <a:spLocks noGrp="1"/>
          </p:cNvSpPr>
          <p:nvPr>
            <p:ph idx="1"/>
          </p:nvPr>
        </p:nvSpPr>
        <p:spPr/>
        <p:txBody>
          <a:bodyPr/>
          <a:lstStyle/>
          <a:p>
            <a:endParaRPr lang="ko-KR" altLang="en-US" dirty="0"/>
          </a:p>
        </p:txBody>
      </p:sp>
      <p:pic>
        <p:nvPicPr>
          <p:cNvPr id="4" name="그림 3">
            <a:extLst>
              <a:ext uri="{FF2B5EF4-FFF2-40B4-BE49-F238E27FC236}">
                <a16:creationId xmlns:a16="http://schemas.microsoft.com/office/drawing/2014/main" id="{19A5728A-59B0-4F3C-9E02-B3B0ED4722C1}"/>
              </a:ext>
            </a:extLst>
          </p:cNvPr>
          <p:cNvPicPr>
            <a:picLocks noChangeAspect="1"/>
          </p:cNvPicPr>
          <p:nvPr/>
        </p:nvPicPr>
        <p:blipFill>
          <a:blip r:embed="rId2"/>
          <a:stretch>
            <a:fillRect/>
          </a:stretch>
        </p:blipFill>
        <p:spPr>
          <a:xfrm>
            <a:off x="226003" y="1744263"/>
            <a:ext cx="8691993" cy="3744416"/>
          </a:xfrm>
          <a:prstGeom prst="rect">
            <a:avLst/>
          </a:prstGeom>
        </p:spPr>
      </p:pic>
      <p:sp>
        <p:nvSpPr>
          <p:cNvPr id="5" name="직사각형 4">
            <a:extLst>
              <a:ext uri="{FF2B5EF4-FFF2-40B4-BE49-F238E27FC236}">
                <a16:creationId xmlns:a16="http://schemas.microsoft.com/office/drawing/2014/main" id="{937A5690-92B0-4ACC-B6ED-413C2B9AA870}"/>
              </a:ext>
            </a:extLst>
          </p:cNvPr>
          <p:cNvSpPr/>
          <p:nvPr/>
        </p:nvSpPr>
        <p:spPr>
          <a:xfrm>
            <a:off x="257256" y="3861048"/>
            <a:ext cx="8461293" cy="936104"/>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97169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E9E53A6-B53C-4524-97AB-86CC1AD2BCD8}"/>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A30D1257-9B4C-404A-93BE-C1B7EC67A6B3}"/>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7B2E7303-19B4-4E9C-A6AE-536CCE565C03}"/>
              </a:ext>
            </a:extLst>
          </p:cNvPr>
          <p:cNvPicPr>
            <a:picLocks noChangeAspect="1"/>
          </p:cNvPicPr>
          <p:nvPr/>
        </p:nvPicPr>
        <p:blipFill>
          <a:blip r:embed="rId2"/>
          <a:stretch>
            <a:fillRect/>
          </a:stretch>
        </p:blipFill>
        <p:spPr>
          <a:xfrm>
            <a:off x="0" y="1233018"/>
            <a:ext cx="9144000" cy="4972911"/>
          </a:xfrm>
          <a:prstGeom prst="rect">
            <a:avLst/>
          </a:prstGeom>
        </p:spPr>
      </p:pic>
      <p:sp>
        <p:nvSpPr>
          <p:cNvPr id="5" name="직사각형 4">
            <a:extLst>
              <a:ext uri="{FF2B5EF4-FFF2-40B4-BE49-F238E27FC236}">
                <a16:creationId xmlns:a16="http://schemas.microsoft.com/office/drawing/2014/main" id="{BCAD8D90-B981-46AD-AC4B-F66E657B03A6}"/>
              </a:ext>
            </a:extLst>
          </p:cNvPr>
          <p:cNvSpPr/>
          <p:nvPr/>
        </p:nvSpPr>
        <p:spPr>
          <a:xfrm>
            <a:off x="816199" y="3359433"/>
            <a:ext cx="5267969" cy="360040"/>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5E672305-4EE3-4DCC-B75A-AA7455C18949}"/>
              </a:ext>
            </a:extLst>
          </p:cNvPr>
          <p:cNvSpPr/>
          <p:nvPr/>
        </p:nvSpPr>
        <p:spPr>
          <a:xfrm>
            <a:off x="179512" y="4509120"/>
            <a:ext cx="2448154" cy="216024"/>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a:extLst>
              <a:ext uri="{FF2B5EF4-FFF2-40B4-BE49-F238E27FC236}">
                <a16:creationId xmlns:a16="http://schemas.microsoft.com/office/drawing/2014/main" id="{7A7E9193-B5FE-4F0A-8522-3EEB55D31831}"/>
              </a:ext>
            </a:extLst>
          </p:cNvPr>
          <p:cNvSpPr/>
          <p:nvPr/>
        </p:nvSpPr>
        <p:spPr>
          <a:xfrm>
            <a:off x="898379" y="5385489"/>
            <a:ext cx="2593502" cy="216024"/>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4E0A1481-BC62-4821-9AAF-0995A9F16184}"/>
              </a:ext>
            </a:extLst>
          </p:cNvPr>
          <p:cNvSpPr/>
          <p:nvPr/>
        </p:nvSpPr>
        <p:spPr>
          <a:xfrm>
            <a:off x="6631781" y="2104281"/>
            <a:ext cx="2332707" cy="216024"/>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061115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371D473-64F8-489A-B9BA-2EFEC8F7358D}"/>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506DA998-5E72-49B7-9ECB-663BD2FC6BA1}"/>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FC0A33B8-6B4A-4590-B673-66A57E977187}"/>
              </a:ext>
            </a:extLst>
          </p:cNvPr>
          <p:cNvPicPr>
            <a:picLocks noChangeAspect="1"/>
          </p:cNvPicPr>
          <p:nvPr/>
        </p:nvPicPr>
        <p:blipFill>
          <a:blip r:embed="rId3"/>
          <a:stretch>
            <a:fillRect/>
          </a:stretch>
        </p:blipFill>
        <p:spPr>
          <a:xfrm>
            <a:off x="0" y="1143000"/>
            <a:ext cx="9144000" cy="4572000"/>
          </a:xfrm>
          <a:prstGeom prst="rect">
            <a:avLst/>
          </a:prstGeom>
        </p:spPr>
      </p:pic>
      <p:sp>
        <p:nvSpPr>
          <p:cNvPr id="5" name="직사각형 4">
            <a:extLst>
              <a:ext uri="{FF2B5EF4-FFF2-40B4-BE49-F238E27FC236}">
                <a16:creationId xmlns:a16="http://schemas.microsoft.com/office/drawing/2014/main" id="{32479DCF-DF40-411A-98AA-A72CD1C298F4}"/>
              </a:ext>
            </a:extLst>
          </p:cNvPr>
          <p:cNvSpPr/>
          <p:nvPr/>
        </p:nvSpPr>
        <p:spPr>
          <a:xfrm>
            <a:off x="1115616" y="3600307"/>
            <a:ext cx="1008112" cy="292873"/>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6B7373DD-4AF2-4CA5-BFD4-65B9D806523A}"/>
              </a:ext>
            </a:extLst>
          </p:cNvPr>
          <p:cNvSpPr/>
          <p:nvPr/>
        </p:nvSpPr>
        <p:spPr>
          <a:xfrm>
            <a:off x="2473046" y="3255027"/>
            <a:ext cx="2963049" cy="462005"/>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a:extLst>
              <a:ext uri="{FF2B5EF4-FFF2-40B4-BE49-F238E27FC236}">
                <a16:creationId xmlns:a16="http://schemas.microsoft.com/office/drawing/2014/main" id="{FEA00B52-D572-45EB-9A8E-F1214534C2DE}"/>
              </a:ext>
            </a:extLst>
          </p:cNvPr>
          <p:cNvSpPr/>
          <p:nvPr/>
        </p:nvSpPr>
        <p:spPr>
          <a:xfrm>
            <a:off x="5667692" y="3600307"/>
            <a:ext cx="2216676" cy="908813"/>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25944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975F226-23DE-4E14-BCD9-7A6387DE9E52}"/>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62E6BC89-B09A-466B-B37B-32B265C7687A}"/>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44D81FA5-1864-4A7F-90A8-BCD289183A39}"/>
              </a:ext>
            </a:extLst>
          </p:cNvPr>
          <p:cNvPicPr>
            <a:picLocks noChangeAspect="1"/>
          </p:cNvPicPr>
          <p:nvPr/>
        </p:nvPicPr>
        <p:blipFill>
          <a:blip r:embed="rId2"/>
          <a:stretch>
            <a:fillRect/>
          </a:stretch>
        </p:blipFill>
        <p:spPr>
          <a:xfrm>
            <a:off x="107504" y="1388533"/>
            <a:ext cx="8977896" cy="4704763"/>
          </a:xfrm>
          <a:prstGeom prst="rect">
            <a:avLst/>
          </a:prstGeom>
        </p:spPr>
      </p:pic>
      <p:sp>
        <p:nvSpPr>
          <p:cNvPr id="5" name="직사각형 4">
            <a:extLst>
              <a:ext uri="{FF2B5EF4-FFF2-40B4-BE49-F238E27FC236}">
                <a16:creationId xmlns:a16="http://schemas.microsoft.com/office/drawing/2014/main" id="{1380358A-595D-44D0-A99A-B76B46024121}"/>
              </a:ext>
            </a:extLst>
          </p:cNvPr>
          <p:cNvSpPr/>
          <p:nvPr/>
        </p:nvSpPr>
        <p:spPr>
          <a:xfrm>
            <a:off x="107504" y="1820298"/>
            <a:ext cx="2520280" cy="936104"/>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6B13EE7A-E62E-46E1-8CB1-73EEABD955FB}"/>
              </a:ext>
            </a:extLst>
          </p:cNvPr>
          <p:cNvSpPr/>
          <p:nvPr/>
        </p:nvSpPr>
        <p:spPr>
          <a:xfrm>
            <a:off x="5508104" y="1805526"/>
            <a:ext cx="2520280" cy="936104"/>
          </a:xfrm>
          <a:prstGeom prst="rect">
            <a:avLst/>
          </a:pr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그림 6">
            <a:extLst>
              <a:ext uri="{FF2B5EF4-FFF2-40B4-BE49-F238E27FC236}">
                <a16:creationId xmlns:a16="http://schemas.microsoft.com/office/drawing/2014/main" id="{07E7D4D2-B6C0-4A42-96C0-A9A310CCC5B8}"/>
              </a:ext>
            </a:extLst>
          </p:cNvPr>
          <p:cNvPicPr>
            <a:picLocks noChangeAspect="1"/>
          </p:cNvPicPr>
          <p:nvPr/>
        </p:nvPicPr>
        <p:blipFill>
          <a:blip r:embed="rId3"/>
          <a:stretch>
            <a:fillRect/>
          </a:stretch>
        </p:blipFill>
        <p:spPr>
          <a:xfrm>
            <a:off x="2709751" y="4293096"/>
            <a:ext cx="6397141" cy="1346315"/>
          </a:xfrm>
          <a:prstGeom prst="rect">
            <a:avLst/>
          </a:prstGeom>
        </p:spPr>
      </p:pic>
    </p:spTree>
    <p:extLst>
      <p:ext uri="{BB962C8B-B14F-4D97-AF65-F5344CB8AC3E}">
        <p14:creationId xmlns:p14="http://schemas.microsoft.com/office/powerpoint/2010/main" val="3917366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72C2B7B-59F2-44D3-8151-39C732BA9801}"/>
              </a:ext>
            </a:extLst>
          </p:cNvPr>
          <p:cNvSpPr>
            <a:spLocks noGrp="1"/>
          </p:cNvSpPr>
          <p:nvPr>
            <p:ph type="title"/>
          </p:nvPr>
        </p:nvSpPr>
        <p:spPr/>
        <p:txBody>
          <a:bodyPr/>
          <a:lstStyle/>
          <a:p>
            <a:r>
              <a:rPr lang="en-US" altLang="ko-KR" dirty="0"/>
              <a:t>Final</a:t>
            </a:r>
            <a:r>
              <a:rPr lang="ko-KR" altLang="en-US" dirty="0"/>
              <a:t> </a:t>
            </a:r>
            <a:r>
              <a:rPr lang="en-US" altLang="ko-KR" dirty="0"/>
              <a:t>diagnosis</a:t>
            </a:r>
            <a:endParaRPr lang="ko-KR" altLang="en-US" dirty="0"/>
          </a:p>
        </p:txBody>
      </p:sp>
      <p:sp>
        <p:nvSpPr>
          <p:cNvPr id="3" name="내용 개체 틀 2">
            <a:extLst>
              <a:ext uri="{FF2B5EF4-FFF2-40B4-BE49-F238E27FC236}">
                <a16:creationId xmlns:a16="http://schemas.microsoft.com/office/drawing/2014/main" id="{FA95F125-2695-479A-91BC-DE56BCAA2455}"/>
              </a:ext>
            </a:extLst>
          </p:cNvPr>
          <p:cNvSpPr>
            <a:spLocks noGrp="1"/>
          </p:cNvSpPr>
          <p:nvPr>
            <p:ph idx="1"/>
          </p:nvPr>
        </p:nvSpPr>
        <p:spPr/>
        <p:txBody>
          <a:bodyPr/>
          <a:lstStyle/>
          <a:p>
            <a:r>
              <a:rPr lang="en-US" altLang="ko-KR" dirty="0"/>
              <a:t> Ectopic thymoma</a:t>
            </a:r>
          </a:p>
          <a:p>
            <a:pPr lvl="1"/>
            <a:r>
              <a:rPr lang="en-US" altLang="ko-KR" dirty="0"/>
              <a:t>s/p VATS, mass excision and lymph node dissection</a:t>
            </a:r>
          </a:p>
          <a:p>
            <a:pPr lvl="1"/>
            <a:endParaRPr lang="ko-KR" altLang="en-US" dirty="0"/>
          </a:p>
          <a:p>
            <a:pPr lvl="1"/>
            <a:r>
              <a:rPr lang="en-US" altLang="ko-KR" dirty="0"/>
              <a:t>WHO classification B3+B2</a:t>
            </a:r>
          </a:p>
          <a:p>
            <a:pPr lvl="1"/>
            <a:endParaRPr lang="en-US" altLang="ko-KR" dirty="0"/>
          </a:p>
          <a:p>
            <a:pPr lvl="1"/>
            <a:r>
              <a:rPr lang="en-US" altLang="ko-KR" dirty="0"/>
              <a:t>Modified </a:t>
            </a:r>
            <a:r>
              <a:rPr lang="en-US" altLang="ko-KR" dirty="0" err="1"/>
              <a:t>Masaoka-koga</a:t>
            </a:r>
            <a:r>
              <a:rPr lang="en-US" altLang="ko-KR" dirty="0"/>
              <a:t> stage III </a:t>
            </a:r>
          </a:p>
          <a:p>
            <a:pPr lvl="1"/>
            <a:endParaRPr lang="en-US" altLang="ko-KR" dirty="0"/>
          </a:p>
          <a:p>
            <a:pPr lvl="1"/>
            <a:r>
              <a:rPr lang="en-US" altLang="ko-KR" dirty="0"/>
              <a:t>Stage IIIA (pT3N0M0)</a:t>
            </a:r>
          </a:p>
          <a:p>
            <a:pPr lvl="1"/>
            <a:endParaRPr lang="ko-KR" altLang="en-US" dirty="0"/>
          </a:p>
        </p:txBody>
      </p:sp>
    </p:spTree>
    <p:extLst>
      <p:ext uri="{BB962C8B-B14F-4D97-AF65-F5344CB8AC3E}">
        <p14:creationId xmlns:p14="http://schemas.microsoft.com/office/powerpoint/2010/main" val="372392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7B50FE2-6522-46C4-9A79-7E38A457A04A}"/>
              </a:ext>
            </a:extLst>
          </p:cNvPr>
          <p:cNvSpPr>
            <a:spLocks noGrp="1"/>
          </p:cNvSpPr>
          <p:nvPr>
            <p:ph type="title"/>
          </p:nvPr>
        </p:nvSpPr>
        <p:spPr/>
        <p:txBody>
          <a:bodyPr/>
          <a:lstStyle/>
          <a:p>
            <a:r>
              <a:rPr lang="en-US" altLang="ko-KR" dirty="0"/>
              <a:t>2018-12-05 Chest CT</a:t>
            </a:r>
            <a:endParaRPr lang="ko-KR" altLang="en-US" dirty="0"/>
          </a:p>
        </p:txBody>
      </p:sp>
      <p:pic>
        <p:nvPicPr>
          <p:cNvPr id="152" name="그림 151">
            <a:extLst>
              <a:ext uri="{FF2B5EF4-FFF2-40B4-BE49-F238E27FC236}">
                <a16:creationId xmlns:a16="http://schemas.microsoft.com/office/drawing/2014/main" id="{932E48EF-2698-4039-8228-2308F9A96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54" name="그림 153" descr="검은색이(가) 표시된 사진&#10;&#10;자동 생성된 설명">
            <a:extLst>
              <a:ext uri="{FF2B5EF4-FFF2-40B4-BE49-F238E27FC236}">
                <a16:creationId xmlns:a16="http://schemas.microsoft.com/office/drawing/2014/main" id="{5FF89A2D-383E-436B-B864-F10609EAE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56" name="그림 155">
            <a:extLst>
              <a:ext uri="{FF2B5EF4-FFF2-40B4-BE49-F238E27FC236}">
                <a16:creationId xmlns:a16="http://schemas.microsoft.com/office/drawing/2014/main" id="{E2228940-1C4F-4F40-B735-0338E7D56E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58" name="그림 157">
            <a:extLst>
              <a:ext uri="{FF2B5EF4-FFF2-40B4-BE49-F238E27FC236}">
                <a16:creationId xmlns:a16="http://schemas.microsoft.com/office/drawing/2014/main" id="{FBD015BA-FD4E-42A7-A37A-C6327E02F0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60" name="그림 159">
            <a:extLst>
              <a:ext uri="{FF2B5EF4-FFF2-40B4-BE49-F238E27FC236}">
                <a16:creationId xmlns:a16="http://schemas.microsoft.com/office/drawing/2014/main" id="{49F3D5DC-CC8E-4F5F-BDD8-B970627121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62" name="그림 161">
            <a:extLst>
              <a:ext uri="{FF2B5EF4-FFF2-40B4-BE49-F238E27FC236}">
                <a16:creationId xmlns:a16="http://schemas.microsoft.com/office/drawing/2014/main" id="{4F12D83F-CD9C-4A15-8FED-8B7AFD690B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64" name="그림 163">
            <a:extLst>
              <a:ext uri="{FF2B5EF4-FFF2-40B4-BE49-F238E27FC236}">
                <a16:creationId xmlns:a16="http://schemas.microsoft.com/office/drawing/2014/main" id="{5340C981-82B2-4182-9094-483F30F57C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66" name="그림 165" descr="검은색이(가) 표시된 사진&#10;&#10;자동 생성된 설명">
            <a:extLst>
              <a:ext uri="{FF2B5EF4-FFF2-40B4-BE49-F238E27FC236}">
                <a16:creationId xmlns:a16="http://schemas.microsoft.com/office/drawing/2014/main" id="{6815B6E1-C611-4916-ACD3-9141EADA26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68" name="그림 167">
            <a:extLst>
              <a:ext uri="{FF2B5EF4-FFF2-40B4-BE49-F238E27FC236}">
                <a16:creationId xmlns:a16="http://schemas.microsoft.com/office/drawing/2014/main" id="{5395B460-DD8B-4480-BA65-342EC4B36B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70" name="그림 169">
            <a:extLst>
              <a:ext uri="{FF2B5EF4-FFF2-40B4-BE49-F238E27FC236}">
                <a16:creationId xmlns:a16="http://schemas.microsoft.com/office/drawing/2014/main" id="{EE70EA70-C445-4B07-A6BA-0EC1A48112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72" name="그림 171">
            <a:extLst>
              <a:ext uri="{FF2B5EF4-FFF2-40B4-BE49-F238E27FC236}">
                <a16:creationId xmlns:a16="http://schemas.microsoft.com/office/drawing/2014/main" id="{625A0F59-110B-42F5-9988-CF6F0E9F97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74" name="그림 173">
            <a:extLst>
              <a:ext uri="{FF2B5EF4-FFF2-40B4-BE49-F238E27FC236}">
                <a16:creationId xmlns:a16="http://schemas.microsoft.com/office/drawing/2014/main" id="{78BC30CB-8F38-4CE9-AAD1-78059709CA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76" name="그림 175">
            <a:extLst>
              <a:ext uri="{FF2B5EF4-FFF2-40B4-BE49-F238E27FC236}">
                <a16:creationId xmlns:a16="http://schemas.microsoft.com/office/drawing/2014/main" id="{22F720F2-8554-4ACA-8FD9-FDF67BB843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78" name="그림 177">
            <a:extLst>
              <a:ext uri="{FF2B5EF4-FFF2-40B4-BE49-F238E27FC236}">
                <a16:creationId xmlns:a16="http://schemas.microsoft.com/office/drawing/2014/main" id="{306C97D4-A910-45C4-8FEF-4ECC7B3D577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80" name="그림 179">
            <a:extLst>
              <a:ext uri="{FF2B5EF4-FFF2-40B4-BE49-F238E27FC236}">
                <a16:creationId xmlns:a16="http://schemas.microsoft.com/office/drawing/2014/main" id="{D78D19FE-AA6A-48BF-B63F-D889196B976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82" name="그림 181">
            <a:extLst>
              <a:ext uri="{FF2B5EF4-FFF2-40B4-BE49-F238E27FC236}">
                <a16:creationId xmlns:a16="http://schemas.microsoft.com/office/drawing/2014/main" id="{0FB33231-71D7-40F4-9C16-B95E0DF5C07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84" name="그림 183">
            <a:extLst>
              <a:ext uri="{FF2B5EF4-FFF2-40B4-BE49-F238E27FC236}">
                <a16:creationId xmlns:a16="http://schemas.microsoft.com/office/drawing/2014/main" id="{F498AC3B-C70B-405C-A77D-F15E266F1A4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86" name="그림 185">
            <a:extLst>
              <a:ext uri="{FF2B5EF4-FFF2-40B4-BE49-F238E27FC236}">
                <a16:creationId xmlns:a16="http://schemas.microsoft.com/office/drawing/2014/main" id="{4724602C-A511-4C29-AB1B-ED0D87DEC32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88" name="그림 187">
            <a:extLst>
              <a:ext uri="{FF2B5EF4-FFF2-40B4-BE49-F238E27FC236}">
                <a16:creationId xmlns:a16="http://schemas.microsoft.com/office/drawing/2014/main" id="{F5D65B54-F154-4A23-86BD-B63344E7A99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90" name="그림 189">
            <a:extLst>
              <a:ext uri="{FF2B5EF4-FFF2-40B4-BE49-F238E27FC236}">
                <a16:creationId xmlns:a16="http://schemas.microsoft.com/office/drawing/2014/main" id="{F74B9110-4EEB-4B8C-9D9F-529A5B4AE3F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92" name="그림 191" descr="검은색, 앉아있는이(가) 표시된 사진&#10;&#10;자동 생성된 설명">
            <a:extLst>
              <a:ext uri="{FF2B5EF4-FFF2-40B4-BE49-F238E27FC236}">
                <a16:creationId xmlns:a16="http://schemas.microsoft.com/office/drawing/2014/main" id="{FE659EFC-F01D-4E03-A661-A88097FFF23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94" name="그림 193">
            <a:extLst>
              <a:ext uri="{FF2B5EF4-FFF2-40B4-BE49-F238E27FC236}">
                <a16:creationId xmlns:a16="http://schemas.microsoft.com/office/drawing/2014/main" id="{8FF26E89-90E1-4EF5-A483-FD797246642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96" name="그림 195">
            <a:extLst>
              <a:ext uri="{FF2B5EF4-FFF2-40B4-BE49-F238E27FC236}">
                <a16:creationId xmlns:a16="http://schemas.microsoft.com/office/drawing/2014/main" id="{F5FD008A-58CD-464F-B482-BF46F0A2837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pic>
        <p:nvPicPr>
          <p:cNvPr id="198" name="그림 197">
            <a:extLst>
              <a:ext uri="{FF2B5EF4-FFF2-40B4-BE49-F238E27FC236}">
                <a16:creationId xmlns:a16="http://schemas.microsoft.com/office/drawing/2014/main" id="{48AB0C5C-AD54-4246-806A-BDB57CFEE85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133600" y="1412776"/>
            <a:ext cx="4876800" cy="4876800"/>
          </a:xfrm>
          <a:prstGeom prst="rect">
            <a:avLst/>
          </a:prstGeom>
        </p:spPr>
      </p:pic>
    </p:spTree>
    <p:extLst>
      <p:ext uri="{BB962C8B-B14F-4D97-AF65-F5344CB8AC3E}">
        <p14:creationId xmlns:p14="http://schemas.microsoft.com/office/powerpoint/2010/main" val="365232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8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8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9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9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9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143D04EA-CC41-411B-8FCF-E202CA440929}"/>
              </a:ext>
            </a:extLst>
          </p:cNvPr>
          <p:cNvPicPr>
            <a:picLocks noChangeAspect="1"/>
          </p:cNvPicPr>
          <p:nvPr/>
        </p:nvPicPr>
        <p:blipFill rotWithShape="1">
          <a:blip r:embed="rId2"/>
          <a:srcRect l="16437"/>
          <a:stretch/>
        </p:blipFill>
        <p:spPr>
          <a:xfrm rot="5400000">
            <a:off x="-349978" y="1798250"/>
            <a:ext cx="5883516" cy="3960440"/>
          </a:xfrm>
          <a:prstGeom prst="rect">
            <a:avLst/>
          </a:prstGeom>
        </p:spPr>
      </p:pic>
      <p:sp>
        <p:nvSpPr>
          <p:cNvPr id="10" name="제목 1">
            <a:extLst>
              <a:ext uri="{FF2B5EF4-FFF2-40B4-BE49-F238E27FC236}">
                <a16:creationId xmlns:a16="http://schemas.microsoft.com/office/drawing/2014/main" id="{4AA35203-C01C-4ED8-9224-6806AC1BEC56}"/>
              </a:ext>
            </a:extLst>
          </p:cNvPr>
          <p:cNvSpPr txBox="1">
            <a:spLocks/>
          </p:cNvSpPr>
          <p:nvPr/>
        </p:nvSpPr>
        <p:spPr>
          <a:xfrm>
            <a:off x="368300" y="135469"/>
            <a:ext cx="8350250" cy="485220"/>
          </a:xfrm>
          <a:prstGeom prst="rect">
            <a:avLst/>
          </a:prstGeom>
        </p:spPr>
        <p:txBody>
          <a:bodyPr vert="horz" lIns="91440" tIns="45720" rIns="91440" bIns="45720" rtlCol="0" anchor="b">
            <a:normAutofit fontScale="77500" lnSpcReduction="20000"/>
          </a:bodyPr>
          <a:lstStyle>
            <a:lvl1pPr algn="ctr" defTabSz="685800" rtl="0" eaLnBrk="1" latinLnBrk="1" hangingPunct="1">
              <a:lnSpc>
                <a:spcPct val="90000"/>
              </a:lnSpc>
              <a:spcBef>
                <a:spcPct val="0"/>
              </a:spcBef>
              <a:buNone/>
              <a:defRPr sz="4500" b="1" kern="1200">
                <a:solidFill>
                  <a:schemeClr val="tx1"/>
                </a:solidFill>
                <a:effectLst>
                  <a:outerShdw blurRad="38100" dist="38100" dir="2700000" algn="tl">
                    <a:srgbClr val="000000">
                      <a:alpha val="43137"/>
                    </a:srgbClr>
                  </a:outerShdw>
                </a:effectLst>
                <a:latin typeface="+mj-lt"/>
                <a:ea typeface="+mj-ea"/>
                <a:cs typeface="+mj-cs"/>
              </a:defRPr>
            </a:lvl1pPr>
          </a:lstStyle>
          <a:p>
            <a:r>
              <a:rPr lang="ko-KR" altLang="en-US" dirty="0">
                <a:solidFill>
                  <a:schemeClr val="bg1"/>
                </a:solidFill>
              </a:rPr>
              <a:t>감사합니다</a:t>
            </a:r>
            <a:endParaRPr lang="ko-KR" altLang="en-US" dirty="0"/>
          </a:p>
        </p:txBody>
      </p:sp>
    </p:spTree>
    <p:extLst>
      <p:ext uri="{BB962C8B-B14F-4D97-AF65-F5344CB8AC3E}">
        <p14:creationId xmlns:p14="http://schemas.microsoft.com/office/powerpoint/2010/main" val="4158826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41BD4C0-A4DD-4CB2-9901-96C4EC146ADF}"/>
              </a:ext>
            </a:extLst>
          </p:cNvPr>
          <p:cNvSpPr>
            <a:spLocks noGrp="1"/>
          </p:cNvSpPr>
          <p:nvPr>
            <p:ph type="title"/>
          </p:nvPr>
        </p:nvSpPr>
        <p:spPr/>
        <p:txBody>
          <a:bodyPr/>
          <a:lstStyle/>
          <a:p>
            <a:r>
              <a:rPr lang="en-US" altLang="ko-KR" dirty="0"/>
              <a:t>2018-12-05 Chest CT</a:t>
            </a:r>
            <a:endParaRPr lang="ko-KR" altLang="en-US" dirty="0"/>
          </a:p>
        </p:txBody>
      </p:sp>
      <p:pic>
        <p:nvPicPr>
          <p:cNvPr id="8" name="그림 7">
            <a:extLst>
              <a:ext uri="{FF2B5EF4-FFF2-40B4-BE49-F238E27FC236}">
                <a16:creationId xmlns:a16="http://schemas.microsoft.com/office/drawing/2014/main" id="{A17BAE83-F684-4A35-9462-38739A3B2379}"/>
              </a:ext>
            </a:extLst>
          </p:cNvPr>
          <p:cNvPicPr>
            <a:picLocks noChangeAspect="1"/>
          </p:cNvPicPr>
          <p:nvPr/>
        </p:nvPicPr>
        <p:blipFill>
          <a:blip r:embed="rId3"/>
          <a:stretch>
            <a:fillRect/>
          </a:stretch>
        </p:blipFill>
        <p:spPr>
          <a:xfrm>
            <a:off x="351083" y="1253065"/>
            <a:ext cx="4132272" cy="5469467"/>
          </a:xfrm>
          <a:prstGeom prst="rect">
            <a:avLst/>
          </a:prstGeom>
        </p:spPr>
      </p:pic>
      <p:pic>
        <p:nvPicPr>
          <p:cNvPr id="11" name="그림 10">
            <a:extLst>
              <a:ext uri="{FF2B5EF4-FFF2-40B4-BE49-F238E27FC236}">
                <a16:creationId xmlns:a16="http://schemas.microsoft.com/office/drawing/2014/main" id="{78EE0E6E-6299-409A-9EFB-5827D508EF9B}"/>
              </a:ext>
            </a:extLst>
          </p:cNvPr>
          <p:cNvPicPr>
            <a:picLocks noChangeAspect="1"/>
          </p:cNvPicPr>
          <p:nvPr/>
        </p:nvPicPr>
        <p:blipFill>
          <a:blip r:embed="rId4"/>
          <a:stretch>
            <a:fillRect/>
          </a:stretch>
        </p:blipFill>
        <p:spPr>
          <a:xfrm>
            <a:off x="4660647" y="1224242"/>
            <a:ext cx="4248150" cy="5514975"/>
          </a:xfrm>
          <a:prstGeom prst="rect">
            <a:avLst/>
          </a:prstGeom>
        </p:spPr>
      </p:pic>
    </p:spTree>
    <p:extLst>
      <p:ext uri="{BB962C8B-B14F-4D97-AF65-F5344CB8AC3E}">
        <p14:creationId xmlns:p14="http://schemas.microsoft.com/office/powerpoint/2010/main" val="710590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41BD4C0-A4DD-4CB2-9901-96C4EC146ADF}"/>
              </a:ext>
            </a:extLst>
          </p:cNvPr>
          <p:cNvSpPr>
            <a:spLocks noGrp="1"/>
          </p:cNvSpPr>
          <p:nvPr>
            <p:ph type="title"/>
          </p:nvPr>
        </p:nvSpPr>
        <p:spPr/>
        <p:txBody>
          <a:bodyPr>
            <a:normAutofit/>
          </a:bodyPr>
          <a:lstStyle/>
          <a:p>
            <a:r>
              <a:rPr lang="en-US" altLang="ko-KR" dirty="0"/>
              <a:t>2018-12-11 PET CT</a:t>
            </a:r>
            <a:endParaRPr lang="ko-KR" altLang="en-US" dirty="0"/>
          </a:p>
        </p:txBody>
      </p:sp>
      <p:pic>
        <p:nvPicPr>
          <p:cNvPr id="9" name="그림 8">
            <a:extLst>
              <a:ext uri="{FF2B5EF4-FFF2-40B4-BE49-F238E27FC236}">
                <a16:creationId xmlns:a16="http://schemas.microsoft.com/office/drawing/2014/main" id="{38937FD3-7F12-4CC5-9D08-754C78A4E3DD}"/>
              </a:ext>
            </a:extLst>
          </p:cNvPr>
          <p:cNvPicPr>
            <a:picLocks noChangeAspect="1"/>
          </p:cNvPicPr>
          <p:nvPr/>
        </p:nvPicPr>
        <p:blipFill rotWithShape="1">
          <a:blip r:embed="rId3"/>
          <a:srcRect b="23077"/>
          <a:stretch/>
        </p:blipFill>
        <p:spPr>
          <a:xfrm>
            <a:off x="341566" y="1412776"/>
            <a:ext cx="8467030" cy="5189526"/>
          </a:xfrm>
          <a:prstGeom prst="rect">
            <a:avLst/>
          </a:prstGeom>
        </p:spPr>
      </p:pic>
    </p:spTree>
    <p:extLst>
      <p:ext uri="{BB962C8B-B14F-4D97-AF65-F5344CB8AC3E}">
        <p14:creationId xmlns:p14="http://schemas.microsoft.com/office/powerpoint/2010/main" val="3078345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146F006-408B-4A30-B0AE-1D9C06B3C5E3}"/>
              </a:ext>
            </a:extLst>
          </p:cNvPr>
          <p:cNvSpPr>
            <a:spLocks noGrp="1"/>
          </p:cNvSpPr>
          <p:nvPr>
            <p:ph type="title"/>
          </p:nvPr>
        </p:nvSpPr>
        <p:spPr/>
        <p:txBody>
          <a:bodyPr/>
          <a:lstStyle/>
          <a:p>
            <a:r>
              <a:rPr lang="en-US" altLang="ko-KR" dirty="0"/>
              <a:t>2018-12-05 Chest CT/ 2014 Heart CT</a:t>
            </a:r>
            <a:endParaRPr lang="ko-KR" altLang="en-US" dirty="0"/>
          </a:p>
        </p:txBody>
      </p:sp>
      <p:sp>
        <p:nvSpPr>
          <p:cNvPr id="3" name="내용 개체 틀 2">
            <a:extLst>
              <a:ext uri="{FF2B5EF4-FFF2-40B4-BE49-F238E27FC236}">
                <a16:creationId xmlns:a16="http://schemas.microsoft.com/office/drawing/2014/main" id="{54603A73-1877-401A-9F02-97D32AA96AA4}"/>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3C58F7E1-117C-44C0-8DAB-91F0A233F5BA}"/>
              </a:ext>
            </a:extLst>
          </p:cNvPr>
          <p:cNvPicPr>
            <a:picLocks noChangeAspect="1"/>
          </p:cNvPicPr>
          <p:nvPr/>
        </p:nvPicPr>
        <p:blipFill rotWithShape="1">
          <a:blip r:embed="rId3"/>
          <a:srcRect l="11868" r="12312"/>
          <a:stretch/>
        </p:blipFill>
        <p:spPr>
          <a:xfrm>
            <a:off x="0" y="1653669"/>
            <a:ext cx="4720981" cy="4179515"/>
          </a:xfrm>
          <a:prstGeom prst="rect">
            <a:avLst/>
          </a:prstGeom>
        </p:spPr>
      </p:pic>
      <p:pic>
        <p:nvPicPr>
          <p:cNvPr id="6" name="그림 5">
            <a:extLst>
              <a:ext uri="{FF2B5EF4-FFF2-40B4-BE49-F238E27FC236}">
                <a16:creationId xmlns:a16="http://schemas.microsoft.com/office/drawing/2014/main" id="{BE8F5F48-4E6C-4642-8E50-C0BD0C47E11B}"/>
              </a:ext>
            </a:extLst>
          </p:cNvPr>
          <p:cNvPicPr>
            <a:picLocks noChangeAspect="1"/>
          </p:cNvPicPr>
          <p:nvPr/>
        </p:nvPicPr>
        <p:blipFill rotWithShape="1">
          <a:blip r:embed="rId4"/>
          <a:srcRect t="5845" b="2025"/>
          <a:stretch/>
        </p:blipFill>
        <p:spPr>
          <a:xfrm>
            <a:off x="4561491" y="1653669"/>
            <a:ext cx="4536504" cy="4179515"/>
          </a:xfrm>
          <a:prstGeom prst="rect">
            <a:avLst/>
          </a:prstGeom>
        </p:spPr>
      </p:pic>
    </p:spTree>
    <p:extLst>
      <p:ext uri="{BB962C8B-B14F-4D97-AF65-F5344CB8AC3E}">
        <p14:creationId xmlns:p14="http://schemas.microsoft.com/office/powerpoint/2010/main" val="4092937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11A1D09-B8DF-4E64-8BFA-6E5BA0152D7B}"/>
              </a:ext>
            </a:extLst>
          </p:cNvPr>
          <p:cNvSpPr>
            <a:spLocks noGrp="1"/>
          </p:cNvSpPr>
          <p:nvPr>
            <p:ph type="title"/>
          </p:nvPr>
        </p:nvSpPr>
        <p:spPr/>
        <p:txBody>
          <a:bodyPr/>
          <a:lstStyle/>
          <a:p>
            <a:r>
              <a:rPr lang="en-US" altLang="ko-KR" dirty="0"/>
              <a:t>Assessment</a:t>
            </a:r>
            <a:endParaRPr lang="ko-KR" altLang="en-US" dirty="0"/>
          </a:p>
        </p:txBody>
      </p:sp>
      <p:sp>
        <p:nvSpPr>
          <p:cNvPr id="3" name="내용 개체 틀 2">
            <a:extLst>
              <a:ext uri="{FF2B5EF4-FFF2-40B4-BE49-F238E27FC236}">
                <a16:creationId xmlns:a16="http://schemas.microsoft.com/office/drawing/2014/main" id="{1B886B78-E906-4161-9779-F486289A60A5}"/>
              </a:ext>
            </a:extLst>
          </p:cNvPr>
          <p:cNvSpPr>
            <a:spLocks noGrp="1"/>
          </p:cNvSpPr>
          <p:nvPr>
            <p:ph idx="1"/>
          </p:nvPr>
        </p:nvSpPr>
        <p:spPr/>
        <p:txBody>
          <a:bodyPr/>
          <a:lstStyle/>
          <a:p>
            <a:r>
              <a:rPr lang="en-US" altLang="ko-KR" dirty="0"/>
              <a:t> Tuberculous lymphadenitis</a:t>
            </a:r>
          </a:p>
          <a:p>
            <a:endParaRPr lang="en-US" altLang="ko-KR" dirty="0"/>
          </a:p>
          <a:p>
            <a:r>
              <a:rPr lang="en-US" altLang="ko-KR" dirty="0"/>
              <a:t> Sarcoidosis</a:t>
            </a:r>
          </a:p>
          <a:p>
            <a:endParaRPr lang="en-US" altLang="ko-KR" dirty="0"/>
          </a:p>
          <a:p>
            <a:r>
              <a:rPr lang="en-US" altLang="ko-KR" dirty="0"/>
              <a:t> Kikuchi disease</a:t>
            </a:r>
          </a:p>
          <a:p>
            <a:endParaRPr lang="en-US" altLang="ko-KR" dirty="0"/>
          </a:p>
          <a:p>
            <a:r>
              <a:rPr lang="en-US" altLang="ko-KR" dirty="0"/>
              <a:t> Malignancy</a:t>
            </a:r>
          </a:p>
        </p:txBody>
      </p:sp>
    </p:spTree>
    <p:extLst>
      <p:ext uri="{BB962C8B-B14F-4D97-AF65-F5344CB8AC3E}">
        <p14:creationId xmlns:p14="http://schemas.microsoft.com/office/powerpoint/2010/main" val="2403270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B7711DB-3A27-4329-9FEA-DB3F5608054D}"/>
              </a:ext>
            </a:extLst>
          </p:cNvPr>
          <p:cNvSpPr>
            <a:spLocks noGrp="1"/>
          </p:cNvSpPr>
          <p:nvPr>
            <p:ph type="title"/>
          </p:nvPr>
        </p:nvSpPr>
        <p:spPr/>
        <p:txBody>
          <a:bodyPr/>
          <a:lstStyle/>
          <a:p>
            <a:r>
              <a:rPr lang="en-US" altLang="ko-KR" dirty="0"/>
              <a:t>2018-12-17 EBUS-TBNA</a:t>
            </a:r>
            <a:endParaRPr lang="ko-KR" altLang="en-US" dirty="0"/>
          </a:p>
        </p:txBody>
      </p:sp>
      <p:sp>
        <p:nvSpPr>
          <p:cNvPr id="3" name="내용 개체 틀 2">
            <a:extLst>
              <a:ext uri="{FF2B5EF4-FFF2-40B4-BE49-F238E27FC236}">
                <a16:creationId xmlns:a16="http://schemas.microsoft.com/office/drawing/2014/main" id="{C3D25111-5F07-43F6-9772-8D1A6166ED72}"/>
              </a:ext>
            </a:extLst>
          </p:cNvPr>
          <p:cNvSpPr>
            <a:spLocks noGrp="1"/>
          </p:cNvSpPr>
          <p:nvPr>
            <p:ph idx="1"/>
          </p:nvPr>
        </p:nvSpPr>
        <p:spPr>
          <a:xfrm>
            <a:off x="628650" y="5274821"/>
            <a:ext cx="7886700" cy="1447711"/>
          </a:xfrm>
        </p:spPr>
        <p:txBody>
          <a:bodyPr/>
          <a:lstStyle/>
          <a:p>
            <a:r>
              <a:rPr lang="pt-BR" altLang="ko-KR" dirty="0"/>
              <a:t> Lymph node 4R, 4R-2, EBUS TBNA  :</a:t>
            </a:r>
            <a:endParaRPr lang="ko-KR" altLang="en-US" dirty="0"/>
          </a:p>
          <a:p>
            <a:pPr lvl="1"/>
            <a:r>
              <a:rPr lang="ko-KR" altLang="en-US" dirty="0"/>
              <a:t> </a:t>
            </a:r>
            <a:r>
              <a:rPr lang="en-US" altLang="ko-KR" dirty="0"/>
              <a:t>Negative for malignancy</a:t>
            </a:r>
            <a:endParaRPr lang="ko-KR" altLang="en-US" dirty="0"/>
          </a:p>
        </p:txBody>
      </p:sp>
      <p:pic>
        <p:nvPicPr>
          <p:cNvPr id="4" name="그림 3">
            <a:extLst>
              <a:ext uri="{FF2B5EF4-FFF2-40B4-BE49-F238E27FC236}">
                <a16:creationId xmlns:a16="http://schemas.microsoft.com/office/drawing/2014/main" id="{C34CB757-B2AF-4F0C-A06E-1658B8664649}"/>
              </a:ext>
            </a:extLst>
          </p:cNvPr>
          <p:cNvPicPr>
            <a:picLocks noChangeAspect="1"/>
          </p:cNvPicPr>
          <p:nvPr/>
        </p:nvPicPr>
        <p:blipFill>
          <a:blip r:embed="rId3"/>
          <a:stretch>
            <a:fillRect/>
          </a:stretch>
        </p:blipFill>
        <p:spPr>
          <a:xfrm>
            <a:off x="396026" y="1388533"/>
            <a:ext cx="4078807" cy="3657691"/>
          </a:xfrm>
          <a:prstGeom prst="rect">
            <a:avLst/>
          </a:prstGeom>
        </p:spPr>
      </p:pic>
      <p:pic>
        <p:nvPicPr>
          <p:cNvPr id="5" name="그림 4">
            <a:extLst>
              <a:ext uri="{FF2B5EF4-FFF2-40B4-BE49-F238E27FC236}">
                <a16:creationId xmlns:a16="http://schemas.microsoft.com/office/drawing/2014/main" id="{0B808079-3C0E-4D34-ABB3-45E1E3470328}"/>
              </a:ext>
            </a:extLst>
          </p:cNvPr>
          <p:cNvPicPr>
            <a:picLocks noChangeAspect="1"/>
          </p:cNvPicPr>
          <p:nvPr/>
        </p:nvPicPr>
        <p:blipFill>
          <a:blip r:embed="rId4"/>
          <a:stretch>
            <a:fillRect/>
          </a:stretch>
        </p:blipFill>
        <p:spPr>
          <a:xfrm>
            <a:off x="4716016" y="1388533"/>
            <a:ext cx="4184700" cy="3657691"/>
          </a:xfrm>
          <a:prstGeom prst="rect">
            <a:avLst/>
          </a:prstGeom>
        </p:spPr>
      </p:pic>
    </p:spTree>
    <p:extLst>
      <p:ext uri="{BB962C8B-B14F-4D97-AF65-F5344CB8AC3E}">
        <p14:creationId xmlns:p14="http://schemas.microsoft.com/office/powerpoint/2010/main" val="43473989"/>
      </p:ext>
    </p:extLst>
  </p:cSld>
  <p:clrMapOvr>
    <a:masterClrMapping/>
  </p:clrMapOvr>
</p:sld>
</file>

<file path=ppt/theme/theme1.xml><?xml version="1.0" encoding="utf-8"?>
<a:theme xmlns:a="http://schemas.openxmlformats.org/drawingml/2006/main" name="테마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사용자 지정 2">
      <a:majorFont>
        <a:latin typeface="Arial"/>
        <a:ea typeface="맑은 고딕"/>
        <a:cs typeface=""/>
      </a:majorFont>
      <a:minorFont>
        <a:latin typeface="Calibri"/>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테마1" id="{5EAF6E34-1512-421B-ABD2-2EAF8BE146C7}" vid="{508B3C30-8E01-4C6A-800F-A75598386417}"/>
    </a:ext>
  </a:extLst>
</a:theme>
</file>

<file path=ppt/theme/theme2.xml><?xml version="1.0" encoding="utf-8"?>
<a:theme xmlns:a="http://schemas.openxmlformats.org/drawingml/2006/main" name="디자인 사용자 지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a10f9ac0-5937-4b4f-b459-96aedd9ed2c5">
  <element uid="9920fcc9-9f43-4d43-9e3e-b98a219cfd55" value=""/>
</sisl>
</file>

<file path=customXml/itemProps1.xml><?xml version="1.0" encoding="utf-8"?>
<ds:datastoreItem xmlns:ds="http://schemas.openxmlformats.org/officeDocument/2006/customXml" ds:itemID="{422D94D3-EF9B-49FA-B7C6-BBCA429FD8F7}">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테마1</Template>
  <TotalTime>9187</TotalTime>
  <Words>1863</Words>
  <Application>Microsoft Office PowerPoint</Application>
  <PresentationFormat>화면 슬라이드 쇼(4:3)</PresentationFormat>
  <Paragraphs>243</Paragraphs>
  <Slides>40</Slides>
  <Notes>19</Notes>
  <HiddenSlides>0</HiddenSlides>
  <MMClips>0</MMClips>
  <ScaleCrop>false</ScaleCrop>
  <HeadingPairs>
    <vt:vector size="6" baseType="variant">
      <vt:variant>
        <vt:lpstr>사용한 글꼴</vt:lpstr>
      </vt:variant>
      <vt:variant>
        <vt:i4>3</vt:i4>
      </vt:variant>
      <vt:variant>
        <vt:lpstr>테마</vt:lpstr>
      </vt:variant>
      <vt:variant>
        <vt:i4>2</vt:i4>
      </vt:variant>
      <vt:variant>
        <vt:lpstr>슬라이드 제목</vt:lpstr>
      </vt:variant>
      <vt:variant>
        <vt:i4>40</vt:i4>
      </vt:variant>
    </vt:vector>
  </HeadingPairs>
  <TitlesOfParts>
    <vt:vector size="45" baseType="lpstr">
      <vt:lpstr>맑은 고딕</vt:lpstr>
      <vt:lpstr>Arial</vt:lpstr>
      <vt:lpstr>Calibri</vt:lpstr>
      <vt:lpstr>테마1</vt:lpstr>
      <vt:lpstr>디자인 사용자 지정</vt:lpstr>
      <vt:lpstr>종격동 임파선 비대로 의뢰된 47세 환자</vt:lpstr>
      <vt:lpstr>Patient information</vt:lpstr>
      <vt:lpstr>Patient information</vt:lpstr>
      <vt:lpstr>2018-12-05 Chest CT</vt:lpstr>
      <vt:lpstr>2018-12-05 Chest CT</vt:lpstr>
      <vt:lpstr>2018-12-11 PET CT</vt:lpstr>
      <vt:lpstr>2018-12-05 Chest CT/ 2014 Heart CT</vt:lpstr>
      <vt:lpstr>Assessment</vt:lpstr>
      <vt:lpstr>2018-12-17 EBUS-TBNA</vt:lpstr>
      <vt:lpstr>Follow up 2 month later</vt:lpstr>
      <vt:lpstr>2018-03-04 EBUS-TBNA </vt:lpstr>
      <vt:lpstr>Assessment</vt:lpstr>
      <vt:lpstr>2018-03-20 Operation</vt:lpstr>
      <vt:lpstr>2018-03-20 Operation</vt:lpstr>
      <vt:lpstr>2018-03-20 Operation</vt:lpstr>
      <vt:lpstr>Final diagnosis</vt:lpstr>
      <vt:lpstr>Review</vt:lpstr>
      <vt:lpstr>Thymoma and Thymic carcinoma</vt:lpstr>
      <vt:lpstr>PowerPoint 프레젠테이션</vt:lpstr>
      <vt:lpstr>Ectopic thymoma</vt:lpstr>
      <vt:lpstr>PowerPoint 프레젠테이션</vt:lpstr>
      <vt:lpstr>PowerPoint 프레젠테이션</vt:lpstr>
      <vt:lpstr>PowerPoint 프레젠테이션</vt:lpstr>
      <vt:lpstr>PowerPoint 프레젠테이션</vt:lpstr>
      <vt:lpstr>PowerPoint 프레젠테이션</vt:lpstr>
      <vt:lpstr>PowerPoint 프레젠테이션</vt:lpstr>
      <vt:lpstr>Initial evaluation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Final diagnosis</vt:lpstr>
      <vt:lpstr>PowerPoint 프레젠테이션</vt:lpstr>
    </vt:vector>
  </TitlesOfParts>
  <Company>Merck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Biomarker in KOREA</dc:title>
  <dc:creator>Merck &amp; Co., Inc.</dc:creator>
  <cp:lastModifiedBy>김제훈</cp:lastModifiedBy>
  <cp:revision>259</cp:revision>
  <dcterms:created xsi:type="dcterms:W3CDTF">2017-07-24T15:59:13Z</dcterms:created>
  <dcterms:modified xsi:type="dcterms:W3CDTF">2019-05-23T08:32:09Z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ecf7d804-fa71-4a2b-89bd-91f3c8718d07</vt:lpwstr>
  </property>
  <property fmtid="{D5CDD505-2E9C-101B-9397-08002B2CF9AE}" pid="3" name="bjSaver">
    <vt:lpwstr>xri+JkzfjAWzw2/xyb2DynbcXnJ/Xqt9</vt:lpwstr>
  </property>
  <property fmtid="{D5CDD505-2E9C-101B-9397-08002B2CF9AE}" pid="4" name="_AdHocReviewCycleID">
    <vt:i4>1602448407</vt:i4>
  </property>
  <property fmtid="{D5CDD505-2E9C-101B-9397-08002B2CF9AE}" pid="5" name="_NewReviewCycle">
    <vt:lpwstr/>
  </property>
  <property fmtid="{D5CDD505-2E9C-101B-9397-08002B2CF9AE}" pid="6" name="_EmailSubject">
    <vt:lpwstr>강의에 참고할 자료 전달 드립니다.</vt:lpwstr>
  </property>
  <property fmtid="{D5CDD505-2E9C-101B-9397-08002B2CF9AE}" pid="7" name="_AuthorEmail">
    <vt:lpwstr>junhwan.kim@merck.com</vt:lpwstr>
  </property>
  <property fmtid="{D5CDD505-2E9C-101B-9397-08002B2CF9AE}" pid="8" name="_AuthorEmailDisplayName">
    <vt:lpwstr>Kim, Junhwan</vt:lpwstr>
  </property>
  <property fmtid="{D5CDD505-2E9C-101B-9397-08002B2CF9AE}" pid="9" name="_PreviousAdHocReviewCycleID">
    <vt:i4>-1959276815</vt:i4>
  </property>
  <property fmtid="{D5CDD505-2E9C-101B-9397-08002B2CF9AE}" pid="10" name="bjDocumentLabelXML">
    <vt:lpwstr>&lt;?xml version="1.0" encoding="us-ascii"?&gt;&lt;sisl xmlns:xsi="http://www.w3.org/2001/XMLSchema-instance" xmlns:xsd="http://www.w3.org/2001/XMLSchema" sislVersion="0" policy="a10f9ac0-5937-4b4f-b459-96aedd9ed2c5" xmlns="http://www.boldonjames.com/2008/01/sie/i</vt:lpwstr>
  </property>
  <property fmtid="{D5CDD505-2E9C-101B-9397-08002B2CF9AE}" pid="11" name="bjDocumentLabelXML-0">
    <vt:lpwstr>nternal/label"&gt;&lt;element uid="9920fcc9-9f43-4d43-9e3e-b98a219cfd55" value="" /&gt;&lt;/sisl&gt;</vt:lpwstr>
  </property>
  <property fmtid="{D5CDD505-2E9C-101B-9397-08002B2CF9AE}" pid="12" name="bjDocumentSecurityLabel">
    <vt:lpwstr>Not Classified</vt:lpwstr>
  </property>
</Properties>
</file>