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9" r:id="rId3"/>
    <p:sldId id="260" r:id="rId4"/>
    <p:sldId id="302" r:id="rId5"/>
    <p:sldId id="305" r:id="rId6"/>
    <p:sldId id="257" r:id="rId7"/>
    <p:sldId id="266" r:id="rId8"/>
    <p:sldId id="261" r:id="rId9"/>
    <p:sldId id="258" r:id="rId10"/>
    <p:sldId id="273" r:id="rId11"/>
    <p:sldId id="297" r:id="rId12"/>
    <p:sldId id="268" r:id="rId13"/>
    <p:sldId id="269" r:id="rId14"/>
    <p:sldId id="270" r:id="rId15"/>
    <p:sldId id="303" r:id="rId16"/>
    <p:sldId id="304" r:id="rId17"/>
    <p:sldId id="271" r:id="rId18"/>
    <p:sldId id="276" r:id="rId19"/>
    <p:sldId id="277" r:id="rId20"/>
    <p:sldId id="278" r:id="rId21"/>
    <p:sldId id="279" r:id="rId22"/>
    <p:sldId id="280" r:id="rId23"/>
    <p:sldId id="281" r:id="rId24"/>
    <p:sldId id="298" r:id="rId25"/>
    <p:sldId id="29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87" r:id="rId34"/>
    <p:sldId id="290" r:id="rId35"/>
    <p:sldId id="299" r:id="rId36"/>
    <p:sldId id="308" r:id="rId37"/>
    <p:sldId id="307" r:id="rId38"/>
    <p:sldId id="301" r:id="rId39"/>
    <p:sldId id="300" r:id="rId40"/>
    <p:sldId id="30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472C4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9463" autoAdjust="0"/>
  </p:normalViewPr>
  <p:slideViewPr>
    <p:cSldViewPr snapToGrid="0">
      <p:cViewPr varScale="1">
        <p:scale>
          <a:sx n="88" d="100"/>
          <a:sy n="88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71EE8-3809-4D82-9C3B-FC43887BFE8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85958-DE6C-428B-AFFF-B70A01F90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Epidemiology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분야</a:t>
            </a:r>
            <a:r>
              <a:rPr lang="en-US" altLang="ko-KR" baseline="0" dirty="0" smtClean="0"/>
              <a:t>, cancer </a:t>
            </a:r>
            <a:r>
              <a:rPr lang="ko-KR" altLang="en-US" baseline="0" dirty="0" smtClean="0"/>
              <a:t>분야 </a:t>
            </a:r>
            <a:r>
              <a:rPr lang="en-US" altLang="ko-KR" baseline="0" dirty="0" smtClean="0"/>
              <a:t>target agent, immune checkpoint inhibitor, molecular agent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19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국내에서 분리된 </a:t>
            </a:r>
            <a:r>
              <a:rPr lang="en-US" altLang="ko-KR" dirty="0" smtClean="0"/>
              <a:t>Streptococcus </a:t>
            </a:r>
            <a:r>
              <a:rPr lang="en-US" altLang="ko-KR" dirty="0" err="1" smtClean="0"/>
              <a:t>pneumoniae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균주들의</a:t>
            </a:r>
            <a:r>
              <a:rPr lang="ko-KR" altLang="en-US" dirty="0" smtClean="0"/>
              <a:t> 항생제 내성 현황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Macrolide </a:t>
            </a:r>
            <a:r>
              <a:rPr lang="ko-KR" altLang="en-US" dirty="0" smtClean="0"/>
              <a:t>계열 항생제</a:t>
            </a:r>
            <a:r>
              <a:rPr lang="en-US" altLang="ko-KR" dirty="0" smtClean="0"/>
              <a:t>: clarithromycin, erythromycin,</a:t>
            </a:r>
            <a:r>
              <a:rPr lang="en-US" altLang="ko-KR" baseline="0" dirty="0" smtClean="0"/>
              <a:t> azithromycin </a:t>
            </a:r>
            <a:r>
              <a:rPr lang="en-US" altLang="ko-KR" baseline="0" dirty="0" smtClean="0">
                <a:sym typeface="Wingdings" panose="05000000000000000000" pitchFamily="2" charset="2"/>
              </a:rPr>
              <a:t></a:t>
            </a:r>
            <a:r>
              <a:rPr lang="en-US" altLang="ko-KR" baseline="0" dirty="0" smtClean="0"/>
              <a:t> 70~80% </a:t>
            </a:r>
            <a:r>
              <a:rPr lang="ko-KR" altLang="en-US" baseline="0" dirty="0" smtClean="0"/>
              <a:t>내성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1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Chest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infiltrate pattern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따라 박테리아와 바이러스성 또는 비정형 박테리아 폐렴을 구별하는 데 도움이 되어 적절한 치료 결정에 기여할 수 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영향이 덜하며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치료 경과를 확인하는데 도움을 줄 수 있다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</a:t>
            </a:r>
            <a:r>
              <a:rPr lang="ko-KR" alt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균주를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감별하는데는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제한이 있고 숙련도에 따라 차이가 있어 임상에서 흔히 사용하지는 않는다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04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및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CURB-65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점수는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SARS-CoV-2 CAP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및 비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SARS-CoV-2 CAP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환자의 병원 내 사망률을 비교적 예측할 수 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SARS-CoV-2 CAP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환자의 경우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PSI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CURB-65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점수에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D-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이합체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또는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프로칼시토닌을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포함해도 두 점수의 예후 성능이 개선되지 않았습니다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CAP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환자의 경우 원인에 관계없이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및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CURB-65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점수는 임상에서 사망률을 예측하는 데 여전히 적절합니다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5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Severe</a:t>
            </a:r>
            <a:r>
              <a:rPr lang="en-US" altLang="ko-KR" baseline="0" dirty="0" smtClean="0"/>
              <a:t> CAP </a:t>
            </a:r>
            <a:r>
              <a:rPr lang="ko-KR" altLang="en-US" baseline="0" dirty="0" smtClean="0"/>
              <a:t>의 중환자실 입실 사유는 대부분 호흡부전 또는 패혈증 도는 패혈증을 동반한 </a:t>
            </a:r>
            <a:r>
              <a:rPr lang="ko-KR" altLang="en-US" baseline="0" dirty="0" err="1" smtClean="0"/>
              <a:t>호흡부전이</a:t>
            </a:r>
            <a:r>
              <a:rPr lang="ko-KR" altLang="en-US" baseline="0" dirty="0" smtClean="0"/>
              <a:t> 대부분이며 이를 반영하듯 </a:t>
            </a:r>
            <a:endParaRPr lang="en-US" altLang="ko-KR" baseline="0" dirty="0" smtClean="0"/>
          </a:p>
          <a:p>
            <a:r>
              <a:rPr lang="en-US" altLang="ko-KR" baseline="0" dirty="0" smtClean="0"/>
              <a:t>ATS/IDSA </a:t>
            </a:r>
            <a:r>
              <a:rPr lang="ko-KR" altLang="en-US" baseline="0" dirty="0" smtClean="0"/>
              <a:t>가이드라인에서도 </a:t>
            </a:r>
            <a:r>
              <a:rPr lang="en-US" altLang="ko-KR" baseline="0" dirty="0" smtClean="0"/>
              <a:t>major criteria </a:t>
            </a:r>
            <a:r>
              <a:rPr lang="ko-KR" altLang="en-US" baseline="0" dirty="0" smtClean="0"/>
              <a:t>로 두가지 사유를 기재함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이는 </a:t>
            </a:r>
            <a:r>
              <a:rPr lang="en-US" altLang="ko-KR" baseline="0" dirty="0" smtClean="0"/>
              <a:t>HAP</a:t>
            </a:r>
            <a:r>
              <a:rPr lang="ko-KR" altLang="en-US" baseline="0" dirty="0" smtClean="0"/>
              <a:t> 도 동일함 </a:t>
            </a:r>
            <a:endParaRPr lang="en-US" altLang="ko-KR" dirty="0" smtClean="0"/>
          </a:p>
          <a:p>
            <a:r>
              <a:rPr lang="en-US" altLang="ko-KR" dirty="0" smtClean="0"/>
              <a:t>ICU</a:t>
            </a:r>
            <a:r>
              <a:rPr lang="en-US" altLang="ko-KR" baseline="0" dirty="0" smtClean="0"/>
              <a:t> severe CAP mortality: 30%</a:t>
            </a:r>
            <a:endParaRPr lang="en-US" altLang="ko-KR" dirty="0" smtClean="0"/>
          </a:p>
          <a:p>
            <a:r>
              <a:rPr lang="en-US" altLang="ko-KR" dirty="0" smtClean="0"/>
              <a:t>3</a:t>
            </a:r>
            <a:r>
              <a:rPr lang="ko-KR" altLang="en-US" dirty="0" smtClean="0"/>
              <a:t>일 이내에 치료 판정 결정 </a:t>
            </a:r>
            <a:endParaRPr lang="en-US" altLang="ko-KR" dirty="0" smtClean="0"/>
          </a:p>
          <a:p>
            <a:r>
              <a:rPr lang="en-US" altLang="ko-KR" dirty="0" smtClean="0"/>
              <a:t>SMART-COP AUROC 0.74, p value 0.02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8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 combination of beta-lactam and macrolides, or the use of quinolones, remains the mainstay of treatment, particularly in hospitalized and ICU patients.</a:t>
            </a:r>
          </a:p>
          <a:p>
            <a:r>
              <a:rPr lang="ko-KR" altLang="en-US" dirty="0" err="1" smtClean="0"/>
              <a:t>일반병실</a:t>
            </a:r>
            <a:r>
              <a:rPr lang="ko-KR" altLang="en-US" dirty="0" smtClean="0"/>
              <a:t> 혹은 중환자실로 입원치료를 요하는 </a:t>
            </a:r>
            <a:r>
              <a:rPr lang="en-US" altLang="ko-KR" dirty="0" smtClean="0"/>
              <a:t>CAP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환자에서 여전히 치료의 </a:t>
            </a:r>
            <a:r>
              <a:rPr lang="en-US" altLang="ko-KR" baseline="0" dirty="0" smtClean="0"/>
              <a:t>mainstream </a:t>
            </a:r>
            <a:r>
              <a:rPr lang="ko-KR" altLang="en-US" baseline="0" dirty="0" smtClean="0"/>
              <a:t>은 </a:t>
            </a:r>
            <a:r>
              <a:rPr lang="en-US" altLang="ko-KR" baseline="0" dirty="0" err="1" smtClean="0"/>
              <a:t>bata-latam</a:t>
            </a:r>
            <a:r>
              <a:rPr lang="en-US" altLang="ko-KR" baseline="0" dirty="0" smtClean="0"/>
              <a:t> + macrolide or quinolone </a:t>
            </a:r>
            <a:r>
              <a:rPr lang="ko-KR" altLang="en-US" baseline="0" dirty="0" smtClean="0"/>
              <a:t>임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96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외래</a:t>
            </a:r>
            <a:r>
              <a:rPr lang="en-US" altLang="ko-KR" dirty="0" smtClean="0"/>
              <a:t>:</a:t>
            </a:r>
            <a:r>
              <a:rPr lang="en-US" altLang="ko-KR" baseline="0" dirty="0" smtClean="0"/>
              <a:t> b-lactam, respiratory quinolone </a:t>
            </a:r>
            <a:r>
              <a:rPr lang="ko-KR" altLang="en-US" baseline="0" dirty="0" smtClean="0"/>
              <a:t>단독</a:t>
            </a:r>
            <a:endParaRPr lang="en-US" altLang="ko-K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입원치료 시 </a:t>
            </a:r>
            <a:r>
              <a:rPr lang="en-US" altLang="ko-KR" baseline="0" dirty="0" smtClean="0"/>
              <a:t>: b-lactam, respiratory quinolone </a:t>
            </a:r>
            <a:r>
              <a:rPr lang="ko-KR" altLang="en-US" baseline="0" dirty="0" smtClean="0"/>
              <a:t>단독 적어도 </a:t>
            </a:r>
            <a:r>
              <a:rPr lang="en-US" altLang="ko-KR" baseline="0" dirty="0" smtClean="0"/>
              <a:t>5</a:t>
            </a:r>
            <a:r>
              <a:rPr lang="ko-KR" altLang="en-US" baseline="0" dirty="0" err="1" smtClean="0"/>
              <a:t>일이상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r>
              <a:rPr lang="ko-KR" altLang="en-US" dirty="0" err="1" smtClean="0"/>
              <a:t>비전형</a:t>
            </a:r>
            <a:r>
              <a:rPr lang="en-US" altLang="ko-KR" dirty="0" smtClean="0"/>
              <a:t> </a:t>
            </a:r>
            <a:r>
              <a:rPr lang="ko-KR" altLang="en-US" dirty="0" smtClean="0"/>
              <a:t>또는 중증 폐렴 시 </a:t>
            </a:r>
            <a:r>
              <a:rPr lang="en-US" altLang="ko-KR" dirty="0" smtClean="0"/>
              <a:t>: b-lactam</a:t>
            </a:r>
            <a:r>
              <a:rPr lang="en-US" altLang="ko-KR" baseline="0" dirty="0" smtClean="0"/>
              <a:t> + macrolide </a:t>
            </a:r>
            <a:r>
              <a:rPr lang="ko-KR" altLang="en-US" baseline="0" dirty="0" smtClean="0"/>
              <a:t>병용</a:t>
            </a:r>
            <a:endParaRPr lang="en-US" altLang="ko-KR" baseline="0" dirty="0" smtClean="0"/>
          </a:p>
          <a:p>
            <a:r>
              <a:rPr lang="ko-KR" altLang="en-US" dirty="0" smtClean="0"/>
              <a:t>중증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중환자실 </a:t>
            </a:r>
            <a:r>
              <a:rPr lang="ko-KR" altLang="en-US" dirty="0" err="1" smtClean="0"/>
              <a:t>치료시</a:t>
            </a:r>
            <a:r>
              <a:rPr lang="ko-KR" altLang="en-US" dirty="0" smtClean="0"/>
              <a:t> </a:t>
            </a:r>
            <a:r>
              <a:rPr lang="en-US" altLang="ko-KR" dirty="0" smtClean="0"/>
              <a:t>: B-lactam + </a:t>
            </a:r>
            <a:r>
              <a:rPr lang="en-US" altLang="ko-KR" dirty="0" err="1" smtClean="0"/>
              <a:t>macloride</a:t>
            </a:r>
            <a:r>
              <a:rPr lang="en-US" altLang="ko-KR" dirty="0" smtClean="0"/>
              <a:t> or quinolone </a:t>
            </a:r>
            <a:r>
              <a:rPr lang="ko-KR" altLang="en-US" dirty="0" smtClean="0"/>
              <a:t>병용</a:t>
            </a:r>
            <a:endParaRPr lang="en-US" altLang="ko-KR" dirty="0" smtClean="0"/>
          </a:p>
          <a:p>
            <a:r>
              <a:rPr lang="en-US" altLang="ko-KR" dirty="0" smtClean="0"/>
              <a:t>+ legionella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치료 </a:t>
            </a:r>
            <a:r>
              <a:rPr lang="en-US" altLang="ko-KR" baseline="0" dirty="0" smtClean="0"/>
              <a:t>+ steroid </a:t>
            </a:r>
            <a:r>
              <a:rPr lang="ko-KR" altLang="en-US" baseline="0" dirty="0" smtClean="0"/>
              <a:t>치료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34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7</a:t>
            </a:r>
            <a:r>
              <a:rPr lang="ko-KR" altLang="en-US" dirty="0" smtClean="0"/>
              <a:t>일</a:t>
            </a:r>
            <a:r>
              <a:rPr lang="en-US" altLang="ko-KR" dirty="0" smtClean="0"/>
              <a:t> </a:t>
            </a:r>
            <a:r>
              <a:rPr lang="ko-KR" altLang="en-US" dirty="0" smtClean="0"/>
              <a:t>기준 </a:t>
            </a:r>
            <a:r>
              <a:rPr lang="en-US" altLang="ko-KR" dirty="0" smtClean="0"/>
              <a:t>short</a:t>
            </a:r>
            <a:r>
              <a:rPr lang="en-US" altLang="ko-KR" baseline="0" dirty="0" smtClean="0"/>
              <a:t> course vs long course </a:t>
            </a:r>
          </a:p>
          <a:p>
            <a:r>
              <a:rPr lang="en-US" altLang="ko-KR" baseline="0" dirty="0" smtClean="0"/>
              <a:t>Mild to moderate CAP</a:t>
            </a:r>
            <a:r>
              <a:rPr lang="ko-KR" altLang="en-US" baseline="0" dirty="0" smtClean="0"/>
              <a:t>에서</a:t>
            </a:r>
            <a:r>
              <a:rPr lang="en-US" altLang="ko-KR" baseline="0" dirty="0" smtClean="0"/>
              <a:t> clinical cure, relapse </a:t>
            </a:r>
            <a:r>
              <a:rPr lang="ko-KR" altLang="en-US" baseline="0" dirty="0" smtClean="0"/>
              <a:t>의 </a:t>
            </a:r>
            <a:r>
              <a:rPr lang="en-US" altLang="ko-KR" baseline="0" dirty="0" smtClean="0"/>
              <a:t>risk ratio 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long course </a:t>
            </a:r>
            <a:r>
              <a:rPr lang="ko-KR" altLang="en-US" baseline="0" dirty="0" smtClean="0"/>
              <a:t>와 비교 시 차이가 없고</a:t>
            </a:r>
            <a:endParaRPr lang="en-US" altLang="ko-KR" baseline="0" dirty="0" smtClean="0"/>
          </a:p>
          <a:p>
            <a:r>
              <a:rPr lang="en-US" altLang="ko-KR" baseline="0" dirty="0" smtClean="0"/>
              <a:t>Mortality </a:t>
            </a:r>
            <a:r>
              <a:rPr lang="ko-KR" altLang="en-US" baseline="0" dirty="0" smtClean="0"/>
              <a:t>는 오히려 </a:t>
            </a:r>
            <a:r>
              <a:rPr lang="en-US" altLang="ko-KR" baseline="0" dirty="0" smtClean="0"/>
              <a:t>favor </a:t>
            </a:r>
            <a:r>
              <a:rPr lang="ko-KR" altLang="en-US" baseline="0" dirty="0" smtClean="0"/>
              <a:t>한 결과를 보임 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41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PRORATA trial </a:t>
            </a:r>
            <a:r>
              <a:rPr lang="ko-KR" altLang="en-US" dirty="0" smtClean="0"/>
              <a:t>에서 </a:t>
            </a:r>
            <a:r>
              <a:rPr lang="en-US" altLang="ko-KR" dirty="0" err="1" smtClean="0"/>
              <a:t>procalcitonin</a:t>
            </a:r>
            <a:r>
              <a:rPr lang="en-US" altLang="ko-KR" baseline="0" dirty="0" smtClean="0"/>
              <a:t> level </a:t>
            </a:r>
            <a:r>
              <a:rPr lang="ko-KR" altLang="en-US" baseline="0" dirty="0" smtClean="0"/>
              <a:t>에 따른 </a:t>
            </a:r>
            <a:r>
              <a:rPr lang="en-US" altLang="ko-KR" baseline="0" dirty="0" smtClean="0"/>
              <a:t>guide </a:t>
            </a:r>
            <a:r>
              <a:rPr lang="ko-KR" altLang="en-US" baseline="0" dirty="0" smtClean="0"/>
              <a:t>로 항생제를 </a:t>
            </a:r>
            <a:r>
              <a:rPr lang="en-US" altLang="ko-KR" baseline="0" dirty="0" smtClean="0"/>
              <a:t>escalation or de-escalation </a:t>
            </a:r>
            <a:r>
              <a:rPr lang="ko-KR" altLang="en-US" baseline="0" dirty="0" smtClean="0"/>
              <a:t>을 통해 </a:t>
            </a:r>
            <a:endParaRPr lang="en-US" altLang="ko-KR" baseline="0" dirty="0" smtClean="0"/>
          </a:p>
          <a:p>
            <a:r>
              <a:rPr lang="en-US" altLang="ko-KR" baseline="0" dirty="0" smtClean="0"/>
              <a:t>Control group </a:t>
            </a:r>
            <a:r>
              <a:rPr lang="ko-KR" altLang="en-US" baseline="0" dirty="0" smtClean="0"/>
              <a:t>과 비교한 결과 사망률에는 차이가 없었고 </a:t>
            </a:r>
            <a:r>
              <a:rPr lang="en-US" altLang="ko-KR" baseline="0" dirty="0" smtClean="0"/>
              <a:t>(non-inferior analysis), </a:t>
            </a:r>
            <a:r>
              <a:rPr lang="ko-KR" altLang="en-US" baseline="0" dirty="0" smtClean="0"/>
              <a:t>항생제 사용 기간은 </a:t>
            </a:r>
            <a:r>
              <a:rPr lang="en-US" altLang="ko-KR" baseline="0" dirty="0" smtClean="0"/>
              <a:t>14.3</a:t>
            </a:r>
            <a:r>
              <a:rPr lang="ko-KR" altLang="en-US" baseline="0" dirty="0" smtClean="0"/>
              <a:t>일 </a:t>
            </a:r>
            <a:r>
              <a:rPr lang="en-US" altLang="ko-KR" baseline="0" dirty="0" smtClean="0"/>
              <a:t>vs 11.6</a:t>
            </a:r>
            <a:r>
              <a:rPr lang="ko-KR" altLang="en-US" baseline="0" dirty="0" smtClean="0"/>
              <a:t>일로 유의한 차이를 보였다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2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병동에 입원한 환자의 경우 중환자실 입원을 피하거나 치료 실패를 줄이는 등 다른 목적에는 이점이 설명되어 있지만 사망률 감소에는 이점이 없습니다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47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 dirty="0" smtClean="0"/>
              <a:t>30</a:t>
            </a:r>
            <a:r>
              <a:rPr lang="ko-KR" altLang="en-US" b="0" dirty="0" smtClean="0"/>
              <a:t>일 재 </a:t>
            </a:r>
            <a:r>
              <a:rPr lang="ko-KR" altLang="en-US" b="0" dirty="0" err="1" smtClean="0"/>
              <a:t>입원율은</a:t>
            </a:r>
            <a:r>
              <a:rPr lang="en-US" altLang="ko-KR" b="0" dirty="0" smtClean="0"/>
              <a:t> </a:t>
            </a:r>
            <a:r>
              <a:rPr lang="en-US" altLang="ko-KR" dirty="0" smtClean="0"/>
              <a:t>16.8% to 20.1%</a:t>
            </a:r>
            <a:r>
              <a:rPr lang="ko-KR" altLang="en-US" dirty="0" smtClean="0"/>
              <a:t>의 분포를 보이며 </a:t>
            </a:r>
            <a:r>
              <a:rPr lang="en-US" altLang="ko-KR" dirty="0" smtClean="0"/>
              <a:t>65</a:t>
            </a:r>
            <a:r>
              <a:rPr lang="ko-KR" altLang="en-US" dirty="0" smtClean="0"/>
              <a:t>세 이상의 경우 </a:t>
            </a:r>
            <a:r>
              <a:rPr lang="en-US" altLang="ko-KR" dirty="0" smtClean="0"/>
              <a:t>incidence </a:t>
            </a:r>
            <a:r>
              <a:rPr lang="ko-KR" altLang="en-US" dirty="0" smtClean="0"/>
              <a:t>가 증가함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대부분 재입원은 </a:t>
            </a:r>
            <a:r>
              <a:rPr lang="en-US" altLang="ko-KR" dirty="0" smtClean="0"/>
              <a:t>2</a:t>
            </a:r>
            <a:r>
              <a:rPr lang="ko-KR" altLang="en-US" dirty="0" smtClean="0"/>
              <a:t>주 이내가 대부분이며 퇴원 후 </a:t>
            </a:r>
            <a:r>
              <a:rPr lang="en-US" altLang="ko-KR" dirty="0" smtClean="0"/>
              <a:t>1</a:t>
            </a:r>
            <a:r>
              <a:rPr lang="ko-KR" altLang="en-US" dirty="0" smtClean="0"/>
              <a:t>주 이내가 </a:t>
            </a:r>
            <a:r>
              <a:rPr lang="en-US" altLang="ko-KR" dirty="0" smtClean="0"/>
              <a:t>33-43%, 2</a:t>
            </a:r>
            <a:r>
              <a:rPr lang="ko-KR" altLang="en-US" dirty="0" smtClean="0"/>
              <a:t>주 이내가 </a:t>
            </a:r>
            <a:r>
              <a:rPr lang="en-US" altLang="ko-KR" dirty="0" smtClean="0"/>
              <a:t>63-66%</a:t>
            </a:r>
            <a:r>
              <a:rPr lang="ko-KR" altLang="en-US" dirty="0" smtClean="0"/>
              <a:t>를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차지함</a:t>
            </a:r>
            <a:r>
              <a:rPr lang="en-US" altLang="ko-KR" baseline="0" dirty="0" smtClean="0"/>
              <a:t>.</a:t>
            </a:r>
          </a:p>
          <a:p>
            <a:r>
              <a:rPr lang="en-US" altLang="ko-KR" dirty="0" smtClean="0"/>
              <a:t>CAP </a:t>
            </a:r>
            <a:r>
              <a:rPr lang="ko-KR" altLang="en-US" dirty="0" smtClean="0"/>
              <a:t>와 연관된 </a:t>
            </a:r>
            <a:r>
              <a:rPr lang="en-US" altLang="ko-KR" dirty="0" smtClean="0"/>
              <a:t>factor</a:t>
            </a:r>
            <a:r>
              <a:rPr lang="ko-KR" altLang="en-US" dirty="0" smtClean="0"/>
              <a:t>로는 퇴원 시 </a:t>
            </a:r>
            <a:r>
              <a:rPr lang="en-US" altLang="ko-KR" dirty="0" smtClean="0"/>
              <a:t>clinical stability </a:t>
            </a:r>
            <a:r>
              <a:rPr lang="ko-KR" altLang="en-US" dirty="0" smtClean="0"/>
              <a:t>가 부족한 경우</a:t>
            </a:r>
            <a:r>
              <a:rPr lang="ko-KR" altLang="en-US" baseline="0" dirty="0" smtClean="0"/>
              <a:t>로 확인되며</a:t>
            </a:r>
            <a:r>
              <a:rPr lang="en-US" altLang="ko-KR" baseline="0" dirty="0" smtClean="0"/>
              <a:t>,</a:t>
            </a:r>
          </a:p>
          <a:p>
            <a:r>
              <a:rPr lang="en-US" altLang="ko-KR" baseline="0" dirty="0" smtClean="0"/>
              <a:t>Non-CAP factor </a:t>
            </a:r>
            <a:r>
              <a:rPr lang="ko-KR" altLang="en-US" baseline="0" dirty="0" smtClean="0"/>
              <a:t>로는 </a:t>
            </a:r>
            <a:r>
              <a:rPr lang="en-US" altLang="ko-KR" baseline="0" dirty="0" smtClean="0"/>
              <a:t>heart failure, COPD </a:t>
            </a:r>
            <a:r>
              <a:rPr lang="ko-KR" altLang="en-US" baseline="0" dirty="0" smtClean="0"/>
              <a:t>등의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기저질환이 재입원의 </a:t>
            </a:r>
            <a:r>
              <a:rPr lang="en-US" altLang="ko-KR" baseline="0" dirty="0" smtClean="0"/>
              <a:t>risk factor</a:t>
            </a:r>
            <a:r>
              <a:rPr lang="ko-KR" altLang="en-US" baseline="0" dirty="0" smtClean="0"/>
              <a:t>로 확인되며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입원 시 </a:t>
            </a:r>
            <a:r>
              <a:rPr lang="en-US" altLang="ko-KR" baseline="0" dirty="0" smtClean="0"/>
              <a:t>severity </a:t>
            </a:r>
            <a:r>
              <a:rPr lang="ko-KR" altLang="en-US" baseline="0" dirty="0" smtClean="0"/>
              <a:t>는 유의한 위험인자는 아닌 것으로 확인됨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2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9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err="1" smtClean="0"/>
              <a:t>S.Aureus</a:t>
            </a:r>
            <a:r>
              <a:rPr lang="en-US" altLang="ko-KR" dirty="0" smtClean="0"/>
              <a:t> </a:t>
            </a:r>
            <a:r>
              <a:rPr lang="ko-KR" altLang="en-US" dirty="0" smtClean="0"/>
              <a:t>는 감소</a:t>
            </a:r>
            <a:r>
              <a:rPr lang="en-US" altLang="ko-KR" dirty="0" smtClean="0"/>
              <a:t>, KP </a:t>
            </a:r>
            <a:r>
              <a:rPr lang="ko-KR" altLang="en-US" dirty="0" smtClean="0"/>
              <a:t>는 증가 양상 </a:t>
            </a:r>
          </a:p>
          <a:p>
            <a:r>
              <a:rPr lang="en-US" altLang="ko-KR" dirty="0" smtClean="0"/>
              <a:t>Etiology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관련 전체를 대표할 수 있는 </a:t>
            </a:r>
            <a:r>
              <a:rPr lang="en-US" altLang="ko-KR" baseline="0" dirty="0" smtClean="0"/>
              <a:t>data </a:t>
            </a:r>
            <a:r>
              <a:rPr lang="ko-KR" altLang="en-US" baseline="0" dirty="0" smtClean="0"/>
              <a:t>가 없어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각 </a:t>
            </a:r>
            <a:r>
              <a:rPr lang="ko-KR" altLang="en-US" baseline="0" dirty="0" err="1" smtClean="0"/>
              <a:t>연구들마다</a:t>
            </a:r>
            <a:r>
              <a:rPr lang="ko-KR" altLang="en-US" baseline="0" dirty="0" smtClean="0"/>
              <a:t> 분포의 차이를 보이는 실정임</a:t>
            </a:r>
            <a:endParaRPr lang="en-US" altLang="ko-KR" baseline="0" dirty="0" smtClean="0"/>
          </a:p>
          <a:p>
            <a:r>
              <a:rPr lang="ko-KR" altLang="en-US" baseline="0" dirty="0" smtClean="0"/>
              <a:t>이는 외국이나 우리나라나 비슷한 실정 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7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다제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내성균</a:t>
            </a:r>
            <a:r>
              <a:rPr lang="ko-KR" altLang="en-US" dirty="0" smtClean="0"/>
              <a:t> 분포가 </a:t>
            </a:r>
            <a:r>
              <a:rPr lang="en-US" altLang="ko-KR" dirty="0" smtClean="0"/>
              <a:t>70%</a:t>
            </a:r>
            <a:r>
              <a:rPr lang="ko-KR" altLang="en-US" dirty="0" smtClean="0"/>
              <a:t>에</a:t>
            </a:r>
            <a:r>
              <a:rPr lang="en-US" altLang="ko-KR" dirty="0" smtClean="0"/>
              <a:t> </a:t>
            </a:r>
            <a:r>
              <a:rPr lang="ko-KR" altLang="en-US" dirty="0" smtClean="0"/>
              <a:t>육박 </a:t>
            </a:r>
            <a:endParaRPr lang="en-US" altLang="ko-KR" dirty="0" smtClean="0"/>
          </a:p>
          <a:p>
            <a:r>
              <a:rPr lang="ko-KR" altLang="en-US" dirty="0" smtClean="0"/>
              <a:t>가장 흔한 </a:t>
            </a:r>
            <a:r>
              <a:rPr lang="ko-KR" altLang="en-US" dirty="0" err="1" smtClean="0"/>
              <a:t>균주는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A.baumanii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29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원인균주</a:t>
            </a:r>
            <a:r>
              <a:rPr lang="ko-KR" altLang="en-US" dirty="0" smtClean="0"/>
              <a:t> 확인을 위한 노력은 </a:t>
            </a:r>
            <a:r>
              <a:rPr lang="en-US" altLang="ko-KR" dirty="0" smtClean="0"/>
              <a:t>CAP</a:t>
            </a:r>
            <a:r>
              <a:rPr lang="ko-KR" altLang="en-US" dirty="0" smtClean="0"/>
              <a:t>와 마찬가지임</a:t>
            </a:r>
            <a:endParaRPr lang="en-US" altLang="ko-KR" dirty="0" smtClean="0"/>
          </a:p>
          <a:p>
            <a:r>
              <a:rPr lang="en-US" altLang="ko-KR" dirty="0" smtClean="0"/>
              <a:t>Conventional technique </a:t>
            </a:r>
            <a:r>
              <a:rPr lang="ko-KR" altLang="en-US" dirty="0" smtClean="0"/>
              <a:t>과 함께 </a:t>
            </a:r>
            <a:r>
              <a:rPr lang="en-US" altLang="ko-KR" dirty="0" smtClean="0"/>
              <a:t>molecular technique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의 소개로 보다 빠르고 정확한 </a:t>
            </a:r>
            <a:r>
              <a:rPr lang="ko-KR" altLang="en-US" baseline="0" dirty="0" err="1" smtClean="0"/>
              <a:t>원인균주</a:t>
            </a:r>
            <a:r>
              <a:rPr lang="ko-KR" altLang="en-US" baseline="0" dirty="0" smtClean="0"/>
              <a:t> 확인을 위한 노력이 진행 중임 </a:t>
            </a:r>
            <a:endParaRPr lang="en-US" altLang="ko-KR" baseline="0" dirty="0" smtClean="0"/>
          </a:p>
          <a:p>
            <a:r>
              <a:rPr lang="ko-KR" altLang="en-US" baseline="0" dirty="0" smtClean="0"/>
              <a:t>새로운 </a:t>
            </a:r>
            <a:r>
              <a:rPr lang="en-US" altLang="ko-KR" baseline="0" dirty="0" smtClean="0"/>
              <a:t>molecular diagnostic technique </a:t>
            </a:r>
            <a:r>
              <a:rPr lang="ko-KR" altLang="en-US" baseline="0" dirty="0" smtClean="0"/>
              <a:t>은 </a:t>
            </a:r>
            <a:r>
              <a:rPr lang="en-US" altLang="ko-KR" baseline="0" dirty="0" smtClean="0"/>
              <a:t>pathogen identification </a:t>
            </a:r>
            <a:r>
              <a:rPr lang="ko-KR" altLang="en-US" baseline="0" dirty="0" smtClean="0"/>
              <a:t>에 </a:t>
            </a:r>
            <a:r>
              <a:rPr lang="en-US" altLang="ko-KR" baseline="0" dirty="0" err="1" smtClean="0"/>
              <a:t>resistence</a:t>
            </a:r>
            <a:r>
              <a:rPr lang="en-US" altLang="ko-KR" baseline="0" dirty="0" smtClean="0"/>
              <a:t> gene </a:t>
            </a:r>
            <a:r>
              <a:rPr lang="ko-KR" altLang="en-US" baseline="0" dirty="0" smtClean="0"/>
              <a:t>을 </a:t>
            </a:r>
            <a:r>
              <a:rPr lang="en-US" altLang="ko-KR" baseline="0" dirty="0" smtClean="0"/>
              <a:t>45</a:t>
            </a:r>
            <a:r>
              <a:rPr lang="ko-KR" altLang="en-US" baseline="0" dirty="0" smtClean="0"/>
              <a:t>분에서 </a:t>
            </a:r>
            <a:r>
              <a:rPr lang="en-US" altLang="ko-KR" baseline="0" dirty="0" smtClean="0"/>
              <a:t>90</a:t>
            </a:r>
            <a:r>
              <a:rPr lang="ko-KR" altLang="en-US" baseline="0" dirty="0" smtClean="0"/>
              <a:t>분 이내로 </a:t>
            </a:r>
            <a:r>
              <a:rPr lang="en-US" altLang="ko-KR" baseline="0" dirty="0" err="1" smtClean="0"/>
              <a:t>detecition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할 수 있게 됨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5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우리나라는 </a:t>
            </a:r>
            <a:r>
              <a:rPr lang="ko-KR" altLang="en-US" dirty="0" err="1" smtClean="0"/>
              <a:t>호흡기검체</a:t>
            </a:r>
            <a:r>
              <a:rPr lang="ko-KR" altLang="en-US" dirty="0" smtClean="0"/>
              <a:t> 획득 정도를 조사한 것은 없으며</a:t>
            </a:r>
            <a:endParaRPr lang="en-US" altLang="ko-KR" dirty="0" smtClean="0"/>
          </a:p>
          <a:p>
            <a:r>
              <a:rPr lang="en-US" altLang="ko-KR" dirty="0" smtClean="0"/>
              <a:t>HAP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pathogen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이</a:t>
            </a:r>
            <a:r>
              <a:rPr lang="ko-KR" altLang="en-US" dirty="0" smtClean="0"/>
              <a:t> 확인된 분포에 대한 비교가 있음</a:t>
            </a:r>
            <a:endParaRPr lang="en-US" altLang="ko-KR" dirty="0" smtClean="0"/>
          </a:p>
          <a:p>
            <a:r>
              <a:rPr lang="ko-KR" altLang="en-US" dirty="0" smtClean="0"/>
              <a:t>대부분이 객담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경기관흡인액과 같은 비침습적 호흡기 </a:t>
            </a:r>
            <a:r>
              <a:rPr lang="ko-KR" altLang="en-US" dirty="0" err="1" smtClean="0"/>
              <a:t>검체로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균주가</a:t>
            </a:r>
            <a:r>
              <a:rPr lang="ko-KR" altLang="en-US" dirty="0" smtClean="0"/>
              <a:t> 확인된 경우가 </a:t>
            </a:r>
            <a:r>
              <a:rPr lang="en-US" altLang="ko-KR" dirty="0" smtClean="0"/>
              <a:t>90%</a:t>
            </a:r>
            <a:r>
              <a:rPr lang="ko-KR" altLang="en-US" baseline="0" dirty="0" smtClean="0"/>
              <a:t> 에 육박하며</a:t>
            </a:r>
            <a:endParaRPr lang="en-US" altLang="ko-KR" baseline="0" dirty="0" smtClean="0"/>
          </a:p>
          <a:p>
            <a:r>
              <a:rPr lang="en-US" altLang="ko-KR" baseline="0" dirty="0" smtClean="0"/>
              <a:t>Bronchoscopy </a:t>
            </a:r>
            <a:r>
              <a:rPr lang="ko-KR" altLang="en-US" baseline="0" dirty="0" smtClean="0"/>
              <a:t>를 이용한 하기도 </a:t>
            </a:r>
            <a:r>
              <a:rPr lang="ko-KR" altLang="en-US" baseline="0" dirty="0" err="1" smtClean="0"/>
              <a:t>검체로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균주가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확이뇐</a:t>
            </a:r>
            <a:r>
              <a:rPr lang="ko-KR" altLang="en-US" baseline="0" dirty="0" smtClean="0"/>
              <a:t> 경우는 </a:t>
            </a:r>
            <a:r>
              <a:rPr lang="en-US" altLang="ko-KR" baseline="0" dirty="0" smtClean="0"/>
              <a:t>10% </a:t>
            </a:r>
            <a:r>
              <a:rPr lang="ko-KR" altLang="en-US" baseline="0" dirty="0" smtClean="0"/>
              <a:t>미만으로 </a:t>
            </a:r>
            <a:endParaRPr lang="en-US" altLang="ko-KR" baseline="0" dirty="0" smtClean="0"/>
          </a:p>
          <a:p>
            <a:r>
              <a:rPr lang="en-US" altLang="ko-KR" baseline="0" dirty="0" smtClean="0"/>
              <a:t>Non-invasive strategy </a:t>
            </a:r>
            <a:r>
              <a:rPr lang="ko-KR" altLang="en-US" baseline="0" dirty="0" smtClean="0"/>
              <a:t>가 흔한 것을 역으로 생각해 볼 수 있음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28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GNB</a:t>
            </a:r>
            <a:r>
              <a:rPr lang="ko-KR" altLang="en-US" dirty="0" smtClean="0"/>
              <a:t>에 대한 </a:t>
            </a:r>
            <a:r>
              <a:rPr lang="en-US" altLang="ko-KR" dirty="0" smtClean="0"/>
              <a:t>Delayed appropriate therapy </a:t>
            </a:r>
            <a:r>
              <a:rPr lang="ko-KR" altLang="en-US" dirty="0" smtClean="0"/>
              <a:t>가 </a:t>
            </a:r>
            <a:r>
              <a:rPr lang="en-US" altLang="ko-KR" dirty="0" smtClean="0"/>
              <a:t>46.2%</a:t>
            </a:r>
          </a:p>
          <a:p>
            <a:r>
              <a:rPr lang="en-US" altLang="ko-KR" dirty="0" smtClean="0"/>
              <a:t>-&gt;~70% increase in LOS, a ~65% increase in total in-hospital costs, and a ~20% increase in the risk of in-hospital mortality</a:t>
            </a:r>
          </a:p>
          <a:p>
            <a:r>
              <a:rPr lang="ko-KR" altLang="en-US" dirty="0" smtClean="0"/>
              <a:t>그렇다고 초기 </a:t>
            </a:r>
            <a:r>
              <a:rPr lang="en-US" altLang="ko-KR" dirty="0" smtClean="0"/>
              <a:t>empirical</a:t>
            </a:r>
            <a:r>
              <a:rPr lang="en-US" altLang="ko-KR" baseline="0" dirty="0" smtClean="0"/>
              <a:t> therapy </a:t>
            </a:r>
            <a:r>
              <a:rPr lang="ko-KR" altLang="en-US" baseline="0" dirty="0" smtClean="0"/>
              <a:t>시 항생제를 과도하게 사용하면 내성 발현 증가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항생제 연관 부작용 등의 문제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76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항생제 </a:t>
            </a:r>
            <a:r>
              <a:rPr lang="en-US" altLang="ko-KR" dirty="0" smtClean="0"/>
              <a:t>regimen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을 결정하는 인자는 </a:t>
            </a:r>
            <a:r>
              <a:rPr lang="en-US" altLang="ko-KR" baseline="0" dirty="0" smtClean="0"/>
              <a:t>MDR risk factor 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septic shock </a:t>
            </a:r>
            <a:r>
              <a:rPr lang="ko-KR" altLang="en-US" baseline="0" dirty="0" smtClean="0"/>
              <a:t>으로 대표되는 </a:t>
            </a:r>
            <a:r>
              <a:rPr lang="en-US" altLang="ko-KR" baseline="0" dirty="0" smtClean="0"/>
              <a:t>severity </a:t>
            </a:r>
            <a:r>
              <a:rPr lang="ko-KR" altLang="en-US" baseline="0" dirty="0" smtClean="0"/>
              <a:t>정도에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의해 결정됩니다</a:t>
            </a:r>
            <a:r>
              <a:rPr lang="en-US" altLang="ko-KR" baseline="0" dirty="0" smtClean="0"/>
              <a:t>.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1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Piperacillin/</a:t>
            </a:r>
            <a:r>
              <a:rPr lang="en-US" altLang="ko-KR" dirty="0" err="1" smtClean="0"/>
              <a:t>tazobactam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을 가장 많이 사용하며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병합치료의</a:t>
            </a:r>
            <a:r>
              <a:rPr lang="ko-KR" altLang="en-US" baseline="0" dirty="0" smtClean="0"/>
              <a:t> 비율은 </a:t>
            </a:r>
            <a:r>
              <a:rPr lang="en-US" altLang="ko-KR" baseline="0" dirty="0" smtClean="0"/>
              <a:t>50% </a:t>
            </a:r>
            <a:r>
              <a:rPr lang="ko-KR" altLang="en-US" baseline="0" dirty="0" smtClean="0"/>
              <a:t>정도입니다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Steroid </a:t>
            </a:r>
            <a:r>
              <a:rPr lang="ko-KR" altLang="en-US" baseline="0" dirty="0" smtClean="0"/>
              <a:t>는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초기 </a:t>
            </a:r>
            <a:r>
              <a:rPr lang="ko-KR" altLang="en-US" baseline="0" dirty="0" err="1" smtClean="0"/>
              <a:t>보조치료로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17% </a:t>
            </a:r>
            <a:r>
              <a:rPr lang="ko-KR" altLang="en-US" baseline="0" dirty="0" smtClean="0"/>
              <a:t>정도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사용되는 것으로 확인됩니다</a:t>
            </a:r>
            <a:r>
              <a:rPr lang="en-US" altLang="ko-KR" baseline="0" dirty="0" smtClean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53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다재내성균주에 대한 새로운 치료약제들의</a:t>
            </a:r>
            <a:r>
              <a:rPr lang="ko-KR" altLang="en-US" baseline="0" dirty="0" smtClean="0"/>
              <a:t> 등장으로 기존 항생제의 감수성을 평가하는 지표인 </a:t>
            </a:r>
            <a:r>
              <a:rPr lang="en-US" altLang="ko-KR" baseline="0" dirty="0" smtClean="0"/>
              <a:t>S, I, R</a:t>
            </a:r>
            <a:r>
              <a:rPr lang="ko-KR" altLang="en-US" baseline="0" dirty="0" smtClean="0"/>
              <a:t>의 개념도 </a:t>
            </a:r>
            <a:r>
              <a:rPr lang="ko-KR" altLang="en-US" baseline="0" dirty="0" err="1" smtClean="0"/>
              <a:t>유럽학회를</a:t>
            </a:r>
            <a:r>
              <a:rPr lang="ko-KR" altLang="en-US" baseline="0" dirty="0" smtClean="0"/>
              <a:t> 중심으로 변하게 되었습니다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이에 기존에 </a:t>
            </a:r>
            <a:r>
              <a:rPr lang="en-US" altLang="ko-KR" baseline="0" dirty="0" smtClean="0"/>
              <a:t>indeterminate </a:t>
            </a:r>
            <a:r>
              <a:rPr lang="ko-KR" altLang="en-US" baseline="0" dirty="0" smtClean="0"/>
              <a:t>로 표현되는 </a:t>
            </a:r>
            <a:r>
              <a:rPr lang="en-US" altLang="ko-KR" baseline="0" dirty="0" smtClean="0"/>
              <a:t>I</a:t>
            </a:r>
            <a:r>
              <a:rPr lang="ko-KR" altLang="en-US" baseline="0" dirty="0" smtClean="0"/>
              <a:t>는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감수성이 없다고 판단하였다면 </a:t>
            </a:r>
            <a:r>
              <a:rPr lang="en-US" altLang="ko-KR" baseline="0" dirty="0" smtClean="0"/>
              <a:t>EUCAST </a:t>
            </a:r>
            <a:r>
              <a:rPr lang="ko-KR" altLang="en-US" baseline="0" dirty="0" smtClean="0"/>
              <a:t>권고 사항으로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투여 용법을 조정하거나 약물에 대한 노출 증가 시 치료 성공 가능성이 높은 경우로 재설정 하였습니다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병원에서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colistin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경우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antibiogram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표시되지 않거나 되더라도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표현되는 경우를 뜻합니다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2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정의에 변화 없음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서양은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pathogen </a:t>
            </a:r>
            <a:r>
              <a:rPr lang="en-US" altLang="ko-KR" baseline="0" dirty="0" err="1" smtClean="0"/>
              <a:t>dectection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이 안되는 경우가 </a:t>
            </a:r>
            <a:r>
              <a:rPr lang="en-US" altLang="ko-KR" baseline="0" dirty="0" smtClean="0"/>
              <a:t>60%</a:t>
            </a:r>
            <a:r>
              <a:rPr lang="ko-KR" altLang="en-US" baseline="0" dirty="0" smtClean="0"/>
              <a:t>로 가장 많고 </a:t>
            </a:r>
            <a:endParaRPr lang="en-US" altLang="ko-KR" baseline="0" dirty="0" smtClean="0"/>
          </a:p>
          <a:p>
            <a:r>
              <a:rPr lang="ko-KR" altLang="en-US" baseline="0" dirty="0" smtClean="0"/>
              <a:t>동양은 </a:t>
            </a:r>
            <a:r>
              <a:rPr lang="en-US" altLang="ko-KR" baseline="0" dirty="0" smtClean="0"/>
              <a:t>bacteria </a:t>
            </a:r>
            <a:r>
              <a:rPr lang="ko-KR" altLang="en-US" baseline="0" dirty="0" smtClean="0"/>
              <a:t>가 차지하는 비율이 </a:t>
            </a:r>
            <a:r>
              <a:rPr lang="en-US" altLang="ko-KR" baseline="0" dirty="0" smtClean="0"/>
              <a:t>40~60%</a:t>
            </a:r>
            <a:r>
              <a:rPr lang="ko-KR" altLang="en-US" baseline="0" dirty="0" smtClean="0"/>
              <a:t>로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가장 많다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6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항원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항체 검출과 같은 면역학적 분석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표적 분자 방법 등 진단 기술의 발전에도 다양한 샘플 유형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이전 항생제 사용 또는 제한된 검사 민감도로 인해 최대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70%)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pathogen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식별하지 못한 경우가 생겨 이전과 큰 차이를 보이지 않습니다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1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패널은 때때로 불확실한 병원성을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검출하기도 하고 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 resistance 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resistance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사이의 불일치를 가진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organism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감지하기 때문에 결과 해석을 복잡하게 만듭니다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코로나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팬데믹으로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인해 이러한 플랫폼의 채택이 가속화되면서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바이러스의 역할이 이전에 비해 명확해졌습니다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6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반정량적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박테리아 분석을 위해 ≥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altLang="ko-KR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/mL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컷오프가 적용되었습니다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패널은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집락화와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실제 감염을 구별하는 데 도움이 되는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반정량적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(semi-quantitatively)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세균과 정성적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(qualitative)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atypical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bacteria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및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바이러스를 검출합니다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식약처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인증 통과 </a:t>
            </a:r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도입현황은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파악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4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COVID-19 </a:t>
            </a:r>
            <a:r>
              <a:rPr lang="ko-KR" altLang="en-US" dirty="0" err="1"/>
              <a:t>팬더믹</a:t>
            </a:r>
            <a:r>
              <a:rPr lang="ko-KR" altLang="en-US" dirty="0"/>
              <a:t> 이후로 </a:t>
            </a:r>
            <a:r>
              <a:rPr lang="en-US" altLang="ko-KR" dirty="0"/>
              <a:t>normal respiratory microbiota </a:t>
            </a:r>
            <a:r>
              <a:rPr lang="ko-KR" altLang="en-US" dirty="0"/>
              <a:t>의 변화로 인한 </a:t>
            </a:r>
            <a:r>
              <a:rPr lang="en-US" altLang="ko-KR" dirty="0"/>
              <a:t>co-infection </a:t>
            </a:r>
            <a:r>
              <a:rPr lang="ko-KR" altLang="en-US" dirty="0"/>
              <a:t>균주의 변화</a:t>
            </a:r>
            <a:r>
              <a:rPr lang="en-US" altLang="ko-KR" dirty="0"/>
              <a:t>,</a:t>
            </a:r>
          </a:p>
          <a:p>
            <a:r>
              <a:rPr lang="en-US" dirty="0"/>
              <a:t>Laboratory technique </a:t>
            </a:r>
            <a:r>
              <a:rPr lang="ko-KR" altLang="en-US" dirty="0"/>
              <a:t>의 변화로 인해 </a:t>
            </a:r>
            <a:r>
              <a:rPr lang="en-US" altLang="ko-KR" dirty="0"/>
              <a:t>CAP</a:t>
            </a:r>
            <a:r>
              <a:rPr lang="ko-KR" altLang="en-US" dirty="0"/>
              <a:t>의 </a:t>
            </a:r>
            <a:r>
              <a:rPr lang="ko-KR" altLang="en-US" dirty="0" err="1"/>
              <a:t>호발</a:t>
            </a:r>
            <a:r>
              <a:rPr lang="ko-KR" altLang="en-US" dirty="0"/>
              <a:t> 균주의 </a:t>
            </a:r>
            <a:r>
              <a:rPr lang="en-US" altLang="ko-KR" dirty="0"/>
              <a:t>incidence </a:t>
            </a:r>
            <a:r>
              <a:rPr lang="ko-KR" altLang="en-US" dirty="0"/>
              <a:t>의 차이가 보고됨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연구마다 상이하고 같은 환자에서 </a:t>
            </a:r>
            <a:r>
              <a:rPr lang="ko-KR" altLang="en-US" dirty="0" err="1" smtClean="0"/>
              <a:t>원인균</a:t>
            </a:r>
            <a:r>
              <a:rPr lang="ko-KR" altLang="en-US" dirty="0" smtClean="0"/>
              <a:t> 분리 정도가 </a:t>
            </a:r>
            <a:r>
              <a:rPr lang="en-US" altLang="ko-KR" dirty="0" smtClean="0"/>
              <a:t>2~3</a:t>
            </a:r>
            <a:r>
              <a:rPr lang="ko-KR" altLang="en-US" dirty="0" smtClean="0"/>
              <a:t>개인 경우를 포함해 실제 </a:t>
            </a:r>
            <a:r>
              <a:rPr lang="en-US" altLang="ko-KR" dirty="0" smtClean="0"/>
              <a:t>CAP</a:t>
            </a:r>
            <a:r>
              <a:rPr lang="ko-KR" altLang="en-US" dirty="0" smtClean="0"/>
              <a:t>로 입원치료를 한 성인 환자에서 </a:t>
            </a:r>
            <a:r>
              <a:rPr lang="ko-KR" altLang="en-US" dirty="0" err="1" smtClean="0"/>
              <a:t>원인균이</a:t>
            </a:r>
            <a:r>
              <a:rPr lang="ko-KR" altLang="en-US" dirty="0" smtClean="0"/>
              <a:t> 분리되는 경우는 적게는 </a:t>
            </a:r>
            <a:r>
              <a:rPr lang="en-US" altLang="ko-KR" dirty="0" smtClean="0"/>
              <a:t>20% </a:t>
            </a:r>
            <a:r>
              <a:rPr lang="ko-KR" altLang="en-US" dirty="0" smtClean="0"/>
              <a:t>에서</a:t>
            </a:r>
            <a:r>
              <a:rPr lang="en-US" altLang="ko-KR" dirty="0" smtClean="0"/>
              <a:t> </a:t>
            </a:r>
            <a:r>
              <a:rPr lang="ko-KR" altLang="en-US" dirty="0" smtClean="0"/>
              <a:t>많게는 </a:t>
            </a:r>
            <a:r>
              <a:rPr lang="en-US" altLang="ko-KR" dirty="0" smtClean="0"/>
              <a:t>50%</a:t>
            </a:r>
            <a:r>
              <a:rPr lang="ko-KR" altLang="en-US" dirty="0" smtClean="0"/>
              <a:t>로 확인되고 있습니다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5958-DE6C-428B-AFFF-B70A01F90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9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9B6BF0-4E68-42AC-86F6-7A9C904F8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0150693-35FE-484A-8249-45A4EDE85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0BB2A4-BB8E-4787-A64E-3E51B8E2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E50EB2-0681-4AAE-A82C-592B444F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C2EB69-5F67-4046-93D8-8ED76347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250838-A443-4E67-9D1C-E2CA3ABC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9C10BB8-4DCF-4934-8A1D-363CEDA35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363C68C-D437-464F-BF74-05D19EC97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9A5559-4F88-4DEC-9D75-5BC3DCF1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33940E-BB49-4A87-943F-20294C06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4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EA5A93F-4F12-4C99-B921-E5DE5FD6E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1F846CF-0331-4FBD-AA1F-A98ABF7F1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60FBC8-DC69-45D1-BDED-92924CD8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0EDA37-603B-4576-AF36-5635261B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B109D8-C755-49A9-BC1A-F4477296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3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F76865-DA89-40DF-A4DC-2F0C41D1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BD4D43-AB4C-4AD3-AA76-86C4A3317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7BB15F-FEC7-4F67-A34B-E8FBD386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E71B77-4312-4706-85D1-51B4224F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41BCE0-ACBD-43FB-A7A9-ED34BC406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E7AAC3-3A02-4386-BA5A-7D1E1749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08C102D-168F-4CF8-AC9B-105757DF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84F061-D58C-4198-9A42-C15259C1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D7859-02B6-4FAF-9F07-4B9EC12F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6362B3-3342-45C2-AF3A-0D39F2BD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4577CC-34B5-4E92-B4CE-FFFADE8D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A8A4EB-5CAA-4A4A-BB4C-029A06D98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66C98AE-E4A9-47BD-B2B4-6342BAAEF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68B0B3E-BAA5-47FD-B723-9946333F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A315D26-B5DD-48FE-9B99-86E37B50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4E8E8C-9681-46B8-B581-D40084A1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CB469C-C78E-4EB8-B644-93BC83AC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96B722-FF2E-46A8-ADA0-5B9B53947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F593553-15C3-48DA-BF10-D040C9AF9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C8489CF-C71C-4BA6-9BF3-E56FBC439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E7AF2F0-2C16-415C-A018-09C879C74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4126347-357D-407B-85DA-37769086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CECC8E0-370F-4C69-A49F-A8200570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D65AFA3-7233-4587-9FF3-44A7E33D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8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4BB51E-BB08-4F0C-BEB0-ECAF48F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A78F4EC-14CA-4789-8F95-91DEA1FA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B7ABD48-D16A-4DED-A192-1B025F14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254A400-B49B-4D4E-9CA9-C1896FDE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3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E611F61-382D-4215-95A0-315DD8F3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CE75E9A-9228-4788-9265-0E46EC95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DEBAC6-9399-424A-89E4-BFED2AAB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88A1E9-7BAB-46F6-A683-3C100833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AA29AFE-A79C-4242-B38D-C2FDF0110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2FEDB0-04D4-4C70-B47D-265013A39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85D4B-24E8-4EEE-8C4E-19A65C79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1CB7BFF-4CB4-42EB-9669-C32F56E8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7F91E5E-D778-4F0D-B694-7C186742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FF16EF-C9AC-4B1B-A0D9-C146EF72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0E752AF-5027-43FA-B3D4-53665DA39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1CEDB2F-97F5-46E4-9F58-DC71D7812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721CFA8-2E30-4442-8AE7-EB937028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A98499A-8920-4D4A-BAFE-7C1A56AC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5827DE-96F4-44BA-9CE6-6B704E98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E90C024-0823-4C96-A4C5-1B1A3ED8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6E0BF2-5DB4-4B7B-BF52-FAADC788F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BDCDBB9-3E9B-4F48-9A83-BE775790C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B953-6E1A-45F2-8F2D-7FF9345194E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1670C7-17F5-4EF3-86A4-040E3C452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E55591-7AE8-4113-854E-5ECE8DDD6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332A-B47C-4BBF-B040-BD583543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9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7EDF85-DC1D-4875-9A84-57124597E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6463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Update management of CAP/HAP</a:t>
            </a:r>
            <a:endParaRPr lang="en-US" b="1" dirty="0">
              <a:latin typeface="+mn-lt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7AD35CD-224D-4929-BC76-07F07CD9D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9538"/>
            <a:ext cx="9144000" cy="26463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/>
              <a:t>Park </a:t>
            </a:r>
            <a:r>
              <a:rPr lang="en-US" altLang="ko-KR" sz="3600" b="1" dirty="0" err="1"/>
              <a:t>C</a:t>
            </a:r>
            <a:r>
              <a:rPr lang="en-US" altLang="ko-KR" sz="3600" b="1" dirty="0" err="1" smtClean="0"/>
              <a:t>hul</a:t>
            </a:r>
            <a:r>
              <a:rPr lang="en-US" altLang="ko-KR" sz="3600" b="1" dirty="0" smtClean="0"/>
              <a:t>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Clinical Associate Professor, Division </a:t>
            </a:r>
            <a:r>
              <a:rPr lang="en-US" altLang="ko-KR" dirty="0"/>
              <a:t>of Pulmonary and Critical Care </a:t>
            </a:r>
            <a:r>
              <a:rPr lang="en-US" altLang="ko-KR" dirty="0" smtClean="0"/>
              <a:t>Medicine, Department </a:t>
            </a:r>
            <a:r>
              <a:rPr lang="en-US" altLang="ko-KR" dirty="0"/>
              <a:t>of Internal </a:t>
            </a:r>
            <a:r>
              <a:rPr lang="en-US" altLang="ko-KR" dirty="0" smtClean="0"/>
              <a:t>Medicine, Ulsan </a:t>
            </a:r>
            <a:r>
              <a:rPr lang="en-US" altLang="ko-KR" dirty="0"/>
              <a:t>University </a:t>
            </a:r>
            <a:r>
              <a:rPr lang="en-US" altLang="ko-KR" dirty="0" smtClean="0"/>
              <a:t>Hospital</a:t>
            </a:r>
            <a:endParaRPr lang="ko-KR" altLang="ko-K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2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Prevalence pathogen of adult CAP in Korea</a:t>
            </a:r>
            <a:endParaRPr lang="ko-KR" altLang="en-US" b="1" dirty="0">
              <a:latin typeface="+mn-lt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186208"/>
              </p:ext>
            </p:extLst>
          </p:nvPr>
        </p:nvGraphicFramePr>
        <p:xfrm>
          <a:off x="122322" y="1700736"/>
          <a:ext cx="11947356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794">
                  <a:extLst>
                    <a:ext uri="{9D8B030D-6E8A-4147-A177-3AD203B41FA5}">
                      <a16:colId xmlns:a16="http://schemas.microsoft.com/office/drawing/2014/main" val="3279247998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3668801316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1268904792"/>
                    </a:ext>
                  </a:extLst>
                </a:gridCol>
                <a:gridCol w="1046747">
                  <a:extLst>
                    <a:ext uri="{9D8B030D-6E8A-4147-A177-3AD203B41FA5}">
                      <a16:colId xmlns:a16="http://schemas.microsoft.com/office/drawing/2014/main" val="1441687896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val="2456790828"/>
                    </a:ext>
                  </a:extLst>
                </a:gridCol>
                <a:gridCol w="1046747">
                  <a:extLst>
                    <a:ext uri="{9D8B030D-6E8A-4147-A177-3AD203B41FA5}">
                      <a16:colId xmlns:a16="http://schemas.microsoft.com/office/drawing/2014/main" val="4026241004"/>
                    </a:ext>
                  </a:extLst>
                </a:gridCol>
                <a:gridCol w="1094874">
                  <a:extLst>
                    <a:ext uri="{9D8B030D-6E8A-4147-A177-3AD203B41FA5}">
                      <a16:colId xmlns:a16="http://schemas.microsoft.com/office/drawing/2014/main" val="77424603"/>
                    </a:ext>
                  </a:extLst>
                </a:gridCol>
                <a:gridCol w="1022684">
                  <a:extLst>
                    <a:ext uri="{9D8B030D-6E8A-4147-A177-3AD203B41FA5}">
                      <a16:colId xmlns:a16="http://schemas.microsoft.com/office/drawing/2014/main" val="1232043965"/>
                    </a:ext>
                  </a:extLst>
                </a:gridCol>
                <a:gridCol w="1132973">
                  <a:extLst>
                    <a:ext uri="{9D8B030D-6E8A-4147-A177-3AD203B41FA5}">
                      <a16:colId xmlns:a16="http://schemas.microsoft.com/office/drawing/2014/main" val="1559321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/>
                        <a:t>Jeong</a:t>
                      </a:r>
                      <a:r>
                        <a:rPr lang="en-US" altLang="ko-KR" sz="1400" dirty="0" smtClean="0"/>
                        <a:t> et al.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2013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/>
                        <a:t>Seoung</a:t>
                      </a:r>
                      <a:r>
                        <a:rPr lang="en-US" altLang="ko-KR" sz="1400" dirty="0" smtClean="0"/>
                        <a:t> et al.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2014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Chong et al. 2010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Choi</a:t>
                      </a:r>
                      <a:r>
                        <a:rPr lang="en-US" altLang="ko-KR" sz="1400" baseline="0" dirty="0" smtClean="0"/>
                        <a:t> et al. 2015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 smtClean="0"/>
                        <a:t>Yoo</a:t>
                      </a:r>
                      <a:r>
                        <a:rPr lang="en-US" altLang="ko-KR" sz="1400" dirty="0" smtClean="0"/>
                        <a:t> et al. 2013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Kim</a:t>
                      </a:r>
                      <a:r>
                        <a:rPr lang="en-US" altLang="ko-KR" sz="1400" baseline="0" dirty="0" smtClean="0"/>
                        <a:t> et al. 2014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Kang et al. 2017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Jeon et</a:t>
                      </a:r>
                      <a:r>
                        <a:rPr lang="en-US" altLang="ko-KR" sz="1400" baseline="0" dirty="0" smtClean="0"/>
                        <a:t> al. 2011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985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>
                          <a:latin typeface="+mn-lt"/>
                        </a:rPr>
                        <a:t>환자수</a:t>
                      </a:r>
                      <a:endParaRPr lang="en-US" altLang="ko-KR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519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275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619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2221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693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456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212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175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846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err="1" smtClean="0">
                          <a:latin typeface="+mn-lt"/>
                        </a:rPr>
                        <a:t>원인균</a:t>
                      </a:r>
                      <a:r>
                        <a:rPr lang="ko-KR" altLang="en-US" b="1" dirty="0" smtClean="0">
                          <a:latin typeface="+mn-lt"/>
                        </a:rPr>
                        <a:t> </a:t>
                      </a:r>
                      <a:r>
                        <a:rPr lang="ko-KR" altLang="en-US" b="1" dirty="0" err="1" smtClean="0">
                          <a:latin typeface="+mn-lt"/>
                        </a:rPr>
                        <a:t>분리수</a:t>
                      </a:r>
                      <a:r>
                        <a:rPr lang="ko-KR" altLang="en-US" b="1" dirty="0" smtClean="0">
                          <a:latin typeface="+mn-lt"/>
                        </a:rPr>
                        <a:t> </a:t>
                      </a:r>
                      <a:endParaRPr lang="ko-KR" altLang="en-US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131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568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191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250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63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3258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err="1" smtClean="0">
                          <a:latin typeface="+mn-lt"/>
                        </a:rPr>
                        <a:t>그람양성균</a:t>
                      </a:r>
                      <a:endParaRPr lang="ko-KR" altLang="en-US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153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600" i="1" dirty="0" smtClean="0"/>
                        <a:t>Streptococcus</a:t>
                      </a:r>
                      <a:r>
                        <a:rPr lang="en-US" altLang="ko-KR" sz="1600" i="1" baseline="0" dirty="0" smtClean="0"/>
                        <a:t> pneumonia</a:t>
                      </a:r>
                      <a:endParaRPr lang="ko-KR" alt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59 (48.4)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44 (41.9)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52 (39.7)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276 (48.6)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51 (26.7)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88 (35.2)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43 (69.4)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21 (33.3)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811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600" i="1" dirty="0" smtClean="0"/>
                        <a:t>Staphylococcus aureus</a:t>
                      </a:r>
                      <a:endParaRPr lang="ko-KR" alt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13 (10.7)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 (9.5)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 (6.1)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109 (19.2)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21 (11.0)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 (2.0)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 (12.9)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9 (14.3)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585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600" i="1" dirty="0" smtClean="0"/>
                        <a:t>Streptococcus</a:t>
                      </a:r>
                      <a:r>
                        <a:rPr lang="en-US" altLang="ko-KR" sz="1600" dirty="0" smtClean="0"/>
                        <a:t> species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 (6.6)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 (4.8)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 (0.8)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9 (1.6)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 (2.6)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 (2.0)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-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-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400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err="1" smtClean="0"/>
                        <a:t>그람음성균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7599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600" i="1" dirty="0" err="1" smtClean="0"/>
                        <a:t>Klebsiella</a:t>
                      </a:r>
                      <a:r>
                        <a:rPr lang="en-US" altLang="ko-KR" sz="1600" i="1" baseline="0" dirty="0" smtClean="0"/>
                        <a:t> pneumonia</a:t>
                      </a:r>
                      <a:endParaRPr lang="ko-KR" alt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14 (11.5)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6 (5.7)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26 (19.8)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105 (18.5)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17 (8.9)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7 (2.8)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 (4.8)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13 (20.6)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9799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600" i="1" dirty="0" smtClean="0"/>
                        <a:t>Pseudomonas aeruginosa</a:t>
                      </a:r>
                      <a:endParaRPr lang="ko-KR" alt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11 (9.0)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 (9.5)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11 (8.4)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83 (14.6)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22 (11.5)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 (0.8)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 (3.2)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 (6.3)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0261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600" i="1" dirty="0" err="1" smtClean="0"/>
                        <a:t>Haemophilus</a:t>
                      </a:r>
                      <a:r>
                        <a:rPr lang="en-US" altLang="ko-KR" sz="1600" i="1" baseline="0" dirty="0" smtClean="0"/>
                        <a:t> </a:t>
                      </a:r>
                      <a:r>
                        <a:rPr lang="en-US" altLang="ko-KR" sz="1600" i="1" baseline="0" dirty="0" err="1" smtClean="0"/>
                        <a:t>influenzae</a:t>
                      </a:r>
                      <a:endParaRPr lang="ko-KR" alt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7 (5.7)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 (1.0)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 (0.8)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105 (18.5)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 (2.5)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 (2.0)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7 (11.3)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7 (11.1)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016713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22322" y="3332747"/>
            <a:ext cx="11947356" cy="324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22322" y="4812631"/>
            <a:ext cx="11947356" cy="324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22322" y="2218082"/>
            <a:ext cx="11947356" cy="741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형 설명선 9"/>
          <p:cNvSpPr/>
          <p:nvPr/>
        </p:nvSpPr>
        <p:spPr>
          <a:xfrm>
            <a:off x="493295" y="1239253"/>
            <a:ext cx="2442410" cy="978829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62525" y="1446817"/>
            <a:ext cx="168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/>
              <a:t>2</a:t>
            </a:r>
            <a:r>
              <a:rPr lang="en-US" altLang="ko-KR" sz="3200" b="1" dirty="0" smtClean="0"/>
              <a:t>0~50%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001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541421"/>
            <a:ext cx="11125200" cy="920667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Antibiotic Resistance of </a:t>
            </a:r>
            <a:r>
              <a:rPr lang="en-US" altLang="ko-KR" b="1" dirty="0" err="1" smtClean="0">
                <a:latin typeface="+mn-lt"/>
              </a:rPr>
              <a:t>S.pneumonia</a:t>
            </a:r>
            <a:r>
              <a:rPr lang="en-US" altLang="ko-KR" b="1" dirty="0" smtClean="0">
                <a:latin typeface="+mn-lt"/>
              </a:rPr>
              <a:t> in Korea</a:t>
            </a:r>
            <a:endParaRPr lang="ko-KR" altLang="en-US" b="1" dirty="0">
              <a:latin typeface="+mn-lt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459440"/>
              </p:ext>
            </p:extLst>
          </p:nvPr>
        </p:nvGraphicFramePr>
        <p:xfrm>
          <a:off x="228600" y="1575880"/>
          <a:ext cx="11166642" cy="4904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553">
                  <a:extLst>
                    <a:ext uri="{9D8B030D-6E8A-4147-A177-3AD203B41FA5}">
                      <a16:colId xmlns:a16="http://schemas.microsoft.com/office/drawing/2014/main" val="3786449169"/>
                    </a:ext>
                  </a:extLst>
                </a:gridCol>
                <a:gridCol w="1636294">
                  <a:extLst>
                    <a:ext uri="{9D8B030D-6E8A-4147-A177-3AD203B41FA5}">
                      <a16:colId xmlns:a16="http://schemas.microsoft.com/office/drawing/2014/main" val="2329057470"/>
                    </a:ext>
                  </a:extLst>
                </a:gridCol>
                <a:gridCol w="1612232">
                  <a:extLst>
                    <a:ext uri="{9D8B030D-6E8A-4147-A177-3AD203B41FA5}">
                      <a16:colId xmlns:a16="http://schemas.microsoft.com/office/drawing/2014/main" val="1163618698"/>
                    </a:ext>
                  </a:extLst>
                </a:gridCol>
                <a:gridCol w="1564105">
                  <a:extLst>
                    <a:ext uri="{9D8B030D-6E8A-4147-A177-3AD203B41FA5}">
                      <a16:colId xmlns:a16="http://schemas.microsoft.com/office/drawing/2014/main" val="887310387"/>
                    </a:ext>
                  </a:extLst>
                </a:gridCol>
                <a:gridCol w="1479884">
                  <a:extLst>
                    <a:ext uri="{9D8B030D-6E8A-4147-A177-3AD203B41FA5}">
                      <a16:colId xmlns:a16="http://schemas.microsoft.com/office/drawing/2014/main" val="3714854381"/>
                    </a:ext>
                  </a:extLst>
                </a:gridCol>
                <a:gridCol w="1488574">
                  <a:extLst>
                    <a:ext uri="{9D8B030D-6E8A-4147-A177-3AD203B41FA5}">
                      <a16:colId xmlns:a16="http://schemas.microsoft.com/office/drawing/2014/main" val="2298776582"/>
                    </a:ext>
                  </a:extLst>
                </a:gridCol>
              </a:tblGrid>
              <a:tr h="43796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Kim et al. [18] 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Kim et al. [20] 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Kim et al. [19] 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Lee et al. [21] 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Torumkuney</a:t>
                      </a:r>
                      <a:r>
                        <a:rPr lang="en-US" altLang="ko-KR" sz="1200" dirty="0" smtClean="0"/>
                        <a:t> et al. [22] 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17835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연구기간</a:t>
                      </a:r>
                      <a:r>
                        <a:rPr lang="en-US" altLang="ko-KR" sz="1600" dirty="0" smtClean="0"/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2008-2009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1997-2008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2013-2015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1996-2008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2012-2014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634996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err="1" smtClean="0"/>
                        <a:t>균주</a:t>
                      </a:r>
                      <a:r>
                        <a:rPr lang="ko-KR" altLang="en-US" sz="1600" dirty="0" smtClean="0"/>
                        <a:t> 수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327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208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805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386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85 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781470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항생제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342654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Penicillin</a:t>
                      </a:r>
                      <a:r>
                        <a:rPr lang="en-US" altLang="ko-KR" sz="1600" baseline="0" dirty="0" smtClean="0"/>
                        <a:t> (%)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0.3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3.4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8.3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3.6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3.5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144628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Amoxicillin/</a:t>
                      </a:r>
                      <a:r>
                        <a:rPr lang="en-US" altLang="ko-KR" sz="1600" dirty="0" err="1" smtClean="0"/>
                        <a:t>clavulanate</a:t>
                      </a:r>
                      <a:r>
                        <a:rPr lang="en-US" altLang="ko-KR" sz="1600" dirty="0" smtClean="0"/>
                        <a:t> </a:t>
                      </a:r>
                      <a:r>
                        <a:rPr lang="en-US" altLang="ko-KR" sz="1600" baseline="0" dirty="0" smtClean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18.7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2.4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026218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Ceftriaxone </a:t>
                      </a:r>
                      <a:r>
                        <a:rPr lang="en-US" altLang="ko-KR" sz="1600" baseline="0" dirty="0" smtClean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1.9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0.5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7.8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10.4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8.2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922195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</a:rPr>
                        <a:t>Erythromycin</a:t>
                      </a:r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</a:rPr>
                        <a:t> (%)</a:t>
                      </a:r>
                      <a:endParaRPr lang="ko-KR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77.7</a:t>
                      </a:r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80.9</a:t>
                      </a:r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74.9</a:t>
                      </a:r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81.2</a:t>
                      </a:r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954050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</a:rPr>
                        <a:t>Azithromycin </a:t>
                      </a:r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</a:rPr>
                        <a:t>(%)</a:t>
                      </a:r>
                      <a:endParaRPr lang="ko-KR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73.1</a:t>
                      </a:r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78.8</a:t>
                      </a:r>
                      <a:endParaRPr lang="ko-KR" alt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58094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Levofloxacin</a:t>
                      </a:r>
                      <a:r>
                        <a:rPr lang="en-US" altLang="ko-KR" sz="1600" baseline="0" dirty="0" smtClean="0"/>
                        <a:t> (%)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4.6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1.9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9.2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0.8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8.2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548770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 smtClean="0"/>
                        <a:t>Moxifloxacin</a:t>
                      </a:r>
                      <a:r>
                        <a:rPr lang="en-US" altLang="ko-KR" sz="1600" dirty="0" smtClean="0"/>
                        <a:t> </a:t>
                      </a:r>
                      <a:r>
                        <a:rPr lang="en-US" altLang="ko-KR" sz="1600" baseline="0" dirty="0" smtClean="0"/>
                        <a:t>(%)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0.9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1.0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906066"/>
                  </a:ext>
                </a:extLst>
              </a:tr>
              <a:tr h="404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Clindamycin</a:t>
                      </a:r>
                      <a:r>
                        <a:rPr lang="en-US" altLang="ko-KR" sz="1600" baseline="0" dirty="0" smtClean="0"/>
                        <a:t> (%)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68.2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68.2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67.1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784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06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err="1">
                <a:latin typeface="+mn-lt"/>
              </a:rPr>
              <a:t>Aetiologic</a:t>
            </a:r>
            <a:r>
              <a:rPr lang="en-US" altLang="ko-KR" sz="3600" b="1" dirty="0">
                <a:latin typeface="+mn-lt"/>
              </a:rPr>
              <a:t> Approach to CAP Using Imaging Techniques</a:t>
            </a:r>
            <a:endParaRPr lang="ko-KR" altLang="en-US" sz="3600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4887155" cy="435133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95" y="1839036"/>
            <a:ext cx="5758614" cy="4054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0664" y="6280484"/>
            <a:ext cx="475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J. Am. Acad. Physician </a:t>
            </a:r>
            <a:r>
              <a:rPr lang="en-US" altLang="ko-KR" sz="1200" dirty="0" smtClean="0"/>
              <a:t>Assist 2019;32:18–23</a:t>
            </a:r>
            <a:endParaRPr lang="en-US" altLang="ko-KR" sz="1200" dirty="0"/>
          </a:p>
          <a:p>
            <a:pPr algn="r"/>
            <a:r>
              <a:rPr lang="en-US" altLang="ko-KR" sz="1200" dirty="0" smtClean="0"/>
              <a:t>Medicine 2017; 96: </a:t>
            </a:r>
            <a:r>
              <a:rPr lang="en-US" altLang="ko-KR" sz="1200" dirty="0"/>
              <a:t>e5713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165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5326" y="365125"/>
            <a:ext cx="10848474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Severity index (Decision for site of treatment)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113" y="1690688"/>
            <a:ext cx="3376613" cy="256881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6" y="4259499"/>
            <a:ext cx="3200400" cy="23819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730" y="1648988"/>
            <a:ext cx="6238875" cy="34766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324" y="5228291"/>
            <a:ext cx="6107281" cy="1038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3642" y="6502932"/>
            <a:ext cx="4439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smtClean="0"/>
              <a:t>Chest 2022;161:927-936</a:t>
            </a:r>
            <a:r>
              <a:rPr lang="en-US" altLang="ko-KR" sz="1200" dirty="0"/>
              <a:t> 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427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b="1" dirty="0">
                <a:latin typeface="+mn-lt"/>
              </a:rPr>
              <a:t>Intensive Care Unit (ICU) Admission Criteria </a:t>
            </a:r>
            <a:r>
              <a:rPr lang="en-US" altLang="ko-KR" sz="3200" b="1" dirty="0" smtClean="0">
                <a:latin typeface="+mn-lt"/>
              </a:rPr>
              <a:t/>
            </a:r>
            <a:br>
              <a:rPr lang="en-US" altLang="ko-KR" sz="3200" b="1" dirty="0" smtClean="0">
                <a:latin typeface="+mn-lt"/>
              </a:rPr>
            </a:br>
            <a:r>
              <a:rPr lang="en-US" altLang="ko-KR" sz="3200" b="1" dirty="0" smtClean="0">
                <a:latin typeface="+mn-lt"/>
              </a:rPr>
              <a:t>and </a:t>
            </a:r>
            <a:r>
              <a:rPr lang="en-US" altLang="ko-KR" sz="3200" b="1" dirty="0">
                <a:latin typeface="+mn-lt"/>
              </a:rPr>
              <a:t>Clinical </a:t>
            </a:r>
            <a:r>
              <a:rPr lang="en-US" altLang="ko-KR" sz="3200" b="1" dirty="0" smtClean="0">
                <a:latin typeface="+mn-lt"/>
              </a:rPr>
              <a:t>Stability on</a:t>
            </a:r>
            <a:r>
              <a:rPr lang="ko-KR" altLang="en-US" sz="3200" b="1" dirty="0" smtClean="0">
                <a:latin typeface="+mn-lt"/>
              </a:rPr>
              <a:t> </a:t>
            </a:r>
            <a:r>
              <a:rPr lang="en-US" altLang="ko-KR" sz="3200" b="1" dirty="0" smtClean="0">
                <a:latin typeface="+mn-lt"/>
              </a:rPr>
              <a:t>CAP</a:t>
            </a:r>
            <a:endParaRPr lang="ko-KR" altLang="en-US" sz="3200" dirty="0">
              <a:latin typeface="+mn-lt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3100518"/>
              </p:ext>
            </p:extLst>
          </p:nvPr>
        </p:nvGraphicFramePr>
        <p:xfrm>
          <a:off x="292768" y="2246731"/>
          <a:ext cx="580323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3232">
                  <a:extLst>
                    <a:ext uri="{9D8B030D-6E8A-4147-A177-3AD203B41FA5}">
                      <a16:colId xmlns:a16="http://schemas.microsoft.com/office/drawing/2014/main" val="3743803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Major Criteria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Invasive Mechanical Ventilation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Septic Shock with the Need for Vasopressors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673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Minor Criteria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Respiratory rate ≥ 30 breaths/min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PaO2/FiO2 ≤ 250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Multi-lobar infiltrates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Confusion/disorientation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Uremia (BUN level ≥ 20 mg/</a:t>
                      </a:r>
                      <a:r>
                        <a:rPr lang="en-US" altLang="ko-KR" dirty="0" err="1" smtClean="0"/>
                        <a:t>dL</a:t>
                      </a:r>
                      <a:r>
                        <a:rPr lang="en-US" altLang="ko-KR" dirty="0" smtClean="0"/>
                        <a:t>)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Leukopenia (WBC count &lt; 4000 cells/mm3 ) Thrombocytopenia (platelet count &lt; 100,000 cells/mm3 ) Hypothermia (temperature &lt; 36 ◦C)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Hypotension requiring aggressive fluid resuscitation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70599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5642" y="1690688"/>
            <a:ext cx="46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ATS/IDSA intensive care unit admission criteria</a:t>
            </a:r>
            <a:endParaRPr lang="ko-KR" altLang="en-US" b="1" dirty="0"/>
          </a:p>
        </p:txBody>
      </p:sp>
      <p:sp>
        <p:nvSpPr>
          <p:cNvPr id="6" name="직사각형 5"/>
          <p:cNvSpPr/>
          <p:nvPr/>
        </p:nvSpPr>
        <p:spPr>
          <a:xfrm>
            <a:off x="8116891" y="1690688"/>
            <a:ext cx="247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Prognostic Scoring Tools</a:t>
            </a:r>
            <a:endParaRPr lang="ko-KR" altLang="en-US" b="1" dirty="0"/>
          </a:p>
        </p:txBody>
      </p:sp>
      <p:sp>
        <p:nvSpPr>
          <p:cNvPr id="7" name="직사각형 6"/>
          <p:cNvSpPr/>
          <p:nvPr/>
        </p:nvSpPr>
        <p:spPr>
          <a:xfrm>
            <a:off x="7067461" y="2125707"/>
            <a:ext cx="4385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/>
              <a:t>CURB-65 and Pneumonia Severity Index (PSI</a:t>
            </a:r>
            <a:r>
              <a:rPr lang="en-US" altLang="ko-KR" dirty="0" smtClean="0"/>
              <a:t>)</a:t>
            </a:r>
          </a:p>
          <a:p>
            <a:pPr algn="ctr"/>
            <a:r>
              <a:rPr lang="en-US" altLang="ko-KR" b="1" dirty="0"/>
              <a:t>SMART-COP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67461" y="6436895"/>
            <a:ext cx="4795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1200" dirty="0" smtClean="0"/>
              <a:t>Clin Infect Dis 2008;47:1363</a:t>
            </a:r>
            <a:endParaRPr lang="ko-KR" altLang="en-US" sz="12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37725"/>
            <a:ext cx="3468103" cy="325952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103" y="3207057"/>
            <a:ext cx="2560632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2663" y="353093"/>
            <a:ext cx="11790948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Recent update management of CAP in worldwide</a:t>
            </a:r>
            <a:endParaRPr lang="ko-KR" altLang="en-US" b="1" dirty="0">
              <a:latin typeface="+mn-lt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" y="2081212"/>
            <a:ext cx="5329990" cy="419927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741" y="2012280"/>
            <a:ext cx="5658131" cy="4337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280484"/>
            <a:ext cx="518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Am J </a:t>
            </a:r>
            <a:r>
              <a:rPr lang="en-US" altLang="ko-KR" sz="1200" dirty="0" err="1"/>
              <a:t>Respir</a:t>
            </a:r>
            <a:r>
              <a:rPr lang="en-US" altLang="ko-KR" sz="1200" dirty="0"/>
              <a:t> </a:t>
            </a:r>
            <a:r>
              <a:rPr lang="en-US" altLang="ko-KR" sz="1200" dirty="0" err="1"/>
              <a:t>Crit</a:t>
            </a:r>
            <a:r>
              <a:rPr lang="en-US" altLang="ko-KR" sz="1200" dirty="0"/>
              <a:t> Care Med. 2019 </a:t>
            </a:r>
            <a:r>
              <a:rPr lang="en-US" altLang="ko-KR" sz="1200" dirty="0" smtClean="0"/>
              <a:t>1;200(7</a:t>
            </a:r>
            <a:r>
              <a:rPr lang="en-US" altLang="ko-KR" sz="1200" dirty="0"/>
              <a:t>):</a:t>
            </a:r>
            <a:r>
              <a:rPr lang="en-US" altLang="ko-KR" sz="1200" dirty="0" smtClean="0"/>
              <a:t>e45-e67</a:t>
            </a:r>
            <a:r>
              <a:rPr lang="en-US" altLang="ko-KR" sz="1200" dirty="0"/>
              <a:t> </a:t>
            </a:r>
            <a:endParaRPr lang="fr-FR" altLang="ko-KR" sz="1200" dirty="0" smtClean="0"/>
          </a:p>
          <a:p>
            <a:pPr algn="r"/>
            <a:r>
              <a:rPr lang="fr-FR" altLang="ko-KR" sz="1200" dirty="0" smtClean="0"/>
              <a:t>Eur </a:t>
            </a:r>
            <a:r>
              <a:rPr lang="fr-FR" altLang="ko-KR" sz="1200" dirty="0"/>
              <a:t>Respir J. 2023 </a:t>
            </a:r>
            <a:r>
              <a:rPr lang="fr-FR" altLang="ko-KR" sz="1200" dirty="0" smtClean="0"/>
              <a:t>3;61(4</a:t>
            </a:r>
            <a:r>
              <a:rPr lang="fr-FR" altLang="ko-KR" sz="1200" dirty="0"/>
              <a:t>):</a:t>
            </a:r>
            <a:r>
              <a:rPr lang="fr-FR" altLang="ko-KR" sz="1200" dirty="0" smtClean="0"/>
              <a:t>2200735</a:t>
            </a:r>
            <a:endParaRPr lang="ko-KR" alt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13021" y="1502043"/>
            <a:ext cx="1720516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2019 ATS/IDSA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76080" y="1502043"/>
            <a:ext cx="1060425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2023 ERS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93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3347" y="353093"/>
            <a:ext cx="10515600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Recent update management of CAP in Korea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07" t="9581" b="3104"/>
          <a:stretch/>
        </p:blipFill>
        <p:spPr>
          <a:xfrm>
            <a:off x="673769" y="1816769"/>
            <a:ext cx="3741820" cy="41990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4056" t="2928" r="2991"/>
          <a:stretch/>
        </p:blipFill>
        <p:spPr>
          <a:xfrm>
            <a:off x="4547937" y="1816769"/>
            <a:ext cx="6340642" cy="43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 smtClean="0">
                <a:latin typeface="+mn-lt"/>
              </a:rPr>
              <a:t>Initial </a:t>
            </a:r>
            <a:r>
              <a:rPr lang="en-US" altLang="ko-KR" sz="4000" b="1" dirty="0">
                <a:latin typeface="+mn-lt"/>
              </a:rPr>
              <a:t>Treatment Strategies for patients with Community-acquired Pneumonia</a:t>
            </a:r>
            <a:endParaRPr lang="ko-KR" altLang="en-US" sz="4000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499"/>
          <a:stretch/>
        </p:blipFill>
        <p:spPr>
          <a:xfrm>
            <a:off x="838200" y="1943100"/>
            <a:ext cx="8235617" cy="4337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6621" y="6461598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 smtClean="0"/>
              <a:t>JAMA</a:t>
            </a:r>
            <a:r>
              <a:rPr lang="en-US" altLang="ko-KR" sz="1200" dirty="0"/>
              <a:t> </a:t>
            </a:r>
            <a:r>
              <a:rPr lang="en-US" altLang="ko-KR" sz="1200" dirty="0" smtClean="0"/>
              <a:t>2020;323:885–886</a:t>
            </a:r>
            <a:endParaRPr lang="ko-KR" alt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240253" y="2253409"/>
            <a:ext cx="24063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Diagnosis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40253" y="2911841"/>
            <a:ext cx="24063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Severity </a:t>
            </a:r>
            <a:r>
              <a:rPr lang="en-US" altLang="ko-KR" dirty="0" smtClean="0">
                <a:sym typeface="Wingdings" panose="05000000000000000000" pitchFamily="2" charset="2"/>
              </a:rPr>
              <a:t> site of care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40253" y="4406070"/>
            <a:ext cx="273116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Initial treatment strategy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05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0789" y="365125"/>
            <a:ext cx="11053011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Recommendation CAP management in </a:t>
            </a:r>
            <a:r>
              <a:rPr lang="en-US" altLang="ko-KR" b="1" dirty="0">
                <a:latin typeface="+mn-lt"/>
              </a:rPr>
              <a:t>K</a:t>
            </a:r>
            <a:r>
              <a:rPr lang="en-US" altLang="ko-KR" b="1" dirty="0" smtClean="0">
                <a:latin typeface="+mn-lt"/>
              </a:rPr>
              <a:t>orea</a:t>
            </a:r>
            <a:endParaRPr lang="ko-KR" altLang="en-US" b="1" dirty="0">
              <a:latin typeface="+mn-lt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50769"/>
          <a:stretch/>
        </p:blipFill>
        <p:spPr>
          <a:xfrm>
            <a:off x="144378" y="1552074"/>
            <a:ext cx="5450306" cy="4138864"/>
          </a:xfrm>
          <a:prstGeom prst="rect">
            <a:avLst/>
          </a:prstGeom>
        </p:spPr>
      </p:pic>
      <p:pic>
        <p:nvPicPr>
          <p:cNvPr id="7" name="내용 개체 틀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0171" b="11234"/>
          <a:stretch/>
        </p:blipFill>
        <p:spPr>
          <a:xfrm>
            <a:off x="5594685" y="1552074"/>
            <a:ext cx="6486524" cy="28274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b="83776"/>
          <a:stretch/>
        </p:blipFill>
        <p:spPr>
          <a:xfrm>
            <a:off x="5594684" y="4379494"/>
            <a:ext cx="6486525" cy="78522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959768" y="2965784"/>
            <a:ext cx="601580" cy="360947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2959767" y="1552074"/>
            <a:ext cx="1997243" cy="360947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9035715" y="1541883"/>
            <a:ext cx="1227222" cy="261518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34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0789" y="365125"/>
            <a:ext cx="11053011" cy="1325563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+mn-lt"/>
              </a:rPr>
              <a:t>Antibiotics treatment duration for CAP in adults patients</a:t>
            </a:r>
            <a:endParaRPr lang="ko-KR" altLang="en-US" sz="3600" b="1" dirty="0">
              <a:latin typeface="+mn-lt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690688"/>
            <a:ext cx="4844814" cy="40878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907" y="1423988"/>
            <a:ext cx="4254500" cy="22369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502900" y="2357790"/>
            <a:ext cx="13208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Mortality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55707" y="5888592"/>
            <a:ext cx="13208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Clinical cure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907" y="3812490"/>
            <a:ext cx="4254500" cy="24533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502900" y="4854510"/>
            <a:ext cx="132080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Relapse 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75500" y="6451600"/>
            <a:ext cx="501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err="1"/>
              <a:t>Antimicrob</a:t>
            </a:r>
            <a:r>
              <a:rPr lang="en-US" altLang="ko-KR" sz="1200" dirty="0"/>
              <a:t> Agents </a:t>
            </a:r>
            <a:r>
              <a:rPr lang="en-US" altLang="ko-KR" sz="1200" dirty="0" err="1" smtClean="0"/>
              <a:t>Chemother</a:t>
            </a:r>
            <a:r>
              <a:rPr lang="en-US" altLang="ko-KR" sz="1200" dirty="0" smtClean="0"/>
              <a:t> 2018 27;62:e00635-18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3886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1157" y="365125"/>
            <a:ext cx="11097127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Overview of Disease Management Approaches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747" y="2296821"/>
            <a:ext cx="5438775" cy="304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31" y="2296821"/>
            <a:ext cx="5294264" cy="3511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0821" y="6232358"/>
            <a:ext cx="4884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1200" dirty="0"/>
              <a:t>Front Pharmacol. </a:t>
            </a:r>
            <a:r>
              <a:rPr lang="fr-FR" altLang="ko-KR" sz="1200" dirty="0" smtClean="0"/>
              <a:t>2019 12;10:230</a:t>
            </a:r>
          </a:p>
          <a:p>
            <a:pPr algn="r"/>
            <a:r>
              <a:rPr lang="en-US" altLang="ko-KR" sz="1200" dirty="0"/>
              <a:t>Dis-Manage-Health-Outcomes </a:t>
            </a:r>
            <a:r>
              <a:rPr lang="en-US" altLang="ko-KR" sz="1200" dirty="0" smtClean="0"/>
              <a:t>2004 12: </a:t>
            </a:r>
            <a:r>
              <a:rPr lang="en-US" altLang="ko-KR" sz="1200" dirty="0"/>
              <a:t>299–326 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702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6546" y="179625"/>
            <a:ext cx="10515600" cy="1325563"/>
          </a:xfrm>
        </p:spPr>
        <p:txBody>
          <a:bodyPr/>
          <a:lstStyle/>
          <a:p>
            <a:r>
              <a:rPr lang="en-US" altLang="ko-KR" b="1" dirty="0" err="1" smtClean="0">
                <a:latin typeface="+mn-lt"/>
              </a:rPr>
              <a:t>Procalcitonin</a:t>
            </a:r>
            <a:r>
              <a:rPr lang="en-US" altLang="ko-KR" b="1" dirty="0" smtClean="0">
                <a:latin typeface="+mn-lt"/>
              </a:rPr>
              <a:t> 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623" y="2041525"/>
            <a:ext cx="5628077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500" y="1358900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PRORATA trial </a:t>
            </a:r>
            <a:endParaRPr lang="ko-KR" altLang="en-US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92" y="345678"/>
            <a:ext cx="4803108" cy="3112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040" y="3695698"/>
            <a:ext cx="4699460" cy="2697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5200" y="6492089"/>
            <a:ext cx="471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smtClean="0"/>
              <a:t>Lancet 2010 </a:t>
            </a:r>
            <a:r>
              <a:rPr lang="en-US" altLang="ko-KR" sz="1200" dirty="0"/>
              <a:t>6;375(9713):</a:t>
            </a:r>
            <a:r>
              <a:rPr lang="en-US" altLang="ko-KR" sz="1200" dirty="0" smtClean="0"/>
              <a:t>463-74</a:t>
            </a:r>
            <a:r>
              <a:rPr lang="en-US" altLang="ko-KR" sz="1200" dirty="0"/>
              <a:t> 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5317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300" y="276225"/>
            <a:ext cx="10515600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Role of steroid in CAP 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1800225"/>
            <a:ext cx="3060700" cy="43513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52" y="2532854"/>
            <a:ext cx="4471048" cy="28860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352" y="2532855"/>
            <a:ext cx="4067823" cy="28860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061200" y="6151563"/>
            <a:ext cx="513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smtClean="0"/>
              <a:t>Am </a:t>
            </a:r>
            <a:r>
              <a:rPr lang="en-US" altLang="ko-KR" sz="1200" dirty="0"/>
              <a:t>J </a:t>
            </a:r>
            <a:r>
              <a:rPr lang="en-US" altLang="ko-KR" sz="1200" dirty="0" err="1"/>
              <a:t>Respir</a:t>
            </a:r>
            <a:r>
              <a:rPr lang="en-US" altLang="ko-KR" sz="1200" dirty="0"/>
              <a:t> </a:t>
            </a:r>
            <a:r>
              <a:rPr lang="en-US" altLang="ko-KR" sz="1200" dirty="0" err="1"/>
              <a:t>Crit</a:t>
            </a:r>
            <a:r>
              <a:rPr lang="en-US" altLang="ko-KR" sz="1200" dirty="0"/>
              <a:t> Care </a:t>
            </a:r>
            <a:r>
              <a:rPr lang="en-US" altLang="ko-KR" sz="1200" dirty="0" smtClean="0"/>
              <a:t>Med </a:t>
            </a:r>
            <a:r>
              <a:rPr lang="en-US" altLang="ko-KR" sz="1200" dirty="0"/>
              <a:t>2005 </a:t>
            </a:r>
            <a:r>
              <a:rPr lang="en-US" altLang="ko-KR" sz="1200" dirty="0" smtClean="0"/>
              <a:t>1;171(3</a:t>
            </a:r>
            <a:r>
              <a:rPr lang="en-US" altLang="ko-KR" sz="1200" dirty="0"/>
              <a:t>):</a:t>
            </a:r>
            <a:r>
              <a:rPr lang="en-US" altLang="ko-KR" sz="1200" dirty="0" smtClean="0"/>
              <a:t>242-8</a:t>
            </a:r>
          </a:p>
          <a:p>
            <a:pPr algn="r"/>
            <a:r>
              <a:rPr lang="en-US" altLang="ko-KR" sz="1200" dirty="0" smtClean="0"/>
              <a:t>BMC </a:t>
            </a:r>
            <a:r>
              <a:rPr lang="en-US" altLang="ko-KR" sz="1200" dirty="0" err="1"/>
              <a:t>Pulm</a:t>
            </a:r>
            <a:r>
              <a:rPr lang="en-US" altLang="ko-KR" sz="1200" dirty="0"/>
              <a:t> </a:t>
            </a:r>
            <a:r>
              <a:rPr lang="en-US" altLang="ko-KR" sz="1200" dirty="0" smtClean="0"/>
              <a:t>Med </a:t>
            </a:r>
            <a:r>
              <a:rPr lang="en-US" altLang="ko-KR" sz="1200" dirty="0"/>
              <a:t>2023 </a:t>
            </a:r>
            <a:r>
              <a:rPr lang="en-US" altLang="ko-KR" sz="1200" dirty="0" smtClean="0"/>
              <a:t>11;23(1</a:t>
            </a:r>
            <a:r>
              <a:rPr lang="en-US" altLang="ko-KR" sz="1200" dirty="0"/>
              <a:t>):</a:t>
            </a:r>
            <a:r>
              <a:rPr lang="en-US" altLang="ko-KR" sz="1200" dirty="0" smtClean="0"/>
              <a:t>500</a:t>
            </a:r>
            <a:r>
              <a:rPr lang="en-US" altLang="ko-KR" sz="1200" dirty="0"/>
              <a:t> </a:t>
            </a:r>
            <a:endParaRPr lang="en-US" altLang="ko-KR" sz="1200" dirty="0" smtClean="0"/>
          </a:p>
          <a:p>
            <a:pPr algn="r"/>
            <a:r>
              <a:rPr lang="fr-FR" altLang="ko-KR" sz="1200" dirty="0" smtClean="0"/>
              <a:t>Lancet 2015 </a:t>
            </a:r>
            <a:r>
              <a:rPr lang="fr-FR" altLang="ko-KR" sz="1200" dirty="0"/>
              <a:t>18;385(9977):</a:t>
            </a:r>
            <a:r>
              <a:rPr lang="fr-FR" altLang="ko-KR" sz="1200" dirty="0" smtClean="0"/>
              <a:t>1511-8</a:t>
            </a:r>
            <a:r>
              <a:rPr lang="fr-FR" altLang="ko-KR" sz="1200" dirty="0"/>
              <a:t> 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89570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Risk </a:t>
            </a:r>
            <a:r>
              <a:rPr lang="en-US" altLang="ko-KR" b="1" dirty="0">
                <a:latin typeface="+mn-lt"/>
              </a:rPr>
              <a:t>factors related to readmission in CAP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914525"/>
            <a:ext cx="6477000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4300" y="6354763"/>
            <a:ext cx="445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 Ann Am </a:t>
            </a:r>
            <a:r>
              <a:rPr lang="en-US" altLang="ko-KR" sz="1200" dirty="0" err="1"/>
              <a:t>Thorac</a:t>
            </a:r>
            <a:r>
              <a:rPr lang="en-US" altLang="ko-KR" sz="1200" dirty="0"/>
              <a:t> </a:t>
            </a:r>
            <a:r>
              <a:rPr lang="en-US" altLang="ko-KR" sz="1200" dirty="0" err="1" smtClean="0"/>
              <a:t>Soc</a:t>
            </a:r>
            <a:r>
              <a:rPr lang="en-US" altLang="ko-KR" sz="1200" dirty="0" smtClean="0"/>
              <a:t> 2014;11(7</a:t>
            </a:r>
            <a:r>
              <a:rPr lang="en-US" altLang="ko-KR" sz="1200" dirty="0"/>
              <a:t>):</a:t>
            </a:r>
            <a:r>
              <a:rPr lang="en-US" altLang="ko-KR" sz="1200" dirty="0" smtClean="0"/>
              <a:t>1091-100</a:t>
            </a:r>
          </a:p>
          <a:p>
            <a:pPr algn="r"/>
            <a:r>
              <a:rPr lang="fr-FR" altLang="ko-KR" sz="1200" dirty="0" smtClean="0"/>
              <a:t>.Clin Infect Dis 2008;46:550–556</a:t>
            </a:r>
            <a:r>
              <a:rPr lang="en-US" altLang="ko-KR" sz="1200" dirty="0"/>
              <a:t> </a:t>
            </a:r>
            <a:endParaRPr lang="ko-KR" altLang="en-US" sz="1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1" y="1690688"/>
            <a:ext cx="5270500" cy="470535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743701" y="2933700"/>
            <a:ext cx="5270500" cy="4318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743701" y="3492500"/>
            <a:ext cx="5270500" cy="2032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743701" y="4090194"/>
            <a:ext cx="5270500" cy="2032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57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6400" y="5556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 smtClean="0">
                <a:latin typeface="+mn-lt"/>
              </a:rPr>
              <a:t>Treatment failure d/t Drug resistant pathogens</a:t>
            </a:r>
            <a:endParaRPr lang="ko-KR" altLang="en-US" sz="4000" b="1" dirty="0">
              <a:latin typeface="+mn-lt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367950"/>
              </p:ext>
            </p:extLst>
          </p:nvPr>
        </p:nvGraphicFramePr>
        <p:xfrm>
          <a:off x="406400" y="1089025"/>
          <a:ext cx="11061701" cy="564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21638650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488618453"/>
                    </a:ext>
                  </a:extLst>
                </a:gridCol>
                <a:gridCol w="6048376">
                  <a:extLst>
                    <a:ext uri="{9D8B030D-6E8A-4147-A177-3AD203B41FA5}">
                      <a16:colId xmlns:a16="http://schemas.microsoft.com/office/drawing/2014/main" val="3276855271"/>
                    </a:ext>
                  </a:extLst>
                </a:gridCol>
                <a:gridCol w="2765425">
                  <a:extLst>
                    <a:ext uri="{9D8B030D-6E8A-4147-A177-3AD203B41FA5}">
                      <a16:colId xmlns:a16="http://schemas.microsoft.com/office/drawing/2014/main" val="1907462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pathogen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incidence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Risk</a:t>
                      </a:r>
                      <a:r>
                        <a:rPr lang="en-US" altLang="ko-KR" sz="1400" baseline="0" dirty="0" smtClean="0"/>
                        <a:t> factors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Severity of presentation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538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MRSA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1.7–24%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Age, Male, DM, Immunosuppression, COPD/bronchiectasis, Cerebrovascular disease, Prior antibiotics, Poor/low functional status, Nursing home residence, Admission from long-term care, Recent hospitalization (&lt;90 days), Gastric acid suppression, Tube feeding, Chronic renal disease, Hemodialysis, Altered mental status, MARSA colonization in the previous year, Home wound care, Ulcer pressure, Recurrent skin infection, Recent chemotherapy, Tobacco use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Bilateral pulmonary infiltrations, Vasopressor administration, Severe pneumonia, Fever, Respiratory rate, Bacteremia, Altered mental status, Elevated BUN &gt; 19 mg/</a:t>
                      </a:r>
                      <a:r>
                        <a:rPr lang="en-US" altLang="ko-KR" sz="1400" dirty="0" err="1" smtClean="0"/>
                        <a:t>dL</a:t>
                      </a:r>
                      <a:r>
                        <a:rPr lang="en-US" altLang="ko-KR" sz="1400" dirty="0" smtClean="0"/>
                        <a:t>, Invasive mechanical ventilation, ICU admission, PSI level: IV or V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49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PA and MRPA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0.7–18.8%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Male, Immunosuppression, COPD/bronchiectasis, Very severe COPD (FEV1 &lt; 30%), Oxygen therapy at home, Prior antibiotics (oral/intravenous), Use of steroids (included inhaled), Poor/low functional status, Admission from long-term care, Recent hospitalization (&lt;90 days), PA previous colonization/infection, heart failure, Gastric acid suppression, Tube feeding, Chronic renal disease, Hemodialysis, MRSA colonization in the previous year, Home wound care, Ulcer pressure, Recent chemotherapy, Prior tracheostomy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Bilateral pulmonary infiltrations, Vasopressor administration, Fever, Respiratory rate, Altered mental status, Severe CAP, Invasive mechanical ventilation, PaO2/FiO2 &lt; 200, Criteria of ARDS, Elevated BUN &gt; 19 mg/</a:t>
                      </a:r>
                      <a:r>
                        <a:rPr lang="en-US" altLang="ko-KR" sz="1400" dirty="0" err="1" smtClean="0"/>
                        <a:t>dL</a:t>
                      </a:r>
                      <a:r>
                        <a:rPr lang="en-US" altLang="ko-KR" sz="1400" dirty="0" smtClean="0"/>
                        <a:t>, High serum levels of CRP, PSI level: IV or V, ICU admission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20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MR </a:t>
                      </a:r>
                      <a:r>
                        <a:rPr lang="en-US" altLang="ko-KR" sz="1400" dirty="0" err="1" smtClean="0"/>
                        <a:t>Enterobacter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0.2–6.9%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Age, COPD/bronchiectasis, Prior antibiotics, Poor/low functional status, Admission from long-term care, Nursing home, Home wound care, Recent hospitalization (&lt;90 days), Chronic renal disease, Gastric acid suppression, Tube feeding, Immunosuppression, Previous infection by MDR (&lt; 1 year), Recent chemotherapy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Bilateral pulmonary infiltrations, PaO2/FiO2 &lt; 300, Invasive mechanical ventilation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75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Acinectobacter</a:t>
                      </a:r>
                      <a:r>
                        <a:rPr lang="en-US" altLang="ko-KR" sz="1400" dirty="0" smtClean="0"/>
                        <a:t> spp.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0–1.2%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Age, Admission from long-term care, Recent hospitalization, Home infusion therapy, Hemodialysis, Immunosuppression, Recent chemotherapy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Severe pneumonia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871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149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300" b="1" dirty="0" smtClean="0">
                <a:latin typeface="+mn-lt"/>
              </a:rPr>
              <a:t>PES score </a:t>
            </a:r>
            <a:r>
              <a:rPr lang="en-US" altLang="ko-KR" sz="2400" dirty="0" smtClean="0">
                <a:latin typeface="+mn-lt"/>
              </a:rPr>
              <a:t>(Validation of a prediction score for MDR in CAP)</a:t>
            </a:r>
            <a:endParaRPr lang="ko-KR" altLang="en-US" sz="2400" dirty="0">
              <a:latin typeface="+mn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8285" y="1524836"/>
            <a:ext cx="11911262" cy="640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i="1" dirty="0"/>
              <a:t>Definition of abbreviation</a:t>
            </a:r>
            <a:r>
              <a:rPr lang="en-US" altLang="ko-KR" sz="2000" dirty="0"/>
              <a:t>: PES = </a:t>
            </a:r>
            <a:r>
              <a:rPr lang="en-US" altLang="ko-KR" sz="2000" i="1" dirty="0" smtClean="0"/>
              <a:t>Pseudomonas aeruginosa, </a:t>
            </a:r>
            <a:r>
              <a:rPr lang="en-US" altLang="ko-KR" sz="2000" dirty="0" smtClean="0"/>
              <a:t> </a:t>
            </a:r>
            <a:r>
              <a:rPr lang="en-US" altLang="ko-KR" sz="2000" i="1" dirty="0" err="1" smtClean="0"/>
              <a:t>Enterobacteriaceae</a:t>
            </a:r>
            <a:r>
              <a:rPr lang="en-US" altLang="ko-KR" sz="2000" dirty="0"/>
              <a:t> extended-spectrum </a:t>
            </a:r>
            <a:r>
              <a:rPr lang="el-GR" altLang="ko-KR" sz="2000" dirty="0"/>
              <a:t>β-</a:t>
            </a:r>
            <a:r>
              <a:rPr lang="en-US" altLang="ko-KR" sz="2000" dirty="0"/>
              <a:t>lactamase, methicillin-resistant </a:t>
            </a:r>
            <a:r>
              <a:rPr lang="en-US" altLang="ko-KR" sz="2000" i="1" dirty="0"/>
              <a:t>Staphylococcus aureus</a:t>
            </a:r>
            <a:r>
              <a:rPr lang="en-US" altLang="ko-KR" sz="2000" dirty="0"/>
              <a:t>.</a:t>
            </a:r>
            <a:endParaRPr lang="ko-KR" altLang="en-US" sz="2000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108285" y="2466474"/>
          <a:ext cx="5618748" cy="3918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5747">
                  <a:extLst>
                    <a:ext uri="{9D8B030D-6E8A-4147-A177-3AD203B41FA5}">
                      <a16:colId xmlns:a16="http://schemas.microsoft.com/office/drawing/2014/main" val="2906813652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396592113"/>
                    </a:ext>
                  </a:extLst>
                </a:gridCol>
              </a:tblGrid>
              <a:tr h="3230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Score to PES pathogen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Points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675138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Age, </a:t>
                      </a:r>
                      <a:r>
                        <a:rPr lang="en-US" altLang="ko-KR" sz="1500" dirty="0" err="1" smtClean="0"/>
                        <a:t>yr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055324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500" dirty="0" smtClean="0"/>
                        <a:t>&lt; 40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0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441232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500" dirty="0" smtClean="0"/>
                        <a:t>40-65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1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734834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500" dirty="0" smtClean="0"/>
                        <a:t>&gt; 65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2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35162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Male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1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26874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Previous antibiotic</a:t>
                      </a:r>
                      <a:r>
                        <a:rPr lang="en-US" altLang="ko-KR" sz="1500" baseline="0" dirty="0" smtClean="0"/>
                        <a:t> use 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2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993735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Chronic respiratory disorder (COPD + bronchiectasis)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2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987585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Chronic renal disease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3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32590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At emergency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19706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500" dirty="0" smtClean="0"/>
                        <a:t>Consciousness</a:t>
                      </a:r>
                      <a:r>
                        <a:rPr lang="en-US" altLang="ko-KR" sz="1500" baseline="0" dirty="0" smtClean="0"/>
                        <a:t> impairment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2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942174"/>
                  </a:ext>
                </a:extLst>
              </a:tr>
              <a:tr h="323002">
                <a:tc>
                  <a:txBody>
                    <a:bodyPr/>
                    <a:lstStyle/>
                    <a:p>
                      <a:pPr lvl="1" latinLnBrk="1"/>
                      <a:r>
                        <a:rPr lang="en-US" altLang="ko-KR" sz="1500" dirty="0" smtClean="0"/>
                        <a:t>Fever</a:t>
                      </a:r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 smtClean="0"/>
                        <a:t>-1</a:t>
                      </a:r>
                      <a:endParaRPr lang="ko-KR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7034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31768" y="6481509"/>
            <a:ext cx="4660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Ann Am </a:t>
            </a:r>
            <a:r>
              <a:rPr lang="en-US" altLang="ko-KR" sz="1200" dirty="0" err="1"/>
              <a:t>Thorac</a:t>
            </a:r>
            <a:r>
              <a:rPr lang="en-US" altLang="ko-KR" sz="1200" dirty="0"/>
              <a:t> Soc. </a:t>
            </a:r>
            <a:r>
              <a:rPr lang="en-US" altLang="ko-KR" sz="1200" dirty="0" smtClean="0"/>
              <a:t>2021;18:257-265</a:t>
            </a:r>
            <a:endParaRPr lang="ko-KR" altLang="en-US" sz="1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567" y="2022806"/>
            <a:ext cx="6087979" cy="436245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0034337" y="4223084"/>
            <a:ext cx="1985210" cy="19972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47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61987" y="339374"/>
            <a:ext cx="10515600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Recent update management of HAP 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58" t="5104" r="4235" b="4036"/>
          <a:stretch/>
        </p:blipFill>
        <p:spPr>
          <a:xfrm>
            <a:off x="444500" y="1895641"/>
            <a:ext cx="3541295" cy="47676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212" y="1895641"/>
            <a:ext cx="7038975" cy="24669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212" y="4451081"/>
            <a:ext cx="6955422" cy="2212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25150" y="5727700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2017 ERS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25150" y="2759796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2016 </a:t>
            </a:r>
          </a:p>
          <a:p>
            <a:pPr algn="ctr"/>
            <a:r>
              <a:rPr lang="en-US" altLang="ko-KR" dirty="0" smtClean="0"/>
              <a:t>ATS/IDSA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49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Etiologic </a:t>
            </a:r>
            <a:r>
              <a:rPr lang="en-US" altLang="ko-KR" b="1" dirty="0">
                <a:latin typeface="+mn-lt"/>
              </a:rPr>
              <a:t>Update of </a:t>
            </a:r>
            <a:r>
              <a:rPr lang="en-US" altLang="ko-KR" b="1" dirty="0" smtClean="0">
                <a:latin typeface="+mn-lt"/>
              </a:rPr>
              <a:t>HAP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502" y="1792289"/>
            <a:ext cx="5507897" cy="2259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5100" y="2499827"/>
            <a:ext cx="51816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Pseudomonas aeruginosa (18.2%)</a:t>
            </a:r>
          </a:p>
          <a:p>
            <a:r>
              <a:rPr lang="en-US" altLang="ko-KR" sz="2800" dirty="0"/>
              <a:t>Staphylococcus aureus (12.2%)</a:t>
            </a:r>
          </a:p>
          <a:p>
            <a:r>
              <a:rPr lang="en-US" altLang="ko-KR" sz="2800" dirty="0" err="1"/>
              <a:t>Klebsiella</a:t>
            </a:r>
            <a:r>
              <a:rPr lang="en-US" altLang="ko-KR" sz="2800" dirty="0"/>
              <a:t> </a:t>
            </a:r>
            <a:r>
              <a:rPr lang="en-US" altLang="ko-KR" sz="2800" dirty="0" err="1"/>
              <a:t>pneumoniae</a:t>
            </a:r>
            <a:r>
              <a:rPr lang="en-US" altLang="ko-KR" sz="2800" dirty="0"/>
              <a:t> (6.9%)</a:t>
            </a:r>
          </a:p>
          <a:p>
            <a:r>
              <a:rPr lang="en-US" altLang="ko-KR" sz="2800" dirty="0"/>
              <a:t>Escherichia coli (6.7%)</a:t>
            </a:r>
            <a:endParaRPr lang="ko-KR" alt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515100" y="4426809"/>
            <a:ext cx="9498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USA  </a:t>
            </a:r>
            <a:endParaRPr lang="ko-KR" alt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5100" y="5061129"/>
            <a:ext cx="5461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Staphylococcus aureus (40%)</a:t>
            </a:r>
          </a:p>
          <a:p>
            <a:r>
              <a:rPr lang="en-US" altLang="ko-KR" sz="2800" dirty="0" smtClean="0"/>
              <a:t>Pseudomonas </a:t>
            </a:r>
            <a:r>
              <a:rPr lang="en-US" altLang="ko-KR" sz="2800" dirty="0"/>
              <a:t>aeruginosa </a:t>
            </a:r>
            <a:r>
              <a:rPr lang="en-US" altLang="ko-KR" sz="2800" dirty="0" smtClean="0"/>
              <a:t>(16~19%)</a:t>
            </a:r>
            <a:endParaRPr lang="en-US" altLang="ko-KR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515100" y="1818212"/>
            <a:ext cx="106311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Spain </a:t>
            </a:r>
            <a:endParaRPr lang="ko-KR" alt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353300" y="6211669"/>
            <a:ext cx="48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smtClean="0"/>
              <a:t>Intensive </a:t>
            </a:r>
            <a:r>
              <a:rPr lang="en-US" altLang="ko-KR" sz="1200" dirty="0"/>
              <a:t>Care Med. </a:t>
            </a:r>
            <a:r>
              <a:rPr lang="en-US" altLang="ko-KR" sz="1200" dirty="0" smtClean="0"/>
              <a:t>2014;40:572–581</a:t>
            </a:r>
            <a:endParaRPr lang="en-US" altLang="ko-KR" sz="1200" dirty="0"/>
          </a:p>
          <a:p>
            <a:pPr algn="r"/>
            <a:r>
              <a:rPr lang="en-US" altLang="ko-KR" sz="1200" dirty="0" smtClean="0"/>
              <a:t>Infect </a:t>
            </a:r>
            <a:r>
              <a:rPr lang="en-US" altLang="ko-KR" sz="1200" dirty="0"/>
              <a:t>Control </a:t>
            </a:r>
            <a:r>
              <a:rPr lang="en-US" altLang="ko-KR" sz="1200" dirty="0" err="1" smtClean="0"/>
              <a:t>Hosp</a:t>
            </a:r>
            <a:r>
              <a:rPr lang="en-US" altLang="ko-KR" sz="1200" dirty="0" smtClean="0"/>
              <a:t> </a:t>
            </a:r>
            <a:r>
              <a:rPr lang="en-US" altLang="ko-KR" sz="1200" dirty="0" err="1" smtClean="0"/>
              <a:t>Epidemiol</a:t>
            </a:r>
            <a:r>
              <a:rPr lang="en-US" altLang="ko-KR" sz="1200" dirty="0" smtClean="0"/>
              <a:t> 2022;43:277–283</a:t>
            </a:r>
          </a:p>
          <a:p>
            <a:pPr algn="r"/>
            <a:r>
              <a:rPr lang="fr-FR" altLang="ko-KR" sz="1200" dirty="0"/>
              <a:t>Int J Antimicrob Agents 2023;62(3):106886</a:t>
            </a:r>
            <a:endParaRPr lang="ko-KR" altLang="en-US" sz="12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2" y="4152902"/>
            <a:ext cx="5532693" cy="26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92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Proportion of MDR pathogens in HAP cases 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914" y="1690688"/>
            <a:ext cx="5184136" cy="4379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3200" y="6392863"/>
            <a:ext cx="424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altLang="ko-KR" sz="1200" dirty="0"/>
              <a:t>J Korean Med Sci. </a:t>
            </a:r>
            <a:r>
              <a:rPr lang="sv-SE" altLang="ko-KR" sz="1200" dirty="0" smtClean="0"/>
              <a:t>2021 </a:t>
            </a:r>
            <a:r>
              <a:rPr lang="sv-SE" altLang="ko-KR" sz="1200" dirty="0"/>
              <a:t>25;36(41):</a:t>
            </a:r>
            <a:r>
              <a:rPr lang="sv-SE" altLang="ko-KR" sz="1200" dirty="0" smtClean="0"/>
              <a:t>e251</a:t>
            </a:r>
          </a:p>
          <a:p>
            <a:pPr algn="r"/>
            <a:r>
              <a:rPr lang="sv-SE" altLang="ko-KR" sz="1200" dirty="0"/>
              <a:t>Tuberc Respir Dis 2021;84(4):317–325 </a:t>
            </a:r>
            <a:endParaRPr lang="ko-KR" altLang="en-US" sz="12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11" y="1690688"/>
            <a:ext cx="4619851" cy="44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1600" y="365125"/>
            <a:ext cx="10515600" cy="765175"/>
          </a:xfrm>
        </p:spPr>
        <p:txBody>
          <a:bodyPr>
            <a:normAutofit/>
          </a:bodyPr>
          <a:lstStyle/>
          <a:p>
            <a:r>
              <a:rPr lang="en-US" altLang="ko-KR" sz="3600" b="1" dirty="0">
                <a:latin typeface="+mn-lt"/>
              </a:rPr>
              <a:t>Molecular techniques for rapid diagnosis of HAP</a:t>
            </a:r>
            <a:endParaRPr lang="ko-KR" altLang="en-US" sz="3600" b="1" dirty="0">
              <a:latin typeface="+mn-lt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12665"/>
              </p:ext>
            </p:extLst>
          </p:nvPr>
        </p:nvGraphicFramePr>
        <p:xfrm>
          <a:off x="203200" y="1130299"/>
          <a:ext cx="11150600" cy="560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187637837"/>
                    </a:ext>
                  </a:extLst>
                </a:gridCol>
                <a:gridCol w="2787650">
                  <a:extLst>
                    <a:ext uri="{9D8B030D-6E8A-4147-A177-3AD203B41FA5}">
                      <a16:colId xmlns:a16="http://schemas.microsoft.com/office/drawing/2014/main" val="3975576367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866211516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318429772"/>
                    </a:ext>
                  </a:extLst>
                </a:gridCol>
              </a:tblGrid>
              <a:tr h="55267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Molecular</a:t>
                      </a:r>
                      <a:r>
                        <a:rPr lang="en-US" altLang="ko-KR" sz="1400" baseline="0" dirty="0" smtClean="0"/>
                        <a:t> Technique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Methodology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/>
                        <a:t>Time to</a:t>
                      </a:r>
                      <a:r>
                        <a:rPr lang="en-US" altLang="ko-KR" sz="1400" b="1" baseline="0" dirty="0" smtClean="0"/>
                        <a:t> Response </a:t>
                      </a:r>
                      <a:endParaRPr lang="ko-KR" alt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Target 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235387"/>
                  </a:ext>
                </a:extLst>
              </a:tr>
              <a:tr h="9539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/>
                        <a:t>VERIGENE® Respiratory Pathogens Flex Test (RP Flex) (</a:t>
                      </a:r>
                      <a:r>
                        <a:rPr lang="en-US" altLang="ko-KR" sz="1400" b="1" dirty="0" err="1" smtClean="0"/>
                        <a:t>Luminex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Multiplex 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RT-PCR/Solid-phase 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microarray with gold nanoparticles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2h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Inf</a:t>
                      </a:r>
                      <a:r>
                        <a:rPr lang="en-US" altLang="ko-KR" sz="1200" dirty="0" smtClean="0"/>
                        <a:t> (A, H1, H3, H1 2009, B), </a:t>
                      </a:r>
                      <a:r>
                        <a:rPr lang="en-US" altLang="ko-KR" sz="1200" dirty="0" err="1" smtClean="0"/>
                        <a:t>AdV</a:t>
                      </a:r>
                      <a:r>
                        <a:rPr lang="en-US" altLang="ko-KR" sz="1200" dirty="0" smtClean="0"/>
                        <a:t>, VRS (A, B), </a:t>
                      </a:r>
                      <a:r>
                        <a:rPr lang="en-US" altLang="ko-KR" sz="1200" dirty="0" err="1" smtClean="0"/>
                        <a:t>MpV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PiV</a:t>
                      </a:r>
                      <a:r>
                        <a:rPr lang="en-US" altLang="ko-KR" sz="1200" dirty="0" smtClean="0"/>
                        <a:t> (1, 2, 3, 4), </a:t>
                      </a:r>
                      <a:r>
                        <a:rPr lang="en-US" altLang="ko-KR" sz="1200" dirty="0" err="1" smtClean="0"/>
                        <a:t>RnV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BPer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BPar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BHol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752941"/>
                  </a:ext>
                </a:extLst>
              </a:tr>
              <a:tr h="681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/>
                        <a:t>Film Array Respiratory 2 plus Panel (</a:t>
                      </a:r>
                      <a:r>
                        <a:rPr lang="en-US" altLang="ko-KR" sz="1400" b="1" dirty="0" err="1" smtClean="0"/>
                        <a:t>bioMerieux</a:t>
                      </a:r>
                      <a:r>
                        <a:rPr lang="en-US" altLang="ko-KR" sz="1400" b="1" dirty="0" smtClean="0"/>
                        <a:t>, Marcy-</a:t>
                      </a:r>
                      <a:r>
                        <a:rPr lang="en-US" altLang="ko-KR" sz="1400" b="1" dirty="0" err="1" smtClean="0"/>
                        <a:t>l’Étoile</a:t>
                      </a:r>
                      <a:r>
                        <a:rPr lang="en-US" altLang="ko-KR" sz="1400" b="1" dirty="0" smtClean="0"/>
                        <a:t>, France)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Nested multiplex 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RT-PCR/Melting analysis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45min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Inf</a:t>
                      </a:r>
                      <a:r>
                        <a:rPr lang="en-US" altLang="ko-KR" sz="1200" dirty="0" smtClean="0"/>
                        <a:t> (A, H1, H3, H1 2009, B), VRS, </a:t>
                      </a:r>
                      <a:r>
                        <a:rPr lang="en-US" altLang="ko-KR" sz="1200" dirty="0" err="1" smtClean="0"/>
                        <a:t>AdV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CoV</a:t>
                      </a:r>
                      <a:r>
                        <a:rPr lang="en-US" altLang="ko-KR" sz="1200" dirty="0" smtClean="0"/>
                        <a:t> (229E, OC43, NL63, HKU1, MERS), </a:t>
                      </a:r>
                      <a:r>
                        <a:rPr lang="en-US" altLang="ko-KR" sz="1200" dirty="0" err="1" smtClean="0"/>
                        <a:t>MpV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PiV</a:t>
                      </a:r>
                      <a:r>
                        <a:rPr lang="en-US" altLang="ko-KR" sz="1200" dirty="0" smtClean="0"/>
                        <a:t> (1, 2, 3, 4), </a:t>
                      </a:r>
                      <a:r>
                        <a:rPr lang="en-US" altLang="ko-KR" sz="1200" dirty="0" err="1" smtClean="0"/>
                        <a:t>RnV</a:t>
                      </a:r>
                      <a:r>
                        <a:rPr lang="en-US" altLang="ko-KR" sz="1200" dirty="0" smtClean="0"/>
                        <a:t>/EV, </a:t>
                      </a:r>
                      <a:r>
                        <a:rPr lang="en-US" altLang="ko-KR" sz="1200" dirty="0" err="1" smtClean="0"/>
                        <a:t>BPer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BPar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MPne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CPne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6770"/>
                  </a:ext>
                </a:extLst>
              </a:tr>
              <a:tr h="80319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 smtClean="0"/>
                        <a:t>BiofireFilmArray</a:t>
                      </a:r>
                      <a:r>
                        <a:rPr lang="en-US" altLang="ko-KR" sz="1400" b="1" dirty="0" smtClean="0"/>
                        <a:t> Pneumonia Plus Panel (</a:t>
                      </a:r>
                      <a:r>
                        <a:rPr lang="en-US" altLang="ko-KR" sz="1400" b="1" dirty="0" err="1" smtClean="0"/>
                        <a:t>bioMerieux</a:t>
                      </a:r>
                      <a:r>
                        <a:rPr lang="en-US" altLang="ko-KR" sz="1400" b="1" dirty="0" smtClean="0"/>
                        <a:t>, Marcy-</a:t>
                      </a:r>
                      <a:r>
                        <a:rPr lang="en-US" altLang="ko-KR" sz="1400" b="1" dirty="0" err="1" smtClean="0"/>
                        <a:t>l’Étoile</a:t>
                      </a:r>
                      <a:r>
                        <a:rPr lang="en-US" altLang="ko-KR" sz="1400" b="1" dirty="0" smtClean="0"/>
                        <a:t>, France)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Nested multiplex RT-PCR/Melting analysis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1h 15min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ABau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EClo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ECol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HInf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KAer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KOxy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KPne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MCat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Prot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PAer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SMar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SAur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SAga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SPne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SPyo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LPne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MPne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Inf</a:t>
                      </a:r>
                      <a:r>
                        <a:rPr lang="en-US" altLang="ko-KR" sz="1200" dirty="0" smtClean="0"/>
                        <a:t> (A, B), VRS, </a:t>
                      </a:r>
                      <a:r>
                        <a:rPr lang="en-US" altLang="ko-KR" sz="1200" dirty="0" err="1" smtClean="0"/>
                        <a:t>AdV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CoV</a:t>
                      </a:r>
                      <a:r>
                        <a:rPr lang="en-US" altLang="ko-KR" sz="1200" dirty="0" smtClean="0"/>
                        <a:t>, MERS, </a:t>
                      </a:r>
                      <a:r>
                        <a:rPr lang="en-US" altLang="ko-KR" sz="1200" dirty="0" err="1" smtClean="0"/>
                        <a:t>MpV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PiV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RnV</a:t>
                      </a:r>
                      <a:r>
                        <a:rPr lang="en-US" altLang="ko-KR" sz="1200" dirty="0" smtClean="0"/>
                        <a:t>/EV, </a:t>
                      </a:r>
                      <a:r>
                        <a:rPr lang="en-US" altLang="ko-KR" sz="1200" dirty="0" err="1" smtClean="0"/>
                        <a:t>mecA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mecC</a:t>
                      </a:r>
                      <a:r>
                        <a:rPr lang="en-US" altLang="ko-KR" sz="1200" dirty="0" smtClean="0"/>
                        <a:t>, MERJ, KPC, NDM, OXA48, VIM, IMP, CTXM 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32244"/>
                  </a:ext>
                </a:extLst>
              </a:tr>
              <a:tr h="681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 smtClean="0"/>
                        <a:t>Xpert</a:t>
                      </a:r>
                      <a:r>
                        <a:rPr lang="en-US" altLang="ko-KR" sz="1400" b="1" dirty="0" smtClean="0"/>
                        <a:t>® </a:t>
                      </a:r>
                      <a:r>
                        <a:rPr lang="en-US" altLang="ko-KR" sz="1400" b="1" dirty="0" err="1" smtClean="0"/>
                        <a:t>XpressFlu</a:t>
                      </a:r>
                      <a:r>
                        <a:rPr lang="en-US" altLang="ko-KR" sz="1400" b="1" dirty="0" smtClean="0"/>
                        <a:t>/RSV (Cepheid, Sunnyvale, CA, USA)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Real-time RT-PCR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20min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Inf</a:t>
                      </a:r>
                      <a:r>
                        <a:rPr lang="en-US" altLang="ko-KR" sz="1200" dirty="0" smtClean="0"/>
                        <a:t> (A, B), VRS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87515"/>
                  </a:ext>
                </a:extLst>
              </a:tr>
              <a:tr h="681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 smtClean="0"/>
                        <a:t>QIAstat-Dx</a:t>
                      </a:r>
                      <a:r>
                        <a:rPr lang="en-US" altLang="ko-KR" sz="1400" b="1" dirty="0" smtClean="0"/>
                        <a:t> Respiratory SARS-CoV2 Panel (QIAGEN, Hilden, Germany) 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Real-time RT-PCR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1h 10min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Inf</a:t>
                      </a:r>
                      <a:r>
                        <a:rPr lang="en-US" altLang="ko-KR" sz="1200" dirty="0" smtClean="0"/>
                        <a:t> (A, H1, H1 2009, H3, B), VRS (A, B), </a:t>
                      </a:r>
                      <a:r>
                        <a:rPr lang="en-US" altLang="ko-KR" sz="1200" dirty="0" err="1" smtClean="0"/>
                        <a:t>AdV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CoV</a:t>
                      </a:r>
                      <a:r>
                        <a:rPr lang="en-US" altLang="ko-KR" sz="1200" dirty="0" smtClean="0"/>
                        <a:t> (229E, OC43, NL63, HKU1), SARS-CoV-2, </a:t>
                      </a:r>
                      <a:r>
                        <a:rPr lang="en-US" altLang="ko-KR" sz="1200" dirty="0" err="1" smtClean="0"/>
                        <a:t>MpV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PiV</a:t>
                      </a:r>
                      <a:r>
                        <a:rPr lang="en-US" altLang="ko-KR" sz="1200" dirty="0" smtClean="0"/>
                        <a:t> (1, 2, 3, 4), </a:t>
                      </a:r>
                      <a:r>
                        <a:rPr lang="en-US" altLang="ko-KR" sz="1200" dirty="0" err="1" smtClean="0"/>
                        <a:t>RnV</a:t>
                      </a:r>
                      <a:r>
                        <a:rPr lang="en-US" altLang="ko-KR" sz="1200" dirty="0" smtClean="0"/>
                        <a:t>/EV, </a:t>
                      </a:r>
                      <a:r>
                        <a:rPr lang="en-US" altLang="ko-KR" sz="1200" dirty="0" err="1" smtClean="0"/>
                        <a:t>BPer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MPne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LPne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45848"/>
                  </a:ext>
                </a:extLst>
              </a:tr>
              <a:tr h="55267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 smtClean="0"/>
                        <a:t>cobas</a:t>
                      </a:r>
                      <a:r>
                        <a:rPr lang="en-US" altLang="ko-KR" sz="1400" b="1" dirty="0" smtClean="0"/>
                        <a:t>® </a:t>
                      </a:r>
                      <a:r>
                        <a:rPr lang="en-US" altLang="ko-KR" sz="1400" b="1" dirty="0" err="1" smtClean="0"/>
                        <a:t>Liat</a:t>
                      </a:r>
                      <a:r>
                        <a:rPr lang="en-US" altLang="ko-KR" sz="1400" b="1" dirty="0" smtClean="0"/>
                        <a:t>® (Roche, Basel, Switzerland)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Real-time</a:t>
                      </a:r>
                      <a:r>
                        <a:rPr lang="en-US" altLang="ko-KR" sz="1200" baseline="0" dirty="0" smtClean="0"/>
                        <a:t> </a:t>
                      </a:r>
                      <a:r>
                        <a:rPr lang="en-US" altLang="ko-KR" sz="1200" dirty="0" smtClean="0"/>
                        <a:t>PCR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20 min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Inf</a:t>
                      </a:r>
                      <a:r>
                        <a:rPr lang="en-US" altLang="ko-KR" sz="1200" dirty="0" smtClean="0"/>
                        <a:t> (A, B), VRS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963429"/>
                  </a:ext>
                </a:extLst>
              </a:tr>
              <a:tr h="681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 smtClean="0"/>
                        <a:t>ePlexRespiratory</a:t>
                      </a:r>
                      <a:r>
                        <a:rPr lang="en-US" altLang="ko-KR" sz="1400" b="1" dirty="0" smtClean="0"/>
                        <a:t> Pathogen (RP) Panel (</a:t>
                      </a:r>
                      <a:r>
                        <a:rPr lang="en-US" altLang="ko-KR" sz="1400" b="1" dirty="0" err="1" smtClean="0"/>
                        <a:t>GenMark</a:t>
                      </a:r>
                      <a:r>
                        <a:rPr lang="en-US" altLang="ko-KR" sz="1400" b="1" dirty="0" smtClean="0"/>
                        <a:t>, Carlsbad, CA, USA)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 smtClean="0"/>
                        <a:t>Electrowetting</a:t>
                      </a:r>
                      <a:r>
                        <a:rPr lang="en-US" altLang="ko-KR" sz="1200" dirty="0" smtClean="0"/>
                        <a:t>/Microarray 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Solid phase/Detection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electrochemistry 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1h 30min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Inf</a:t>
                      </a:r>
                      <a:r>
                        <a:rPr lang="en-US" altLang="ko-KR" sz="1200" dirty="0" smtClean="0"/>
                        <a:t> (A, H1, H3, H1 2009, B), VRS (A, B), </a:t>
                      </a:r>
                      <a:r>
                        <a:rPr lang="en-US" altLang="ko-KR" sz="1200" dirty="0" err="1" smtClean="0"/>
                        <a:t>AdV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PiV</a:t>
                      </a:r>
                      <a:r>
                        <a:rPr lang="en-US" altLang="ko-KR" sz="1200" dirty="0" smtClean="0"/>
                        <a:t> (1, 2, 3, 4), </a:t>
                      </a:r>
                      <a:r>
                        <a:rPr lang="en-US" altLang="ko-KR" sz="1200" dirty="0" err="1" smtClean="0"/>
                        <a:t>MpV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CoV</a:t>
                      </a:r>
                      <a:r>
                        <a:rPr lang="en-US" altLang="ko-KR" sz="1200" dirty="0" smtClean="0"/>
                        <a:t> (229E, OC43, NL63, HKU1), </a:t>
                      </a:r>
                      <a:r>
                        <a:rPr lang="en-US" altLang="ko-KR" sz="1200" dirty="0" err="1" smtClean="0"/>
                        <a:t>RnV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MPne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en-US" altLang="ko-KR" sz="1200" dirty="0" err="1" smtClean="0"/>
                        <a:t>CPne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843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9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+mn-lt"/>
              </a:rPr>
              <a:t>Importance of Respiratory Sample Quality</a:t>
            </a:r>
            <a:endParaRPr lang="ko-KR" altLang="en-US" b="1" dirty="0">
              <a:latin typeface="+mn-lt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791062"/>
              </p:ext>
            </p:extLst>
          </p:nvPr>
        </p:nvGraphicFramePr>
        <p:xfrm>
          <a:off x="965200" y="1495425"/>
          <a:ext cx="9944100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4126894695"/>
                    </a:ext>
                  </a:extLst>
                </a:gridCol>
                <a:gridCol w="3509203">
                  <a:extLst>
                    <a:ext uri="{9D8B030D-6E8A-4147-A177-3AD203B41FA5}">
                      <a16:colId xmlns:a16="http://schemas.microsoft.com/office/drawing/2014/main" val="2356447169"/>
                    </a:ext>
                  </a:extLst>
                </a:gridCol>
                <a:gridCol w="5152197">
                  <a:extLst>
                    <a:ext uri="{9D8B030D-6E8A-4147-A177-3AD203B41FA5}">
                      <a16:colId xmlns:a16="http://schemas.microsoft.com/office/drawing/2014/main" val="22877928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Non-Invasive Strategy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Tracheal Aspiration 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Invasive Strategy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Bronchoscopy and </a:t>
                      </a:r>
                      <a:r>
                        <a:rPr lang="en-US" altLang="ko-KR" dirty="0" err="1" smtClean="0"/>
                        <a:t>Bronchoalveolar</a:t>
                      </a:r>
                      <a:r>
                        <a:rPr lang="en-US" altLang="ko-KR" dirty="0" smtClean="0"/>
                        <a:t> Samples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785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Advantage</a:t>
                      </a:r>
                      <a:r>
                        <a:rPr lang="en-US" altLang="ko-KR" sz="1400" b="1" baseline="0" dirty="0" smtClean="0"/>
                        <a:t> 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Quick 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Easy to perform 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Safe 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Inexpensive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Lower respiratory tract guided sample obtained High specificity Distinguish between infection and colonization 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Noninfectious diagnosis by direct visualization Safe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14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Disadvantage 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Upper respiratory tract 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Difficult to differentiate from colonization 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Risk of overuse of antibiotics 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Need for trained staff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45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preferred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ATS/IDSA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ERS/ESICM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031877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b="2758"/>
          <a:stretch/>
        </p:blipFill>
        <p:spPr>
          <a:xfrm>
            <a:off x="1098549" y="4441507"/>
            <a:ext cx="6893999" cy="2238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0200" y="6581001"/>
            <a:ext cx="424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altLang="ko-KR" sz="1200" dirty="0" smtClean="0"/>
              <a:t>Tuberc </a:t>
            </a:r>
            <a:r>
              <a:rPr lang="sv-SE" altLang="ko-KR" sz="1200" dirty="0"/>
              <a:t>Respir Dis 2021;84(4):317–325 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533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2716" y="356278"/>
            <a:ext cx="11133221" cy="1325563"/>
          </a:xfrm>
        </p:spPr>
        <p:txBody>
          <a:bodyPr/>
          <a:lstStyle/>
          <a:p>
            <a:r>
              <a:rPr lang="en-US" altLang="ko-KR" b="1" dirty="0">
                <a:latin typeface="+mn-lt"/>
              </a:rPr>
              <a:t>Overview of Disease Management Approaches</a:t>
            </a:r>
            <a:endParaRPr lang="ko-KR" alt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9032" y="1827709"/>
            <a:ext cx="4768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/>
              <a:t>New Definition</a:t>
            </a:r>
            <a:endParaRPr lang="ko-KR" alt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72716" y="2738490"/>
            <a:ext cx="47685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/>
              <a:t>Update management </a:t>
            </a:r>
            <a:endParaRPr lang="ko-KR" alt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6489032" y="3950061"/>
            <a:ext cx="4768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/>
              <a:t>New Diagnosis</a:t>
            </a:r>
            <a:endParaRPr lang="ko-KR" alt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489032" y="5011237"/>
            <a:ext cx="4768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/>
              <a:t>New Agents</a:t>
            </a:r>
            <a:endParaRPr lang="ko-KR" alt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489032" y="2888885"/>
            <a:ext cx="4768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/>
              <a:t>New Etiology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225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7000" y="352425"/>
            <a:ext cx="11980756" cy="739775"/>
          </a:xfrm>
        </p:spPr>
        <p:txBody>
          <a:bodyPr>
            <a:noAutofit/>
          </a:bodyPr>
          <a:lstStyle/>
          <a:p>
            <a:r>
              <a:rPr lang="en-US" altLang="ko-KR" sz="3600" b="1" dirty="0">
                <a:latin typeface="+mn-lt"/>
              </a:rPr>
              <a:t>Effect of Delayed Appropriate Antibiotic </a:t>
            </a:r>
            <a:r>
              <a:rPr lang="en-US" altLang="ko-KR" sz="3600" b="1" dirty="0" smtClean="0">
                <a:latin typeface="+mn-lt"/>
              </a:rPr>
              <a:t>Treatment in HAP</a:t>
            </a:r>
            <a:endParaRPr lang="ko-KR" altLang="en-US" sz="3600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276" b="51257"/>
          <a:stretch/>
        </p:blipFill>
        <p:spPr>
          <a:xfrm>
            <a:off x="5526052" y="3513939"/>
            <a:ext cx="3087652" cy="2328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직사각형 4"/>
          <p:cNvSpPr/>
          <p:nvPr/>
        </p:nvSpPr>
        <p:spPr>
          <a:xfrm>
            <a:off x="9690100" y="6052235"/>
            <a:ext cx="250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ko-KR" sz="1200" dirty="0" smtClean="0"/>
              <a:t>Am J Med Sci 2019;357:103–110</a:t>
            </a:r>
          </a:p>
          <a:p>
            <a:pPr algn="r"/>
            <a:r>
              <a:rPr lang="en-US" altLang="ko-KR" sz="1200" dirty="0"/>
              <a:t>Chest </a:t>
            </a:r>
            <a:r>
              <a:rPr lang="en-US" altLang="ko-KR" sz="1200" dirty="0" smtClean="0"/>
              <a:t>2020;158: </a:t>
            </a:r>
            <a:r>
              <a:rPr lang="en-US" altLang="ko-KR" sz="1200" dirty="0"/>
              <a:t>929–938</a:t>
            </a:r>
            <a:endParaRPr lang="ko-KR" altLang="en-US" sz="1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1441233"/>
            <a:ext cx="6680200" cy="18630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25" y="1244600"/>
            <a:ext cx="5144275" cy="5499100"/>
          </a:xfrm>
          <a:prstGeom prst="rect">
            <a:avLst/>
          </a:prstGeom>
        </p:spPr>
      </p:pic>
      <p:pic>
        <p:nvPicPr>
          <p:cNvPr id="8" name="내용 개체 틀 3"/>
          <p:cNvPicPr>
            <a:picLocks noChangeAspect="1"/>
          </p:cNvPicPr>
          <p:nvPr/>
        </p:nvPicPr>
        <p:blipFill rotWithShape="1">
          <a:blip r:embed="rId3"/>
          <a:srcRect t="49571"/>
          <a:stretch/>
        </p:blipFill>
        <p:spPr>
          <a:xfrm>
            <a:off x="8754956" y="3513939"/>
            <a:ext cx="3352800" cy="23200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6408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Current management of HAP/VAP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5017DB87-EE37-4DB1-A701-E8134A741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990725"/>
            <a:ext cx="7327900" cy="435133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9928DE8-B21F-DC9D-3CF9-2A3B1D163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79"/>
          <a:stretch/>
        </p:blipFill>
        <p:spPr>
          <a:xfrm>
            <a:off x="7059125" y="2552700"/>
            <a:ext cx="4421676" cy="278255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522135" y="6450568"/>
            <a:ext cx="2425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err="1">
                <a:solidFill>
                  <a:srgbClr val="212121"/>
                </a:solidFill>
              </a:rPr>
              <a:t>Clin</a:t>
            </a:r>
            <a:r>
              <a:rPr lang="en-US" altLang="ko-KR" sz="1200" dirty="0">
                <a:solidFill>
                  <a:srgbClr val="212121"/>
                </a:solidFill>
              </a:rPr>
              <a:t> Infect Dis. </a:t>
            </a:r>
            <a:r>
              <a:rPr lang="en-US" altLang="ko-KR" sz="1200" dirty="0" smtClean="0">
                <a:solidFill>
                  <a:srgbClr val="212121"/>
                </a:solidFill>
              </a:rPr>
              <a:t>2016;63(5</a:t>
            </a:r>
            <a:r>
              <a:rPr lang="en-US" altLang="ko-KR" sz="1200" dirty="0">
                <a:solidFill>
                  <a:srgbClr val="212121"/>
                </a:solidFill>
              </a:rPr>
              <a:t>):e61-e111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15702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146" y="288911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+mn-lt"/>
              </a:rPr>
              <a:t>Current management of HAP/VAP</a:t>
            </a:r>
            <a:endParaRPr lang="ko-KR" altLang="en-US" dirty="0">
              <a:latin typeface="+mn-lt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97146" y="1759826"/>
            <a:ext cx="6515100" cy="4774482"/>
            <a:chOff x="750859" y="89141"/>
            <a:chExt cx="10373183" cy="6501441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00C5BE5-83B5-61D5-F69C-EEA7BC49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859" y="103518"/>
              <a:ext cx="10373183" cy="6487064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FCA2589-7C3A-F50B-6FD9-7868AC3758AE}"/>
                </a:ext>
              </a:extLst>
            </p:cNvPr>
            <p:cNvSpPr/>
            <p:nvPr/>
          </p:nvSpPr>
          <p:spPr>
            <a:xfrm>
              <a:off x="750859" y="103518"/>
              <a:ext cx="2337400" cy="31246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D5DFB8D-A0C2-A3AC-3748-5D63A6D0AED4}"/>
                </a:ext>
              </a:extLst>
            </p:cNvPr>
            <p:cNvSpPr/>
            <p:nvPr/>
          </p:nvSpPr>
          <p:spPr>
            <a:xfrm>
              <a:off x="4830791" y="294258"/>
              <a:ext cx="2671314" cy="31246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1080EC4-E31E-70B2-B7BF-99177C3A65E9}"/>
                </a:ext>
              </a:extLst>
            </p:cNvPr>
            <p:cNvSpPr/>
            <p:nvPr/>
          </p:nvSpPr>
          <p:spPr>
            <a:xfrm>
              <a:off x="7743644" y="89141"/>
              <a:ext cx="1831675" cy="27413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1A1FD79-A95F-8E41-FEEC-9D3FA9FB592F}"/>
                </a:ext>
              </a:extLst>
            </p:cNvPr>
            <p:cNvSpPr/>
            <p:nvPr/>
          </p:nvSpPr>
          <p:spPr>
            <a:xfrm>
              <a:off x="7726392" y="759125"/>
              <a:ext cx="3397650" cy="277963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4297E580-F720-AB76-91FF-BF4E8A080F7A}"/>
                </a:ext>
              </a:extLst>
            </p:cNvPr>
            <p:cNvSpPr/>
            <p:nvPr/>
          </p:nvSpPr>
          <p:spPr>
            <a:xfrm>
              <a:off x="7743644" y="3851253"/>
              <a:ext cx="3380398" cy="116524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A94E7FA-2F31-DF39-C68B-2651FF4F37DA}"/>
                </a:ext>
              </a:extLst>
            </p:cNvPr>
            <p:cNvSpPr/>
            <p:nvPr/>
          </p:nvSpPr>
          <p:spPr>
            <a:xfrm>
              <a:off x="4202103" y="3851253"/>
              <a:ext cx="3470694" cy="1165247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AB37275-C43E-5370-5A71-A690DE961CA6}"/>
                </a:ext>
              </a:extLst>
            </p:cNvPr>
            <p:cNvSpPr/>
            <p:nvPr/>
          </p:nvSpPr>
          <p:spPr>
            <a:xfrm>
              <a:off x="4275827" y="762959"/>
              <a:ext cx="1820173" cy="27413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90903EA-2F56-2241-7E8F-48A919F2290E}"/>
                </a:ext>
              </a:extLst>
            </p:cNvPr>
            <p:cNvSpPr/>
            <p:nvPr/>
          </p:nvSpPr>
          <p:spPr>
            <a:xfrm>
              <a:off x="750859" y="762959"/>
              <a:ext cx="1820173" cy="27413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6963950" y="1759826"/>
            <a:ext cx="5030380" cy="4565517"/>
            <a:chOff x="0" y="1202551"/>
            <a:chExt cx="12074434" cy="456551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96FF8B28-37FE-DA41-09A9-547D52A6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02551"/>
              <a:ext cx="12074434" cy="4565517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40B1BC3-3113-B720-C1B2-9C96E9EB1BF0}"/>
                </a:ext>
              </a:extLst>
            </p:cNvPr>
            <p:cNvSpPr/>
            <p:nvPr/>
          </p:nvSpPr>
          <p:spPr>
            <a:xfrm>
              <a:off x="39990" y="1339495"/>
              <a:ext cx="2777706" cy="56431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7B51C06-0522-2CAC-E89A-3802CD94CD87}"/>
                </a:ext>
              </a:extLst>
            </p:cNvPr>
            <p:cNvSpPr/>
            <p:nvPr/>
          </p:nvSpPr>
          <p:spPr>
            <a:xfrm>
              <a:off x="3038010" y="1354170"/>
              <a:ext cx="3894991" cy="564312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7FF7B4B-266C-7376-255F-A32CB047794E}"/>
                </a:ext>
              </a:extLst>
            </p:cNvPr>
            <p:cNvSpPr/>
            <p:nvPr/>
          </p:nvSpPr>
          <p:spPr>
            <a:xfrm>
              <a:off x="7373629" y="1354170"/>
              <a:ext cx="4260177" cy="564312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9522135" y="6450568"/>
            <a:ext cx="2425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err="1">
                <a:solidFill>
                  <a:srgbClr val="212121"/>
                </a:solidFill>
              </a:rPr>
              <a:t>Clin</a:t>
            </a:r>
            <a:r>
              <a:rPr lang="en-US" altLang="ko-KR" sz="1200" dirty="0">
                <a:solidFill>
                  <a:srgbClr val="212121"/>
                </a:solidFill>
              </a:rPr>
              <a:t> Infect Dis. </a:t>
            </a:r>
            <a:r>
              <a:rPr lang="en-US" altLang="ko-KR" sz="1200" dirty="0" smtClean="0">
                <a:solidFill>
                  <a:srgbClr val="212121"/>
                </a:solidFill>
              </a:rPr>
              <a:t>2016;63(5</a:t>
            </a:r>
            <a:r>
              <a:rPr lang="en-US" altLang="ko-KR" sz="1200" dirty="0">
                <a:solidFill>
                  <a:srgbClr val="212121"/>
                </a:solidFill>
              </a:rPr>
              <a:t>):e61-e111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3564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Antibiotic treatment status of HAP in Korea  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4F84DABA-9A04-D525-7470-5A0E987F0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0470"/>
          <a:stretch/>
        </p:blipFill>
        <p:spPr>
          <a:xfrm>
            <a:off x="0" y="1690688"/>
            <a:ext cx="6812994" cy="435133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F84DABA-9A04-D525-7470-5A0E987F0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16"/>
          <a:stretch/>
        </p:blipFill>
        <p:spPr>
          <a:xfrm>
            <a:off x="6812994" y="1690688"/>
            <a:ext cx="5023406" cy="43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35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Duration of Antibiotics in HAP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86CFEF5-7CBF-4D5C-B77F-A6F6718B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1" y="2450404"/>
            <a:ext cx="5760000" cy="2343289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6095998" y="2706772"/>
            <a:ext cx="5630177" cy="2009962"/>
            <a:chOff x="6256233" y="1805894"/>
            <a:chExt cx="5630177" cy="2009962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0808A25-DC07-9B97-FEAA-6DC15C632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6233" y="1805894"/>
              <a:ext cx="5630177" cy="2009962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2CAE3DF-564A-89B4-23E3-145FC2F13BA3}"/>
                </a:ext>
              </a:extLst>
            </p:cNvPr>
            <p:cNvSpPr/>
            <p:nvPr/>
          </p:nvSpPr>
          <p:spPr>
            <a:xfrm>
              <a:off x="8517821" y="2726113"/>
              <a:ext cx="2742362" cy="21926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26181" y="4935994"/>
            <a:ext cx="11739637" cy="1251136"/>
            <a:chOff x="226181" y="4935994"/>
            <a:chExt cx="11739637" cy="1251136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F9017C0-1955-B82F-BCE8-7E9FB38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81" y="4935994"/>
              <a:ext cx="11739637" cy="1251136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485A25B-19F5-9B9D-5E0C-0435D4DD586B}"/>
                </a:ext>
              </a:extLst>
            </p:cNvPr>
            <p:cNvSpPr/>
            <p:nvPr/>
          </p:nvSpPr>
          <p:spPr>
            <a:xfrm>
              <a:off x="5984131" y="5066623"/>
              <a:ext cx="2742362" cy="21926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644531A1-17CA-7D38-053B-47003EEA11E4}"/>
                </a:ext>
              </a:extLst>
            </p:cNvPr>
            <p:cNvSpPr/>
            <p:nvPr/>
          </p:nvSpPr>
          <p:spPr>
            <a:xfrm>
              <a:off x="6436977" y="5305491"/>
              <a:ext cx="4640326" cy="21926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5082FCEB-6909-B25F-0A90-60DB71F1A0BE}"/>
                </a:ext>
              </a:extLst>
            </p:cNvPr>
            <p:cNvSpPr/>
            <p:nvPr/>
          </p:nvSpPr>
          <p:spPr>
            <a:xfrm>
              <a:off x="6095998" y="5558813"/>
              <a:ext cx="5516881" cy="21926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AD0FCC4E-9351-E323-4FF5-8FB95FEA3D0F}"/>
                </a:ext>
              </a:extLst>
            </p:cNvPr>
            <p:cNvSpPr/>
            <p:nvPr/>
          </p:nvSpPr>
          <p:spPr>
            <a:xfrm>
              <a:off x="6095998" y="5778073"/>
              <a:ext cx="1702528" cy="219260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373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Recent and current breakpoint </a:t>
            </a:r>
            <a:endParaRPr lang="ko-KR" altLang="en-US" b="1" dirty="0">
              <a:latin typeface="+mn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72715" y="1572962"/>
            <a:ext cx="10515601" cy="592722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EUCAST (European Committee on Antimicrobial Susceptibility Testing)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0947" y="2562726"/>
            <a:ext cx="39583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New beta-lactam-beta lactamase inhibitor (BLBLI)</a:t>
            </a:r>
          </a:p>
          <a:p>
            <a:pPr marL="285750" indent="-285750">
              <a:buFontTx/>
              <a:buChar char="-"/>
            </a:pPr>
            <a:r>
              <a:rPr lang="en-US" altLang="ko-KR" dirty="0" err="1"/>
              <a:t>C</a:t>
            </a:r>
            <a:r>
              <a:rPr lang="en-US" altLang="ko-KR" dirty="0" err="1" smtClean="0"/>
              <a:t>eftolozane-tazobactam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en-US" altLang="ko-KR" dirty="0" err="1"/>
              <a:t>C</a:t>
            </a:r>
            <a:r>
              <a:rPr lang="en-US" altLang="ko-KR" dirty="0" err="1" smtClean="0"/>
              <a:t>eftazidime</a:t>
            </a:r>
            <a:r>
              <a:rPr lang="en-US" altLang="ko-KR" dirty="0" smtClean="0"/>
              <a:t>-avibactam</a:t>
            </a:r>
          </a:p>
          <a:p>
            <a:pPr marL="285750" indent="-285750">
              <a:buFontTx/>
              <a:buChar char="-"/>
            </a:pPr>
            <a:r>
              <a:rPr lang="en-US" altLang="ko-KR" dirty="0" err="1"/>
              <a:t>M</a:t>
            </a:r>
            <a:r>
              <a:rPr lang="en-US" altLang="ko-KR" dirty="0" err="1" smtClean="0"/>
              <a:t>eropenem-vaborbactam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en-US" altLang="ko-KR" dirty="0" err="1"/>
              <a:t>I</a:t>
            </a:r>
            <a:r>
              <a:rPr lang="en-US" altLang="ko-KR" dirty="0" err="1" smtClean="0"/>
              <a:t>mipenem-relebactam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en-US" altLang="ko-KR" dirty="0" err="1" smtClean="0"/>
              <a:t>Cefiderocol</a:t>
            </a: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Agents of CRGNB</a:t>
            </a:r>
          </a:p>
          <a:p>
            <a:pPr marL="285750" indent="-285750">
              <a:buFontTx/>
              <a:buChar char="-"/>
            </a:pPr>
            <a:r>
              <a:rPr lang="en-US" altLang="ko-KR" dirty="0" err="1" smtClean="0"/>
              <a:t>Polymyxins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en-US" altLang="ko-KR" dirty="0" err="1" smtClean="0"/>
              <a:t>carbapenems</a:t>
            </a:r>
            <a:r>
              <a:rPr lang="en-US" altLang="ko-KR" dirty="0" smtClean="0"/>
              <a:t> </a:t>
            </a:r>
            <a:r>
              <a:rPr lang="en-US" altLang="ko-KR" dirty="0"/>
              <a:t>(despite low-level </a:t>
            </a:r>
            <a:r>
              <a:rPr lang="en-US" altLang="ko-KR" dirty="0" smtClean="0"/>
              <a:t>resistance)</a:t>
            </a:r>
          </a:p>
          <a:p>
            <a:pPr marL="285750" indent="-285750">
              <a:buFontTx/>
              <a:buChar char="-"/>
            </a:pPr>
            <a:r>
              <a:rPr lang="en-US" altLang="ko-KR" dirty="0" err="1" smtClean="0"/>
              <a:t>Glycylcyclines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rifampin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19337" y="2683042"/>
            <a:ext cx="7495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• </a:t>
            </a:r>
            <a:r>
              <a:rPr lang="en-US" altLang="ko-KR" b="1" u="sng" dirty="0" smtClean="0">
                <a:solidFill>
                  <a:srgbClr val="FF0000"/>
                </a:solidFill>
              </a:rPr>
              <a:t>S</a:t>
            </a:r>
            <a:r>
              <a:rPr lang="en-US" altLang="ko-KR" b="1" u="sng" dirty="0">
                <a:solidFill>
                  <a:srgbClr val="FF0000"/>
                </a:solidFill>
              </a:rPr>
              <a:t>, Susceptible, standard dosing regimen</a:t>
            </a:r>
            <a:r>
              <a:rPr lang="en-US" altLang="ko-KR" dirty="0"/>
              <a:t>. A microorganism is categorized as “susceptible, standard dosing regimen” when there is a high likelihood of therapeutic success using a standard dosing regimen of the agent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en-US" altLang="ko-KR" b="1" dirty="0" smtClean="0"/>
              <a:t>• </a:t>
            </a:r>
            <a:r>
              <a:rPr lang="en-US" altLang="ko-KR" b="1" u="sng" dirty="0" smtClean="0">
                <a:solidFill>
                  <a:srgbClr val="FF0000"/>
                </a:solidFill>
              </a:rPr>
              <a:t>I</a:t>
            </a:r>
            <a:r>
              <a:rPr lang="en-US" altLang="ko-KR" b="1" u="sng" dirty="0">
                <a:solidFill>
                  <a:srgbClr val="FF0000"/>
                </a:solidFill>
              </a:rPr>
              <a:t>, Susceptible, increased exposure</a:t>
            </a:r>
            <a:r>
              <a:rPr lang="en-US" altLang="ko-KR" dirty="0"/>
              <a:t>. A microorganism is categorized as “susceptible, increased exposure” when there is a high likelihood of therapeutic success because exposure to the agent is increased by adjusting the dosing regimen or by its concentration at the site of infection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en-US" altLang="ko-KR" b="1" dirty="0" smtClean="0"/>
              <a:t>• </a:t>
            </a:r>
            <a:r>
              <a:rPr lang="en-US" altLang="ko-KR" b="1" u="sng" dirty="0" smtClean="0">
                <a:solidFill>
                  <a:srgbClr val="FF0000"/>
                </a:solidFill>
              </a:rPr>
              <a:t>R</a:t>
            </a:r>
            <a:r>
              <a:rPr lang="en-US" altLang="ko-KR" b="1" u="sng" dirty="0">
                <a:solidFill>
                  <a:srgbClr val="FF0000"/>
                </a:solidFill>
              </a:rPr>
              <a:t>, Resistant</a:t>
            </a:r>
            <a:r>
              <a:rPr lang="en-US" altLang="ko-KR" dirty="0"/>
              <a:t>. A microorganism is categorized as “resistant” when there is a high likelihood of therapeutic failure even when there is increased exposure.</a:t>
            </a:r>
          </a:p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16779" y="6376737"/>
            <a:ext cx="4042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smtClean="0"/>
              <a:t>J </a:t>
            </a:r>
            <a:r>
              <a:rPr lang="en-US" altLang="ko-KR" sz="1200" dirty="0" err="1" smtClean="0"/>
              <a:t>Clin</a:t>
            </a:r>
            <a:r>
              <a:rPr lang="en-US" altLang="ko-KR" sz="1200" dirty="0" smtClean="0"/>
              <a:t> </a:t>
            </a:r>
            <a:r>
              <a:rPr lang="en-US" altLang="ko-KR" sz="1200" dirty="0" err="1"/>
              <a:t>Microbiol</a:t>
            </a:r>
            <a:r>
              <a:rPr lang="en-US" altLang="ko-KR" sz="1200" dirty="0"/>
              <a:t>. </a:t>
            </a:r>
            <a:r>
              <a:rPr lang="en-US" altLang="ko-KR" sz="1200" dirty="0" smtClean="0"/>
              <a:t>2022;60:e0027621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363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9255" y="214643"/>
            <a:ext cx="11106151" cy="1325563"/>
          </a:xfrm>
        </p:spPr>
        <p:txBody>
          <a:bodyPr/>
          <a:lstStyle/>
          <a:p>
            <a:r>
              <a:rPr lang="en-US" altLang="ko-KR" b="1" dirty="0" err="1">
                <a:latin typeface="+mn-lt"/>
                <a:ea typeface="HY헤드라인M" pitchFamily="18" charset="-127"/>
              </a:rPr>
              <a:t>TREATMENT_New</a:t>
            </a:r>
            <a:r>
              <a:rPr lang="en-US" altLang="ko-KR" b="1" dirty="0">
                <a:latin typeface="+mn-lt"/>
                <a:ea typeface="HY헤드라인M" pitchFamily="18" charset="-127"/>
              </a:rPr>
              <a:t> Antibiotics</a:t>
            </a:r>
            <a:br>
              <a:rPr lang="en-US" altLang="ko-KR" b="1" dirty="0">
                <a:latin typeface="+mn-lt"/>
                <a:ea typeface="HY헤드라인M" pitchFamily="18" charset="-127"/>
              </a:rPr>
            </a:br>
            <a:r>
              <a:rPr lang="en-US" altLang="ko-KR" b="1" dirty="0" err="1" smtClean="0">
                <a:latin typeface="+mn-lt"/>
              </a:rPr>
              <a:t>Colistin</a:t>
            </a:r>
            <a:r>
              <a:rPr lang="en-US" altLang="ko-KR" b="1" dirty="0" smtClean="0">
                <a:latin typeface="+mn-lt"/>
              </a:rPr>
              <a:t>(</a:t>
            </a:r>
            <a:r>
              <a:rPr lang="en-US" altLang="ko-KR" b="1" dirty="0" err="1" smtClean="0">
                <a:latin typeface="+mn-lt"/>
              </a:rPr>
              <a:t>polymyxin</a:t>
            </a:r>
            <a:r>
              <a:rPr lang="en-US" altLang="ko-KR" b="1" dirty="0" smtClean="0">
                <a:latin typeface="+mn-lt"/>
              </a:rPr>
              <a:t> E)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99" t="15250" r="13694" b="16454"/>
          <a:stretch/>
        </p:blipFill>
        <p:spPr>
          <a:xfrm>
            <a:off x="247649" y="1805692"/>
            <a:ext cx="3937000" cy="258780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" y="4508500"/>
            <a:ext cx="4356100" cy="2349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5885" y="5866323"/>
            <a:ext cx="4484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mcr-1(mobile </a:t>
            </a:r>
            <a:r>
              <a:rPr lang="en-US" altLang="ko-KR" dirty="0" err="1"/>
              <a:t>colistin</a:t>
            </a:r>
            <a:r>
              <a:rPr lang="en-US" altLang="ko-KR" dirty="0"/>
              <a:t> resistance-1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:</a:t>
            </a:r>
            <a:r>
              <a:rPr lang="ko-KR" altLang="en-US" sz="1400" dirty="0"/>
              <a:t>세포내 </a:t>
            </a:r>
            <a:r>
              <a:rPr lang="ko-KR" altLang="en-US" sz="1400" dirty="0" err="1"/>
              <a:t>플라스미드에</a:t>
            </a:r>
            <a:r>
              <a:rPr lang="ko-KR" altLang="en-US" sz="1400" dirty="0"/>
              <a:t> 존재하여 세대간 </a:t>
            </a:r>
            <a:r>
              <a:rPr lang="ko-KR" altLang="en-US" sz="1400" dirty="0" err="1"/>
              <a:t>전파뿐만</a:t>
            </a:r>
            <a:r>
              <a:rPr lang="ko-KR" altLang="en-US" sz="1400" dirty="0"/>
              <a:t> 아니라 </a:t>
            </a:r>
            <a:r>
              <a:rPr lang="ko-KR" altLang="en-US" sz="1400" dirty="0" smtClean="0"/>
              <a:t>세대 내에서 </a:t>
            </a:r>
            <a:r>
              <a:rPr lang="ko-KR" altLang="en-US" sz="1400" dirty="0"/>
              <a:t>동종 및 이종 </a:t>
            </a:r>
            <a:r>
              <a:rPr lang="ko-KR" altLang="en-US" sz="1400" dirty="0" err="1"/>
              <a:t>세균간에</a:t>
            </a:r>
            <a:r>
              <a:rPr lang="ko-KR" altLang="en-US" sz="1400" dirty="0"/>
              <a:t> 쉽게 전달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5105400" y="1456730"/>
            <a:ext cx="5760000" cy="1949705"/>
            <a:chOff x="336000" y="1875953"/>
            <a:chExt cx="5760000" cy="1949705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503318A-C476-40CF-8B2A-F6FD323DF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565"/>
            <a:stretch/>
          </p:blipFill>
          <p:spPr>
            <a:xfrm>
              <a:off x="336000" y="1875953"/>
              <a:ext cx="5760000" cy="1949705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E1312733-59AB-585A-21BB-16A177B4BF69}"/>
                </a:ext>
              </a:extLst>
            </p:cNvPr>
            <p:cNvSpPr/>
            <p:nvPr/>
          </p:nvSpPr>
          <p:spPr>
            <a:xfrm>
              <a:off x="3344091" y="1959429"/>
              <a:ext cx="2751909" cy="274320"/>
            </a:xfrm>
            <a:prstGeom prst="rect">
              <a:avLst/>
            </a:prstGeom>
            <a:solidFill>
              <a:schemeClr val="accent5">
                <a:alpha val="1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5105400" y="3489911"/>
            <a:ext cx="6248400" cy="2376412"/>
            <a:chOff x="6251571" y="1672841"/>
            <a:chExt cx="5604429" cy="374754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6BC47997-31EF-5C64-0042-EABFAC158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1571" y="1672841"/>
              <a:ext cx="5604429" cy="3747540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59F0562C-7A2D-CAAA-B23D-1529B8D7B4BE}"/>
                </a:ext>
              </a:extLst>
            </p:cNvPr>
            <p:cNvSpPr/>
            <p:nvPr/>
          </p:nvSpPr>
          <p:spPr>
            <a:xfrm>
              <a:off x="7089874" y="4062550"/>
              <a:ext cx="2602766" cy="326570"/>
            </a:xfrm>
            <a:prstGeom prst="rect">
              <a:avLst/>
            </a:prstGeom>
            <a:solidFill>
              <a:schemeClr val="accent5">
                <a:alpha val="1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6BF9E76-2D30-B7FE-39A1-DDEAD8035275}"/>
                </a:ext>
              </a:extLst>
            </p:cNvPr>
            <p:cNvSpPr/>
            <p:nvPr/>
          </p:nvSpPr>
          <p:spPr>
            <a:xfrm>
              <a:off x="9187920" y="4578181"/>
              <a:ext cx="2668080" cy="326570"/>
            </a:xfrm>
            <a:prstGeom prst="rect">
              <a:avLst/>
            </a:prstGeom>
            <a:solidFill>
              <a:schemeClr val="accent5">
                <a:alpha val="1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26A520F6-2F4B-9F07-A12C-DCBEBA255A42}"/>
                </a:ext>
              </a:extLst>
            </p:cNvPr>
            <p:cNvSpPr/>
            <p:nvPr/>
          </p:nvSpPr>
          <p:spPr>
            <a:xfrm>
              <a:off x="6519840" y="4942074"/>
              <a:ext cx="677794" cy="243086"/>
            </a:xfrm>
            <a:prstGeom prst="rect">
              <a:avLst/>
            </a:prstGeom>
            <a:solidFill>
              <a:schemeClr val="accent5">
                <a:alpha val="1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84547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err="1">
                <a:latin typeface="+mn-lt"/>
                <a:ea typeface="HY헤드라인M" pitchFamily="18" charset="-127"/>
              </a:rPr>
              <a:t>TREATMENT_New</a:t>
            </a:r>
            <a:r>
              <a:rPr lang="en-US" altLang="ko-KR" b="1" dirty="0">
                <a:latin typeface="+mn-lt"/>
                <a:ea typeface="HY헤드라인M" pitchFamily="18" charset="-127"/>
              </a:rPr>
              <a:t> </a:t>
            </a:r>
            <a:r>
              <a:rPr lang="en-US" altLang="ko-KR" b="1" dirty="0" smtClean="0">
                <a:latin typeface="+mn-lt"/>
                <a:ea typeface="HY헤드라인M" pitchFamily="18" charset="-127"/>
              </a:rPr>
              <a:t>Antibiotics</a:t>
            </a:r>
            <a:endParaRPr lang="ko-KR" altLang="en-US" b="1" dirty="0">
              <a:latin typeface="+mn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 err="1"/>
              <a:t>Ceftobiprole</a:t>
            </a:r>
            <a:r>
              <a:rPr lang="en-US" altLang="ko-KR" dirty="0"/>
              <a:t> : 5</a:t>
            </a:r>
            <a:r>
              <a:rPr lang="en-US" altLang="ko-KR" baseline="30000" dirty="0"/>
              <a:t>th</a:t>
            </a:r>
            <a:r>
              <a:rPr lang="en-US" altLang="ko-KR" dirty="0"/>
              <a:t> cephalosporin for HAP </a:t>
            </a:r>
          </a:p>
          <a:p>
            <a:endParaRPr lang="en-US" altLang="ko-KR" dirty="0"/>
          </a:p>
          <a:p>
            <a:r>
              <a:rPr lang="en-US" altLang="ko-KR" dirty="0" err="1">
                <a:solidFill>
                  <a:srgbClr val="FF0000"/>
                </a:solidFill>
              </a:rPr>
              <a:t>Ceftolozane-tazobactam</a:t>
            </a:r>
            <a:r>
              <a:rPr lang="en-US" altLang="ko-KR" dirty="0"/>
              <a:t>: 5</a:t>
            </a:r>
            <a:r>
              <a:rPr lang="en-US" altLang="ko-KR" baseline="30000" dirty="0"/>
              <a:t>th</a:t>
            </a:r>
            <a:r>
              <a:rPr lang="en-US" altLang="ko-KR" dirty="0"/>
              <a:t> cephalosporin + </a:t>
            </a:r>
            <a:r>
              <a:rPr lang="el-GR" altLang="ko-KR" dirty="0"/>
              <a:t>β</a:t>
            </a:r>
            <a:r>
              <a:rPr lang="en-US" altLang="ko-KR" dirty="0"/>
              <a:t>-lactamase inhibitor (BLI)</a:t>
            </a:r>
          </a:p>
          <a:p>
            <a:endParaRPr lang="en-US" altLang="ko-KR" dirty="0"/>
          </a:p>
          <a:p>
            <a:r>
              <a:rPr lang="en-US" altLang="ko-KR" dirty="0" err="1"/>
              <a:t>Meropenem-vaborbactam</a:t>
            </a:r>
            <a:r>
              <a:rPr lang="en-US" altLang="ko-KR" dirty="0"/>
              <a:t>: </a:t>
            </a:r>
            <a:r>
              <a:rPr lang="en-US" altLang="ko-KR" dirty="0" err="1"/>
              <a:t>Carbapenem</a:t>
            </a:r>
            <a:r>
              <a:rPr lang="en-US" altLang="ko-KR" dirty="0"/>
              <a:t> + non- </a:t>
            </a:r>
            <a:r>
              <a:rPr lang="el-GR" altLang="ko-KR" dirty="0"/>
              <a:t>β</a:t>
            </a:r>
            <a:r>
              <a:rPr lang="en-US" altLang="ko-KR" dirty="0"/>
              <a:t>-lactam BLI</a:t>
            </a:r>
          </a:p>
          <a:p>
            <a:endParaRPr lang="en-US" altLang="ko-KR" dirty="0"/>
          </a:p>
          <a:p>
            <a:r>
              <a:rPr lang="en-US" altLang="ko-KR" dirty="0" err="1">
                <a:solidFill>
                  <a:srgbClr val="FF0000"/>
                </a:solidFill>
              </a:rPr>
              <a:t>Ceftazidime</a:t>
            </a:r>
            <a:r>
              <a:rPr lang="en-US" altLang="ko-KR" dirty="0">
                <a:solidFill>
                  <a:srgbClr val="FF0000"/>
                </a:solidFill>
              </a:rPr>
              <a:t>-avibactam</a:t>
            </a:r>
            <a:r>
              <a:rPr lang="en-US" altLang="ko-KR" dirty="0"/>
              <a:t>: 3</a:t>
            </a:r>
            <a:r>
              <a:rPr lang="en-US" altLang="ko-KR" baseline="30000" dirty="0"/>
              <a:t>rd</a:t>
            </a:r>
            <a:r>
              <a:rPr lang="en-US" altLang="ko-KR" dirty="0"/>
              <a:t> cephalosporin + non- </a:t>
            </a:r>
            <a:r>
              <a:rPr lang="el-GR" altLang="ko-KR" dirty="0"/>
              <a:t>β</a:t>
            </a:r>
            <a:r>
              <a:rPr lang="en-US" altLang="ko-KR" dirty="0"/>
              <a:t>-lactam BLI </a:t>
            </a:r>
          </a:p>
          <a:p>
            <a:endParaRPr lang="en-US" altLang="ko-KR" dirty="0"/>
          </a:p>
          <a:p>
            <a:r>
              <a:rPr lang="en-US" altLang="ko-KR" dirty="0" err="1"/>
              <a:t>Imipenem-relebactam</a:t>
            </a:r>
            <a:r>
              <a:rPr lang="en-US" altLang="ko-KR" dirty="0"/>
              <a:t>: </a:t>
            </a:r>
            <a:r>
              <a:rPr lang="en-US" altLang="ko-KR" dirty="0" err="1"/>
              <a:t>carbapenem</a:t>
            </a:r>
            <a:r>
              <a:rPr lang="en-US" altLang="ko-KR" dirty="0"/>
              <a:t> + non- </a:t>
            </a:r>
            <a:r>
              <a:rPr lang="el-GR" altLang="ko-KR" dirty="0"/>
              <a:t>β</a:t>
            </a:r>
            <a:r>
              <a:rPr lang="en-US" altLang="ko-KR" dirty="0"/>
              <a:t>-lactam BLI</a:t>
            </a:r>
          </a:p>
          <a:p>
            <a:endParaRPr lang="en-US" altLang="ko-KR" dirty="0"/>
          </a:p>
          <a:p>
            <a:r>
              <a:rPr lang="en-US" altLang="ko-KR" dirty="0" err="1"/>
              <a:t>Cefiderocol</a:t>
            </a:r>
            <a:r>
              <a:rPr lang="en-US" altLang="ko-KR" dirty="0"/>
              <a:t>: </a:t>
            </a:r>
            <a:r>
              <a:rPr lang="en-US" altLang="ko-KR" dirty="0" err="1"/>
              <a:t>siderophore</a:t>
            </a:r>
            <a:r>
              <a:rPr lang="en-US" altLang="ko-KR" dirty="0"/>
              <a:t> cephalosporin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507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0842" y="15114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 err="1" smtClean="0">
                <a:latin typeface="+mn-lt"/>
              </a:rPr>
              <a:t>Zerbaxa</a:t>
            </a:r>
            <a:r>
              <a:rPr lang="en-US" altLang="ko-KR" sz="4000" b="1" dirty="0">
                <a:latin typeface="+mn-lt"/>
              </a:rPr>
              <a:t>® </a:t>
            </a:r>
            <a:r>
              <a:rPr lang="en-US" altLang="ko-KR" sz="4000" b="1" dirty="0" smtClean="0">
                <a:latin typeface="+mn-lt"/>
              </a:rPr>
              <a:t>1g/0.5g (</a:t>
            </a:r>
            <a:r>
              <a:rPr lang="en-US" altLang="ko-KR" sz="4000" b="1" dirty="0" err="1" smtClean="0">
                <a:latin typeface="+mn-lt"/>
              </a:rPr>
              <a:t>Ceftolozane+Tazobactam</a:t>
            </a:r>
            <a:r>
              <a:rPr lang="en-US" altLang="ko-KR" sz="4000" b="1" dirty="0" smtClean="0">
                <a:latin typeface="+mn-lt"/>
              </a:rPr>
              <a:t>)</a:t>
            </a:r>
            <a:endParaRPr lang="ko-KR" altLang="en-US" sz="4000" b="1" dirty="0">
              <a:latin typeface="+mn-lt"/>
            </a:endParaRP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320842" y="1476709"/>
            <a:ext cx="10515600" cy="490002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dirty="0" err="1" smtClean="0"/>
              <a:t>적응증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000" dirty="0" smtClean="0"/>
              <a:t>• 18</a:t>
            </a:r>
            <a:r>
              <a:rPr lang="ko-KR" altLang="en-US" sz="2000" dirty="0" smtClean="0"/>
              <a:t>세 이상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성인에서 </a:t>
            </a:r>
            <a:r>
              <a:rPr lang="ko-KR" altLang="en-US" sz="2000" dirty="0"/>
              <a:t>복잡성 복강내 </a:t>
            </a:r>
            <a:r>
              <a:rPr lang="ko-KR" altLang="en-US" sz="2000" dirty="0" smtClean="0"/>
              <a:t>감염 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메트로니다졸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병용 가능</a:t>
            </a:r>
            <a:r>
              <a:rPr lang="en-US" altLang="ko-KR" sz="2000" dirty="0"/>
              <a:t>) </a:t>
            </a:r>
            <a:endParaRPr lang="en-US" altLang="ko-KR" sz="2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000" dirty="0" smtClean="0"/>
              <a:t>• </a:t>
            </a:r>
            <a:r>
              <a:rPr lang="en-US" altLang="ko-KR" sz="2000" dirty="0"/>
              <a:t>18</a:t>
            </a:r>
            <a:r>
              <a:rPr lang="ko-KR" altLang="en-US" sz="2000" dirty="0"/>
              <a:t>세 이상</a:t>
            </a:r>
            <a:r>
              <a:rPr lang="en-US" altLang="ko-KR" sz="2000" dirty="0"/>
              <a:t> </a:t>
            </a:r>
            <a:r>
              <a:rPr lang="ko-KR" altLang="en-US" sz="2000" dirty="0"/>
              <a:t>성인에서 </a:t>
            </a:r>
            <a:r>
              <a:rPr lang="ko-KR" altLang="en-US" sz="2000" dirty="0" smtClean="0"/>
              <a:t>에서 복잡성 </a:t>
            </a:r>
            <a:r>
              <a:rPr lang="ko-KR" altLang="en-US" sz="2000" dirty="0"/>
              <a:t>요로 감염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신우신염</a:t>
            </a:r>
            <a:r>
              <a:rPr lang="ko-KR" altLang="en-US" sz="2000" dirty="0" smtClean="0"/>
              <a:t> 포함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000" dirty="0" smtClean="0"/>
              <a:t>• </a:t>
            </a:r>
            <a:r>
              <a:rPr lang="en-US" altLang="ko-KR" sz="2000" dirty="0"/>
              <a:t>18 </a:t>
            </a:r>
            <a:r>
              <a:rPr lang="ko-KR" altLang="en-US" sz="2000" dirty="0"/>
              <a:t>세 이상 성인 환자에서 </a:t>
            </a:r>
            <a:r>
              <a:rPr lang="ko-KR" altLang="en-US" sz="2000" dirty="0" smtClean="0"/>
              <a:t>원내 감염 </a:t>
            </a:r>
            <a:r>
              <a:rPr lang="ko-KR" altLang="en-US" sz="2000" dirty="0"/>
              <a:t>폐렴</a:t>
            </a:r>
            <a:r>
              <a:rPr lang="en-US" altLang="ko-KR" sz="2000" dirty="0" smtClean="0"/>
              <a:t>(</a:t>
            </a:r>
            <a:r>
              <a:rPr lang="ko-KR" altLang="en-US" sz="2000" dirty="0"/>
              <a:t>인공호흡기 관련 </a:t>
            </a:r>
            <a:r>
              <a:rPr lang="ko-KR" altLang="en-US" sz="2000" dirty="0" smtClean="0"/>
              <a:t>폐렴</a:t>
            </a:r>
            <a:r>
              <a:rPr lang="en-US" altLang="ko-KR" sz="2000" dirty="0"/>
              <a:t> </a:t>
            </a:r>
            <a:r>
              <a:rPr lang="ko-KR" altLang="en-US" sz="2000" dirty="0" smtClean="0"/>
              <a:t>포함</a:t>
            </a:r>
            <a:r>
              <a:rPr lang="en-US" altLang="ko-KR" sz="2000" dirty="0" smtClean="0"/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/>
              <a:t>2</a:t>
            </a:r>
            <a:r>
              <a:rPr lang="en-US" altLang="ko-KR" dirty="0"/>
              <a:t>. </a:t>
            </a:r>
            <a:r>
              <a:rPr lang="ko-KR" altLang="en-US" dirty="0" err="1" smtClean="0"/>
              <a:t>유효균종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sz="1900" dirty="0"/>
              <a:t>인공호흡기 관련 폐렴을 포함한 원내 폐렴</a:t>
            </a:r>
            <a:r>
              <a:rPr lang="en-US" altLang="ko-KR" sz="1900" dirty="0"/>
              <a:t>: </a:t>
            </a:r>
            <a:r>
              <a:rPr lang="ko-KR" altLang="en-US" sz="1900" dirty="0"/>
              <a:t>그람</a:t>
            </a:r>
            <a:r>
              <a:rPr lang="en-US" altLang="ko-KR" sz="1900" dirty="0"/>
              <a:t>-</a:t>
            </a:r>
            <a:r>
              <a:rPr lang="ko-KR" altLang="en-US" sz="1900" dirty="0"/>
              <a:t>음성균</a:t>
            </a:r>
            <a:r>
              <a:rPr lang="en-US" altLang="ko-KR" sz="1900" dirty="0"/>
              <a:t>: </a:t>
            </a:r>
            <a:r>
              <a:rPr lang="en-US" altLang="ko-KR" sz="1900" dirty="0" err="1"/>
              <a:t>Enterobacter</a:t>
            </a:r>
            <a:r>
              <a:rPr lang="en-US" altLang="ko-KR" sz="1900" dirty="0"/>
              <a:t> cloacae, Escherichia coli</a:t>
            </a:r>
            <a:r>
              <a:rPr lang="en-US" altLang="ko-KR" sz="1900" dirty="0" smtClean="0"/>
              <a:t>,</a:t>
            </a:r>
            <a:r>
              <a:rPr lang="en-US" altLang="ko-KR" sz="2000" dirty="0"/>
              <a:t> </a:t>
            </a:r>
            <a:r>
              <a:rPr lang="en-US" altLang="ko-KR" sz="2000" dirty="0" err="1"/>
              <a:t>Haemophilus</a:t>
            </a:r>
            <a:r>
              <a:rPr lang="en-US" altLang="ko-KR" sz="2000" dirty="0"/>
              <a:t> </a:t>
            </a:r>
            <a:r>
              <a:rPr lang="en-US" altLang="ko-KR" sz="2000" dirty="0" err="1"/>
              <a:t>influenzae</a:t>
            </a:r>
            <a:r>
              <a:rPr lang="en-US" altLang="ko-KR" sz="2000" dirty="0" smtClean="0"/>
              <a:t>, </a:t>
            </a:r>
            <a:r>
              <a:rPr lang="en-US" altLang="ko-KR" sz="2000" dirty="0" err="1" smtClean="0"/>
              <a:t>Klebsiella</a:t>
            </a:r>
            <a:r>
              <a:rPr lang="en-US" altLang="ko-KR" sz="2000" dirty="0" smtClean="0"/>
              <a:t> </a:t>
            </a:r>
            <a:r>
              <a:rPr lang="en-US" altLang="ko-KR" sz="2000" dirty="0" err="1" smtClean="0"/>
              <a:t>oxytoca</a:t>
            </a:r>
            <a:r>
              <a:rPr lang="en-US" altLang="ko-KR" sz="2000" dirty="0" smtClean="0"/>
              <a:t>, </a:t>
            </a:r>
            <a:r>
              <a:rPr lang="en-US" altLang="ko-KR" sz="2000" dirty="0" err="1" smtClean="0"/>
              <a:t>Klebsiella</a:t>
            </a:r>
            <a:r>
              <a:rPr lang="en-US" altLang="ko-KR" sz="2000" dirty="0" smtClean="0"/>
              <a:t> </a:t>
            </a:r>
            <a:r>
              <a:rPr lang="en-US" altLang="ko-KR" sz="2000" dirty="0" err="1" smtClean="0"/>
              <a:t>pneumoniae</a:t>
            </a:r>
            <a:r>
              <a:rPr lang="en-US" altLang="ko-KR" sz="2000" dirty="0" smtClean="0"/>
              <a:t>, Proteus mirabilis, Pseudomonas aeruginosa, </a:t>
            </a:r>
            <a:r>
              <a:rPr lang="en-US" altLang="ko-KR" sz="2000" dirty="0" err="1" smtClean="0"/>
              <a:t>Serratia</a:t>
            </a:r>
            <a:r>
              <a:rPr lang="en-US" altLang="ko-KR" sz="2000" dirty="0" smtClean="0"/>
              <a:t> </a:t>
            </a:r>
            <a:r>
              <a:rPr lang="en-US" altLang="ko-KR" sz="2000" dirty="0" err="1" smtClean="0"/>
              <a:t>marcescens</a:t>
            </a:r>
            <a:r>
              <a:rPr lang="en-US" altLang="ko-KR" sz="1900" dirty="0" smtClean="0"/>
              <a:t> </a:t>
            </a:r>
            <a:endParaRPr lang="ko-KR" altLang="en-US" sz="19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02" y="581066"/>
            <a:ext cx="1230983" cy="46572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5715E1E-F486-4032-7AFD-71E8CDE82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026" y="1476708"/>
            <a:ext cx="3341298" cy="17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0842" y="244810"/>
            <a:ext cx="11405937" cy="1325563"/>
          </a:xfrm>
        </p:spPr>
        <p:txBody>
          <a:bodyPr>
            <a:normAutofit/>
          </a:bodyPr>
          <a:lstStyle/>
          <a:p>
            <a:r>
              <a:rPr lang="en-US" altLang="ko-KR" sz="4000" b="1" dirty="0" err="1">
                <a:latin typeface="+mn-lt"/>
              </a:rPr>
              <a:t>Zavicefta</a:t>
            </a:r>
            <a:r>
              <a:rPr lang="en-US" altLang="ko-KR" sz="4000" b="1" dirty="0">
                <a:latin typeface="+mn-lt"/>
              </a:rPr>
              <a:t>® </a:t>
            </a:r>
            <a:r>
              <a:rPr lang="en-US" altLang="ko-KR" sz="4000" b="1" dirty="0" smtClean="0">
                <a:latin typeface="+mn-lt"/>
              </a:rPr>
              <a:t>2g/0.5g </a:t>
            </a:r>
            <a:r>
              <a:rPr lang="en-US" altLang="ko-KR" sz="4000" b="1" dirty="0">
                <a:latin typeface="+mn-lt"/>
              </a:rPr>
              <a:t>(</a:t>
            </a:r>
            <a:r>
              <a:rPr lang="en-US" altLang="ko-KR" sz="4000" b="1" dirty="0" err="1">
                <a:latin typeface="+mn-lt"/>
              </a:rPr>
              <a:t>Ceftazidime</a:t>
            </a:r>
            <a:r>
              <a:rPr lang="en-US" altLang="ko-KR" sz="4000" b="1" dirty="0">
                <a:latin typeface="+mn-lt"/>
              </a:rPr>
              <a:t>/avibactam) </a:t>
            </a:r>
            <a:endParaRPr lang="ko-KR" altLang="en-US" sz="4000" b="1" dirty="0">
              <a:latin typeface="+mn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0842" y="1476708"/>
            <a:ext cx="9877258" cy="529239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dirty="0" err="1" smtClean="0"/>
              <a:t>적응증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 smtClean="0"/>
              <a:t>• </a:t>
            </a:r>
            <a:r>
              <a:rPr lang="ko-KR" altLang="en-US" sz="1800" dirty="0"/>
              <a:t>성인 및 생후 </a:t>
            </a:r>
            <a:r>
              <a:rPr lang="en-US" altLang="ko-KR" sz="1800" dirty="0"/>
              <a:t>3 </a:t>
            </a:r>
            <a:r>
              <a:rPr lang="ko-KR" altLang="en-US" sz="1800" dirty="0"/>
              <a:t>개월 이상 소아 환자에서 복잡성 복강내 감염</a:t>
            </a:r>
            <a:r>
              <a:rPr lang="en-US" altLang="ko-KR" sz="1800" dirty="0"/>
              <a:t>(</a:t>
            </a:r>
            <a:r>
              <a:rPr lang="en-US" altLang="ko-KR" sz="1800" dirty="0" err="1"/>
              <a:t>cIAI</a:t>
            </a:r>
            <a:r>
              <a:rPr lang="en-US" altLang="ko-KR" sz="1800" dirty="0"/>
              <a:t>) </a:t>
            </a:r>
            <a:r>
              <a:rPr lang="ko-KR" altLang="en-US" sz="1800" dirty="0" smtClean="0"/>
              <a:t>치료</a:t>
            </a:r>
            <a:endParaRPr lang="en-US" altLang="ko-KR" sz="18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 smtClean="0"/>
              <a:t>• </a:t>
            </a:r>
            <a:r>
              <a:rPr lang="ko-KR" altLang="en-US" sz="1800" dirty="0"/>
              <a:t>성인 및 생후 </a:t>
            </a:r>
            <a:r>
              <a:rPr lang="en-US" altLang="ko-KR" sz="1800" dirty="0"/>
              <a:t>3 </a:t>
            </a:r>
            <a:r>
              <a:rPr lang="ko-KR" altLang="en-US" sz="1800" dirty="0"/>
              <a:t>개월 이상 소아 환자에서 </a:t>
            </a:r>
            <a:r>
              <a:rPr lang="ko-KR" altLang="en-US" sz="1800" dirty="0" err="1"/>
              <a:t>신우신염을</a:t>
            </a:r>
            <a:r>
              <a:rPr lang="ko-KR" altLang="en-US" sz="1800" dirty="0"/>
              <a:t> 포함한 복잡성 요로 감염</a:t>
            </a:r>
            <a:r>
              <a:rPr lang="en-US" altLang="ko-KR" sz="1800" dirty="0"/>
              <a:t>(</a:t>
            </a:r>
            <a:r>
              <a:rPr lang="en-US" altLang="ko-KR" sz="1800" dirty="0" err="1"/>
              <a:t>cUTI</a:t>
            </a:r>
            <a:r>
              <a:rPr lang="en-US" altLang="ko-KR" sz="1800" dirty="0"/>
              <a:t>) </a:t>
            </a:r>
            <a:r>
              <a:rPr lang="ko-KR" altLang="en-US" sz="1800" dirty="0"/>
              <a:t>치료 </a:t>
            </a:r>
            <a:endParaRPr lang="en-US" altLang="ko-KR" sz="18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 smtClean="0"/>
              <a:t>• </a:t>
            </a:r>
            <a:r>
              <a:rPr lang="en-US" altLang="ko-KR" sz="1800" dirty="0"/>
              <a:t>18 </a:t>
            </a:r>
            <a:r>
              <a:rPr lang="ko-KR" altLang="en-US" sz="1800" dirty="0"/>
              <a:t>세 이상 성인 환자에서 인공호흡기 관련 폐렴</a:t>
            </a:r>
            <a:r>
              <a:rPr lang="en-US" altLang="ko-KR" sz="1800" dirty="0"/>
              <a:t>(VAP)</a:t>
            </a:r>
            <a:r>
              <a:rPr lang="ko-KR" altLang="en-US" sz="1800" dirty="0"/>
              <a:t>을 포함한 </a:t>
            </a:r>
            <a:r>
              <a:rPr lang="ko-KR" altLang="en-US" sz="1800" dirty="0" err="1"/>
              <a:t>원내감염</a:t>
            </a:r>
            <a:r>
              <a:rPr lang="ko-KR" altLang="en-US" sz="1800" dirty="0"/>
              <a:t> 폐렴</a:t>
            </a:r>
            <a:r>
              <a:rPr lang="en-US" altLang="ko-KR" sz="1800" dirty="0"/>
              <a:t>(HAP) </a:t>
            </a:r>
            <a:r>
              <a:rPr lang="ko-KR" altLang="en-US" sz="1800" dirty="0" smtClean="0"/>
              <a:t>치료</a:t>
            </a:r>
            <a:endParaRPr lang="en-US" altLang="ko-KR" sz="1800" dirty="0" smtClean="0"/>
          </a:p>
          <a:p>
            <a:pPr marL="0" indent="0">
              <a:lnSpc>
                <a:spcPct val="150000"/>
              </a:lnSpc>
              <a:buNone/>
            </a:pP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/>
              <a:t>2</a:t>
            </a:r>
            <a:r>
              <a:rPr lang="en-US" altLang="ko-KR" dirty="0"/>
              <a:t>. </a:t>
            </a:r>
            <a:r>
              <a:rPr lang="ko-KR" altLang="en-US" dirty="0" err="1" smtClean="0"/>
              <a:t>유효균종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sz="1900" dirty="0"/>
              <a:t>인공호흡기 관련 폐렴을 포함한 원내 폐렴</a:t>
            </a:r>
            <a:r>
              <a:rPr lang="en-US" altLang="ko-KR" sz="1900" dirty="0"/>
              <a:t>: </a:t>
            </a:r>
            <a:r>
              <a:rPr lang="ko-KR" altLang="en-US" sz="1900" dirty="0"/>
              <a:t>그람</a:t>
            </a:r>
            <a:r>
              <a:rPr lang="en-US" altLang="ko-KR" sz="1900" dirty="0"/>
              <a:t>-</a:t>
            </a:r>
            <a:r>
              <a:rPr lang="ko-KR" altLang="en-US" sz="1900" dirty="0"/>
              <a:t>음성균</a:t>
            </a:r>
            <a:r>
              <a:rPr lang="en-US" altLang="ko-KR" sz="1900" dirty="0"/>
              <a:t>: </a:t>
            </a:r>
            <a:r>
              <a:rPr lang="en-US" altLang="ko-KR" sz="1900" dirty="0" err="1"/>
              <a:t>Enterobacter</a:t>
            </a:r>
            <a:r>
              <a:rPr lang="en-US" altLang="ko-KR" sz="1900" dirty="0"/>
              <a:t> cloacae, Escherichia coli, </a:t>
            </a:r>
            <a:r>
              <a:rPr lang="en-US" altLang="ko-KR" sz="1900" dirty="0" err="1"/>
              <a:t>Klebsiella</a:t>
            </a:r>
            <a:r>
              <a:rPr lang="en-US" altLang="ko-KR" sz="1900" dirty="0"/>
              <a:t> </a:t>
            </a:r>
            <a:r>
              <a:rPr lang="en-US" altLang="ko-KR" sz="1900" dirty="0" err="1"/>
              <a:t>pneumoniae</a:t>
            </a:r>
            <a:r>
              <a:rPr lang="en-US" altLang="ko-KR" sz="1900" dirty="0"/>
              <a:t>, Proteus mirabilis, </a:t>
            </a:r>
            <a:r>
              <a:rPr lang="en-US" altLang="ko-KR" sz="1900" dirty="0" err="1"/>
              <a:t>Serratia</a:t>
            </a:r>
            <a:r>
              <a:rPr lang="en-US" altLang="ko-KR" sz="1900" dirty="0"/>
              <a:t> </a:t>
            </a:r>
            <a:r>
              <a:rPr lang="en-US" altLang="ko-KR" sz="1900" dirty="0" err="1"/>
              <a:t>marcescens</a:t>
            </a:r>
            <a:r>
              <a:rPr lang="en-US" altLang="ko-KR" sz="1900" dirty="0"/>
              <a:t>, Pseudomonas aeruginosa. </a:t>
            </a:r>
            <a:endParaRPr lang="ko-KR" altLang="en-US" sz="19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279" y="578978"/>
            <a:ext cx="1495425" cy="6572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5840EB6-062F-1A1D-11FE-A43A20D2A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691" y="1334030"/>
            <a:ext cx="2804600" cy="15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+mn-lt"/>
              </a:rPr>
              <a:t>Classifications of pneumonia </a:t>
            </a:r>
            <a:endParaRPr lang="ko-KR" altLang="en-US" b="1" dirty="0">
              <a:latin typeface="+mn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533524"/>
            <a:ext cx="11061700" cy="5108575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sz="3400" b="1" dirty="0"/>
              <a:t>Community-acquired pneumonia (CAP)</a:t>
            </a:r>
            <a:endParaRPr lang="en-US" altLang="ko-KR" sz="3400" dirty="0"/>
          </a:p>
          <a:p>
            <a:pPr marL="0" indent="0">
              <a:buNone/>
            </a:pPr>
            <a:r>
              <a:rPr lang="en-US" altLang="ko-KR" dirty="0" smtClean="0"/>
              <a:t>    Pneumonia </a:t>
            </a:r>
            <a:r>
              <a:rPr lang="en-US" altLang="ko-KR" dirty="0"/>
              <a:t>acquired outside the hospital in individuals who have not been hospitalized during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the </a:t>
            </a:r>
            <a:r>
              <a:rPr lang="en-US" altLang="ko-KR" dirty="0"/>
              <a:t>month prior to symptom onset.</a:t>
            </a:r>
          </a:p>
          <a:p>
            <a:r>
              <a:rPr lang="en-US" altLang="ko-KR" sz="3400" b="1" dirty="0"/>
              <a:t>Hospital-acquired pneumonia (HAP)</a:t>
            </a:r>
            <a:endParaRPr lang="en-US" altLang="ko-KR" sz="3400" dirty="0"/>
          </a:p>
          <a:p>
            <a:pPr marL="0" indent="0">
              <a:buNone/>
            </a:pPr>
            <a:r>
              <a:rPr lang="en-US" altLang="ko-KR" dirty="0" smtClean="0"/>
              <a:t>    Pneumonia </a:t>
            </a:r>
            <a:r>
              <a:rPr lang="en-US" altLang="ko-KR" dirty="0"/>
              <a:t>acquired after at least 2 days of hospitalization and when no suspicion of disease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incubation </a:t>
            </a:r>
            <a:r>
              <a:rPr lang="en-US" altLang="ko-KR" dirty="0"/>
              <a:t>before hospital admission is present.</a:t>
            </a:r>
          </a:p>
          <a:p>
            <a:r>
              <a:rPr lang="en-US" altLang="ko-KR" sz="3400" b="1" dirty="0"/>
              <a:t>Ventilator-associated pneumonia (VAP)</a:t>
            </a:r>
            <a:endParaRPr lang="en-US" altLang="ko-KR" sz="3400" dirty="0"/>
          </a:p>
          <a:p>
            <a:pPr marL="0" indent="0">
              <a:buNone/>
            </a:pPr>
            <a:r>
              <a:rPr lang="en-US" altLang="ko-KR" dirty="0" smtClean="0"/>
              <a:t>     HAP </a:t>
            </a:r>
            <a:r>
              <a:rPr lang="en-US" altLang="ko-KR" dirty="0"/>
              <a:t>occurring &gt;48 h after endotracheal intubation.</a:t>
            </a:r>
          </a:p>
          <a:p>
            <a:r>
              <a:rPr lang="en-US" altLang="ko-KR" sz="3400" b="1" dirty="0"/>
              <a:t>Aspiration pneumonia</a:t>
            </a:r>
            <a:endParaRPr lang="en-US" altLang="ko-KR" sz="3400" dirty="0"/>
          </a:p>
          <a:p>
            <a:pPr marL="0" indent="0">
              <a:buNone/>
            </a:pPr>
            <a:r>
              <a:rPr lang="en-US" altLang="ko-KR" dirty="0" smtClean="0"/>
              <a:t>    Pneumonia </a:t>
            </a:r>
            <a:r>
              <a:rPr lang="en-US" altLang="ko-KR" dirty="0"/>
              <a:t>occurring as a result of inhalation of contents from the stomach or mouth into the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lungs</a:t>
            </a:r>
            <a:r>
              <a:rPr lang="en-US" altLang="ko-KR" dirty="0"/>
              <a:t>. It </a:t>
            </a:r>
            <a:r>
              <a:rPr lang="en-US" altLang="ko-KR" dirty="0" smtClean="0"/>
              <a:t>is best </a:t>
            </a:r>
            <a:r>
              <a:rPr lang="en-US" altLang="ko-KR" dirty="0"/>
              <a:t>considered as part of the continuum between CAP and HAP, and not as a distinct entity.</a:t>
            </a:r>
          </a:p>
          <a:p>
            <a:r>
              <a:rPr lang="en-US" altLang="ko-KR" sz="3400" b="1" dirty="0"/>
              <a:t>Health-care-associated pneumonia (HCAP)</a:t>
            </a:r>
            <a:endParaRPr lang="en-US" altLang="ko-KR" sz="3400" dirty="0"/>
          </a:p>
          <a:p>
            <a:pPr marL="0" indent="0">
              <a:buNone/>
            </a:pPr>
            <a:r>
              <a:rPr lang="en-US" altLang="ko-KR" dirty="0" smtClean="0"/>
              <a:t>    Pneumonia </a:t>
            </a:r>
            <a:r>
              <a:rPr lang="en-US" altLang="ko-KR" dirty="0"/>
              <a:t>acquired in non-hospital care institutions.</a:t>
            </a: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9997617" y="6509822"/>
            <a:ext cx="21783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i="1" dirty="0">
                <a:solidFill>
                  <a:srgbClr val="222222"/>
                </a:solidFill>
              </a:rPr>
              <a:t>Nat Rev Dis Primers</a:t>
            </a:r>
            <a:r>
              <a:rPr lang="en-US" altLang="ko-KR" sz="1200" dirty="0">
                <a:solidFill>
                  <a:srgbClr val="222222"/>
                </a:solidFill>
              </a:rPr>
              <a:t>  2021 </a:t>
            </a:r>
            <a:r>
              <a:rPr lang="en-US" altLang="ko-KR" sz="1200" dirty="0" smtClean="0">
                <a:solidFill>
                  <a:srgbClr val="222222"/>
                </a:solidFill>
              </a:rPr>
              <a:t>;7:25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93968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err="1" smtClean="0">
                <a:latin typeface="+mn-lt"/>
              </a:rPr>
              <a:t>Summary_CAP</a:t>
            </a:r>
            <a:endParaRPr lang="ko-KR" altLang="en-US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9932" y="1827709"/>
            <a:ext cx="283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strike="sngStrike" dirty="0" smtClean="0"/>
              <a:t>New Definition</a:t>
            </a:r>
            <a:endParaRPr lang="ko-KR" altLang="en-US" sz="3200" strike="sngStrike" dirty="0"/>
          </a:p>
        </p:txBody>
      </p:sp>
      <p:sp>
        <p:nvSpPr>
          <p:cNvPr id="5" name="TextBox 4"/>
          <p:cNvSpPr txBox="1"/>
          <p:nvPr/>
        </p:nvSpPr>
        <p:spPr>
          <a:xfrm>
            <a:off x="272716" y="2738490"/>
            <a:ext cx="3168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/>
              <a:t>Update </a:t>
            </a:r>
          </a:p>
          <a:p>
            <a:pPr algn="ctr"/>
            <a:r>
              <a:rPr lang="en-US" altLang="ko-KR" sz="4000" dirty="0" smtClean="0"/>
              <a:t>management </a:t>
            </a:r>
            <a:endParaRPr lang="ko-KR" alt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529932" y="3950061"/>
            <a:ext cx="283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New Diagnosis</a:t>
            </a:r>
            <a:endParaRPr lang="ko-KR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529932" y="5011237"/>
            <a:ext cx="283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New Agents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29932" y="2888885"/>
            <a:ext cx="283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New Etiology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2049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00" y="281503"/>
            <a:ext cx="10515600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Prevalence of microbial etiologies of CAP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20081"/>
            <a:ext cx="5880100" cy="435133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1920081"/>
            <a:ext cx="6210300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9800" y="1422400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USA 2010-2012 2,488 cases 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9800" y="6325156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Europe 2003-2014 3,854 cases 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67387" y="1422400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India 2013-2015 225 cases 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67387" y="6325156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China 2004-2005 593 cases 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9997617" y="6509822"/>
            <a:ext cx="21783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i="1" dirty="0">
                <a:solidFill>
                  <a:srgbClr val="222222"/>
                </a:solidFill>
              </a:rPr>
              <a:t>Nat Rev Dis Primers</a:t>
            </a:r>
            <a:r>
              <a:rPr lang="en-US" altLang="ko-KR" sz="1200" dirty="0">
                <a:solidFill>
                  <a:srgbClr val="222222"/>
                </a:solidFill>
              </a:rPr>
              <a:t>  2021 </a:t>
            </a:r>
            <a:r>
              <a:rPr lang="en-US" altLang="ko-KR" sz="1200" dirty="0" smtClean="0">
                <a:solidFill>
                  <a:srgbClr val="222222"/>
                </a:solidFill>
              </a:rPr>
              <a:t>;7:25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3179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27B430-9C84-4B91-ACB5-5538168D6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365125"/>
            <a:ext cx="11321715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Insufficient information of the </a:t>
            </a:r>
            <a:r>
              <a:rPr lang="en-US" b="1" dirty="0" err="1">
                <a:latin typeface="+mn-lt"/>
              </a:rPr>
              <a:t>aetiology</a:t>
            </a:r>
            <a:r>
              <a:rPr lang="en-US" b="1" dirty="0">
                <a:latin typeface="+mn-lt"/>
              </a:rPr>
              <a:t> of CAP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31EF94-01DC-4E93-BBF8-CFF8622B4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Diversity of lower respiratory tract samples</a:t>
            </a:r>
          </a:p>
          <a:p>
            <a:pPr marL="457200" lvl="1" indent="0">
              <a:buNone/>
            </a:pPr>
            <a:r>
              <a:rPr lang="en-US" dirty="0"/>
              <a:t>(sputum, bronchial aspirates, </a:t>
            </a:r>
            <a:r>
              <a:rPr lang="en-US" dirty="0" err="1" smtClean="0"/>
              <a:t>bronchoalveolar</a:t>
            </a:r>
            <a:r>
              <a:rPr lang="en-US" dirty="0" smtClean="0"/>
              <a:t> </a:t>
            </a:r>
            <a:r>
              <a:rPr lang="en-US" dirty="0"/>
              <a:t>lavages, protected telescope catheter samples, etc.)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Difficulties in obtaining these samples</a:t>
            </a:r>
          </a:p>
          <a:p>
            <a:endParaRPr lang="en-US" dirty="0"/>
          </a:p>
          <a:p>
            <a:r>
              <a:rPr lang="en-US" dirty="0"/>
              <a:t>Effect of antibiotic use prior to sample collection</a:t>
            </a:r>
          </a:p>
          <a:p>
            <a:endParaRPr lang="en-US" dirty="0"/>
          </a:p>
          <a:p>
            <a:r>
              <a:rPr lang="en-US" dirty="0"/>
              <a:t>Low sensitivity of some of the diagnostic tests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BA94B-0872-4AC4-BEE0-CC32DD3BE3AD}"/>
              </a:ext>
            </a:extLst>
          </p:cNvPr>
          <p:cNvSpPr txBox="1"/>
          <p:nvPr/>
        </p:nvSpPr>
        <p:spPr>
          <a:xfrm>
            <a:off x="7318076" y="6426678"/>
            <a:ext cx="4873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Semin</a:t>
            </a:r>
            <a:r>
              <a:rPr lang="en-US" sz="1200" dirty="0"/>
              <a:t> Respir </a:t>
            </a:r>
            <a:r>
              <a:rPr lang="en-US" sz="1200" dirty="0" err="1"/>
              <a:t>Crit</a:t>
            </a:r>
            <a:r>
              <a:rPr lang="en-US" sz="1200" dirty="0"/>
              <a:t> Care Med </a:t>
            </a:r>
            <a:r>
              <a:rPr lang="en-US" sz="1200" dirty="0" smtClean="0"/>
              <a:t>2022;43:060-074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46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0842" y="175209"/>
            <a:ext cx="11032958" cy="1325563"/>
          </a:xfrm>
        </p:spPr>
        <p:txBody>
          <a:bodyPr/>
          <a:lstStyle/>
          <a:p>
            <a:r>
              <a:rPr lang="en-US" altLang="ko-KR" b="1" dirty="0" smtClean="0">
                <a:latin typeface="+mn-lt"/>
              </a:rPr>
              <a:t>Syndromic platforms/syndromic </a:t>
            </a:r>
            <a:r>
              <a:rPr lang="en-US" altLang="ko-KR" b="1" dirty="0">
                <a:latin typeface="+mn-lt"/>
              </a:rPr>
              <a:t>panels</a:t>
            </a:r>
            <a:endParaRPr lang="ko-KR" altLang="en-US" b="1" dirty="0">
              <a:latin typeface="+mn-lt"/>
            </a:endParaRPr>
          </a:p>
        </p:txBody>
      </p:sp>
      <p:graphicFrame>
        <p:nvGraphicFramePr>
          <p:cNvPr id="8" name="내용 개체 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0235475"/>
              </p:ext>
            </p:extLst>
          </p:nvPr>
        </p:nvGraphicFramePr>
        <p:xfrm>
          <a:off x="320842" y="1500772"/>
          <a:ext cx="10515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1089304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5073490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67885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08335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/>
                        <a:t>Pannel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Turn-around time </a:t>
                      </a:r>
                    </a:p>
                    <a:p>
                      <a:pPr latinLnBrk="1"/>
                      <a:r>
                        <a:rPr lang="en-US" altLang="ko-KR" dirty="0" smtClean="0"/>
                        <a:t>(Hands on)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Targets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3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BioFire</a:t>
                      </a:r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FilmArray</a:t>
                      </a:r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Pneumonia panel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 min (5 min)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15 Bacterial (Semi-quantitative)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3 Atypical bacteria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8 Resistance genes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8 Viruses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320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Curetis</a:t>
                      </a:r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Unyvero</a:t>
                      </a:r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Hospitalised</a:t>
                      </a:r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Pneumonia panel (HPN)</a:t>
                      </a:r>
                    </a:p>
                    <a:p>
                      <a:pPr latinLnBrk="1"/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(formerly P55 and P50)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h (5 min)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17 Bacterial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3 Atypical bacterial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1 Fungal ( </a:t>
                      </a:r>
                      <a:r>
                        <a:rPr lang="en-US" altLang="ko-K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Pneumocystis </a:t>
                      </a:r>
                      <a:r>
                        <a:rPr lang="en-US" altLang="ko-K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jirovecii</a:t>
                      </a:r>
                      <a:r>
                        <a:rPr lang="en-US" altLang="ko-K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19 Resistance genes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325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FTD Respiratory Pathogens 33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t-BR" dirty="0">
                          <a:effectLst/>
                        </a:rPr>
                        <a:t/>
                      </a:r>
                      <a:br>
                        <a:rPr lang="pt-BR" dirty="0">
                          <a:effectLst/>
                        </a:rPr>
                      </a:br>
                      <a:r>
                        <a:rPr lang="pt-BR" dirty="0">
                          <a:effectLst/>
                        </a:rPr>
                        <a:t>Platform </a:t>
                      </a:r>
                      <a:r>
                        <a:rPr lang="pt-BR" dirty="0" smtClean="0">
                          <a:effectLst/>
                        </a:rPr>
                        <a:t>dependant</a:t>
                      </a:r>
                      <a:r>
                        <a:rPr lang="pt-BR" u="none" strike="noStrike" baseline="30000" dirty="0" smtClean="0">
                          <a:solidFill>
                            <a:srgbClr val="007398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dirty="0" smtClean="0">
                          <a:effectLst/>
                        </a:rPr>
                        <a:t>(&gt;</a:t>
                      </a:r>
                      <a:r>
                        <a:rPr lang="pt-BR" dirty="0">
                          <a:effectLst/>
                        </a:rPr>
                        <a:t>6 h)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8 Bacterial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4 Atypical bacterial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20 Viruses</a:t>
                      </a:r>
                    </a:p>
                    <a:p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 1 Fungal ( </a:t>
                      </a:r>
                      <a:r>
                        <a:rPr lang="en-US" altLang="ko-K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Pneumocystis </a:t>
                      </a:r>
                      <a:r>
                        <a:rPr lang="en-US" altLang="ko-K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jirovecii</a:t>
                      </a:r>
                      <a:r>
                        <a:rPr lang="en-US" altLang="ko-K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ko-K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26662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31768" y="6529972"/>
            <a:ext cx="4547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Journal of Infection, </a:t>
            </a:r>
            <a:r>
              <a:rPr lang="en-US" altLang="ko-KR" sz="1200" dirty="0" smtClean="0"/>
              <a:t>2020, 80;1:1-7</a:t>
            </a:r>
            <a:endParaRPr lang="ko-KR" altLang="en-US" sz="12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053" y="2141620"/>
            <a:ext cx="2608742" cy="143175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237" y="3657601"/>
            <a:ext cx="2202375" cy="131144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/>
          <a:srcRect l="5337" t="15623" r="4353" b="15823"/>
          <a:stretch/>
        </p:blipFill>
        <p:spPr>
          <a:xfrm>
            <a:off x="8182053" y="5053265"/>
            <a:ext cx="2608742" cy="14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err="1">
                <a:latin typeface="+mn-lt"/>
              </a:rPr>
              <a:t>BioFire</a:t>
            </a:r>
            <a:r>
              <a:rPr lang="en-US" altLang="ko-KR" b="1" dirty="0">
                <a:latin typeface="+mn-lt"/>
              </a:rPr>
              <a:t>® </a:t>
            </a:r>
            <a:r>
              <a:rPr lang="en-US" altLang="ko-KR" b="1" dirty="0" err="1">
                <a:latin typeface="+mn-lt"/>
              </a:rPr>
              <a:t>FilmArray</a:t>
            </a:r>
            <a:r>
              <a:rPr lang="en-US" altLang="ko-KR" b="1" dirty="0">
                <a:latin typeface="+mn-lt"/>
              </a:rPr>
              <a:t>® </a:t>
            </a:r>
            <a:r>
              <a:rPr lang="en-US" altLang="ko-KR" b="1" dirty="0" smtClean="0">
                <a:latin typeface="+mn-lt"/>
              </a:rPr>
              <a:t>Pneumonia </a:t>
            </a:r>
            <a:r>
              <a:rPr lang="en-US" altLang="ko-KR" b="1" dirty="0">
                <a:latin typeface="+mn-lt"/>
              </a:rPr>
              <a:t>Panel</a:t>
            </a:r>
            <a:endParaRPr lang="ko-KR" altLang="en-US" b="1" dirty="0">
              <a:latin typeface="+mn-lt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698" y="1414973"/>
            <a:ext cx="2645897" cy="251935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505" y="1967414"/>
            <a:ext cx="6689558" cy="46115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4327"/>
            <a:ext cx="4723326" cy="26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8B2AC7-EFAB-480E-897A-77072973A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Microbiological findings using different lab techniques before and after COVID 19 pandemic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80CF79BA-632C-4087-B4A1-C16FFAB14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400" y="2100787"/>
            <a:ext cx="5460456" cy="4489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640F4-A0BE-405E-AC77-270F8EDD6850}"/>
              </a:ext>
            </a:extLst>
          </p:cNvPr>
          <p:cNvSpPr txBox="1"/>
          <p:nvPr/>
        </p:nvSpPr>
        <p:spPr>
          <a:xfrm>
            <a:off x="7643004" y="6304230"/>
            <a:ext cx="445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i="1" dirty="0"/>
              <a:t>BioChip J </a:t>
            </a:r>
            <a:r>
              <a:rPr lang="it-IT" sz="1200" dirty="0"/>
              <a:t>2021;15:14–22</a:t>
            </a:r>
          </a:p>
          <a:p>
            <a:pPr algn="r"/>
            <a:r>
              <a:rPr lang="sv-SE" sz="1200" dirty="0"/>
              <a:t>Clin. Med. 2023, 12, 6864.</a:t>
            </a:r>
            <a:endParaRPr lang="en-US" sz="1200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B50BDC6-0456-45F1-87F8-A515C3AEB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138300"/>
              </p:ext>
            </p:extLst>
          </p:nvPr>
        </p:nvGraphicFramePr>
        <p:xfrm>
          <a:off x="5783854" y="2121541"/>
          <a:ext cx="631038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069">
                  <a:extLst>
                    <a:ext uri="{9D8B030D-6E8A-4147-A177-3AD203B41FA5}">
                      <a16:colId xmlns:a16="http://schemas.microsoft.com/office/drawing/2014/main" val="3941710315"/>
                    </a:ext>
                  </a:extLst>
                </a:gridCol>
                <a:gridCol w="1509311">
                  <a:extLst>
                    <a:ext uri="{9D8B030D-6E8A-4147-A177-3AD203B41FA5}">
                      <a16:colId xmlns:a16="http://schemas.microsoft.com/office/drawing/2014/main" val="1101472489"/>
                    </a:ext>
                  </a:extLst>
                </a:gridCol>
                <a:gridCol w="1476260">
                  <a:extLst>
                    <a:ext uri="{9D8B030D-6E8A-4147-A177-3AD203B41FA5}">
                      <a16:colId xmlns:a16="http://schemas.microsoft.com/office/drawing/2014/main" val="3398400946"/>
                    </a:ext>
                  </a:extLst>
                </a:gridCol>
                <a:gridCol w="1319740">
                  <a:extLst>
                    <a:ext uri="{9D8B030D-6E8A-4147-A177-3AD203B41FA5}">
                      <a16:colId xmlns:a16="http://schemas.microsoft.com/office/drawing/2014/main" val="2766003239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en-US" dirty="0"/>
                        <a:t>Pathogens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/>
                        <a:t>% of positive cases with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3806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err="1"/>
                        <a:t>Bundels</a:t>
                      </a:r>
                      <a:r>
                        <a:rPr lang="en-US" dirty="0"/>
                        <a:t> of methods</a:t>
                      </a:r>
                    </a:p>
                    <a:p>
                      <a:r>
                        <a:rPr lang="en-US" dirty="0"/>
                        <a:t>(2011-2014)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Multiplex syndromic panels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2783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Pre-COVID 19</a:t>
                      </a:r>
                    </a:p>
                    <a:p>
                      <a:r>
                        <a:rPr lang="en-US" dirty="0"/>
                        <a:t>(2019-2020)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COVID-19</a:t>
                      </a:r>
                    </a:p>
                    <a:p>
                      <a:r>
                        <a:rPr lang="en-US" dirty="0"/>
                        <a:t>(2020-2021)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808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S. pneumoniae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088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influenzae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22-36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905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S. aureus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90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M. catarrhalis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7–11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48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Pseudomonas spp.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080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889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098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4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3649</Words>
  <Application>Microsoft Office PowerPoint</Application>
  <PresentationFormat>와이드스크린</PresentationFormat>
  <Paragraphs>580</Paragraphs>
  <Slides>40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7" baseType="lpstr">
      <vt:lpstr>HY헤드라인M</vt:lpstr>
      <vt:lpstr>맑은 고딕</vt:lpstr>
      <vt:lpstr>Arial</vt:lpstr>
      <vt:lpstr>Calibri</vt:lpstr>
      <vt:lpstr>Calibri Light</vt:lpstr>
      <vt:lpstr>Wingdings</vt:lpstr>
      <vt:lpstr>Office 테마</vt:lpstr>
      <vt:lpstr>Update management of CAP/HAP</vt:lpstr>
      <vt:lpstr>Overview of Disease Management Approaches</vt:lpstr>
      <vt:lpstr>Overview of Disease Management Approaches</vt:lpstr>
      <vt:lpstr>Classifications of pneumonia </vt:lpstr>
      <vt:lpstr>Prevalence of microbial etiologies of CAP</vt:lpstr>
      <vt:lpstr>Insufficient information of the aetiology of CAP</vt:lpstr>
      <vt:lpstr>Syndromic platforms/syndromic panels</vt:lpstr>
      <vt:lpstr>BioFire® FilmArray® Pneumonia Panel</vt:lpstr>
      <vt:lpstr>Microbiological findings using different lab techniques before and after COVID 19 pandemic</vt:lpstr>
      <vt:lpstr>Prevalence pathogen of adult CAP in Korea</vt:lpstr>
      <vt:lpstr>Antibiotic Resistance of S.pneumonia in Korea</vt:lpstr>
      <vt:lpstr>Aetiologic Approach to CAP Using Imaging Techniques</vt:lpstr>
      <vt:lpstr>Severity index (Decision for site of treatment)</vt:lpstr>
      <vt:lpstr>Intensive Care Unit (ICU) Admission Criteria  and Clinical Stability on CAP</vt:lpstr>
      <vt:lpstr>Recent update management of CAP in worldwide</vt:lpstr>
      <vt:lpstr>Recent update management of CAP in Korea</vt:lpstr>
      <vt:lpstr>Initial Treatment Strategies for patients with Community-acquired Pneumonia</vt:lpstr>
      <vt:lpstr>Recommendation CAP management in Korea</vt:lpstr>
      <vt:lpstr>Antibiotics treatment duration for CAP in adults patients</vt:lpstr>
      <vt:lpstr>Procalcitonin </vt:lpstr>
      <vt:lpstr>Role of steroid in CAP </vt:lpstr>
      <vt:lpstr>Risk factors related to readmission in CAP</vt:lpstr>
      <vt:lpstr>Treatment failure d/t Drug resistant pathogens</vt:lpstr>
      <vt:lpstr>PES score (Validation of a prediction score for MDR in CAP)</vt:lpstr>
      <vt:lpstr>Recent update management of HAP </vt:lpstr>
      <vt:lpstr>Etiologic Update of HAP</vt:lpstr>
      <vt:lpstr>Proportion of MDR pathogens in HAP cases </vt:lpstr>
      <vt:lpstr>Molecular techniques for rapid diagnosis of HAP</vt:lpstr>
      <vt:lpstr>Importance of Respiratory Sample Quality</vt:lpstr>
      <vt:lpstr>Effect of Delayed Appropriate Antibiotic Treatment in HAP</vt:lpstr>
      <vt:lpstr>Current management of HAP/VAP</vt:lpstr>
      <vt:lpstr>Current management of HAP/VAP</vt:lpstr>
      <vt:lpstr>Antibiotic treatment status of HAP in Korea  </vt:lpstr>
      <vt:lpstr>Duration of Antibiotics in HAP</vt:lpstr>
      <vt:lpstr>Recent and current breakpoint </vt:lpstr>
      <vt:lpstr>TREATMENT_New Antibiotics Colistin(polymyxin E)</vt:lpstr>
      <vt:lpstr>TREATMENT_New Antibiotics</vt:lpstr>
      <vt:lpstr>Zerbaxa® 1g/0.5g (Ceftolozane+Tazobactam)</vt:lpstr>
      <vt:lpstr>Zavicefta® 2g/0.5g (Ceftazidime/avibactam) </vt:lpstr>
      <vt:lpstr>Summary_CAP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82109</dc:creator>
  <cp:lastModifiedBy>PNUYH</cp:lastModifiedBy>
  <cp:revision>30</cp:revision>
  <dcterms:created xsi:type="dcterms:W3CDTF">2024-08-31T01:31:12Z</dcterms:created>
  <dcterms:modified xsi:type="dcterms:W3CDTF">2024-09-15T13:23:00Z</dcterms:modified>
</cp:coreProperties>
</file>